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6"/>
  </p:notesMasterIdLst>
  <p:sldIdLst>
    <p:sldId id="256" r:id="rId2"/>
    <p:sldId id="257" r:id="rId3"/>
    <p:sldId id="267" r:id="rId4"/>
    <p:sldId id="268" r:id="rId5"/>
    <p:sldId id="266" r:id="rId6"/>
    <p:sldId id="258" r:id="rId7"/>
    <p:sldId id="261" r:id="rId8"/>
    <p:sldId id="259" r:id="rId9"/>
    <p:sldId id="269" r:id="rId10"/>
    <p:sldId id="260" r:id="rId11"/>
    <p:sldId id="271" r:id="rId12"/>
    <p:sldId id="263" r:id="rId13"/>
    <p:sldId id="264"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837" autoAdjust="0"/>
  </p:normalViewPr>
  <p:slideViewPr>
    <p:cSldViewPr snapToGrid="0">
      <p:cViewPr varScale="1">
        <p:scale>
          <a:sx n="54" d="100"/>
          <a:sy n="54" d="100"/>
        </p:scale>
        <p:origin x="114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02DF0D-B106-4644-B756-75F54D76794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94CC6DE-6831-4F50-99F8-0F1003092FC2}">
      <dgm:prSet/>
      <dgm:spPr/>
      <dgm:t>
        <a:bodyPr/>
        <a:lstStyle/>
        <a:p>
          <a:r>
            <a:rPr lang="en-GB" b="1"/>
            <a:t>Chapter 10 overview</a:t>
          </a:r>
          <a:endParaRPr lang="en-US"/>
        </a:p>
      </dgm:t>
    </dgm:pt>
    <dgm:pt modelId="{F6133591-81F2-4606-B12D-1A473227CA46}" type="parTrans" cxnId="{97E76740-CAC2-4B68-BEA0-0705D881E04D}">
      <dgm:prSet/>
      <dgm:spPr/>
      <dgm:t>
        <a:bodyPr/>
        <a:lstStyle/>
        <a:p>
          <a:endParaRPr lang="en-US"/>
        </a:p>
      </dgm:t>
    </dgm:pt>
    <dgm:pt modelId="{1D8A2EB6-B98A-4A24-89D0-90564B0F7CE0}" type="sibTrans" cxnId="{97E76740-CAC2-4B68-BEA0-0705D881E04D}">
      <dgm:prSet/>
      <dgm:spPr/>
      <dgm:t>
        <a:bodyPr/>
        <a:lstStyle/>
        <a:p>
          <a:endParaRPr lang="en-US"/>
        </a:p>
      </dgm:t>
    </dgm:pt>
    <dgm:pt modelId="{7A908B49-BDDA-4934-B936-6A7EA6577173}">
      <dgm:prSet/>
      <dgm:spPr/>
      <dgm:t>
        <a:bodyPr/>
        <a:lstStyle/>
        <a:p>
          <a:r>
            <a:rPr lang="en-GB" b="1"/>
            <a:t>Perspectives – </a:t>
          </a:r>
          <a:r>
            <a:rPr lang="en-GB"/>
            <a:t>Communication between areas and the use of online services. </a:t>
          </a:r>
          <a:endParaRPr lang="en-US"/>
        </a:p>
      </dgm:t>
    </dgm:pt>
    <dgm:pt modelId="{04A27B0F-54EC-4978-B1DC-1B66629606BD}" type="parTrans" cxnId="{0B5845F6-29B3-4CDF-BC5C-C24B15740914}">
      <dgm:prSet/>
      <dgm:spPr/>
      <dgm:t>
        <a:bodyPr/>
        <a:lstStyle/>
        <a:p>
          <a:endParaRPr lang="en-US"/>
        </a:p>
      </dgm:t>
    </dgm:pt>
    <dgm:pt modelId="{7CD325A9-A51E-40C2-B899-888E369B433D}" type="sibTrans" cxnId="{0B5845F6-29B3-4CDF-BC5C-C24B15740914}">
      <dgm:prSet/>
      <dgm:spPr/>
      <dgm:t>
        <a:bodyPr/>
        <a:lstStyle/>
        <a:p>
          <a:endParaRPr lang="en-US"/>
        </a:p>
      </dgm:t>
    </dgm:pt>
    <dgm:pt modelId="{22CCB1A4-2E01-4613-9AA3-CD0A3D1C9EB5}">
      <dgm:prSet/>
      <dgm:spPr/>
      <dgm:t>
        <a:bodyPr/>
        <a:lstStyle/>
        <a:p>
          <a:r>
            <a:rPr lang="en-GB" b="1"/>
            <a:t>Digital Disruption – </a:t>
          </a:r>
          <a:r>
            <a:rPr lang="en-GB"/>
            <a:t>unfair on smaller rural locations and the unavailability of certain technologies. </a:t>
          </a:r>
          <a:endParaRPr lang="en-US"/>
        </a:p>
      </dgm:t>
    </dgm:pt>
    <dgm:pt modelId="{F471B016-ED11-45FE-AA7F-B064EC44AC1C}" type="parTrans" cxnId="{E7F77649-B243-4972-B2B4-09EC6DAEC0AE}">
      <dgm:prSet/>
      <dgm:spPr/>
      <dgm:t>
        <a:bodyPr/>
        <a:lstStyle/>
        <a:p>
          <a:endParaRPr lang="en-US"/>
        </a:p>
      </dgm:t>
    </dgm:pt>
    <dgm:pt modelId="{A01E07D1-6C02-4161-9785-C3234A90CD39}" type="sibTrans" cxnId="{E7F77649-B243-4972-B2B4-09EC6DAEC0AE}">
      <dgm:prSet/>
      <dgm:spPr/>
      <dgm:t>
        <a:bodyPr/>
        <a:lstStyle/>
        <a:p>
          <a:endParaRPr lang="en-US"/>
        </a:p>
      </dgm:t>
    </dgm:pt>
    <dgm:pt modelId="{94C3489A-A3B0-4EC3-87B2-94F4E3B6C2D8}" type="pres">
      <dgm:prSet presAssocID="{3C02DF0D-B106-4644-B756-75F54D767942}" presName="root" presStyleCnt="0">
        <dgm:presLayoutVars>
          <dgm:dir/>
          <dgm:resizeHandles val="exact"/>
        </dgm:presLayoutVars>
      </dgm:prSet>
      <dgm:spPr/>
    </dgm:pt>
    <dgm:pt modelId="{0861D7EC-6F5E-471B-83F7-AFE28D730BCD}" type="pres">
      <dgm:prSet presAssocID="{194CC6DE-6831-4F50-99F8-0F1003092FC2}" presName="compNode" presStyleCnt="0"/>
      <dgm:spPr/>
    </dgm:pt>
    <dgm:pt modelId="{858BCF01-F849-491F-A370-6FD21B1C3E78}" type="pres">
      <dgm:prSet presAssocID="{194CC6DE-6831-4F50-99F8-0F1003092FC2}" presName="bgRect" presStyleLbl="bgShp" presStyleIdx="0" presStyleCnt="3"/>
      <dgm:spPr/>
    </dgm:pt>
    <dgm:pt modelId="{5EC0BCF1-2733-4D68-A4DC-A61CCDE053D7}" type="pres">
      <dgm:prSet presAssocID="{194CC6DE-6831-4F50-99F8-0F1003092F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C5C2A36-61AC-4889-B6B6-F47504E63D6A}" type="pres">
      <dgm:prSet presAssocID="{194CC6DE-6831-4F50-99F8-0F1003092FC2}" presName="spaceRect" presStyleCnt="0"/>
      <dgm:spPr/>
    </dgm:pt>
    <dgm:pt modelId="{81008B6E-22A4-46EF-AFE4-5FA436103154}" type="pres">
      <dgm:prSet presAssocID="{194CC6DE-6831-4F50-99F8-0F1003092FC2}" presName="parTx" presStyleLbl="revTx" presStyleIdx="0" presStyleCnt="3">
        <dgm:presLayoutVars>
          <dgm:chMax val="0"/>
          <dgm:chPref val="0"/>
        </dgm:presLayoutVars>
      </dgm:prSet>
      <dgm:spPr/>
    </dgm:pt>
    <dgm:pt modelId="{F92B1B8B-1C25-48DA-AA46-32DD5BCA500D}" type="pres">
      <dgm:prSet presAssocID="{1D8A2EB6-B98A-4A24-89D0-90564B0F7CE0}" presName="sibTrans" presStyleCnt="0"/>
      <dgm:spPr/>
    </dgm:pt>
    <dgm:pt modelId="{3084E8EF-498D-4B47-B782-C817DEADCF15}" type="pres">
      <dgm:prSet presAssocID="{7A908B49-BDDA-4934-B936-6A7EA6577173}" presName="compNode" presStyleCnt="0"/>
      <dgm:spPr/>
    </dgm:pt>
    <dgm:pt modelId="{CB0A09FC-55E1-4520-9152-989761165BEE}" type="pres">
      <dgm:prSet presAssocID="{7A908B49-BDDA-4934-B936-6A7EA6577173}" presName="bgRect" presStyleLbl="bgShp" presStyleIdx="1" presStyleCnt="3"/>
      <dgm:spPr/>
    </dgm:pt>
    <dgm:pt modelId="{CA565A53-BB1D-4897-AB23-6161D3A87C2C}" type="pres">
      <dgm:prSet presAssocID="{7A908B49-BDDA-4934-B936-6A7EA657717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3E022324-AE0B-4ABD-88A6-4A99F1CAA8E9}" type="pres">
      <dgm:prSet presAssocID="{7A908B49-BDDA-4934-B936-6A7EA6577173}" presName="spaceRect" presStyleCnt="0"/>
      <dgm:spPr/>
    </dgm:pt>
    <dgm:pt modelId="{28365359-D46D-41D1-813C-8373A0C4B325}" type="pres">
      <dgm:prSet presAssocID="{7A908B49-BDDA-4934-B936-6A7EA6577173}" presName="parTx" presStyleLbl="revTx" presStyleIdx="1" presStyleCnt="3">
        <dgm:presLayoutVars>
          <dgm:chMax val="0"/>
          <dgm:chPref val="0"/>
        </dgm:presLayoutVars>
      </dgm:prSet>
      <dgm:spPr/>
    </dgm:pt>
    <dgm:pt modelId="{6F739898-4707-4533-8085-30802E3F2FF1}" type="pres">
      <dgm:prSet presAssocID="{7CD325A9-A51E-40C2-B899-888E369B433D}" presName="sibTrans" presStyleCnt="0"/>
      <dgm:spPr/>
    </dgm:pt>
    <dgm:pt modelId="{64E03B91-4862-486F-8519-26C19BAE12E5}" type="pres">
      <dgm:prSet presAssocID="{22CCB1A4-2E01-4613-9AA3-CD0A3D1C9EB5}" presName="compNode" presStyleCnt="0"/>
      <dgm:spPr/>
    </dgm:pt>
    <dgm:pt modelId="{BC1D2705-5621-42E6-9CED-57270CC642C0}" type="pres">
      <dgm:prSet presAssocID="{22CCB1A4-2E01-4613-9AA3-CD0A3D1C9EB5}" presName="bgRect" presStyleLbl="bgShp" presStyleIdx="2" presStyleCnt="3"/>
      <dgm:spPr/>
    </dgm:pt>
    <dgm:pt modelId="{443471EA-3D3D-435E-9EB1-48937F6933AD}" type="pres">
      <dgm:prSet presAssocID="{22CCB1A4-2E01-4613-9AA3-CD0A3D1C9EB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55170347-A1BC-4BB4-A8F8-BE3D08DAC991}" type="pres">
      <dgm:prSet presAssocID="{22CCB1A4-2E01-4613-9AA3-CD0A3D1C9EB5}" presName="spaceRect" presStyleCnt="0"/>
      <dgm:spPr/>
    </dgm:pt>
    <dgm:pt modelId="{655C34BC-84C6-49EE-A4CA-4A29FF9AE8F2}" type="pres">
      <dgm:prSet presAssocID="{22CCB1A4-2E01-4613-9AA3-CD0A3D1C9EB5}" presName="parTx" presStyleLbl="revTx" presStyleIdx="2" presStyleCnt="3">
        <dgm:presLayoutVars>
          <dgm:chMax val="0"/>
          <dgm:chPref val="0"/>
        </dgm:presLayoutVars>
      </dgm:prSet>
      <dgm:spPr/>
    </dgm:pt>
  </dgm:ptLst>
  <dgm:cxnLst>
    <dgm:cxn modelId="{97E76740-CAC2-4B68-BEA0-0705D881E04D}" srcId="{3C02DF0D-B106-4644-B756-75F54D767942}" destId="{194CC6DE-6831-4F50-99F8-0F1003092FC2}" srcOrd="0" destOrd="0" parTransId="{F6133591-81F2-4606-B12D-1A473227CA46}" sibTransId="{1D8A2EB6-B98A-4A24-89D0-90564B0F7CE0}"/>
    <dgm:cxn modelId="{D5D79B5B-7349-45AB-A368-BE3D1012FE08}" type="presOf" srcId="{3C02DF0D-B106-4644-B756-75F54D767942}" destId="{94C3489A-A3B0-4EC3-87B2-94F4E3B6C2D8}" srcOrd="0" destOrd="0" presId="urn:microsoft.com/office/officeart/2018/2/layout/IconVerticalSolidList"/>
    <dgm:cxn modelId="{E7F77649-B243-4972-B2B4-09EC6DAEC0AE}" srcId="{3C02DF0D-B106-4644-B756-75F54D767942}" destId="{22CCB1A4-2E01-4613-9AA3-CD0A3D1C9EB5}" srcOrd="2" destOrd="0" parTransId="{F471B016-ED11-45FE-AA7F-B064EC44AC1C}" sibTransId="{A01E07D1-6C02-4161-9785-C3234A90CD39}"/>
    <dgm:cxn modelId="{6B378851-8E28-48C9-AD9D-A627A18E5CE1}" type="presOf" srcId="{194CC6DE-6831-4F50-99F8-0F1003092FC2}" destId="{81008B6E-22A4-46EF-AFE4-5FA436103154}" srcOrd="0" destOrd="0" presId="urn:microsoft.com/office/officeart/2018/2/layout/IconVerticalSolidList"/>
    <dgm:cxn modelId="{AE618582-69B4-4842-911A-F324744A7EAC}" type="presOf" srcId="{22CCB1A4-2E01-4613-9AA3-CD0A3D1C9EB5}" destId="{655C34BC-84C6-49EE-A4CA-4A29FF9AE8F2}" srcOrd="0" destOrd="0" presId="urn:microsoft.com/office/officeart/2018/2/layout/IconVerticalSolidList"/>
    <dgm:cxn modelId="{162D918D-DF15-45DC-B398-C06F0380A486}" type="presOf" srcId="{7A908B49-BDDA-4934-B936-6A7EA6577173}" destId="{28365359-D46D-41D1-813C-8373A0C4B325}" srcOrd="0" destOrd="0" presId="urn:microsoft.com/office/officeart/2018/2/layout/IconVerticalSolidList"/>
    <dgm:cxn modelId="{0B5845F6-29B3-4CDF-BC5C-C24B15740914}" srcId="{3C02DF0D-B106-4644-B756-75F54D767942}" destId="{7A908B49-BDDA-4934-B936-6A7EA6577173}" srcOrd="1" destOrd="0" parTransId="{04A27B0F-54EC-4978-B1DC-1B66629606BD}" sibTransId="{7CD325A9-A51E-40C2-B899-888E369B433D}"/>
    <dgm:cxn modelId="{DE0428D0-B265-47B9-84AB-C44954FCDE0C}" type="presParOf" srcId="{94C3489A-A3B0-4EC3-87B2-94F4E3B6C2D8}" destId="{0861D7EC-6F5E-471B-83F7-AFE28D730BCD}" srcOrd="0" destOrd="0" presId="urn:microsoft.com/office/officeart/2018/2/layout/IconVerticalSolidList"/>
    <dgm:cxn modelId="{8A741173-989D-4C2F-B595-217F43BF8A59}" type="presParOf" srcId="{0861D7EC-6F5E-471B-83F7-AFE28D730BCD}" destId="{858BCF01-F849-491F-A370-6FD21B1C3E78}" srcOrd="0" destOrd="0" presId="urn:microsoft.com/office/officeart/2018/2/layout/IconVerticalSolidList"/>
    <dgm:cxn modelId="{1B61666E-5C77-4251-A14B-CAE2BEAE0BE4}" type="presParOf" srcId="{0861D7EC-6F5E-471B-83F7-AFE28D730BCD}" destId="{5EC0BCF1-2733-4D68-A4DC-A61CCDE053D7}" srcOrd="1" destOrd="0" presId="urn:microsoft.com/office/officeart/2018/2/layout/IconVerticalSolidList"/>
    <dgm:cxn modelId="{73938A96-3575-4C9A-A87B-00B08D16D504}" type="presParOf" srcId="{0861D7EC-6F5E-471B-83F7-AFE28D730BCD}" destId="{9C5C2A36-61AC-4889-B6B6-F47504E63D6A}" srcOrd="2" destOrd="0" presId="urn:microsoft.com/office/officeart/2018/2/layout/IconVerticalSolidList"/>
    <dgm:cxn modelId="{F52CD49A-5E9A-4A8A-B9A7-7237722CC661}" type="presParOf" srcId="{0861D7EC-6F5E-471B-83F7-AFE28D730BCD}" destId="{81008B6E-22A4-46EF-AFE4-5FA436103154}" srcOrd="3" destOrd="0" presId="urn:microsoft.com/office/officeart/2018/2/layout/IconVerticalSolidList"/>
    <dgm:cxn modelId="{AA0A4D1E-8473-4487-AA91-73ABA5754AB6}" type="presParOf" srcId="{94C3489A-A3B0-4EC3-87B2-94F4E3B6C2D8}" destId="{F92B1B8B-1C25-48DA-AA46-32DD5BCA500D}" srcOrd="1" destOrd="0" presId="urn:microsoft.com/office/officeart/2018/2/layout/IconVerticalSolidList"/>
    <dgm:cxn modelId="{BC284E6D-DF1A-4348-935E-5627A8395089}" type="presParOf" srcId="{94C3489A-A3B0-4EC3-87B2-94F4E3B6C2D8}" destId="{3084E8EF-498D-4B47-B782-C817DEADCF15}" srcOrd="2" destOrd="0" presId="urn:microsoft.com/office/officeart/2018/2/layout/IconVerticalSolidList"/>
    <dgm:cxn modelId="{E2D61CB4-5C8A-42F9-A452-6E6FDC1CF075}" type="presParOf" srcId="{3084E8EF-498D-4B47-B782-C817DEADCF15}" destId="{CB0A09FC-55E1-4520-9152-989761165BEE}" srcOrd="0" destOrd="0" presId="urn:microsoft.com/office/officeart/2018/2/layout/IconVerticalSolidList"/>
    <dgm:cxn modelId="{0409793E-5825-4E37-9666-132A0EF7E1D0}" type="presParOf" srcId="{3084E8EF-498D-4B47-B782-C817DEADCF15}" destId="{CA565A53-BB1D-4897-AB23-6161D3A87C2C}" srcOrd="1" destOrd="0" presId="urn:microsoft.com/office/officeart/2018/2/layout/IconVerticalSolidList"/>
    <dgm:cxn modelId="{A7F88381-58D5-476C-8C88-C1E172669E82}" type="presParOf" srcId="{3084E8EF-498D-4B47-B782-C817DEADCF15}" destId="{3E022324-AE0B-4ABD-88A6-4A99F1CAA8E9}" srcOrd="2" destOrd="0" presId="urn:microsoft.com/office/officeart/2018/2/layout/IconVerticalSolidList"/>
    <dgm:cxn modelId="{127A3649-44D6-4343-94EC-EB9B26EBD9F9}" type="presParOf" srcId="{3084E8EF-498D-4B47-B782-C817DEADCF15}" destId="{28365359-D46D-41D1-813C-8373A0C4B325}" srcOrd="3" destOrd="0" presId="urn:microsoft.com/office/officeart/2018/2/layout/IconVerticalSolidList"/>
    <dgm:cxn modelId="{7C7BF144-7CB4-4D92-B730-6E066539C2C5}" type="presParOf" srcId="{94C3489A-A3B0-4EC3-87B2-94F4E3B6C2D8}" destId="{6F739898-4707-4533-8085-30802E3F2FF1}" srcOrd="3" destOrd="0" presId="urn:microsoft.com/office/officeart/2018/2/layout/IconVerticalSolidList"/>
    <dgm:cxn modelId="{D4A10728-553D-4ACF-A20C-DB88D27A8B92}" type="presParOf" srcId="{94C3489A-A3B0-4EC3-87B2-94F4E3B6C2D8}" destId="{64E03B91-4862-486F-8519-26C19BAE12E5}" srcOrd="4" destOrd="0" presId="urn:microsoft.com/office/officeart/2018/2/layout/IconVerticalSolidList"/>
    <dgm:cxn modelId="{14B7BAB3-981D-4440-A0C5-E31D255FEB1D}" type="presParOf" srcId="{64E03B91-4862-486F-8519-26C19BAE12E5}" destId="{BC1D2705-5621-42E6-9CED-57270CC642C0}" srcOrd="0" destOrd="0" presId="urn:microsoft.com/office/officeart/2018/2/layout/IconVerticalSolidList"/>
    <dgm:cxn modelId="{06CC71A6-69DE-400D-8169-2B7B0C05FF97}" type="presParOf" srcId="{64E03B91-4862-486F-8519-26C19BAE12E5}" destId="{443471EA-3D3D-435E-9EB1-48937F6933AD}" srcOrd="1" destOrd="0" presId="urn:microsoft.com/office/officeart/2018/2/layout/IconVerticalSolidList"/>
    <dgm:cxn modelId="{181C08DC-EDE9-4B5C-B6D7-41AF2009EC99}" type="presParOf" srcId="{64E03B91-4862-486F-8519-26C19BAE12E5}" destId="{55170347-A1BC-4BB4-A8F8-BE3D08DAC991}" srcOrd="2" destOrd="0" presId="urn:microsoft.com/office/officeart/2018/2/layout/IconVerticalSolidList"/>
    <dgm:cxn modelId="{A0D03D21-2946-45C6-8578-B899F20B1F28}" type="presParOf" srcId="{64E03B91-4862-486F-8519-26C19BAE12E5}" destId="{655C34BC-84C6-49EE-A4CA-4A29FF9AE8F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513254-3662-441A-9C25-A7A1352EA475}"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575ACF5-DEF4-4C43-84BF-813FC5AD56FA}">
      <dgm:prSet/>
      <dgm:spPr/>
      <dgm:t>
        <a:bodyPr/>
        <a:lstStyle/>
        <a:p>
          <a:r>
            <a:rPr lang="en-GB"/>
            <a:t>Overall Chosen Themes </a:t>
          </a:r>
          <a:endParaRPr lang="en-US"/>
        </a:p>
      </dgm:t>
    </dgm:pt>
    <dgm:pt modelId="{607C139D-A062-478E-9E8C-2F5A21503E0A}" type="parTrans" cxnId="{1C75C1CE-E6FF-424B-86BC-DD9980CE665D}">
      <dgm:prSet/>
      <dgm:spPr/>
      <dgm:t>
        <a:bodyPr/>
        <a:lstStyle/>
        <a:p>
          <a:endParaRPr lang="en-US"/>
        </a:p>
      </dgm:t>
    </dgm:pt>
    <dgm:pt modelId="{D0EC9F3B-6A02-4FD6-BE5D-D153F95F2CEB}" type="sibTrans" cxnId="{1C75C1CE-E6FF-424B-86BC-DD9980CE665D}">
      <dgm:prSet/>
      <dgm:spPr/>
      <dgm:t>
        <a:bodyPr/>
        <a:lstStyle/>
        <a:p>
          <a:endParaRPr lang="en-US"/>
        </a:p>
      </dgm:t>
    </dgm:pt>
    <dgm:pt modelId="{23022D38-D2F9-4421-AB2C-72AF1C8E6869}">
      <dgm:prSet/>
      <dgm:spPr/>
      <dgm:t>
        <a:bodyPr/>
        <a:lstStyle/>
        <a:p>
          <a:r>
            <a:rPr lang="en-GB"/>
            <a:t>Key Factors </a:t>
          </a:r>
          <a:endParaRPr lang="en-US"/>
        </a:p>
      </dgm:t>
    </dgm:pt>
    <dgm:pt modelId="{F87AA46F-E944-47DA-BE8F-EE6D9A89E856}" type="parTrans" cxnId="{E9D89045-DE7A-4247-8C94-96D5A066F0EF}">
      <dgm:prSet/>
      <dgm:spPr/>
      <dgm:t>
        <a:bodyPr/>
        <a:lstStyle/>
        <a:p>
          <a:endParaRPr lang="en-US"/>
        </a:p>
      </dgm:t>
    </dgm:pt>
    <dgm:pt modelId="{9A17A93F-A62A-4C0A-A323-D5F99AA17DC0}" type="sibTrans" cxnId="{E9D89045-DE7A-4247-8C94-96D5A066F0EF}">
      <dgm:prSet/>
      <dgm:spPr/>
      <dgm:t>
        <a:bodyPr/>
        <a:lstStyle/>
        <a:p>
          <a:endParaRPr lang="en-US"/>
        </a:p>
      </dgm:t>
    </dgm:pt>
    <dgm:pt modelId="{651B7F01-2140-40E7-B529-2EA1C6004208}">
      <dgm:prSet/>
      <dgm:spPr/>
      <dgm:t>
        <a:bodyPr/>
        <a:lstStyle/>
        <a:p>
          <a:r>
            <a:rPr lang="en-GB"/>
            <a:t>Important topics to take away </a:t>
          </a:r>
          <a:endParaRPr lang="en-US"/>
        </a:p>
      </dgm:t>
    </dgm:pt>
    <dgm:pt modelId="{035EE566-F23C-4A4D-AE87-1DCBA423C996}" type="parTrans" cxnId="{B7F0BE05-FC44-4B33-8E38-3C7AFC2644A1}">
      <dgm:prSet/>
      <dgm:spPr/>
      <dgm:t>
        <a:bodyPr/>
        <a:lstStyle/>
        <a:p>
          <a:endParaRPr lang="en-US"/>
        </a:p>
      </dgm:t>
    </dgm:pt>
    <dgm:pt modelId="{D6401AEF-A1FC-429A-A94F-A2DB03E9DA13}" type="sibTrans" cxnId="{B7F0BE05-FC44-4B33-8E38-3C7AFC2644A1}">
      <dgm:prSet/>
      <dgm:spPr/>
      <dgm:t>
        <a:bodyPr/>
        <a:lstStyle/>
        <a:p>
          <a:endParaRPr lang="en-US"/>
        </a:p>
      </dgm:t>
    </dgm:pt>
    <dgm:pt modelId="{89C4F716-FAD2-4B13-971A-AC24E558AE18}" type="pres">
      <dgm:prSet presAssocID="{ED513254-3662-441A-9C25-A7A1352EA475}" presName="root" presStyleCnt="0">
        <dgm:presLayoutVars>
          <dgm:dir/>
          <dgm:resizeHandles val="exact"/>
        </dgm:presLayoutVars>
      </dgm:prSet>
      <dgm:spPr/>
    </dgm:pt>
    <dgm:pt modelId="{F1F83B34-7963-4AD5-8BE7-DE4980E97B3A}" type="pres">
      <dgm:prSet presAssocID="{F575ACF5-DEF4-4C43-84BF-813FC5AD56FA}" presName="compNode" presStyleCnt="0"/>
      <dgm:spPr/>
    </dgm:pt>
    <dgm:pt modelId="{08ECC80B-4AC5-40CA-8132-EA6005E5CD36}" type="pres">
      <dgm:prSet presAssocID="{F575ACF5-DEF4-4C43-84BF-813FC5AD56F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EFDA689F-9F9E-4A70-87B8-266C3CF43D6D}" type="pres">
      <dgm:prSet presAssocID="{F575ACF5-DEF4-4C43-84BF-813FC5AD56FA}" presName="spaceRect" presStyleCnt="0"/>
      <dgm:spPr/>
    </dgm:pt>
    <dgm:pt modelId="{679E49E9-14FB-4A75-9F93-1F07C95147AD}" type="pres">
      <dgm:prSet presAssocID="{F575ACF5-DEF4-4C43-84BF-813FC5AD56FA}" presName="textRect" presStyleLbl="revTx" presStyleIdx="0" presStyleCnt="3">
        <dgm:presLayoutVars>
          <dgm:chMax val="1"/>
          <dgm:chPref val="1"/>
        </dgm:presLayoutVars>
      </dgm:prSet>
      <dgm:spPr/>
    </dgm:pt>
    <dgm:pt modelId="{ED79492B-3C39-49A3-A895-74625A61AAD5}" type="pres">
      <dgm:prSet presAssocID="{D0EC9F3B-6A02-4FD6-BE5D-D153F95F2CEB}" presName="sibTrans" presStyleCnt="0"/>
      <dgm:spPr/>
    </dgm:pt>
    <dgm:pt modelId="{D82C3C0A-31DB-450A-AF81-4B5DEDF4C5A6}" type="pres">
      <dgm:prSet presAssocID="{23022D38-D2F9-4421-AB2C-72AF1C8E6869}" presName="compNode" presStyleCnt="0"/>
      <dgm:spPr/>
    </dgm:pt>
    <dgm:pt modelId="{57668B9F-B312-4A65-9D65-70B45956760F}" type="pres">
      <dgm:prSet presAssocID="{23022D38-D2F9-4421-AB2C-72AF1C8E68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4892FA8A-5DA1-4EDE-AE67-A38834004EBA}" type="pres">
      <dgm:prSet presAssocID="{23022D38-D2F9-4421-AB2C-72AF1C8E6869}" presName="spaceRect" presStyleCnt="0"/>
      <dgm:spPr/>
    </dgm:pt>
    <dgm:pt modelId="{70D9E2B7-D8DB-4EE2-97E1-E4F016D0B3C7}" type="pres">
      <dgm:prSet presAssocID="{23022D38-D2F9-4421-AB2C-72AF1C8E6869}" presName="textRect" presStyleLbl="revTx" presStyleIdx="1" presStyleCnt="3">
        <dgm:presLayoutVars>
          <dgm:chMax val="1"/>
          <dgm:chPref val="1"/>
        </dgm:presLayoutVars>
      </dgm:prSet>
      <dgm:spPr/>
    </dgm:pt>
    <dgm:pt modelId="{85ED84FF-CE44-4957-85D1-594FF063AB85}" type="pres">
      <dgm:prSet presAssocID="{9A17A93F-A62A-4C0A-A323-D5F99AA17DC0}" presName="sibTrans" presStyleCnt="0"/>
      <dgm:spPr/>
    </dgm:pt>
    <dgm:pt modelId="{65156372-BF7C-471F-A1C0-ABCCFA3A24BF}" type="pres">
      <dgm:prSet presAssocID="{651B7F01-2140-40E7-B529-2EA1C6004208}" presName="compNode" presStyleCnt="0"/>
      <dgm:spPr/>
    </dgm:pt>
    <dgm:pt modelId="{82F6AA51-130C-40CD-9033-33CD9645025D}" type="pres">
      <dgm:prSet presAssocID="{651B7F01-2140-40E7-B529-2EA1C600420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AA3C600C-6D19-4893-BD7B-4857D17168E9}" type="pres">
      <dgm:prSet presAssocID="{651B7F01-2140-40E7-B529-2EA1C6004208}" presName="spaceRect" presStyleCnt="0"/>
      <dgm:spPr/>
    </dgm:pt>
    <dgm:pt modelId="{D0EA8E1A-50AA-4FC4-A44A-F2A9DC41FB0A}" type="pres">
      <dgm:prSet presAssocID="{651B7F01-2140-40E7-B529-2EA1C6004208}" presName="textRect" presStyleLbl="revTx" presStyleIdx="2" presStyleCnt="3">
        <dgm:presLayoutVars>
          <dgm:chMax val="1"/>
          <dgm:chPref val="1"/>
        </dgm:presLayoutVars>
      </dgm:prSet>
      <dgm:spPr/>
    </dgm:pt>
  </dgm:ptLst>
  <dgm:cxnLst>
    <dgm:cxn modelId="{B7F0BE05-FC44-4B33-8E38-3C7AFC2644A1}" srcId="{ED513254-3662-441A-9C25-A7A1352EA475}" destId="{651B7F01-2140-40E7-B529-2EA1C6004208}" srcOrd="2" destOrd="0" parTransId="{035EE566-F23C-4A4D-AE87-1DCBA423C996}" sibTransId="{D6401AEF-A1FC-429A-A94F-A2DB03E9DA13}"/>
    <dgm:cxn modelId="{75ED1F13-2D57-4D47-8694-F76137D727BC}" type="presOf" srcId="{651B7F01-2140-40E7-B529-2EA1C6004208}" destId="{D0EA8E1A-50AA-4FC4-A44A-F2A9DC41FB0A}" srcOrd="0" destOrd="0" presId="urn:microsoft.com/office/officeart/2018/2/layout/IconLabelList"/>
    <dgm:cxn modelId="{E9D89045-DE7A-4247-8C94-96D5A066F0EF}" srcId="{ED513254-3662-441A-9C25-A7A1352EA475}" destId="{23022D38-D2F9-4421-AB2C-72AF1C8E6869}" srcOrd="1" destOrd="0" parTransId="{F87AA46F-E944-47DA-BE8F-EE6D9A89E856}" sibTransId="{9A17A93F-A62A-4C0A-A323-D5F99AA17DC0}"/>
    <dgm:cxn modelId="{24B81C6A-AC7D-4969-8FB2-FC4B1D49C6BB}" type="presOf" srcId="{F575ACF5-DEF4-4C43-84BF-813FC5AD56FA}" destId="{679E49E9-14FB-4A75-9F93-1F07C95147AD}" srcOrd="0" destOrd="0" presId="urn:microsoft.com/office/officeart/2018/2/layout/IconLabelList"/>
    <dgm:cxn modelId="{5543C6A0-8733-4396-83BB-0F7BED9AEDFE}" type="presOf" srcId="{ED513254-3662-441A-9C25-A7A1352EA475}" destId="{89C4F716-FAD2-4B13-971A-AC24E558AE18}" srcOrd="0" destOrd="0" presId="urn:microsoft.com/office/officeart/2018/2/layout/IconLabelList"/>
    <dgm:cxn modelId="{256817C9-2E3A-4119-9800-407FBDA03B72}" type="presOf" srcId="{23022D38-D2F9-4421-AB2C-72AF1C8E6869}" destId="{70D9E2B7-D8DB-4EE2-97E1-E4F016D0B3C7}" srcOrd="0" destOrd="0" presId="urn:microsoft.com/office/officeart/2018/2/layout/IconLabelList"/>
    <dgm:cxn modelId="{1C75C1CE-E6FF-424B-86BC-DD9980CE665D}" srcId="{ED513254-3662-441A-9C25-A7A1352EA475}" destId="{F575ACF5-DEF4-4C43-84BF-813FC5AD56FA}" srcOrd="0" destOrd="0" parTransId="{607C139D-A062-478E-9E8C-2F5A21503E0A}" sibTransId="{D0EC9F3B-6A02-4FD6-BE5D-D153F95F2CEB}"/>
    <dgm:cxn modelId="{FF70F95C-6207-443A-A484-1CB98ED47FE9}" type="presParOf" srcId="{89C4F716-FAD2-4B13-971A-AC24E558AE18}" destId="{F1F83B34-7963-4AD5-8BE7-DE4980E97B3A}" srcOrd="0" destOrd="0" presId="urn:microsoft.com/office/officeart/2018/2/layout/IconLabelList"/>
    <dgm:cxn modelId="{F80D5CC6-0F2E-4D29-9E0D-76AD8332E30D}" type="presParOf" srcId="{F1F83B34-7963-4AD5-8BE7-DE4980E97B3A}" destId="{08ECC80B-4AC5-40CA-8132-EA6005E5CD36}" srcOrd="0" destOrd="0" presId="urn:microsoft.com/office/officeart/2018/2/layout/IconLabelList"/>
    <dgm:cxn modelId="{7D563AC1-393E-42CA-AB7F-AB47C4134875}" type="presParOf" srcId="{F1F83B34-7963-4AD5-8BE7-DE4980E97B3A}" destId="{EFDA689F-9F9E-4A70-87B8-266C3CF43D6D}" srcOrd="1" destOrd="0" presId="urn:microsoft.com/office/officeart/2018/2/layout/IconLabelList"/>
    <dgm:cxn modelId="{DCE11DC9-1369-47CA-989E-B2966422D516}" type="presParOf" srcId="{F1F83B34-7963-4AD5-8BE7-DE4980E97B3A}" destId="{679E49E9-14FB-4A75-9F93-1F07C95147AD}" srcOrd="2" destOrd="0" presId="urn:microsoft.com/office/officeart/2018/2/layout/IconLabelList"/>
    <dgm:cxn modelId="{C442A91A-BF22-475D-9304-3A5E823DBAD3}" type="presParOf" srcId="{89C4F716-FAD2-4B13-971A-AC24E558AE18}" destId="{ED79492B-3C39-49A3-A895-74625A61AAD5}" srcOrd="1" destOrd="0" presId="urn:microsoft.com/office/officeart/2018/2/layout/IconLabelList"/>
    <dgm:cxn modelId="{48BE4DCE-544C-4155-98CF-58C63909479A}" type="presParOf" srcId="{89C4F716-FAD2-4B13-971A-AC24E558AE18}" destId="{D82C3C0A-31DB-450A-AF81-4B5DEDF4C5A6}" srcOrd="2" destOrd="0" presId="urn:microsoft.com/office/officeart/2018/2/layout/IconLabelList"/>
    <dgm:cxn modelId="{87758CC4-30AC-46A5-AC35-27F2833442CA}" type="presParOf" srcId="{D82C3C0A-31DB-450A-AF81-4B5DEDF4C5A6}" destId="{57668B9F-B312-4A65-9D65-70B45956760F}" srcOrd="0" destOrd="0" presId="urn:microsoft.com/office/officeart/2018/2/layout/IconLabelList"/>
    <dgm:cxn modelId="{F235356C-8B28-4244-869F-45CDF677E942}" type="presParOf" srcId="{D82C3C0A-31DB-450A-AF81-4B5DEDF4C5A6}" destId="{4892FA8A-5DA1-4EDE-AE67-A38834004EBA}" srcOrd="1" destOrd="0" presId="urn:microsoft.com/office/officeart/2018/2/layout/IconLabelList"/>
    <dgm:cxn modelId="{D3F4FDA9-0D61-4415-8352-AC3802634441}" type="presParOf" srcId="{D82C3C0A-31DB-450A-AF81-4B5DEDF4C5A6}" destId="{70D9E2B7-D8DB-4EE2-97E1-E4F016D0B3C7}" srcOrd="2" destOrd="0" presId="urn:microsoft.com/office/officeart/2018/2/layout/IconLabelList"/>
    <dgm:cxn modelId="{F3074A1C-6A9D-4260-A599-3C98D31B5D58}" type="presParOf" srcId="{89C4F716-FAD2-4B13-971A-AC24E558AE18}" destId="{85ED84FF-CE44-4957-85D1-594FF063AB85}" srcOrd="3" destOrd="0" presId="urn:microsoft.com/office/officeart/2018/2/layout/IconLabelList"/>
    <dgm:cxn modelId="{667AFDA6-51CC-436E-99B5-0C966A08099A}" type="presParOf" srcId="{89C4F716-FAD2-4B13-971A-AC24E558AE18}" destId="{65156372-BF7C-471F-A1C0-ABCCFA3A24BF}" srcOrd="4" destOrd="0" presId="urn:microsoft.com/office/officeart/2018/2/layout/IconLabelList"/>
    <dgm:cxn modelId="{9EB401EB-1B70-42C5-A4E9-71E35184FA21}" type="presParOf" srcId="{65156372-BF7C-471F-A1C0-ABCCFA3A24BF}" destId="{82F6AA51-130C-40CD-9033-33CD9645025D}" srcOrd="0" destOrd="0" presId="urn:microsoft.com/office/officeart/2018/2/layout/IconLabelList"/>
    <dgm:cxn modelId="{9892D6C6-CEB6-4D56-BA4E-6BE15BEE567E}" type="presParOf" srcId="{65156372-BF7C-471F-A1C0-ABCCFA3A24BF}" destId="{AA3C600C-6D19-4893-BD7B-4857D17168E9}" srcOrd="1" destOrd="0" presId="urn:microsoft.com/office/officeart/2018/2/layout/IconLabelList"/>
    <dgm:cxn modelId="{724D9150-88AC-4EE4-A43D-656A5C838F7E}" type="presParOf" srcId="{65156372-BF7C-471F-A1C0-ABCCFA3A24BF}" destId="{D0EA8E1A-50AA-4FC4-A44A-F2A9DC41FB0A}"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8BCF01-F849-491F-A370-6FD21B1C3E78}">
      <dsp:nvSpPr>
        <dsp:cNvPr id="0" name=""/>
        <dsp:cNvSpPr/>
      </dsp:nvSpPr>
      <dsp:spPr>
        <a:xfrm>
          <a:off x="0" y="676"/>
          <a:ext cx="6812280" cy="158283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C0BCF1-2733-4D68-A4DC-A61CCDE053D7}">
      <dsp:nvSpPr>
        <dsp:cNvPr id="0" name=""/>
        <dsp:cNvSpPr/>
      </dsp:nvSpPr>
      <dsp:spPr>
        <a:xfrm>
          <a:off x="478806" y="356813"/>
          <a:ext cx="870557" cy="8705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008B6E-22A4-46EF-AFE4-5FA436103154}">
      <dsp:nvSpPr>
        <dsp:cNvPr id="0" name=""/>
        <dsp:cNvSpPr/>
      </dsp:nvSpPr>
      <dsp:spPr>
        <a:xfrm>
          <a:off x="1828170" y="676"/>
          <a:ext cx="4984109" cy="1582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16" tIns="167516" rIns="167516" bIns="167516" numCol="1" spcCol="1270" anchor="ctr" anchorCtr="0">
          <a:noAutofit/>
        </a:bodyPr>
        <a:lstStyle/>
        <a:p>
          <a:pPr marL="0" lvl="0" indent="0" algn="l" defTabSz="977900">
            <a:lnSpc>
              <a:spcPct val="90000"/>
            </a:lnSpc>
            <a:spcBef>
              <a:spcPct val="0"/>
            </a:spcBef>
            <a:spcAft>
              <a:spcPct val="35000"/>
            </a:spcAft>
            <a:buNone/>
          </a:pPr>
          <a:r>
            <a:rPr lang="en-GB" sz="2200" b="1" kern="1200"/>
            <a:t>Chapter 10 overview</a:t>
          </a:r>
          <a:endParaRPr lang="en-US" sz="2200" kern="1200"/>
        </a:p>
      </dsp:txBody>
      <dsp:txXfrm>
        <a:off x="1828170" y="676"/>
        <a:ext cx="4984109" cy="1582831"/>
      </dsp:txXfrm>
    </dsp:sp>
    <dsp:sp modelId="{CB0A09FC-55E1-4520-9152-989761165BEE}">
      <dsp:nvSpPr>
        <dsp:cNvPr id="0" name=""/>
        <dsp:cNvSpPr/>
      </dsp:nvSpPr>
      <dsp:spPr>
        <a:xfrm>
          <a:off x="0" y="1979216"/>
          <a:ext cx="6812280" cy="158283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565A53-BB1D-4897-AB23-6161D3A87C2C}">
      <dsp:nvSpPr>
        <dsp:cNvPr id="0" name=""/>
        <dsp:cNvSpPr/>
      </dsp:nvSpPr>
      <dsp:spPr>
        <a:xfrm>
          <a:off x="478806" y="2335353"/>
          <a:ext cx="870557" cy="8705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365359-D46D-41D1-813C-8373A0C4B325}">
      <dsp:nvSpPr>
        <dsp:cNvPr id="0" name=""/>
        <dsp:cNvSpPr/>
      </dsp:nvSpPr>
      <dsp:spPr>
        <a:xfrm>
          <a:off x="1828170" y="1979216"/>
          <a:ext cx="4984109" cy="1582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16" tIns="167516" rIns="167516" bIns="167516" numCol="1" spcCol="1270" anchor="ctr" anchorCtr="0">
          <a:noAutofit/>
        </a:bodyPr>
        <a:lstStyle/>
        <a:p>
          <a:pPr marL="0" lvl="0" indent="0" algn="l" defTabSz="977900">
            <a:lnSpc>
              <a:spcPct val="90000"/>
            </a:lnSpc>
            <a:spcBef>
              <a:spcPct val="0"/>
            </a:spcBef>
            <a:spcAft>
              <a:spcPct val="35000"/>
            </a:spcAft>
            <a:buNone/>
          </a:pPr>
          <a:r>
            <a:rPr lang="en-GB" sz="2200" b="1" kern="1200"/>
            <a:t>Perspectives – </a:t>
          </a:r>
          <a:r>
            <a:rPr lang="en-GB" sz="2200" kern="1200"/>
            <a:t>Communication between areas and the use of online services. </a:t>
          </a:r>
          <a:endParaRPr lang="en-US" sz="2200" kern="1200"/>
        </a:p>
      </dsp:txBody>
      <dsp:txXfrm>
        <a:off x="1828170" y="1979216"/>
        <a:ext cx="4984109" cy="1582831"/>
      </dsp:txXfrm>
    </dsp:sp>
    <dsp:sp modelId="{BC1D2705-5621-42E6-9CED-57270CC642C0}">
      <dsp:nvSpPr>
        <dsp:cNvPr id="0" name=""/>
        <dsp:cNvSpPr/>
      </dsp:nvSpPr>
      <dsp:spPr>
        <a:xfrm>
          <a:off x="0" y="3957755"/>
          <a:ext cx="6812280" cy="158283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3471EA-3D3D-435E-9EB1-48937F6933AD}">
      <dsp:nvSpPr>
        <dsp:cNvPr id="0" name=""/>
        <dsp:cNvSpPr/>
      </dsp:nvSpPr>
      <dsp:spPr>
        <a:xfrm>
          <a:off x="478806" y="4313892"/>
          <a:ext cx="870557" cy="8705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5C34BC-84C6-49EE-A4CA-4A29FF9AE8F2}">
      <dsp:nvSpPr>
        <dsp:cNvPr id="0" name=""/>
        <dsp:cNvSpPr/>
      </dsp:nvSpPr>
      <dsp:spPr>
        <a:xfrm>
          <a:off x="1828170" y="3957755"/>
          <a:ext cx="4984109" cy="1582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16" tIns="167516" rIns="167516" bIns="167516" numCol="1" spcCol="1270" anchor="ctr" anchorCtr="0">
          <a:noAutofit/>
        </a:bodyPr>
        <a:lstStyle/>
        <a:p>
          <a:pPr marL="0" lvl="0" indent="0" algn="l" defTabSz="977900">
            <a:lnSpc>
              <a:spcPct val="90000"/>
            </a:lnSpc>
            <a:spcBef>
              <a:spcPct val="0"/>
            </a:spcBef>
            <a:spcAft>
              <a:spcPct val="35000"/>
            </a:spcAft>
            <a:buNone/>
          </a:pPr>
          <a:r>
            <a:rPr lang="en-GB" sz="2200" b="1" kern="1200"/>
            <a:t>Digital Disruption – </a:t>
          </a:r>
          <a:r>
            <a:rPr lang="en-GB" sz="2200" kern="1200"/>
            <a:t>unfair on smaller rural locations and the unavailability of certain technologies. </a:t>
          </a:r>
          <a:endParaRPr lang="en-US" sz="2200" kern="1200"/>
        </a:p>
      </dsp:txBody>
      <dsp:txXfrm>
        <a:off x="1828170" y="3957755"/>
        <a:ext cx="4984109" cy="15828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ECC80B-4AC5-40CA-8132-EA6005E5CD36}">
      <dsp:nvSpPr>
        <dsp:cNvPr id="0" name=""/>
        <dsp:cNvSpPr/>
      </dsp:nvSpPr>
      <dsp:spPr>
        <a:xfrm>
          <a:off x="1212569" y="990292"/>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9E49E9-14FB-4A75-9F93-1F07C95147AD}">
      <dsp:nvSpPr>
        <dsp:cNvPr id="0" name=""/>
        <dsp:cNvSpPr/>
      </dsp:nvSpPr>
      <dsp:spPr>
        <a:xfrm>
          <a:off x="417971" y="2647231"/>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Overall Chosen Themes </a:t>
          </a:r>
          <a:endParaRPr lang="en-US" sz="2500" kern="1200"/>
        </a:p>
      </dsp:txBody>
      <dsp:txXfrm>
        <a:off x="417971" y="2647231"/>
        <a:ext cx="2889450" cy="720000"/>
      </dsp:txXfrm>
    </dsp:sp>
    <dsp:sp modelId="{57668B9F-B312-4A65-9D65-70B45956760F}">
      <dsp:nvSpPr>
        <dsp:cNvPr id="0" name=""/>
        <dsp:cNvSpPr/>
      </dsp:nvSpPr>
      <dsp:spPr>
        <a:xfrm>
          <a:off x="4607673" y="990292"/>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D9E2B7-D8DB-4EE2-97E1-E4F016D0B3C7}">
      <dsp:nvSpPr>
        <dsp:cNvPr id="0" name=""/>
        <dsp:cNvSpPr/>
      </dsp:nvSpPr>
      <dsp:spPr>
        <a:xfrm>
          <a:off x="3813075" y="2647231"/>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Key Factors </a:t>
          </a:r>
          <a:endParaRPr lang="en-US" sz="2500" kern="1200"/>
        </a:p>
      </dsp:txBody>
      <dsp:txXfrm>
        <a:off x="3813075" y="2647231"/>
        <a:ext cx="2889450" cy="720000"/>
      </dsp:txXfrm>
    </dsp:sp>
    <dsp:sp modelId="{82F6AA51-130C-40CD-9033-33CD9645025D}">
      <dsp:nvSpPr>
        <dsp:cNvPr id="0" name=""/>
        <dsp:cNvSpPr/>
      </dsp:nvSpPr>
      <dsp:spPr>
        <a:xfrm>
          <a:off x="8002777" y="990292"/>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EA8E1A-50AA-4FC4-A44A-F2A9DC41FB0A}">
      <dsp:nvSpPr>
        <dsp:cNvPr id="0" name=""/>
        <dsp:cNvSpPr/>
      </dsp:nvSpPr>
      <dsp:spPr>
        <a:xfrm>
          <a:off x="7208178" y="2647231"/>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Important topics to take away </a:t>
          </a:r>
          <a:endParaRPr lang="en-US" sz="2500" kern="1200"/>
        </a:p>
      </dsp:txBody>
      <dsp:txXfrm>
        <a:off x="7208178" y="2647231"/>
        <a:ext cx="28894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EC0539-1294-41B0-8158-4A18531FED94}" type="datetimeFigureOut">
              <a:rPr lang="en-GB" smtClean="0"/>
              <a:t>21/02/2021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1B6C99-9EFD-4CD7-867E-B90014B8661B}" type="slidenum">
              <a:rPr lang="en-GB" smtClean="0"/>
              <a:t>‹#›</a:t>
            </a:fld>
            <a:endParaRPr lang="en-GB"/>
          </a:p>
        </p:txBody>
      </p:sp>
    </p:spTree>
    <p:extLst>
      <p:ext uri="{BB962C8B-B14F-4D97-AF65-F5344CB8AC3E}">
        <p14:creationId xmlns:p14="http://schemas.microsoft.com/office/powerpoint/2010/main" val="3745237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my PowerPoint presentation on digital business. </a:t>
            </a:r>
          </a:p>
        </p:txBody>
      </p:sp>
      <p:sp>
        <p:nvSpPr>
          <p:cNvPr id="4" name="Slide Number Placeholder 3"/>
          <p:cNvSpPr>
            <a:spLocks noGrp="1"/>
          </p:cNvSpPr>
          <p:nvPr>
            <p:ph type="sldNum" sz="quarter" idx="5"/>
          </p:nvPr>
        </p:nvSpPr>
        <p:spPr/>
        <p:txBody>
          <a:bodyPr/>
          <a:lstStyle/>
          <a:p>
            <a:fld id="{AD1B6C99-9EFD-4CD7-867E-B90014B8661B}" type="slidenum">
              <a:rPr lang="en-GB" smtClean="0"/>
              <a:t>1</a:t>
            </a:fld>
            <a:endParaRPr lang="en-GB"/>
          </a:p>
        </p:txBody>
      </p:sp>
    </p:spTree>
    <p:extLst>
      <p:ext uri="{BB962C8B-B14F-4D97-AF65-F5344CB8AC3E}">
        <p14:creationId xmlns:p14="http://schemas.microsoft.com/office/powerpoint/2010/main" val="480521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 will show an introduction to the following presentation.</a:t>
            </a:r>
          </a:p>
          <a:p>
            <a:endParaRPr lang="en-GB" dirty="0"/>
          </a:p>
          <a:p>
            <a:r>
              <a:rPr lang="en-GB" dirty="0"/>
              <a:t>For this assignment 3 chapters have been chosen from Peer to Peer Accommodation Networks by Sara Dolnicar. (Dolnicar, 2018)</a:t>
            </a:r>
          </a:p>
          <a:p>
            <a:r>
              <a:rPr lang="en-GB" dirty="0"/>
              <a:t>Different themes will be analysed and compared to the digital business world. </a:t>
            </a:r>
          </a:p>
          <a:p>
            <a:r>
              <a:rPr lang="en-GB" dirty="0"/>
              <a:t>Each theme will be identified, explained, evidence given, relevance identified and the importance relating to digital business.</a:t>
            </a:r>
          </a:p>
          <a:p>
            <a:endParaRPr lang="en-GB" dirty="0"/>
          </a:p>
        </p:txBody>
      </p:sp>
      <p:sp>
        <p:nvSpPr>
          <p:cNvPr id="4" name="Slide Number Placeholder 3"/>
          <p:cNvSpPr>
            <a:spLocks noGrp="1"/>
          </p:cNvSpPr>
          <p:nvPr>
            <p:ph type="sldNum" sz="quarter" idx="5"/>
          </p:nvPr>
        </p:nvSpPr>
        <p:spPr/>
        <p:txBody>
          <a:bodyPr/>
          <a:lstStyle/>
          <a:p>
            <a:fld id="{AD1B6C99-9EFD-4CD7-867E-B90014B8661B}" type="slidenum">
              <a:rPr lang="en-GB" smtClean="0"/>
              <a:t>2</a:t>
            </a:fld>
            <a:endParaRPr lang="en-GB"/>
          </a:p>
        </p:txBody>
      </p:sp>
    </p:spTree>
    <p:extLst>
      <p:ext uri="{BB962C8B-B14F-4D97-AF65-F5344CB8AC3E}">
        <p14:creationId xmlns:p14="http://schemas.microsoft.com/office/powerpoint/2010/main" val="3568113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Airbnb given by Dr Hailey Stainton goes as follows, “Airbnb is essentially an online marketplace that involves the renting of property to travellers. They have also recently started offering experiences too.” (Stainton, 2020)</a:t>
            </a:r>
          </a:p>
          <a:p>
            <a:r>
              <a:rPr lang="en-GB" dirty="0"/>
              <a:t>“Airbnb is an online marketplace that connects people who want to rent out their homes with people who are looking for accommodations in that locale.” (Folger, 2021)</a:t>
            </a:r>
          </a:p>
          <a:p>
            <a:r>
              <a:rPr lang="en-GB" dirty="0"/>
              <a:t>Airbnb offers someone to stay at a home instead of a hotel. On </a:t>
            </a:r>
            <a:r>
              <a:rPr lang="en-GB" dirty="0" err="1"/>
              <a:t>airbnb</a:t>
            </a:r>
            <a:r>
              <a:rPr lang="en-GB" dirty="0"/>
              <a:t> website there are places all over Europe where you can stay for long periods of time. An Airbnb is a great way to earn and make money by allowing guests to stay in your home. Airbnb has its own specific rules and regulations that it must follow, people under 25 are not allowed to rent their homes in specific areas also the house to be specific cleaning requirements and certain certification to be able to allow guests. </a:t>
            </a:r>
          </a:p>
          <a:p>
            <a:endParaRPr lang="en-GB" dirty="0"/>
          </a:p>
          <a:p>
            <a:r>
              <a:rPr lang="en-GB" dirty="0"/>
              <a:t>Airbnb does not own any of the properties. It simply provides a platform from which people can rent out their properties or spare rooms to guests.</a:t>
            </a:r>
          </a:p>
          <a:p>
            <a:r>
              <a:rPr lang="en-GB" dirty="0"/>
              <a:t>It currently covers more than 100,000 cities and 220 countries worldwide.</a:t>
            </a:r>
          </a:p>
          <a:p>
            <a:endParaRPr lang="en-GB" dirty="0"/>
          </a:p>
        </p:txBody>
      </p:sp>
      <p:sp>
        <p:nvSpPr>
          <p:cNvPr id="4" name="Slide Number Placeholder 3"/>
          <p:cNvSpPr>
            <a:spLocks noGrp="1"/>
          </p:cNvSpPr>
          <p:nvPr>
            <p:ph type="sldNum" sz="quarter" idx="5"/>
          </p:nvPr>
        </p:nvSpPr>
        <p:spPr/>
        <p:txBody>
          <a:bodyPr/>
          <a:lstStyle/>
          <a:p>
            <a:fld id="{AD1B6C99-9EFD-4CD7-867E-B90014B8661B}" type="slidenum">
              <a:rPr lang="en-GB" smtClean="0"/>
              <a:t>3</a:t>
            </a:fld>
            <a:endParaRPr lang="en-GB"/>
          </a:p>
        </p:txBody>
      </p:sp>
    </p:spTree>
    <p:extLst>
      <p:ext uri="{BB962C8B-B14F-4D97-AF65-F5344CB8AC3E}">
        <p14:creationId xmlns:p14="http://schemas.microsoft.com/office/powerpoint/2010/main" val="3511093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defined by Joyce Lopez digital business is “the creation of new business designs by blurring the digital and physical worlds.” (Lopez, 2014)</a:t>
            </a:r>
          </a:p>
          <a:p>
            <a:r>
              <a:rPr lang="en-GB" dirty="0"/>
              <a:t>“Digital technologies have profoundly changed the ways we do business, buy, work and live. They have even altered society and continue impacting virtually all business functions and industries. It’s partially what digital business is about.”</a:t>
            </a:r>
          </a:p>
          <a:p>
            <a:r>
              <a:rPr lang="en-GB" dirty="0"/>
              <a:t>Digital technologies are a way of offering people all over the world to connect with others and build new ideas for businesses. Business models have since been challenged through these new digital technologies that have been created, there are many different steps to analyse through these digital strategies. </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D1B6C99-9EFD-4CD7-867E-B90014B8661B}" type="slidenum">
              <a:rPr lang="en-GB" smtClean="0"/>
              <a:t>4</a:t>
            </a:fld>
            <a:endParaRPr lang="en-GB"/>
          </a:p>
        </p:txBody>
      </p:sp>
    </p:spTree>
    <p:extLst>
      <p:ext uri="{BB962C8B-B14F-4D97-AF65-F5344CB8AC3E}">
        <p14:creationId xmlns:p14="http://schemas.microsoft.com/office/powerpoint/2010/main" val="1800253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three chapters that will be analysed and compared to the Airbnb digital world and the different elements involved. For this presentation chapter 4, chapter 10 and chapter 14 will be discussed.</a:t>
            </a:r>
          </a:p>
        </p:txBody>
      </p:sp>
      <p:sp>
        <p:nvSpPr>
          <p:cNvPr id="4" name="Slide Number Placeholder 3"/>
          <p:cNvSpPr>
            <a:spLocks noGrp="1"/>
          </p:cNvSpPr>
          <p:nvPr>
            <p:ph type="sldNum" sz="quarter" idx="5"/>
          </p:nvPr>
        </p:nvSpPr>
        <p:spPr/>
        <p:txBody>
          <a:bodyPr/>
          <a:lstStyle/>
          <a:p>
            <a:fld id="{AD1B6C99-9EFD-4CD7-867E-B90014B8661B}" type="slidenum">
              <a:rPr lang="en-GB" smtClean="0"/>
              <a:t>5</a:t>
            </a:fld>
            <a:endParaRPr lang="en-GB"/>
          </a:p>
        </p:txBody>
      </p:sp>
    </p:spTree>
    <p:extLst>
      <p:ext uri="{BB962C8B-B14F-4D97-AF65-F5344CB8AC3E}">
        <p14:creationId xmlns:p14="http://schemas.microsoft.com/office/powerpoint/2010/main" val="18261065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4 mainly speaks about value and business models. It speaks about value proposition for hosts guests and third parties this is then divided into three different sections and explained, It further speaks about value communication and transfer, the communication is usually between hosts and guests via different online platforms such as email mobile apps and social media advertising.  Another theme that will be introduced is risk, for hosts that will inevitably be damage and liability cover that can cost extreme amounts for the host. </a:t>
            </a:r>
          </a:p>
          <a:p>
            <a:r>
              <a:rPr lang="en-GB" dirty="0"/>
              <a:t>Value – It is important for all companies to have clear values to make sure every employee reaches specific goals.  All companies should have secure morals and values in place for every person involved to understand and create an outstanding and unique business. </a:t>
            </a:r>
          </a:p>
          <a:p>
            <a:r>
              <a:rPr lang="en-GB" dirty="0"/>
              <a:t>As the peer to peer accommodation network book represents It explains that it is important to be able to see through the business and see the mechanics of how each member of staff works through an ultrasound system. The value proposition for </a:t>
            </a:r>
            <a:r>
              <a:rPr lang="en-GB" dirty="0" err="1"/>
              <a:t>airbnb</a:t>
            </a:r>
            <a:r>
              <a:rPr lang="en-GB" dirty="0"/>
              <a:t> has three different sections these include Hosts guests and third party service providers. </a:t>
            </a:r>
          </a:p>
          <a:p>
            <a:r>
              <a:rPr lang="en-GB" dirty="0"/>
              <a:t>On the digital website there will be different specifications for the hosts, the guests and the third party service providers, there is also an area to identify suitable guests for each location and rental property, this is all thanks to our digital business world. </a:t>
            </a:r>
            <a:r>
              <a:rPr lang="pl-PL" dirty="0"/>
              <a:t>(Dolnicar, 2018)</a:t>
            </a:r>
            <a:endParaRPr lang="en-GB" dirty="0"/>
          </a:p>
          <a:p>
            <a:r>
              <a:rPr lang="en-GB" dirty="0"/>
              <a:t>The availability for a certain accommodation will be displayed through the online website, allowing guests to find the perfect location and property. The current valuation for costs adds up to a huge $36.4 billion, it seems that the idea of staying in Airbnb is a forever growing industry. (Trainer, 2020)</a:t>
            </a:r>
          </a:p>
          <a:p>
            <a:endParaRPr lang="en-GB" dirty="0"/>
          </a:p>
        </p:txBody>
      </p:sp>
      <p:sp>
        <p:nvSpPr>
          <p:cNvPr id="4" name="Slide Number Placeholder 3"/>
          <p:cNvSpPr>
            <a:spLocks noGrp="1"/>
          </p:cNvSpPr>
          <p:nvPr>
            <p:ph type="sldNum" sz="quarter" idx="5"/>
          </p:nvPr>
        </p:nvSpPr>
        <p:spPr/>
        <p:txBody>
          <a:bodyPr/>
          <a:lstStyle/>
          <a:p>
            <a:fld id="{AD1B6C99-9EFD-4CD7-867E-B90014B8661B}" type="slidenum">
              <a:rPr lang="en-GB" smtClean="0"/>
              <a:t>6</a:t>
            </a:fld>
            <a:endParaRPr lang="en-GB"/>
          </a:p>
        </p:txBody>
      </p:sp>
    </p:spTree>
    <p:extLst>
      <p:ext uri="{BB962C8B-B14F-4D97-AF65-F5344CB8AC3E}">
        <p14:creationId xmlns:p14="http://schemas.microsoft.com/office/powerpoint/2010/main" val="1211345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business model definition is described as “a plan for the successful operation of a business, identifying sources of revenue, the intended customer base, products, and details of financing” (Google-Dictionary, 2021) </a:t>
            </a:r>
          </a:p>
          <a:p>
            <a:r>
              <a:rPr lang="en-GB" dirty="0"/>
              <a:t>The next theme I have analysed in this chapter is business models, here is a copy off Airbnb’s business model canvas and all the information required to make the structure of the business. (Parker, 2020)</a:t>
            </a:r>
          </a:p>
          <a:p>
            <a:r>
              <a:rPr lang="en-GB" dirty="0"/>
              <a:t>The key structure mentioned in this chapter by Dolnicar is the communication between the guests and the hosts. Peer to peer sharing platforms is another key area when analysing what the theme has to offer and how it relates to cost, location, culture and the local community, there will be challenges that the hosts come across, so ensuring that communication is clear is a huge importance to get key information correct. The cost will be chosen by the host as an average for what they believe is reasonable and fair depending on location and facilities. (Dolnicar p53, 2018)</a:t>
            </a:r>
          </a:p>
          <a:p>
            <a:r>
              <a:rPr lang="en-GB" dirty="0"/>
              <a:t>Guests will take risk when entering a strangers home and if it is really a legitimate place. Hosts will also take risk to trust that guests will not damage or vandalise their home.  A great way to ensure everything will be safe and legitimate is by having the details of the guests and the hosts which can be kept online or through our mobile phones and now even social media profiles, digital technology is key when holding information if ever needed. Guests can leave reviews on the website and even give star ratings from 1 to 5, this gives the host an idea of if the guests enjoyed their stay and if they could better their experience in any way. (Dolnicar, p54, 2018)</a:t>
            </a:r>
          </a:p>
        </p:txBody>
      </p:sp>
      <p:sp>
        <p:nvSpPr>
          <p:cNvPr id="4" name="Slide Number Placeholder 3"/>
          <p:cNvSpPr>
            <a:spLocks noGrp="1"/>
          </p:cNvSpPr>
          <p:nvPr>
            <p:ph type="sldNum" sz="quarter" idx="5"/>
          </p:nvPr>
        </p:nvSpPr>
        <p:spPr/>
        <p:txBody>
          <a:bodyPr/>
          <a:lstStyle/>
          <a:p>
            <a:fld id="{AD1B6C99-9EFD-4CD7-867E-B90014B8661B}" type="slidenum">
              <a:rPr lang="en-GB" smtClean="0"/>
              <a:t>7</a:t>
            </a:fld>
            <a:endParaRPr lang="en-GB"/>
          </a:p>
        </p:txBody>
      </p:sp>
    </p:spTree>
    <p:extLst>
      <p:ext uri="{BB962C8B-B14F-4D97-AF65-F5344CB8AC3E}">
        <p14:creationId xmlns:p14="http://schemas.microsoft.com/office/powerpoint/2010/main" val="18636736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chapter 10 it is mostly talking about events and competitors. When there is an event in an area or location people will look for accommodation to be able to stay nearby , this is where Airbnb creates most of its revenue. Airbnb was born to hold accommodation for people that are attending evens in a local area, the following chapter mentions large and small rural events and how the impact of Airbnb has helped smaller location provide an income for local people. (Dolnicar, p120, 2018) </a:t>
            </a:r>
          </a:p>
          <a:p>
            <a:r>
              <a:rPr lang="en-GB" dirty="0"/>
              <a:t>Events generate tourism which further generates money for local businesses, Airbnb benefit greatly from having events in local areas as guests will be happy to pay to stay nearby to minimise travel in the day, these events also raise awareness for the destination. The digital technologies that are now available to us means we can post images, videos and reviews about a destination on all different social media platforms and enhance the marketplace for that area and encourage more people to stay through the communication of the guests. (Dolnicar, p120-122, 2018)</a:t>
            </a:r>
          </a:p>
          <a:p>
            <a:r>
              <a:rPr lang="en-GB" dirty="0"/>
              <a:t>The business to consumer refers to the selling of a service or product to an appropriate audience in order to gain the best success, the pairing of events and accommodation is a great way for the owner, i.e. the host of the accommodation and the consumer, i.e. the guest to show what they can offer and a way to connect through digital business platforms. Businesses to consumer is linked to selling specifically online and keeping all proof and details on an online system to make purchases quick and easy, this can also link to ecommerce. (Kenton, 2020)</a:t>
            </a:r>
          </a:p>
          <a:p>
            <a:r>
              <a:rPr lang="en-GB" dirty="0"/>
              <a:t>The definition of digital disruption is “Digital disruption is a transformation that is caused by emerging digital technologies and business models. These innovative new technologies and models can impact the value of existing products and services offered in the industry.” (Oxford-College, 2016)</a:t>
            </a:r>
          </a:p>
          <a:p>
            <a:r>
              <a:rPr lang="en-GB" dirty="0"/>
              <a:t>The effect that digital disruption is having on the Airbnb system is the idea of other competitors finding new opportunities and advertising on wider online websites and social media sites that hosts may not have access to or able to find the money to spread the word about their home, also big event organisers may already have contracts will hotels and large accommodation sites at a more affordable rate. (Dolnicar,p124, 2018)</a:t>
            </a:r>
          </a:p>
        </p:txBody>
      </p:sp>
      <p:sp>
        <p:nvSpPr>
          <p:cNvPr id="4" name="Slide Number Placeholder 3"/>
          <p:cNvSpPr>
            <a:spLocks noGrp="1"/>
          </p:cNvSpPr>
          <p:nvPr>
            <p:ph type="sldNum" sz="quarter" idx="5"/>
          </p:nvPr>
        </p:nvSpPr>
        <p:spPr/>
        <p:txBody>
          <a:bodyPr/>
          <a:lstStyle/>
          <a:p>
            <a:fld id="{AD1B6C99-9EFD-4CD7-867E-B90014B8661B}" type="slidenum">
              <a:rPr lang="en-GB" smtClean="0"/>
              <a:t>8</a:t>
            </a:fld>
            <a:endParaRPr lang="en-GB"/>
          </a:p>
        </p:txBody>
      </p:sp>
    </p:spTree>
    <p:extLst>
      <p:ext uri="{BB962C8B-B14F-4D97-AF65-F5344CB8AC3E}">
        <p14:creationId xmlns:p14="http://schemas.microsoft.com/office/powerpoint/2010/main" val="1324715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Sustainability – For events it can be hard to find enough accommodation. This may require large events teams to collaborate with hotels to build new structures which is not environmentally friendly especially for small rural locations. </a:t>
            </a:r>
          </a:p>
          <a:p>
            <a:r>
              <a:rPr lang="en-GB" dirty="0"/>
              <a:t>What is sustainability? “Sustainability focuses on meeting the needs of the present without compromising the ability of future generations to meet their needs. The concept of sustainability is composed of three pillars: economic, environmental, and social—also known informally as profits, planet, and people.” (Grant, 2020)</a:t>
            </a:r>
          </a:p>
          <a:p>
            <a:r>
              <a:rPr lang="en-GB" dirty="0"/>
              <a:t>By using digital technologies and sharing events it can give recognition to an area which can further be supported from the use of their local facilities, the image of a location can be enhanced through certain media representation and social media posts made by visitors. Location is also very important to help the event be successful as poor locations with very few facilities and amenities which could lead to a poor turnout of people. (Business-Blog, 2015)</a:t>
            </a:r>
          </a:p>
          <a:p>
            <a:endParaRPr lang="en-GB" dirty="0"/>
          </a:p>
          <a:p>
            <a:r>
              <a:rPr lang="en-GB" dirty="0"/>
              <a:t>Having events in an area can be a great push for the local economy, although if there is an insufficient amount of accommodation it may require large teams to either build temporary or standing structures which could ruin the environment of an area, possibly activating existing accommodation is a better step forward, although all the top technologies that people expect may not be available. (Dolnicar,p126,2018)</a:t>
            </a:r>
          </a:p>
          <a:p>
            <a:endParaRPr lang="en-GB" dirty="0"/>
          </a:p>
        </p:txBody>
      </p:sp>
      <p:sp>
        <p:nvSpPr>
          <p:cNvPr id="4" name="Slide Number Placeholder 3"/>
          <p:cNvSpPr>
            <a:spLocks noGrp="1"/>
          </p:cNvSpPr>
          <p:nvPr>
            <p:ph type="sldNum" sz="quarter" idx="5"/>
          </p:nvPr>
        </p:nvSpPr>
        <p:spPr/>
        <p:txBody>
          <a:bodyPr/>
          <a:lstStyle/>
          <a:p>
            <a:fld id="{AD1B6C99-9EFD-4CD7-867E-B90014B8661B}" type="slidenum">
              <a:rPr lang="en-GB" smtClean="0"/>
              <a:t>9</a:t>
            </a:fld>
            <a:endParaRPr lang="en-GB"/>
          </a:p>
        </p:txBody>
      </p:sp>
    </p:spTree>
    <p:extLst>
      <p:ext uri="{BB962C8B-B14F-4D97-AF65-F5344CB8AC3E}">
        <p14:creationId xmlns:p14="http://schemas.microsoft.com/office/powerpoint/2010/main" val="15551946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chapter it talks about the employment changes and the different data facts, also including whether peer to peer accommodation networks is the issue or if it is actually helping the employment ratings.  The chapter speaks about how the tourism and hospitality industry is changing and whether the use of digital technologies and digital businesses is creating change causing the labour market to shift. </a:t>
            </a:r>
          </a:p>
          <a:p>
            <a:r>
              <a:rPr lang="en-GB" dirty="0"/>
              <a:t>The employment involved in the Airbnb tasks include maintaining the digital websites, including keeping designs fresh, customer engagement on social media and creating digital marketing campaigns which will entice guests to your home and location. The tourism industry is a huge link to the Airbnb customers and hosts as it is important to have the right facilities such as areas to eat, places to meet friends and family, shops and unique experiences which might not be available elsewhere. Peer to peer accommodation networks have really helped and changed the way that people can share their home to rent out to others for a price over a long or short term period. There are amazing online services that everyone can access and share different experiences. </a:t>
            </a:r>
          </a:p>
          <a:p>
            <a:r>
              <a:rPr lang="en-GB" dirty="0"/>
              <a:t>Hotels are the clear competitor when it comes to short term accommodation as they may provide different facilities, although there will be better employment rates at a hotel as there are many different sectors which could help the local areas revenue. </a:t>
            </a:r>
          </a:p>
          <a:p>
            <a:r>
              <a:rPr lang="en-GB" dirty="0"/>
              <a:t>Tourists have a huge choice of different locations to stay of varying sizes and varying prices where areas are more unique and families or friends can find accommodation together.  (</a:t>
            </a:r>
            <a:r>
              <a:rPr lang="en-GB" dirty="0" err="1"/>
              <a:t>Dolnicar</a:t>
            </a:r>
            <a:r>
              <a:rPr lang="en-GB" dirty="0"/>
              <a:t>, p.171-176, 2018) </a:t>
            </a:r>
          </a:p>
        </p:txBody>
      </p:sp>
      <p:sp>
        <p:nvSpPr>
          <p:cNvPr id="4" name="Slide Number Placeholder 3"/>
          <p:cNvSpPr>
            <a:spLocks noGrp="1"/>
          </p:cNvSpPr>
          <p:nvPr>
            <p:ph type="sldNum" sz="quarter" idx="5"/>
          </p:nvPr>
        </p:nvSpPr>
        <p:spPr/>
        <p:txBody>
          <a:bodyPr/>
          <a:lstStyle/>
          <a:p>
            <a:fld id="{AD1B6C99-9EFD-4CD7-867E-B90014B8661B}" type="slidenum">
              <a:rPr lang="en-GB" smtClean="0"/>
              <a:t>10</a:t>
            </a:fld>
            <a:endParaRPr lang="en-GB"/>
          </a:p>
        </p:txBody>
      </p:sp>
    </p:spTree>
    <p:extLst>
      <p:ext uri="{BB962C8B-B14F-4D97-AF65-F5344CB8AC3E}">
        <p14:creationId xmlns:p14="http://schemas.microsoft.com/office/powerpoint/2010/main" val="1407086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Entrepreneurship in Airbnb accommodation- Airbnb is a very successful way to create money and become more knowledgeable when running a home business. </a:t>
            </a:r>
          </a:p>
          <a:p>
            <a:r>
              <a:rPr lang="en-GB" dirty="0"/>
              <a:t>When opening up your own home to rent out to strangers it can be a huge risk and trust must be established between host and guest to ensure no damage is caused and the area is legitimate. Advertising is a huge key when starting up a businesses and with all the new technologies we have today it has been made so much easier, also the idea of word and mouth through friends to promote an area is greatly beneficial. (</a:t>
            </a:r>
            <a:r>
              <a:rPr lang="en-GB" dirty="0" err="1"/>
              <a:t>Cobbleweb</a:t>
            </a:r>
            <a:r>
              <a:rPr lang="en-GB" dirty="0"/>
              <a:t>, 2020)</a:t>
            </a:r>
          </a:p>
          <a:p>
            <a:r>
              <a:rPr lang="en-GB" dirty="0"/>
              <a:t>There will be different types of entrepreneur when it comes to owning the Airbnb business such as the opportunist entrepreneur that only rents out in peak season as a part time position, the traditional homeowner that rent out a room in their own private home and essentially are looking for long term guests and the full time Airbnb entrepreneur that is fully invested in different Airbnb rentals and looks for growth and opportunities with fully prepared strategies in place. </a:t>
            </a:r>
          </a:p>
          <a:p>
            <a:r>
              <a:rPr lang="en-GB" dirty="0"/>
              <a:t>Most Airbnb host only have the one residents which they rent out to people but there are some members which will find a profit from renting out multiple homes in differing locations which can be hard full time work. (</a:t>
            </a:r>
            <a:r>
              <a:rPr lang="en-GB" dirty="0" err="1"/>
              <a:t>Hostyapp</a:t>
            </a:r>
            <a:r>
              <a:rPr lang="en-GB" dirty="0"/>
              <a:t>, 2020)</a:t>
            </a:r>
          </a:p>
        </p:txBody>
      </p:sp>
      <p:sp>
        <p:nvSpPr>
          <p:cNvPr id="4" name="Slide Number Placeholder 3"/>
          <p:cNvSpPr>
            <a:spLocks noGrp="1"/>
          </p:cNvSpPr>
          <p:nvPr>
            <p:ph type="sldNum" sz="quarter" idx="5"/>
          </p:nvPr>
        </p:nvSpPr>
        <p:spPr/>
        <p:txBody>
          <a:bodyPr/>
          <a:lstStyle/>
          <a:p>
            <a:fld id="{AD1B6C99-9EFD-4CD7-867E-B90014B8661B}" type="slidenum">
              <a:rPr lang="en-GB" smtClean="0"/>
              <a:t>11</a:t>
            </a:fld>
            <a:endParaRPr lang="en-GB"/>
          </a:p>
        </p:txBody>
      </p:sp>
    </p:spTree>
    <p:extLst>
      <p:ext uri="{BB962C8B-B14F-4D97-AF65-F5344CB8AC3E}">
        <p14:creationId xmlns:p14="http://schemas.microsoft.com/office/powerpoint/2010/main" val="22818787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the themes and chapters that have been chosen have been explained and evidence provided from the peer to peer networks book and from other online references for explanations and definitions. The chapters that were chosen each had around 2/3 themes that were relevant to the topic and the importance of how they related to Airbnb and the ever changing digital business world. Each chapter highlighted different themes, such as chapter 4 acknowledging value, business model and risk, chapter 10 spoke about perspectives, digital disruption and sustainability with some value and chapter 4 discussed peer to peer sharing, marketplace and the idea of entrepreneurship through the Airbnb business sector. The important parts of information to take away include the idea that businesses are able to thrive through the use of different digital platforms such as creating websites, social media apps, marketing campaigns and advertisements. It is clear to see that the digital business world is forever growing and changing into a very successful sector to be in and having a home to share on Airbnb from all different countries all over the world is a great way to earn money by either renting out the properties part time or full time, depending on the demand. Areas can benefit greatly by having these homes as they can provide unique experiences and the possible availability of events occurring nearby can help the local community and local economy improve greatly. </a:t>
            </a:r>
          </a:p>
        </p:txBody>
      </p:sp>
      <p:sp>
        <p:nvSpPr>
          <p:cNvPr id="4" name="Slide Number Placeholder 3"/>
          <p:cNvSpPr>
            <a:spLocks noGrp="1"/>
          </p:cNvSpPr>
          <p:nvPr>
            <p:ph type="sldNum" sz="quarter" idx="5"/>
          </p:nvPr>
        </p:nvSpPr>
        <p:spPr/>
        <p:txBody>
          <a:bodyPr/>
          <a:lstStyle/>
          <a:p>
            <a:fld id="{AD1B6C99-9EFD-4CD7-867E-B90014B8661B}" type="slidenum">
              <a:rPr lang="en-GB" smtClean="0"/>
              <a:t>12</a:t>
            </a:fld>
            <a:endParaRPr lang="en-GB"/>
          </a:p>
        </p:txBody>
      </p:sp>
    </p:spTree>
    <p:extLst>
      <p:ext uri="{BB962C8B-B14F-4D97-AF65-F5344CB8AC3E}">
        <p14:creationId xmlns:p14="http://schemas.microsoft.com/office/powerpoint/2010/main" val="552014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1B6C99-9EFD-4CD7-867E-B90014B8661B}" type="slidenum">
              <a:rPr lang="en-GB" smtClean="0"/>
              <a:t>13</a:t>
            </a:fld>
            <a:endParaRPr lang="en-GB"/>
          </a:p>
        </p:txBody>
      </p:sp>
    </p:spTree>
    <p:extLst>
      <p:ext uri="{BB962C8B-B14F-4D97-AF65-F5344CB8AC3E}">
        <p14:creationId xmlns:p14="http://schemas.microsoft.com/office/powerpoint/2010/main" val="2444993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2/21/2021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7519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2/21/2021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51488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2/21/2021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2450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2/21/2021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08015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2/21/2021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92481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2/21/2021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92998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2/21/2021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37856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2/21/2021</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64421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2/21/2021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35591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2/21/2021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73694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2/21/2021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16852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2/21/2021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99338076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12.xml"/><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8" Type="http://schemas.openxmlformats.org/officeDocument/2006/relationships/hyperlink" Target="https://www.i-scoop.eu/digital-transformation/digital-business/" TargetMode="External"/><Relationship Id="rId13" Type="http://schemas.openxmlformats.org/officeDocument/2006/relationships/hyperlink" Target="https://blog.oxfordcollegeofmarketing.com/2016/02/22/what-is-digital-disruption/" TargetMode="External"/><Relationship Id="rId3" Type="http://schemas.openxmlformats.org/officeDocument/2006/relationships/hyperlink" Target="https://library.oapen.org/bitstream/id/8c26ef66-8bbd-4aa2-ad44-e0e47d3bcc9e/640674.pdf" TargetMode="External"/><Relationship Id="rId7" Type="http://schemas.openxmlformats.org/officeDocument/2006/relationships/hyperlink" Target="https://www.digitaltrends.com/home/what-is-airbnb/" TargetMode="External"/><Relationship Id="rId12" Type="http://schemas.openxmlformats.org/officeDocument/2006/relationships/hyperlink" Target="https://www.investopedia.com/terms/b/btoc.asp#:~:text=The%20term%20business%2Dto%2Dconsumer,referred%20to%20as%20B2C%20companie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forbes.com/sites/gartnergroup/2014/05/07/digital-business-is-everyones-business/?sh=34cff58a7f82" TargetMode="External"/><Relationship Id="rId11" Type="http://schemas.openxmlformats.org/officeDocument/2006/relationships/hyperlink" Target="https://bstrategyhub.com/airbnb-business-model-how-does-airbnb-make-money/" TargetMode="External"/><Relationship Id="rId5" Type="http://schemas.openxmlformats.org/officeDocument/2006/relationships/hyperlink" Target="https://www.investopedia.com/articles/personal-finance/032814/pros-and-cons-using-airbnb.asp" TargetMode="External"/><Relationship Id="rId10" Type="http://schemas.openxmlformats.org/officeDocument/2006/relationships/hyperlink" Target="https://www.forbes.com/sites/greatspeculations/2020/12/09/airbnbs-higher-valuation-is-reasonable/?sh=604034a747dd" TargetMode="External"/><Relationship Id="rId4" Type="http://schemas.openxmlformats.org/officeDocument/2006/relationships/hyperlink" Target="https://tourismteacher.com/airbnb-explained/" TargetMode="External"/><Relationship Id="rId9" Type="http://schemas.openxmlformats.org/officeDocument/2006/relationships/hyperlink" Target="https://blog.smarp.com/the-importance-of-company-values" TargetMode="External"/><Relationship Id="rId14" Type="http://schemas.openxmlformats.org/officeDocument/2006/relationships/hyperlink" Target="https://www.investopedia.com/terms/s/sustainability.asp"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cobbleweb.co.uk/airbnb-case-study/" TargetMode="External"/><Relationship Id="rId2" Type="http://schemas.openxmlformats.org/officeDocument/2006/relationships/hyperlink" Target="https://www.businessblogshub.com/2015/08/location-is-key-to-a-successful-event/" TargetMode="External"/><Relationship Id="rId1" Type="http://schemas.openxmlformats.org/officeDocument/2006/relationships/slideLayout" Target="../slideLayouts/slideLayout2.xml"/><Relationship Id="rId4" Type="http://schemas.openxmlformats.org/officeDocument/2006/relationships/hyperlink" Target="https://www.hostyapp.com/airbnb-entrepreneu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 name="Rectangle 105">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0" name="Rectangle 107">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1" name="Rectangle 109">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2" name="Rectangle 111">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13">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4" name="Rectangle 115">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BFE052-18CA-4A53-8E7F-D18DF9BD595E}"/>
              </a:ext>
            </a:extLst>
          </p:cNvPr>
          <p:cNvSpPr>
            <a:spLocks noGrp="1"/>
          </p:cNvSpPr>
          <p:nvPr>
            <p:ph type="ctrTitle"/>
          </p:nvPr>
        </p:nvSpPr>
        <p:spPr>
          <a:xfrm>
            <a:off x="1115568" y="548640"/>
            <a:ext cx="10168128" cy="1179576"/>
          </a:xfrm>
        </p:spPr>
        <p:txBody>
          <a:bodyPr vert="horz" lIns="91440" tIns="45720" rIns="91440" bIns="45720" rtlCol="0" anchor="ctr">
            <a:normAutofit/>
          </a:bodyPr>
          <a:lstStyle/>
          <a:p>
            <a:r>
              <a:rPr lang="en-US" sz="4000"/>
              <a:t>Digital Business – BMSP6002</a:t>
            </a:r>
          </a:p>
        </p:txBody>
      </p:sp>
      <p:sp>
        <p:nvSpPr>
          <p:cNvPr id="118" name="Rectangle 117">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9" name="Picture 3">
            <a:extLst>
              <a:ext uri="{FF2B5EF4-FFF2-40B4-BE49-F238E27FC236}">
                <a16:creationId xmlns:a16="http://schemas.microsoft.com/office/drawing/2014/main" id="{3ABA0937-1947-49A7-ABED-D7BB566A83A5}"/>
              </a:ext>
            </a:extLst>
          </p:cNvPr>
          <p:cNvPicPr>
            <a:picLocks noChangeAspect="1"/>
          </p:cNvPicPr>
          <p:nvPr/>
        </p:nvPicPr>
        <p:blipFill rotWithShape="1">
          <a:blip r:embed="rId5"/>
          <a:srcRect t="3691" r="2" b="4223"/>
          <a:stretch/>
        </p:blipFill>
        <p:spPr>
          <a:xfrm>
            <a:off x="566928" y="2268185"/>
            <a:ext cx="6351231" cy="3904015"/>
          </a:xfrm>
          <a:prstGeom prst="rect">
            <a:avLst/>
          </a:prstGeom>
        </p:spPr>
      </p:pic>
      <p:sp>
        <p:nvSpPr>
          <p:cNvPr id="3" name="Subtitle 2">
            <a:extLst>
              <a:ext uri="{FF2B5EF4-FFF2-40B4-BE49-F238E27FC236}">
                <a16:creationId xmlns:a16="http://schemas.microsoft.com/office/drawing/2014/main" id="{9C6BA987-0F0C-4E00-A860-D26348AE8B21}"/>
              </a:ext>
            </a:extLst>
          </p:cNvPr>
          <p:cNvSpPr>
            <a:spLocks noGrp="1"/>
          </p:cNvSpPr>
          <p:nvPr>
            <p:ph type="subTitle" idx="1"/>
          </p:nvPr>
        </p:nvSpPr>
        <p:spPr>
          <a:xfrm>
            <a:off x="7411453" y="2478024"/>
            <a:ext cx="3872243" cy="3694176"/>
          </a:xfrm>
        </p:spPr>
        <p:txBody>
          <a:bodyPr vert="horz" lIns="91440" tIns="45720" rIns="91440" bIns="45720" rtlCol="0" anchor="ctr">
            <a:normAutofit/>
          </a:bodyPr>
          <a:lstStyle/>
          <a:p>
            <a:pPr indent="-228600">
              <a:buFont typeface="Arial" panose="020B0604020202020204" pitchFamily="34" charset="0"/>
              <a:buChar char="•"/>
            </a:pPr>
            <a:r>
              <a:rPr lang="en-US" sz="1800" dirty="0"/>
              <a:t>Hannah Kilburn </a:t>
            </a:r>
          </a:p>
          <a:p>
            <a:pPr indent="-228600">
              <a:buFont typeface="Arial" panose="020B0604020202020204" pitchFamily="34" charset="0"/>
              <a:buChar char="•"/>
            </a:pPr>
            <a:r>
              <a:rPr lang="en-US" sz="1800" dirty="0"/>
              <a:t>1805552</a:t>
            </a:r>
          </a:p>
          <a:p>
            <a:pPr indent="-228600">
              <a:buFont typeface="Arial" panose="020B0604020202020204" pitchFamily="34" charset="0"/>
              <a:buChar char="•"/>
            </a:pPr>
            <a:r>
              <a:rPr lang="en-US" sz="1800" dirty="0"/>
              <a:t>Assignment 1 – Presentation </a:t>
            </a:r>
          </a:p>
          <a:p>
            <a:pPr indent="-228600">
              <a:buFont typeface="Arial" panose="020B0604020202020204" pitchFamily="34" charset="0"/>
              <a:buChar char="•"/>
            </a:pPr>
            <a:r>
              <a:rPr lang="en-US" sz="1800" dirty="0"/>
              <a:t>Total Time -  15m 44s</a:t>
            </a:r>
          </a:p>
        </p:txBody>
      </p:sp>
      <p:pic>
        <p:nvPicPr>
          <p:cNvPr id="4" name="Audio 3">
            <a:hlinkClick r:id="" action="ppaction://media"/>
            <a:extLst>
              <a:ext uri="{FF2B5EF4-FFF2-40B4-BE49-F238E27FC236}">
                <a16:creationId xmlns:a16="http://schemas.microsoft.com/office/drawing/2014/main" id="{1460971E-E952-40DA-B7AA-6A303AFB7A1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59088526"/>
      </p:ext>
    </p:extLst>
  </p:cSld>
  <p:clrMapOvr>
    <a:masterClrMapping/>
  </p:clrMapOvr>
  <mc:AlternateContent xmlns:mc="http://schemas.openxmlformats.org/markup-compatibility/2006">
    <mc:Choice xmlns:p14="http://schemas.microsoft.com/office/powerpoint/2010/main" Requires="p14">
      <p:transition spd="slow" p14:dur="2000" advTm="5645"/>
    </mc:Choice>
    <mc:Fallback>
      <p:transition spd="slow" advTm="5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FD1CD0-A58A-49F1-9252-72BA1B01B02B}"/>
              </a:ext>
            </a:extLst>
          </p:cNvPr>
          <p:cNvSpPr>
            <a:spLocks noGrp="1"/>
          </p:cNvSpPr>
          <p:nvPr>
            <p:ph type="title"/>
          </p:nvPr>
        </p:nvSpPr>
        <p:spPr>
          <a:xfrm>
            <a:off x="621792" y="1161288"/>
            <a:ext cx="3602736" cy="4526280"/>
          </a:xfrm>
        </p:spPr>
        <p:txBody>
          <a:bodyPr>
            <a:normAutofit/>
          </a:bodyPr>
          <a:lstStyle/>
          <a:p>
            <a:r>
              <a:rPr lang="en-GB" dirty="0"/>
              <a:t>Introduction </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D51356-45DC-439E-8BCF-B7AC7F284E27}"/>
              </a:ext>
            </a:extLst>
          </p:cNvPr>
          <p:cNvSpPr>
            <a:spLocks noGrp="1"/>
          </p:cNvSpPr>
          <p:nvPr>
            <p:ph idx="1"/>
          </p:nvPr>
        </p:nvSpPr>
        <p:spPr>
          <a:xfrm>
            <a:off x="5434149" y="932688"/>
            <a:ext cx="5916603" cy="4992624"/>
          </a:xfrm>
        </p:spPr>
        <p:txBody>
          <a:bodyPr anchor="ctr">
            <a:normAutofit/>
          </a:bodyPr>
          <a:lstStyle/>
          <a:p>
            <a:r>
              <a:rPr lang="en-GB" sz="2000" dirty="0"/>
              <a:t>For this assignment, 3 chapters have been chosen from Peer to Peer Accommodation Networks by Sara Dolnicar. (Dolnicar, 2018)</a:t>
            </a:r>
          </a:p>
          <a:p>
            <a:r>
              <a:rPr lang="en-GB" sz="2000" dirty="0"/>
              <a:t>Different themes will be analysed and compared to the digital business world. </a:t>
            </a:r>
          </a:p>
          <a:p>
            <a:r>
              <a:rPr lang="en-GB" sz="2000" dirty="0"/>
              <a:t>Each theme will be identified, explained, evidence given, relevance identified and the importance relating to digital business.</a:t>
            </a:r>
          </a:p>
        </p:txBody>
      </p:sp>
      <p:pic>
        <p:nvPicPr>
          <p:cNvPr id="4" name="Audio 3">
            <a:hlinkClick r:id="" action="ppaction://media"/>
            <a:extLst>
              <a:ext uri="{FF2B5EF4-FFF2-40B4-BE49-F238E27FC236}">
                <a16:creationId xmlns:a16="http://schemas.microsoft.com/office/drawing/2014/main" id="{17D4914A-1F71-46E2-BCEA-3B87ED8CBB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49843446"/>
      </p:ext>
    </p:extLst>
  </p:cSld>
  <p:clrMapOvr>
    <a:masterClrMapping/>
  </p:clrMapOvr>
  <mc:AlternateContent xmlns:mc="http://schemas.openxmlformats.org/markup-compatibility/2006">
    <mc:Choice xmlns:p14="http://schemas.microsoft.com/office/powerpoint/2010/main" Requires="p14">
      <p:transition spd="slow" p14:dur="2000" advTm="32829"/>
    </mc:Choice>
    <mc:Fallback>
      <p:transition spd="slow" advTm="32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F766C-3938-4C91-BAA8-629AE31CD5F2}"/>
              </a:ext>
            </a:extLst>
          </p:cNvPr>
          <p:cNvSpPr>
            <a:spLocks noGrp="1"/>
          </p:cNvSpPr>
          <p:nvPr>
            <p:ph type="title"/>
          </p:nvPr>
        </p:nvSpPr>
        <p:spPr>
          <a:xfrm>
            <a:off x="411480" y="991443"/>
            <a:ext cx="4443154" cy="1087819"/>
          </a:xfrm>
        </p:spPr>
        <p:txBody>
          <a:bodyPr anchor="b">
            <a:normAutofit/>
          </a:bodyPr>
          <a:lstStyle/>
          <a:p>
            <a:r>
              <a:rPr lang="en-GB" sz="3400"/>
              <a:t>What is Airbnb?</a:t>
            </a:r>
          </a:p>
        </p:txBody>
      </p:sp>
      <p:sp>
        <p:nvSpPr>
          <p:cNvPr id="22" name="Rectangle 2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0261A65-63E6-4C0A-B22F-08BBD5E76375}"/>
              </a:ext>
            </a:extLst>
          </p:cNvPr>
          <p:cNvSpPr>
            <a:spLocks noGrp="1"/>
          </p:cNvSpPr>
          <p:nvPr>
            <p:ph idx="1"/>
          </p:nvPr>
        </p:nvSpPr>
        <p:spPr>
          <a:xfrm>
            <a:off x="365760" y="2739449"/>
            <a:ext cx="4443154" cy="3492868"/>
          </a:xfrm>
        </p:spPr>
        <p:txBody>
          <a:bodyPr>
            <a:normAutofit fontScale="92500" lnSpcReduction="10000"/>
          </a:bodyPr>
          <a:lstStyle/>
          <a:p>
            <a:pPr>
              <a:lnSpc>
                <a:spcPct val="100000"/>
              </a:lnSpc>
            </a:pPr>
            <a:r>
              <a:rPr lang="en-GB" sz="1700" dirty="0"/>
              <a:t>The definition of Airbnb given by Dr Hailey Stainton goes as follows, “Airbnb is essentially an online marketplace that involves the renting of property to travellers. They have also recently started offering experiences too.” (Stainton, 2020)</a:t>
            </a:r>
          </a:p>
          <a:p>
            <a:pPr>
              <a:lnSpc>
                <a:spcPct val="100000"/>
              </a:lnSpc>
            </a:pPr>
            <a:r>
              <a:rPr lang="en-GB" sz="1700" dirty="0"/>
              <a:t>“Airbnb is an online marketplace that connects people who want to rent out their homes with people who are looking for accommodations in that locale.” (Folger, 2021)</a:t>
            </a:r>
          </a:p>
          <a:p>
            <a:pPr>
              <a:lnSpc>
                <a:spcPct val="100000"/>
              </a:lnSpc>
            </a:pPr>
            <a:r>
              <a:rPr lang="en-GB" sz="1700" dirty="0"/>
              <a:t>More about rules and regulations (</a:t>
            </a:r>
            <a:r>
              <a:rPr lang="en-GB" sz="1700" dirty="0" err="1"/>
              <a:t>Rawes</a:t>
            </a:r>
            <a:r>
              <a:rPr lang="en-GB" sz="1700" dirty="0"/>
              <a:t>, 2021)</a:t>
            </a:r>
          </a:p>
        </p:txBody>
      </p:sp>
      <p:pic>
        <p:nvPicPr>
          <p:cNvPr id="4" name="Picture 3">
            <a:extLst>
              <a:ext uri="{FF2B5EF4-FFF2-40B4-BE49-F238E27FC236}">
                <a16:creationId xmlns:a16="http://schemas.microsoft.com/office/drawing/2014/main" id="{1C061BF7-0CFF-4C09-BA93-253C7D1CEFF2}"/>
              </a:ext>
            </a:extLst>
          </p:cNvPr>
          <p:cNvPicPr>
            <a:picLocks noChangeAspect="1"/>
          </p:cNvPicPr>
          <p:nvPr/>
        </p:nvPicPr>
        <p:blipFill>
          <a:blip r:embed="rId5"/>
          <a:stretch>
            <a:fillRect/>
          </a:stretch>
        </p:blipFill>
        <p:spPr>
          <a:xfrm>
            <a:off x="5385816" y="1767065"/>
            <a:ext cx="6440424" cy="3268515"/>
          </a:xfrm>
          <a:prstGeom prst="rect">
            <a:avLst/>
          </a:prstGeom>
        </p:spPr>
      </p:pic>
      <p:pic>
        <p:nvPicPr>
          <p:cNvPr id="9" name="Audio 8">
            <a:hlinkClick r:id="" action="ppaction://media"/>
            <a:extLst>
              <a:ext uri="{FF2B5EF4-FFF2-40B4-BE49-F238E27FC236}">
                <a16:creationId xmlns:a16="http://schemas.microsoft.com/office/drawing/2014/main" id="{E44F318D-6B05-4058-BA9B-A1B1BAA80F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18632294"/>
      </p:ext>
    </p:extLst>
  </p:cSld>
  <p:clrMapOvr>
    <a:masterClrMapping/>
  </p:clrMapOvr>
  <mc:AlternateContent xmlns:mc="http://schemas.openxmlformats.org/markup-compatibility/2006">
    <mc:Choice xmlns:p14="http://schemas.microsoft.com/office/powerpoint/2010/main" Requires="p14">
      <p:transition spd="slow" p14:dur="2000" advTm="84151"/>
    </mc:Choice>
    <mc:Fallback>
      <p:transition spd="slow" advTm="84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31A64-0869-450B-A84E-3D972CC95285}"/>
              </a:ext>
            </a:extLst>
          </p:cNvPr>
          <p:cNvSpPr>
            <a:spLocks noGrp="1"/>
          </p:cNvSpPr>
          <p:nvPr>
            <p:ph type="title"/>
          </p:nvPr>
        </p:nvSpPr>
        <p:spPr>
          <a:xfrm>
            <a:off x="838199" y="564211"/>
            <a:ext cx="4571999" cy="1165002"/>
          </a:xfrm>
        </p:spPr>
        <p:txBody>
          <a:bodyPr anchor="b">
            <a:normAutofit/>
          </a:bodyPr>
          <a:lstStyle/>
          <a:p>
            <a:r>
              <a:rPr lang="en-GB" sz="3600"/>
              <a:t>What is Digital Business?</a:t>
            </a:r>
          </a:p>
        </p:txBody>
      </p:sp>
      <p:sp>
        <p:nvSpPr>
          <p:cNvPr id="3" name="Content Placeholder 2">
            <a:extLst>
              <a:ext uri="{FF2B5EF4-FFF2-40B4-BE49-F238E27FC236}">
                <a16:creationId xmlns:a16="http://schemas.microsoft.com/office/drawing/2014/main" id="{4B8ED82D-BFF7-4E0C-8609-1C3F7DC130C4}"/>
              </a:ext>
            </a:extLst>
          </p:cNvPr>
          <p:cNvSpPr>
            <a:spLocks noGrp="1"/>
          </p:cNvSpPr>
          <p:nvPr>
            <p:ph idx="1"/>
          </p:nvPr>
        </p:nvSpPr>
        <p:spPr>
          <a:xfrm>
            <a:off x="838199" y="2055327"/>
            <a:ext cx="4571999" cy="3776975"/>
          </a:xfrm>
        </p:spPr>
        <p:txBody>
          <a:bodyPr>
            <a:normAutofit/>
          </a:bodyPr>
          <a:lstStyle/>
          <a:p>
            <a:r>
              <a:rPr lang="en-GB" sz="1800" dirty="0"/>
              <a:t>As defined by Joyce Lopez digital business is “the creation of new business designs by blurring the digital and physical worlds.” (Lopez, 2014)</a:t>
            </a:r>
          </a:p>
          <a:p>
            <a:r>
              <a:rPr lang="en-GB" sz="1800" dirty="0"/>
              <a:t>“Digital technologies have profoundly changed the ways we do business, buy, work and live. They have even altered society and continue impacting virtually all business functions and industries. It’s partially what digital business is about.” (Fenwick, 2014)</a:t>
            </a:r>
          </a:p>
          <a:p>
            <a:endParaRPr lang="en-GB" sz="1800" dirty="0"/>
          </a:p>
        </p:txBody>
      </p:sp>
      <p:pic>
        <p:nvPicPr>
          <p:cNvPr id="4" name="Picture 3">
            <a:extLst>
              <a:ext uri="{FF2B5EF4-FFF2-40B4-BE49-F238E27FC236}">
                <a16:creationId xmlns:a16="http://schemas.microsoft.com/office/drawing/2014/main" id="{DF157995-1DE1-4B15-973A-9277E3740DB2}"/>
              </a:ext>
            </a:extLst>
          </p:cNvPr>
          <p:cNvPicPr>
            <a:picLocks noChangeAspect="1"/>
          </p:cNvPicPr>
          <p:nvPr/>
        </p:nvPicPr>
        <p:blipFill rotWithShape="1">
          <a:blip r:embed="rId5"/>
          <a:srcRect l="29811" r="27262" b="-1"/>
          <a:stretch/>
        </p:blipFill>
        <p:spPr>
          <a:xfrm>
            <a:off x="6190487" y="566928"/>
            <a:ext cx="5257325" cy="5286197"/>
          </a:xfrm>
          <a:prstGeom prst="rect">
            <a:avLst/>
          </a:prstGeom>
        </p:spPr>
      </p:pic>
      <p:sp>
        <p:nvSpPr>
          <p:cNvPr id="32" name="Rectangle 31">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Audio 4">
            <a:hlinkClick r:id="" action="ppaction://media"/>
            <a:extLst>
              <a:ext uri="{FF2B5EF4-FFF2-40B4-BE49-F238E27FC236}">
                <a16:creationId xmlns:a16="http://schemas.microsoft.com/office/drawing/2014/main" id="{D124FF30-F31B-4155-9A55-B3CA77B61C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90170168"/>
      </p:ext>
    </p:extLst>
  </p:cSld>
  <p:clrMapOvr>
    <a:masterClrMapping/>
  </p:clrMapOvr>
  <mc:AlternateContent xmlns:mc="http://schemas.openxmlformats.org/markup-compatibility/2006">
    <mc:Choice xmlns:p14="http://schemas.microsoft.com/office/powerpoint/2010/main" Requires="p14">
      <p:transition spd="slow" p14:dur="2000" advTm="53409"/>
    </mc:Choice>
    <mc:Fallback>
      <p:transition spd="slow" advTm="53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DE8805-50B1-4046-8CFC-0A9D640895AA}"/>
              </a:ext>
            </a:extLst>
          </p:cNvPr>
          <p:cNvSpPr>
            <a:spLocks noGrp="1"/>
          </p:cNvSpPr>
          <p:nvPr>
            <p:ph type="title"/>
          </p:nvPr>
        </p:nvSpPr>
        <p:spPr>
          <a:xfrm>
            <a:off x="621792" y="1161288"/>
            <a:ext cx="3602736" cy="4526280"/>
          </a:xfrm>
        </p:spPr>
        <p:txBody>
          <a:bodyPr>
            <a:normAutofit/>
          </a:bodyPr>
          <a:lstStyle/>
          <a:p>
            <a:r>
              <a:rPr lang="en-GB" dirty="0"/>
              <a:t>Chosen Chapters </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EC8C07C-B592-46C7-997B-497F17A63508}"/>
              </a:ext>
            </a:extLst>
          </p:cNvPr>
          <p:cNvSpPr>
            <a:spLocks noGrp="1"/>
          </p:cNvSpPr>
          <p:nvPr>
            <p:ph idx="1"/>
          </p:nvPr>
        </p:nvSpPr>
        <p:spPr>
          <a:xfrm>
            <a:off x="5434149" y="932688"/>
            <a:ext cx="5916603" cy="4992624"/>
          </a:xfrm>
        </p:spPr>
        <p:txBody>
          <a:bodyPr anchor="ctr">
            <a:normAutofit/>
          </a:bodyPr>
          <a:lstStyle/>
          <a:p>
            <a:r>
              <a:rPr lang="en-GB" sz="2000"/>
              <a:t>Chapter 4 – How Airbnb Creates Value </a:t>
            </a:r>
          </a:p>
          <a:p>
            <a:endParaRPr lang="en-GB" sz="2000"/>
          </a:p>
          <a:p>
            <a:r>
              <a:rPr lang="en-GB" sz="2000"/>
              <a:t>Chapter 10 – Supporting Events </a:t>
            </a:r>
          </a:p>
          <a:p>
            <a:endParaRPr lang="en-GB" sz="2000"/>
          </a:p>
          <a:p>
            <a:r>
              <a:rPr lang="en-GB" sz="2000"/>
              <a:t>Chapter 14 – The Impact On Employment </a:t>
            </a:r>
          </a:p>
        </p:txBody>
      </p:sp>
      <p:pic>
        <p:nvPicPr>
          <p:cNvPr id="4" name="Audio 3">
            <a:hlinkClick r:id="" action="ppaction://media"/>
            <a:extLst>
              <a:ext uri="{FF2B5EF4-FFF2-40B4-BE49-F238E27FC236}">
                <a16:creationId xmlns:a16="http://schemas.microsoft.com/office/drawing/2014/main" id="{4EC5CDFF-6487-45EF-9A80-B36A81E775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24034560"/>
      </p:ext>
    </p:extLst>
  </p:cSld>
  <p:clrMapOvr>
    <a:masterClrMapping/>
  </p:clrMapOvr>
  <mc:AlternateContent xmlns:mc="http://schemas.openxmlformats.org/markup-compatibility/2006">
    <mc:Choice xmlns:p14="http://schemas.microsoft.com/office/powerpoint/2010/main" Requires="p14">
      <p:transition spd="slow" p14:dur="2000" advTm="17233"/>
    </mc:Choice>
    <mc:Fallback>
      <p:transition spd="slow" advTm="17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DA65F9-78A3-43A9-8C95-BDF495FE5174}"/>
              </a:ext>
            </a:extLst>
          </p:cNvPr>
          <p:cNvSpPr>
            <a:spLocks noGrp="1"/>
          </p:cNvSpPr>
          <p:nvPr>
            <p:ph type="title"/>
          </p:nvPr>
        </p:nvSpPr>
        <p:spPr>
          <a:xfrm>
            <a:off x="621792" y="1161288"/>
            <a:ext cx="3602736" cy="4526280"/>
          </a:xfrm>
        </p:spPr>
        <p:txBody>
          <a:bodyPr>
            <a:normAutofit/>
          </a:bodyPr>
          <a:lstStyle/>
          <a:p>
            <a:r>
              <a:rPr lang="en-GB" dirty="0"/>
              <a:t>Chapter 4 Themes </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642C7E9-BF0D-4B8A-B9AB-4EBCD0EDBAEC}"/>
              </a:ext>
            </a:extLst>
          </p:cNvPr>
          <p:cNvSpPr>
            <a:spLocks noGrp="1"/>
          </p:cNvSpPr>
          <p:nvPr>
            <p:ph idx="1"/>
          </p:nvPr>
        </p:nvSpPr>
        <p:spPr>
          <a:xfrm>
            <a:off x="5434149" y="932688"/>
            <a:ext cx="5916603" cy="4992624"/>
          </a:xfrm>
        </p:spPr>
        <p:txBody>
          <a:bodyPr anchor="ctr">
            <a:normAutofit/>
          </a:bodyPr>
          <a:lstStyle/>
          <a:p>
            <a:pPr>
              <a:lnSpc>
                <a:spcPct val="100000"/>
              </a:lnSpc>
            </a:pPr>
            <a:r>
              <a:rPr lang="en-GB" sz="1700" b="1" dirty="0"/>
              <a:t>Chapter Overview </a:t>
            </a:r>
          </a:p>
          <a:p>
            <a:pPr>
              <a:lnSpc>
                <a:spcPct val="100000"/>
              </a:lnSpc>
            </a:pPr>
            <a:r>
              <a:rPr lang="en-GB" sz="1700" b="1" dirty="0"/>
              <a:t>Value –</a:t>
            </a:r>
            <a:r>
              <a:rPr lang="en-GB" sz="1700" dirty="0"/>
              <a:t> It is important for all companies to have clear values to make sure every employee reaches specific goals.  All companies should have secure morals and values in place for every person involved to understand and create an outstanding and unique business. (</a:t>
            </a:r>
            <a:r>
              <a:rPr lang="en-GB" sz="1700" dirty="0" err="1"/>
              <a:t>Smarp</a:t>
            </a:r>
            <a:r>
              <a:rPr lang="en-GB" sz="1700" dirty="0"/>
              <a:t>, 2020) </a:t>
            </a:r>
          </a:p>
          <a:p>
            <a:pPr>
              <a:lnSpc>
                <a:spcPct val="100000"/>
              </a:lnSpc>
            </a:pPr>
            <a:r>
              <a:rPr lang="en-GB" sz="1700" dirty="0"/>
              <a:t>As the peer to peer accommodation network book represents It explains that it is important to be able to see through the business and see the mechanics of how each member of staff works through an ultrasound system. The value proposition for Airbnb has three different sections these include Hosts, guests and third party service providers. (Dolnicar, p51,2018)</a:t>
            </a:r>
          </a:p>
          <a:p>
            <a:pPr marL="0" indent="0">
              <a:lnSpc>
                <a:spcPct val="100000"/>
              </a:lnSpc>
              <a:buNone/>
            </a:pPr>
            <a:r>
              <a:rPr lang="en-GB" sz="1700" dirty="0"/>
              <a:t>   </a:t>
            </a:r>
          </a:p>
        </p:txBody>
      </p:sp>
      <p:pic>
        <p:nvPicPr>
          <p:cNvPr id="4" name="Audio 3">
            <a:hlinkClick r:id="" action="ppaction://media"/>
            <a:extLst>
              <a:ext uri="{FF2B5EF4-FFF2-40B4-BE49-F238E27FC236}">
                <a16:creationId xmlns:a16="http://schemas.microsoft.com/office/drawing/2014/main" id="{08492513-B872-4765-B1D4-DC1DE0DAE1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585789578"/>
      </p:ext>
    </p:extLst>
  </p:cSld>
  <p:clrMapOvr>
    <a:masterClrMapping/>
  </p:clrMapOvr>
  <mc:AlternateContent xmlns:mc="http://schemas.openxmlformats.org/markup-compatibility/2006">
    <mc:Choice xmlns:p14="http://schemas.microsoft.com/office/powerpoint/2010/main" Requires="p14">
      <p:transition spd="slow" p14:dur="2000" advTm="121950"/>
    </mc:Choice>
    <mc:Fallback>
      <p:transition spd="slow" advTm="121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21">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881D6D-3B53-4572-9222-2AC8BAD1153A}"/>
              </a:ext>
            </a:extLst>
          </p:cNvPr>
          <p:cNvSpPr>
            <a:spLocks noGrp="1"/>
          </p:cNvSpPr>
          <p:nvPr>
            <p:ph type="title"/>
          </p:nvPr>
        </p:nvSpPr>
        <p:spPr>
          <a:xfrm>
            <a:off x="371094" y="1161288"/>
            <a:ext cx="3438144" cy="1239012"/>
          </a:xfrm>
        </p:spPr>
        <p:txBody>
          <a:bodyPr anchor="ctr">
            <a:normAutofit/>
          </a:bodyPr>
          <a:lstStyle/>
          <a:p>
            <a:r>
              <a:rPr lang="en-GB" sz="2800"/>
              <a:t>Chapter 4 Themes </a:t>
            </a:r>
          </a:p>
        </p:txBody>
      </p:sp>
      <p:sp>
        <p:nvSpPr>
          <p:cNvPr id="26" name="Rectangle 2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A8B6F44-A4FC-4DCE-A9AA-F1E8CE84D094}"/>
              </a:ext>
            </a:extLst>
          </p:cNvPr>
          <p:cNvSpPr>
            <a:spLocks noGrp="1"/>
          </p:cNvSpPr>
          <p:nvPr>
            <p:ph idx="1"/>
          </p:nvPr>
        </p:nvSpPr>
        <p:spPr>
          <a:xfrm>
            <a:off x="371094" y="2718054"/>
            <a:ext cx="3438906" cy="3860876"/>
          </a:xfrm>
        </p:spPr>
        <p:txBody>
          <a:bodyPr anchor="t">
            <a:normAutofit fontScale="92500" lnSpcReduction="20000"/>
          </a:bodyPr>
          <a:lstStyle/>
          <a:p>
            <a:pPr marL="0" indent="0">
              <a:buNone/>
            </a:pPr>
            <a:r>
              <a:rPr lang="en-GB" sz="1700" b="1" u="sng" dirty="0"/>
              <a:t>Business models </a:t>
            </a:r>
          </a:p>
          <a:p>
            <a:pPr marL="0" indent="0">
              <a:buNone/>
            </a:pPr>
            <a:r>
              <a:rPr lang="en-GB" sz="1700" b="1" dirty="0"/>
              <a:t>A business model definition is described as “a plan for the successful operation of a business, identifying sources of revenue, the intended customer base, products, and details of financing” (Google-Dictionary, 2021) </a:t>
            </a:r>
          </a:p>
          <a:p>
            <a:pPr marL="0" indent="0">
              <a:buNone/>
            </a:pPr>
            <a:r>
              <a:rPr lang="en-GB" sz="1700" b="1" u="sng" dirty="0"/>
              <a:t>Risk – </a:t>
            </a:r>
            <a:r>
              <a:rPr lang="en-GB" sz="1700" b="1" dirty="0"/>
              <a:t>Guests will take risk when entering a stranger’s home and if it is really a legitimate place. Hosts will also take risk to trust that guests will not damage or vandalise their home. </a:t>
            </a:r>
            <a:endParaRPr lang="en-GB" sz="1700" b="1" u="sng" dirty="0"/>
          </a:p>
        </p:txBody>
      </p:sp>
      <p:pic>
        <p:nvPicPr>
          <p:cNvPr id="4" name="Picture 3">
            <a:extLst>
              <a:ext uri="{FF2B5EF4-FFF2-40B4-BE49-F238E27FC236}">
                <a16:creationId xmlns:a16="http://schemas.microsoft.com/office/drawing/2014/main" id="{03B25471-50B3-42FB-9BFB-E62ED303FFC4}"/>
              </a:ext>
            </a:extLst>
          </p:cNvPr>
          <p:cNvPicPr>
            <a:picLocks noChangeAspect="1"/>
          </p:cNvPicPr>
          <p:nvPr/>
        </p:nvPicPr>
        <p:blipFill rotWithShape="1">
          <a:blip r:embed="rId5"/>
          <a:srcRect l="-1" t="1" r="1562" b="1"/>
          <a:stretch/>
        </p:blipFill>
        <p:spPr>
          <a:xfrm>
            <a:off x="4689607" y="1426547"/>
            <a:ext cx="6845842" cy="4180170"/>
          </a:xfrm>
          <a:prstGeom prst="rect">
            <a:avLst/>
          </a:prstGeom>
        </p:spPr>
      </p:pic>
      <p:pic>
        <p:nvPicPr>
          <p:cNvPr id="5" name="Audio 4">
            <a:hlinkClick r:id="" action="ppaction://media"/>
            <a:extLst>
              <a:ext uri="{FF2B5EF4-FFF2-40B4-BE49-F238E27FC236}">
                <a16:creationId xmlns:a16="http://schemas.microsoft.com/office/drawing/2014/main" id="{3B4E769A-012C-4384-9BDC-E8AD876C34D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1698791"/>
      </p:ext>
    </p:extLst>
  </p:cSld>
  <p:clrMapOvr>
    <a:masterClrMapping/>
  </p:clrMapOvr>
  <mc:AlternateContent xmlns:mc="http://schemas.openxmlformats.org/markup-compatibility/2006">
    <mc:Choice xmlns:p14="http://schemas.microsoft.com/office/powerpoint/2010/main" Requires="p14">
      <p:transition spd="slow" p14:dur="2000" advTm="124953"/>
    </mc:Choice>
    <mc:Fallback>
      <p:transition spd="slow" advTm="124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2CB81-1594-483C-9CDD-6868056937C6}"/>
              </a:ext>
            </a:extLst>
          </p:cNvPr>
          <p:cNvSpPr>
            <a:spLocks noGrp="1"/>
          </p:cNvSpPr>
          <p:nvPr>
            <p:ph type="title"/>
          </p:nvPr>
        </p:nvSpPr>
        <p:spPr>
          <a:xfrm>
            <a:off x="659234" y="957447"/>
            <a:ext cx="3383280" cy="4943105"/>
          </a:xfrm>
        </p:spPr>
        <p:txBody>
          <a:bodyPr anchor="ctr">
            <a:normAutofit/>
          </a:bodyPr>
          <a:lstStyle/>
          <a:p>
            <a:r>
              <a:rPr lang="en-GB" dirty="0"/>
              <a:t>Chapter 10 Themes </a:t>
            </a:r>
          </a:p>
        </p:txBody>
      </p:sp>
      <p:sp>
        <p:nvSpPr>
          <p:cNvPr id="22" name="Rectangle 21">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6" name="Content Placeholder 2">
            <a:extLst>
              <a:ext uri="{FF2B5EF4-FFF2-40B4-BE49-F238E27FC236}">
                <a16:creationId xmlns:a16="http://schemas.microsoft.com/office/drawing/2014/main" id="{A1553F70-155D-4147-9896-1FA60C1A97BE}"/>
              </a:ext>
            </a:extLst>
          </p:cNvPr>
          <p:cNvGraphicFramePr>
            <a:graphicFrameLocks noGrp="1"/>
          </p:cNvGraphicFramePr>
          <p:nvPr>
            <p:ph idx="1"/>
            <p:extLst>
              <p:ext uri="{D42A27DB-BD31-4B8C-83A1-F6EECF244321}">
                <p14:modId xmlns:p14="http://schemas.microsoft.com/office/powerpoint/2010/main" val="3621927137"/>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BB9F77EE-0870-4225-8D08-2864EC8BD77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18818706"/>
      </p:ext>
    </p:extLst>
  </p:cSld>
  <p:clrMapOvr>
    <a:masterClrMapping/>
  </p:clrMapOvr>
  <mc:AlternateContent xmlns:mc="http://schemas.openxmlformats.org/markup-compatibility/2006">
    <mc:Choice xmlns:p14="http://schemas.microsoft.com/office/powerpoint/2010/main" Requires="p14">
      <p:transition spd="slow" p14:dur="2000" advTm="143970"/>
    </mc:Choice>
    <mc:Fallback>
      <p:transition spd="slow" advTm="143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5F550-1B8B-4DB5-94CD-815E3A430B1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Chapter 10 Themes </a:t>
            </a:r>
          </a:p>
        </p:txBody>
      </p:sp>
      <p:sp>
        <p:nvSpPr>
          <p:cNvPr id="3" name="Content Placeholder 2">
            <a:extLst>
              <a:ext uri="{FF2B5EF4-FFF2-40B4-BE49-F238E27FC236}">
                <a16:creationId xmlns:a16="http://schemas.microsoft.com/office/drawing/2014/main" id="{2DDAE27C-A54B-4962-AA25-D21E0367481C}"/>
              </a:ext>
            </a:extLst>
          </p:cNvPr>
          <p:cNvSpPr>
            <a:spLocks noGrp="1"/>
          </p:cNvSpPr>
          <p:nvPr>
            <p:ph idx="1"/>
          </p:nvPr>
        </p:nvSpPr>
        <p:spPr>
          <a:xfrm>
            <a:off x="477981" y="4872922"/>
            <a:ext cx="3933306" cy="1208141"/>
          </a:xfrm>
        </p:spPr>
        <p:txBody>
          <a:bodyPr vert="horz" lIns="91440" tIns="45720" rIns="91440" bIns="45720" rtlCol="0">
            <a:normAutofit fontScale="55000" lnSpcReduction="20000"/>
          </a:bodyPr>
          <a:lstStyle/>
          <a:p>
            <a:pPr marL="0" indent="0">
              <a:buNone/>
            </a:pPr>
            <a:r>
              <a:rPr lang="en-US" sz="2000" b="1" dirty="0"/>
              <a:t>Sustainability – For events it can be hard to find enough accommodation. This may require large events teams to collaborate with hotels to build new structures which is not environmentally friendly especially for small rural locations. </a:t>
            </a:r>
          </a:p>
          <a:p>
            <a:pPr marL="0" indent="0">
              <a:buNone/>
            </a:pPr>
            <a:r>
              <a:rPr lang="en-US" sz="2000" b="1" dirty="0"/>
              <a:t>Value – creating demand for the area</a:t>
            </a:r>
          </a:p>
          <a:p>
            <a:pPr marL="0" indent="0">
              <a:buNone/>
            </a:pPr>
            <a:endParaRPr lang="en-US" sz="2000" b="1" dirty="0"/>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Deciduous tree">
            <a:extLst>
              <a:ext uri="{FF2B5EF4-FFF2-40B4-BE49-F238E27FC236}">
                <a16:creationId xmlns:a16="http://schemas.microsoft.com/office/drawing/2014/main" id="{2CB6FCB9-FEAC-426D-BF72-3155A932467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560099" y="625683"/>
            <a:ext cx="5455380" cy="5455380"/>
          </a:xfrm>
          <a:prstGeom prst="rect">
            <a:avLst/>
          </a:prstGeom>
        </p:spPr>
      </p:pic>
      <p:pic>
        <p:nvPicPr>
          <p:cNvPr id="4" name="Audio 3">
            <a:hlinkClick r:id="" action="ppaction://media"/>
            <a:extLst>
              <a:ext uri="{FF2B5EF4-FFF2-40B4-BE49-F238E27FC236}">
                <a16:creationId xmlns:a16="http://schemas.microsoft.com/office/drawing/2014/main" id="{0C278ACE-EEA0-4990-ABEB-12A6E31D0F3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47521638"/>
      </p:ext>
    </p:extLst>
  </p:cSld>
  <p:clrMapOvr>
    <a:masterClrMapping/>
  </p:clrMapOvr>
  <mc:AlternateContent xmlns:mc="http://schemas.openxmlformats.org/markup-compatibility/2006">
    <mc:Choice xmlns:p14="http://schemas.microsoft.com/office/powerpoint/2010/main" Requires="p14">
      <p:transition spd="slow" p14:dur="2000" advTm="95386"/>
    </mc:Choice>
    <mc:Fallback>
      <p:transition spd="slow" advTm="95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9E984E-65E0-4FC4-8A24-5162D267072E}"/>
              </a:ext>
            </a:extLst>
          </p:cNvPr>
          <p:cNvSpPr>
            <a:spLocks noGrp="1"/>
          </p:cNvSpPr>
          <p:nvPr>
            <p:ph type="title"/>
          </p:nvPr>
        </p:nvSpPr>
        <p:spPr>
          <a:xfrm>
            <a:off x="621792" y="1161288"/>
            <a:ext cx="3602736" cy="4526280"/>
          </a:xfrm>
        </p:spPr>
        <p:txBody>
          <a:bodyPr>
            <a:normAutofit/>
          </a:bodyPr>
          <a:lstStyle/>
          <a:p>
            <a:r>
              <a:rPr lang="en-GB" dirty="0"/>
              <a:t>Chapter 14 Themes</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242CF19-3D6B-4C99-9D4D-B256B1B9E16B}"/>
              </a:ext>
            </a:extLst>
          </p:cNvPr>
          <p:cNvSpPr>
            <a:spLocks noGrp="1"/>
          </p:cNvSpPr>
          <p:nvPr>
            <p:ph idx="1"/>
          </p:nvPr>
        </p:nvSpPr>
        <p:spPr>
          <a:xfrm>
            <a:off x="5434149" y="932688"/>
            <a:ext cx="5916603" cy="4992624"/>
          </a:xfrm>
        </p:spPr>
        <p:txBody>
          <a:bodyPr anchor="ctr">
            <a:normAutofit/>
          </a:bodyPr>
          <a:lstStyle/>
          <a:p>
            <a:r>
              <a:rPr lang="en-GB" sz="2000" b="1" dirty="0"/>
              <a:t>Peer to peer sharing – </a:t>
            </a:r>
            <a:r>
              <a:rPr lang="en-GB" sz="2000" dirty="0"/>
              <a:t>competitive pressure and employment   </a:t>
            </a:r>
          </a:p>
          <a:p>
            <a:r>
              <a:rPr lang="en-GB" sz="2000" b="1" dirty="0"/>
              <a:t>Marketplace – </a:t>
            </a:r>
            <a:r>
              <a:rPr lang="en-GB" sz="2000" dirty="0"/>
              <a:t>revenue management and data management </a:t>
            </a:r>
          </a:p>
        </p:txBody>
      </p:sp>
      <p:pic>
        <p:nvPicPr>
          <p:cNvPr id="4" name="Audio 3">
            <a:hlinkClick r:id="" action="ppaction://media"/>
            <a:extLst>
              <a:ext uri="{FF2B5EF4-FFF2-40B4-BE49-F238E27FC236}">
                <a16:creationId xmlns:a16="http://schemas.microsoft.com/office/drawing/2014/main" id="{9CD813E0-3B21-4E31-A8BF-964EBAF271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59607867"/>
      </p:ext>
    </p:extLst>
  </p:cSld>
  <p:clrMapOvr>
    <a:masterClrMapping/>
  </p:clrMapOvr>
  <mc:AlternateContent xmlns:mc="http://schemas.openxmlformats.org/markup-compatibility/2006">
    <mc:Choice xmlns:p14="http://schemas.microsoft.com/office/powerpoint/2010/main" Requires="p14">
      <p:transition spd="slow" p14:dur="2000" advTm="91928"/>
    </mc:Choice>
    <mc:Fallback>
      <p:transition spd="slow" advTm="91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2FE2D34-5B34-4E55-BBCE-C94B88D189D3}"/>
              </a:ext>
            </a:extLst>
          </p:cNvPr>
          <p:cNvSpPr>
            <a:spLocks noGrp="1"/>
          </p:cNvSpPr>
          <p:nvPr>
            <p:ph type="title"/>
          </p:nvPr>
        </p:nvSpPr>
        <p:spPr>
          <a:xfrm>
            <a:off x="621792" y="1161288"/>
            <a:ext cx="3602736" cy="4526280"/>
          </a:xfrm>
        </p:spPr>
        <p:txBody>
          <a:bodyPr>
            <a:normAutofit/>
          </a:bodyPr>
          <a:lstStyle/>
          <a:p>
            <a:r>
              <a:rPr lang="en-GB" dirty="0"/>
              <a:t>Chapter 14 Themes </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2E143E3-7058-4E20-A692-471F83466CEE}"/>
              </a:ext>
            </a:extLst>
          </p:cNvPr>
          <p:cNvSpPr>
            <a:spLocks noGrp="1"/>
          </p:cNvSpPr>
          <p:nvPr>
            <p:ph idx="1"/>
          </p:nvPr>
        </p:nvSpPr>
        <p:spPr>
          <a:xfrm>
            <a:off x="5434149" y="932688"/>
            <a:ext cx="5916603" cy="4992624"/>
          </a:xfrm>
        </p:spPr>
        <p:txBody>
          <a:bodyPr anchor="ctr">
            <a:normAutofit/>
          </a:bodyPr>
          <a:lstStyle/>
          <a:p>
            <a:r>
              <a:rPr lang="en-GB" sz="2000" b="1" dirty="0"/>
              <a:t>Entrepreneurship in Airbnb accommodation- </a:t>
            </a:r>
            <a:r>
              <a:rPr lang="en-GB" sz="2000" dirty="0"/>
              <a:t>Airbnb is a very successful way to create money and become more knowledgeable when running a home business  </a:t>
            </a:r>
          </a:p>
        </p:txBody>
      </p:sp>
      <p:pic>
        <p:nvPicPr>
          <p:cNvPr id="4" name="Audio 3">
            <a:hlinkClick r:id="" action="ppaction://media"/>
            <a:extLst>
              <a:ext uri="{FF2B5EF4-FFF2-40B4-BE49-F238E27FC236}">
                <a16:creationId xmlns:a16="http://schemas.microsoft.com/office/drawing/2014/main" id="{672F8A23-82CC-44BF-9C9A-FC27BAF2B5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8580372"/>
      </p:ext>
    </p:extLst>
  </p:cSld>
  <p:clrMapOvr>
    <a:masterClrMapping/>
  </p:clrMapOvr>
  <mc:AlternateContent xmlns:mc="http://schemas.openxmlformats.org/markup-compatibility/2006">
    <mc:Choice xmlns:p14="http://schemas.microsoft.com/office/powerpoint/2010/main" Requires="p14">
      <p:transition spd="slow" p14:dur="2000" advTm="84537"/>
    </mc:Choice>
    <mc:Fallback>
      <p:transition spd="slow" advTm="84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9BDE6E-D157-4447-82A5-CE7C40021E34}"/>
              </a:ext>
            </a:extLst>
          </p:cNvPr>
          <p:cNvSpPr>
            <a:spLocks noGrp="1"/>
          </p:cNvSpPr>
          <p:nvPr>
            <p:ph type="title"/>
          </p:nvPr>
        </p:nvSpPr>
        <p:spPr>
          <a:xfrm>
            <a:off x="841248" y="256032"/>
            <a:ext cx="10506456" cy="1014984"/>
          </a:xfrm>
        </p:spPr>
        <p:txBody>
          <a:bodyPr anchor="b">
            <a:normAutofit/>
          </a:bodyPr>
          <a:lstStyle/>
          <a:p>
            <a:r>
              <a:rPr lang="en-GB" dirty="0"/>
              <a:t>Conclusion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87EAE2F-D9C2-4108-B212-FCC3D4B9D986}"/>
              </a:ext>
            </a:extLst>
          </p:cNvPr>
          <p:cNvGraphicFramePr>
            <a:graphicFrameLocks noGrp="1"/>
          </p:cNvGraphicFramePr>
          <p:nvPr>
            <p:ph idx="1"/>
            <p:extLst>
              <p:ext uri="{D42A27DB-BD31-4B8C-83A1-F6EECF244321}">
                <p14:modId xmlns:p14="http://schemas.microsoft.com/office/powerpoint/2010/main" val="222768784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6EF21809-9708-472E-8E5E-2328B128658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13486686"/>
      </p:ext>
    </p:extLst>
  </p:cSld>
  <p:clrMapOvr>
    <a:masterClrMapping/>
  </p:clrMapOvr>
  <mc:AlternateContent xmlns:mc="http://schemas.openxmlformats.org/markup-compatibility/2006">
    <mc:Choice xmlns:p14="http://schemas.microsoft.com/office/powerpoint/2010/main" Requires="p14">
      <p:transition spd="slow" p14:dur="2000" advTm="87879"/>
    </mc:Choice>
    <mc:Fallback>
      <p:transition spd="slow" advTm="878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2B018-BDE9-4B6D-A80D-06F10783AEC3}"/>
              </a:ext>
            </a:extLst>
          </p:cNvPr>
          <p:cNvSpPr>
            <a:spLocks noGrp="1"/>
          </p:cNvSpPr>
          <p:nvPr>
            <p:ph type="title"/>
          </p:nvPr>
        </p:nvSpPr>
        <p:spPr>
          <a:xfrm>
            <a:off x="699932" y="221712"/>
            <a:ext cx="10168128" cy="692688"/>
          </a:xfrm>
        </p:spPr>
        <p:txBody>
          <a:bodyPr/>
          <a:lstStyle/>
          <a:p>
            <a:r>
              <a:rPr lang="en-GB" dirty="0"/>
              <a:t>References </a:t>
            </a:r>
          </a:p>
        </p:txBody>
      </p:sp>
      <p:sp>
        <p:nvSpPr>
          <p:cNvPr id="3" name="Content Placeholder 2">
            <a:extLst>
              <a:ext uri="{FF2B5EF4-FFF2-40B4-BE49-F238E27FC236}">
                <a16:creationId xmlns:a16="http://schemas.microsoft.com/office/drawing/2014/main" id="{10DCEA47-70AB-4AB9-B6AC-2F4BE3C87D04}"/>
              </a:ext>
            </a:extLst>
          </p:cNvPr>
          <p:cNvSpPr>
            <a:spLocks noGrp="1"/>
          </p:cNvSpPr>
          <p:nvPr>
            <p:ph idx="1"/>
          </p:nvPr>
        </p:nvSpPr>
        <p:spPr>
          <a:xfrm>
            <a:off x="1" y="819398"/>
            <a:ext cx="12192000" cy="6038602"/>
          </a:xfrm>
        </p:spPr>
        <p:txBody>
          <a:bodyPr>
            <a:normAutofit fontScale="40000" lnSpcReduction="20000"/>
          </a:bodyPr>
          <a:lstStyle/>
          <a:p>
            <a:r>
              <a:rPr lang="en-GB" dirty="0"/>
              <a:t>Dolnicar, S. (2018). Retrieved from www.library.oapen.org: </a:t>
            </a:r>
            <a:r>
              <a:rPr lang="en-GB" dirty="0">
                <a:hlinkClick r:id="rId3"/>
              </a:rPr>
              <a:t>https://library.oapen.org/bitstream/id/8c26ef66-8bbd-4aa2-ad44-e0e47d3bcc9e/640674.pdf</a:t>
            </a:r>
            <a:r>
              <a:rPr lang="en-GB" dirty="0"/>
              <a:t> - accessed on 17 February 2021 </a:t>
            </a:r>
          </a:p>
          <a:p>
            <a:r>
              <a:rPr lang="en-GB" dirty="0"/>
              <a:t>Stainton, D. H. (2020, December 9). Retrieved from www.tourismteacher.com: </a:t>
            </a:r>
            <a:r>
              <a:rPr lang="en-GB" dirty="0">
                <a:hlinkClick r:id="rId4"/>
              </a:rPr>
              <a:t>https://tourismteacher.com/airbnb-explained/</a:t>
            </a:r>
            <a:r>
              <a:rPr lang="en-GB" dirty="0"/>
              <a:t> - accessed on 17 February 2021</a:t>
            </a:r>
          </a:p>
          <a:p>
            <a:r>
              <a:rPr lang="en-GB" dirty="0"/>
              <a:t>Folger, J. (2021, January 24). Retrieved from www.investopedia.com: </a:t>
            </a:r>
            <a:r>
              <a:rPr lang="en-GB" dirty="0">
                <a:hlinkClick r:id="rId5"/>
              </a:rPr>
              <a:t>https://www.investopedia.com/articles/personal-finance/032814/pros-and-cons-using-airbnb.asp</a:t>
            </a:r>
            <a:r>
              <a:rPr lang="en-GB" dirty="0"/>
              <a:t> - accessed on 17 February 2021 </a:t>
            </a:r>
          </a:p>
          <a:p>
            <a:r>
              <a:rPr lang="en-GB" dirty="0"/>
              <a:t>Lopez, J. (2014, May 7). Retrieved from www.forbes.com: </a:t>
            </a:r>
            <a:r>
              <a:rPr lang="en-GB" dirty="0">
                <a:hlinkClick r:id="rId6"/>
              </a:rPr>
              <a:t>https://www.forbes.com/sites/gartnergroup/2014/05/07/digital-business-is-everyones-business/?sh=34cff58a7f82</a:t>
            </a:r>
            <a:r>
              <a:rPr lang="en-GB" dirty="0"/>
              <a:t> – accessed on 17 February 2021</a:t>
            </a:r>
          </a:p>
          <a:p>
            <a:r>
              <a:rPr lang="en-GB" dirty="0" err="1"/>
              <a:t>Rawes</a:t>
            </a:r>
            <a:r>
              <a:rPr lang="en-GB" dirty="0"/>
              <a:t>, E. (2021, February 1). Retrieved from www.digitaltrends.com: </a:t>
            </a:r>
            <a:r>
              <a:rPr lang="en-GB" dirty="0">
                <a:hlinkClick r:id="rId7"/>
              </a:rPr>
              <a:t>https://www.digitaltrends.com/home/what-is-airbnb/</a:t>
            </a:r>
            <a:r>
              <a:rPr lang="en-GB" dirty="0"/>
              <a:t> - accessed on 17 February 2021</a:t>
            </a:r>
          </a:p>
          <a:p>
            <a:r>
              <a:rPr lang="en-GB" dirty="0"/>
              <a:t>Fenwick, N. (2014). Retrieved from www.i-scoop.eu: </a:t>
            </a:r>
            <a:r>
              <a:rPr lang="en-GB" dirty="0">
                <a:hlinkClick r:id="rId8"/>
              </a:rPr>
              <a:t>https://www.i-scoop.eu/digital-transformation/digital-business/</a:t>
            </a:r>
            <a:r>
              <a:rPr lang="en-GB" dirty="0"/>
              <a:t> - accessed on 17 February 2021</a:t>
            </a:r>
          </a:p>
          <a:p>
            <a:r>
              <a:rPr lang="en-GB" dirty="0" err="1"/>
              <a:t>Smarp</a:t>
            </a:r>
            <a:r>
              <a:rPr lang="en-GB" dirty="0"/>
              <a:t>. (2020, July 30). Retrieved from www.blog.smarp.com: </a:t>
            </a:r>
            <a:r>
              <a:rPr lang="en-GB" dirty="0">
                <a:hlinkClick r:id="rId9"/>
              </a:rPr>
              <a:t>https://blog.smarp.com/the-importance-of-company-values</a:t>
            </a:r>
            <a:r>
              <a:rPr lang="en-GB" dirty="0"/>
              <a:t> - accessed on 17 February 2021</a:t>
            </a:r>
          </a:p>
          <a:p>
            <a:r>
              <a:rPr lang="en-GB" dirty="0"/>
              <a:t>Dolnicar, S. (2018). In S. </a:t>
            </a:r>
            <a:r>
              <a:rPr lang="en-GB" dirty="0" err="1"/>
              <a:t>Dolnicer</a:t>
            </a:r>
            <a:r>
              <a:rPr lang="en-GB" dirty="0"/>
              <a:t>, Peer to Peer accommodation networks (p. 51). Goodfellow. – accessed on 17 February 2021</a:t>
            </a:r>
          </a:p>
          <a:p>
            <a:r>
              <a:rPr lang="en-GB" dirty="0"/>
              <a:t>Trainer, D. (2020, December 9). Retrieved from www.forbes.com: </a:t>
            </a:r>
            <a:r>
              <a:rPr lang="en-GB" dirty="0">
                <a:hlinkClick r:id="rId10"/>
              </a:rPr>
              <a:t>https://www.forbes.com/sites/greatspeculations/2020/12/09/airbnbs-higher-valuation-is-reasonable/?sh=604034a747dd</a:t>
            </a:r>
            <a:r>
              <a:rPr lang="en-GB" dirty="0"/>
              <a:t> – accessed 19 February 2021</a:t>
            </a:r>
          </a:p>
          <a:p>
            <a:r>
              <a:rPr lang="en-GB" dirty="0"/>
              <a:t>Parker, B. (2020, December). Retrieved from www.bstrategyhub.com: </a:t>
            </a:r>
            <a:r>
              <a:rPr lang="en-GB" dirty="0">
                <a:hlinkClick r:id="rId11"/>
              </a:rPr>
              <a:t>https://bstrategyhub.com/airbnb-business-model-how-does-airbnb-make-money/</a:t>
            </a:r>
            <a:r>
              <a:rPr lang="en-GB" dirty="0"/>
              <a:t> - accessed on 19 February 2021</a:t>
            </a:r>
          </a:p>
          <a:p>
            <a:r>
              <a:rPr lang="en-GB" dirty="0"/>
              <a:t>Dolnicar, S. (2018). In S. Dolnicar, Peer to Peer accommodation networks (p. 53). Goodfellow. – accessed on 19 February 2021</a:t>
            </a:r>
          </a:p>
          <a:p>
            <a:r>
              <a:rPr lang="en-GB" dirty="0"/>
              <a:t>Dolnicar, S. (2018). In S. Dolnicar, Peer to Peer accommodation networks (p. 54). Goodfellow.</a:t>
            </a:r>
          </a:p>
          <a:p>
            <a:r>
              <a:rPr lang="en-GB" dirty="0"/>
              <a:t>Dolnicar, S. (2018). In S. Dolnicar, Peer to Peer accommodation network (p.120-122). Goodfellow – accessed on 19 February 2021</a:t>
            </a:r>
          </a:p>
          <a:p>
            <a:r>
              <a:rPr lang="en-GB" dirty="0"/>
              <a:t>Kenton, W. (2020, July 11). Retrieved from www.investopedia.com: </a:t>
            </a:r>
            <a:r>
              <a:rPr lang="en-GB" dirty="0">
                <a:hlinkClick r:id="rId12"/>
              </a:rPr>
              <a:t>https://www.investopedia.com/terms/b/btoc.asp#:~:text=The%20term%20business%2Dto%2Dconsumer,referred%20to%20as%20B2C%20companies</a:t>
            </a:r>
            <a:r>
              <a:rPr lang="en-GB" dirty="0"/>
              <a:t>. – accessed on 19 February 2021</a:t>
            </a:r>
          </a:p>
          <a:p>
            <a:r>
              <a:rPr lang="en-GB" dirty="0"/>
              <a:t>Oxford-College. (2016, December). Retrieved from www.blog.oxfordcollegeofmarketing.com: </a:t>
            </a:r>
            <a:r>
              <a:rPr lang="en-GB" dirty="0">
                <a:hlinkClick r:id="rId13"/>
              </a:rPr>
              <a:t>https://blog.oxfordcollegeofmarketing.com/2016/02/22/what-is-digital-disruption/</a:t>
            </a:r>
            <a:r>
              <a:rPr lang="en-GB" dirty="0"/>
              <a:t> - accessed on 19 February 2021</a:t>
            </a:r>
          </a:p>
          <a:p>
            <a:r>
              <a:rPr lang="en-GB" dirty="0"/>
              <a:t>Dolnicar, S. (2018). In S. Dolnicar, Peer to Peer accommodation networks (p. 124). Goodfellow. – accessed on 19 February 2021</a:t>
            </a:r>
          </a:p>
          <a:p>
            <a:r>
              <a:rPr lang="en-GB" dirty="0"/>
              <a:t>Dolnicar, S. (2018). In S. Dolnicar, Peer to Peer accommodation networks (p. 126). Goodfellow. – accessed on 19 February 2021</a:t>
            </a:r>
          </a:p>
          <a:p>
            <a:r>
              <a:rPr lang="en-GB" dirty="0"/>
              <a:t>Grant, M. (2020, October 13). Retrieved from www.investopedia.com: </a:t>
            </a:r>
            <a:r>
              <a:rPr lang="en-GB" dirty="0">
                <a:hlinkClick r:id="rId14"/>
              </a:rPr>
              <a:t>https://www.investopedia.com/terms/s/sustainability.asp</a:t>
            </a:r>
            <a:r>
              <a:rPr lang="en-GB" dirty="0"/>
              <a:t> - accessed on 21 February 2021</a:t>
            </a:r>
          </a:p>
          <a:p>
            <a:endParaRPr lang="en-GB" dirty="0"/>
          </a:p>
        </p:txBody>
      </p:sp>
    </p:spTree>
    <p:extLst>
      <p:ext uri="{BB962C8B-B14F-4D97-AF65-F5344CB8AC3E}">
        <p14:creationId xmlns:p14="http://schemas.microsoft.com/office/powerpoint/2010/main" val="28826642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118F6-1189-4D6C-A73B-F36F52BCC7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8F36EC1-9BB4-4085-AB82-4298EE596760}"/>
              </a:ext>
            </a:extLst>
          </p:cNvPr>
          <p:cNvSpPr>
            <a:spLocks noGrp="1"/>
          </p:cNvSpPr>
          <p:nvPr>
            <p:ph idx="1"/>
          </p:nvPr>
        </p:nvSpPr>
        <p:spPr/>
        <p:txBody>
          <a:bodyPr>
            <a:normAutofit fontScale="70000" lnSpcReduction="20000"/>
          </a:bodyPr>
          <a:lstStyle/>
          <a:p>
            <a:r>
              <a:rPr lang="en-GB" dirty="0"/>
              <a:t>Business-Blog. (2015, August). Retrieved from www.businessblogshub.com: </a:t>
            </a:r>
            <a:r>
              <a:rPr lang="en-GB" dirty="0">
                <a:hlinkClick r:id="rId2"/>
              </a:rPr>
              <a:t>https://www.businessblogshub.com/2015/08/location-is-key-to-a-successful-event/</a:t>
            </a:r>
            <a:r>
              <a:rPr lang="en-GB" dirty="0"/>
              <a:t> - accessed 22 February 2021</a:t>
            </a:r>
          </a:p>
          <a:p>
            <a:r>
              <a:rPr lang="en-GB" dirty="0" err="1"/>
              <a:t>Dolnicar</a:t>
            </a:r>
            <a:r>
              <a:rPr lang="en-GB" dirty="0"/>
              <a:t>, S. (2018). In S. </a:t>
            </a:r>
            <a:r>
              <a:rPr lang="en-GB" dirty="0" err="1"/>
              <a:t>Dolnicar</a:t>
            </a:r>
            <a:r>
              <a:rPr lang="en-GB" dirty="0"/>
              <a:t>, Peer to Peer accommodation networks (p. 171 – 176 ). Goodfellow. – accessed on 22 February 2021</a:t>
            </a:r>
          </a:p>
          <a:p>
            <a:r>
              <a:rPr lang="en-GB" dirty="0" err="1"/>
              <a:t>Cobbleweb</a:t>
            </a:r>
            <a:r>
              <a:rPr lang="en-GB" dirty="0"/>
              <a:t>. (2020, August 11). Retrieved from www.cobbleweb.co.uk: </a:t>
            </a:r>
            <a:r>
              <a:rPr lang="en-GB" dirty="0">
                <a:hlinkClick r:id="rId3"/>
              </a:rPr>
              <a:t>https://www.cobbleweb.co.uk/airbnb-case-study/</a:t>
            </a:r>
            <a:r>
              <a:rPr lang="en-GB" dirty="0"/>
              <a:t> - accessed 22 February 2021</a:t>
            </a:r>
          </a:p>
          <a:p>
            <a:r>
              <a:rPr lang="en-GB" dirty="0" err="1"/>
              <a:t>Hostyapp</a:t>
            </a:r>
            <a:r>
              <a:rPr lang="en-GB" dirty="0"/>
              <a:t>. (2020, May 5). Retrieved from www.hostyapp.com: </a:t>
            </a:r>
            <a:r>
              <a:rPr lang="en-GB" dirty="0">
                <a:hlinkClick r:id="rId4"/>
              </a:rPr>
              <a:t>https://www.hostyapp.com/airbnb-entrepreneur/</a:t>
            </a:r>
            <a:r>
              <a:rPr lang="en-GB" dirty="0"/>
              <a:t> - Accessed on 22 February 2021</a:t>
            </a:r>
          </a:p>
          <a:p>
            <a:endParaRPr lang="en-GB" dirty="0"/>
          </a:p>
          <a:p>
            <a:endParaRPr lang="en-GB" dirty="0"/>
          </a:p>
        </p:txBody>
      </p:sp>
    </p:spTree>
    <p:extLst>
      <p:ext uri="{BB962C8B-B14F-4D97-AF65-F5344CB8AC3E}">
        <p14:creationId xmlns:p14="http://schemas.microsoft.com/office/powerpoint/2010/main" val="1800558884"/>
      </p:ext>
    </p:extLst>
  </p:cSld>
  <p:clrMapOvr>
    <a:masterClrMapping/>
  </p:clrMapOvr>
</p:sld>
</file>

<file path=ppt/theme/theme1.xml><?xml version="1.0" encoding="utf-8"?>
<a:theme xmlns:a="http://schemas.openxmlformats.org/drawingml/2006/main" name="AccentBoxVTI">
  <a:themeElements>
    <a:clrScheme name="AnalogousFromLightSeedRightStep">
      <a:dk1>
        <a:srgbClr val="000000"/>
      </a:dk1>
      <a:lt1>
        <a:srgbClr val="FFFFFF"/>
      </a:lt1>
      <a:dk2>
        <a:srgbClr val="412427"/>
      </a:dk2>
      <a:lt2>
        <a:srgbClr val="E7E8E2"/>
      </a:lt2>
      <a:accent1>
        <a:srgbClr val="8A77E5"/>
      </a:accent1>
      <a:accent2>
        <a:srgbClr val="A859DF"/>
      </a:accent2>
      <a:accent3>
        <a:srgbClr val="E577E4"/>
      </a:accent3>
      <a:accent4>
        <a:srgbClr val="DF59A7"/>
      </a:accent4>
      <a:accent5>
        <a:srgbClr val="E57789"/>
      </a:accent5>
      <a:accent6>
        <a:srgbClr val="DF7C59"/>
      </a:accent6>
      <a:hlink>
        <a:srgbClr val="7E8752"/>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2747</TotalTime>
  <Words>3914</Words>
  <Application>Microsoft Office PowerPoint</Application>
  <PresentationFormat>Widescreen</PresentationFormat>
  <Paragraphs>132</Paragraphs>
  <Slides>14</Slides>
  <Notes>13</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Avenir Next LT Pro</vt:lpstr>
      <vt:lpstr>Calibri</vt:lpstr>
      <vt:lpstr>AccentBoxVTI</vt:lpstr>
      <vt:lpstr>Digital Business – BMSP6002</vt:lpstr>
      <vt:lpstr>Introduction </vt:lpstr>
      <vt:lpstr>What is Airbnb?</vt:lpstr>
      <vt:lpstr>What is Digital Business?</vt:lpstr>
      <vt:lpstr>Chosen Chapters </vt:lpstr>
      <vt:lpstr>Chapter 4 Themes </vt:lpstr>
      <vt:lpstr>Chapter 4 Themes </vt:lpstr>
      <vt:lpstr>Chapter 10 Themes </vt:lpstr>
      <vt:lpstr>Chapter 10 Themes </vt:lpstr>
      <vt:lpstr>Chapter 14 Themes</vt:lpstr>
      <vt:lpstr>Chapter 14 Themes </vt:lpstr>
      <vt:lpstr>Conclusion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 BMSP6002</dc:title>
  <dc:creator>hannah23 kilburn</dc:creator>
  <cp:lastModifiedBy>hannah23 kilburn</cp:lastModifiedBy>
  <cp:revision>3</cp:revision>
  <dcterms:created xsi:type="dcterms:W3CDTF">2021-02-22T14:42:31Z</dcterms:created>
  <dcterms:modified xsi:type="dcterms:W3CDTF">2021-02-24T12:29:32Z</dcterms:modified>
</cp:coreProperties>
</file>