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69" r:id="rId1"/>
  </p:sldMasterIdLst>
  <p:notesMasterIdLst>
    <p:notesMasterId r:id="rId30"/>
  </p:notesMasterIdLst>
  <p:sldIdLst>
    <p:sldId id="261" r:id="rId2"/>
    <p:sldId id="262" r:id="rId3"/>
    <p:sldId id="264" r:id="rId4"/>
    <p:sldId id="263" r:id="rId5"/>
    <p:sldId id="265" r:id="rId6"/>
    <p:sldId id="266" r:id="rId7"/>
    <p:sldId id="267" r:id="rId8"/>
    <p:sldId id="269" r:id="rId9"/>
    <p:sldId id="270" r:id="rId10"/>
    <p:sldId id="268" r:id="rId11"/>
    <p:sldId id="271" r:id="rId12"/>
    <p:sldId id="273" r:id="rId13"/>
    <p:sldId id="272" r:id="rId14"/>
    <p:sldId id="278" r:id="rId15"/>
    <p:sldId id="274" r:id="rId16"/>
    <p:sldId id="275" r:id="rId17"/>
    <p:sldId id="276" r:id="rId18"/>
    <p:sldId id="277" r:id="rId19"/>
    <p:sldId id="289" r:id="rId20"/>
    <p:sldId id="279" r:id="rId21"/>
    <p:sldId id="283" r:id="rId22"/>
    <p:sldId id="284" r:id="rId23"/>
    <p:sldId id="287" r:id="rId24"/>
    <p:sldId id="286" r:id="rId25"/>
    <p:sldId id="288" r:id="rId26"/>
    <p:sldId id="290" r:id="rId27"/>
    <p:sldId id="285" r:id="rId28"/>
    <p:sldId id="282" r:id="rId2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353" autoAdjust="0"/>
    <p:restoredTop sz="94663"/>
  </p:normalViewPr>
  <p:slideViewPr>
    <p:cSldViewPr>
      <p:cViewPr varScale="1">
        <p:scale>
          <a:sx n="86" d="100"/>
          <a:sy n="86" d="100"/>
        </p:scale>
        <p:origin x="1824" y="1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DF98B8C-2063-4257-8E86-052B435B6410}" type="datetimeFigureOut">
              <a:rPr lang="en-GB" smtClean="0"/>
              <a:t>27/01/2022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7136945-BE58-4B82-9EAF-D8A749DC69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414375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https://</a:t>
            </a:r>
            <a:r>
              <a:rPr lang="en-US" dirty="0" err="1"/>
              <a:t>www.youtube.com</a:t>
            </a:r>
            <a:r>
              <a:rPr lang="en-US" dirty="0"/>
              <a:t>/</a:t>
            </a:r>
            <a:r>
              <a:rPr lang="en-US" dirty="0" err="1"/>
              <a:t>watch?v</a:t>
            </a:r>
            <a:r>
              <a:rPr lang="en-US" dirty="0"/>
              <a:t>=gOtlN4pNArk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136945-BE58-4B82-9EAF-D8A749DC6959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233522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F19A5F-9B0D-4C8D-B492-7E9635DE0EAE}" type="datetimeFigureOut">
              <a:rPr lang="en-GB" smtClean="0"/>
              <a:t>27/01/2022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EC5195-7AAA-4B52-91A8-930F736266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63512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F19A5F-9B0D-4C8D-B492-7E9635DE0EAE}" type="datetimeFigureOut">
              <a:rPr lang="en-GB" smtClean="0"/>
              <a:t>27/01/2022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EC5195-7AAA-4B52-91A8-930F736266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92958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F19A5F-9B0D-4C8D-B492-7E9635DE0EAE}" type="datetimeFigureOut">
              <a:rPr lang="en-GB" smtClean="0"/>
              <a:t>27/01/2022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EC5195-7AAA-4B52-91A8-930F736266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74245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F19A5F-9B0D-4C8D-B492-7E9635DE0EAE}" type="datetimeFigureOut">
              <a:rPr lang="en-GB" smtClean="0"/>
              <a:t>27/01/2022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EC5195-7AAA-4B52-91A8-930F736266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23468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F19A5F-9B0D-4C8D-B492-7E9635DE0EAE}" type="datetimeFigureOut">
              <a:rPr lang="en-GB" smtClean="0"/>
              <a:t>27/01/2022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EC5195-7AAA-4B52-91A8-930F736266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10955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F19A5F-9B0D-4C8D-B492-7E9635DE0EAE}" type="datetimeFigureOut">
              <a:rPr lang="en-GB" smtClean="0"/>
              <a:t>27/01/2022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EC5195-7AAA-4B52-91A8-930F736266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62456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F19A5F-9B0D-4C8D-B492-7E9635DE0EAE}" type="datetimeFigureOut">
              <a:rPr lang="en-GB" smtClean="0"/>
              <a:t>27/01/2022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EC5195-7AAA-4B52-91A8-930F736266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299190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F19A5F-9B0D-4C8D-B492-7E9635DE0EAE}" type="datetimeFigureOut">
              <a:rPr lang="en-GB" smtClean="0"/>
              <a:t>27/01/2022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EC5195-7AAA-4B52-91A8-930F736266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10905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F19A5F-9B0D-4C8D-B492-7E9635DE0EAE}" type="datetimeFigureOut">
              <a:rPr lang="en-GB" smtClean="0"/>
              <a:t>27/01/2022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EC5195-7AAA-4B52-91A8-930F736266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87330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F19A5F-9B0D-4C8D-B492-7E9635DE0EAE}" type="datetimeFigureOut">
              <a:rPr lang="en-GB" smtClean="0"/>
              <a:t>27/01/2022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EC5195-7AAA-4B52-91A8-930F736266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96472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F19A5F-9B0D-4C8D-B492-7E9635DE0EAE}" type="datetimeFigureOut">
              <a:rPr lang="en-GB" smtClean="0"/>
              <a:t>27/01/2022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EC5195-7AAA-4B52-91A8-930F736266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38840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F19A5F-9B0D-4C8D-B492-7E9635DE0EAE}" type="datetimeFigureOut">
              <a:rPr lang="en-GB" smtClean="0"/>
              <a:t>27/01/2022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EC5195-7AAA-4B52-91A8-930F736266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950743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70" r:id="rId1"/>
    <p:sldLayoutId id="2147483871" r:id="rId2"/>
    <p:sldLayoutId id="2147483872" r:id="rId3"/>
    <p:sldLayoutId id="2147483873" r:id="rId4"/>
    <p:sldLayoutId id="2147483874" r:id="rId5"/>
    <p:sldLayoutId id="2147483875" r:id="rId6"/>
    <p:sldLayoutId id="2147483876" r:id="rId7"/>
    <p:sldLayoutId id="2147483877" r:id="rId8"/>
    <p:sldLayoutId id="2147483878" r:id="rId9"/>
    <p:sldLayoutId id="2147483879" r:id="rId10"/>
    <p:sldLayoutId id="2147483880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jpeg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oogle.co.uk/url?sa=i&amp;rct=j&amp;q=&amp;esrc=s&amp;source=images&amp;cd=&amp;cad=rja&amp;uact=8&amp;ved=0ahUKEwiStMXk_cHPAhUFBcAKHS1iCdMQjRwIBw&amp;url=http://www.iemoji.com/view/emoji/1853/people/thinking-face&amp;psig=AFQjCNGFwl8YdPlK2ZTUOUjaASiuPCL9TQ&amp;ust=1475699124077182" TargetMode="Externa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9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tif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oogle.co.uk/url?sa=i&amp;rct=j&amp;q=&amp;esrc=s&amp;source=images&amp;cd=&amp;cad=rja&amp;uact=8&amp;ved=0ahUKEwiglty9gsLPAhVpJMAKHbCpA5YQjRwIBw&amp;url=http://www.123rf.com/clipart-vector/graduate.html&amp;bvm=bv.134495766,d.ZGg&amp;psig=AFQjCNHg19Nsyv4YvnbWpGtYqT1gRKULCw&amp;ust=1475700373326845" TargetMode="External"/><Relationship Id="rId7" Type="http://schemas.openxmlformats.org/officeDocument/2006/relationships/image" Target="../media/image22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www.google.co.uk/url?sa=i&amp;rct=j&amp;q=&amp;esrc=s&amp;source=images&amp;cd=&amp;cad=rja&amp;uact=8&amp;ved=0ahUKEwisiaTwg8LPAhVKDsAKHYq0A6oQjRwIBw&amp;url=https://emojiisland.com/products/very-angry-emoji-icon&amp;bvm=bv.134495766,d.ZGg&amp;psig=AFQjCNGmy9AvO_s2KlUzKyrIwVJHjlPrpw&amp;ust=1475700689237900" TargetMode="External"/><Relationship Id="rId5" Type="http://schemas.openxmlformats.org/officeDocument/2006/relationships/hyperlink" Target="http://www.google.co.uk/url?sa=i&amp;rct=j&amp;q=&amp;esrc=s&amp;source=images&amp;cd=&amp;cad=rja&amp;uact=8&amp;ved=0ahUKEwjn-_DQg8LPAhUHJcAKHa42CK0QjRwIBw&amp;url=http://www.deke.com/content/dekes-techniques-500-creating-a-custom-angry-emoji-illustrator&amp;bvm=bv.134495766,d.ZGg&amp;psig=AFQjCNGmy9AvO_s2KlUzKyrIwVJHjlPrpw&amp;ust=1475700689237900" TargetMode="External"/><Relationship Id="rId4" Type="http://schemas.openxmlformats.org/officeDocument/2006/relationships/image" Target="../media/image21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oogle.co.uk/url?sa=i&amp;rct=j&amp;q=&amp;esrc=s&amp;source=images&amp;cd=&amp;cad=rja&amp;uact=8&amp;ved=0ahUKEwjn-_DQg8LPAhUHJcAKHa42CK0QjRwIBw&amp;url=http://www.deke.com/content/dekes-techniques-500-creating-a-custom-angry-emoji-illustrator&amp;bvm=bv.134495766,d.ZGg&amp;psig=AFQjCNGmy9AvO_s2KlUzKyrIwVJHjlPrpw&amp;ust=1475700689237900" TargetMode="Externa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oogle.co.uk/url?sa=i&amp;rct=j&amp;q=&amp;esrc=s&amp;source=images&amp;cd=&amp;cad=rja&amp;uact=8&amp;ved=0ahUKEwjn-_DQg8LPAhUHJcAKHa42CK0QjRwIBw&amp;url=http://www.deke.com/content/dekes-techniques-500-creating-a-custom-angry-emoji-illustrator&amp;bvm=bv.134495766,d.ZGg&amp;psig=AFQjCNGmy9AvO_s2KlUzKyrIwVJHjlPrpw&amp;ust=1475700689237900" TargetMode="Externa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oogle.co.uk/url?sa=i&amp;rct=j&amp;q=&amp;esrc=s&amp;source=images&amp;cd=&amp;cad=rja&amp;uact=8&amp;ved=0ahUKEwjn-_DQg8LPAhUHJcAKHa42CK0QjRwIBw&amp;url=http://www.deke.com/content/dekes-techniques-500-creating-a-custom-angry-emoji-illustrator&amp;bvm=bv.134495766,d.ZGg&amp;psig=AFQjCNGmy9AvO_s2KlUzKyrIwVJHjlPrpw&amp;ust=1475700689237900" TargetMode="Externa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gif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gif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hyperlink" Target="http://www.google.co.uk/url?sa=i&amp;rct=j&amp;q=&amp;esrc=s&amp;source=images&amp;cd=&amp;cad=rja&amp;uact=8&amp;ved=0ahUKEwiUr9XLmtfOAhVlJ8AKHTuhAFMQjRwIBw&amp;url=http://www.leaguewebsite.co.uk/wrexhamdistrictyouthfootballleague/LeagueNews/view/34303&amp;bvm=bv.129759880,d.ZGg&amp;psig=AFQjCNFth6D-5i-2dacsaB6sQowz1TJq3g&amp;ust=1472030365126747" TargetMode="External"/><Relationship Id="rId13" Type="http://schemas.openxmlformats.org/officeDocument/2006/relationships/hyperlink" Target="https://www.google.co.uk/url?sa=i&amp;rct=j&amp;q=&amp;esrc=s&amp;source=images&amp;cd=&amp;cad=rja&amp;uact=8&amp;ved=0ahUKEwiE5_vDg8fPAhWGK8AKHa4oBnwQjRwIBw&amp;url=https://www.testvalley.hants.sch.uk/2015/2015-youth-sport-trust-young-ambassador-conference/&amp;bvm=bv.134495766,d.ZGg&amp;psig=AFQjCNEmKMQlnzX7sTwHPNwhA-FH0_Tsxg&amp;ust=1475872433506215" TargetMode="External"/><Relationship Id="rId3" Type="http://schemas.openxmlformats.org/officeDocument/2006/relationships/image" Target="../media/image27.jpg"/><Relationship Id="rId7" Type="http://schemas.openxmlformats.org/officeDocument/2006/relationships/image" Target="../media/image29.png"/><Relationship Id="rId12" Type="http://schemas.openxmlformats.org/officeDocument/2006/relationships/image" Target="../media/image32.jpe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www.google.co.uk/url?sa=i&amp;rct=j&amp;q=&amp;esrc=s&amp;source=images&amp;cd=&amp;cad=rja&amp;uact=8&amp;ved=0ahUKEwiX2OSrmtfOAhUmC8AKHQpaDCAQjRwIBw&amp;url=https://www.parklives.com/&amp;psig=AFQjCNEzRi8lvUVvL7Xbe1zfLmzn3X5ZCQ&amp;ust=1472030297136314" TargetMode="External"/><Relationship Id="rId11" Type="http://schemas.openxmlformats.org/officeDocument/2006/relationships/image" Target="../media/image31.jpeg"/><Relationship Id="rId5" Type="http://schemas.openxmlformats.org/officeDocument/2006/relationships/image" Target="../media/image28.jpeg"/><Relationship Id="rId15" Type="http://schemas.openxmlformats.org/officeDocument/2006/relationships/image" Target="../media/image33.jpeg"/><Relationship Id="rId10" Type="http://schemas.openxmlformats.org/officeDocument/2006/relationships/hyperlink" Target="http://www.google.co.uk/url?sa=i&amp;rct=j&amp;q=&amp;esrc=s&amp;source=images&amp;cd=&amp;cad=rja&amp;uact=8&amp;ved=0ahUKEwit7qnNgsfPAhWJJ8AKHacACBoQjRwIBw&amp;url=http://www.valeofglamorgan.gov.uk/en/enjoying/Sports-and-Play/Active-Young-People/5x60.aspx&amp;psig=AFQjCNFzFrI04lyx_6CH92wbXROc9uV6gg&amp;ust=1475872200980427" TargetMode="External"/><Relationship Id="rId4" Type="http://schemas.openxmlformats.org/officeDocument/2006/relationships/hyperlink" Target="http://www.google.co.uk/url?sa=i&amp;rct=j&amp;q=&amp;esrc=s&amp;source=images&amp;cd=&amp;cad=rja&amp;uact=8&amp;ved=0ahUKEwjPzLHxtvLNAhXICsAKHd1AA2MQjRwIBw&amp;url=http://www.streetgames.org/bookings/2012/03/sports-volunteer-research-network/&amp;psig=AFQjCNF6IP0OG2Pp17tFDWXEQZm78gTttw&amp;ust=1468567619439540" TargetMode="External"/><Relationship Id="rId9" Type="http://schemas.openxmlformats.org/officeDocument/2006/relationships/image" Target="../media/image30.jpeg"/><Relationship Id="rId14" Type="http://schemas.openxmlformats.org/officeDocument/2006/relationships/hyperlink" Target="http://www.google.co.uk/url?sa=i&amp;rct=j&amp;q=&amp;esrc=s&amp;source=images&amp;cd=&amp;cad=rja&amp;uact=8&amp;ved=0ahUKEwjWue_Wg8fPAhVMDcAKHeJxBoEQjRwIBw&amp;url=http://www.powys.gov.uk/en/sports-development/sports-coaching-volunteering/&amp;bvm=bv.134495766,d.ZGg&amp;psig=AFQjCNGLTl_2lRN6ls9DmhBJW5am4BUjfg&amp;ust=1475872505248203" TargetMode="Externa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g"/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6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Image result for UWTS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9591" y="5700840"/>
            <a:ext cx="2938038" cy="115716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460374" y="7937"/>
            <a:ext cx="8296473" cy="193899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60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Community Sports Development </a:t>
            </a:r>
            <a:endParaRPr lang="en-US" sz="40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1026" name="Picture 2" descr="Image result for sports development imag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975" y="2090522"/>
            <a:ext cx="3619500" cy="27146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6"/>
          <p:cNvSpPr/>
          <p:nvPr/>
        </p:nvSpPr>
        <p:spPr>
          <a:xfrm>
            <a:off x="3527377" y="3447835"/>
            <a:ext cx="5616623" cy="193899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60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Mark </a:t>
            </a:r>
          </a:p>
          <a:p>
            <a:pPr algn="ctr"/>
            <a:r>
              <a:rPr lang="en-US" sz="6000" b="1" dirty="0" err="1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Napieralla</a:t>
            </a:r>
            <a:endParaRPr lang="en-US" sz="40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915817" y="1802098"/>
            <a:ext cx="3816424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endParaRPr lang="en-US" sz="40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4696457" y="2235717"/>
            <a:ext cx="327846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M5X02089</a:t>
            </a:r>
            <a:endParaRPr lang="en-US" sz="54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5310216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Image result for UWTS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64" y="6021288"/>
            <a:ext cx="1721653" cy="678081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460374" y="7937"/>
            <a:ext cx="8296473" cy="193899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60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Community Sports Development </a:t>
            </a:r>
            <a:endParaRPr lang="en-US" sz="40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1026" name="Picture 2" descr="Image result for sports development imag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564" y="160338"/>
            <a:ext cx="1599729" cy="11997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Image result for sports development imag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44271" y="178520"/>
            <a:ext cx="1599729" cy="11997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Box 10"/>
          <p:cNvSpPr txBox="1"/>
          <p:nvPr/>
        </p:nvSpPr>
        <p:spPr>
          <a:xfrm>
            <a:off x="155575" y="1946929"/>
            <a:ext cx="8736905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Who Am I? How did I get a job in the sports industry: </a:t>
            </a:r>
          </a:p>
          <a:p>
            <a:endParaRPr lang="en-GB" dirty="0"/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dirty="0"/>
              <a:t>Brought up in Wales (</a:t>
            </a:r>
            <a:r>
              <a:rPr lang="en-GB" dirty="0" err="1"/>
              <a:t>Clydach</a:t>
            </a:r>
            <a:r>
              <a:rPr lang="en-GB" dirty="0"/>
              <a:t>) small village outside Swansea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dirty="0"/>
              <a:t>Played Sport from a young age – Dad a huge influence sport / rugby mad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dirty="0"/>
              <a:t>A Levels at </a:t>
            </a:r>
            <a:r>
              <a:rPr lang="en-GB" dirty="0" err="1"/>
              <a:t>Gorseinon</a:t>
            </a:r>
            <a:r>
              <a:rPr lang="en-GB" dirty="0"/>
              <a:t> College (football reasons)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dirty="0"/>
              <a:t>Attended Plymouth College of St Mark and St John to study Sport and recreation, leisure and tourism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dirty="0"/>
              <a:t>Year 1 ???? Year 2/3 </a:t>
            </a:r>
          </a:p>
        </p:txBody>
      </p:sp>
      <p:pic>
        <p:nvPicPr>
          <p:cNvPr id="4098" name="Picture 2" descr="https://scontent.xx.fbcdn.net/v/t1.0-0/p206x206/13082677_957571007695256_8977248180713882748_n.jpg?oh=a5e99142796b68402af4e28101a27c01&amp;oe=58AA632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6" y="3717032"/>
            <a:ext cx="4632757" cy="29823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https://scontent.xx.fbcdn.net/v/t1.0-9/13124576_957571247695232_2140319985990952953_n.jpg?oh=8facd07790580f3c4462760af3577fbd&amp;oe=58608C33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327" y="4255253"/>
            <a:ext cx="2147517" cy="16106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5135270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Image result for UWTS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64" y="6021288"/>
            <a:ext cx="1721653" cy="678081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460374" y="7937"/>
            <a:ext cx="8296473" cy="193899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60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Community Sports Development </a:t>
            </a:r>
            <a:endParaRPr lang="en-US" sz="40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1026" name="Picture 2" descr="Image result for sports development imag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564" y="160338"/>
            <a:ext cx="1599729" cy="11997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Image result for sports development imag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44271" y="178520"/>
            <a:ext cx="1599729" cy="11997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Box 10"/>
          <p:cNvSpPr txBox="1"/>
          <p:nvPr/>
        </p:nvSpPr>
        <p:spPr>
          <a:xfrm>
            <a:off x="155575" y="1946929"/>
            <a:ext cx="873690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Who Am I / My Journey:</a:t>
            </a:r>
          </a:p>
          <a:p>
            <a:endParaRPr lang="en-GB" dirty="0"/>
          </a:p>
          <a:p>
            <a:r>
              <a:rPr lang="en-GB" dirty="0"/>
              <a:t>Wanted to work in Sports development</a:t>
            </a:r>
          </a:p>
          <a:p>
            <a:r>
              <a:rPr lang="en-GB" dirty="0"/>
              <a:t>when leaving university.</a:t>
            </a:r>
          </a:p>
        </p:txBody>
      </p:sp>
      <p:pic>
        <p:nvPicPr>
          <p:cNvPr id="2050" name="Picture 2" descr="Image result for custard pie in face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1716" y="1772816"/>
            <a:ext cx="3595497" cy="50584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9867233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Image result for UWTS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64" y="6021288"/>
            <a:ext cx="1721653" cy="678081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460374" y="7937"/>
            <a:ext cx="8296473" cy="193899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60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Community Sports Development </a:t>
            </a:r>
            <a:endParaRPr lang="en-US" sz="40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1026" name="Picture 2" descr="Image result for sports development imag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564" y="160338"/>
            <a:ext cx="1599729" cy="11997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ctangle 7"/>
          <p:cNvSpPr/>
          <p:nvPr/>
        </p:nvSpPr>
        <p:spPr>
          <a:xfrm>
            <a:off x="2915817" y="1802098"/>
            <a:ext cx="3816424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endParaRPr lang="en-US" sz="40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9" name="Picture 2" descr="Image result for sports development imag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44271" y="178520"/>
            <a:ext cx="1599729" cy="11997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Image result for usa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67" y="2566267"/>
            <a:ext cx="3740729" cy="23496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AutoShape 4" descr="https://www.facebook.com/images/photos/profile/gradient.png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3" name="Picture 2" descr="https://scontent.xx.fbcdn.net/v/t1.0-0/p206x206/1969303_10151896648152581_1875870956_n.jpg?oh=8cccdfce84dfb236d73c1951cc81c0e3&amp;oe=5862994C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952" y="2163222"/>
            <a:ext cx="4790007" cy="36012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0717304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Image result for UWTS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64" y="6021288"/>
            <a:ext cx="1721653" cy="678081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460374" y="7937"/>
            <a:ext cx="8296473" cy="193899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60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Community Sports Development </a:t>
            </a:r>
            <a:endParaRPr lang="en-US" sz="40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1026" name="Picture 2" descr="Image result for sports development imag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564" y="160338"/>
            <a:ext cx="1599729" cy="11997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ctangle 7"/>
          <p:cNvSpPr/>
          <p:nvPr/>
        </p:nvSpPr>
        <p:spPr>
          <a:xfrm>
            <a:off x="2915817" y="1802098"/>
            <a:ext cx="3816424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endParaRPr lang="en-US" sz="40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9" name="Picture 2" descr="Image result for sports development imag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44271" y="178520"/>
            <a:ext cx="1599729" cy="11997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AutoShape 2" descr="Image result for nutrition health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3" name="AutoShape 4" descr="Image result for nutrition health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1" name="AutoShape 10" descr="Image result for nutrition health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2050" name="Picture 2" descr="Image result for nutrition health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98491" y="2070247"/>
            <a:ext cx="3333750" cy="1876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Image result for personal trainer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746" y="4425974"/>
            <a:ext cx="3552329" cy="14006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Image result for lifeguard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20135" y="4032466"/>
            <a:ext cx="2448271" cy="25339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9073353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Image result for UWTS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64" y="6021288"/>
            <a:ext cx="1721653" cy="678081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460374" y="7937"/>
            <a:ext cx="8296473" cy="193899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60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Community Sports Development </a:t>
            </a:r>
            <a:endParaRPr lang="en-US" sz="40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1026" name="Picture 2" descr="Image result for sports development imag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564" y="160338"/>
            <a:ext cx="1599729" cy="11997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ctangle 7"/>
          <p:cNvSpPr/>
          <p:nvPr/>
        </p:nvSpPr>
        <p:spPr>
          <a:xfrm>
            <a:off x="2915817" y="1802098"/>
            <a:ext cx="3816424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endParaRPr lang="en-US" sz="40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9" name="Picture 2" descr="Image result for sports development imag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44271" y="178520"/>
            <a:ext cx="1599729" cy="11997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AutoShape 2" descr="Image result for nutrition health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3" name="AutoShape 4" descr="Image result for nutrition health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1" name="AutoShape 10" descr="Image result for nutrition health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3074" name="Picture 2" descr="Image result for cwrt sart school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46100" y="1932013"/>
            <a:ext cx="5755857" cy="38652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3118638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Image result for UWTS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08610" y="2636912"/>
            <a:ext cx="4233118" cy="1667233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460374" y="7937"/>
            <a:ext cx="8296473" cy="193899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60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Community Sports Development </a:t>
            </a:r>
            <a:endParaRPr lang="en-US" sz="40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1026" name="Picture 2" descr="Image result for sports development imag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564" y="160338"/>
            <a:ext cx="1599729" cy="11997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ctangle 7"/>
          <p:cNvSpPr/>
          <p:nvPr/>
        </p:nvSpPr>
        <p:spPr>
          <a:xfrm>
            <a:off x="2915817" y="1802098"/>
            <a:ext cx="3816424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endParaRPr lang="en-US" sz="40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9" name="Picture 2" descr="Image result for sports development imag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44271" y="178520"/>
            <a:ext cx="1599729" cy="11997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AutoShape 2" descr="Image result for nutrition health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3" name="AutoShape 4" descr="Image result for nutrition health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1" name="AutoShape 10" descr="Image result for nutrition health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4098" name="Picture 2" descr="Image result for physical activity sport service NPT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090" y="2378848"/>
            <a:ext cx="4053095" cy="16982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AutoShape 8" descr="Image result for SPort wales"/>
          <p:cNvSpPr>
            <a:spLocks noChangeAspect="1" noChangeArrowheads="1"/>
          </p:cNvSpPr>
          <p:nvPr/>
        </p:nvSpPr>
        <p:spPr bwMode="auto">
          <a:xfrm>
            <a:off x="765175" y="4651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4108" name="Picture 12" descr="Image result for SPort wales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4485" y="4508991"/>
            <a:ext cx="5048250" cy="2133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8790622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Rectangle 70">
            <a:extLst>
              <a:ext uri="{FF2B5EF4-FFF2-40B4-BE49-F238E27FC236}">
                <a16:creationId xmlns:a16="http://schemas.microsoft.com/office/drawing/2014/main" id="{F8446B12-7391-4711-8B31-112A0B896C7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/>
          <p:cNvSpPr/>
          <p:nvPr/>
        </p:nvSpPr>
        <p:spPr>
          <a:xfrm>
            <a:off x="628649" y="4428000"/>
            <a:ext cx="4607719" cy="1400400"/>
          </a:xfrm>
          <a:prstGeom prst="rect">
            <a:avLst/>
          </a:prstGeom>
        </p:spPr>
        <p:txBody>
          <a:bodyPr vert="horz" wrap="square" lIns="91440" tIns="45720" rIns="91440" bIns="45720" rtlCol="0" anchor="b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900" b="1" kern="1200">
                <a:ln w="1905"/>
                <a:solidFill>
                  <a:schemeClr val="bg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+mj-lt"/>
                <a:ea typeface="+mj-ea"/>
                <a:cs typeface="+mj-cs"/>
              </a:rPr>
              <a:t>Outside Of Work</a:t>
            </a:r>
          </a:p>
        </p:txBody>
      </p:sp>
      <p:pic>
        <p:nvPicPr>
          <p:cNvPr id="7" name="Picture 6" descr="A group of people wearing helmets and goggles on a snowy mountain&#10;&#10;Description automatically generated with low confidence">
            <a:extLst>
              <a:ext uri="{FF2B5EF4-FFF2-40B4-BE49-F238E27FC236}">
                <a16:creationId xmlns:a16="http://schemas.microsoft.com/office/drawing/2014/main" id="{0703A5EC-2AE2-3E40-B409-C543460C415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639" b="20389"/>
          <a:stretch/>
        </p:blipFill>
        <p:spPr>
          <a:xfrm>
            <a:off x="4" y="-1"/>
            <a:ext cx="4500562" cy="3911828"/>
          </a:xfrm>
          <a:custGeom>
            <a:avLst/>
            <a:gdLst/>
            <a:ahLst/>
            <a:cxnLst/>
            <a:rect l="l" t="t" r="r" b="b"/>
            <a:pathLst>
              <a:path w="6000749" h="3911828">
                <a:moveTo>
                  <a:pt x="0" y="0"/>
                </a:moveTo>
                <a:lnTo>
                  <a:pt x="6000749" y="0"/>
                </a:lnTo>
                <a:lnTo>
                  <a:pt x="6000749" y="3767827"/>
                </a:lnTo>
                <a:lnTo>
                  <a:pt x="5572124" y="3740378"/>
                </a:lnTo>
                <a:lnTo>
                  <a:pt x="0" y="3911828"/>
                </a:lnTo>
                <a:close/>
              </a:path>
            </a:pathLst>
          </a:custGeom>
        </p:spPr>
      </p:pic>
      <p:pic>
        <p:nvPicPr>
          <p:cNvPr id="5122" name="Picture 2" descr="https://scontent.xx.fbcdn.net/v/t1.0-9/14034792_10154541846463701_4232036327203330599_n.jpg?oh=02fd60fdb4959426db6c65c29d205094&amp;oe=586A7844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2" b="11109"/>
          <a:stretch/>
        </p:blipFill>
        <p:spPr bwMode="auto">
          <a:xfrm>
            <a:off x="4643433" y="-1"/>
            <a:ext cx="4500563" cy="3988028"/>
          </a:xfrm>
          <a:custGeom>
            <a:avLst/>
            <a:gdLst/>
            <a:ahLst/>
            <a:cxnLst/>
            <a:rect l="l" t="t" r="r" b="b"/>
            <a:pathLst>
              <a:path w="6000750" h="3988028">
                <a:moveTo>
                  <a:pt x="0" y="0"/>
                </a:moveTo>
                <a:lnTo>
                  <a:pt x="6000750" y="0"/>
                </a:lnTo>
                <a:lnTo>
                  <a:pt x="6000750" y="797153"/>
                </a:lnTo>
                <a:lnTo>
                  <a:pt x="6000750" y="2634343"/>
                </a:lnTo>
                <a:lnTo>
                  <a:pt x="6000750" y="3911828"/>
                </a:lnTo>
                <a:lnTo>
                  <a:pt x="3248025" y="3988028"/>
                </a:lnTo>
                <a:lnTo>
                  <a:pt x="0" y="3780026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73" name="Group 72">
            <a:extLst>
              <a:ext uri="{FF2B5EF4-FFF2-40B4-BE49-F238E27FC236}">
                <a16:creationId xmlns:a16="http://schemas.microsoft.com/office/drawing/2014/main" id="{AC0B7807-0C83-4963-821A-69B172722E4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3528992"/>
            <a:ext cx="9144000" cy="757168"/>
            <a:chOff x="0" y="2959818"/>
            <a:chExt cx="12192000" cy="757168"/>
          </a:xfrm>
        </p:grpSpPr>
        <p:sp>
          <p:nvSpPr>
            <p:cNvPr id="74" name="Freeform: Shape 73">
              <a:extLst>
                <a:ext uri="{FF2B5EF4-FFF2-40B4-BE49-F238E27FC236}">
                  <a16:creationId xmlns:a16="http://schemas.microsoft.com/office/drawing/2014/main" id="{BB027EC7-3252-48A2-A7A4-1741F72E471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2959818"/>
              <a:ext cx="12192000" cy="757168"/>
            </a:xfrm>
            <a:custGeom>
              <a:avLst/>
              <a:gdLst>
                <a:gd name="connsiteX0" fmla="*/ 0 w 12192000"/>
                <a:gd name="connsiteY0" fmla="*/ 0 h 757168"/>
                <a:gd name="connsiteX1" fmla="*/ 41653 w 12192000"/>
                <a:gd name="connsiteY1" fmla="*/ 6945 h 757168"/>
                <a:gd name="connsiteX2" fmla="*/ 81317 w 12192000"/>
                <a:gd name="connsiteY2" fmla="*/ 15509 h 757168"/>
                <a:gd name="connsiteX3" fmla="*/ 114150 w 12192000"/>
                <a:gd name="connsiteY3" fmla="*/ 28105 h 757168"/>
                <a:gd name="connsiteX4" fmla="*/ 214865 w 12192000"/>
                <a:gd name="connsiteY4" fmla="*/ 58374 h 757168"/>
                <a:gd name="connsiteX5" fmla="*/ 299237 w 12192000"/>
                <a:gd name="connsiteY5" fmla="*/ 63560 h 757168"/>
                <a:gd name="connsiteX6" fmla="*/ 415570 w 12192000"/>
                <a:gd name="connsiteY6" fmla="*/ 83774 h 757168"/>
                <a:gd name="connsiteX7" fmla="*/ 633210 w 12192000"/>
                <a:gd name="connsiteY7" fmla="*/ 109108 h 757168"/>
                <a:gd name="connsiteX8" fmla="*/ 677567 w 12192000"/>
                <a:gd name="connsiteY8" fmla="*/ 119446 h 757168"/>
                <a:gd name="connsiteX9" fmla="*/ 946429 w 12192000"/>
                <a:gd name="connsiteY9" fmla="*/ 171502 h 757168"/>
                <a:gd name="connsiteX10" fmla="*/ 1163367 w 12192000"/>
                <a:gd name="connsiteY10" fmla="*/ 182106 h 757168"/>
                <a:gd name="connsiteX11" fmla="*/ 1180337 w 12192000"/>
                <a:gd name="connsiteY11" fmla="*/ 181279 h 757168"/>
                <a:gd name="connsiteX12" fmla="*/ 1263939 w 12192000"/>
                <a:gd name="connsiteY12" fmla="*/ 173070 h 757168"/>
                <a:gd name="connsiteX13" fmla="*/ 1392213 w 12192000"/>
                <a:gd name="connsiteY13" fmla="*/ 183225 h 757168"/>
                <a:gd name="connsiteX14" fmla="*/ 1479752 w 12192000"/>
                <a:gd name="connsiteY14" fmla="*/ 205174 h 757168"/>
                <a:gd name="connsiteX15" fmla="*/ 1589813 w 12192000"/>
                <a:gd name="connsiteY15" fmla="*/ 211706 h 757168"/>
                <a:gd name="connsiteX16" fmla="*/ 1716264 w 12192000"/>
                <a:gd name="connsiteY16" fmla="*/ 207459 h 757168"/>
                <a:gd name="connsiteX17" fmla="*/ 1772900 w 12192000"/>
                <a:gd name="connsiteY17" fmla="*/ 208137 h 757168"/>
                <a:gd name="connsiteX18" fmla="*/ 1929319 w 12192000"/>
                <a:gd name="connsiteY18" fmla="*/ 193822 h 757168"/>
                <a:gd name="connsiteX19" fmla="*/ 2021514 w 12192000"/>
                <a:gd name="connsiteY19" fmla="*/ 204186 h 757168"/>
                <a:gd name="connsiteX20" fmla="*/ 2111753 w 12192000"/>
                <a:gd name="connsiteY20" fmla="*/ 223797 h 757168"/>
                <a:gd name="connsiteX21" fmla="*/ 2169356 w 12192000"/>
                <a:gd name="connsiteY21" fmla="*/ 241125 h 757168"/>
                <a:gd name="connsiteX22" fmla="*/ 2286638 w 12192000"/>
                <a:gd name="connsiteY22" fmla="*/ 257382 h 757168"/>
                <a:gd name="connsiteX23" fmla="*/ 2308368 w 12192000"/>
                <a:gd name="connsiteY23" fmla="*/ 256995 h 757168"/>
                <a:gd name="connsiteX24" fmla="*/ 2660621 w 12192000"/>
                <a:gd name="connsiteY24" fmla="*/ 262863 h 757168"/>
                <a:gd name="connsiteX25" fmla="*/ 2801134 w 12192000"/>
                <a:gd name="connsiteY25" fmla="*/ 250006 h 757168"/>
                <a:gd name="connsiteX26" fmla="*/ 2830994 w 12192000"/>
                <a:gd name="connsiteY26" fmla="*/ 249091 h 757168"/>
                <a:gd name="connsiteX27" fmla="*/ 3129084 w 12192000"/>
                <a:gd name="connsiteY27" fmla="*/ 242009 h 757168"/>
                <a:gd name="connsiteX28" fmla="*/ 3162162 w 12192000"/>
                <a:gd name="connsiteY28" fmla="*/ 242789 h 757168"/>
                <a:gd name="connsiteX29" fmla="*/ 3254072 w 12192000"/>
                <a:gd name="connsiteY29" fmla="*/ 251612 h 757168"/>
                <a:gd name="connsiteX30" fmla="*/ 3473491 w 12192000"/>
                <a:gd name="connsiteY30" fmla="*/ 221903 h 757168"/>
                <a:gd name="connsiteX31" fmla="*/ 3691860 w 12192000"/>
                <a:gd name="connsiteY31" fmla="*/ 219228 h 757168"/>
                <a:gd name="connsiteX32" fmla="*/ 3811494 w 12192000"/>
                <a:gd name="connsiteY32" fmla="*/ 225691 h 757168"/>
                <a:gd name="connsiteX33" fmla="*/ 3897533 w 12192000"/>
                <a:gd name="connsiteY33" fmla="*/ 220087 h 757168"/>
                <a:gd name="connsiteX34" fmla="*/ 4109430 w 12192000"/>
                <a:gd name="connsiteY34" fmla="*/ 200477 h 757168"/>
                <a:gd name="connsiteX35" fmla="*/ 4208772 w 12192000"/>
                <a:gd name="connsiteY35" fmla="*/ 200914 h 757168"/>
                <a:gd name="connsiteX36" fmla="*/ 4314641 w 12192000"/>
                <a:gd name="connsiteY36" fmla="*/ 196159 h 757168"/>
                <a:gd name="connsiteX37" fmla="*/ 4577622 w 12192000"/>
                <a:gd name="connsiteY37" fmla="*/ 163774 h 757168"/>
                <a:gd name="connsiteX38" fmla="*/ 4790345 w 12192000"/>
                <a:gd name="connsiteY38" fmla="*/ 177592 h 757168"/>
                <a:gd name="connsiteX39" fmla="*/ 4926164 w 12192000"/>
                <a:gd name="connsiteY39" fmla="*/ 184139 h 757168"/>
                <a:gd name="connsiteX40" fmla="*/ 5088812 w 12192000"/>
                <a:gd name="connsiteY40" fmla="*/ 177401 h 757168"/>
                <a:gd name="connsiteX41" fmla="*/ 5222466 w 12192000"/>
                <a:gd name="connsiteY41" fmla="*/ 162082 h 757168"/>
                <a:gd name="connsiteX42" fmla="*/ 5406528 w 12192000"/>
                <a:gd name="connsiteY42" fmla="*/ 153987 h 757168"/>
                <a:gd name="connsiteX43" fmla="*/ 5590716 w 12192000"/>
                <a:gd name="connsiteY43" fmla="*/ 129490 h 757168"/>
                <a:gd name="connsiteX44" fmla="*/ 5719429 w 12192000"/>
                <a:gd name="connsiteY44" fmla="*/ 110099 h 757168"/>
                <a:gd name="connsiteX45" fmla="*/ 5897895 w 12192000"/>
                <a:gd name="connsiteY45" fmla="*/ 96368 h 757168"/>
                <a:gd name="connsiteX46" fmla="*/ 6169957 w 12192000"/>
                <a:gd name="connsiteY46" fmla="*/ 94411 h 757168"/>
                <a:gd name="connsiteX47" fmla="*/ 6294827 w 12192000"/>
                <a:gd name="connsiteY47" fmla="*/ 99236 h 757168"/>
                <a:gd name="connsiteX48" fmla="*/ 6494261 w 12192000"/>
                <a:gd name="connsiteY48" fmla="*/ 71724 h 757168"/>
                <a:gd name="connsiteX49" fmla="*/ 6579627 w 12192000"/>
                <a:gd name="connsiteY49" fmla="*/ 57883 h 757168"/>
                <a:gd name="connsiteX50" fmla="*/ 6654800 w 12192000"/>
                <a:gd name="connsiteY50" fmla="*/ 77086 h 757168"/>
                <a:gd name="connsiteX51" fmla="*/ 6703059 w 12192000"/>
                <a:gd name="connsiteY51" fmla="*/ 97166 h 757168"/>
                <a:gd name="connsiteX52" fmla="*/ 6859445 w 12192000"/>
                <a:gd name="connsiteY52" fmla="*/ 90481 h 757168"/>
                <a:gd name="connsiteX53" fmla="*/ 7025414 w 12192000"/>
                <a:gd name="connsiteY53" fmla="*/ 83536 h 757168"/>
                <a:gd name="connsiteX54" fmla="*/ 7144137 w 12192000"/>
                <a:gd name="connsiteY54" fmla="*/ 79264 h 757168"/>
                <a:gd name="connsiteX55" fmla="*/ 7291235 w 12192000"/>
                <a:gd name="connsiteY55" fmla="*/ 95367 h 757168"/>
                <a:gd name="connsiteX56" fmla="*/ 7407395 w 12192000"/>
                <a:gd name="connsiteY56" fmla="*/ 104888 h 757168"/>
                <a:gd name="connsiteX57" fmla="*/ 7500837 w 12192000"/>
                <a:gd name="connsiteY57" fmla="*/ 119515 h 757168"/>
                <a:gd name="connsiteX58" fmla="*/ 7533567 w 12192000"/>
                <a:gd name="connsiteY58" fmla="*/ 126955 h 757168"/>
                <a:gd name="connsiteX59" fmla="*/ 7792910 w 12192000"/>
                <a:gd name="connsiteY59" fmla="*/ 185188 h 757168"/>
                <a:gd name="connsiteX60" fmla="*/ 8070699 w 12192000"/>
                <a:gd name="connsiteY60" fmla="*/ 235423 h 757168"/>
                <a:gd name="connsiteX61" fmla="*/ 8253177 w 12192000"/>
                <a:gd name="connsiteY61" fmla="*/ 222473 h 757168"/>
                <a:gd name="connsiteX62" fmla="*/ 8320683 w 12192000"/>
                <a:gd name="connsiteY62" fmla="*/ 226393 h 757168"/>
                <a:gd name="connsiteX63" fmla="*/ 8631438 w 12192000"/>
                <a:gd name="connsiteY63" fmla="*/ 237528 h 757168"/>
                <a:gd name="connsiteX64" fmla="*/ 8686410 w 12192000"/>
                <a:gd name="connsiteY64" fmla="*/ 234877 h 757168"/>
                <a:gd name="connsiteX65" fmla="*/ 8980658 w 12192000"/>
                <a:gd name="connsiteY65" fmla="*/ 273001 h 757168"/>
                <a:gd name="connsiteX66" fmla="*/ 9087625 w 12192000"/>
                <a:gd name="connsiteY66" fmla="*/ 282423 h 757168"/>
                <a:gd name="connsiteX67" fmla="*/ 9186017 w 12192000"/>
                <a:gd name="connsiteY67" fmla="*/ 293875 h 757168"/>
                <a:gd name="connsiteX68" fmla="*/ 9323931 w 12192000"/>
                <a:gd name="connsiteY68" fmla="*/ 302628 h 757168"/>
                <a:gd name="connsiteX69" fmla="*/ 9467213 w 12192000"/>
                <a:gd name="connsiteY69" fmla="*/ 307275 h 757168"/>
                <a:gd name="connsiteX70" fmla="*/ 9626826 w 12192000"/>
                <a:gd name="connsiteY70" fmla="*/ 316213 h 757168"/>
                <a:gd name="connsiteX71" fmla="*/ 9689696 w 12192000"/>
                <a:gd name="connsiteY71" fmla="*/ 324467 h 757168"/>
                <a:gd name="connsiteX72" fmla="*/ 9860526 w 12192000"/>
                <a:gd name="connsiteY72" fmla="*/ 329986 h 757168"/>
                <a:gd name="connsiteX73" fmla="*/ 9949775 w 12192000"/>
                <a:gd name="connsiteY73" fmla="*/ 340386 h 757168"/>
                <a:gd name="connsiteX74" fmla="*/ 10097252 w 12192000"/>
                <a:gd name="connsiteY74" fmla="*/ 349262 h 757168"/>
                <a:gd name="connsiteX75" fmla="*/ 10145261 w 12192000"/>
                <a:gd name="connsiteY75" fmla="*/ 353113 h 757168"/>
                <a:gd name="connsiteX76" fmla="*/ 10188159 w 12192000"/>
                <a:gd name="connsiteY76" fmla="*/ 356124 h 757168"/>
                <a:gd name="connsiteX77" fmla="*/ 10336144 w 12192000"/>
                <a:gd name="connsiteY77" fmla="*/ 348235 h 757168"/>
                <a:gd name="connsiteX78" fmla="*/ 10466847 w 12192000"/>
                <a:gd name="connsiteY78" fmla="*/ 354131 h 757168"/>
                <a:gd name="connsiteX79" fmla="*/ 10696514 w 12192000"/>
                <a:gd name="connsiteY79" fmla="*/ 353575 h 757168"/>
                <a:gd name="connsiteX80" fmla="*/ 10746932 w 12192000"/>
                <a:gd name="connsiteY80" fmla="*/ 360606 h 757168"/>
                <a:gd name="connsiteX81" fmla="*/ 10905388 w 12192000"/>
                <a:gd name="connsiteY81" fmla="*/ 370627 h 757168"/>
                <a:gd name="connsiteX82" fmla="*/ 10995602 w 12192000"/>
                <a:gd name="connsiteY82" fmla="*/ 376691 h 757168"/>
                <a:gd name="connsiteX83" fmla="*/ 11107647 w 12192000"/>
                <a:gd name="connsiteY83" fmla="*/ 373405 h 757168"/>
                <a:gd name="connsiteX84" fmla="*/ 11302440 w 12192000"/>
                <a:gd name="connsiteY84" fmla="*/ 364156 h 757168"/>
                <a:gd name="connsiteX85" fmla="*/ 11353613 w 12192000"/>
                <a:gd name="connsiteY85" fmla="*/ 363785 h 757168"/>
                <a:gd name="connsiteX86" fmla="*/ 11447323 w 12192000"/>
                <a:gd name="connsiteY86" fmla="*/ 359346 h 757168"/>
                <a:gd name="connsiteX87" fmla="*/ 11464292 w 12192000"/>
                <a:gd name="connsiteY87" fmla="*/ 358519 h 757168"/>
                <a:gd name="connsiteX88" fmla="*/ 11607560 w 12192000"/>
                <a:gd name="connsiteY88" fmla="*/ 342370 h 757168"/>
                <a:gd name="connsiteX89" fmla="*/ 11681426 w 12192000"/>
                <a:gd name="connsiteY89" fmla="*/ 344335 h 757168"/>
                <a:gd name="connsiteX90" fmla="*/ 11893565 w 12192000"/>
                <a:gd name="connsiteY90" fmla="*/ 355261 h 757168"/>
                <a:gd name="connsiteX91" fmla="*/ 11983290 w 12192000"/>
                <a:gd name="connsiteY91" fmla="*/ 363588 h 757168"/>
                <a:gd name="connsiteX92" fmla="*/ 12192000 w 12192000"/>
                <a:gd name="connsiteY92" fmla="*/ 388018 h 757168"/>
                <a:gd name="connsiteX93" fmla="*/ 12192000 w 12192000"/>
                <a:gd name="connsiteY93" fmla="*/ 577115 h 757168"/>
                <a:gd name="connsiteX94" fmla="*/ 12157329 w 12192000"/>
                <a:gd name="connsiteY94" fmla="*/ 588862 h 757168"/>
                <a:gd name="connsiteX95" fmla="*/ 12066948 w 12192000"/>
                <a:gd name="connsiteY95" fmla="*/ 586034 h 757168"/>
                <a:gd name="connsiteX96" fmla="*/ 11911344 w 12192000"/>
                <a:gd name="connsiteY96" fmla="*/ 521599 h 757168"/>
                <a:gd name="connsiteX97" fmla="*/ 11847823 w 12192000"/>
                <a:gd name="connsiteY97" fmla="*/ 511785 h 757168"/>
                <a:gd name="connsiteX98" fmla="*/ 11737547 w 12192000"/>
                <a:gd name="connsiteY98" fmla="*/ 502380 h 757168"/>
                <a:gd name="connsiteX99" fmla="*/ 11636052 w 12192000"/>
                <a:gd name="connsiteY99" fmla="*/ 514993 h 757168"/>
                <a:gd name="connsiteX100" fmla="*/ 11394706 w 12192000"/>
                <a:gd name="connsiteY100" fmla="*/ 590867 h 757168"/>
                <a:gd name="connsiteX101" fmla="*/ 11354978 w 12192000"/>
                <a:gd name="connsiteY101" fmla="*/ 597561 h 757168"/>
                <a:gd name="connsiteX102" fmla="*/ 11285306 w 12192000"/>
                <a:gd name="connsiteY102" fmla="*/ 599825 h 757168"/>
                <a:gd name="connsiteX103" fmla="*/ 11008528 w 12192000"/>
                <a:gd name="connsiteY103" fmla="*/ 656670 h 757168"/>
                <a:gd name="connsiteX104" fmla="*/ 10948735 w 12192000"/>
                <a:gd name="connsiteY104" fmla="*/ 652964 h 757168"/>
                <a:gd name="connsiteX105" fmla="*/ 10850698 w 12192000"/>
                <a:gd name="connsiteY105" fmla="*/ 641721 h 757168"/>
                <a:gd name="connsiteX106" fmla="*/ 10744026 w 12192000"/>
                <a:gd name="connsiteY106" fmla="*/ 647769 h 757168"/>
                <a:gd name="connsiteX107" fmla="*/ 10666160 w 12192000"/>
                <a:gd name="connsiteY107" fmla="*/ 651891 h 757168"/>
                <a:gd name="connsiteX108" fmla="*/ 10450521 w 12192000"/>
                <a:gd name="connsiteY108" fmla="*/ 616552 h 757168"/>
                <a:gd name="connsiteX109" fmla="*/ 10271192 w 12192000"/>
                <a:gd name="connsiteY109" fmla="*/ 583498 h 757168"/>
                <a:gd name="connsiteX110" fmla="*/ 10246067 w 12192000"/>
                <a:gd name="connsiteY110" fmla="*/ 585423 h 757168"/>
                <a:gd name="connsiteX111" fmla="*/ 10005027 w 12192000"/>
                <a:gd name="connsiteY111" fmla="*/ 592252 h 757168"/>
                <a:gd name="connsiteX112" fmla="*/ 9898681 w 12192000"/>
                <a:gd name="connsiteY112" fmla="*/ 613195 h 757168"/>
                <a:gd name="connsiteX113" fmla="*/ 9753225 w 12192000"/>
                <a:gd name="connsiteY113" fmla="*/ 629038 h 757168"/>
                <a:gd name="connsiteX114" fmla="*/ 9591376 w 12192000"/>
                <a:gd name="connsiteY114" fmla="*/ 648601 h 757168"/>
                <a:gd name="connsiteX115" fmla="*/ 9472860 w 12192000"/>
                <a:gd name="connsiteY115" fmla="*/ 655936 h 757168"/>
                <a:gd name="connsiteX116" fmla="*/ 9299788 w 12192000"/>
                <a:gd name="connsiteY116" fmla="*/ 636945 h 757168"/>
                <a:gd name="connsiteX117" fmla="*/ 9264605 w 12192000"/>
                <a:gd name="connsiteY117" fmla="*/ 627087 h 757168"/>
                <a:gd name="connsiteX118" fmla="*/ 8926435 w 12192000"/>
                <a:gd name="connsiteY118" fmla="*/ 549269 h 757168"/>
                <a:gd name="connsiteX119" fmla="*/ 8698934 w 12192000"/>
                <a:gd name="connsiteY119" fmla="*/ 536583 h 757168"/>
                <a:gd name="connsiteX120" fmla="*/ 8622862 w 12192000"/>
                <a:gd name="connsiteY120" fmla="*/ 541563 h 757168"/>
                <a:gd name="connsiteX121" fmla="*/ 8482784 w 12192000"/>
                <a:gd name="connsiteY121" fmla="*/ 574094 h 757168"/>
                <a:gd name="connsiteX122" fmla="*/ 8421565 w 12192000"/>
                <a:gd name="connsiteY122" fmla="*/ 576610 h 757168"/>
                <a:gd name="connsiteX123" fmla="*/ 8313469 w 12192000"/>
                <a:gd name="connsiteY123" fmla="*/ 574762 h 757168"/>
                <a:gd name="connsiteX124" fmla="*/ 8079520 w 12192000"/>
                <a:gd name="connsiteY124" fmla="*/ 558685 h 757168"/>
                <a:gd name="connsiteX125" fmla="*/ 7773327 w 12192000"/>
                <a:gd name="connsiteY125" fmla="*/ 558854 h 757168"/>
                <a:gd name="connsiteX126" fmla="*/ 7652477 w 12192000"/>
                <a:gd name="connsiteY126" fmla="*/ 547561 h 757168"/>
                <a:gd name="connsiteX127" fmla="*/ 7522274 w 12192000"/>
                <a:gd name="connsiteY127" fmla="*/ 532150 h 757168"/>
                <a:gd name="connsiteX128" fmla="*/ 7484080 w 12192000"/>
                <a:gd name="connsiteY128" fmla="*/ 530532 h 757168"/>
                <a:gd name="connsiteX129" fmla="*/ 7282277 w 12192000"/>
                <a:gd name="connsiteY129" fmla="*/ 540177 h 757168"/>
                <a:gd name="connsiteX130" fmla="*/ 7235690 w 12192000"/>
                <a:gd name="connsiteY130" fmla="*/ 551282 h 757168"/>
                <a:gd name="connsiteX131" fmla="*/ 7116339 w 12192000"/>
                <a:gd name="connsiteY131" fmla="*/ 539494 h 757168"/>
                <a:gd name="connsiteX132" fmla="*/ 7011067 w 12192000"/>
                <a:gd name="connsiteY132" fmla="*/ 511848 h 757168"/>
                <a:gd name="connsiteX133" fmla="*/ 6403234 w 12192000"/>
                <a:gd name="connsiteY133" fmla="*/ 432296 h 757168"/>
                <a:gd name="connsiteX134" fmla="*/ 6036273 w 12192000"/>
                <a:gd name="connsiteY134" fmla="*/ 412301 h 757168"/>
                <a:gd name="connsiteX135" fmla="*/ 5780467 w 12192000"/>
                <a:gd name="connsiteY135" fmla="*/ 377910 h 757168"/>
                <a:gd name="connsiteX136" fmla="*/ 5739051 w 12192000"/>
                <a:gd name="connsiteY136" fmla="*/ 353609 h 757168"/>
                <a:gd name="connsiteX137" fmla="*/ 5583566 w 12192000"/>
                <a:gd name="connsiteY137" fmla="*/ 321995 h 757168"/>
                <a:gd name="connsiteX138" fmla="*/ 5432030 w 12192000"/>
                <a:gd name="connsiteY138" fmla="*/ 362512 h 757168"/>
                <a:gd name="connsiteX139" fmla="*/ 5241398 w 12192000"/>
                <a:gd name="connsiteY139" fmla="*/ 425781 h 757168"/>
                <a:gd name="connsiteX140" fmla="*/ 5139710 w 12192000"/>
                <a:gd name="connsiteY140" fmla="*/ 421022 h 757168"/>
                <a:gd name="connsiteX141" fmla="*/ 4929402 w 12192000"/>
                <a:gd name="connsiteY141" fmla="*/ 424310 h 757168"/>
                <a:gd name="connsiteX142" fmla="*/ 4782793 w 12192000"/>
                <a:gd name="connsiteY142" fmla="*/ 441046 h 757168"/>
                <a:gd name="connsiteX143" fmla="*/ 4577594 w 12192000"/>
                <a:gd name="connsiteY143" fmla="*/ 459290 h 757168"/>
                <a:gd name="connsiteX144" fmla="*/ 4500826 w 12192000"/>
                <a:gd name="connsiteY144" fmla="*/ 470529 h 757168"/>
                <a:gd name="connsiteX145" fmla="*/ 4317973 w 12192000"/>
                <a:gd name="connsiteY145" fmla="*/ 483649 h 757168"/>
                <a:gd name="connsiteX146" fmla="*/ 4166722 w 12192000"/>
                <a:gd name="connsiteY146" fmla="*/ 490602 h 757168"/>
                <a:gd name="connsiteX147" fmla="*/ 4042814 w 12192000"/>
                <a:gd name="connsiteY147" fmla="*/ 530660 h 757168"/>
                <a:gd name="connsiteX148" fmla="*/ 4002653 w 12192000"/>
                <a:gd name="connsiteY148" fmla="*/ 552594 h 757168"/>
                <a:gd name="connsiteX149" fmla="*/ 3969549 w 12192000"/>
                <a:gd name="connsiteY149" fmla="*/ 566312 h 757168"/>
                <a:gd name="connsiteX150" fmla="*/ 3821685 w 12192000"/>
                <a:gd name="connsiteY150" fmla="*/ 649183 h 757168"/>
                <a:gd name="connsiteX151" fmla="*/ 3805138 w 12192000"/>
                <a:gd name="connsiteY151" fmla="*/ 655947 h 757168"/>
                <a:gd name="connsiteX152" fmla="*/ 3609177 w 12192000"/>
                <a:gd name="connsiteY152" fmla="*/ 687459 h 757168"/>
                <a:gd name="connsiteX153" fmla="*/ 3539727 w 12192000"/>
                <a:gd name="connsiteY153" fmla="*/ 706521 h 757168"/>
                <a:gd name="connsiteX154" fmla="*/ 3396572 w 12192000"/>
                <a:gd name="connsiteY154" fmla="*/ 755681 h 757168"/>
                <a:gd name="connsiteX155" fmla="*/ 3341054 w 12192000"/>
                <a:gd name="connsiteY155" fmla="*/ 754679 h 757168"/>
                <a:gd name="connsiteX156" fmla="*/ 3138775 w 12192000"/>
                <a:gd name="connsiteY156" fmla="*/ 710120 h 757168"/>
                <a:gd name="connsiteX157" fmla="*/ 3037283 w 12192000"/>
                <a:gd name="connsiteY157" fmla="*/ 666453 h 757168"/>
                <a:gd name="connsiteX158" fmla="*/ 3002117 w 12192000"/>
                <a:gd name="connsiteY158" fmla="*/ 649347 h 757168"/>
                <a:gd name="connsiteX159" fmla="*/ 2747294 w 12192000"/>
                <a:gd name="connsiteY159" fmla="*/ 652400 h 757168"/>
                <a:gd name="connsiteX160" fmla="*/ 2676273 w 12192000"/>
                <a:gd name="connsiteY160" fmla="*/ 652304 h 757168"/>
                <a:gd name="connsiteX161" fmla="*/ 2432360 w 12192000"/>
                <a:gd name="connsiteY161" fmla="*/ 657836 h 757168"/>
                <a:gd name="connsiteX162" fmla="*/ 2382311 w 12192000"/>
                <a:gd name="connsiteY162" fmla="*/ 650824 h 757168"/>
                <a:gd name="connsiteX163" fmla="*/ 2055134 w 12192000"/>
                <a:gd name="connsiteY163" fmla="*/ 630053 h 757168"/>
                <a:gd name="connsiteX164" fmla="*/ 2031829 w 12192000"/>
                <a:gd name="connsiteY164" fmla="*/ 639324 h 757168"/>
                <a:gd name="connsiteX165" fmla="*/ 1912764 w 12192000"/>
                <a:gd name="connsiteY165" fmla="*/ 664183 h 757168"/>
                <a:gd name="connsiteX166" fmla="*/ 1755637 w 12192000"/>
                <a:gd name="connsiteY166" fmla="*/ 663960 h 757168"/>
                <a:gd name="connsiteX167" fmla="*/ 1727159 w 12192000"/>
                <a:gd name="connsiteY167" fmla="*/ 659605 h 757168"/>
                <a:gd name="connsiteX168" fmla="*/ 1622470 w 12192000"/>
                <a:gd name="connsiteY168" fmla="*/ 634850 h 757168"/>
                <a:gd name="connsiteX169" fmla="*/ 1385955 w 12192000"/>
                <a:gd name="connsiteY169" fmla="*/ 604522 h 757168"/>
                <a:gd name="connsiteX170" fmla="*/ 1340055 w 12192000"/>
                <a:gd name="connsiteY170" fmla="*/ 595629 h 757168"/>
                <a:gd name="connsiteX171" fmla="*/ 1257271 w 12192000"/>
                <a:gd name="connsiteY171" fmla="*/ 581180 h 757168"/>
                <a:gd name="connsiteX172" fmla="*/ 1031914 w 12192000"/>
                <a:gd name="connsiteY172" fmla="*/ 562692 h 757168"/>
                <a:gd name="connsiteX173" fmla="*/ 922031 w 12192000"/>
                <a:gd name="connsiteY173" fmla="*/ 566853 h 757168"/>
                <a:gd name="connsiteX174" fmla="*/ 873250 w 12192000"/>
                <a:gd name="connsiteY174" fmla="*/ 563724 h 757168"/>
                <a:gd name="connsiteX175" fmla="*/ 711627 w 12192000"/>
                <a:gd name="connsiteY175" fmla="*/ 529880 h 757168"/>
                <a:gd name="connsiteX176" fmla="*/ 311112 w 12192000"/>
                <a:gd name="connsiteY176" fmla="*/ 525106 h 757168"/>
                <a:gd name="connsiteX177" fmla="*/ 184145 w 12192000"/>
                <a:gd name="connsiteY177" fmla="*/ 532188 h 757168"/>
                <a:gd name="connsiteX178" fmla="*/ 116886 w 12192000"/>
                <a:gd name="connsiteY178" fmla="*/ 530572 h 757168"/>
                <a:gd name="connsiteX179" fmla="*/ 23941 w 12192000"/>
                <a:gd name="connsiteY179" fmla="*/ 506433 h 757168"/>
                <a:gd name="connsiteX180" fmla="*/ 0 w 12192000"/>
                <a:gd name="connsiteY180" fmla="*/ 502149 h 7571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</a:cxnLst>
              <a:rect l="l" t="t" r="r" b="b"/>
              <a:pathLst>
                <a:path w="12192000" h="757168">
                  <a:moveTo>
                    <a:pt x="0" y="0"/>
                  </a:moveTo>
                  <a:lnTo>
                    <a:pt x="41653" y="6945"/>
                  </a:lnTo>
                  <a:cubicBezTo>
                    <a:pt x="55151" y="9178"/>
                    <a:pt x="68996" y="11810"/>
                    <a:pt x="81317" y="15509"/>
                  </a:cubicBezTo>
                  <a:cubicBezTo>
                    <a:pt x="92911" y="18978"/>
                    <a:pt x="102562" y="24446"/>
                    <a:pt x="114150" y="28105"/>
                  </a:cubicBezTo>
                  <a:cubicBezTo>
                    <a:pt x="145644" y="37958"/>
                    <a:pt x="177914" y="47281"/>
                    <a:pt x="214865" y="58374"/>
                  </a:cubicBezTo>
                  <a:cubicBezTo>
                    <a:pt x="236680" y="42349"/>
                    <a:pt x="264438" y="53534"/>
                    <a:pt x="299237" y="63560"/>
                  </a:cubicBezTo>
                  <a:cubicBezTo>
                    <a:pt x="334763" y="73816"/>
                    <a:pt x="376093" y="78654"/>
                    <a:pt x="415570" y="83774"/>
                  </a:cubicBezTo>
                  <a:cubicBezTo>
                    <a:pt x="487949" y="93100"/>
                    <a:pt x="560804" y="100354"/>
                    <a:pt x="633210" y="109108"/>
                  </a:cubicBezTo>
                  <a:cubicBezTo>
                    <a:pt x="648566" y="111058"/>
                    <a:pt x="666073" y="114072"/>
                    <a:pt x="677567" y="119446"/>
                  </a:cubicBezTo>
                  <a:cubicBezTo>
                    <a:pt x="756262" y="155621"/>
                    <a:pt x="853422" y="169678"/>
                    <a:pt x="946429" y="171502"/>
                  </a:cubicBezTo>
                  <a:cubicBezTo>
                    <a:pt x="1019582" y="173044"/>
                    <a:pt x="1091239" y="175083"/>
                    <a:pt x="1163367" y="182106"/>
                  </a:cubicBezTo>
                  <a:cubicBezTo>
                    <a:pt x="1168863" y="182586"/>
                    <a:pt x="1176224" y="182589"/>
                    <a:pt x="1180337" y="181279"/>
                  </a:cubicBezTo>
                  <a:cubicBezTo>
                    <a:pt x="1205822" y="172503"/>
                    <a:pt x="1231920" y="173109"/>
                    <a:pt x="1263939" y="173070"/>
                  </a:cubicBezTo>
                  <a:cubicBezTo>
                    <a:pt x="1309211" y="172961"/>
                    <a:pt x="1350592" y="176848"/>
                    <a:pt x="1392213" y="183225"/>
                  </a:cubicBezTo>
                  <a:cubicBezTo>
                    <a:pt x="1422516" y="187866"/>
                    <a:pt x="1453010" y="195759"/>
                    <a:pt x="1479752" y="205174"/>
                  </a:cubicBezTo>
                  <a:cubicBezTo>
                    <a:pt x="1516962" y="218381"/>
                    <a:pt x="1553071" y="224660"/>
                    <a:pt x="1589813" y="211706"/>
                  </a:cubicBezTo>
                  <a:cubicBezTo>
                    <a:pt x="1629541" y="197953"/>
                    <a:pt x="1673292" y="205778"/>
                    <a:pt x="1716264" y="207459"/>
                  </a:cubicBezTo>
                  <a:cubicBezTo>
                    <a:pt x="1734988" y="208248"/>
                    <a:pt x="1754789" y="209668"/>
                    <a:pt x="1772900" y="208137"/>
                  </a:cubicBezTo>
                  <a:cubicBezTo>
                    <a:pt x="1825381" y="203828"/>
                    <a:pt x="1876222" y="195808"/>
                    <a:pt x="1929319" y="193822"/>
                  </a:cubicBezTo>
                  <a:cubicBezTo>
                    <a:pt x="1958819" y="192698"/>
                    <a:pt x="1991232" y="199166"/>
                    <a:pt x="2021514" y="204186"/>
                  </a:cubicBezTo>
                  <a:cubicBezTo>
                    <a:pt x="2052154" y="209417"/>
                    <a:pt x="2082323" y="216530"/>
                    <a:pt x="2111753" y="223797"/>
                  </a:cubicBezTo>
                  <a:cubicBezTo>
                    <a:pt x="2131736" y="228659"/>
                    <a:pt x="2153567" y="233429"/>
                    <a:pt x="2169356" y="241125"/>
                  </a:cubicBezTo>
                  <a:cubicBezTo>
                    <a:pt x="2205243" y="258649"/>
                    <a:pt x="2242901" y="263295"/>
                    <a:pt x="2286638" y="257382"/>
                  </a:cubicBezTo>
                  <a:cubicBezTo>
                    <a:pt x="2293313" y="256396"/>
                    <a:pt x="2301018" y="256799"/>
                    <a:pt x="2308368" y="256995"/>
                  </a:cubicBezTo>
                  <a:cubicBezTo>
                    <a:pt x="2426026" y="259155"/>
                    <a:pt x="2543593" y="262834"/>
                    <a:pt x="2660621" y="262863"/>
                  </a:cubicBezTo>
                  <a:cubicBezTo>
                    <a:pt x="2708088" y="262871"/>
                    <a:pt x="2754165" y="254412"/>
                    <a:pt x="2801134" y="250006"/>
                  </a:cubicBezTo>
                  <a:cubicBezTo>
                    <a:pt x="2810748" y="249174"/>
                    <a:pt x="2821504" y="247638"/>
                    <a:pt x="2830994" y="249091"/>
                  </a:cubicBezTo>
                  <a:cubicBezTo>
                    <a:pt x="2934354" y="264045"/>
                    <a:pt x="3032340" y="255254"/>
                    <a:pt x="3129084" y="242009"/>
                  </a:cubicBezTo>
                  <a:cubicBezTo>
                    <a:pt x="3139090" y="240625"/>
                    <a:pt x="3151170" y="241831"/>
                    <a:pt x="3162162" y="242789"/>
                  </a:cubicBezTo>
                  <a:cubicBezTo>
                    <a:pt x="3192925" y="245736"/>
                    <a:pt x="3225969" y="254145"/>
                    <a:pt x="3254072" y="251612"/>
                  </a:cubicBezTo>
                  <a:cubicBezTo>
                    <a:pt x="3328782" y="244461"/>
                    <a:pt x="3402881" y="234992"/>
                    <a:pt x="3473491" y="221903"/>
                  </a:cubicBezTo>
                  <a:cubicBezTo>
                    <a:pt x="3545212" y="208683"/>
                    <a:pt x="3611651" y="197856"/>
                    <a:pt x="3691860" y="219228"/>
                  </a:cubicBezTo>
                  <a:cubicBezTo>
                    <a:pt x="3725977" y="228268"/>
                    <a:pt x="3771754" y="225515"/>
                    <a:pt x="3811494" y="225691"/>
                  </a:cubicBezTo>
                  <a:cubicBezTo>
                    <a:pt x="3840564" y="225687"/>
                    <a:pt x="3868906" y="218586"/>
                    <a:pt x="3897533" y="220087"/>
                  </a:cubicBezTo>
                  <a:cubicBezTo>
                    <a:pt x="3973874" y="224087"/>
                    <a:pt x="4042293" y="217563"/>
                    <a:pt x="4109430" y="200477"/>
                  </a:cubicBezTo>
                  <a:cubicBezTo>
                    <a:pt x="4135544" y="193834"/>
                    <a:pt x="4175268" y="201258"/>
                    <a:pt x="4208772" y="200914"/>
                  </a:cubicBezTo>
                  <a:cubicBezTo>
                    <a:pt x="4244136" y="200288"/>
                    <a:pt x="4280583" y="199908"/>
                    <a:pt x="4314641" y="196159"/>
                  </a:cubicBezTo>
                  <a:cubicBezTo>
                    <a:pt x="4402743" y="186278"/>
                    <a:pt x="4489848" y="174436"/>
                    <a:pt x="4577622" y="163774"/>
                  </a:cubicBezTo>
                  <a:cubicBezTo>
                    <a:pt x="4649843" y="154967"/>
                    <a:pt x="4719794" y="168553"/>
                    <a:pt x="4790345" y="177592"/>
                  </a:cubicBezTo>
                  <a:cubicBezTo>
                    <a:pt x="4834576" y="183345"/>
                    <a:pt x="4875614" y="193701"/>
                    <a:pt x="4926164" y="184139"/>
                  </a:cubicBezTo>
                  <a:cubicBezTo>
                    <a:pt x="4974485" y="175032"/>
                    <a:pt x="5034899" y="180870"/>
                    <a:pt x="5088812" y="177401"/>
                  </a:cubicBezTo>
                  <a:cubicBezTo>
                    <a:pt x="5134238" y="174439"/>
                    <a:pt x="5178353" y="168165"/>
                    <a:pt x="5222466" y="162082"/>
                  </a:cubicBezTo>
                  <a:cubicBezTo>
                    <a:pt x="5282519" y="153783"/>
                    <a:pt x="5341864" y="144876"/>
                    <a:pt x="5406528" y="153987"/>
                  </a:cubicBezTo>
                  <a:cubicBezTo>
                    <a:pt x="5479960" y="164323"/>
                    <a:pt x="5531876" y="142624"/>
                    <a:pt x="5590716" y="129490"/>
                  </a:cubicBezTo>
                  <a:cubicBezTo>
                    <a:pt x="5631296" y="120553"/>
                    <a:pt x="5675395" y="114659"/>
                    <a:pt x="5719429" y="110099"/>
                  </a:cubicBezTo>
                  <a:cubicBezTo>
                    <a:pt x="5778247" y="104215"/>
                    <a:pt x="5838715" y="102042"/>
                    <a:pt x="5897895" y="96368"/>
                  </a:cubicBezTo>
                  <a:cubicBezTo>
                    <a:pt x="5987399" y="87895"/>
                    <a:pt x="6077855" y="82333"/>
                    <a:pt x="6169957" y="94411"/>
                  </a:cubicBezTo>
                  <a:cubicBezTo>
                    <a:pt x="6212360" y="99875"/>
                    <a:pt x="6252010" y="101763"/>
                    <a:pt x="6294827" y="99236"/>
                  </a:cubicBezTo>
                  <a:cubicBezTo>
                    <a:pt x="6364965" y="95091"/>
                    <a:pt x="6436581" y="97891"/>
                    <a:pt x="6494261" y="71724"/>
                  </a:cubicBezTo>
                  <a:cubicBezTo>
                    <a:pt x="6514615" y="62488"/>
                    <a:pt x="6550354" y="61691"/>
                    <a:pt x="6579627" y="57883"/>
                  </a:cubicBezTo>
                  <a:cubicBezTo>
                    <a:pt x="6613354" y="53353"/>
                    <a:pt x="6637770" y="57878"/>
                    <a:pt x="6654800" y="77086"/>
                  </a:cubicBezTo>
                  <a:cubicBezTo>
                    <a:pt x="6662444" y="85688"/>
                    <a:pt x="6685147" y="94892"/>
                    <a:pt x="6703059" y="97166"/>
                  </a:cubicBezTo>
                  <a:cubicBezTo>
                    <a:pt x="6756799" y="103989"/>
                    <a:pt x="6806654" y="100687"/>
                    <a:pt x="6859445" y="90481"/>
                  </a:cubicBezTo>
                  <a:cubicBezTo>
                    <a:pt x="6908894" y="80861"/>
                    <a:pt x="6969747" y="85387"/>
                    <a:pt x="7025414" y="83536"/>
                  </a:cubicBezTo>
                  <a:cubicBezTo>
                    <a:pt x="7064862" y="82168"/>
                    <a:pt x="7104501" y="77186"/>
                    <a:pt x="7144137" y="79264"/>
                  </a:cubicBezTo>
                  <a:cubicBezTo>
                    <a:pt x="7193316" y="81841"/>
                    <a:pt x="7241809" y="90488"/>
                    <a:pt x="7291235" y="95367"/>
                  </a:cubicBezTo>
                  <a:cubicBezTo>
                    <a:pt x="7329668" y="99288"/>
                    <a:pt x="7368978" y="100585"/>
                    <a:pt x="7407395" y="104888"/>
                  </a:cubicBezTo>
                  <a:cubicBezTo>
                    <a:pt x="7438868" y="108256"/>
                    <a:pt x="7469832" y="114265"/>
                    <a:pt x="7500837" y="119515"/>
                  </a:cubicBezTo>
                  <a:cubicBezTo>
                    <a:pt x="7512146" y="121444"/>
                    <a:pt x="7523255" y="127178"/>
                    <a:pt x="7533567" y="126955"/>
                  </a:cubicBezTo>
                  <a:cubicBezTo>
                    <a:pt x="7636025" y="124121"/>
                    <a:pt x="7707510" y="164497"/>
                    <a:pt x="7792910" y="185188"/>
                  </a:cubicBezTo>
                  <a:cubicBezTo>
                    <a:pt x="7882663" y="207063"/>
                    <a:pt x="7969001" y="237914"/>
                    <a:pt x="8070699" y="235423"/>
                  </a:cubicBezTo>
                  <a:cubicBezTo>
                    <a:pt x="8132239" y="233879"/>
                    <a:pt x="8191903" y="225939"/>
                    <a:pt x="8253177" y="222473"/>
                  </a:cubicBezTo>
                  <a:cubicBezTo>
                    <a:pt x="8274949" y="221324"/>
                    <a:pt x="8299150" y="222976"/>
                    <a:pt x="8320683" y="226393"/>
                  </a:cubicBezTo>
                  <a:cubicBezTo>
                    <a:pt x="8424731" y="242340"/>
                    <a:pt x="8527777" y="249266"/>
                    <a:pt x="8631438" y="237528"/>
                  </a:cubicBezTo>
                  <a:cubicBezTo>
                    <a:pt x="8649201" y="235596"/>
                    <a:pt x="8668058" y="233915"/>
                    <a:pt x="8686410" y="234877"/>
                  </a:cubicBezTo>
                  <a:cubicBezTo>
                    <a:pt x="8786966" y="240146"/>
                    <a:pt x="8885480" y="249315"/>
                    <a:pt x="8980658" y="273001"/>
                  </a:cubicBezTo>
                  <a:cubicBezTo>
                    <a:pt x="9012626" y="280972"/>
                    <a:pt x="9052108" y="279035"/>
                    <a:pt x="9087625" y="282423"/>
                  </a:cubicBezTo>
                  <a:cubicBezTo>
                    <a:pt x="9120583" y="285484"/>
                    <a:pt x="9154319" y="287825"/>
                    <a:pt x="9186017" y="293875"/>
                  </a:cubicBezTo>
                  <a:cubicBezTo>
                    <a:pt x="9232288" y="302785"/>
                    <a:pt x="9275554" y="305815"/>
                    <a:pt x="9323931" y="302628"/>
                  </a:cubicBezTo>
                  <a:cubicBezTo>
                    <a:pt x="9370084" y="299705"/>
                    <a:pt x="9419491" y="304964"/>
                    <a:pt x="9467213" y="307275"/>
                  </a:cubicBezTo>
                  <a:cubicBezTo>
                    <a:pt x="9520438" y="309874"/>
                    <a:pt x="9573661" y="312473"/>
                    <a:pt x="9626826" y="316213"/>
                  </a:cubicBezTo>
                  <a:cubicBezTo>
                    <a:pt x="9648094" y="317708"/>
                    <a:pt x="9671915" y="326588"/>
                    <a:pt x="9689696" y="324467"/>
                  </a:cubicBezTo>
                  <a:cubicBezTo>
                    <a:pt x="9747117" y="317175"/>
                    <a:pt x="9803355" y="332523"/>
                    <a:pt x="9860526" y="329986"/>
                  </a:cubicBezTo>
                  <a:cubicBezTo>
                    <a:pt x="9888572" y="328594"/>
                    <a:pt x="9919723" y="338048"/>
                    <a:pt x="9949775" y="340386"/>
                  </a:cubicBezTo>
                  <a:cubicBezTo>
                    <a:pt x="9998886" y="344296"/>
                    <a:pt x="10048092" y="346302"/>
                    <a:pt x="10097252" y="349262"/>
                  </a:cubicBezTo>
                  <a:cubicBezTo>
                    <a:pt x="10113390" y="350297"/>
                    <a:pt x="10129133" y="351886"/>
                    <a:pt x="10145261" y="353113"/>
                  </a:cubicBezTo>
                  <a:cubicBezTo>
                    <a:pt x="10159555" y="354243"/>
                    <a:pt x="10174512" y="356743"/>
                    <a:pt x="10188159" y="356124"/>
                  </a:cubicBezTo>
                  <a:cubicBezTo>
                    <a:pt x="10237589" y="353944"/>
                    <a:pt x="10286441" y="348682"/>
                    <a:pt x="10336144" y="348235"/>
                  </a:cubicBezTo>
                  <a:cubicBezTo>
                    <a:pt x="10379222" y="347822"/>
                    <a:pt x="10423443" y="353764"/>
                    <a:pt x="10466847" y="354131"/>
                  </a:cubicBezTo>
                  <a:cubicBezTo>
                    <a:pt x="10543353" y="354898"/>
                    <a:pt x="10619988" y="353190"/>
                    <a:pt x="10696514" y="353575"/>
                  </a:cubicBezTo>
                  <a:cubicBezTo>
                    <a:pt x="10713071" y="353680"/>
                    <a:pt x="10730069" y="359342"/>
                    <a:pt x="10746932" y="360606"/>
                  </a:cubicBezTo>
                  <a:cubicBezTo>
                    <a:pt x="10799731" y="364326"/>
                    <a:pt x="10852569" y="367289"/>
                    <a:pt x="10905388" y="370627"/>
                  </a:cubicBezTo>
                  <a:cubicBezTo>
                    <a:pt x="10935470" y="372396"/>
                    <a:pt x="10965963" y="373421"/>
                    <a:pt x="10995602" y="376691"/>
                  </a:cubicBezTo>
                  <a:cubicBezTo>
                    <a:pt x="11034750" y="381032"/>
                    <a:pt x="11070168" y="386324"/>
                    <a:pt x="11107647" y="373405"/>
                  </a:cubicBezTo>
                  <a:cubicBezTo>
                    <a:pt x="11165372" y="353347"/>
                    <a:pt x="11236837" y="366060"/>
                    <a:pt x="11302440" y="364156"/>
                  </a:cubicBezTo>
                  <a:cubicBezTo>
                    <a:pt x="11319394" y="363708"/>
                    <a:pt x="11336655" y="364422"/>
                    <a:pt x="11353613" y="363785"/>
                  </a:cubicBezTo>
                  <a:cubicBezTo>
                    <a:pt x="11384961" y="362566"/>
                    <a:pt x="11415955" y="360947"/>
                    <a:pt x="11447323" y="359346"/>
                  </a:cubicBezTo>
                  <a:cubicBezTo>
                    <a:pt x="11452855" y="359066"/>
                    <a:pt x="11459104" y="359200"/>
                    <a:pt x="11464292" y="358519"/>
                  </a:cubicBezTo>
                  <a:cubicBezTo>
                    <a:pt x="11512058" y="353010"/>
                    <a:pt x="11559143" y="346321"/>
                    <a:pt x="11607560" y="342370"/>
                  </a:cubicBezTo>
                  <a:cubicBezTo>
                    <a:pt x="11631218" y="340368"/>
                    <a:pt x="11657295" y="341352"/>
                    <a:pt x="11681426" y="344335"/>
                  </a:cubicBezTo>
                  <a:cubicBezTo>
                    <a:pt x="11751997" y="352993"/>
                    <a:pt x="11821986" y="358760"/>
                    <a:pt x="11893565" y="355261"/>
                  </a:cubicBezTo>
                  <a:cubicBezTo>
                    <a:pt x="11921973" y="353889"/>
                    <a:pt x="11953288" y="360300"/>
                    <a:pt x="11983290" y="363588"/>
                  </a:cubicBezTo>
                  <a:lnTo>
                    <a:pt x="12192000" y="388018"/>
                  </a:lnTo>
                  <a:lnTo>
                    <a:pt x="12192000" y="577115"/>
                  </a:lnTo>
                  <a:lnTo>
                    <a:pt x="12157329" y="588862"/>
                  </a:lnTo>
                  <a:cubicBezTo>
                    <a:pt x="12118393" y="608572"/>
                    <a:pt x="12109715" y="605637"/>
                    <a:pt x="12066948" y="586034"/>
                  </a:cubicBezTo>
                  <a:cubicBezTo>
                    <a:pt x="12016991" y="563193"/>
                    <a:pt x="11965119" y="541779"/>
                    <a:pt x="11911344" y="521599"/>
                  </a:cubicBezTo>
                  <a:cubicBezTo>
                    <a:pt x="11894383" y="515178"/>
                    <a:pt x="11869417" y="514060"/>
                    <a:pt x="11847823" y="511785"/>
                  </a:cubicBezTo>
                  <a:cubicBezTo>
                    <a:pt x="11811233" y="507768"/>
                    <a:pt x="11773630" y="501982"/>
                    <a:pt x="11737547" y="502380"/>
                  </a:cubicBezTo>
                  <a:cubicBezTo>
                    <a:pt x="11702930" y="502855"/>
                    <a:pt x="11668388" y="508866"/>
                    <a:pt x="11636052" y="514993"/>
                  </a:cubicBezTo>
                  <a:cubicBezTo>
                    <a:pt x="11545722" y="532199"/>
                    <a:pt x="11462455" y="555118"/>
                    <a:pt x="11394706" y="590867"/>
                  </a:cubicBezTo>
                  <a:cubicBezTo>
                    <a:pt x="11385999" y="595562"/>
                    <a:pt x="11369016" y="596581"/>
                    <a:pt x="11354978" y="597561"/>
                  </a:cubicBezTo>
                  <a:cubicBezTo>
                    <a:pt x="11332076" y="599224"/>
                    <a:pt x="11308448" y="600655"/>
                    <a:pt x="11285306" y="599825"/>
                  </a:cubicBezTo>
                  <a:cubicBezTo>
                    <a:pt x="11172906" y="595841"/>
                    <a:pt x="11083430" y="617861"/>
                    <a:pt x="11008528" y="656670"/>
                  </a:cubicBezTo>
                  <a:cubicBezTo>
                    <a:pt x="10986971" y="667750"/>
                    <a:pt x="10970753" y="668236"/>
                    <a:pt x="10948735" y="652964"/>
                  </a:cubicBezTo>
                  <a:cubicBezTo>
                    <a:pt x="10923173" y="635218"/>
                    <a:pt x="10885031" y="639705"/>
                    <a:pt x="10850698" y="641721"/>
                  </a:cubicBezTo>
                  <a:cubicBezTo>
                    <a:pt x="10815269" y="643680"/>
                    <a:pt x="10779458" y="645811"/>
                    <a:pt x="10744026" y="647769"/>
                  </a:cubicBezTo>
                  <a:cubicBezTo>
                    <a:pt x="10717832" y="649066"/>
                    <a:pt x="10692021" y="650003"/>
                    <a:pt x="10666160" y="651891"/>
                  </a:cubicBezTo>
                  <a:cubicBezTo>
                    <a:pt x="10585627" y="657783"/>
                    <a:pt x="10513854" y="650969"/>
                    <a:pt x="10450521" y="616552"/>
                  </a:cubicBezTo>
                  <a:cubicBezTo>
                    <a:pt x="10402221" y="590175"/>
                    <a:pt x="10339099" y="579806"/>
                    <a:pt x="10271192" y="583498"/>
                  </a:cubicBezTo>
                  <a:cubicBezTo>
                    <a:pt x="10262701" y="584006"/>
                    <a:pt x="10251859" y="587254"/>
                    <a:pt x="10246067" y="585423"/>
                  </a:cubicBezTo>
                  <a:cubicBezTo>
                    <a:pt x="10158786" y="558528"/>
                    <a:pt x="10086634" y="594049"/>
                    <a:pt x="10005027" y="592252"/>
                  </a:cubicBezTo>
                  <a:cubicBezTo>
                    <a:pt x="9969004" y="591507"/>
                    <a:pt x="9931565" y="603664"/>
                    <a:pt x="9898681" y="613195"/>
                  </a:cubicBezTo>
                  <a:cubicBezTo>
                    <a:pt x="9853463" y="626281"/>
                    <a:pt x="9813049" y="639042"/>
                    <a:pt x="9753225" y="629038"/>
                  </a:cubicBezTo>
                  <a:cubicBezTo>
                    <a:pt x="9693404" y="618845"/>
                    <a:pt x="9637675" y="628898"/>
                    <a:pt x="9591376" y="648601"/>
                  </a:cubicBezTo>
                  <a:cubicBezTo>
                    <a:pt x="9556001" y="663537"/>
                    <a:pt x="9518120" y="663077"/>
                    <a:pt x="9472860" y="655936"/>
                  </a:cubicBezTo>
                  <a:cubicBezTo>
                    <a:pt x="9416283" y="647056"/>
                    <a:pt x="9357217" y="643578"/>
                    <a:pt x="9299788" y="636945"/>
                  </a:cubicBezTo>
                  <a:cubicBezTo>
                    <a:pt x="9287347" y="635531"/>
                    <a:pt x="9271710" y="632039"/>
                    <a:pt x="9264605" y="627087"/>
                  </a:cubicBezTo>
                  <a:cubicBezTo>
                    <a:pt x="9177661" y="565680"/>
                    <a:pt x="9051076" y="558473"/>
                    <a:pt x="8926435" y="549269"/>
                  </a:cubicBezTo>
                  <a:cubicBezTo>
                    <a:pt x="8850925" y="543595"/>
                    <a:pt x="8774954" y="539613"/>
                    <a:pt x="8698934" y="536583"/>
                  </a:cubicBezTo>
                  <a:cubicBezTo>
                    <a:pt x="8673232" y="535428"/>
                    <a:pt x="8645916" y="537050"/>
                    <a:pt x="8622862" y="541563"/>
                  </a:cubicBezTo>
                  <a:cubicBezTo>
                    <a:pt x="8574890" y="551069"/>
                    <a:pt x="8530403" y="564380"/>
                    <a:pt x="8482784" y="574094"/>
                  </a:cubicBezTo>
                  <a:cubicBezTo>
                    <a:pt x="8464923" y="577929"/>
                    <a:pt x="8442157" y="576927"/>
                    <a:pt x="8421565" y="576610"/>
                  </a:cubicBezTo>
                  <a:cubicBezTo>
                    <a:pt x="8385152" y="576229"/>
                    <a:pt x="8345023" y="569546"/>
                    <a:pt x="8313469" y="574762"/>
                  </a:cubicBezTo>
                  <a:cubicBezTo>
                    <a:pt x="8231431" y="588203"/>
                    <a:pt x="8155671" y="580227"/>
                    <a:pt x="8079520" y="558685"/>
                  </a:cubicBezTo>
                  <a:cubicBezTo>
                    <a:pt x="7972906" y="528487"/>
                    <a:pt x="7870782" y="525043"/>
                    <a:pt x="7773327" y="558854"/>
                  </a:cubicBezTo>
                  <a:cubicBezTo>
                    <a:pt x="7729470" y="574107"/>
                    <a:pt x="7688069" y="563543"/>
                    <a:pt x="7652477" y="547561"/>
                  </a:cubicBezTo>
                  <a:cubicBezTo>
                    <a:pt x="7611494" y="529005"/>
                    <a:pt x="7570974" y="522685"/>
                    <a:pt x="7522274" y="532150"/>
                  </a:cubicBezTo>
                  <a:cubicBezTo>
                    <a:pt x="7511488" y="534257"/>
                    <a:pt x="7496511" y="532136"/>
                    <a:pt x="7484080" y="530532"/>
                  </a:cubicBezTo>
                  <a:cubicBezTo>
                    <a:pt x="7413133" y="522044"/>
                    <a:pt x="7341987" y="510303"/>
                    <a:pt x="7282277" y="540177"/>
                  </a:cubicBezTo>
                  <a:cubicBezTo>
                    <a:pt x="7270558" y="546051"/>
                    <a:pt x="7251336" y="547713"/>
                    <a:pt x="7235690" y="551282"/>
                  </a:cubicBezTo>
                  <a:cubicBezTo>
                    <a:pt x="7170161" y="565782"/>
                    <a:pt x="7172820" y="564203"/>
                    <a:pt x="7116339" y="539494"/>
                  </a:cubicBezTo>
                  <a:cubicBezTo>
                    <a:pt x="7086841" y="526502"/>
                    <a:pt x="7045980" y="512724"/>
                    <a:pt x="7011067" y="511848"/>
                  </a:cubicBezTo>
                  <a:cubicBezTo>
                    <a:pt x="6800473" y="506533"/>
                    <a:pt x="6601893" y="468653"/>
                    <a:pt x="6403234" y="432296"/>
                  </a:cubicBezTo>
                  <a:cubicBezTo>
                    <a:pt x="6280760" y="409851"/>
                    <a:pt x="6160432" y="402592"/>
                    <a:pt x="6036273" y="412301"/>
                  </a:cubicBezTo>
                  <a:cubicBezTo>
                    <a:pt x="5946471" y="419425"/>
                    <a:pt x="5863077" y="395593"/>
                    <a:pt x="5780467" y="377910"/>
                  </a:cubicBezTo>
                  <a:cubicBezTo>
                    <a:pt x="5763357" y="374343"/>
                    <a:pt x="5747757" y="363033"/>
                    <a:pt x="5739051" y="353609"/>
                  </a:cubicBezTo>
                  <a:cubicBezTo>
                    <a:pt x="5707675" y="320294"/>
                    <a:pt x="5653252" y="312483"/>
                    <a:pt x="5583566" y="321995"/>
                  </a:cubicBezTo>
                  <a:cubicBezTo>
                    <a:pt x="5528347" y="329404"/>
                    <a:pt x="5477716" y="340486"/>
                    <a:pt x="5432030" y="362512"/>
                  </a:cubicBezTo>
                  <a:cubicBezTo>
                    <a:pt x="5378421" y="388318"/>
                    <a:pt x="5322767" y="418026"/>
                    <a:pt x="5241398" y="425781"/>
                  </a:cubicBezTo>
                  <a:cubicBezTo>
                    <a:pt x="5206262" y="429089"/>
                    <a:pt x="5176131" y="428273"/>
                    <a:pt x="5139710" y="421022"/>
                  </a:cubicBezTo>
                  <a:cubicBezTo>
                    <a:pt x="5069048" y="407018"/>
                    <a:pt x="4997864" y="396037"/>
                    <a:pt x="4929402" y="424310"/>
                  </a:cubicBezTo>
                  <a:cubicBezTo>
                    <a:pt x="4891785" y="439890"/>
                    <a:pt x="4841650" y="448519"/>
                    <a:pt x="4782793" y="441046"/>
                  </a:cubicBezTo>
                  <a:cubicBezTo>
                    <a:pt x="4709316" y="431663"/>
                    <a:pt x="4641426" y="442031"/>
                    <a:pt x="4577594" y="459290"/>
                  </a:cubicBezTo>
                  <a:cubicBezTo>
                    <a:pt x="4554816" y="465538"/>
                    <a:pt x="4527069" y="468279"/>
                    <a:pt x="4500826" y="470529"/>
                  </a:cubicBezTo>
                  <a:cubicBezTo>
                    <a:pt x="4440199" y="475746"/>
                    <a:pt x="4379252" y="479993"/>
                    <a:pt x="4317973" y="483649"/>
                  </a:cubicBezTo>
                  <a:cubicBezTo>
                    <a:pt x="4267762" y="486741"/>
                    <a:pt x="4217264" y="488292"/>
                    <a:pt x="4166722" y="490602"/>
                  </a:cubicBezTo>
                  <a:cubicBezTo>
                    <a:pt x="4111394" y="493045"/>
                    <a:pt x="4067073" y="503124"/>
                    <a:pt x="4042814" y="530660"/>
                  </a:cubicBezTo>
                  <a:cubicBezTo>
                    <a:pt x="4034996" y="539407"/>
                    <a:pt x="4017001" y="545715"/>
                    <a:pt x="4002653" y="552594"/>
                  </a:cubicBezTo>
                  <a:cubicBezTo>
                    <a:pt x="3992459" y="557592"/>
                    <a:pt x="3979023" y="561086"/>
                    <a:pt x="3969549" y="566312"/>
                  </a:cubicBezTo>
                  <a:cubicBezTo>
                    <a:pt x="3919896" y="593854"/>
                    <a:pt x="3870968" y="621622"/>
                    <a:pt x="3821685" y="649183"/>
                  </a:cubicBezTo>
                  <a:cubicBezTo>
                    <a:pt x="3816761" y="651788"/>
                    <a:pt x="3811445" y="654943"/>
                    <a:pt x="3805138" y="655947"/>
                  </a:cubicBezTo>
                  <a:cubicBezTo>
                    <a:pt x="3739817" y="666451"/>
                    <a:pt x="3673801" y="676154"/>
                    <a:pt x="3609177" y="687459"/>
                  </a:cubicBezTo>
                  <a:cubicBezTo>
                    <a:pt x="3584288" y="691878"/>
                    <a:pt x="3558597" y="697589"/>
                    <a:pt x="3539727" y="706521"/>
                  </a:cubicBezTo>
                  <a:cubicBezTo>
                    <a:pt x="3496714" y="726780"/>
                    <a:pt x="3457268" y="749132"/>
                    <a:pt x="3396572" y="755681"/>
                  </a:cubicBezTo>
                  <a:cubicBezTo>
                    <a:pt x="3378807" y="757611"/>
                    <a:pt x="3357809" y="758036"/>
                    <a:pt x="3341054" y="754679"/>
                  </a:cubicBezTo>
                  <a:cubicBezTo>
                    <a:pt x="3272962" y="740809"/>
                    <a:pt x="3206471" y="724541"/>
                    <a:pt x="3138775" y="710120"/>
                  </a:cubicBezTo>
                  <a:cubicBezTo>
                    <a:pt x="3095820" y="701191"/>
                    <a:pt x="3056969" y="691141"/>
                    <a:pt x="3037283" y="666453"/>
                  </a:cubicBezTo>
                  <a:cubicBezTo>
                    <a:pt x="3031764" y="659487"/>
                    <a:pt x="3015626" y="651391"/>
                    <a:pt x="3002117" y="649347"/>
                  </a:cubicBezTo>
                  <a:cubicBezTo>
                    <a:pt x="2915220" y="636209"/>
                    <a:pt x="2829194" y="627503"/>
                    <a:pt x="2747294" y="652400"/>
                  </a:cubicBezTo>
                  <a:cubicBezTo>
                    <a:pt x="2730084" y="657794"/>
                    <a:pt x="2698519" y="656140"/>
                    <a:pt x="2676273" y="652304"/>
                  </a:cubicBezTo>
                  <a:cubicBezTo>
                    <a:pt x="2590546" y="637890"/>
                    <a:pt x="2508883" y="630176"/>
                    <a:pt x="2432360" y="657836"/>
                  </a:cubicBezTo>
                  <a:cubicBezTo>
                    <a:pt x="2423352" y="661179"/>
                    <a:pt x="2395274" y="656272"/>
                    <a:pt x="2382311" y="650824"/>
                  </a:cubicBezTo>
                  <a:cubicBezTo>
                    <a:pt x="2257393" y="597728"/>
                    <a:pt x="2187724" y="592930"/>
                    <a:pt x="2055134" y="630053"/>
                  </a:cubicBezTo>
                  <a:cubicBezTo>
                    <a:pt x="2046542" y="632464"/>
                    <a:pt x="2035364" y="635121"/>
                    <a:pt x="2031829" y="639324"/>
                  </a:cubicBezTo>
                  <a:cubicBezTo>
                    <a:pt x="2007977" y="666120"/>
                    <a:pt x="1960229" y="664380"/>
                    <a:pt x="1912764" y="664183"/>
                  </a:cubicBezTo>
                  <a:cubicBezTo>
                    <a:pt x="1860521" y="663924"/>
                    <a:pt x="1808236" y="664426"/>
                    <a:pt x="1755637" y="663960"/>
                  </a:cubicBezTo>
                  <a:cubicBezTo>
                    <a:pt x="1746439" y="663859"/>
                    <a:pt x="1736243" y="661799"/>
                    <a:pt x="1727159" y="659605"/>
                  </a:cubicBezTo>
                  <a:cubicBezTo>
                    <a:pt x="1692256" y="651480"/>
                    <a:pt x="1658604" y="640559"/>
                    <a:pt x="1622470" y="634850"/>
                  </a:cubicBezTo>
                  <a:cubicBezTo>
                    <a:pt x="1544362" y="622552"/>
                    <a:pt x="1469248" y="602210"/>
                    <a:pt x="1385955" y="604522"/>
                  </a:cubicBezTo>
                  <a:cubicBezTo>
                    <a:pt x="1371585" y="604913"/>
                    <a:pt x="1355357" y="598530"/>
                    <a:pt x="1340055" y="595629"/>
                  </a:cubicBezTo>
                  <a:cubicBezTo>
                    <a:pt x="1312351" y="590552"/>
                    <a:pt x="1285460" y="583993"/>
                    <a:pt x="1257271" y="581180"/>
                  </a:cubicBezTo>
                  <a:cubicBezTo>
                    <a:pt x="1182583" y="573830"/>
                    <a:pt x="1107142" y="566824"/>
                    <a:pt x="1031914" y="562692"/>
                  </a:cubicBezTo>
                  <a:cubicBezTo>
                    <a:pt x="995593" y="560597"/>
                    <a:pt x="958880" y="565923"/>
                    <a:pt x="922031" y="566853"/>
                  </a:cubicBezTo>
                  <a:cubicBezTo>
                    <a:pt x="905446" y="567320"/>
                    <a:pt x="878533" y="568199"/>
                    <a:pt x="873250" y="563724"/>
                  </a:cubicBezTo>
                  <a:cubicBezTo>
                    <a:pt x="832343" y="529722"/>
                    <a:pt x="772202" y="532674"/>
                    <a:pt x="711627" y="529880"/>
                  </a:cubicBezTo>
                  <a:cubicBezTo>
                    <a:pt x="577999" y="523641"/>
                    <a:pt x="447408" y="543696"/>
                    <a:pt x="311112" y="525106"/>
                  </a:cubicBezTo>
                  <a:cubicBezTo>
                    <a:pt x="271645" y="519795"/>
                    <a:pt x="226936" y="530235"/>
                    <a:pt x="184145" y="532188"/>
                  </a:cubicBezTo>
                  <a:cubicBezTo>
                    <a:pt x="162015" y="533128"/>
                    <a:pt x="137665" y="534333"/>
                    <a:pt x="116886" y="530572"/>
                  </a:cubicBezTo>
                  <a:cubicBezTo>
                    <a:pt x="84810" y="524693"/>
                    <a:pt x="54011" y="515448"/>
                    <a:pt x="23941" y="506433"/>
                  </a:cubicBezTo>
                  <a:lnTo>
                    <a:pt x="0" y="502149"/>
                  </a:lnTo>
                  <a:close/>
                </a:path>
              </a:pathLst>
            </a:custGeom>
            <a:solidFill>
              <a:srgbClr val="FFFFFF"/>
            </a:solidFill>
            <a:ln w="12700" cap="flat" cmpd="sng" algn="ctr">
              <a:noFill/>
              <a:prstDash val="solid"/>
              <a:miter lim="800000"/>
            </a:ln>
            <a:effectLst>
              <a:outerShdw blurRad="381000" dist="152400" dir="5400000" algn="t" rotWithShape="0">
                <a:prstClr val="black">
                  <a:alpha val="1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75" name="Freeform: Shape 74">
              <a:extLst>
                <a:ext uri="{FF2B5EF4-FFF2-40B4-BE49-F238E27FC236}">
                  <a16:creationId xmlns:a16="http://schemas.microsoft.com/office/drawing/2014/main" id="{4EBC51E4-7477-4290-BBD0-18AD942C364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2959818"/>
              <a:ext cx="12192000" cy="757168"/>
            </a:xfrm>
            <a:custGeom>
              <a:avLst/>
              <a:gdLst>
                <a:gd name="connsiteX0" fmla="*/ 0 w 12192000"/>
                <a:gd name="connsiteY0" fmla="*/ 0 h 757168"/>
                <a:gd name="connsiteX1" fmla="*/ 41653 w 12192000"/>
                <a:gd name="connsiteY1" fmla="*/ 6945 h 757168"/>
                <a:gd name="connsiteX2" fmla="*/ 81317 w 12192000"/>
                <a:gd name="connsiteY2" fmla="*/ 15509 h 757168"/>
                <a:gd name="connsiteX3" fmla="*/ 114150 w 12192000"/>
                <a:gd name="connsiteY3" fmla="*/ 28105 h 757168"/>
                <a:gd name="connsiteX4" fmla="*/ 214865 w 12192000"/>
                <a:gd name="connsiteY4" fmla="*/ 58374 h 757168"/>
                <a:gd name="connsiteX5" fmla="*/ 299237 w 12192000"/>
                <a:gd name="connsiteY5" fmla="*/ 63560 h 757168"/>
                <a:gd name="connsiteX6" fmla="*/ 415570 w 12192000"/>
                <a:gd name="connsiteY6" fmla="*/ 83774 h 757168"/>
                <a:gd name="connsiteX7" fmla="*/ 633210 w 12192000"/>
                <a:gd name="connsiteY7" fmla="*/ 109108 h 757168"/>
                <a:gd name="connsiteX8" fmla="*/ 677567 w 12192000"/>
                <a:gd name="connsiteY8" fmla="*/ 119446 h 757168"/>
                <a:gd name="connsiteX9" fmla="*/ 946429 w 12192000"/>
                <a:gd name="connsiteY9" fmla="*/ 171502 h 757168"/>
                <a:gd name="connsiteX10" fmla="*/ 1163367 w 12192000"/>
                <a:gd name="connsiteY10" fmla="*/ 182106 h 757168"/>
                <a:gd name="connsiteX11" fmla="*/ 1180337 w 12192000"/>
                <a:gd name="connsiteY11" fmla="*/ 181279 h 757168"/>
                <a:gd name="connsiteX12" fmla="*/ 1263939 w 12192000"/>
                <a:gd name="connsiteY12" fmla="*/ 173070 h 757168"/>
                <a:gd name="connsiteX13" fmla="*/ 1392213 w 12192000"/>
                <a:gd name="connsiteY13" fmla="*/ 183225 h 757168"/>
                <a:gd name="connsiteX14" fmla="*/ 1479752 w 12192000"/>
                <a:gd name="connsiteY14" fmla="*/ 205174 h 757168"/>
                <a:gd name="connsiteX15" fmla="*/ 1589813 w 12192000"/>
                <a:gd name="connsiteY15" fmla="*/ 211706 h 757168"/>
                <a:gd name="connsiteX16" fmla="*/ 1716264 w 12192000"/>
                <a:gd name="connsiteY16" fmla="*/ 207459 h 757168"/>
                <a:gd name="connsiteX17" fmla="*/ 1772900 w 12192000"/>
                <a:gd name="connsiteY17" fmla="*/ 208137 h 757168"/>
                <a:gd name="connsiteX18" fmla="*/ 1929319 w 12192000"/>
                <a:gd name="connsiteY18" fmla="*/ 193822 h 757168"/>
                <a:gd name="connsiteX19" fmla="*/ 2021514 w 12192000"/>
                <a:gd name="connsiteY19" fmla="*/ 204186 h 757168"/>
                <a:gd name="connsiteX20" fmla="*/ 2111753 w 12192000"/>
                <a:gd name="connsiteY20" fmla="*/ 223797 h 757168"/>
                <a:gd name="connsiteX21" fmla="*/ 2169356 w 12192000"/>
                <a:gd name="connsiteY21" fmla="*/ 241125 h 757168"/>
                <a:gd name="connsiteX22" fmla="*/ 2286638 w 12192000"/>
                <a:gd name="connsiteY22" fmla="*/ 257382 h 757168"/>
                <a:gd name="connsiteX23" fmla="*/ 2308368 w 12192000"/>
                <a:gd name="connsiteY23" fmla="*/ 256995 h 757168"/>
                <a:gd name="connsiteX24" fmla="*/ 2660621 w 12192000"/>
                <a:gd name="connsiteY24" fmla="*/ 262863 h 757168"/>
                <a:gd name="connsiteX25" fmla="*/ 2801134 w 12192000"/>
                <a:gd name="connsiteY25" fmla="*/ 250006 h 757168"/>
                <a:gd name="connsiteX26" fmla="*/ 2830994 w 12192000"/>
                <a:gd name="connsiteY26" fmla="*/ 249091 h 757168"/>
                <a:gd name="connsiteX27" fmla="*/ 3129084 w 12192000"/>
                <a:gd name="connsiteY27" fmla="*/ 242009 h 757168"/>
                <a:gd name="connsiteX28" fmla="*/ 3162162 w 12192000"/>
                <a:gd name="connsiteY28" fmla="*/ 242789 h 757168"/>
                <a:gd name="connsiteX29" fmla="*/ 3254072 w 12192000"/>
                <a:gd name="connsiteY29" fmla="*/ 251612 h 757168"/>
                <a:gd name="connsiteX30" fmla="*/ 3473491 w 12192000"/>
                <a:gd name="connsiteY30" fmla="*/ 221903 h 757168"/>
                <a:gd name="connsiteX31" fmla="*/ 3691860 w 12192000"/>
                <a:gd name="connsiteY31" fmla="*/ 219228 h 757168"/>
                <a:gd name="connsiteX32" fmla="*/ 3811494 w 12192000"/>
                <a:gd name="connsiteY32" fmla="*/ 225691 h 757168"/>
                <a:gd name="connsiteX33" fmla="*/ 3897533 w 12192000"/>
                <a:gd name="connsiteY33" fmla="*/ 220087 h 757168"/>
                <a:gd name="connsiteX34" fmla="*/ 4109430 w 12192000"/>
                <a:gd name="connsiteY34" fmla="*/ 200477 h 757168"/>
                <a:gd name="connsiteX35" fmla="*/ 4208772 w 12192000"/>
                <a:gd name="connsiteY35" fmla="*/ 200914 h 757168"/>
                <a:gd name="connsiteX36" fmla="*/ 4314641 w 12192000"/>
                <a:gd name="connsiteY36" fmla="*/ 196159 h 757168"/>
                <a:gd name="connsiteX37" fmla="*/ 4577622 w 12192000"/>
                <a:gd name="connsiteY37" fmla="*/ 163774 h 757168"/>
                <a:gd name="connsiteX38" fmla="*/ 4790345 w 12192000"/>
                <a:gd name="connsiteY38" fmla="*/ 177592 h 757168"/>
                <a:gd name="connsiteX39" fmla="*/ 4926164 w 12192000"/>
                <a:gd name="connsiteY39" fmla="*/ 184139 h 757168"/>
                <a:gd name="connsiteX40" fmla="*/ 5088812 w 12192000"/>
                <a:gd name="connsiteY40" fmla="*/ 177401 h 757168"/>
                <a:gd name="connsiteX41" fmla="*/ 5222466 w 12192000"/>
                <a:gd name="connsiteY41" fmla="*/ 162082 h 757168"/>
                <a:gd name="connsiteX42" fmla="*/ 5406528 w 12192000"/>
                <a:gd name="connsiteY42" fmla="*/ 153987 h 757168"/>
                <a:gd name="connsiteX43" fmla="*/ 5590716 w 12192000"/>
                <a:gd name="connsiteY43" fmla="*/ 129490 h 757168"/>
                <a:gd name="connsiteX44" fmla="*/ 5719429 w 12192000"/>
                <a:gd name="connsiteY44" fmla="*/ 110099 h 757168"/>
                <a:gd name="connsiteX45" fmla="*/ 5897895 w 12192000"/>
                <a:gd name="connsiteY45" fmla="*/ 96368 h 757168"/>
                <a:gd name="connsiteX46" fmla="*/ 6169957 w 12192000"/>
                <a:gd name="connsiteY46" fmla="*/ 94411 h 757168"/>
                <a:gd name="connsiteX47" fmla="*/ 6294827 w 12192000"/>
                <a:gd name="connsiteY47" fmla="*/ 99236 h 757168"/>
                <a:gd name="connsiteX48" fmla="*/ 6494261 w 12192000"/>
                <a:gd name="connsiteY48" fmla="*/ 71724 h 757168"/>
                <a:gd name="connsiteX49" fmla="*/ 6579627 w 12192000"/>
                <a:gd name="connsiteY49" fmla="*/ 57883 h 757168"/>
                <a:gd name="connsiteX50" fmla="*/ 6654800 w 12192000"/>
                <a:gd name="connsiteY50" fmla="*/ 77086 h 757168"/>
                <a:gd name="connsiteX51" fmla="*/ 6703059 w 12192000"/>
                <a:gd name="connsiteY51" fmla="*/ 97166 h 757168"/>
                <a:gd name="connsiteX52" fmla="*/ 6859445 w 12192000"/>
                <a:gd name="connsiteY52" fmla="*/ 90481 h 757168"/>
                <a:gd name="connsiteX53" fmla="*/ 7025414 w 12192000"/>
                <a:gd name="connsiteY53" fmla="*/ 83536 h 757168"/>
                <a:gd name="connsiteX54" fmla="*/ 7144137 w 12192000"/>
                <a:gd name="connsiteY54" fmla="*/ 79264 h 757168"/>
                <a:gd name="connsiteX55" fmla="*/ 7291235 w 12192000"/>
                <a:gd name="connsiteY55" fmla="*/ 95367 h 757168"/>
                <a:gd name="connsiteX56" fmla="*/ 7407395 w 12192000"/>
                <a:gd name="connsiteY56" fmla="*/ 104888 h 757168"/>
                <a:gd name="connsiteX57" fmla="*/ 7500837 w 12192000"/>
                <a:gd name="connsiteY57" fmla="*/ 119515 h 757168"/>
                <a:gd name="connsiteX58" fmla="*/ 7533567 w 12192000"/>
                <a:gd name="connsiteY58" fmla="*/ 126955 h 757168"/>
                <a:gd name="connsiteX59" fmla="*/ 7792910 w 12192000"/>
                <a:gd name="connsiteY59" fmla="*/ 185188 h 757168"/>
                <a:gd name="connsiteX60" fmla="*/ 8070699 w 12192000"/>
                <a:gd name="connsiteY60" fmla="*/ 235423 h 757168"/>
                <a:gd name="connsiteX61" fmla="*/ 8253177 w 12192000"/>
                <a:gd name="connsiteY61" fmla="*/ 222473 h 757168"/>
                <a:gd name="connsiteX62" fmla="*/ 8320683 w 12192000"/>
                <a:gd name="connsiteY62" fmla="*/ 226393 h 757168"/>
                <a:gd name="connsiteX63" fmla="*/ 8631438 w 12192000"/>
                <a:gd name="connsiteY63" fmla="*/ 237528 h 757168"/>
                <a:gd name="connsiteX64" fmla="*/ 8686410 w 12192000"/>
                <a:gd name="connsiteY64" fmla="*/ 234877 h 757168"/>
                <a:gd name="connsiteX65" fmla="*/ 8980658 w 12192000"/>
                <a:gd name="connsiteY65" fmla="*/ 273001 h 757168"/>
                <a:gd name="connsiteX66" fmla="*/ 9087625 w 12192000"/>
                <a:gd name="connsiteY66" fmla="*/ 282423 h 757168"/>
                <a:gd name="connsiteX67" fmla="*/ 9186017 w 12192000"/>
                <a:gd name="connsiteY67" fmla="*/ 293875 h 757168"/>
                <a:gd name="connsiteX68" fmla="*/ 9323931 w 12192000"/>
                <a:gd name="connsiteY68" fmla="*/ 302628 h 757168"/>
                <a:gd name="connsiteX69" fmla="*/ 9467213 w 12192000"/>
                <a:gd name="connsiteY69" fmla="*/ 307275 h 757168"/>
                <a:gd name="connsiteX70" fmla="*/ 9626826 w 12192000"/>
                <a:gd name="connsiteY70" fmla="*/ 316213 h 757168"/>
                <a:gd name="connsiteX71" fmla="*/ 9689696 w 12192000"/>
                <a:gd name="connsiteY71" fmla="*/ 324467 h 757168"/>
                <a:gd name="connsiteX72" fmla="*/ 9860526 w 12192000"/>
                <a:gd name="connsiteY72" fmla="*/ 329986 h 757168"/>
                <a:gd name="connsiteX73" fmla="*/ 9949775 w 12192000"/>
                <a:gd name="connsiteY73" fmla="*/ 340386 h 757168"/>
                <a:gd name="connsiteX74" fmla="*/ 10097252 w 12192000"/>
                <a:gd name="connsiteY74" fmla="*/ 349262 h 757168"/>
                <a:gd name="connsiteX75" fmla="*/ 10145261 w 12192000"/>
                <a:gd name="connsiteY75" fmla="*/ 353113 h 757168"/>
                <a:gd name="connsiteX76" fmla="*/ 10188159 w 12192000"/>
                <a:gd name="connsiteY76" fmla="*/ 356124 h 757168"/>
                <a:gd name="connsiteX77" fmla="*/ 10336144 w 12192000"/>
                <a:gd name="connsiteY77" fmla="*/ 348235 h 757168"/>
                <a:gd name="connsiteX78" fmla="*/ 10466847 w 12192000"/>
                <a:gd name="connsiteY78" fmla="*/ 354131 h 757168"/>
                <a:gd name="connsiteX79" fmla="*/ 10696514 w 12192000"/>
                <a:gd name="connsiteY79" fmla="*/ 353575 h 757168"/>
                <a:gd name="connsiteX80" fmla="*/ 10746932 w 12192000"/>
                <a:gd name="connsiteY80" fmla="*/ 360606 h 757168"/>
                <a:gd name="connsiteX81" fmla="*/ 10905388 w 12192000"/>
                <a:gd name="connsiteY81" fmla="*/ 370627 h 757168"/>
                <a:gd name="connsiteX82" fmla="*/ 10995602 w 12192000"/>
                <a:gd name="connsiteY82" fmla="*/ 376691 h 757168"/>
                <a:gd name="connsiteX83" fmla="*/ 11107647 w 12192000"/>
                <a:gd name="connsiteY83" fmla="*/ 373405 h 757168"/>
                <a:gd name="connsiteX84" fmla="*/ 11302440 w 12192000"/>
                <a:gd name="connsiteY84" fmla="*/ 364156 h 757168"/>
                <a:gd name="connsiteX85" fmla="*/ 11353613 w 12192000"/>
                <a:gd name="connsiteY85" fmla="*/ 363785 h 757168"/>
                <a:gd name="connsiteX86" fmla="*/ 11447323 w 12192000"/>
                <a:gd name="connsiteY86" fmla="*/ 359346 h 757168"/>
                <a:gd name="connsiteX87" fmla="*/ 11464292 w 12192000"/>
                <a:gd name="connsiteY87" fmla="*/ 358519 h 757168"/>
                <a:gd name="connsiteX88" fmla="*/ 11607560 w 12192000"/>
                <a:gd name="connsiteY88" fmla="*/ 342370 h 757168"/>
                <a:gd name="connsiteX89" fmla="*/ 11681426 w 12192000"/>
                <a:gd name="connsiteY89" fmla="*/ 344335 h 757168"/>
                <a:gd name="connsiteX90" fmla="*/ 11893565 w 12192000"/>
                <a:gd name="connsiteY90" fmla="*/ 355261 h 757168"/>
                <a:gd name="connsiteX91" fmla="*/ 11983290 w 12192000"/>
                <a:gd name="connsiteY91" fmla="*/ 363588 h 757168"/>
                <a:gd name="connsiteX92" fmla="*/ 12192000 w 12192000"/>
                <a:gd name="connsiteY92" fmla="*/ 388018 h 757168"/>
                <a:gd name="connsiteX93" fmla="*/ 12192000 w 12192000"/>
                <a:gd name="connsiteY93" fmla="*/ 577115 h 757168"/>
                <a:gd name="connsiteX94" fmla="*/ 12157329 w 12192000"/>
                <a:gd name="connsiteY94" fmla="*/ 588862 h 757168"/>
                <a:gd name="connsiteX95" fmla="*/ 12066948 w 12192000"/>
                <a:gd name="connsiteY95" fmla="*/ 586034 h 757168"/>
                <a:gd name="connsiteX96" fmla="*/ 11911344 w 12192000"/>
                <a:gd name="connsiteY96" fmla="*/ 521599 h 757168"/>
                <a:gd name="connsiteX97" fmla="*/ 11847823 w 12192000"/>
                <a:gd name="connsiteY97" fmla="*/ 511785 h 757168"/>
                <a:gd name="connsiteX98" fmla="*/ 11737547 w 12192000"/>
                <a:gd name="connsiteY98" fmla="*/ 502380 h 757168"/>
                <a:gd name="connsiteX99" fmla="*/ 11636052 w 12192000"/>
                <a:gd name="connsiteY99" fmla="*/ 514993 h 757168"/>
                <a:gd name="connsiteX100" fmla="*/ 11394706 w 12192000"/>
                <a:gd name="connsiteY100" fmla="*/ 590867 h 757168"/>
                <a:gd name="connsiteX101" fmla="*/ 11354978 w 12192000"/>
                <a:gd name="connsiteY101" fmla="*/ 597561 h 757168"/>
                <a:gd name="connsiteX102" fmla="*/ 11285306 w 12192000"/>
                <a:gd name="connsiteY102" fmla="*/ 599825 h 757168"/>
                <a:gd name="connsiteX103" fmla="*/ 11008528 w 12192000"/>
                <a:gd name="connsiteY103" fmla="*/ 656670 h 757168"/>
                <a:gd name="connsiteX104" fmla="*/ 10948735 w 12192000"/>
                <a:gd name="connsiteY104" fmla="*/ 652964 h 757168"/>
                <a:gd name="connsiteX105" fmla="*/ 10850698 w 12192000"/>
                <a:gd name="connsiteY105" fmla="*/ 641721 h 757168"/>
                <a:gd name="connsiteX106" fmla="*/ 10744026 w 12192000"/>
                <a:gd name="connsiteY106" fmla="*/ 647769 h 757168"/>
                <a:gd name="connsiteX107" fmla="*/ 10666160 w 12192000"/>
                <a:gd name="connsiteY107" fmla="*/ 651891 h 757168"/>
                <a:gd name="connsiteX108" fmla="*/ 10450521 w 12192000"/>
                <a:gd name="connsiteY108" fmla="*/ 616552 h 757168"/>
                <a:gd name="connsiteX109" fmla="*/ 10271192 w 12192000"/>
                <a:gd name="connsiteY109" fmla="*/ 583498 h 757168"/>
                <a:gd name="connsiteX110" fmla="*/ 10246067 w 12192000"/>
                <a:gd name="connsiteY110" fmla="*/ 585423 h 757168"/>
                <a:gd name="connsiteX111" fmla="*/ 10005027 w 12192000"/>
                <a:gd name="connsiteY111" fmla="*/ 592252 h 757168"/>
                <a:gd name="connsiteX112" fmla="*/ 9898681 w 12192000"/>
                <a:gd name="connsiteY112" fmla="*/ 613195 h 757168"/>
                <a:gd name="connsiteX113" fmla="*/ 9753225 w 12192000"/>
                <a:gd name="connsiteY113" fmla="*/ 629038 h 757168"/>
                <a:gd name="connsiteX114" fmla="*/ 9591376 w 12192000"/>
                <a:gd name="connsiteY114" fmla="*/ 648601 h 757168"/>
                <a:gd name="connsiteX115" fmla="*/ 9472860 w 12192000"/>
                <a:gd name="connsiteY115" fmla="*/ 655936 h 757168"/>
                <a:gd name="connsiteX116" fmla="*/ 9299788 w 12192000"/>
                <a:gd name="connsiteY116" fmla="*/ 636945 h 757168"/>
                <a:gd name="connsiteX117" fmla="*/ 9264605 w 12192000"/>
                <a:gd name="connsiteY117" fmla="*/ 627087 h 757168"/>
                <a:gd name="connsiteX118" fmla="*/ 8926435 w 12192000"/>
                <a:gd name="connsiteY118" fmla="*/ 549269 h 757168"/>
                <a:gd name="connsiteX119" fmla="*/ 8698934 w 12192000"/>
                <a:gd name="connsiteY119" fmla="*/ 536583 h 757168"/>
                <a:gd name="connsiteX120" fmla="*/ 8622862 w 12192000"/>
                <a:gd name="connsiteY120" fmla="*/ 541563 h 757168"/>
                <a:gd name="connsiteX121" fmla="*/ 8482784 w 12192000"/>
                <a:gd name="connsiteY121" fmla="*/ 574094 h 757168"/>
                <a:gd name="connsiteX122" fmla="*/ 8421565 w 12192000"/>
                <a:gd name="connsiteY122" fmla="*/ 576610 h 757168"/>
                <a:gd name="connsiteX123" fmla="*/ 8313469 w 12192000"/>
                <a:gd name="connsiteY123" fmla="*/ 574762 h 757168"/>
                <a:gd name="connsiteX124" fmla="*/ 8079520 w 12192000"/>
                <a:gd name="connsiteY124" fmla="*/ 558685 h 757168"/>
                <a:gd name="connsiteX125" fmla="*/ 7773327 w 12192000"/>
                <a:gd name="connsiteY125" fmla="*/ 558854 h 757168"/>
                <a:gd name="connsiteX126" fmla="*/ 7652477 w 12192000"/>
                <a:gd name="connsiteY126" fmla="*/ 547561 h 757168"/>
                <a:gd name="connsiteX127" fmla="*/ 7522274 w 12192000"/>
                <a:gd name="connsiteY127" fmla="*/ 532150 h 757168"/>
                <a:gd name="connsiteX128" fmla="*/ 7484080 w 12192000"/>
                <a:gd name="connsiteY128" fmla="*/ 530532 h 757168"/>
                <a:gd name="connsiteX129" fmla="*/ 7282277 w 12192000"/>
                <a:gd name="connsiteY129" fmla="*/ 540177 h 757168"/>
                <a:gd name="connsiteX130" fmla="*/ 7235690 w 12192000"/>
                <a:gd name="connsiteY130" fmla="*/ 551282 h 757168"/>
                <a:gd name="connsiteX131" fmla="*/ 7116339 w 12192000"/>
                <a:gd name="connsiteY131" fmla="*/ 539494 h 757168"/>
                <a:gd name="connsiteX132" fmla="*/ 7011067 w 12192000"/>
                <a:gd name="connsiteY132" fmla="*/ 511848 h 757168"/>
                <a:gd name="connsiteX133" fmla="*/ 6403234 w 12192000"/>
                <a:gd name="connsiteY133" fmla="*/ 432296 h 757168"/>
                <a:gd name="connsiteX134" fmla="*/ 6036273 w 12192000"/>
                <a:gd name="connsiteY134" fmla="*/ 412301 h 757168"/>
                <a:gd name="connsiteX135" fmla="*/ 5780467 w 12192000"/>
                <a:gd name="connsiteY135" fmla="*/ 377910 h 757168"/>
                <a:gd name="connsiteX136" fmla="*/ 5739051 w 12192000"/>
                <a:gd name="connsiteY136" fmla="*/ 353609 h 757168"/>
                <a:gd name="connsiteX137" fmla="*/ 5583566 w 12192000"/>
                <a:gd name="connsiteY137" fmla="*/ 321995 h 757168"/>
                <a:gd name="connsiteX138" fmla="*/ 5432030 w 12192000"/>
                <a:gd name="connsiteY138" fmla="*/ 362512 h 757168"/>
                <a:gd name="connsiteX139" fmla="*/ 5241398 w 12192000"/>
                <a:gd name="connsiteY139" fmla="*/ 425781 h 757168"/>
                <a:gd name="connsiteX140" fmla="*/ 5139710 w 12192000"/>
                <a:gd name="connsiteY140" fmla="*/ 421022 h 757168"/>
                <a:gd name="connsiteX141" fmla="*/ 4929402 w 12192000"/>
                <a:gd name="connsiteY141" fmla="*/ 424310 h 757168"/>
                <a:gd name="connsiteX142" fmla="*/ 4782793 w 12192000"/>
                <a:gd name="connsiteY142" fmla="*/ 441046 h 757168"/>
                <a:gd name="connsiteX143" fmla="*/ 4577594 w 12192000"/>
                <a:gd name="connsiteY143" fmla="*/ 459290 h 757168"/>
                <a:gd name="connsiteX144" fmla="*/ 4500826 w 12192000"/>
                <a:gd name="connsiteY144" fmla="*/ 470529 h 757168"/>
                <a:gd name="connsiteX145" fmla="*/ 4317973 w 12192000"/>
                <a:gd name="connsiteY145" fmla="*/ 483649 h 757168"/>
                <a:gd name="connsiteX146" fmla="*/ 4166722 w 12192000"/>
                <a:gd name="connsiteY146" fmla="*/ 490602 h 757168"/>
                <a:gd name="connsiteX147" fmla="*/ 4042814 w 12192000"/>
                <a:gd name="connsiteY147" fmla="*/ 530660 h 757168"/>
                <a:gd name="connsiteX148" fmla="*/ 4002653 w 12192000"/>
                <a:gd name="connsiteY148" fmla="*/ 552594 h 757168"/>
                <a:gd name="connsiteX149" fmla="*/ 3969549 w 12192000"/>
                <a:gd name="connsiteY149" fmla="*/ 566312 h 757168"/>
                <a:gd name="connsiteX150" fmla="*/ 3821685 w 12192000"/>
                <a:gd name="connsiteY150" fmla="*/ 649183 h 757168"/>
                <a:gd name="connsiteX151" fmla="*/ 3805138 w 12192000"/>
                <a:gd name="connsiteY151" fmla="*/ 655947 h 757168"/>
                <a:gd name="connsiteX152" fmla="*/ 3609177 w 12192000"/>
                <a:gd name="connsiteY152" fmla="*/ 687459 h 757168"/>
                <a:gd name="connsiteX153" fmla="*/ 3539727 w 12192000"/>
                <a:gd name="connsiteY153" fmla="*/ 706521 h 757168"/>
                <a:gd name="connsiteX154" fmla="*/ 3396572 w 12192000"/>
                <a:gd name="connsiteY154" fmla="*/ 755681 h 757168"/>
                <a:gd name="connsiteX155" fmla="*/ 3341054 w 12192000"/>
                <a:gd name="connsiteY155" fmla="*/ 754679 h 757168"/>
                <a:gd name="connsiteX156" fmla="*/ 3138775 w 12192000"/>
                <a:gd name="connsiteY156" fmla="*/ 710120 h 757168"/>
                <a:gd name="connsiteX157" fmla="*/ 3037283 w 12192000"/>
                <a:gd name="connsiteY157" fmla="*/ 666453 h 757168"/>
                <a:gd name="connsiteX158" fmla="*/ 3002117 w 12192000"/>
                <a:gd name="connsiteY158" fmla="*/ 649347 h 757168"/>
                <a:gd name="connsiteX159" fmla="*/ 2747294 w 12192000"/>
                <a:gd name="connsiteY159" fmla="*/ 652400 h 757168"/>
                <a:gd name="connsiteX160" fmla="*/ 2676273 w 12192000"/>
                <a:gd name="connsiteY160" fmla="*/ 652304 h 757168"/>
                <a:gd name="connsiteX161" fmla="*/ 2432360 w 12192000"/>
                <a:gd name="connsiteY161" fmla="*/ 657836 h 757168"/>
                <a:gd name="connsiteX162" fmla="*/ 2382311 w 12192000"/>
                <a:gd name="connsiteY162" fmla="*/ 650824 h 757168"/>
                <a:gd name="connsiteX163" fmla="*/ 2055134 w 12192000"/>
                <a:gd name="connsiteY163" fmla="*/ 630053 h 757168"/>
                <a:gd name="connsiteX164" fmla="*/ 2031829 w 12192000"/>
                <a:gd name="connsiteY164" fmla="*/ 639324 h 757168"/>
                <a:gd name="connsiteX165" fmla="*/ 1912764 w 12192000"/>
                <a:gd name="connsiteY165" fmla="*/ 664183 h 757168"/>
                <a:gd name="connsiteX166" fmla="*/ 1755637 w 12192000"/>
                <a:gd name="connsiteY166" fmla="*/ 663960 h 757168"/>
                <a:gd name="connsiteX167" fmla="*/ 1727159 w 12192000"/>
                <a:gd name="connsiteY167" fmla="*/ 659605 h 757168"/>
                <a:gd name="connsiteX168" fmla="*/ 1622470 w 12192000"/>
                <a:gd name="connsiteY168" fmla="*/ 634850 h 757168"/>
                <a:gd name="connsiteX169" fmla="*/ 1385955 w 12192000"/>
                <a:gd name="connsiteY169" fmla="*/ 604522 h 757168"/>
                <a:gd name="connsiteX170" fmla="*/ 1340055 w 12192000"/>
                <a:gd name="connsiteY170" fmla="*/ 595629 h 757168"/>
                <a:gd name="connsiteX171" fmla="*/ 1257271 w 12192000"/>
                <a:gd name="connsiteY171" fmla="*/ 581180 h 757168"/>
                <a:gd name="connsiteX172" fmla="*/ 1031914 w 12192000"/>
                <a:gd name="connsiteY172" fmla="*/ 562692 h 757168"/>
                <a:gd name="connsiteX173" fmla="*/ 922031 w 12192000"/>
                <a:gd name="connsiteY173" fmla="*/ 566853 h 757168"/>
                <a:gd name="connsiteX174" fmla="*/ 873250 w 12192000"/>
                <a:gd name="connsiteY174" fmla="*/ 563724 h 757168"/>
                <a:gd name="connsiteX175" fmla="*/ 711627 w 12192000"/>
                <a:gd name="connsiteY175" fmla="*/ 529880 h 757168"/>
                <a:gd name="connsiteX176" fmla="*/ 311112 w 12192000"/>
                <a:gd name="connsiteY176" fmla="*/ 525106 h 757168"/>
                <a:gd name="connsiteX177" fmla="*/ 184145 w 12192000"/>
                <a:gd name="connsiteY177" fmla="*/ 532188 h 757168"/>
                <a:gd name="connsiteX178" fmla="*/ 116886 w 12192000"/>
                <a:gd name="connsiteY178" fmla="*/ 530572 h 757168"/>
                <a:gd name="connsiteX179" fmla="*/ 23941 w 12192000"/>
                <a:gd name="connsiteY179" fmla="*/ 506433 h 757168"/>
                <a:gd name="connsiteX180" fmla="*/ 0 w 12192000"/>
                <a:gd name="connsiteY180" fmla="*/ 502149 h 7571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</a:cxnLst>
              <a:rect l="l" t="t" r="r" b="b"/>
              <a:pathLst>
                <a:path w="12192000" h="757168">
                  <a:moveTo>
                    <a:pt x="0" y="0"/>
                  </a:moveTo>
                  <a:lnTo>
                    <a:pt x="41653" y="6945"/>
                  </a:lnTo>
                  <a:cubicBezTo>
                    <a:pt x="55151" y="9178"/>
                    <a:pt x="68996" y="11810"/>
                    <a:pt x="81317" y="15509"/>
                  </a:cubicBezTo>
                  <a:cubicBezTo>
                    <a:pt x="92911" y="18978"/>
                    <a:pt x="102562" y="24446"/>
                    <a:pt x="114150" y="28105"/>
                  </a:cubicBezTo>
                  <a:cubicBezTo>
                    <a:pt x="145644" y="37958"/>
                    <a:pt x="177914" y="47281"/>
                    <a:pt x="214865" y="58374"/>
                  </a:cubicBezTo>
                  <a:cubicBezTo>
                    <a:pt x="236680" y="42349"/>
                    <a:pt x="264438" y="53534"/>
                    <a:pt x="299237" y="63560"/>
                  </a:cubicBezTo>
                  <a:cubicBezTo>
                    <a:pt x="334763" y="73816"/>
                    <a:pt x="376093" y="78654"/>
                    <a:pt x="415570" y="83774"/>
                  </a:cubicBezTo>
                  <a:cubicBezTo>
                    <a:pt x="487949" y="93100"/>
                    <a:pt x="560804" y="100354"/>
                    <a:pt x="633210" y="109108"/>
                  </a:cubicBezTo>
                  <a:cubicBezTo>
                    <a:pt x="648566" y="111058"/>
                    <a:pt x="666073" y="114072"/>
                    <a:pt x="677567" y="119446"/>
                  </a:cubicBezTo>
                  <a:cubicBezTo>
                    <a:pt x="756262" y="155621"/>
                    <a:pt x="853422" y="169678"/>
                    <a:pt x="946429" y="171502"/>
                  </a:cubicBezTo>
                  <a:cubicBezTo>
                    <a:pt x="1019582" y="173044"/>
                    <a:pt x="1091239" y="175083"/>
                    <a:pt x="1163367" y="182106"/>
                  </a:cubicBezTo>
                  <a:cubicBezTo>
                    <a:pt x="1168863" y="182586"/>
                    <a:pt x="1176224" y="182589"/>
                    <a:pt x="1180337" y="181279"/>
                  </a:cubicBezTo>
                  <a:cubicBezTo>
                    <a:pt x="1205822" y="172503"/>
                    <a:pt x="1231920" y="173109"/>
                    <a:pt x="1263939" y="173070"/>
                  </a:cubicBezTo>
                  <a:cubicBezTo>
                    <a:pt x="1309211" y="172961"/>
                    <a:pt x="1350592" y="176848"/>
                    <a:pt x="1392213" y="183225"/>
                  </a:cubicBezTo>
                  <a:cubicBezTo>
                    <a:pt x="1422516" y="187866"/>
                    <a:pt x="1453010" y="195759"/>
                    <a:pt x="1479752" y="205174"/>
                  </a:cubicBezTo>
                  <a:cubicBezTo>
                    <a:pt x="1516962" y="218381"/>
                    <a:pt x="1553071" y="224660"/>
                    <a:pt x="1589813" y="211706"/>
                  </a:cubicBezTo>
                  <a:cubicBezTo>
                    <a:pt x="1629541" y="197953"/>
                    <a:pt x="1673292" y="205778"/>
                    <a:pt x="1716264" y="207459"/>
                  </a:cubicBezTo>
                  <a:cubicBezTo>
                    <a:pt x="1734988" y="208248"/>
                    <a:pt x="1754789" y="209668"/>
                    <a:pt x="1772900" y="208137"/>
                  </a:cubicBezTo>
                  <a:cubicBezTo>
                    <a:pt x="1825381" y="203828"/>
                    <a:pt x="1876222" y="195808"/>
                    <a:pt x="1929319" y="193822"/>
                  </a:cubicBezTo>
                  <a:cubicBezTo>
                    <a:pt x="1958819" y="192698"/>
                    <a:pt x="1991232" y="199166"/>
                    <a:pt x="2021514" y="204186"/>
                  </a:cubicBezTo>
                  <a:cubicBezTo>
                    <a:pt x="2052154" y="209417"/>
                    <a:pt x="2082323" y="216530"/>
                    <a:pt x="2111753" y="223797"/>
                  </a:cubicBezTo>
                  <a:cubicBezTo>
                    <a:pt x="2131736" y="228659"/>
                    <a:pt x="2153567" y="233429"/>
                    <a:pt x="2169356" y="241125"/>
                  </a:cubicBezTo>
                  <a:cubicBezTo>
                    <a:pt x="2205243" y="258649"/>
                    <a:pt x="2242901" y="263295"/>
                    <a:pt x="2286638" y="257382"/>
                  </a:cubicBezTo>
                  <a:cubicBezTo>
                    <a:pt x="2293313" y="256396"/>
                    <a:pt x="2301018" y="256799"/>
                    <a:pt x="2308368" y="256995"/>
                  </a:cubicBezTo>
                  <a:cubicBezTo>
                    <a:pt x="2426026" y="259155"/>
                    <a:pt x="2543593" y="262834"/>
                    <a:pt x="2660621" y="262863"/>
                  </a:cubicBezTo>
                  <a:cubicBezTo>
                    <a:pt x="2708088" y="262871"/>
                    <a:pt x="2754165" y="254412"/>
                    <a:pt x="2801134" y="250006"/>
                  </a:cubicBezTo>
                  <a:cubicBezTo>
                    <a:pt x="2810748" y="249174"/>
                    <a:pt x="2821504" y="247638"/>
                    <a:pt x="2830994" y="249091"/>
                  </a:cubicBezTo>
                  <a:cubicBezTo>
                    <a:pt x="2934354" y="264045"/>
                    <a:pt x="3032340" y="255254"/>
                    <a:pt x="3129084" y="242009"/>
                  </a:cubicBezTo>
                  <a:cubicBezTo>
                    <a:pt x="3139090" y="240625"/>
                    <a:pt x="3151170" y="241831"/>
                    <a:pt x="3162162" y="242789"/>
                  </a:cubicBezTo>
                  <a:cubicBezTo>
                    <a:pt x="3192925" y="245736"/>
                    <a:pt x="3225969" y="254145"/>
                    <a:pt x="3254072" y="251612"/>
                  </a:cubicBezTo>
                  <a:cubicBezTo>
                    <a:pt x="3328782" y="244461"/>
                    <a:pt x="3402881" y="234992"/>
                    <a:pt x="3473491" y="221903"/>
                  </a:cubicBezTo>
                  <a:cubicBezTo>
                    <a:pt x="3545212" y="208683"/>
                    <a:pt x="3611651" y="197856"/>
                    <a:pt x="3691860" y="219228"/>
                  </a:cubicBezTo>
                  <a:cubicBezTo>
                    <a:pt x="3725977" y="228268"/>
                    <a:pt x="3771754" y="225515"/>
                    <a:pt x="3811494" y="225691"/>
                  </a:cubicBezTo>
                  <a:cubicBezTo>
                    <a:pt x="3840564" y="225687"/>
                    <a:pt x="3868906" y="218586"/>
                    <a:pt x="3897533" y="220087"/>
                  </a:cubicBezTo>
                  <a:cubicBezTo>
                    <a:pt x="3973874" y="224087"/>
                    <a:pt x="4042293" y="217563"/>
                    <a:pt x="4109430" y="200477"/>
                  </a:cubicBezTo>
                  <a:cubicBezTo>
                    <a:pt x="4135544" y="193834"/>
                    <a:pt x="4175268" y="201258"/>
                    <a:pt x="4208772" y="200914"/>
                  </a:cubicBezTo>
                  <a:cubicBezTo>
                    <a:pt x="4244136" y="200288"/>
                    <a:pt x="4280583" y="199908"/>
                    <a:pt x="4314641" y="196159"/>
                  </a:cubicBezTo>
                  <a:cubicBezTo>
                    <a:pt x="4402743" y="186278"/>
                    <a:pt x="4489848" y="174436"/>
                    <a:pt x="4577622" y="163774"/>
                  </a:cubicBezTo>
                  <a:cubicBezTo>
                    <a:pt x="4649843" y="154967"/>
                    <a:pt x="4719794" y="168553"/>
                    <a:pt x="4790345" y="177592"/>
                  </a:cubicBezTo>
                  <a:cubicBezTo>
                    <a:pt x="4834576" y="183345"/>
                    <a:pt x="4875614" y="193701"/>
                    <a:pt x="4926164" y="184139"/>
                  </a:cubicBezTo>
                  <a:cubicBezTo>
                    <a:pt x="4974485" y="175032"/>
                    <a:pt x="5034899" y="180870"/>
                    <a:pt x="5088812" y="177401"/>
                  </a:cubicBezTo>
                  <a:cubicBezTo>
                    <a:pt x="5134238" y="174439"/>
                    <a:pt x="5178353" y="168165"/>
                    <a:pt x="5222466" y="162082"/>
                  </a:cubicBezTo>
                  <a:cubicBezTo>
                    <a:pt x="5282519" y="153783"/>
                    <a:pt x="5341864" y="144876"/>
                    <a:pt x="5406528" y="153987"/>
                  </a:cubicBezTo>
                  <a:cubicBezTo>
                    <a:pt x="5479960" y="164323"/>
                    <a:pt x="5531876" y="142624"/>
                    <a:pt x="5590716" y="129490"/>
                  </a:cubicBezTo>
                  <a:cubicBezTo>
                    <a:pt x="5631296" y="120553"/>
                    <a:pt x="5675395" y="114659"/>
                    <a:pt x="5719429" y="110099"/>
                  </a:cubicBezTo>
                  <a:cubicBezTo>
                    <a:pt x="5778247" y="104215"/>
                    <a:pt x="5838715" y="102042"/>
                    <a:pt x="5897895" y="96368"/>
                  </a:cubicBezTo>
                  <a:cubicBezTo>
                    <a:pt x="5987399" y="87895"/>
                    <a:pt x="6077855" y="82333"/>
                    <a:pt x="6169957" y="94411"/>
                  </a:cubicBezTo>
                  <a:cubicBezTo>
                    <a:pt x="6212360" y="99875"/>
                    <a:pt x="6252010" y="101763"/>
                    <a:pt x="6294827" y="99236"/>
                  </a:cubicBezTo>
                  <a:cubicBezTo>
                    <a:pt x="6364965" y="95091"/>
                    <a:pt x="6436581" y="97891"/>
                    <a:pt x="6494261" y="71724"/>
                  </a:cubicBezTo>
                  <a:cubicBezTo>
                    <a:pt x="6514615" y="62488"/>
                    <a:pt x="6550354" y="61691"/>
                    <a:pt x="6579627" y="57883"/>
                  </a:cubicBezTo>
                  <a:cubicBezTo>
                    <a:pt x="6613354" y="53353"/>
                    <a:pt x="6637770" y="57878"/>
                    <a:pt x="6654800" y="77086"/>
                  </a:cubicBezTo>
                  <a:cubicBezTo>
                    <a:pt x="6662444" y="85688"/>
                    <a:pt x="6685147" y="94892"/>
                    <a:pt x="6703059" y="97166"/>
                  </a:cubicBezTo>
                  <a:cubicBezTo>
                    <a:pt x="6756799" y="103989"/>
                    <a:pt x="6806654" y="100687"/>
                    <a:pt x="6859445" y="90481"/>
                  </a:cubicBezTo>
                  <a:cubicBezTo>
                    <a:pt x="6908894" y="80861"/>
                    <a:pt x="6969747" y="85387"/>
                    <a:pt x="7025414" y="83536"/>
                  </a:cubicBezTo>
                  <a:cubicBezTo>
                    <a:pt x="7064862" y="82168"/>
                    <a:pt x="7104501" y="77186"/>
                    <a:pt x="7144137" y="79264"/>
                  </a:cubicBezTo>
                  <a:cubicBezTo>
                    <a:pt x="7193316" y="81841"/>
                    <a:pt x="7241809" y="90488"/>
                    <a:pt x="7291235" y="95367"/>
                  </a:cubicBezTo>
                  <a:cubicBezTo>
                    <a:pt x="7329668" y="99288"/>
                    <a:pt x="7368978" y="100585"/>
                    <a:pt x="7407395" y="104888"/>
                  </a:cubicBezTo>
                  <a:cubicBezTo>
                    <a:pt x="7438868" y="108256"/>
                    <a:pt x="7469832" y="114265"/>
                    <a:pt x="7500837" y="119515"/>
                  </a:cubicBezTo>
                  <a:cubicBezTo>
                    <a:pt x="7512146" y="121444"/>
                    <a:pt x="7523255" y="127178"/>
                    <a:pt x="7533567" y="126955"/>
                  </a:cubicBezTo>
                  <a:cubicBezTo>
                    <a:pt x="7636025" y="124121"/>
                    <a:pt x="7707510" y="164497"/>
                    <a:pt x="7792910" y="185188"/>
                  </a:cubicBezTo>
                  <a:cubicBezTo>
                    <a:pt x="7882663" y="207063"/>
                    <a:pt x="7969001" y="237914"/>
                    <a:pt x="8070699" y="235423"/>
                  </a:cubicBezTo>
                  <a:cubicBezTo>
                    <a:pt x="8132239" y="233879"/>
                    <a:pt x="8191903" y="225939"/>
                    <a:pt x="8253177" y="222473"/>
                  </a:cubicBezTo>
                  <a:cubicBezTo>
                    <a:pt x="8274949" y="221324"/>
                    <a:pt x="8299150" y="222976"/>
                    <a:pt x="8320683" y="226393"/>
                  </a:cubicBezTo>
                  <a:cubicBezTo>
                    <a:pt x="8424731" y="242340"/>
                    <a:pt x="8527777" y="249266"/>
                    <a:pt x="8631438" y="237528"/>
                  </a:cubicBezTo>
                  <a:cubicBezTo>
                    <a:pt x="8649201" y="235596"/>
                    <a:pt x="8668058" y="233915"/>
                    <a:pt x="8686410" y="234877"/>
                  </a:cubicBezTo>
                  <a:cubicBezTo>
                    <a:pt x="8786966" y="240146"/>
                    <a:pt x="8885480" y="249315"/>
                    <a:pt x="8980658" y="273001"/>
                  </a:cubicBezTo>
                  <a:cubicBezTo>
                    <a:pt x="9012626" y="280972"/>
                    <a:pt x="9052108" y="279035"/>
                    <a:pt x="9087625" y="282423"/>
                  </a:cubicBezTo>
                  <a:cubicBezTo>
                    <a:pt x="9120583" y="285484"/>
                    <a:pt x="9154319" y="287825"/>
                    <a:pt x="9186017" y="293875"/>
                  </a:cubicBezTo>
                  <a:cubicBezTo>
                    <a:pt x="9232288" y="302785"/>
                    <a:pt x="9275554" y="305815"/>
                    <a:pt x="9323931" y="302628"/>
                  </a:cubicBezTo>
                  <a:cubicBezTo>
                    <a:pt x="9370084" y="299705"/>
                    <a:pt x="9419491" y="304964"/>
                    <a:pt x="9467213" y="307275"/>
                  </a:cubicBezTo>
                  <a:cubicBezTo>
                    <a:pt x="9520438" y="309874"/>
                    <a:pt x="9573661" y="312473"/>
                    <a:pt x="9626826" y="316213"/>
                  </a:cubicBezTo>
                  <a:cubicBezTo>
                    <a:pt x="9648094" y="317708"/>
                    <a:pt x="9671915" y="326588"/>
                    <a:pt x="9689696" y="324467"/>
                  </a:cubicBezTo>
                  <a:cubicBezTo>
                    <a:pt x="9747117" y="317175"/>
                    <a:pt x="9803355" y="332523"/>
                    <a:pt x="9860526" y="329986"/>
                  </a:cubicBezTo>
                  <a:cubicBezTo>
                    <a:pt x="9888572" y="328594"/>
                    <a:pt x="9919723" y="338048"/>
                    <a:pt x="9949775" y="340386"/>
                  </a:cubicBezTo>
                  <a:cubicBezTo>
                    <a:pt x="9998886" y="344296"/>
                    <a:pt x="10048092" y="346302"/>
                    <a:pt x="10097252" y="349262"/>
                  </a:cubicBezTo>
                  <a:cubicBezTo>
                    <a:pt x="10113390" y="350297"/>
                    <a:pt x="10129133" y="351886"/>
                    <a:pt x="10145261" y="353113"/>
                  </a:cubicBezTo>
                  <a:cubicBezTo>
                    <a:pt x="10159555" y="354243"/>
                    <a:pt x="10174512" y="356743"/>
                    <a:pt x="10188159" y="356124"/>
                  </a:cubicBezTo>
                  <a:cubicBezTo>
                    <a:pt x="10237589" y="353944"/>
                    <a:pt x="10286441" y="348682"/>
                    <a:pt x="10336144" y="348235"/>
                  </a:cubicBezTo>
                  <a:cubicBezTo>
                    <a:pt x="10379222" y="347822"/>
                    <a:pt x="10423443" y="353764"/>
                    <a:pt x="10466847" y="354131"/>
                  </a:cubicBezTo>
                  <a:cubicBezTo>
                    <a:pt x="10543353" y="354898"/>
                    <a:pt x="10619988" y="353190"/>
                    <a:pt x="10696514" y="353575"/>
                  </a:cubicBezTo>
                  <a:cubicBezTo>
                    <a:pt x="10713071" y="353680"/>
                    <a:pt x="10730069" y="359342"/>
                    <a:pt x="10746932" y="360606"/>
                  </a:cubicBezTo>
                  <a:cubicBezTo>
                    <a:pt x="10799731" y="364326"/>
                    <a:pt x="10852569" y="367289"/>
                    <a:pt x="10905388" y="370627"/>
                  </a:cubicBezTo>
                  <a:cubicBezTo>
                    <a:pt x="10935470" y="372396"/>
                    <a:pt x="10965963" y="373421"/>
                    <a:pt x="10995602" y="376691"/>
                  </a:cubicBezTo>
                  <a:cubicBezTo>
                    <a:pt x="11034750" y="381032"/>
                    <a:pt x="11070168" y="386324"/>
                    <a:pt x="11107647" y="373405"/>
                  </a:cubicBezTo>
                  <a:cubicBezTo>
                    <a:pt x="11165372" y="353347"/>
                    <a:pt x="11236837" y="366060"/>
                    <a:pt x="11302440" y="364156"/>
                  </a:cubicBezTo>
                  <a:cubicBezTo>
                    <a:pt x="11319394" y="363708"/>
                    <a:pt x="11336655" y="364422"/>
                    <a:pt x="11353613" y="363785"/>
                  </a:cubicBezTo>
                  <a:cubicBezTo>
                    <a:pt x="11384961" y="362566"/>
                    <a:pt x="11415955" y="360947"/>
                    <a:pt x="11447323" y="359346"/>
                  </a:cubicBezTo>
                  <a:cubicBezTo>
                    <a:pt x="11452855" y="359066"/>
                    <a:pt x="11459104" y="359200"/>
                    <a:pt x="11464292" y="358519"/>
                  </a:cubicBezTo>
                  <a:cubicBezTo>
                    <a:pt x="11512058" y="353010"/>
                    <a:pt x="11559143" y="346321"/>
                    <a:pt x="11607560" y="342370"/>
                  </a:cubicBezTo>
                  <a:cubicBezTo>
                    <a:pt x="11631218" y="340368"/>
                    <a:pt x="11657295" y="341352"/>
                    <a:pt x="11681426" y="344335"/>
                  </a:cubicBezTo>
                  <a:cubicBezTo>
                    <a:pt x="11751997" y="352993"/>
                    <a:pt x="11821986" y="358760"/>
                    <a:pt x="11893565" y="355261"/>
                  </a:cubicBezTo>
                  <a:cubicBezTo>
                    <a:pt x="11921973" y="353889"/>
                    <a:pt x="11953288" y="360300"/>
                    <a:pt x="11983290" y="363588"/>
                  </a:cubicBezTo>
                  <a:lnTo>
                    <a:pt x="12192000" y="388018"/>
                  </a:lnTo>
                  <a:lnTo>
                    <a:pt x="12192000" y="577115"/>
                  </a:lnTo>
                  <a:lnTo>
                    <a:pt x="12157329" y="588862"/>
                  </a:lnTo>
                  <a:cubicBezTo>
                    <a:pt x="12118393" y="608572"/>
                    <a:pt x="12109715" y="605637"/>
                    <a:pt x="12066948" y="586034"/>
                  </a:cubicBezTo>
                  <a:cubicBezTo>
                    <a:pt x="12016991" y="563193"/>
                    <a:pt x="11965119" y="541779"/>
                    <a:pt x="11911344" y="521599"/>
                  </a:cubicBezTo>
                  <a:cubicBezTo>
                    <a:pt x="11894383" y="515178"/>
                    <a:pt x="11869417" y="514060"/>
                    <a:pt x="11847823" y="511785"/>
                  </a:cubicBezTo>
                  <a:cubicBezTo>
                    <a:pt x="11811233" y="507768"/>
                    <a:pt x="11773630" y="501982"/>
                    <a:pt x="11737547" y="502380"/>
                  </a:cubicBezTo>
                  <a:cubicBezTo>
                    <a:pt x="11702930" y="502855"/>
                    <a:pt x="11668388" y="508866"/>
                    <a:pt x="11636052" y="514993"/>
                  </a:cubicBezTo>
                  <a:cubicBezTo>
                    <a:pt x="11545722" y="532199"/>
                    <a:pt x="11462455" y="555118"/>
                    <a:pt x="11394706" y="590867"/>
                  </a:cubicBezTo>
                  <a:cubicBezTo>
                    <a:pt x="11385999" y="595562"/>
                    <a:pt x="11369016" y="596581"/>
                    <a:pt x="11354978" y="597561"/>
                  </a:cubicBezTo>
                  <a:cubicBezTo>
                    <a:pt x="11332076" y="599224"/>
                    <a:pt x="11308448" y="600655"/>
                    <a:pt x="11285306" y="599825"/>
                  </a:cubicBezTo>
                  <a:cubicBezTo>
                    <a:pt x="11172906" y="595841"/>
                    <a:pt x="11083430" y="617861"/>
                    <a:pt x="11008528" y="656670"/>
                  </a:cubicBezTo>
                  <a:cubicBezTo>
                    <a:pt x="10986971" y="667750"/>
                    <a:pt x="10970753" y="668236"/>
                    <a:pt x="10948735" y="652964"/>
                  </a:cubicBezTo>
                  <a:cubicBezTo>
                    <a:pt x="10923173" y="635218"/>
                    <a:pt x="10885031" y="639705"/>
                    <a:pt x="10850698" y="641721"/>
                  </a:cubicBezTo>
                  <a:cubicBezTo>
                    <a:pt x="10815269" y="643680"/>
                    <a:pt x="10779458" y="645811"/>
                    <a:pt x="10744026" y="647769"/>
                  </a:cubicBezTo>
                  <a:cubicBezTo>
                    <a:pt x="10717832" y="649066"/>
                    <a:pt x="10692021" y="650003"/>
                    <a:pt x="10666160" y="651891"/>
                  </a:cubicBezTo>
                  <a:cubicBezTo>
                    <a:pt x="10585627" y="657783"/>
                    <a:pt x="10513854" y="650969"/>
                    <a:pt x="10450521" y="616552"/>
                  </a:cubicBezTo>
                  <a:cubicBezTo>
                    <a:pt x="10402221" y="590175"/>
                    <a:pt x="10339099" y="579806"/>
                    <a:pt x="10271192" y="583498"/>
                  </a:cubicBezTo>
                  <a:cubicBezTo>
                    <a:pt x="10262701" y="584006"/>
                    <a:pt x="10251859" y="587254"/>
                    <a:pt x="10246067" y="585423"/>
                  </a:cubicBezTo>
                  <a:cubicBezTo>
                    <a:pt x="10158786" y="558528"/>
                    <a:pt x="10086634" y="594049"/>
                    <a:pt x="10005027" y="592252"/>
                  </a:cubicBezTo>
                  <a:cubicBezTo>
                    <a:pt x="9969004" y="591507"/>
                    <a:pt x="9931565" y="603664"/>
                    <a:pt x="9898681" y="613195"/>
                  </a:cubicBezTo>
                  <a:cubicBezTo>
                    <a:pt x="9853463" y="626281"/>
                    <a:pt x="9813049" y="639042"/>
                    <a:pt x="9753225" y="629038"/>
                  </a:cubicBezTo>
                  <a:cubicBezTo>
                    <a:pt x="9693404" y="618845"/>
                    <a:pt x="9637675" y="628898"/>
                    <a:pt x="9591376" y="648601"/>
                  </a:cubicBezTo>
                  <a:cubicBezTo>
                    <a:pt x="9556001" y="663537"/>
                    <a:pt x="9518120" y="663077"/>
                    <a:pt x="9472860" y="655936"/>
                  </a:cubicBezTo>
                  <a:cubicBezTo>
                    <a:pt x="9416283" y="647056"/>
                    <a:pt x="9357217" y="643578"/>
                    <a:pt x="9299788" y="636945"/>
                  </a:cubicBezTo>
                  <a:cubicBezTo>
                    <a:pt x="9287347" y="635531"/>
                    <a:pt x="9271710" y="632039"/>
                    <a:pt x="9264605" y="627087"/>
                  </a:cubicBezTo>
                  <a:cubicBezTo>
                    <a:pt x="9177661" y="565680"/>
                    <a:pt x="9051076" y="558473"/>
                    <a:pt x="8926435" y="549269"/>
                  </a:cubicBezTo>
                  <a:cubicBezTo>
                    <a:pt x="8850925" y="543595"/>
                    <a:pt x="8774954" y="539613"/>
                    <a:pt x="8698934" y="536583"/>
                  </a:cubicBezTo>
                  <a:cubicBezTo>
                    <a:pt x="8673232" y="535428"/>
                    <a:pt x="8645916" y="537050"/>
                    <a:pt x="8622862" y="541563"/>
                  </a:cubicBezTo>
                  <a:cubicBezTo>
                    <a:pt x="8574890" y="551069"/>
                    <a:pt x="8530403" y="564380"/>
                    <a:pt x="8482784" y="574094"/>
                  </a:cubicBezTo>
                  <a:cubicBezTo>
                    <a:pt x="8464923" y="577929"/>
                    <a:pt x="8442157" y="576927"/>
                    <a:pt x="8421565" y="576610"/>
                  </a:cubicBezTo>
                  <a:cubicBezTo>
                    <a:pt x="8385152" y="576229"/>
                    <a:pt x="8345023" y="569546"/>
                    <a:pt x="8313469" y="574762"/>
                  </a:cubicBezTo>
                  <a:cubicBezTo>
                    <a:pt x="8231431" y="588203"/>
                    <a:pt x="8155671" y="580227"/>
                    <a:pt x="8079520" y="558685"/>
                  </a:cubicBezTo>
                  <a:cubicBezTo>
                    <a:pt x="7972906" y="528487"/>
                    <a:pt x="7870782" y="525043"/>
                    <a:pt x="7773327" y="558854"/>
                  </a:cubicBezTo>
                  <a:cubicBezTo>
                    <a:pt x="7729470" y="574107"/>
                    <a:pt x="7688069" y="563543"/>
                    <a:pt x="7652477" y="547561"/>
                  </a:cubicBezTo>
                  <a:cubicBezTo>
                    <a:pt x="7611494" y="529005"/>
                    <a:pt x="7570974" y="522685"/>
                    <a:pt x="7522274" y="532150"/>
                  </a:cubicBezTo>
                  <a:cubicBezTo>
                    <a:pt x="7511488" y="534257"/>
                    <a:pt x="7496511" y="532136"/>
                    <a:pt x="7484080" y="530532"/>
                  </a:cubicBezTo>
                  <a:cubicBezTo>
                    <a:pt x="7413133" y="522044"/>
                    <a:pt x="7341987" y="510303"/>
                    <a:pt x="7282277" y="540177"/>
                  </a:cubicBezTo>
                  <a:cubicBezTo>
                    <a:pt x="7270558" y="546051"/>
                    <a:pt x="7251336" y="547713"/>
                    <a:pt x="7235690" y="551282"/>
                  </a:cubicBezTo>
                  <a:cubicBezTo>
                    <a:pt x="7170161" y="565782"/>
                    <a:pt x="7172820" y="564203"/>
                    <a:pt x="7116339" y="539494"/>
                  </a:cubicBezTo>
                  <a:cubicBezTo>
                    <a:pt x="7086841" y="526502"/>
                    <a:pt x="7045980" y="512724"/>
                    <a:pt x="7011067" y="511848"/>
                  </a:cubicBezTo>
                  <a:cubicBezTo>
                    <a:pt x="6800473" y="506533"/>
                    <a:pt x="6601893" y="468653"/>
                    <a:pt x="6403234" y="432296"/>
                  </a:cubicBezTo>
                  <a:cubicBezTo>
                    <a:pt x="6280760" y="409851"/>
                    <a:pt x="6160432" y="402592"/>
                    <a:pt x="6036273" y="412301"/>
                  </a:cubicBezTo>
                  <a:cubicBezTo>
                    <a:pt x="5946471" y="419425"/>
                    <a:pt x="5863077" y="395593"/>
                    <a:pt x="5780467" y="377910"/>
                  </a:cubicBezTo>
                  <a:cubicBezTo>
                    <a:pt x="5763357" y="374343"/>
                    <a:pt x="5747757" y="363033"/>
                    <a:pt x="5739051" y="353609"/>
                  </a:cubicBezTo>
                  <a:cubicBezTo>
                    <a:pt x="5707675" y="320294"/>
                    <a:pt x="5653252" y="312483"/>
                    <a:pt x="5583566" y="321995"/>
                  </a:cubicBezTo>
                  <a:cubicBezTo>
                    <a:pt x="5528347" y="329404"/>
                    <a:pt x="5477716" y="340486"/>
                    <a:pt x="5432030" y="362512"/>
                  </a:cubicBezTo>
                  <a:cubicBezTo>
                    <a:pt x="5378421" y="388318"/>
                    <a:pt x="5322767" y="418026"/>
                    <a:pt x="5241398" y="425781"/>
                  </a:cubicBezTo>
                  <a:cubicBezTo>
                    <a:pt x="5206262" y="429089"/>
                    <a:pt x="5176131" y="428273"/>
                    <a:pt x="5139710" y="421022"/>
                  </a:cubicBezTo>
                  <a:cubicBezTo>
                    <a:pt x="5069048" y="407018"/>
                    <a:pt x="4997864" y="396037"/>
                    <a:pt x="4929402" y="424310"/>
                  </a:cubicBezTo>
                  <a:cubicBezTo>
                    <a:pt x="4891785" y="439890"/>
                    <a:pt x="4841650" y="448519"/>
                    <a:pt x="4782793" y="441046"/>
                  </a:cubicBezTo>
                  <a:cubicBezTo>
                    <a:pt x="4709316" y="431663"/>
                    <a:pt x="4641426" y="442031"/>
                    <a:pt x="4577594" y="459290"/>
                  </a:cubicBezTo>
                  <a:cubicBezTo>
                    <a:pt x="4554816" y="465538"/>
                    <a:pt x="4527069" y="468279"/>
                    <a:pt x="4500826" y="470529"/>
                  </a:cubicBezTo>
                  <a:cubicBezTo>
                    <a:pt x="4440199" y="475746"/>
                    <a:pt x="4379252" y="479993"/>
                    <a:pt x="4317973" y="483649"/>
                  </a:cubicBezTo>
                  <a:cubicBezTo>
                    <a:pt x="4267762" y="486741"/>
                    <a:pt x="4217264" y="488292"/>
                    <a:pt x="4166722" y="490602"/>
                  </a:cubicBezTo>
                  <a:cubicBezTo>
                    <a:pt x="4111394" y="493045"/>
                    <a:pt x="4067073" y="503124"/>
                    <a:pt x="4042814" y="530660"/>
                  </a:cubicBezTo>
                  <a:cubicBezTo>
                    <a:pt x="4034996" y="539407"/>
                    <a:pt x="4017001" y="545715"/>
                    <a:pt x="4002653" y="552594"/>
                  </a:cubicBezTo>
                  <a:cubicBezTo>
                    <a:pt x="3992459" y="557592"/>
                    <a:pt x="3979023" y="561086"/>
                    <a:pt x="3969549" y="566312"/>
                  </a:cubicBezTo>
                  <a:cubicBezTo>
                    <a:pt x="3919896" y="593854"/>
                    <a:pt x="3870968" y="621622"/>
                    <a:pt x="3821685" y="649183"/>
                  </a:cubicBezTo>
                  <a:cubicBezTo>
                    <a:pt x="3816761" y="651788"/>
                    <a:pt x="3811445" y="654943"/>
                    <a:pt x="3805138" y="655947"/>
                  </a:cubicBezTo>
                  <a:cubicBezTo>
                    <a:pt x="3739817" y="666451"/>
                    <a:pt x="3673801" y="676154"/>
                    <a:pt x="3609177" y="687459"/>
                  </a:cubicBezTo>
                  <a:cubicBezTo>
                    <a:pt x="3584288" y="691878"/>
                    <a:pt x="3558597" y="697589"/>
                    <a:pt x="3539727" y="706521"/>
                  </a:cubicBezTo>
                  <a:cubicBezTo>
                    <a:pt x="3496714" y="726780"/>
                    <a:pt x="3457268" y="749132"/>
                    <a:pt x="3396572" y="755681"/>
                  </a:cubicBezTo>
                  <a:cubicBezTo>
                    <a:pt x="3378807" y="757611"/>
                    <a:pt x="3357809" y="758036"/>
                    <a:pt x="3341054" y="754679"/>
                  </a:cubicBezTo>
                  <a:cubicBezTo>
                    <a:pt x="3272962" y="740809"/>
                    <a:pt x="3206471" y="724541"/>
                    <a:pt x="3138775" y="710120"/>
                  </a:cubicBezTo>
                  <a:cubicBezTo>
                    <a:pt x="3095820" y="701191"/>
                    <a:pt x="3056969" y="691141"/>
                    <a:pt x="3037283" y="666453"/>
                  </a:cubicBezTo>
                  <a:cubicBezTo>
                    <a:pt x="3031764" y="659487"/>
                    <a:pt x="3015626" y="651391"/>
                    <a:pt x="3002117" y="649347"/>
                  </a:cubicBezTo>
                  <a:cubicBezTo>
                    <a:pt x="2915220" y="636209"/>
                    <a:pt x="2829194" y="627503"/>
                    <a:pt x="2747294" y="652400"/>
                  </a:cubicBezTo>
                  <a:cubicBezTo>
                    <a:pt x="2730084" y="657794"/>
                    <a:pt x="2698519" y="656140"/>
                    <a:pt x="2676273" y="652304"/>
                  </a:cubicBezTo>
                  <a:cubicBezTo>
                    <a:pt x="2590546" y="637890"/>
                    <a:pt x="2508883" y="630176"/>
                    <a:pt x="2432360" y="657836"/>
                  </a:cubicBezTo>
                  <a:cubicBezTo>
                    <a:pt x="2423352" y="661179"/>
                    <a:pt x="2395274" y="656272"/>
                    <a:pt x="2382311" y="650824"/>
                  </a:cubicBezTo>
                  <a:cubicBezTo>
                    <a:pt x="2257393" y="597728"/>
                    <a:pt x="2187724" y="592930"/>
                    <a:pt x="2055134" y="630053"/>
                  </a:cubicBezTo>
                  <a:cubicBezTo>
                    <a:pt x="2046542" y="632464"/>
                    <a:pt x="2035364" y="635121"/>
                    <a:pt x="2031829" y="639324"/>
                  </a:cubicBezTo>
                  <a:cubicBezTo>
                    <a:pt x="2007977" y="666120"/>
                    <a:pt x="1960229" y="664380"/>
                    <a:pt x="1912764" y="664183"/>
                  </a:cubicBezTo>
                  <a:cubicBezTo>
                    <a:pt x="1860521" y="663924"/>
                    <a:pt x="1808236" y="664426"/>
                    <a:pt x="1755637" y="663960"/>
                  </a:cubicBezTo>
                  <a:cubicBezTo>
                    <a:pt x="1746439" y="663859"/>
                    <a:pt x="1736243" y="661799"/>
                    <a:pt x="1727159" y="659605"/>
                  </a:cubicBezTo>
                  <a:cubicBezTo>
                    <a:pt x="1692256" y="651480"/>
                    <a:pt x="1658604" y="640559"/>
                    <a:pt x="1622470" y="634850"/>
                  </a:cubicBezTo>
                  <a:cubicBezTo>
                    <a:pt x="1544362" y="622552"/>
                    <a:pt x="1469248" y="602210"/>
                    <a:pt x="1385955" y="604522"/>
                  </a:cubicBezTo>
                  <a:cubicBezTo>
                    <a:pt x="1371585" y="604913"/>
                    <a:pt x="1355357" y="598530"/>
                    <a:pt x="1340055" y="595629"/>
                  </a:cubicBezTo>
                  <a:cubicBezTo>
                    <a:pt x="1312351" y="590552"/>
                    <a:pt x="1285460" y="583993"/>
                    <a:pt x="1257271" y="581180"/>
                  </a:cubicBezTo>
                  <a:cubicBezTo>
                    <a:pt x="1182583" y="573830"/>
                    <a:pt x="1107142" y="566824"/>
                    <a:pt x="1031914" y="562692"/>
                  </a:cubicBezTo>
                  <a:cubicBezTo>
                    <a:pt x="995593" y="560597"/>
                    <a:pt x="958880" y="565923"/>
                    <a:pt x="922031" y="566853"/>
                  </a:cubicBezTo>
                  <a:cubicBezTo>
                    <a:pt x="905446" y="567320"/>
                    <a:pt x="878533" y="568199"/>
                    <a:pt x="873250" y="563724"/>
                  </a:cubicBezTo>
                  <a:cubicBezTo>
                    <a:pt x="832343" y="529722"/>
                    <a:pt x="772202" y="532674"/>
                    <a:pt x="711627" y="529880"/>
                  </a:cubicBezTo>
                  <a:cubicBezTo>
                    <a:pt x="577999" y="523641"/>
                    <a:pt x="447408" y="543696"/>
                    <a:pt x="311112" y="525106"/>
                  </a:cubicBezTo>
                  <a:cubicBezTo>
                    <a:pt x="271645" y="519795"/>
                    <a:pt x="226936" y="530235"/>
                    <a:pt x="184145" y="532188"/>
                  </a:cubicBezTo>
                  <a:cubicBezTo>
                    <a:pt x="162015" y="533128"/>
                    <a:pt x="137665" y="534333"/>
                    <a:pt x="116886" y="530572"/>
                  </a:cubicBezTo>
                  <a:cubicBezTo>
                    <a:pt x="84810" y="524693"/>
                    <a:pt x="54011" y="515448"/>
                    <a:pt x="23941" y="506433"/>
                  </a:cubicBezTo>
                  <a:lnTo>
                    <a:pt x="0" y="502149"/>
                  </a:lnTo>
                  <a:close/>
                </a:path>
              </a:pathLst>
            </a:custGeom>
            <a:blipFill>
              <a:blip r:embed="rId4">
                <a:alphaModFix amt="57000"/>
              </a:blip>
              <a:tile tx="0" ty="0" sx="100000" sy="100000" flip="none" algn="tl"/>
            </a:blip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4" name="AutoShape 2" descr="Image result for UWTS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" name="Rectangle 7"/>
          <p:cNvSpPr/>
          <p:nvPr/>
        </p:nvSpPr>
        <p:spPr>
          <a:xfrm>
            <a:off x="2915817" y="1802098"/>
            <a:ext cx="3816424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endParaRPr lang="en-US" sz="40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2" name="AutoShape 2" descr="Image result for nutrition health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3" name="AutoShape 4" descr="Image result for nutrition health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1" name="AutoShape 10" descr="Image result for nutrition health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2" name="AutoShape 8" descr="Image result for SPort wales"/>
          <p:cNvSpPr>
            <a:spLocks noChangeAspect="1" noChangeArrowheads="1"/>
          </p:cNvSpPr>
          <p:nvPr/>
        </p:nvSpPr>
        <p:spPr bwMode="auto">
          <a:xfrm>
            <a:off x="765175" y="4651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47430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Image result for UWTS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" name="Rectangle 5"/>
          <p:cNvSpPr/>
          <p:nvPr/>
        </p:nvSpPr>
        <p:spPr>
          <a:xfrm>
            <a:off x="460374" y="7937"/>
            <a:ext cx="8296473" cy="101566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60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Outside Of Work</a:t>
            </a:r>
            <a:endParaRPr lang="en-US" sz="40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915817" y="1802098"/>
            <a:ext cx="3816424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endParaRPr lang="en-US" sz="40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2" name="AutoShape 2" descr="Image result for nutrition health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3" name="AutoShape 4" descr="Image result for nutrition health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1" name="AutoShape 10" descr="Image result for nutrition health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2" name="AutoShape 8" descr="Image result for SPort wales"/>
          <p:cNvSpPr>
            <a:spLocks noChangeAspect="1" noChangeArrowheads="1"/>
          </p:cNvSpPr>
          <p:nvPr/>
        </p:nvSpPr>
        <p:spPr bwMode="auto">
          <a:xfrm>
            <a:off x="765175" y="4651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7170" name="Picture 2" descr="https://scontent.xx.fbcdn.net/v/t1.0-9/423938_3084989296772_658480544_n.jpg?oh=0b75d61756fd3cdec8581396d3186b77&amp;oe=58AC572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304" y="1732206"/>
            <a:ext cx="5649667" cy="34427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https://scontent.xx.fbcdn.net/v/t1.0-9/12105844_10153725752328701_7828051083280547302_n.jpg?oh=1fb2477bee3cc4cd59677cf98418c565&amp;oe=587404A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65339" y="1186950"/>
            <a:ext cx="2549969" cy="45332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4390759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Image result for UWTS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" name="Rectangle 5"/>
          <p:cNvSpPr/>
          <p:nvPr/>
        </p:nvSpPr>
        <p:spPr>
          <a:xfrm>
            <a:off x="460374" y="7937"/>
            <a:ext cx="8296473" cy="193899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60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Community Sports Development </a:t>
            </a:r>
            <a:endParaRPr lang="en-US" sz="40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1026" name="Picture 2" descr="Image result for sports development imag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564" y="160338"/>
            <a:ext cx="1599729" cy="11997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ctangle 7"/>
          <p:cNvSpPr/>
          <p:nvPr/>
        </p:nvSpPr>
        <p:spPr>
          <a:xfrm>
            <a:off x="2915817" y="1802098"/>
            <a:ext cx="3816424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endParaRPr lang="en-US" sz="40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9" name="Picture 2" descr="Image result for sports development imag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44271" y="178520"/>
            <a:ext cx="1599729" cy="11997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AutoShape 2" descr="Image result for nutrition health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3" name="AutoShape 4" descr="Image result for nutrition health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1" name="AutoShape 10" descr="Image result for nutrition health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2" name="AutoShape 8" descr="Image result for SPort wales"/>
          <p:cNvSpPr>
            <a:spLocks noChangeAspect="1" noChangeArrowheads="1"/>
          </p:cNvSpPr>
          <p:nvPr/>
        </p:nvSpPr>
        <p:spPr bwMode="auto">
          <a:xfrm>
            <a:off x="765175" y="4651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" name="TextBox 6"/>
          <p:cNvSpPr txBox="1"/>
          <p:nvPr/>
        </p:nvSpPr>
        <p:spPr>
          <a:xfrm>
            <a:off x="460374" y="2060848"/>
            <a:ext cx="8432106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How well do you know each other?</a:t>
            </a:r>
          </a:p>
          <a:p>
            <a:endParaRPr lang="en-GB" dirty="0"/>
          </a:p>
          <a:p>
            <a:r>
              <a:rPr lang="en-GB" b="1" dirty="0"/>
              <a:t>Circle task- (speed discussions) / 3 rotation outside</a:t>
            </a:r>
          </a:p>
          <a:p>
            <a:endParaRPr lang="en-GB" dirty="0"/>
          </a:p>
          <a:p>
            <a:r>
              <a:rPr lang="en-GB" dirty="0"/>
              <a:t>Name</a:t>
            </a:r>
          </a:p>
          <a:p>
            <a:r>
              <a:rPr lang="en-GB" dirty="0"/>
              <a:t>Your worst quality</a:t>
            </a:r>
          </a:p>
          <a:p>
            <a:r>
              <a:rPr lang="en-GB" dirty="0"/>
              <a:t>Your best quality</a:t>
            </a:r>
          </a:p>
          <a:p>
            <a:r>
              <a:rPr lang="en-GB" dirty="0"/>
              <a:t>Where you see yourself working in sport in the future</a:t>
            </a:r>
          </a:p>
          <a:p>
            <a:r>
              <a:rPr lang="en-GB" dirty="0"/>
              <a:t>Where you work now</a:t>
            </a:r>
          </a:p>
          <a:p>
            <a:r>
              <a:rPr lang="en-GB" dirty="0"/>
              <a:t>Your main interests </a:t>
            </a:r>
          </a:p>
          <a:p>
            <a:r>
              <a:rPr lang="en-GB" dirty="0"/>
              <a:t>How you got to this point on your course (academically) </a:t>
            </a:r>
          </a:p>
          <a:p>
            <a:endParaRPr lang="en-GB" dirty="0"/>
          </a:p>
          <a:p>
            <a:r>
              <a:rPr lang="en-GB" dirty="0"/>
              <a:t>Feedback to group- present your friend</a:t>
            </a:r>
          </a:p>
        </p:txBody>
      </p:sp>
    </p:spTree>
    <p:extLst>
      <p:ext uri="{BB962C8B-B14F-4D97-AF65-F5344CB8AC3E}">
        <p14:creationId xmlns:p14="http://schemas.microsoft.com/office/powerpoint/2010/main" val="37897809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Image result for UWTS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" name="Rectangle 5"/>
          <p:cNvSpPr/>
          <p:nvPr/>
        </p:nvSpPr>
        <p:spPr>
          <a:xfrm>
            <a:off x="460374" y="7937"/>
            <a:ext cx="8296473" cy="193899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60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Community Sports Development </a:t>
            </a:r>
            <a:endParaRPr lang="en-US" sz="40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1026" name="Picture 2" descr="Image result for sports development imag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564" y="160338"/>
            <a:ext cx="1599729" cy="11997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ctangle 7"/>
          <p:cNvSpPr/>
          <p:nvPr/>
        </p:nvSpPr>
        <p:spPr>
          <a:xfrm>
            <a:off x="2915817" y="1802098"/>
            <a:ext cx="3816424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endParaRPr lang="en-US" sz="40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9" name="Picture 2" descr="Image result for sports development imag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44271" y="178520"/>
            <a:ext cx="1599729" cy="11997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AutoShape 2" descr="Image result for nutrition health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3" name="AutoShape 4" descr="Image result for nutrition health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1" name="AutoShape 10" descr="Image result for nutrition health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2" name="AutoShape 8" descr="Image result for SPort wales"/>
          <p:cNvSpPr>
            <a:spLocks noChangeAspect="1" noChangeArrowheads="1"/>
          </p:cNvSpPr>
          <p:nvPr/>
        </p:nvSpPr>
        <p:spPr bwMode="auto">
          <a:xfrm>
            <a:off x="765175" y="4651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" name="TextBox 6"/>
          <p:cNvSpPr txBox="1"/>
          <p:nvPr/>
        </p:nvSpPr>
        <p:spPr>
          <a:xfrm>
            <a:off x="460374" y="2060848"/>
            <a:ext cx="8432106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My expectations / standards:</a:t>
            </a:r>
          </a:p>
          <a:p>
            <a:endParaRPr lang="en-GB" dirty="0"/>
          </a:p>
          <a:p>
            <a:r>
              <a:rPr lang="en-GB" dirty="0"/>
              <a:t>Attendance- If you cant attend email me before the lecture starts</a:t>
            </a:r>
          </a:p>
          <a:p>
            <a:r>
              <a:rPr lang="en-GB" dirty="0"/>
              <a:t>Professionalism / language</a:t>
            </a:r>
          </a:p>
          <a:p>
            <a:r>
              <a:rPr lang="en-GB" dirty="0"/>
              <a:t>Mobile Phones- in bags not on the desk or in pockets</a:t>
            </a:r>
          </a:p>
          <a:p>
            <a:r>
              <a:rPr lang="en-GB" dirty="0"/>
              <a:t>Hand in work on time</a:t>
            </a:r>
          </a:p>
          <a:p>
            <a:r>
              <a:rPr lang="en-GB" dirty="0"/>
              <a:t>Value everyone's views, challenge, agree and disagree</a:t>
            </a:r>
          </a:p>
          <a:p>
            <a:endParaRPr lang="en-GB" dirty="0"/>
          </a:p>
          <a:p>
            <a:r>
              <a:rPr lang="en-GB" b="1" dirty="0"/>
              <a:t>My way of delivering:</a:t>
            </a:r>
          </a:p>
          <a:p>
            <a:endParaRPr lang="en-GB" dirty="0"/>
          </a:p>
          <a:p>
            <a:r>
              <a:rPr lang="en-GB" dirty="0"/>
              <a:t>Practical tasks</a:t>
            </a:r>
          </a:p>
          <a:p>
            <a:r>
              <a:rPr lang="en-GB" dirty="0"/>
              <a:t>Use of technology</a:t>
            </a:r>
          </a:p>
          <a:p>
            <a:r>
              <a:rPr lang="en-GB" dirty="0"/>
              <a:t>Real life experiences </a:t>
            </a:r>
          </a:p>
          <a:p>
            <a:r>
              <a:rPr lang="en-GB" dirty="0"/>
              <a:t>Energisers / brain mash </a:t>
            </a:r>
          </a:p>
          <a:p>
            <a:r>
              <a:rPr lang="en-GB" dirty="0"/>
              <a:t>Breaks- </a:t>
            </a:r>
          </a:p>
          <a:p>
            <a:r>
              <a:rPr lang="en-GB" dirty="0"/>
              <a:t>Research / further reading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6474377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Image result for UWTS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" name="Rectangle 5"/>
          <p:cNvSpPr/>
          <p:nvPr/>
        </p:nvSpPr>
        <p:spPr>
          <a:xfrm>
            <a:off x="460374" y="7937"/>
            <a:ext cx="8296473" cy="193899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60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Community Sports Development </a:t>
            </a:r>
            <a:endParaRPr lang="en-US" sz="40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1026" name="Picture 2" descr="Image result for sports development imag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564" y="160338"/>
            <a:ext cx="1599729" cy="11997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ctangle 7"/>
          <p:cNvSpPr/>
          <p:nvPr/>
        </p:nvSpPr>
        <p:spPr>
          <a:xfrm>
            <a:off x="2915817" y="1802098"/>
            <a:ext cx="3816424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endParaRPr lang="en-US" sz="40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9" name="Picture 2" descr="Image result for sports development imag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44271" y="178520"/>
            <a:ext cx="1599729" cy="11997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AutoShape 2" descr="Image result for nutrition health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3" name="AutoShape 4" descr="Image result for nutrition health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1" name="AutoShape 10" descr="Image result for nutrition health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2" name="AutoShape 8" descr="Image result for SPort wales"/>
          <p:cNvSpPr>
            <a:spLocks noChangeAspect="1" noChangeArrowheads="1"/>
          </p:cNvSpPr>
          <p:nvPr/>
        </p:nvSpPr>
        <p:spPr bwMode="auto">
          <a:xfrm>
            <a:off x="765175" y="4651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" name="TextBox 6"/>
          <p:cNvSpPr txBox="1"/>
          <p:nvPr/>
        </p:nvSpPr>
        <p:spPr>
          <a:xfrm>
            <a:off x="460374" y="2060848"/>
            <a:ext cx="8432106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i="1" u="sng" dirty="0"/>
              <a:t>What you need to bring?</a:t>
            </a:r>
          </a:p>
          <a:p>
            <a:endParaRPr lang="en-GB" b="1" dirty="0"/>
          </a:p>
          <a:p>
            <a:r>
              <a:rPr lang="en-GB" b="1" dirty="0"/>
              <a:t>Pen</a:t>
            </a:r>
          </a:p>
          <a:p>
            <a:r>
              <a:rPr lang="en-GB" b="1" dirty="0"/>
              <a:t>Notepad</a:t>
            </a:r>
          </a:p>
          <a:p>
            <a:r>
              <a:rPr lang="en-GB" b="1" dirty="0"/>
              <a:t>Smart Phone- QR Code Reader</a:t>
            </a:r>
          </a:p>
          <a:p>
            <a:r>
              <a:rPr lang="en-GB" b="1" dirty="0"/>
              <a:t>Drink / non fizzy </a:t>
            </a:r>
          </a:p>
          <a:p>
            <a:r>
              <a:rPr lang="en-GB" b="1" dirty="0"/>
              <a:t>Energy</a:t>
            </a:r>
          </a:p>
          <a:p>
            <a:r>
              <a:rPr lang="en-GB" b="1" dirty="0"/>
              <a:t>Concentration</a:t>
            </a:r>
          </a:p>
          <a:p>
            <a:r>
              <a:rPr lang="en-GB" b="1" dirty="0"/>
              <a:t>Ideas / creativity / an open mind!</a:t>
            </a:r>
          </a:p>
          <a:p>
            <a:endParaRPr lang="en-GB" b="1" dirty="0"/>
          </a:p>
          <a:p>
            <a:r>
              <a:rPr lang="en-GB" b="1" i="1" u="sng" dirty="0"/>
              <a:t>Timings</a:t>
            </a:r>
          </a:p>
          <a:p>
            <a:endParaRPr lang="en-GB" b="1" dirty="0"/>
          </a:p>
          <a:p>
            <a:r>
              <a:rPr lang="en-GB" b="1" dirty="0"/>
              <a:t>12- This room </a:t>
            </a:r>
          </a:p>
          <a:p>
            <a:r>
              <a:rPr lang="en-GB" b="1" dirty="0"/>
              <a:t>1- Break</a:t>
            </a:r>
          </a:p>
          <a:p>
            <a:r>
              <a:rPr lang="en-GB" b="1" dirty="0"/>
              <a:t>1:30- IT room/this room</a:t>
            </a:r>
          </a:p>
          <a:p>
            <a:r>
              <a:rPr lang="en-GB" b="1" dirty="0"/>
              <a:t>Times may vary / we may be offsite at times</a:t>
            </a: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0288172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Image result for UWTS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" name="Rectangle 5"/>
          <p:cNvSpPr/>
          <p:nvPr/>
        </p:nvSpPr>
        <p:spPr>
          <a:xfrm>
            <a:off x="460374" y="7937"/>
            <a:ext cx="8296473" cy="193899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60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Community Sports Development </a:t>
            </a:r>
            <a:endParaRPr lang="en-US" sz="40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1026" name="Picture 2" descr="Image result for sports development imag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564" y="160338"/>
            <a:ext cx="1599729" cy="11997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ctangle 7"/>
          <p:cNvSpPr/>
          <p:nvPr/>
        </p:nvSpPr>
        <p:spPr>
          <a:xfrm>
            <a:off x="2915817" y="1802098"/>
            <a:ext cx="3816424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endParaRPr lang="en-US" sz="40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9" name="Picture 2" descr="Image result for sports development imag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44271" y="178520"/>
            <a:ext cx="1599729" cy="11997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AutoShape 2" descr="Image result for nutrition health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3" name="AutoShape 4" descr="Image result for nutrition health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1" name="AutoShape 10" descr="Image result for nutrition health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2" name="AutoShape 8" descr="Image result for SPort wales"/>
          <p:cNvSpPr>
            <a:spLocks noChangeAspect="1" noChangeArrowheads="1"/>
          </p:cNvSpPr>
          <p:nvPr/>
        </p:nvSpPr>
        <p:spPr bwMode="auto">
          <a:xfrm>
            <a:off x="765175" y="4651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5" name="Picture 2" descr="Image result for thinking emoji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7" y="1946929"/>
            <a:ext cx="2952328" cy="29523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Rectangle 9"/>
          <p:cNvSpPr/>
          <p:nvPr/>
        </p:nvSpPr>
        <p:spPr>
          <a:xfrm>
            <a:off x="-177481" y="4721192"/>
            <a:ext cx="9138923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en-US" sz="5400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What do I expect from this module- Think, Pair, share</a:t>
            </a:r>
            <a:endParaRPr lang="en-US" sz="5400" b="1" cap="none" spc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627293" y="6475518"/>
            <a:ext cx="59169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/>
              <a:t>Post it note feedback</a:t>
            </a:r>
          </a:p>
        </p:txBody>
      </p:sp>
    </p:spTree>
    <p:extLst>
      <p:ext uri="{BB962C8B-B14F-4D97-AF65-F5344CB8AC3E}">
        <p14:creationId xmlns:p14="http://schemas.microsoft.com/office/powerpoint/2010/main" val="370986693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3000" y="0"/>
            <a:ext cx="6858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03648" y="6165304"/>
            <a:ext cx="6480720" cy="709366"/>
          </a:xfrm>
        </p:spPr>
        <p:txBody>
          <a:bodyPr>
            <a:normAutofit/>
          </a:bodyPr>
          <a:lstStyle/>
          <a:p>
            <a:pPr algn="ctr"/>
            <a:r>
              <a:rPr lang="en-GB" sz="2000" b="1" dirty="0">
                <a:solidFill>
                  <a:schemeClr val="bg1"/>
                </a:solidFill>
              </a:rPr>
              <a:t> Monkey cucumber / grapes</a:t>
            </a:r>
          </a:p>
        </p:txBody>
      </p:sp>
    </p:spTree>
    <p:extLst>
      <p:ext uri="{BB962C8B-B14F-4D97-AF65-F5344CB8AC3E}">
        <p14:creationId xmlns:p14="http://schemas.microsoft.com/office/powerpoint/2010/main" val="132560201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1" name="Rectangle 70">
            <a:extLst>
              <a:ext uri="{FF2B5EF4-FFF2-40B4-BE49-F238E27FC236}">
                <a16:creationId xmlns:a16="http://schemas.microsoft.com/office/drawing/2014/main" id="{F4C0B10B-D2C4-4A54-AFAD-3D27DF88BB3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3" name="Group 72">
            <a:extLst>
              <a:ext uri="{FF2B5EF4-FFF2-40B4-BE49-F238E27FC236}">
                <a16:creationId xmlns:a16="http://schemas.microsoft.com/office/drawing/2014/main" id="{B6BADB90-C74B-40D6-86DC-503F65FCE8D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307282" y="635715"/>
            <a:ext cx="8356656" cy="2482136"/>
            <a:chOff x="409710" y="635715"/>
            <a:chExt cx="11142208" cy="2482136"/>
          </a:xfrm>
        </p:grpSpPr>
        <p:sp>
          <p:nvSpPr>
            <p:cNvPr id="74" name="Freeform 44">
              <a:extLst>
                <a:ext uri="{FF2B5EF4-FFF2-40B4-BE49-F238E27FC236}">
                  <a16:creationId xmlns:a16="http://schemas.microsoft.com/office/drawing/2014/main" id="{6559431D-1886-4AE0-9B87-9AD2ECAB843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223203" y="635716"/>
              <a:ext cx="328612" cy="1742360"/>
            </a:xfrm>
            <a:custGeom>
              <a:avLst/>
              <a:gdLst>
                <a:gd name="T0" fmla="*/ 207 w 207"/>
                <a:gd name="T1" fmla="*/ 987 h 1114"/>
                <a:gd name="T2" fmla="*/ 0 w 207"/>
                <a:gd name="T3" fmla="*/ 1114 h 1114"/>
                <a:gd name="T4" fmla="*/ 0 w 207"/>
                <a:gd name="T5" fmla="*/ 127 h 1114"/>
                <a:gd name="T6" fmla="*/ 207 w 207"/>
                <a:gd name="T7" fmla="*/ 0 h 1114"/>
                <a:gd name="T8" fmla="*/ 207 w 207"/>
                <a:gd name="T9" fmla="*/ 987 h 1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7" h="1114">
                  <a:moveTo>
                    <a:pt x="207" y="987"/>
                  </a:moveTo>
                  <a:lnTo>
                    <a:pt x="0" y="1114"/>
                  </a:lnTo>
                  <a:lnTo>
                    <a:pt x="0" y="127"/>
                  </a:lnTo>
                  <a:lnTo>
                    <a:pt x="207" y="0"/>
                  </a:lnTo>
                  <a:lnTo>
                    <a:pt x="207" y="987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5" name="Freeform 45">
              <a:extLst>
                <a:ext uri="{FF2B5EF4-FFF2-40B4-BE49-F238E27FC236}">
                  <a16:creationId xmlns:a16="http://schemas.microsoft.com/office/drawing/2014/main" id="{373850A5-B04A-4FCD-9E73-EE322167FB3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409710" y="1022350"/>
              <a:ext cx="709612" cy="2095501"/>
            </a:xfrm>
            <a:custGeom>
              <a:avLst/>
              <a:gdLst>
                <a:gd name="T0" fmla="*/ 447 w 447"/>
                <a:gd name="T1" fmla="*/ 1363 h 1363"/>
                <a:gd name="T2" fmla="*/ 0 w 447"/>
                <a:gd name="T3" fmla="*/ 987 h 1363"/>
                <a:gd name="T4" fmla="*/ 0 w 447"/>
                <a:gd name="T5" fmla="*/ 0 h 1363"/>
                <a:gd name="T6" fmla="*/ 447 w 447"/>
                <a:gd name="T7" fmla="*/ 376 h 1363"/>
                <a:gd name="T8" fmla="*/ 447 w 447"/>
                <a:gd name="T9" fmla="*/ 1363 h 13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7" h="1363">
                  <a:moveTo>
                    <a:pt x="447" y="1363"/>
                  </a:moveTo>
                  <a:lnTo>
                    <a:pt x="0" y="987"/>
                  </a:lnTo>
                  <a:lnTo>
                    <a:pt x="0" y="0"/>
                  </a:lnTo>
                  <a:lnTo>
                    <a:pt x="447" y="376"/>
                  </a:lnTo>
                  <a:lnTo>
                    <a:pt x="447" y="1363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6" name="Freeform 46">
              <a:extLst>
                <a:ext uri="{FF2B5EF4-FFF2-40B4-BE49-F238E27FC236}">
                  <a16:creationId xmlns:a16="http://schemas.microsoft.com/office/drawing/2014/main" id="{82C18C67-80FA-4738-AA53-0AF2419F98E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409710" y="837744"/>
              <a:ext cx="403225" cy="1705431"/>
            </a:xfrm>
            <a:custGeom>
              <a:avLst/>
              <a:gdLst>
                <a:gd name="T0" fmla="*/ 254 w 254"/>
                <a:gd name="T1" fmla="*/ 987 h 1109"/>
                <a:gd name="T2" fmla="*/ 0 w 254"/>
                <a:gd name="T3" fmla="*/ 1109 h 1109"/>
                <a:gd name="T4" fmla="*/ 0 w 254"/>
                <a:gd name="T5" fmla="*/ 119 h 1109"/>
                <a:gd name="T6" fmla="*/ 254 w 254"/>
                <a:gd name="T7" fmla="*/ 0 h 1109"/>
                <a:gd name="T8" fmla="*/ 254 w 254"/>
                <a:gd name="T9" fmla="*/ 987 h 11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4" h="1109">
                  <a:moveTo>
                    <a:pt x="254" y="987"/>
                  </a:moveTo>
                  <a:lnTo>
                    <a:pt x="0" y="1109"/>
                  </a:lnTo>
                  <a:lnTo>
                    <a:pt x="0" y="119"/>
                  </a:lnTo>
                  <a:lnTo>
                    <a:pt x="254" y="0"/>
                  </a:lnTo>
                  <a:lnTo>
                    <a:pt x="254" y="987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7" name="Freeform 47">
              <a:extLst>
                <a:ext uri="{FF2B5EF4-FFF2-40B4-BE49-F238E27FC236}">
                  <a16:creationId xmlns:a16="http://schemas.microsoft.com/office/drawing/2014/main" id="{48543B1A-8BF5-4C63-8404-41B2EA70B33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44660" y="640894"/>
              <a:ext cx="168275" cy="1713195"/>
            </a:xfrm>
            <a:custGeom>
              <a:avLst/>
              <a:gdLst>
                <a:gd name="T0" fmla="*/ 106 w 106"/>
                <a:gd name="T1" fmla="*/ 1114 h 1114"/>
                <a:gd name="T2" fmla="*/ 0 w 106"/>
                <a:gd name="T3" fmla="*/ 1005 h 1114"/>
                <a:gd name="T4" fmla="*/ 0 w 106"/>
                <a:gd name="T5" fmla="*/ 0 h 1114"/>
                <a:gd name="T6" fmla="*/ 106 w 106"/>
                <a:gd name="T7" fmla="*/ 110 h 1114"/>
                <a:gd name="T8" fmla="*/ 106 w 106"/>
                <a:gd name="T9" fmla="*/ 1114 h 1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6" h="1114">
                  <a:moveTo>
                    <a:pt x="106" y="1114"/>
                  </a:moveTo>
                  <a:lnTo>
                    <a:pt x="0" y="1005"/>
                  </a:lnTo>
                  <a:lnTo>
                    <a:pt x="0" y="0"/>
                  </a:lnTo>
                  <a:lnTo>
                    <a:pt x="106" y="110"/>
                  </a:lnTo>
                  <a:lnTo>
                    <a:pt x="106" y="1114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8" name="Rectangle 77">
              <a:extLst>
                <a:ext uri="{FF2B5EF4-FFF2-40B4-BE49-F238E27FC236}">
                  <a16:creationId xmlns:a16="http://schemas.microsoft.com/office/drawing/2014/main" id="{92DF5096-E051-498C-A3ED-CBA77A813AA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rrowhead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44055" y="635715"/>
              <a:ext cx="10907863" cy="154145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6" name="Rectangle 5"/>
          <p:cNvSpPr/>
          <p:nvPr/>
        </p:nvSpPr>
        <p:spPr>
          <a:xfrm>
            <a:off x="785460" y="759805"/>
            <a:ext cx="772989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3500" b="1">
                <a:ln w="1905"/>
                <a:solidFill>
                  <a:srgbClr val="FFFFFF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+mj-lt"/>
                <a:ea typeface="+mj-ea"/>
                <a:cs typeface="+mj-cs"/>
              </a:rPr>
              <a:t>Community Sports Development 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68678" y="2494450"/>
            <a:ext cx="3040158" cy="356315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500" b="1"/>
              <a:t>Aims of this module: 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500"/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500"/>
              <a:t>Develop an understanding of issues relevant to sports development, planning, managing sport infrastructures and key initiatives and programmes.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500"/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500"/>
              <a:t>Evaluate arguments, assumptions and current strategies that are focused on creating pathways of opportunities for all individuals to achieve their potential through and in sport.</a:t>
            </a:r>
          </a:p>
        </p:txBody>
      </p:sp>
      <p:pic>
        <p:nvPicPr>
          <p:cNvPr id="9" name="Picture 2" descr="Image result for sports development image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53" r="16237"/>
          <a:stretch/>
        </p:blipFill>
        <p:spPr bwMode="auto">
          <a:xfrm>
            <a:off x="4574169" y="2492376"/>
            <a:ext cx="3601803" cy="35633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AutoShape 2" descr="Image result for UWTS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026" name="Picture 2" descr="Image result for sports development imag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564" y="160338"/>
            <a:ext cx="1599729" cy="11997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ctangle 7"/>
          <p:cNvSpPr/>
          <p:nvPr/>
        </p:nvSpPr>
        <p:spPr>
          <a:xfrm>
            <a:off x="2915817" y="1802098"/>
            <a:ext cx="3816424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endParaRPr lang="en-US" sz="40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2" name="AutoShape 2" descr="Image result for nutrition health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3" name="AutoShape 4" descr="Image result for nutrition health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1" name="AutoShape 10" descr="Image result for nutrition health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2" name="AutoShape 8" descr="Image result for SPort wales"/>
          <p:cNvSpPr>
            <a:spLocks noChangeAspect="1" noChangeArrowheads="1"/>
          </p:cNvSpPr>
          <p:nvPr/>
        </p:nvSpPr>
        <p:spPr bwMode="auto">
          <a:xfrm>
            <a:off x="765175" y="4651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775829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Image result for UWTS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" name="Rectangle 5"/>
          <p:cNvSpPr/>
          <p:nvPr/>
        </p:nvSpPr>
        <p:spPr>
          <a:xfrm>
            <a:off x="460374" y="7937"/>
            <a:ext cx="8296473" cy="193899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60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Community Sports Development </a:t>
            </a:r>
            <a:endParaRPr lang="en-US" sz="40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1026" name="Picture 2" descr="Image result for sports development imag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564" y="160338"/>
            <a:ext cx="1599729" cy="11997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ctangle 7"/>
          <p:cNvSpPr/>
          <p:nvPr/>
        </p:nvSpPr>
        <p:spPr>
          <a:xfrm>
            <a:off x="2915817" y="1802098"/>
            <a:ext cx="3816424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endParaRPr lang="en-US" sz="40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9" name="Picture 2" descr="Image result for sports development imag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44271" y="178520"/>
            <a:ext cx="1599729" cy="11997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AutoShape 2" descr="Image result for nutrition health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3" name="AutoShape 4" descr="Image result for nutrition health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1" name="AutoShape 10" descr="Image result for nutrition health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2" name="AutoShape 8" descr="Image result for SPort wales"/>
          <p:cNvSpPr>
            <a:spLocks noChangeAspect="1" noChangeArrowheads="1"/>
          </p:cNvSpPr>
          <p:nvPr/>
        </p:nvSpPr>
        <p:spPr bwMode="auto">
          <a:xfrm>
            <a:off x="765175" y="4651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" name="TextBox 6"/>
          <p:cNvSpPr txBox="1"/>
          <p:nvPr/>
        </p:nvSpPr>
        <p:spPr>
          <a:xfrm>
            <a:off x="307975" y="2996952"/>
            <a:ext cx="8584505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What will we be doing?</a:t>
            </a:r>
          </a:p>
          <a:p>
            <a:endParaRPr lang="en-GB" dirty="0"/>
          </a:p>
          <a:p>
            <a:r>
              <a:rPr lang="en-GB" dirty="0"/>
              <a:t>Presentations </a:t>
            </a:r>
          </a:p>
          <a:p>
            <a:r>
              <a:rPr lang="en-GB" dirty="0"/>
              <a:t>Discussions / tasks / practical tasks in the classroom</a:t>
            </a:r>
          </a:p>
          <a:p>
            <a:r>
              <a:rPr lang="en-GB" dirty="0"/>
              <a:t>Student research and presentation</a:t>
            </a:r>
          </a:p>
          <a:p>
            <a:r>
              <a:rPr lang="en-GB" dirty="0"/>
              <a:t>Offsite visits to see sports development in practice </a:t>
            </a:r>
          </a:p>
          <a:p>
            <a:r>
              <a:rPr lang="en-GB" dirty="0"/>
              <a:t>A real life practical task- your project could be brought to life</a:t>
            </a:r>
          </a:p>
          <a:p>
            <a:r>
              <a:rPr lang="en-GB" dirty="0"/>
              <a:t>Use of technology where possible- You will need a QR code reader  </a:t>
            </a:r>
          </a:p>
        </p:txBody>
      </p:sp>
    </p:spTree>
    <p:extLst>
      <p:ext uri="{BB962C8B-B14F-4D97-AF65-F5344CB8AC3E}">
        <p14:creationId xmlns:p14="http://schemas.microsoft.com/office/powerpoint/2010/main" val="343739353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Image result for UWTS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" name="Rectangle 5"/>
          <p:cNvSpPr/>
          <p:nvPr/>
        </p:nvSpPr>
        <p:spPr>
          <a:xfrm>
            <a:off x="460374" y="7937"/>
            <a:ext cx="8296473" cy="193899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60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Community Sports Development </a:t>
            </a:r>
            <a:endParaRPr lang="en-US" sz="40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1026" name="Picture 2" descr="Image result for sports development imag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564" y="160338"/>
            <a:ext cx="1599729" cy="11997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ctangle 7"/>
          <p:cNvSpPr/>
          <p:nvPr/>
        </p:nvSpPr>
        <p:spPr>
          <a:xfrm>
            <a:off x="2915817" y="1802098"/>
            <a:ext cx="3816424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endParaRPr lang="en-US" sz="40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9" name="Picture 2" descr="Image result for sports development imag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44271" y="178520"/>
            <a:ext cx="1599729" cy="11997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AutoShape 2" descr="Image result for nutrition health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3" name="AutoShape 4" descr="Image result for nutrition health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1" name="AutoShape 10" descr="Image result for nutrition health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2" name="AutoShape 8" descr="Image result for SPort wales"/>
          <p:cNvSpPr>
            <a:spLocks noChangeAspect="1" noChangeArrowheads="1"/>
          </p:cNvSpPr>
          <p:nvPr/>
        </p:nvSpPr>
        <p:spPr bwMode="auto">
          <a:xfrm>
            <a:off x="765175" y="4651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2050" name="Picture 2" descr="Image result for student emoji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2609" y="1802098"/>
            <a:ext cx="4410075" cy="40767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/>
          <p:cNvSpPr/>
          <p:nvPr/>
        </p:nvSpPr>
        <p:spPr>
          <a:xfrm>
            <a:off x="211" y="1946929"/>
            <a:ext cx="1879637" cy="424731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1" cap="none" spc="0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effectLst/>
              </a:rPr>
              <a:t>How to get</a:t>
            </a:r>
          </a:p>
          <a:p>
            <a:pPr algn="ctr"/>
            <a:r>
              <a:rPr lang="en-US" sz="54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</a:rPr>
              <a:t>Your grade?</a:t>
            </a:r>
            <a:endParaRPr lang="en-US" sz="5400" b="1" cap="none" spc="0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gradFill>
                <a:gsLst>
                  <a:gs pos="0">
                    <a:srgbClr val="FFFFFF">
                      <a:tint val="40000"/>
                      <a:satMod val="250000"/>
                    </a:srgbClr>
                  </a:gs>
                  <a:gs pos="9000">
                    <a:srgbClr val="FFFFFF">
                      <a:tint val="52000"/>
                      <a:satMod val="300000"/>
                    </a:srgbClr>
                  </a:gs>
                  <a:gs pos="50000">
                    <a:srgbClr val="FFFFFF">
                      <a:shade val="20000"/>
                      <a:satMod val="300000"/>
                    </a:srgbClr>
                  </a:gs>
                  <a:gs pos="79000">
                    <a:srgbClr val="FFFFFF">
                      <a:tint val="52000"/>
                      <a:satMod val="300000"/>
                    </a:srgbClr>
                  </a:gs>
                  <a:gs pos="100000">
                    <a:srgbClr val="FFFFFF">
                      <a:tint val="40000"/>
                      <a:satMod val="250000"/>
                    </a:srgb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559456" y="5805264"/>
            <a:ext cx="809830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Hand your work in on time!</a:t>
            </a:r>
          </a:p>
        </p:txBody>
      </p:sp>
      <p:sp>
        <p:nvSpPr>
          <p:cNvPr id="13" name="AutoShape 4" descr="Image result for angry emoji">
            <a:hlinkClick r:id="rId5"/>
          </p:cNvPr>
          <p:cNvSpPr>
            <a:spLocks noChangeAspect="1" noChangeArrowheads="1"/>
          </p:cNvSpPr>
          <p:nvPr/>
        </p:nvSpPr>
        <p:spPr bwMode="auto">
          <a:xfrm>
            <a:off x="53975" y="-1951038"/>
            <a:ext cx="4076700" cy="40767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4" name="AutoShape 6" descr="Image result for angry emoji">
            <a:hlinkClick r:id="rId5"/>
          </p:cNvPr>
          <p:cNvSpPr>
            <a:spLocks noChangeAspect="1" noChangeArrowheads="1"/>
          </p:cNvSpPr>
          <p:nvPr/>
        </p:nvSpPr>
        <p:spPr bwMode="auto">
          <a:xfrm>
            <a:off x="206375" y="-1798638"/>
            <a:ext cx="4076700" cy="40767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2056" name="Picture 8" descr="Image result for angry emoji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46964" y="5968411"/>
            <a:ext cx="597036" cy="5970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8" descr="Image result for angry emoji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548" y="5968411"/>
            <a:ext cx="597036" cy="5970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6"/>
          <p:cNvSpPr/>
          <p:nvPr/>
        </p:nvSpPr>
        <p:spPr>
          <a:xfrm>
            <a:off x="5368465" y="1305341"/>
            <a:ext cx="3914854" cy="424731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Two</a:t>
            </a:r>
          </a:p>
          <a:p>
            <a:pPr algn="ctr"/>
            <a:r>
              <a:rPr lang="en-US" sz="54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Parts</a:t>
            </a:r>
          </a:p>
          <a:p>
            <a:pPr algn="ctr"/>
            <a:r>
              <a:rPr lang="en-US" sz="54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1- 4/3</a:t>
            </a:r>
            <a:r>
              <a:rPr lang="en-US" sz="54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+11/3</a:t>
            </a:r>
            <a:r>
              <a:rPr lang="en-US" sz="54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</a:p>
          <a:p>
            <a:pPr algn="ctr"/>
            <a:endParaRPr lang="en-US" sz="5400" b="1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  <a:p>
            <a:pPr algn="ctr"/>
            <a:r>
              <a:rPr lang="en-US" sz="54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2- 13/5</a:t>
            </a:r>
          </a:p>
        </p:txBody>
      </p:sp>
    </p:spTree>
    <p:extLst>
      <p:ext uri="{BB962C8B-B14F-4D97-AF65-F5344CB8AC3E}">
        <p14:creationId xmlns:p14="http://schemas.microsoft.com/office/powerpoint/2010/main" val="415485381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Image result for UWTS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" name="Rectangle 5"/>
          <p:cNvSpPr/>
          <p:nvPr/>
        </p:nvSpPr>
        <p:spPr>
          <a:xfrm>
            <a:off x="460374" y="7937"/>
            <a:ext cx="8296473" cy="193899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60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Community Sports Development </a:t>
            </a:r>
            <a:endParaRPr lang="en-US" sz="40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1026" name="Picture 2" descr="Image result for sports development imag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564" y="160338"/>
            <a:ext cx="1599729" cy="11997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ctangle 7"/>
          <p:cNvSpPr/>
          <p:nvPr/>
        </p:nvSpPr>
        <p:spPr>
          <a:xfrm>
            <a:off x="2915817" y="1802098"/>
            <a:ext cx="3816424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endParaRPr lang="en-US" sz="40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9" name="Picture 2" descr="Image result for sports development imag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44271" y="178520"/>
            <a:ext cx="1599729" cy="11997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AutoShape 2" descr="Image result for nutrition health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3" name="AutoShape 4" descr="Image result for nutrition health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1" name="AutoShape 10" descr="Image result for nutrition health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2" name="AutoShape 8" descr="Image result for SPort wales"/>
          <p:cNvSpPr>
            <a:spLocks noChangeAspect="1" noChangeArrowheads="1"/>
          </p:cNvSpPr>
          <p:nvPr/>
        </p:nvSpPr>
        <p:spPr bwMode="auto">
          <a:xfrm>
            <a:off x="765175" y="4651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3" name="AutoShape 4" descr="Image result for angry emoji">
            <a:hlinkClick r:id="rId3"/>
          </p:cNvPr>
          <p:cNvSpPr>
            <a:spLocks noChangeAspect="1" noChangeArrowheads="1"/>
          </p:cNvSpPr>
          <p:nvPr/>
        </p:nvSpPr>
        <p:spPr bwMode="auto">
          <a:xfrm>
            <a:off x="53975" y="-1951038"/>
            <a:ext cx="4076700" cy="40767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4" name="AutoShape 6" descr="Image result for angry emoji">
            <a:hlinkClick r:id="rId3"/>
          </p:cNvPr>
          <p:cNvSpPr>
            <a:spLocks noChangeAspect="1" noChangeArrowheads="1"/>
          </p:cNvSpPr>
          <p:nvPr/>
        </p:nvSpPr>
        <p:spPr bwMode="auto">
          <a:xfrm>
            <a:off x="206375" y="-1798638"/>
            <a:ext cx="4076700" cy="40767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" name="TextBox 6"/>
          <p:cNvSpPr txBox="1"/>
          <p:nvPr/>
        </p:nvSpPr>
        <p:spPr>
          <a:xfrm>
            <a:off x="206375" y="2636912"/>
            <a:ext cx="8398073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Flip Chart Rotation Task- 3 groups</a:t>
            </a:r>
          </a:p>
          <a:p>
            <a:endParaRPr lang="en-GB" dirty="0"/>
          </a:p>
          <a:p>
            <a:r>
              <a:rPr lang="en-GB" dirty="0"/>
              <a:t>Think about Community Sports Development </a:t>
            </a:r>
          </a:p>
          <a:p>
            <a:endParaRPr lang="en-GB" dirty="0"/>
          </a:p>
          <a:p>
            <a:endParaRPr lang="en-GB" dirty="0"/>
          </a:p>
          <a:p>
            <a:r>
              <a:rPr lang="en-GB" dirty="0"/>
              <a:t>1- Where does / should it happen</a:t>
            </a:r>
          </a:p>
          <a:p>
            <a:endParaRPr lang="en-GB" dirty="0"/>
          </a:p>
          <a:p>
            <a:r>
              <a:rPr lang="en-GB" dirty="0"/>
              <a:t>2-  What does it look like</a:t>
            </a:r>
          </a:p>
          <a:p>
            <a:endParaRPr lang="en-GB" dirty="0"/>
          </a:p>
          <a:p>
            <a:r>
              <a:rPr lang="en-GB" dirty="0"/>
              <a:t>3- What are the day to day tasks of a sports development officer</a:t>
            </a:r>
          </a:p>
        </p:txBody>
      </p:sp>
    </p:spTree>
    <p:extLst>
      <p:ext uri="{BB962C8B-B14F-4D97-AF65-F5344CB8AC3E}">
        <p14:creationId xmlns:p14="http://schemas.microsoft.com/office/powerpoint/2010/main" val="104684894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Image result for UWTS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" name="Rectangle 5"/>
          <p:cNvSpPr/>
          <p:nvPr/>
        </p:nvSpPr>
        <p:spPr>
          <a:xfrm>
            <a:off x="460374" y="7937"/>
            <a:ext cx="8296473" cy="193899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60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Community Sports Development </a:t>
            </a:r>
            <a:endParaRPr lang="en-US" sz="40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1026" name="Picture 2" descr="Image result for sports development imag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564" y="160338"/>
            <a:ext cx="1599729" cy="11997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ctangle 7"/>
          <p:cNvSpPr/>
          <p:nvPr/>
        </p:nvSpPr>
        <p:spPr>
          <a:xfrm>
            <a:off x="2915817" y="1802098"/>
            <a:ext cx="3816424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endParaRPr lang="en-US" sz="40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9" name="Picture 2" descr="Image result for sports development imag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44271" y="178520"/>
            <a:ext cx="1599729" cy="11997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AutoShape 2" descr="Image result for nutrition health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3" name="AutoShape 4" descr="Image result for nutrition health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1" name="AutoShape 10" descr="Image result for nutrition health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2" name="AutoShape 8" descr="Image result for SPort wales"/>
          <p:cNvSpPr>
            <a:spLocks noChangeAspect="1" noChangeArrowheads="1"/>
          </p:cNvSpPr>
          <p:nvPr/>
        </p:nvSpPr>
        <p:spPr bwMode="auto">
          <a:xfrm>
            <a:off x="765175" y="4651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3" name="AutoShape 4" descr="Image result for angry emoji">
            <a:hlinkClick r:id="rId3"/>
          </p:cNvPr>
          <p:cNvSpPr>
            <a:spLocks noChangeAspect="1" noChangeArrowheads="1"/>
          </p:cNvSpPr>
          <p:nvPr/>
        </p:nvSpPr>
        <p:spPr bwMode="auto">
          <a:xfrm>
            <a:off x="53975" y="-1951038"/>
            <a:ext cx="4076700" cy="40767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4" name="AutoShape 6" descr="Image result for angry emoji">
            <a:hlinkClick r:id="rId3"/>
          </p:cNvPr>
          <p:cNvSpPr>
            <a:spLocks noChangeAspect="1" noChangeArrowheads="1"/>
          </p:cNvSpPr>
          <p:nvPr/>
        </p:nvSpPr>
        <p:spPr bwMode="auto">
          <a:xfrm>
            <a:off x="206375" y="-1798638"/>
            <a:ext cx="4076700" cy="40767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" name="TextBox 6"/>
          <p:cNvSpPr txBox="1"/>
          <p:nvPr/>
        </p:nvSpPr>
        <p:spPr>
          <a:xfrm>
            <a:off x="409573" y="3779838"/>
            <a:ext cx="8398073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800" b="1" dirty="0"/>
              <a:t>BREAK</a:t>
            </a:r>
          </a:p>
        </p:txBody>
      </p:sp>
    </p:spTree>
    <p:extLst>
      <p:ext uri="{BB962C8B-B14F-4D97-AF65-F5344CB8AC3E}">
        <p14:creationId xmlns:p14="http://schemas.microsoft.com/office/powerpoint/2010/main" val="33456131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Image result for UWTS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" name="Rectangle 5"/>
          <p:cNvSpPr/>
          <p:nvPr/>
        </p:nvSpPr>
        <p:spPr>
          <a:xfrm>
            <a:off x="460374" y="7937"/>
            <a:ext cx="8296473" cy="193899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60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Community Sports Development </a:t>
            </a:r>
            <a:endParaRPr lang="en-US" sz="40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1026" name="Picture 2" descr="Image result for sports development imag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564" y="160338"/>
            <a:ext cx="1599729" cy="11997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ctangle 7"/>
          <p:cNvSpPr/>
          <p:nvPr/>
        </p:nvSpPr>
        <p:spPr>
          <a:xfrm>
            <a:off x="2915817" y="1802098"/>
            <a:ext cx="3816424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endParaRPr lang="en-US" sz="40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9" name="Picture 2" descr="Image result for sports development imag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44271" y="178520"/>
            <a:ext cx="1599729" cy="11997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AutoShape 2" descr="Image result for nutrition health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3" name="AutoShape 4" descr="Image result for nutrition health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1" name="AutoShape 10" descr="Image result for nutrition health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2" name="AutoShape 8" descr="Image result for SPort wales"/>
          <p:cNvSpPr>
            <a:spLocks noChangeAspect="1" noChangeArrowheads="1"/>
          </p:cNvSpPr>
          <p:nvPr/>
        </p:nvSpPr>
        <p:spPr bwMode="auto">
          <a:xfrm>
            <a:off x="765175" y="4651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3" name="AutoShape 4" descr="Image result for angry emoji">
            <a:hlinkClick r:id="rId3"/>
          </p:cNvPr>
          <p:cNvSpPr>
            <a:spLocks noChangeAspect="1" noChangeArrowheads="1"/>
          </p:cNvSpPr>
          <p:nvPr/>
        </p:nvSpPr>
        <p:spPr bwMode="auto">
          <a:xfrm>
            <a:off x="53975" y="-1951038"/>
            <a:ext cx="4076700" cy="40767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4" name="AutoShape 6" descr="Image result for angry emoji">
            <a:hlinkClick r:id="rId3"/>
          </p:cNvPr>
          <p:cNvSpPr>
            <a:spLocks noChangeAspect="1" noChangeArrowheads="1"/>
          </p:cNvSpPr>
          <p:nvPr/>
        </p:nvSpPr>
        <p:spPr bwMode="auto">
          <a:xfrm>
            <a:off x="206375" y="-1798638"/>
            <a:ext cx="4076700" cy="40767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" name="TextBox 6"/>
          <p:cNvSpPr txBox="1"/>
          <p:nvPr/>
        </p:nvSpPr>
        <p:spPr>
          <a:xfrm>
            <a:off x="206375" y="2636912"/>
            <a:ext cx="8398073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My department </a:t>
            </a:r>
          </a:p>
          <a:p>
            <a:r>
              <a:rPr lang="en-GB" dirty="0"/>
              <a:t>My team</a:t>
            </a:r>
          </a:p>
          <a:p>
            <a:r>
              <a:rPr lang="en-GB" dirty="0"/>
              <a:t>The projects / what we deliver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r>
              <a:rPr lang="en-GB" dirty="0"/>
              <a:t>My budget- Just under £500000 per year for all projects</a:t>
            </a:r>
          </a:p>
          <a:p>
            <a:r>
              <a:rPr lang="en-GB" dirty="0"/>
              <a:t>2/3 from Sport Wales</a:t>
            </a:r>
          </a:p>
          <a:p>
            <a:r>
              <a:rPr lang="en-GB" dirty="0"/>
              <a:t>1/3 working in partnership and taking leads on projects</a:t>
            </a:r>
          </a:p>
        </p:txBody>
      </p:sp>
    </p:spTree>
    <p:extLst>
      <p:ext uri="{BB962C8B-B14F-4D97-AF65-F5344CB8AC3E}">
        <p14:creationId xmlns:p14="http://schemas.microsoft.com/office/powerpoint/2010/main" val="206246954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95536" y="0"/>
            <a:ext cx="8229600" cy="1988840"/>
          </a:xfrm>
        </p:spPr>
        <p:txBody>
          <a:bodyPr>
            <a:normAutofit/>
          </a:bodyPr>
          <a:lstStyle/>
          <a:p>
            <a:r>
              <a:rPr lang="en-GB" sz="5400" dirty="0">
                <a:solidFill>
                  <a:schemeClr val="bg1"/>
                </a:solidFill>
              </a:rPr>
              <a:t>Neath Port Talbot</a:t>
            </a:r>
            <a:br>
              <a:rPr lang="en-GB" dirty="0"/>
            </a:b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49820" y="1700808"/>
            <a:ext cx="3190875" cy="4105275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0977" y="3106041"/>
            <a:ext cx="3255483" cy="12948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000608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95536" y="0"/>
            <a:ext cx="8229600" cy="1988840"/>
          </a:xfrm>
        </p:spPr>
        <p:txBody>
          <a:bodyPr>
            <a:normAutofit/>
          </a:bodyPr>
          <a:lstStyle/>
          <a:p>
            <a:r>
              <a:rPr lang="en-GB" sz="5400" dirty="0">
                <a:solidFill>
                  <a:schemeClr val="bg1"/>
                </a:solidFill>
              </a:rPr>
              <a:t>Neath Port Talbot</a:t>
            </a:r>
            <a:br>
              <a:rPr lang="en-GB" dirty="0"/>
            </a:br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1238892"/>
            <a:ext cx="4846101" cy="5589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460294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55576" y="188640"/>
            <a:ext cx="7772400" cy="792088"/>
          </a:xfrm>
        </p:spPr>
        <p:txBody>
          <a:bodyPr>
            <a:normAutofit/>
          </a:bodyPr>
          <a:lstStyle/>
          <a:p>
            <a:pPr algn="ctr"/>
            <a:r>
              <a:rPr lang="en-GB" sz="4000" dirty="0"/>
              <a:t>Staff Structure  </a:t>
            </a:r>
          </a:p>
        </p:txBody>
      </p:sp>
      <p:sp>
        <p:nvSpPr>
          <p:cNvPr id="4" name="Rectangle 3"/>
          <p:cNvSpPr/>
          <p:nvPr/>
        </p:nvSpPr>
        <p:spPr>
          <a:xfrm>
            <a:off x="2195736" y="1052736"/>
            <a:ext cx="4752528" cy="129614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AYP CO-ORDINATORS</a:t>
            </a:r>
          </a:p>
          <a:p>
            <a:pPr algn="ctr"/>
            <a:r>
              <a:rPr lang="en-GB" dirty="0"/>
              <a:t>Mark Napieralla</a:t>
            </a:r>
          </a:p>
          <a:p>
            <a:pPr algn="ctr"/>
            <a:r>
              <a:rPr lang="en-GB" dirty="0"/>
              <a:t>Michelle Hall</a:t>
            </a:r>
          </a:p>
        </p:txBody>
      </p:sp>
      <p:sp>
        <p:nvSpPr>
          <p:cNvPr id="5" name="Oval 4"/>
          <p:cNvSpPr/>
          <p:nvPr/>
        </p:nvSpPr>
        <p:spPr>
          <a:xfrm>
            <a:off x="3864554" y="4437113"/>
            <a:ext cx="1800200" cy="1512168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Swansea Valley AYP- 37 HOURS</a:t>
            </a:r>
          </a:p>
          <a:p>
            <a:pPr algn="ctr"/>
            <a:r>
              <a:rPr lang="en-GB" dirty="0" err="1"/>
              <a:t>Carwyn</a:t>
            </a:r>
            <a:endParaRPr lang="en-GB" dirty="0"/>
          </a:p>
        </p:txBody>
      </p:sp>
      <p:sp>
        <p:nvSpPr>
          <p:cNvPr id="9" name="Oval 8"/>
          <p:cNvSpPr/>
          <p:nvPr/>
        </p:nvSpPr>
        <p:spPr>
          <a:xfrm>
            <a:off x="2555776" y="2983206"/>
            <a:ext cx="1800200" cy="1512168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err="1"/>
              <a:t>Afan</a:t>
            </a:r>
            <a:r>
              <a:rPr lang="en-GB" dirty="0"/>
              <a:t> Valley </a:t>
            </a:r>
          </a:p>
          <a:p>
            <a:pPr algn="ctr"/>
            <a:r>
              <a:rPr lang="en-GB" dirty="0"/>
              <a:t>21 HOURS</a:t>
            </a:r>
          </a:p>
          <a:p>
            <a:pPr algn="ctr"/>
            <a:r>
              <a:rPr lang="en-GB" dirty="0"/>
              <a:t>Kyle </a:t>
            </a:r>
            <a:r>
              <a:rPr lang="en-GB" dirty="0" err="1"/>
              <a:t>Harkett</a:t>
            </a:r>
            <a:endParaRPr lang="en-GB" dirty="0"/>
          </a:p>
        </p:txBody>
      </p:sp>
      <p:sp>
        <p:nvSpPr>
          <p:cNvPr id="10" name="Oval 9"/>
          <p:cNvSpPr/>
          <p:nvPr/>
        </p:nvSpPr>
        <p:spPr>
          <a:xfrm>
            <a:off x="4788024" y="2983206"/>
            <a:ext cx="1800200" cy="1512168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Bae Baglan Area- 21 HOURS</a:t>
            </a:r>
          </a:p>
          <a:p>
            <a:pPr algn="ctr"/>
            <a:r>
              <a:rPr lang="en-GB" dirty="0"/>
              <a:t>Claire</a:t>
            </a:r>
          </a:p>
        </p:txBody>
      </p:sp>
      <p:sp>
        <p:nvSpPr>
          <p:cNvPr id="14" name="Rectangle 13"/>
          <p:cNvSpPr/>
          <p:nvPr/>
        </p:nvSpPr>
        <p:spPr>
          <a:xfrm>
            <a:off x="7418295" y="718442"/>
            <a:ext cx="1658965" cy="1160439"/>
          </a:xfrm>
          <a:prstGeom prst="rect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Admin </a:t>
            </a:r>
            <a:r>
              <a:rPr lang="mr-IN" dirty="0"/>
              <a:t>–</a:t>
            </a:r>
            <a:r>
              <a:rPr lang="en-GB" dirty="0"/>
              <a:t> Jess Davies / Alison Edwards</a:t>
            </a:r>
          </a:p>
        </p:txBody>
      </p:sp>
      <p:cxnSp>
        <p:nvCxnSpPr>
          <p:cNvPr id="19" name="Straight Arrow Connector 18"/>
          <p:cNvCxnSpPr/>
          <p:nvPr/>
        </p:nvCxnSpPr>
        <p:spPr>
          <a:xfrm flipH="1">
            <a:off x="2108077" y="2515319"/>
            <a:ext cx="252028" cy="72008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Arrow Connector 20"/>
          <p:cNvCxnSpPr/>
          <p:nvPr/>
        </p:nvCxnSpPr>
        <p:spPr>
          <a:xfrm>
            <a:off x="4444467" y="2492896"/>
            <a:ext cx="191587" cy="72008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Arrow Connector 22"/>
          <p:cNvCxnSpPr/>
          <p:nvPr/>
        </p:nvCxnSpPr>
        <p:spPr>
          <a:xfrm>
            <a:off x="6588224" y="2492896"/>
            <a:ext cx="360040" cy="50405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Arrow Connector 24"/>
          <p:cNvCxnSpPr/>
          <p:nvPr/>
        </p:nvCxnSpPr>
        <p:spPr>
          <a:xfrm flipV="1">
            <a:off x="6983914" y="1168482"/>
            <a:ext cx="360040" cy="17421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Rounded Rectangle 25"/>
          <p:cNvSpPr/>
          <p:nvPr/>
        </p:nvSpPr>
        <p:spPr>
          <a:xfrm>
            <a:off x="2979796" y="5949281"/>
            <a:ext cx="1368152" cy="92409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Coaches</a:t>
            </a:r>
          </a:p>
        </p:txBody>
      </p:sp>
      <p:sp>
        <p:nvSpPr>
          <p:cNvPr id="27" name="Rounded Rectangle 26"/>
          <p:cNvSpPr/>
          <p:nvPr/>
        </p:nvSpPr>
        <p:spPr>
          <a:xfrm>
            <a:off x="5210084" y="5933906"/>
            <a:ext cx="1368152" cy="92409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Coaches</a:t>
            </a:r>
          </a:p>
        </p:txBody>
      </p:sp>
      <p:sp>
        <p:nvSpPr>
          <p:cNvPr id="22" name="Oval 21"/>
          <p:cNvSpPr/>
          <p:nvPr/>
        </p:nvSpPr>
        <p:spPr>
          <a:xfrm>
            <a:off x="1825289" y="4509120"/>
            <a:ext cx="1800200" cy="1440161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PT Central / West 37 HOURS</a:t>
            </a:r>
          </a:p>
          <a:p>
            <a:pPr algn="ctr"/>
            <a:r>
              <a:rPr lang="en-GB" dirty="0"/>
              <a:t>Sharon</a:t>
            </a:r>
          </a:p>
        </p:txBody>
      </p:sp>
      <p:sp>
        <p:nvSpPr>
          <p:cNvPr id="20" name="Oval 19"/>
          <p:cNvSpPr/>
          <p:nvPr/>
        </p:nvSpPr>
        <p:spPr>
          <a:xfrm>
            <a:off x="7035923" y="2498545"/>
            <a:ext cx="2067864" cy="1938568"/>
          </a:xfrm>
          <a:prstGeom prst="ellipse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Neath Valley AYP / Community 16 HOURS</a:t>
            </a:r>
          </a:p>
          <a:p>
            <a:pPr algn="ctr"/>
            <a:r>
              <a:rPr lang="en-GB" dirty="0"/>
              <a:t>Claire</a:t>
            </a:r>
          </a:p>
        </p:txBody>
      </p:sp>
      <p:sp>
        <p:nvSpPr>
          <p:cNvPr id="29" name="Oval 28"/>
          <p:cNvSpPr/>
          <p:nvPr/>
        </p:nvSpPr>
        <p:spPr>
          <a:xfrm>
            <a:off x="215516" y="3241340"/>
            <a:ext cx="1800200" cy="1699828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Neath Central- 15 hours Martin Kelly</a:t>
            </a:r>
          </a:p>
        </p:txBody>
      </p:sp>
      <p:cxnSp>
        <p:nvCxnSpPr>
          <p:cNvPr id="30" name="Straight Arrow Connector 29"/>
          <p:cNvCxnSpPr/>
          <p:nvPr/>
        </p:nvCxnSpPr>
        <p:spPr>
          <a:xfrm flipH="1">
            <a:off x="1507468" y="2553426"/>
            <a:ext cx="1376536" cy="287193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Rectangle 30"/>
          <p:cNvSpPr/>
          <p:nvPr/>
        </p:nvSpPr>
        <p:spPr>
          <a:xfrm>
            <a:off x="82078" y="5563166"/>
            <a:ext cx="1753618" cy="1196752"/>
          </a:xfrm>
          <a:prstGeom prst="rect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  <a:p>
            <a:pPr algn="ctr"/>
            <a:r>
              <a:rPr lang="en-GB" dirty="0"/>
              <a:t>Inclusive Clubs</a:t>
            </a:r>
          </a:p>
          <a:p>
            <a:pPr algn="ctr"/>
            <a:r>
              <a:rPr lang="en-GB" dirty="0"/>
              <a:t>Development</a:t>
            </a:r>
          </a:p>
          <a:p>
            <a:pPr algn="ctr"/>
            <a:r>
              <a:rPr lang="en-GB" dirty="0"/>
              <a:t>Michelle Lewis</a:t>
            </a:r>
          </a:p>
          <a:p>
            <a:pPr algn="ctr"/>
            <a:endParaRPr lang="en-GB" dirty="0"/>
          </a:p>
        </p:txBody>
      </p:sp>
      <p:sp>
        <p:nvSpPr>
          <p:cNvPr id="32" name="Rounded Rectangle 31"/>
          <p:cNvSpPr/>
          <p:nvPr/>
        </p:nvSpPr>
        <p:spPr>
          <a:xfrm>
            <a:off x="7395963" y="5563166"/>
            <a:ext cx="1707824" cy="129483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Volunteers</a:t>
            </a:r>
          </a:p>
          <a:p>
            <a:pPr algn="ctr"/>
            <a:r>
              <a:rPr lang="en-GB" dirty="0"/>
              <a:t>SG Offer</a:t>
            </a:r>
          </a:p>
          <a:p>
            <a:pPr algn="ctr"/>
            <a:r>
              <a:rPr lang="en-GB" dirty="0"/>
              <a:t>Students</a:t>
            </a:r>
          </a:p>
        </p:txBody>
      </p:sp>
      <p:sp>
        <p:nvSpPr>
          <p:cNvPr id="34" name="Oval 33"/>
          <p:cNvSpPr/>
          <p:nvPr/>
        </p:nvSpPr>
        <p:spPr>
          <a:xfrm>
            <a:off x="5954692" y="4229600"/>
            <a:ext cx="1800200" cy="1512168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Neath </a:t>
            </a:r>
            <a:r>
              <a:rPr lang="en-GB" dirty="0" err="1"/>
              <a:t>Cimla</a:t>
            </a:r>
            <a:r>
              <a:rPr lang="en-GB" dirty="0"/>
              <a:t> AYP- 21 HOURS</a:t>
            </a:r>
          </a:p>
          <a:p>
            <a:pPr algn="ctr"/>
            <a:r>
              <a:rPr lang="en-GB" dirty="0"/>
              <a:t>Stephanie</a:t>
            </a:r>
          </a:p>
        </p:txBody>
      </p:sp>
      <p:sp>
        <p:nvSpPr>
          <p:cNvPr id="35" name="Rectangle 34"/>
          <p:cNvSpPr/>
          <p:nvPr/>
        </p:nvSpPr>
        <p:spPr>
          <a:xfrm>
            <a:off x="288886" y="1886567"/>
            <a:ext cx="1584176" cy="1224136"/>
          </a:xfrm>
          <a:prstGeom prst="rect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MTB- Tom</a:t>
            </a:r>
          </a:p>
          <a:p>
            <a:pPr algn="ctr"/>
            <a:r>
              <a:rPr lang="en-GB" dirty="0"/>
              <a:t>Health- Rebecca P</a:t>
            </a:r>
          </a:p>
        </p:txBody>
      </p:sp>
      <p:sp>
        <p:nvSpPr>
          <p:cNvPr id="28" name="Rectangle 27"/>
          <p:cNvSpPr/>
          <p:nvPr/>
        </p:nvSpPr>
        <p:spPr>
          <a:xfrm>
            <a:off x="279350" y="415039"/>
            <a:ext cx="1584176" cy="1224136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en-GB" dirty="0"/>
              <a:t>Projects</a:t>
            </a:r>
          </a:p>
          <a:p>
            <a:pPr algn="ctr" eaLnBrk="1" hangingPunct="1">
              <a:defRPr/>
            </a:pPr>
            <a:r>
              <a:rPr lang="en-GB" dirty="0"/>
              <a:t>Officers</a:t>
            </a:r>
          </a:p>
        </p:txBody>
      </p:sp>
    </p:spTree>
    <p:extLst>
      <p:ext uri="{BB962C8B-B14F-4D97-AF65-F5344CB8AC3E}">
        <p14:creationId xmlns:p14="http://schemas.microsoft.com/office/powerpoint/2010/main" val="4049560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665" y="4220001"/>
            <a:ext cx="1922826" cy="2448272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03899" y="3421742"/>
            <a:ext cx="2141053" cy="3436258"/>
          </a:xfrm>
          <a:prstGeom prst="rect">
            <a:avLst/>
          </a:prstGeom>
        </p:spPr>
      </p:pic>
      <p:pic>
        <p:nvPicPr>
          <p:cNvPr id="4" name="Picture 4" descr="http://www.streetgames.org/bookings/wp-content/uploads/2012/02/StreetGames-logo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1"/>
            <a:ext cx="2704256" cy="15985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http://www.parklives.com/public/site/images/logo.png">
            <a:hlinkClick r:id="rId6"/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36010" y="3576617"/>
            <a:ext cx="2800350" cy="28003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http://lwuserimages.s3.amazonaws.com/welshfootballtrust_543ab00bdeaad.jpg">
            <a:hlinkClick r:id="rId8"/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11" y="-266731"/>
            <a:ext cx="2895764" cy="21602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AutoShape 2" descr="Image result for 5x60"/>
          <p:cNvSpPr>
            <a:spLocks noChangeAspect="1" noChangeArrowheads="1"/>
          </p:cNvSpPr>
          <p:nvPr/>
        </p:nvSpPr>
        <p:spPr bwMode="auto">
          <a:xfrm>
            <a:off x="0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" name="AutoShape 4" descr="Image result for 5x60"/>
          <p:cNvSpPr>
            <a:spLocks noChangeAspect="1" noChangeArrowheads="1"/>
          </p:cNvSpPr>
          <p:nvPr/>
        </p:nvSpPr>
        <p:spPr bwMode="auto">
          <a:xfrm>
            <a:off x="152400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030" name="Picture 6" descr="Image result for 5x60">
            <a:hlinkClick r:id="rId10"/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8260" y="1414441"/>
            <a:ext cx="2095500" cy="21621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4" descr="Multi-Skills Dragon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6443" y="799270"/>
            <a:ext cx="2159000" cy="287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ectangle 7"/>
          <p:cNvSpPr/>
          <p:nvPr/>
        </p:nvSpPr>
        <p:spPr>
          <a:xfrm>
            <a:off x="6864578" y="1720423"/>
            <a:ext cx="2260555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3200" b="1" cap="none" spc="0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Community </a:t>
            </a:r>
          </a:p>
          <a:p>
            <a:pPr algn="ctr"/>
            <a:r>
              <a:rPr lang="en-US" sz="32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Sport</a:t>
            </a:r>
          </a:p>
          <a:p>
            <a:pPr algn="ctr"/>
            <a:r>
              <a:rPr lang="en-US" sz="3200" b="1" cap="none" spc="0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Pathway</a:t>
            </a:r>
          </a:p>
        </p:txBody>
      </p:sp>
      <p:sp>
        <p:nvSpPr>
          <p:cNvPr id="9" name="AutoShape 8" descr="Image result for young ambassadors"/>
          <p:cNvSpPr>
            <a:spLocks noChangeAspect="1" noChangeArrowheads="1"/>
          </p:cNvSpPr>
          <p:nvPr/>
        </p:nvSpPr>
        <p:spPr bwMode="auto">
          <a:xfrm>
            <a:off x="304800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1" name="AutoShape 10" descr="Image result for young ambassadors">
            <a:hlinkClick r:id="rId13"/>
          </p:cNvPr>
          <p:cNvSpPr>
            <a:spLocks noChangeAspect="1" noChangeArrowheads="1"/>
          </p:cNvSpPr>
          <p:nvPr/>
        </p:nvSpPr>
        <p:spPr bwMode="auto">
          <a:xfrm>
            <a:off x="53975" y="-258763"/>
            <a:ext cx="2895600" cy="5429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2" name="AutoShape 12" descr="Image result for young ambassadors">
            <a:hlinkClick r:id="rId13"/>
          </p:cNvPr>
          <p:cNvSpPr>
            <a:spLocks noChangeAspect="1" noChangeArrowheads="1"/>
          </p:cNvSpPr>
          <p:nvPr/>
        </p:nvSpPr>
        <p:spPr bwMode="auto">
          <a:xfrm>
            <a:off x="206375" y="-106363"/>
            <a:ext cx="2895600" cy="5429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038" name="Picture 14" descr="Image result for young sport ambassadors">
            <a:hlinkClick r:id="rId14"/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16550" y="4797152"/>
            <a:ext cx="2177626" cy="16453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3568598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51520" y="260648"/>
            <a:ext cx="8496944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5400" b="1" dirty="0">
                <a:ln w="11430"/>
                <a:solidFill>
                  <a:srgbClr val="0070C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LAPA-Community Clubs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51520" y="1556792"/>
            <a:ext cx="8640960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/>
              <a:t>Some of our focus for this year :</a:t>
            </a:r>
          </a:p>
          <a:p>
            <a:endParaRPr lang="en-GB" sz="2400" b="1" dirty="0"/>
          </a:p>
          <a:p>
            <a:r>
              <a:rPr lang="en-GB" sz="2400" b="1" dirty="0"/>
              <a:t>Netball – Swansea Bay Netball League</a:t>
            </a:r>
          </a:p>
          <a:p>
            <a:r>
              <a:rPr lang="en-GB" sz="2400" b="1" dirty="0"/>
              <a:t>Badminton </a:t>
            </a:r>
          </a:p>
          <a:p>
            <a:r>
              <a:rPr lang="en-GB" sz="2400" b="1" dirty="0"/>
              <a:t>Inclusive Sports Clubs </a:t>
            </a:r>
          </a:p>
          <a:p>
            <a:r>
              <a:rPr lang="en-GB" sz="2400" b="1" dirty="0"/>
              <a:t>Early years / creche</a:t>
            </a:r>
          </a:p>
          <a:p>
            <a:r>
              <a:rPr lang="en-GB" sz="2400" b="1" dirty="0"/>
              <a:t>Health intervention</a:t>
            </a:r>
          </a:p>
          <a:p>
            <a:r>
              <a:rPr lang="en-GB" sz="2400" b="1" dirty="0"/>
              <a:t>Ambassadors, Improving delivery sport PA / training</a:t>
            </a:r>
          </a:p>
          <a:p>
            <a:r>
              <a:rPr lang="en-GB" sz="2400" b="1" dirty="0"/>
              <a:t>MTB- 2 x community clubs, EMTB</a:t>
            </a:r>
          </a:p>
          <a:p>
            <a:r>
              <a:rPr lang="en-GB" sz="2400" b="1" dirty="0"/>
              <a:t>Camps / holiday activities</a:t>
            </a:r>
          </a:p>
          <a:p>
            <a:r>
              <a:rPr lang="en-GB" sz="2400" b="1" dirty="0"/>
              <a:t>Targeting areas that need it most</a:t>
            </a:r>
          </a:p>
          <a:p>
            <a:r>
              <a:rPr lang="en-GB" sz="2400" b="1" dirty="0"/>
              <a:t>Sport Survey 2022</a:t>
            </a:r>
          </a:p>
          <a:p>
            <a:r>
              <a:rPr lang="en-GB" sz="2400" b="1" dirty="0" err="1"/>
              <a:t>Afan</a:t>
            </a:r>
            <a:r>
              <a:rPr lang="en-GB" sz="2400" b="1" dirty="0"/>
              <a:t> Valley Active / Biking </a:t>
            </a:r>
          </a:p>
          <a:p>
            <a:r>
              <a:rPr lang="en-GB" sz="2400" b="1" dirty="0"/>
              <a:t>Margam MTB Trail project / events / commonwealth games</a:t>
            </a:r>
          </a:p>
        </p:txBody>
      </p:sp>
    </p:spTree>
    <p:extLst>
      <p:ext uri="{BB962C8B-B14F-4D97-AF65-F5344CB8AC3E}">
        <p14:creationId xmlns:p14="http://schemas.microsoft.com/office/powerpoint/2010/main" val="190155637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51520" y="260648"/>
            <a:ext cx="8496944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5400" b="1" dirty="0">
                <a:ln w="11430"/>
                <a:solidFill>
                  <a:srgbClr val="0070C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Community Clubs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51520" y="1556792"/>
            <a:ext cx="864096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/>
              <a:t>Student Research Task:</a:t>
            </a:r>
          </a:p>
          <a:p>
            <a:endParaRPr lang="en-GB" sz="2400" b="1" dirty="0"/>
          </a:p>
          <a:p>
            <a:r>
              <a:rPr lang="en-GB" sz="2400" b="1" dirty="0"/>
              <a:t>What new community sports sessions could be developed in the Swansea Bay region and why?</a:t>
            </a:r>
          </a:p>
          <a:p>
            <a:endParaRPr lang="en-GB" sz="2400" b="1" dirty="0"/>
          </a:p>
          <a:p>
            <a:r>
              <a:rPr lang="en-GB" sz="2400" b="1" dirty="0"/>
              <a:t>Research- growing trends, what is successful elsewhere (USA). What facilities could be used, is there evidence of a need? Why would you set up that session in that area?</a:t>
            </a:r>
          </a:p>
          <a:p>
            <a:endParaRPr lang="en-GB" sz="2400" b="1" dirty="0"/>
          </a:p>
          <a:p>
            <a:r>
              <a:rPr lang="en-GB" sz="2400" b="1" dirty="0"/>
              <a:t>Design a small PowerPoint presentation of 5 slides maximum </a:t>
            </a:r>
          </a:p>
        </p:txBody>
      </p:sp>
    </p:spTree>
    <p:extLst>
      <p:ext uri="{BB962C8B-B14F-4D97-AF65-F5344CB8AC3E}">
        <p14:creationId xmlns:p14="http://schemas.microsoft.com/office/powerpoint/2010/main" val="428942901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7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908720"/>
            <a:ext cx="2178008" cy="1224136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657" y="2814636"/>
            <a:ext cx="3714750" cy="122872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4048" y="4555940"/>
            <a:ext cx="1905000" cy="1905000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4100407" y="1059122"/>
            <a:ext cx="407199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1" cap="none" spc="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chemeClr val="tx2">
                    <a:lumMod val="75000"/>
                  </a:schemeClr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@</a:t>
            </a:r>
            <a:r>
              <a:rPr lang="en-US" sz="5400" b="1" cap="none" spc="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chemeClr val="tx2">
                    <a:lumMod val="75000"/>
                  </a:schemeClr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nptpass</a:t>
            </a:r>
            <a:endParaRPr lang="en-US" sz="5400" b="1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chemeClr val="tx2">
                  <a:lumMod val="75000"/>
                </a:schemeClr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2509048" y="5157192"/>
            <a:ext cx="6095400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1" cap="none" spc="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chemeClr val="tx2">
                    <a:lumMod val="75000"/>
                  </a:schemeClr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Search NPT PASS</a:t>
            </a:r>
          </a:p>
        </p:txBody>
      </p:sp>
      <p:sp>
        <p:nvSpPr>
          <p:cNvPr id="12" name="Rectangle 11"/>
          <p:cNvSpPr/>
          <p:nvPr/>
        </p:nvSpPr>
        <p:spPr>
          <a:xfrm>
            <a:off x="4283968" y="2551835"/>
            <a:ext cx="4597129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1" cap="none" spc="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chemeClr val="tx2">
                    <a:lumMod val="75000"/>
                  </a:schemeClr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Search NPT PASS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179512" y="188640"/>
            <a:ext cx="727280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Task- Research the 3 pages below to find out information about the services of physical activity and sport Neath Port Talbot</a:t>
            </a:r>
          </a:p>
        </p:txBody>
      </p:sp>
    </p:spTree>
    <p:extLst>
      <p:ext uri="{BB962C8B-B14F-4D97-AF65-F5344CB8AC3E}">
        <p14:creationId xmlns:p14="http://schemas.microsoft.com/office/powerpoint/2010/main" val="1919033342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alphaModFix amt="3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0"/>
          <a:stretch/>
        </p:blipFill>
        <p:spPr>
          <a:xfrm>
            <a:off x="-14" y="10"/>
            <a:ext cx="9143999" cy="685594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600823" y="1396289"/>
            <a:ext cx="39580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400" b="1" kern="1200" cap="none" spc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+mj-lt"/>
                <a:ea typeface="+mj-ea"/>
                <a:cs typeface="+mj-cs"/>
              </a:rPr>
              <a:t>Trips- TBC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24211" y="236115"/>
            <a:ext cx="3954666" cy="3181684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600" dirty="0"/>
              <a:t>https://</a:t>
            </a:r>
            <a:r>
              <a:rPr lang="en-US" sz="1600" dirty="0" err="1"/>
              <a:t>www.youtube.com</a:t>
            </a:r>
            <a:r>
              <a:rPr lang="en-US" sz="1600" dirty="0"/>
              <a:t>/</a:t>
            </a:r>
            <a:r>
              <a:rPr lang="en-US" sz="1600" dirty="0" err="1"/>
              <a:t>watch?v</a:t>
            </a:r>
            <a:r>
              <a:rPr lang="en-US" sz="1600" dirty="0"/>
              <a:t>=xDb1JgCbibo</a:t>
            </a:r>
          </a:p>
        </p:txBody>
      </p:sp>
      <p:sp>
        <p:nvSpPr>
          <p:cNvPr id="12" name="Freeform 49">
            <a:extLst>
              <a:ext uri="{FF2B5EF4-FFF2-40B4-BE49-F238E27FC236}">
                <a16:creationId xmlns:a16="http://schemas.microsoft.com/office/drawing/2014/main" id="{EF9B8DF2-C3F5-49A2-94D2-F7B65A0F1F1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5035435" y="581159"/>
            <a:ext cx="4108564" cy="6276841"/>
          </a:xfrm>
          <a:custGeom>
            <a:avLst/>
            <a:gdLst>
              <a:gd name="connsiteX0" fmla="*/ 2178155 w 5478085"/>
              <a:gd name="connsiteY0" fmla="*/ 0 h 6276841"/>
              <a:gd name="connsiteX1" fmla="*/ 5478085 w 5478085"/>
              <a:gd name="connsiteY1" fmla="*/ 3299930 h 6276841"/>
              <a:gd name="connsiteX2" fmla="*/ 3751098 w 5478085"/>
              <a:gd name="connsiteY2" fmla="*/ 6201577 h 6276841"/>
              <a:gd name="connsiteX3" fmla="*/ 3594858 w 5478085"/>
              <a:gd name="connsiteY3" fmla="*/ 6276841 h 6276841"/>
              <a:gd name="connsiteX4" fmla="*/ 761453 w 5478085"/>
              <a:gd name="connsiteY4" fmla="*/ 6276841 h 6276841"/>
              <a:gd name="connsiteX5" fmla="*/ 605213 w 5478085"/>
              <a:gd name="connsiteY5" fmla="*/ 6201577 h 6276841"/>
              <a:gd name="connsiteX6" fmla="*/ 79093 w 5478085"/>
              <a:gd name="connsiteY6" fmla="*/ 5846317 h 6276841"/>
              <a:gd name="connsiteX7" fmla="*/ 0 w 5478085"/>
              <a:gd name="connsiteY7" fmla="*/ 5774432 h 6276841"/>
              <a:gd name="connsiteX8" fmla="*/ 0 w 5478085"/>
              <a:gd name="connsiteY8" fmla="*/ 825429 h 6276841"/>
              <a:gd name="connsiteX9" fmla="*/ 79093 w 5478085"/>
              <a:gd name="connsiteY9" fmla="*/ 753544 h 6276841"/>
              <a:gd name="connsiteX10" fmla="*/ 2178155 w 5478085"/>
              <a:gd name="connsiteY10" fmla="*/ 0 h 62768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5478085" h="6276841">
                <a:moveTo>
                  <a:pt x="2178155" y="0"/>
                </a:moveTo>
                <a:cubicBezTo>
                  <a:pt x="4000656" y="0"/>
                  <a:pt x="5478085" y="1477429"/>
                  <a:pt x="5478085" y="3299930"/>
                </a:cubicBezTo>
                <a:cubicBezTo>
                  <a:pt x="5478085" y="4552900"/>
                  <a:pt x="4779769" y="5642769"/>
                  <a:pt x="3751098" y="6201577"/>
                </a:cubicBezTo>
                <a:lnTo>
                  <a:pt x="3594858" y="6276841"/>
                </a:lnTo>
                <a:lnTo>
                  <a:pt x="761453" y="6276841"/>
                </a:lnTo>
                <a:lnTo>
                  <a:pt x="605213" y="6201577"/>
                </a:lnTo>
                <a:cubicBezTo>
                  <a:pt x="418182" y="6099975"/>
                  <a:pt x="242071" y="5980818"/>
                  <a:pt x="79093" y="5846317"/>
                </a:cubicBezTo>
                <a:lnTo>
                  <a:pt x="0" y="5774432"/>
                </a:lnTo>
                <a:lnTo>
                  <a:pt x="0" y="825429"/>
                </a:lnTo>
                <a:lnTo>
                  <a:pt x="79093" y="753544"/>
                </a:lnTo>
                <a:cubicBezTo>
                  <a:pt x="649516" y="282789"/>
                  <a:pt x="1380811" y="0"/>
                  <a:pt x="2178155" y="0"/>
                </a:cubicBezTo>
                <a:close/>
              </a:path>
            </a:pathLst>
          </a:custGeom>
          <a:solidFill>
            <a:srgbClr val="FFFFFF">
              <a:alpha val="80000"/>
            </a:srgbClr>
          </a:solidFill>
          <a:ln w="317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Picture 4" descr="A person riding a bike on a trail&#10;&#10;Description automatically generated with medium confidence">
            <a:extLst>
              <a:ext uri="{FF2B5EF4-FFF2-40B4-BE49-F238E27FC236}">
                <a16:creationId xmlns:a16="http://schemas.microsoft.com/office/drawing/2014/main" id="{2541CB63-AD19-314D-A824-2D561FD8601A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846" r="3" b="3"/>
          <a:stretch/>
        </p:blipFill>
        <p:spPr>
          <a:xfrm>
            <a:off x="5170008" y="760562"/>
            <a:ext cx="3974012" cy="6097438"/>
          </a:xfrm>
          <a:custGeom>
            <a:avLst/>
            <a:gdLst/>
            <a:ahLst/>
            <a:cxnLst/>
            <a:rect l="l" t="t" r="r" b="b"/>
            <a:pathLst>
              <a:path w="5298683" h="6097438">
                <a:moveTo>
                  <a:pt x="3120528" y="0"/>
                </a:moveTo>
                <a:cubicBezTo>
                  <a:pt x="3874524" y="0"/>
                  <a:pt x="4566062" y="267415"/>
                  <a:pt x="5105473" y="712577"/>
                </a:cubicBezTo>
                <a:lnTo>
                  <a:pt x="5298683" y="888178"/>
                </a:lnTo>
                <a:lnTo>
                  <a:pt x="5298683" y="5352876"/>
                </a:lnTo>
                <a:lnTo>
                  <a:pt x="5105473" y="5528477"/>
                </a:lnTo>
                <a:cubicBezTo>
                  <a:pt x="4874296" y="5719261"/>
                  <a:pt x="4615179" y="5877397"/>
                  <a:pt x="4335177" y="5995828"/>
                </a:cubicBezTo>
                <a:lnTo>
                  <a:pt x="4057556" y="6097438"/>
                </a:lnTo>
                <a:lnTo>
                  <a:pt x="2183499" y="6097438"/>
                </a:lnTo>
                <a:lnTo>
                  <a:pt x="1905878" y="5995828"/>
                </a:lnTo>
                <a:cubicBezTo>
                  <a:pt x="785873" y="5522106"/>
                  <a:pt x="0" y="4413092"/>
                  <a:pt x="0" y="3120527"/>
                </a:cubicBezTo>
                <a:cubicBezTo>
                  <a:pt x="0" y="1397108"/>
                  <a:pt x="1397108" y="0"/>
                  <a:pt x="3120528" y="0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28021036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theme/theme1.xml><?xml version="1.0" encoding="utf-8"?>
<a:theme xmlns:a="http://schemas.openxmlformats.org/drawingml/2006/main" name="Office Theme">
  <a:themeElements>
    <a:clrScheme name="Paper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440</TotalTime>
  <Words>825</Words>
  <Application>Microsoft Macintosh PowerPoint</Application>
  <PresentationFormat>On-screen Show (4:3)</PresentationFormat>
  <Paragraphs>190</Paragraphs>
  <Slides>28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28</vt:i4>
      </vt:variant>
    </vt:vector>
  </HeadingPairs>
  <TitlesOfParts>
    <vt:vector size="33" baseType="lpstr">
      <vt:lpstr>Arial</vt:lpstr>
      <vt:lpstr>Calibri</vt:lpstr>
      <vt:lpstr>Calibri Light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 Monkey cucumber / grapes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Neath Port Talbot </vt:lpstr>
      <vt:lpstr>Neath Port Talbot </vt:lpstr>
      <vt:lpstr>Staff Structure  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 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Mana Mirasayar</dc:creator>
  <cp:lastModifiedBy>Mark Napieralla</cp:lastModifiedBy>
  <cp:revision>54</cp:revision>
  <dcterms:created xsi:type="dcterms:W3CDTF">2015-11-12T12:40:24Z</dcterms:created>
  <dcterms:modified xsi:type="dcterms:W3CDTF">2022-01-27T20:41:21Z</dcterms:modified>
</cp:coreProperties>
</file>