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70" r:id="rId1"/>
  </p:sldMasterIdLst>
  <p:notesMasterIdLst>
    <p:notesMasterId r:id="rId16"/>
  </p:notesMasterIdLst>
  <p:sldIdLst>
    <p:sldId id="256" r:id="rId2"/>
    <p:sldId id="267" r:id="rId3"/>
    <p:sldId id="266" r:id="rId4"/>
    <p:sldId id="269" r:id="rId5"/>
    <p:sldId id="259" r:id="rId6"/>
    <p:sldId id="260" r:id="rId7"/>
    <p:sldId id="261" r:id="rId8"/>
    <p:sldId id="262" r:id="rId9"/>
    <p:sldId id="263" r:id="rId10"/>
    <p:sldId id="271" r:id="rId11"/>
    <p:sldId id="270" r:id="rId12"/>
    <p:sldId id="257" r:id="rId13"/>
    <p:sldId id="264"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20" userDrawn="1">
          <p15:clr>
            <a:srgbClr val="A4A3A4"/>
          </p15:clr>
        </p15:guide>
        <p15:guide id="2" pos="76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DE6B4-B449-4C0A-8002-50BC1174023E}" v="22" dt="2022-11-17T07:15:18.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p:scale>
          <a:sx n="100" d="100"/>
          <a:sy n="100" d="100"/>
        </p:scale>
        <p:origin x="990" y="312"/>
      </p:cViewPr>
      <p:guideLst>
        <p:guide orient="horz" pos="4320"/>
        <p:guide pos="76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B74873-87EA-4B02-B955-1B26ED8BD992}"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140076-031F-48A6-8EB3-5ED29C5658E1}" type="slidenum">
              <a:rPr lang="en-GB" smtClean="0"/>
              <a:t>‹#›</a:t>
            </a:fld>
            <a:endParaRPr lang="en-GB"/>
          </a:p>
        </p:txBody>
      </p:sp>
    </p:spTree>
    <p:extLst>
      <p:ext uri="{BB962C8B-B14F-4D97-AF65-F5344CB8AC3E}">
        <p14:creationId xmlns:p14="http://schemas.microsoft.com/office/powerpoint/2010/main" val="629895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140076-031F-48A6-8EB3-5ED29C5658E1}" type="slidenum">
              <a:rPr lang="en-GB" smtClean="0"/>
              <a:t>3</a:t>
            </a:fld>
            <a:endParaRPr lang="en-GB"/>
          </a:p>
        </p:txBody>
      </p:sp>
    </p:spTree>
    <p:extLst>
      <p:ext uri="{BB962C8B-B14F-4D97-AF65-F5344CB8AC3E}">
        <p14:creationId xmlns:p14="http://schemas.microsoft.com/office/powerpoint/2010/main" val="4042106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56140076-031F-48A6-8EB3-5ED29C5658E1}" type="slidenum">
              <a:rPr lang="en-GB" smtClean="0"/>
              <a:t>5</a:t>
            </a:fld>
            <a:endParaRPr lang="en-GB"/>
          </a:p>
        </p:txBody>
      </p:sp>
    </p:spTree>
    <p:extLst>
      <p:ext uri="{BB962C8B-B14F-4D97-AF65-F5344CB8AC3E}">
        <p14:creationId xmlns:p14="http://schemas.microsoft.com/office/powerpoint/2010/main" val="2155852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6140076-031F-48A6-8EB3-5ED29C5658E1}" type="slidenum">
              <a:rPr lang="en-GB" smtClean="0"/>
              <a:t>6</a:t>
            </a:fld>
            <a:endParaRPr lang="en-GB"/>
          </a:p>
        </p:txBody>
      </p:sp>
    </p:spTree>
    <p:extLst>
      <p:ext uri="{BB962C8B-B14F-4D97-AF65-F5344CB8AC3E}">
        <p14:creationId xmlns:p14="http://schemas.microsoft.com/office/powerpoint/2010/main" val="1225142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an HR manager, one should always monitor the flexible working policy after offering employees from different parts of the UK flexible job options. One of the first steps is to help the employees understand the benefits of flexible working and what are the rules and regulations that must be maintained by them. According to the policy of the UK Government, an employer can ask for flexible work and the organisation must provide that opportunity according to the organisational code of conduct (</a:t>
            </a:r>
            <a:r>
              <a:rPr lang="en-GB" sz="1200" kern="1200" dirty="0" err="1">
                <a:solidFill>
                  <a:schemeClr val="tx1"/>
                </a:solidFill>
                <a:effectLst/>
                <a:latin typeface="+mn-lt"/>
                <a:ea typeface="+mn-ea"/>
                <a:cs typeface="+mn-cs"/>
              </a:rPr>
              <a:t>Kelliherand</a:t>
            </a:r>
            <a:r>
              <a:rPr lang="en-GB" sz="1200" kern="1200" dirty="0">
                <a:solidFill>
                  <a:schemeClr val="tx1"/>
                </a:solidFill>
                <a:effectLst/>
                <a:latin typeface="+mn-lt"/>
                <a:ea typeface="+mn-ea"/>
                <a:cs typeface="+mn-cs"/>
              </a:rPr>
              <a:t> De Menezes, 2019). The employee must be available during working hours and the HR manager must make sure that the employees are getting equal opportunities irrespective of their circumstances. For example, people who take longer to commute to work or have to perform their parental duties can ask for flexible working (Gov.uk, 2021).</a:t>
            </a:r>
          </a:p>
          <a:p>
            <a:endParaRPr lang="en-GB" dirty="0"/>
          </a:p>
        </p:txBody>
      </p:sp>
      <p:sp>
        <p:nvSpPr>
          <p:cNvPr id="4" name="Slide Number Placeholder 3"/>
          <p:cNvSpPr>
            <a:spLocks noGrp="1"/>
          </p:cNvSpPr>
          <p:nvPr>
            <p:ph type="sldNum" sz="quarter" idx="10"/>
          </p:nvPr>
        </p:nvSpPr>
        <p:spPr/>
        <p:txBody>
          <a:bodyPr/>
          <a:lstStyle/>
          <a:p>
            <a:fld id="{56140076-031F-48A6-8EB3-5ED29C5658E1}" type="slidenum">
              <a:rPr lang="en-GB" smtClean="0"/>
              <a:t>7</a:t>
            </a:fld>
            <a:endParaRPr lang="en-GB"/>
          </a:p>
        </p:txBody>
      </p:sp>
    </p:spTree>
    <p:extLst>
      <p:ext uri="{BB962C8B-B14F-4D97-AF65-F5344CB8AC3E}">
        <p14:creationId xmlns:p14="http://schemas.microsoft.com/office/powerpoint/2010/main" val="3906396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6140076-031F-48A6-8EB3-5ED29C5658E1}" type="slidenum">
              <a:rPr lang="en-GB" smtClean="0"/>
              <a:t>8</a:t>
            </a:fld>
            <a:endParaRPr lang="en-GB"/>
          </a:p>
        </p:txBody>
      </p:sp>
    </p:spTree>
    <p:extLst>
      <p:ext uri="{BB962C8B-B14F-4D97-AF65-F5344CB8AC3E}">
        <p14:creationId xmlns:p14="http://schemas.microsoft.com/office/powerpoint/2010/main" val="2952438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6140076-031F-48A6-8EB3-5ED29C5658E1}" type="slidenum">
              <a:rPr lang="en-GB" smtClean="0"/>
              <a:t>9</a:t>
            </a:fld>
            <a:endParaRPr lang="en-GB"/>
          </a:p>
        </p:txBody>
      </p:sp>
    </p:spTree>
    <p:extLst>
      <p:ext uri="{BB962C8B-B14F-4D97-AF65-F5344CB8AC3E}">
        <p14:creationId xmlns:p14="http://schemas.microsoft.com/office/powerpoint/2010/main" val="3250497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56140076-031F-48A6-8EB3-5ED29C5658E1}" type="slidenum">
              <a:rPr lang="en-GB" smtClean="0"/>
              <a:t>11</a:t>
            </a:fld>
            <a:endParaRPr lang="en-GB"/>
          </a:p>
        </p:txBody>
      </p:sp>
    </p:spTree>
    <p:extLst>
      <p:ext uri="{BB962C8B-B14F-4D97-AF65-F5344CB8AC3E}">
        <p14:creationId xmlns:p14="http://schemas.microsoft.com/office/powerpoint/2010/main" val="227675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140076-031F-48A6-8EB3-5ED29C5658E1}" type="slidenum">
              <a:rPr lang="en-GB" smtClean="0"/>
              <a:t>12</a:t>
            </a:fld>
            <a:endParaRPr lang="en-GB"/>
          </a:p>
        </p:txBody>
      </p:sp>
    </p:spTree>
    <p:extLst>
      <p:ext uri="{BB962C8B-B14F-4D97-AF65-F5344CB8AC3E}">
        <p14:creationId xmlns:p14="http://schemas.microsoft.com/office/powerpoint/2010/main" val="4188437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focused on the importance of flexible working and how the HR department of an organisation can improve working conditions by including diversity and equality in the workplace.  Inclusion and diversity are two of the most important factors in creating a positive workplace atmosphere and the HR department must take the appropriate initiative to understand and motivate the employees in a flexible working scenario so that they feel heard and valued. </a:t>
            </a:r>
            <a:endParaRPr lang="en-GB" dirty="0"/>
          </a:p>
        </p:txBody>
      </p:sp>
      <p:sp>
        <p:nvSpPr>
          <p:cNvPr id="4" name="Slide Number Placeholder 3"/>
          <p:cNvSpPr>
            <a:spLocks noGrp="1"/>
          </p:cNvSpPr>
          <p:nvPr>
            <p:ph type="sldNum" sz="quarter" idx="10"/>
          </p:nvPr>
        </p:nvSpPr>
        <p:spPr/>
        <p:txBody>
          <a:bodyPr/>
          <a:lstStyle/>
          <a:p>
            <a:fld id="{56140076-031F-48A6-8EB3-5ED29C5658E1}" type="slidenum">
              <a:rPr lang="en-GB" smtClean="0"/>
              <a:t>13</a:t>
            </a:fld>
            <a:endParaRPr lang="en-GB"/>
          </a:p>
        </p:txBody>
      </p:sp>
    </p:spTree>
    <p:extLst>
      <p:ext uri="{BB962C8B-B14F-4D97-AF65-F5344CB8AC3E}">
        <p14:creationId xmlns:p14="http://schemas.microsoft.com/office/powerpoint/2010/main" val="11869214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509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914433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5716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531873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7241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8119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92142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3942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6075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557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81707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507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51262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2543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4574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13809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1478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11/23/2022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7595914"/>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630499"/>
            <a:ext cx="6815669" cy="967873"/>
          </a:xfrm>
        </p:spPr>
        <p:txBody>
          <a:bodyPr/>
          <a:lstStyle/>
          <a:p>
            <a:pPr>
              <a:lnSpc>
                <a:spcPct val="150000"/>
              </a:lnSpc>
            </a:pPr>
            <a:r>
              <a:rPr lang="en-GB" sz="2000" b="1" dirty="0">
                <a:latin typeface="Times New Roman" panose="02020603050405020304" pitchFamily="18" charset="0"/>
                <a:cs typeface="Times New Roman" panose="02020603050405020304" pitchFamily="18" charset="0"/>
              </a:rPr>
              <a:t>Managing People (LCB5004)</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Assessment 1</a:t>
            </a:r>
            <a:endParaRPr lang="en-GB" sz="2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692398" y="3429001"/>
            <a:ext cx="6815669" cy="1549398"/>
          </a:xfrm>
        </p:spPr>
        <p:txBody>
          <a:bodyPr>
            <a:normAutofit/>
          </a:bodyPr>
          <a:lstStyle/>
          <a:p>
            <a:r>
              <a:rPr lang="en-US" sz="2000" b="1" dirty="0">
                <a:latin typeface="Times New Roman" panose="02020603050405020304" pitchFamily="18" charset="0"/>
                <a:cs typeface="Times New Roman" panose="02020603050405020304" pitchFamily="18" charset="0"/>
              </a:rPr>
              <a:t>Gabriela Tosheva</a:t>
            </a:r>
          </a:p>
          <a:p>
            <a:r>
              <a:rPr lang="en-US" sz="2000" b="1" dirty="0">
                <a:latin typeface="Times New Roman" panose="02020603050405020304" pitchFamily="18" charset="0"/>
                <a:cs typeface="Times New Roman" panose="02020603050405020304" pitchFamily="18" charset="0"/>
              </a:rPr>
              <a:t>Student ID:2116099</a:t>
            </a:r>
          </a:p>
          <a:p>
            <a:r>
              <a:rPr lang="en-GB" sz="2000" b="1" dirty="0">
                <a:latin typeface="Times New Roman" panose="02020603050405020304" pitchFamily="18" charset="0"/>
                <a:cs typeface="Times New Roman" panose="02020603050405020304" pitchFamily="18" charset="0"/>
              </a:rPr>
              <a:t>University of Wales Trinity Saint David</a:t>
            </a:r>
          </a:p>
        </p:txBody>
      </p:sp>
    </p:spTree>
    <p:extLst>
      <p:ext uri="{BB962C8B-B14F-4D97-AF65-F5344CB8AC3E}">
        <p14:creationId xmlns:p14="http://schemas.microsoft.com/office/powerpoint/2010/main" val="39717112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Table of contents</a:t>
            </a:r>
            <a:endParaRPr lang="en-GB" sz="2800" b="1" dirty="0">
              <a:latin typeface="Times New Roman" panose="02020603050405020304" pitchFamily="18" charset="0"/>
              <a:cs typeface="Times New Roman" panose="02020603050405020304" pitchFamily="18" charset="0"/>
            </a:endParaRPr>
          </a:p>
        </p:txBody>
      </p:sp>
      <p:sp>
        <p:nvSpPr>
          <p:cNvPr id="3" name="Rectangle 1"/>
          <p:cNvSpPr>
            <a:spLocks noChangeArrowheads="1"/>
          </p:cNvSpPr>
          <p:nvPr/>
        </p:nvSpPr>
        <p:spPr bwMode="auto">
          <a:xfrm>
            <a:off x="1499016" y="3947993"/>
            <a:ext cx="8754255"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7700" algn="r"/>
              </a:tabLst>
            </a:pPr>
            <a:endParaRPr kumimoji="0" lang="en-GB" altLang="en-US" sz="1600" b="1"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p:cNvSpPr txBox="1"/>
          <p:nvPr/>
        </p:nvSpPr>
        <p:spPr>
          <a:xfrm>
            <a:off x="2076450" y="3116996"/>
            <a:ext cx="8667750" cy="313932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Introduction…………………………………………….…………………………3</a:t>
            </a:r>
          </a:p>
          <a:p>
            <a:pPr marL="285750" indent="-285750">
              <a:buFont typeface="Arial" panose="020B0604020202020204" pitchFamily="34" charset="0"/>
              <a:buChar char="•"/>
            </a:pPr>
            <a:r>
              <a:rPr lang="en-GB" dirty="0"/>
              <a:t>Flexible working hours </a:t>
            </a:r>
            <a:r>
              <a:rPr lang="en-GB" dirty="0" smtClean="0"/>
              <a:t>………………….........……………………………………4</a:t>
            </a:r>
          </a:p>
          <a:p>
            <a:pPr marL="285750" indent="-285750">
              <a:buFont typeface="Arial" panose="020B0604020202020204" pitchFamily="34" charset="0"/>
              <a:buChar char="•"/>
            </a:pPr>
            <a:r>
              <a:rPr lang="en-GB" dirty="0"/>
              <a:t>Types of flexible working in Tesco</a:t>
            </a:r>
            <a:r>
              <a:rPr lang="en-GB" dirty="0" smtClean="0"/>
              <a:t>………………………………………………...</a:t>
            </a:r>
            <a:r>
              <a:rPr lang="en-GB" dirty="0"/>
              <a:t>5</a:t>
            </a:r>
            <a:endParaRPr lang="en-GB" dirty="0" smtClean="0"/>
          </a:p>
          <a:p>
            <a:pPr marL="285750" indent="-285750">
              <a:buFont typeface="Arial" panose="020B0604020202020204" pitchFamily="34" charset="0"/>
              <a:buChar char="•"/>
            </a:pPr>
            <a:r>
              <a:rPr lang="en-GB" dirty="0"/>
              <a:t>Equality and Diversity</a:t>
            </a:r>
            <a:r>
              <a:rPr lang="en-GB" dirty="0" smtClean="0"/>
              <a:t>……………………………………………………………. 7</a:t>
            </a:r>
          </a:p>
          <a:p>
            <a:pPr marL="285750" indent="-285750">
              <a:buFont typeface="Arial" panose="020B0604020202020204" pitchFamily="34" charset="0"/>
              <a:buChar char="•"/>
            </a:pPr>
            <a:r>
              <a:rPr lang="en-GB" dirty="0"/>
              <a:t>Promoting diversity</a:t>
            </a:r>
            <a:r>
              <a:rPr lang="en-GB" dirty="0" smtClean="0"/>
              <a:t>…………………………………………………………….....  9</a:t>
            </a:r>
          </a:p>
          <a:p>
            <a:pPr marL="285750" indent="-285750">
              <a:buFont typeface="Arial" panose="020B0604020202020204" pitchFamily="34" charset="0"/>
              <a:buChar char="•"/>
            </a:pPr>
            <a:r>
              <a:rPr lang="en-GB" dirty="0"/>
              <a:t>Recommendations………………………………………………………………...</a:t>
            </a:r>
            <a:r>
              <a:rPr lang="en-GB" dirty="0" smtClean="0"/>
              <a:t>12</a:t>
            </a:r>
          </a:p>
          <a:p>
            <a:pPr marL="285750" indent="-285750">
              <a:buFont typeface="Arial" panose="020B0604020202020204" pitchFamily="34" charset="0"/>
              <a:buChar char="•"/>
            </a:pPr>
            <a:r>
              <a:rPr lang="en-GB" dirty="0"/>
              <a:t>Conclusion………………………………………………………………………..</a:t>
            </a:r>
            <a:r>
              <a:rPr lang="en-GB" dirty="0" smtClean="0"/>
              <a:t>13</a:t>
            </a:r>
          </a:p>
          <a:p>
            <a:pPr marL="285750" indent="-285750">
              <a:buFont typeface="Arial" panose="020B0604020202020204" pitchFamily="34" charset="0"/>
              <a:buChar char="•"/>
            </a:pPr>
            <a:r>
              <a:rPr lang="en-GB" dirty="0"/>
              <a:t>References………………………………………………………………………...</a:t>
            </a:r>
            <a:r>
              <a:rPr lang="en-GB" dirty="0" smtClean="0"/>
              <a:t>14</a:t>
            </a:r>
            <a:endParaRPr lang="en-GB" dirty="0"/>
          </a:p>
          <a:p>
            <a:endParaRPr lang="en-GB" dirty="0"/>
          </a:p>
          <a:p>
            <a:pPr marL="285750" indent="-285750">
              <a:buFont typeface="Arial" panose="020B0604020202020204" pitchFamily="34" charset="0"/>
              <a:buChar char="•"/>
            </a:pPr>
            <a:endParaRPr lang="en-GB" dirty="0" smtClean="0"/>
          </a:p>
          <a:p>
            <a:endParaRPr lang="en-GB" dirty="0" smtClean="0"/>
          </a:p>
        </p:txBody>
      </p:sp>
    </p:spTree>
    <p:extLst>
      <p:ext uri="{BB962C8B-B14F-4D97-AF65-F5344CB8AC3E}">
        <p14:creationId xmlns:p14="http://schemas.microsoft.com/office/powerpoint/2010/main" val="10253453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endParaRPr lang="en-GB" dirty="0"/>
          </a:p>
        </p:txBody>
      </p:sp>
      <p:sp>
        <p:nvSpPr>
          <p:cNvPr id="3" name="Rectangle 2"/>
          <p:cNvSpPr/>
          <p:nvPr/>
        </p:nvSpPr>
        <p:spPr>
          <a:xfrm>
            <a:off x="5989491" y="4143733"/>
            <a:ext cx="6096000" cy="2120068"/>
          </a:xfrm>
          <a:prstGeom prst="rect">
            <a:avLst/>
          </a:prstGeom>
        </p:spPr>
        <p:txBody>
          <a:bodyPr>
            <a:spAutoFit/>
          </a:bodyPr>
          <a:lstStyle/>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dirty="0">
                <a:latin typeface="Times New Roman" panose="02020603050405020304" pitchFamily="18" charset="0"/>
                <a:ea typeface="Times New Roman" panose="02020603050405020304" pitchFamily="18" charset="0"/>
              </a:rPr>
              <a:t>The biggest supermarket chain in United Kingdom	</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dirty="0">
                <a:latin typeface="Times New Roman" panose="02020603050405020304" pitchFamily="18" charset="0"/>
                <a:ea typeface="Times New Roman" panose="02020603050405020304" pitchFamily="18" charset="0"/>
              </a:rPr>
              <a:t>1924 Jack Cohen makes the label</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dirty="0">
                <a:latin typeface="Times New Roman" panose="02020603050405020304" pitchFamily="18" charset="0"/>
                <a:ea typeface="Times New Roman" panose="02020603050405020304" pitchFamily="18" charset="0"/>
              </a:rPr>
              <a:t>1929 First store opens in London</a:t>
            </a:r>
          </a:p>
          <a:p>
            <a:pPr marL="342900" lvl="0" indent="-342900" algn="just" fontAlgn="base">
              <a:lnSpc>
                <a:spcPct val="150000"/>
              </a:lnSpc>
              <a:spcAft>
                <a:spcPts val="0"/>
              </a:spcAft>
              <a:buSzPts val="1000"/>
              <a:buFont typeface="Symbol" panose="05050102010706020507" pitchFamily="18" charset="2"/>
              <a:buChar char=""/>
              <a:tabLst>
                <a:tab pos="457200" algn="l"/>
              </a:tabLst>
            </a:pPr>
            <a:r>
              <a:rPr lang="en-GB" dirty="0">
                <a:latin typeface="Times New Roman" panose="02020603050405020304" pitchFamily="18" charset="0"/>
                <a:ea typeface="Times New Roman" panose="02020603050405020304" pitchFamily="18" charset="0"/>
              </a:rPr>
              <a:t>4752 stores and more than 345 000 employees</a:t>
            </a:r>
          </a:p>
          <a:p>
            <a:pPr marL="342900" lvl="0" indent="-342900" algn="just" fontAlgn="base">
              <a:lnSpc>
                <a:spcPct val="150000"/>
              </a:lnSpc>
              <a:spcAft>
                <a:spcPts val="0"/>
              </a:spcAft>
              <a:buSzPts val="1000"/>
              <a:buFont typeface="Symbol" panose="05050102010706020507" pitchFamily="18" charset="2"/>
              <a:buChar char=""/>
              <a:tabLst>
                <a:tab pos="457200" algn="l"/>
              </a:tabLst>
            </a:pPr>
            <a:endParaRPr lang="en-GB" dirty="0">
              <a:latin typeface="Times New Roman" panose="02020603050405020304" pitchFamily="18" charset="0"/>
              <a:ea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295402" y="2699944"/>
            <a:ext cx="3444538" cy="288757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421057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low confidence">
            <a:extLst>
              <a:ext uri="{FF2B5EF4-FFF2-40B4-BE49-F238E27FC236}">
                <a16:creationId xmlns:a16="http://schemas.microsoft.com/office/drawing/2014/main" xmlns="" id="{C30616C7-B25E-1CD9-DB95-45C5C8E876BB}"/>
              </a:ext>
            </a:extLst>
          </p:cNvPr>
          <p:cNvPicPr>
            <a:picLocks noChangeAspect="1"/>
          </p:cNvPicPr>
          <p:nvPr/>
        </p:nvPicPr>
        <p:blipFill>
          <a:blip r:embed="rId2"/>
          <a:stretch>
            <a:fillRect/>
          </a:stretch>
        </p:blipFill>
        <p:spPr>
          <a:xfrm>
            <a:off x="1183051" y="769417"/>
            <a:ext cx="5262719" cy="2958725"/>
          </a:xfrm>
          <a:prstGeom prst="rect">
            <a:avLst/>
          </a:prstGeom>
        </p:spPr>
      </p:pic>
      <p:sp>
        <p:nvSpPr>
          <p:cNvPr id="4" name="TextBox 3">
            <a:extLst>
              <a:ext uri="{FF2B5EF4-FFF2-40B4-BE49-F238E27FC236}">
                <a16:creationId xmlns:a16="http://schemas.microsoft.com/office/drawing/2014/main" xmlns="" id="{B31B4DF2-A6BF-4A25-4064-D2A53D4AC650}"/>
              </a:ext>
            </a:extLst>
          </p:cNvPr>
          <p:cNvSpPr txBox="1"/>
          <p:nvPr/>
        </p:nvSpPr>
        <p:spPr>
          <a:xfrm>
            <a:off x="1183050" y="4227226"/>
            <a:ext cx="10164503" cy="1384995"/>
          </a:xfrm>
          <a:prstGeom prst="rect">
            <a:avLst/>
          </a:prstGeom>
          <a:noFill/>
        </p:spPr>
        <p:txBody>
          <a:bodyPr wrap="square" rtlCol="0">
            <a:spAutoFit/>
          </a:bodyPr>
          <a:lstStyle/>
          <a:p>
            <a:r>
              <a:rPr lang="en-GB" sz="2800" i="0" dirty="0">
                <a:solidFill>
                  <a:srgbClr val="202124"/>
                </a:solidFill>
                <a:effectLst/>
                <a:latin typeface="+mj-lt"/>
              </a:rPr>
              <a:t>A flexible work arrangement is an agreement between a workplace and an employee to change the standard working arrangement to better accommodate an employee's commitments out of work</a:t>
            </a:r>
            <a:endParaRPr lang="en-GB" sz="2800" dirty="0">
              <a:latin typeface="+mj-lt"/>
            </a:endParaRPr>
          </a:p>
        </p:txBody>
      </p:sp>
    </p:spTree>
    <p:extLst>
      <p:ext uri="{BB962C8B-B14F-4D97-AF65-F5344CB8AC3E}">
        <p14:creationId xmlns:p14="http://schemas.microsoft.com/office/powerpoint/2010/main" val="41704765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44578"/>
            <a:ext cx="9601196" cy="1079291"/>
          </a:xfrm>
        </p:spPr>
        <p:txBody>
          <a:bodyPr>
            <a:normAutofit/>
          </a:bodyPr>
          <a:lstStyle/>
          <a:p>
            <a:r>
              <a:rPr lang="en-GB" sz="2800" b="1" dirty="0">
                <a:latin typeface="Times New Roman" panose="02020603050405020304" pitchFamily="18" charset="0"/>
                <a:cs typeface="Times New Roman" panose="02020603050405020304" pitchFamily="18" charset="0"/>
              </a:rPr>
              <a:t>Types of flexible working in TESCO</a:t>
            </a:r>
          </a:p>
        </p:txBody>
      </p:sp>
      <p:sp>
        <p:nvSpPr>
          <p:cNvPr id="6" name="TextBox 5">
            <a:extLst>
              <a:ext uri="{FF2B5EF4-FFF2-40B4-BE49-F238E27FC236}">
                <a16:creationId xmlns:a16="http://schemas.microsoft.com/office/drawing/2014/main" xmlns="" id="{4878CA82-46EE-C727-DA69-9936689AE642}"/>
              </a:ext>
            </a:extLst>
          </p:cNvPr>
          <p:cNvSpPr txBox="1"/>
          <p:nvPr/>
        </p:nvSpPr>
        <p:spPr>
          <a:xfrm>
            <a:off x="3777521" y="2563316"/>
            <a:ext cx="5306518" cy="2954655"/>
          </a:xfrm>
          <a:prstGeom prst="rect">
            <a:avLst/>
          </a:prstGeom>
          <a:noFill/>
        </p:spPr>
        <p:txBody>
          <a:bodyPr wrap="square" rtlCol="0">
            <a:spAutoFit/>
          </a:bodyPr>
          <a:lstStyle/>
          <a:p>
            <a:pPr marL="285750" indent="-285750">
              <a:buFont typeface="Arial" panose="020B0604020202020204" pitchFamily="34" charset="0"/>
              <a:buChar char="•"/>
            </a:pPr>
            <a:r>
              <a:rPr lang="en-GB" sz="2800" dirty="0"/>
              <a:t>Part-time working</a:t>
            </a:r>
          </a:p>
          <a:p>
            <a:endParaRPr lang="en-GB" sz="2800" dirty="0"/>
          </a:p>
          <a:p>
            <a:pPr marL="285750" indent="-285750">
              <a:buFont typeface="Arial" panose="020B0604020202020204" pitchFamily="34" charset="0"/>
              <a:buChar char="•"/>
            </a:pPr>
            <a:r>
              <a:rPr lang="en-GB" sz="2800" dirty="0"/>
              <a:t>Job share</a:t>
            </a:r>
          </a:p>
          <a:p>
            <a:endParaRPr lang="en-GB" sz="2800" dirty="0"/>
          </a:p>
          <a:p>
            <a:pPr marL="285750" indent="-285750">
              <a:buFont typeface="Arial" panose="020B0604020202020204" pitchFamily="34" charset="0"/>
              <a:buChar char="•"/>
            </a:pPr>
            <a:r>
              <a:rPr lang="en-GB" sz="2800" dirty="0"/>
              <a:t>Phased retirement</a:t>
            </a:r>
          </a:p>
          <a:p>
            <a:endParaRPr lang="en-GB" sz="28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8175700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086511"/>
          </a:xfrm>
        </p:spPr>
        <p:txBody>
          <a:bodyPr>
            <a:normAutofit/>
          </a:bodyPr>
          <a:lstStyle/>
          <a:p>
            <a:r>
              <a:rPr lang="en-GB" sz="2800" b="1" dirty="0">
                <a:latin typeface="Times New Roman" panose="02020603050405020304" pitchFamily="18" charset="0"/>
                <a:cs typeface="Times New Roman" panose="02020603050405020304" pitchFamily="18" charset="0"/>
              </a:rPr>
              <a:t>Types of flexible working in TESCO</a:t>
            </a:r>
          </a:p>
        </p:txBody>
      </p:sp>
      <p:sp>
        <p:nvSpPr>
          <p:cNvPr id="5" name="TextBox 4">
            <a:extLst>
              <a:ext uri="{FF2B5EF4-FFF2-40B4-BE49-F238E27FC236}">
                <a16:creationId xmlns:a16="http://schemas.microsoft.com/office/drawing/2014/main" xmlns="" id="{92F67EA2-0154-E3C1-7E7E-B37658228236}"/>
              </a:ext>
            </a:extLst>
          </p:cNvPr>
          <p:cNvSpPr txBox="1"/>
          <p:nvPr/>
        </p:nvSpPr>
        <p:spPr>
          <a:xfrm>
            <a:off x="4032354" y="2878112"/>
            <a:ext cx="4512039"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mj-lt"/>
                <a:cs typeface="Times New Roman" panose="02020603050405020304" pitchFamily="18" charset="0"/>
              </a:rPr>
              <a:t>Lifestyle break</a:t>
            </a:r>
          </a:p>
          <a:p>
            <a:endParaRPr lang="en-GB" sz="2800" dirty="0">
              <a:latin typeface="+mj-lt"/>
              <a:cs typeface="Times New Roman" panose="02020603050405020304" pitchFamily="18" charset="0"/>
            </a:endParaRPr>
          </a:p>
          <a:p>
            <a:pPr marL="285750" indent="-285750">
              <a:buFont typeface="Arial" panose="020B0604020202020204" pitchFamily="34" charset="0"/>
              <a:buChar char="•"/>
            </a:pPr>
            <a:r>
              <a:rPr lang="en-GB" sz="2800" dirty="0">
                <a:latin typeface="+mj-lt"/>
                <a:cs typeface="Times New Roman" panose="02020603050405020304" pitchFamily="18" charset="0"/>
              </a:rPr>
              <a:t>Blended working</a:t>
            </a:r>
          </a:p>
          <a:p>
            <a:endParaRPr lang="en-GB" sz="2800" dirty="0">
              <a:latin typeface="+mj-lt"/>
              <a:cs typeface="Times New Roman" panose="02020603050405020304" pitchFamily="18" charset="0"/>
            </a:endParaRPr>
          </a:p>
          <a:p>
            <a:pPr marL="285750" indent="-285750">
              <a:buFont typeface="Arial" panose="020B0604020202020204" pitchFamily="34" charset="0"/>
              <a:buChar char="•"/>
            </a:pPr>
            <a:r>
              <a:rPr lang="en-GB" sz="2800" dirty="0">
                <a:latin typeface="+mj-lt"/>
                <a:cs typeface="Times New Roman" panose="02020603050405020304" pitchFamily="18" charset="0"/>
              </a:rPr>
              <a:t>Fixed shift patterns</a:t>
            </a:r>
          </a:p>
          <a:p>
            <a:endParaRPr lang="en-GB" sz="2800" dirty="0">
              <a:latin typeface="+mj-lt"/>
              <a:cs typeface="Times New Roman" panose="02020603050405020304" pitchFamily="18" charset="0"/>
            </a:endParaRPr>
          </a:p>
          <a:p>
            <a:pPr marL="285750" indent="-285750">
              <a:buFont typeface="Arial" panose="020B0604020202020204" pitchFamily="34" charset="0"/>
              <a:buChar char="•"/>
            </a:pPr>
            <a:r>
              <a:rPr lang="en-GB" sz="2800" dirty="0">
                <a:latin typeface="+mj-lt"/>
                <a:cs typeface="Times New Roman" panose="02020603050405020304" pitchFamily="18" charset="0"/>
              </a:rPr>
              <a:t>Staggered shift patterns</a:t>
            </a:r>
          </a:p>
        </p:txBody>
      </p:sp>
    </p:spTree>
    <p:extLst>
      <p:ext uri="{BB962C8B-B14F-4D97-AF65-F5344CB8AC3E}">
        <p14:creationId xmlns:p14="http://schemas.microsoft.com/office/powerpoint/2010/main" val="8304339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17437"/>
            <a:ext cx="9601196" cy="961167"/>
          </a:xfrm>
        </p:spPr>
        <p:txBody>
          <a:bodyPr>
            <a:normAutofit fontScale="90000"/>
          </a:bodyPr>
          <a:lstStyle/>
          <a:p>
            <a:r>
              <a:rPr lang="en-GB" b="1" dirty="0"/>
              <a:t/>
            </a:r>
            <a:br>
              <a:rPr lang="en-GB" b="1" dirty="0"/>
            </a:br>
            <a:r>
              <a:rPr lang="en-GB" b="1" dirty="0"/>
              <a:t>Equality and Diversity in a workplace</a:t>
            </a:r>
            <a:r>
              <a:rPr lang="en-GB" dirty="0"/>
              <a:t/>
            </a:r>
            <a:br>
              <a:rPr lang="en-GB" dirty="0"/>
            </a:br>
            <a:endParaRPr lang="en-GB" dirty="0"/>
          </a:p>
        </p:txBody>
      </p:sp>
      <p:pic>
        <p:nvPicPr>
          <p:cNvPr id="9" name="Picture 8">
            <a:extLst>
              <a:ext uri="{FF2B5EF4-FFF2-40B4-BE49-F238E27FC236}">
                <a16:creationId xmlns:a16="http://schemas.microsoft.com/office/drawing/2014/main" xmlns="" id="{83FFC8CF-7964-013A-FF4F-68AC7945FA18}"/>
              </a:ext>
            </a:extLst>
          </p:cNvPr>
          <p:cNvPicPr>
            <a:picLocks noChangeAspect="1"/>
          </p:cNvPicPr>
          <p:nvPr/>
        </p:nvPicPr>
        <p:blipFill>
          <a:blip r:embed="rId3"/>
          <a:stretch>
            <a:fillRect/>
          </a:stretch>
        </p:blipFill>
        <p:spPr>
          <a:xfrm>
            <a:off x="702039" y="1665523"/>
            <a:ext cx="5393961" cy="3526954"/>
          </a:xfrm>
          <a:prstGeom prst="rect">
            <a:avLst/>
          </a:prstGeom>
        </p:spPr>
      </p:pic>
      <p:sp>
        <p:nvSpPr>
          <p:cNvPr id="10" name="TextBox 9">
            <a:extLst>
              <a:ext uri="{FF2B5EF4-FFF2-40B4-BE49-F238E27FC236}">
                <a16:creationId xmlns:a16="http://schemas.microsoft.com/office/drawing/2014/main" xmlns="" id="{0E078874-6F90-71EA-2225-2A8C0A667BB0}"/>
              </a:ext>
            </a:extLst>
          </p:cNvPr>
          <p:cNvSpPr txBox="1"/>
          <p:nvPr/>
        </p:nvSpPr>
        <p:spPr>
          <a:xfrm>
            <a:off x="6715594" y="2578308"/>
            <a:ext cx="3597639"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a:t>Age</a:t>
            </a:r>
          </a:p>
          <a:p>
            <a:pPr marL="285750" indent="-285750">
              <a:buFont typeface="Arial" panose="020B0604020202020204" pitchFamily="34" charset="0"/>
              <a:buChar char="•"/>
            </a:pPr>
            <a:r>
              <a:rPr lang="en-GB" sz="2800" dirty="0"/>
              <a:t>Race </a:t>
            </a:r>
          </a:p>
          <a:p>
            <a:pPr marL="285750" indent="-285750">
              <a:buFont typeface="Arial" panose="020B0604020202020204" pitchFamily="34" charset="0"/>
              <a:buChar char="•"/>
            </a:pPr>
            <a:r>
              <a:rPr lang="en-GB" sz="2800" dirty="0"/>
              <a:t>Gender</a:t>
            </a:r>
          </a:p>
          <a:p>
            <a:pPr marL="285750" indent="-285750">
              <a:buFont typeface="Arial" panose="020B0604020202020204" pitchFamily="34" charset="0"/>
              <a:buChar char="•"/>
            </a:pPr>
            <a:r>
              <a:rPr lang="en-GB" sz="2800" dirty="0"/>
              <a:t>Cultural background</a:t>
            </a:r>
          </a:p>
          <a:p>
            <a:pPr marL="285750" indent="-285750">
              <a:buFont typeface="Arial" panose="020B0604020202020204" pitchFamily="34" charset="0"/>
              <a:buChar char="•"/>
            </a:pPr>
            <a:r>
              <a:rPr lang="en-GB" sz="2800" dirty="0"/>
              <a:t>Beliefs</a:t>
            </a:r>
          </a:p>
          <a:p>
            <a:pPr marL="285750" indent="-285750">
              <a:buFont typeface="Arial" panose="020B0604020202020204" pitchFamily="34" charset="0"/>
              <a:buChar char="•"/>
            </a:pPr>
            <a:r>
              <a:rPr lang="en-GB" sz="2800" dirty="0"/>
              <a:t>Sexual orientation</a:t>
            </a:r>
          </a:p>
        </p:txBody>
      </p:sp>
    </p:spTree>
    <p:extLst>
      <p:ext uri="{BB962C8B-B14F-4D97-AF65-F5344CB8AC3E}">
        <p14:creationId xmlns:p14="http://schemas.microsoft.com/office/powerpoint/2010/main" val="142977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Diagonal Corners Rounded 2">
            <a:extLst>
              <a:ext uri="{FF2B5EF4-FFF2-40B4-BE49-F238E27FC236}">
                <a16:creationId xmlns:a16="http://schemas.microsoft.com/office/drawing/2014/main" xmlns="" id="{113573D3-8527-DC29-C9F9-5271FBD3F7EC}"/>
              </a:ext>
            </a:extLst>
          </p:cNvPr>
          <p:cNvSpPr/>
          <p:nvPr/>
        </p:nvSpPr>
        <p:spPr>
          <a:xfrm>
            <a:off x="805900" y="909367"/>
            <a:ext cx="2833035" cy="1504049"/>
          </a:xfrm>
          <a:prstGeom prst="round2DiagRect">
            <a:avLst/>
          </a:prstGeom>
          <a:solidFill>
            <a:schemeClr val="accent5">
              <a:lumMod val="40000"/>
              <a:lumOff val="6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800" dirty="0" smtClean="0">
                <a:solidFill>
                  <a:schemeClr val="tx1"/>
                </a:solidFill>
              </a:rPr>
              <a:t>LGBT</a:t>
            </a:r>
            <a:endParaRPr lang="en-GB" sz="2800" dirty="0">
              <a:solidFill>
                <a:schemeClr val="tx1"/>
              </a:solidFill>
            </a:endParaRPr>
          </a:p>
        </p:txBody>
      </p:sp>
      <p:sp>
        <p:nvSpPr>
          <p:cNvPr id="4" name="Rectangle: Diagonal Corners Rounded 3">
            <a:extLst>
              <a:ext uri="{FF2B5EF4-FFF2-40B4-BE49-F238E27FC236}">
                <a16:creationId xmlns:a16="http://schemas.microsoft.com/office/drawing/2014/main" xmlns="" id="{D83B7FF6-5F44-2D88-AC3E-14E3E694FBAD}"/>
              </a:ext>
            </a:extLst>
          </p:cNvPr>
          <p:cNvSpPr/>
          <p:nvPr/>
        </p:nvSpPr>
        <p:spPr>
          <a:xfrm>
            <a:off x="805900" y="4749740"/>
            <a:ext cx="3013023" cy="1520786"/>
          </a:xfrm>
          <a:prstGeom prst="round2DiagRect">
            <a:avLst/>
          </a:prstGeom>
          <a:solidFill>
            <a:schemeClr val="accent5">
              <a:lumMod val="40000"/>
              <a:lumOff val="60000"/>
            </a:schemeClr>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GB" sz="2800" dirty="0" smtClean="0">
                <a:solidFill>
                  <a:schemeClr val="tx1"/>
                </a:solidFill>
              </a:rPr>
              <a:t>WOMEN</a:t>
            </a:r>
            <a:endParaRPr lang="en-GB" sz="2800" dirty="0">
              <a:solidFill>
                <a:schemeClr val="tx1"/>
              </a:solidFill>
            </a:endParaRPr>
          </a:p>
        </p:txBody>
      </p:sp>
      <p:sp>
        <p:nvSpPr>
          <p:cNvPr id="5" name="Rectangle: Diagonal Corners Rounded 4">
            <a:extLst>
              <a:ext uri="{FF2B5EF4-FFF2-40B4-BE49-F238E27FC236}">
                <a16:creationId xmlns:a16="http://schemas.microsoft.com/office/drawing/2014/main" xmlns="" id="{BC59CA8E-C9A8-E5B8-AF4B-9351E0A764F8}"/>
              </a:ext>
            </a:extLst>
          </p:cNvPr>
          <p:cNvSpPr/>
          <p:nvPr/>
        </p:nvSpPr>
        <p:spPr>
          <a:xfrm>
            <a:off x="8055429" y="4749740"/>
            <a:ext cx="3138940" cy="1520787"/>
          </a:xfrm>
          <a:prstGeom prst="round2DiagRect">
            <a:avLst/>
          </a:prstGeom>
          <a:solidFill>
            <a:schemeClr val="accent5">
              <a:lumMod val="40000"/>
              <a:lumOff val="6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800" dirty="0" smtClean="0">
                <a:solidFill>
                  <a:schemeClr val="tx1"/>
                </a:solidFill>
              </a:rPr>
              <a:t>ARMED FORCES</a:t>
            </a:r>
            <a:endParaRPr lang="en-GB" sz="2800" dirty="0">
              <a:solidFill>
                <a:schemeClr val="tx1"/>
              </a:solidFill>
            </a:endParaRPr>
          </a:p>
        </p:txBody>
      </p:sp>
      <p:sp>
        <p:nvSpPr>
          <p:cNvPr id="6" name="Round Diagonal Corner Rectangle 5"/>
          <p:cNvSpPr/>
          <p:nvPr/>
        </p:nvSpPr>
        <p:spPr>
          <a:xfrm>
            <a:off x="8100899" y="922180"/>
            <a:ext cx="3048000" cy="1491236"/>
          </a:xfrm>
          <a:prstGeom prst="round2DiagRect">
            <a:avLst/>
          </a:prstGeom>
          <a:solidFill>
            <a:schemeClr val="accent5">
              <a:lumMod val="40000"/>
              <a:lumOff val="60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800" dirty="0" smtClean="0">
                <a:solidFill>
                  <a:schemeClr val="tx1"/>
                </a:solidFill>
              </a:rPr>
              <a:t>DISABILITY</a:t>
            </a:r>
            <a:endParaRPr lang="en-GB" sz="2800" dirty="0">
              <a:solidFill>
                <a:schemeClr val="tx1"/>
              </a:solidFill>
            </a:endParaRPr>
          </a:p>
        </p:txBody>
      </p:sp>
      <p:pic>
        <p:nvPicPr>
          <p:cNvPr id="9" name="Picture 8" descr="A group of people posing for a photo&#10;&#10;Description automatically generated">
            <a:extLst>
              <a:ext uri="{FF2B5EF4-FFF2-40B4-BE49-F238E27FC236}">
                <a16:creationId xmlns:a16="http://schemas.microsoft.com/office/drawing/2014/main" xmlns="" id="{CD09A34B-9CC2-C5F7-5D5E-B92029F7337C}"/>
              </a:ext>
            </a:extLst>
          </p:cNvPr>
          <p:cNvPicPr>
            <a:picLocks noChangeAspect="1"/>
          </p:cNvPicPr>
          <p:nvPr/>
        </p:nvPicPr>
        <p:blipFill>
          <a:blip r:embed="rId3"/>
          <a:stretch>
            <a:fillRect/>
          </a:stretch>
        </p:blipFill>
        <p:spPr>
          <a:xfrm>
            <a:off x="3703125" y="2006800"/>
            <a:ext cx="4352304" cy="2742940"/>
          </a:xfrm>
          <a:prstGeom prst="rect">
            <a:avLst/>
          </a:prstGeom>
        </p:spPr>
      </p:pic>
    </p:spTree>
    <p:extLst>
      <p:ext uri="{BB962C8B-B14F-4D97-AF65-F5344CB8AC3E}">
        <p14:creationId xmlns:p14="http://schemas.microsoft.com/office/powerpoint/2010/main" val="30286842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79" y="1050297"/>
            <a:ext cx="9601196" cy="651796"/>
          </a:xfrm>
        </p:spPr>
        <p:txBody>
          <a:bodyPr>
            <a:normAutofit/>
          </a:bodyPr>
          <a:lstStyle/>
          <a:p>
            <a:r>
              <a:rPr lang="en-GB" sz="2800" dirty="0" smtClean="0">
                <a:latin typeface="Times New Roman" panose="02020603050405020304" pitchFamily="18" charset="0"/>
                <a:cs typeface="Times New Roman" panose="02020603050405020304" pitchFamily="18" charset="0"/>
              </a:rPr>
              <a:t>Promoting diversity at work</a:t>
            </a:r>
            <a:endParaRPr lang="en-GB" sz="28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7358743" y="3013166"/>
            <a:ext cx="3779520"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Bigger talent pool</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Prevent unconscious bias and conflicts </a:t>
            </a:r>
          </a:p>
          <a:p>
            <a:pPr marL="285750" indent="-285750">
              <a:buFont typeface="Arial" panose="020B0604020202020204" pitchFamily="34" charset="0"/>
              <a:buChar char="•"/>
            </a:pPr>
            <a:endParaRPr lang="en-GB" sz="2800" dirty="0" smtClean="0"/>
          </a:p>
          <a:p>
            <a:pPr marL="285750" indent="-285750">
              <a:buFont typeface="Arial" panose="020B0604020202020204" pitchFamily="34" charset="0"/>
              <a:buChar char="•"/>
            </a:pPr>
            <a:r>
              <a:rPr lang="en-GB" sz="2800" dirty="0" smtClean="0"/>
              <a:t>Equality policies </a:t>
            </a:r>
            <a:endParaRPr lang="en-GB" sz="2800" dirty="0"/>
          </a:p>
        </p:txBody>
      </p:sp>
      <p:pic>
        <p:nvPicPr>
          <p:cNvPr id="6" name="Picture 5"/>
          <p:cNvPicPr>
            <a:picLocks noChangeAspect="1"/>
          </p:cNvPicPr>
          <p:nvPr/>
        </p:nvPicPr>
        <p:blipFill>
          <a:blip r:embed="rId3"/>
          <a:stretch>
            <a:fillRect/>
          </a:stretch>
        </p:blipFill>
        <p:spPr>
          <a:xfrm>
            <a:off x="2285500" y="2738854"/>
            <a:ext cx="3715250" cy="296144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5145785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2600" y="1981200"/>
            <a:ext cx="5191125"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Being objective</a:t>
            </a:r>
          </a:p>
          <a:p>
            <a:pPr marL="285750" indent="-285750">
              <a:buFont typeface="Arial" panose="020B0604020202020204" pitchFamily="34" charset="0"/>
              <a:buChar char="•"/>
            </a:pPr>
            <a:endParaRPr lang="en-GB" sz="2800" dirty="0" smtClean="0"/>
          </a:p>
          <a:p>
            <a:pPr marL="285750" indent="-285750">
              <a:buFont typeface="Arial" panose="020B0604020202020204" pitchFamily="34" charset="0"/>
              <a:buChar char="•"/>
            </a:pPr>
            <a:r>
              <a:rPr lang="en-GB" sz="2800" dirty="0" smtClean="0"/>
              <a:t>Talk about diversity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smtClean="0"/>
              <a:t>Diverse teams </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9122" y="2724558"/>
            <a:ext cx="4246200" cy="2828517"/>
          </a:xfrm>
          <a:prstGeom prst="rect">
            <a:avLst/>
          </a:prstGeom>
        </p:spPr>
      </p:pic>
    </p:spTree>
    <p:extLst>
      <p:ext uri="{BB962C8B-B14F-4D97-AF65-F5344CB8AC3E}">
        <p14:creationId xmlns:p14="http://schemas.microsoft.com/office/powerpoint/2010/main" val="29438158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324600" y="3962289"/>
            <a:ext cx="5133975" cy="1569660"/>
          </a:xfrm>
          <a:prstGeom prst="rect">
            <a:avLst/>
          </a:prstGeom>
          <a:noFill/>
        </p:spPr>
        <p:txBody>
          <a:bodyPr wrap="square" rtlCol="0">
            <a:spAutoFit/>
          </a:bodyPr>
          <a:lstStyle/>
          <a:p>
            <a:r>
              <a:rPr lang="en-GB" sz="2400" dirty="0"/>
              <a:t>Research shows that 80% of people choose organisations that offer flexible working conditions (</a:t>
            </a:r>
            <a:r>
              <a:rPr lang="en-GB" sz="2400" dirty="0" err="1"/>
              <a:t>Kokkinis</a:t>
            </a:r>
            <a:r>
              <a:rPr lang="en-GB" sz="2400" dirty="0"/>
              <a:t> and </a:t>
            </a:r>
            <a:r>
              <a:rPr lang="en-GB" sz="2400" dirty="0" err="1"/>
              <a:t>Sergaki</a:t>
            </a:r>
            <a:r>
              <a:rPr lang="en-GB" sz="2400" dirty="0"/>
              <a:t>, 2020)</a:t>
            </a:r>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4798" y="1259557"/>
            <a:ext cx="4236506" cy="2994883"/>
          </a:xfrm>
          <a:prstGeom prst="rect">
            <a:avLst/>
          </a:prstGeom>
        </p:spPr>
      </p:pic>
    </p:spTree>
    <p:extLst>
      <p:ext uri="{BB962C8B-B14F-4D97-AF65-F5344CB8AC3E}">
        <p14:creationId xmlns:p14="http://schemas.microsoft.com/office/powerpoint/2010/main" val="25955752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105" y="477035"/>
            <a:ext cx="9601196" cy="1303867"/>
          </a:xfrm>
        </p:spPr>
        <p:txBody>
          <a:bodyPr>
            <a:normAutofit/>
          </a:bodyPr>
          <a:lstStyle/>
          <a:p>
            <a:r>
              <a:rPr lang="en-GB" sz="2800" dirty="0" smtClean="0">
                <a:latin typeface="Times New Roman" panose="02020603050405020304" pitchFamily="18" charset="0"/>
                <a:cs typeface="Times New Roman" panose="02020603050405020304" pitchFamily="18" charset="0"/>
              </a:rPr>
              <a:t>Recommendations </a:t>
            </a:r>
            <a:endParaRPr lang="en-GB" sz="28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866505" y="2695575"/>
            <a:ext cx="5705201" cy="646331"/>
          </a:xfrm>
          <a:prstGeom prst="rect">
            <a:avLst/>
          </a:prstGeom>
          <a:noFill/>
        </p:spPr>
        <p:txBody>
          <a:bodyPr wrap="square" rtlCol="0">
            <a:spAutoFit/>
          </a:bodyPr>
          <a:lstStyle/>
          <a:p>
            <a:endParaRPr lang="en-GB" dirty="0" smtClean="0"/>
          </a:p>
          <a:p>
            <a:pPr marL="285750" indent="-285750">
              <a:buFont typeface="Arial" panose="020B0604020202020204" pitchFamily="34" charset="0"/>
              <a:buChar char="•"/>
            </a:pPr>
            <a:endParaRPr lang="en-GB" dirty="0"/>
          </a:p>
        </p:txBody>
      </p:sp>
      <p:sp>
        <p:nvSpPr>
          <p:cNvPr id="7" name="Round Diagonal Corner Rectangle 6"/>
          <p:cNvSpPr/>
          <p:nvPr/>
        </p:nvSpPr>
        <p:spPr>
          <a:xfrm>
            <a:off x="6191250" y="4108668"/>
            <a:ext cx="3800475" cy="1571625"/>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tx1"/>
                </a:solidFill>
              </a:rPr>
              <a:t>Equal reward system and benefits </a:t>
            </a:r>
            <a:endParaRPr lang="en-GB" sz="2800" dirty="0">
              <a:solidFill>
                <a:schemeClr val="tx1"/>
              </a:solidFill>
            </a:endParaRPr>
          </a:p>
        </p:txBody>
      </p:sp>
      <p:sp>
        <p:nvSpPr>
          <p:cNvPr id="8" name="Round Diagonal Corner Rectangle 7"/>
          <p:cNvSpPr/>
          <p:nvPr/>
        </p:nvSpPr>
        <p:spPr>
          <a:xfrm>
            <a:off x="1095105" y="2575143"/>
            <a:ext cx="3514725" cy="1533525"/>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tx1"/>
                </a:solidFill>
              </a:rPr>
              <a:t>Equal support </a:t>
            </a:r>
            <a:endParaRPr lang="en-GB" sz="2800" dirty="0">
              <a:solidFill>
                <a:schemeClr val="tx1"/>
              </a:solidFill>
            </a:endParaRPr>
          </a:p>
        </p:txBody>
      </p:sp>
    </p:spTree>
    <p:extLst>
      <p:ext uri="{BB962C8B-B14F-4D97-AF65-F5344CB8AC3E}">
        <p14:creationId xmlns:p14="http://schemas.microsoft.com/office/powerpoint/2010/main" val="40242991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Conclusion</a:t>
            </a:r>
            <a:endParaRPr lang="en-GB" sz="28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3925" y="2876550"/>
            <a:ext cx="10458450" cy="2169825"/>
          </a:xfrm>
          <a:prstGeom prst="rect">
            <a:avLst/>
          </a:prstGeom>
          <a:noFill/>
        </p:spPr>
        <p:txBody>
          <a:bodyPr wrap="square" rtlCol="0">
            <a:spAutoFit/>
          </a:bodyPr>
          <a:lstStyle/>
          <a:p>
            <a:pPr algn="just">
              <a:lnSpc>
                <a:spcPct val="150000"/>
              </a:lnSpc>
            </a:pPr>
            <a:r>
              <a:rPr lang="en-GB">
                <a:latin typeface="Times New Roman" panose="02020603050405020304" pitchFamily="18" charset="0"/>
                <a:ea typeface="Times New Roman" panose="02020603050405020304" pitchFamily="18" charset="0"/>
              </a:rPr>
              <a:t>This presentation focused on the importance of flexible working and how the HR department of an organisation can improve working conditions by including diversity and equality in the workplace.  Inclusion and diversity are two of the most important factors in creating a positive workplace atmosphere and the HR department must take the appropriate initiative to understand and motivate the employees in a flexible working scenario so that they feel heard and valued. </a:t>
            </a:r>
            <a:endParaRPr lang="en-GB" dirty="0"/>
          </a:p>
        </p:txBody>
      </p:sp>
    </p:spTree>
    <p:extLst>
      <p:ext uri="{BB962C8B-B14F-4D97-AF65-F5344CB8AC3E}">
        <p14:creationId xmlns:p14="http://schemas.microsoft.com/office/powerpoint/2010/main" val="11730120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9151" y="1513820"/>
            <a:ext cx="10306050" cy="5424562"/>
          </a:xfrm>
          <a:prstGeom prst="rect">
            <a:avLst/>
          </a:prstGeom>
        </p:spPr>
        <p:txBody>
          <a:bodyPr wrap="square">
            <a:spAutoFit/>
          </a:bodyPr>
          <a:lstStyle/>
          <a:p>
            <a:pPr marL="285750" indent="-285750" algn="just">
              <a:lnSpc>
                <a:spcPct val="150000"/>
              </a:lnSpc>
              <a:spcBef>
                <a:spcPts val="1200"/>
              </a:spcBef>
              <a:spcAft>
                <a:spcPts val="0"/>
              </a:spcAft>
              <a:buFont typeface="Arial" panose="020B0604020202020204" pitchFamily="34" charset="0"/>
              <a:buChar char="•"/>
            </a:pPr>
            <a:r>
              <a:rPr lang="en-GB" dirty="0">
                <a:solidFill>
                  <a:srgbClr val="222222"/>
                </a:solidFill>
                <a:highlight>
                  <a:srgbClr val="FFFFFF"/>
                </a:highlight>
                <a:latin typeface="+mj-lt"/>
                <a:ea typeface="Times New Roman" panose="02020603050405020304" pitchFamily="18" charset="0"/>
              </a:rPr>
              <a:t>Anderson, M., O'Neill, C., Clark, J.M., Street, A., Woods, M., Johnston-Webber, C., Charlesworth, A., Whyte, M., Foster, M., </a:t>
            </a:r>
            <a:r>
              <a:rPr lang="en-GB" dirty="0" err="1">
                <a:solidFill>
                  <a:srgbClr val="222222"/>
                </a:solidFill>
                <a:highlight>
                  <a:srgbClr val="FFFFFF"/>
                </a:highlight>
                <a:latin typeface="+mj-lt"/>
                <a:ea typeface="Times New Roman" panose="02020603050405020304" pitchFamily="18" charset="0"/>
              </a:rPr>
              <a:t>Majeed</a:t>
            </a:r>
            <a:r>
              <a:rPr lang="en-GB" dirty="0">
                <a:solidFill>
                  <a:srgbClr val="222222"/>
                </a:solidFill>
                <a:highlight>
                  <a:srgbClr val="FFFFFF"/>
                </a:highlight>
                <a:latin typeface="+mj-lt"/>
                <a:ea typeface="Times New Roman" panose="02020603050405020304" pitchFamily="18" charset="0"/>
              </a:rPr>
              <a:t>, A. and </a:t>
            </a:r>
            <a:r>
              <a:rPr lang="en-GB" dirty="0" err="1">
                <a:solidFill>
                  <a:srgbClr val="222222"/>
                </a:solidFill>
                <a:highlight>
                  <a:srgbClr val="FFFFFF"/>
                </a:highlight>
                <a:latin typeface="+mj-lt"/>
                <a:ea typeface="Times New Roman" panose="02020603050405020304" pitchFamily="18" charset="0"/>
              </a:rPr>
              <a:t>Pitchforth</a:t>
            </a:r>
            <a:r>
              <a:rPr lang="en-GB" dirty="0">
                <a:solidFill>
                  <a:srgbClr val="222222"/>
                </a:solidFill>
                <a:highlight>
                  <a:srgbClr val="FFFFFF"/>
                </a:highlight>
                <a:latin typeface="+mj-lt"/>
                <a:ea typeface="Times New Roman" panose="02020603050405020304" pitchFamily="18" charset="0"/>
              </a:rPr>
              <a:t>, E., (2021). Securing a sustainable and fit-for-purpose UK health and care workforce. </a:t>
            </a:r>
            <a:r>
              <a:rPr lang="en-GB" i="1" dirty="0">
                <a:solidFill>
                  <a:srgbClr val="222222"/>
                </a:solidFill>
                <a:highlight>
                  <a:srgbClr val="FFFFFF"/>
                </a:highlight>
                <a:latin typeface="+mj-lt"/>
                <a:ea typeface="Times New Roman" panose="02020603050405020304" pitchFamily="18" charset="0"/>
              </a:rPr>
              <a:t>The Lancet</a:t>
            </a:r>
            <a:r>
              <a:rPr lang="en-GB" dirty="0">
                <a:solidFill>
                  <a:srgbClr val="222222"/>
                </a:solidFill>
                <a:highlight>
                  <a:srgbClr val="FFFFFF"/>
                </a:highlight>
                <a:latin typeface="+mj-lt"/>
                <a:ea typeface="Times New Roman" panose="02020603050405020304" pitchFamily="18" charset="0"/>
              </a:rPr>
              <a:t>, </a:t>
            </a:r>
            <a:r>
              <a:rPr lang="en-GB" i="1" dirty="0">
                <a:solidFill>
                  <a:srgbClr val="222222"/>
                </a:solidFill>
                <a:highlight>
                  <a:srgbClr val="FFFFFF"/>
                </a:highlight>
                <a:latin typeface="+mj-lt"/>
                <a:ea typeface="Times New Roman" panose="02020603050405020304" pitchFamily="18" charset="0"/>
              </a:rPr>
              <a:t>397</a:t>
            </a:r>
            <a:r>
              <a:rPr lang="en-GB" dirty="0">
                <a:solidFill>
                  <a:srgbClr val="222222"/>
                </a:solidFill>
                <a:highlight>
                  <a:srgbClr val="FFFFFF"/>
                </a:highlight>
                <a:latin typeface="+mj-lt"/>
                <a:ea typeface="Times New Roman" panose="02020603050405020304" pitchFamily="18" charset="0"/>
              </a:rPr>
              <a:t>(10288), pp.1992-2011.</a:t>
            </a:r>
            <a:endParaRPr lang="en-GB" dirty="0">
              <a:latin typeface="+mj-lt"/>
              <a:ea typeface="Arial" panose="020B0604020202020204" pitchFamily="34" charset="0"/>
            </a:endParaRPr>
          </a:p>
          <a:p>
            <a:pPr marL="285750" indent="-285750" algn="just">
              <a:lnSpc>
                <a:spcPct val="150000"/>
              </a:lnSpc>
              <a:spcBef>
                <a:spcPts val="1200"/>
              </a:spcBef>
              <a:spcAft>
                <a:spcPts val="0"/>
              </a:spcAft>
              <a:buFont typeface="Arial" panose="020B0604020202020204" pitchFamily="34" charset="0"/>
              <a:buChar char="•"/>
            </a:pPr>
            <a:r>
              <a:rPr lang="en-GB" dirty="0" smtClean="0">
                <a:solidFill>
                  <a:srgbClr val="222222"/>
                </a:solidFill>
                <a:highlight>
                  <a:srgbClr val="FFFFFF"/>
                </a:highlight>
                <a:latin typeface="+mj-lt"/>
                <a:ea typeface="Times New Roman" panose="02020603050405020304" pitchFamily="18" charset="0"/>
              </a:rPr>
              <a:t>Gov.uk</a:t>
            </a:r>
            <a:r>
              <a:rPr lang="en-GB" dirty="0">
                <a:solidFill>
                  <a:srgbClr val="222222"/>
                </a:solidFill>
                <a:highlight>
                  <a:srgbClr val="FFFFFF"/>
                </a:highlight>
                <a:latin typeface="+mj-lt"/>
                <a:ea typeface="Times New Roman" panose="02020603050405020304" pitchFamily="18" charset="0"/>
              </a:rPr>
              <a:t>, (2021), Available at: https://www.gov.uk/flexible-working [Accessed on: 16/11/2022]</a:t>
            </a:r>
            <a:endParaRPr lang="en-GB" dirty="0">
              <a:latin typeface="+mj-lt"/>
              <a:ea typeface="Arial" panose="020B0604020202020204" pitchFamily="34" charset="0"/>
            </a:endParaRPr>
          </a:p>
          <a:p>
            <a:pPr marL="285750" indent="-285750" algn="just">
              <a:lnSpc>
                <a:spcPct val="150000"/>
              </a:lnSpc>
              <a:spcBef>
                <a:spcPts val="1200"/>
              </a:spcBef>
              <a:spcAft>
                <a:spcPts val="0"/>
              </a:spcAft>
              <a:buFont typeface="Arial" panose="020B0604020202020204" pitchFamily="34" charset="0"/>
              <a:buChar char="•"/>
            </a:pPr>
            <a:r>
              <a:rPr lang="en-GB" dirty="0" err="1" smtClean="0">
                <a:solidFill>
                  <a:srgbClr val="222222"/>
                </a:solidFill>
                <a:highlight>
                  <a:srgbClr val="FFFFFF"/>
                </a:highlight>
                <a:latin typeface="+mj-lt"/>
                <a:ea typeface="Times New Roman" panose="02020603050405020304" pitchFamily="18" charset="0"/>
              </a:rPr>
              <a:t>Kokkinis</a:t>
            </a:r>
            <a:r>
              <a:rPr lang="en-GB" dirty="0">
                <a:solidFill>
                  <a:srgbClr val="222222"/>
                </a:solidFill>
                <a:highlight>
                  <a:srgbClr val="FFFFFF"/>
                </a:highlight>
                <a:latin typeface="+mj-lt"/>
                <a:ea typeface="Times New Roman" panose="02020603050405020304" pitchFamily="18" charset="0"/>
              </a:rPr>
              <a:t>, A. and </a:t>
            </a:r>
            <a:r>
              <a:rPr lang="en-GB" dirty="0" err="1">
                <a:solidFill>
                  <a:srgbClr val="222222"/>
                </a:solidFill>
                <a:highlight>
                  <a:srgbClr val="FFFFFF"/>
                </a:highlight>
                <a:latin typeface="+mj-lt"/>
                <a:ea typeface="Times New Roman" panose="02020603050405020304" pitchFamily="18" charset="0"/>
              </a:rPr>
              <a:t>Sergakis</a:t>
            </a:r>
            <a:r>
              <a:rPr lang="en-GB" dirty="0">
                <a:solidFill>
                  <a:srgbClr val="222222"/>
                </a:solidFill>
                <a:highlight>
                  <a:srgbClr val="FFFFFF"/>
                </a:highlight>
                <a:latin typeface="+mj-lt"/>
                <a:ea typeface="Times New Roman" panose="02020603050405020304" pitchFamily="18" charset="0"/>
              </a:rPr>
              <a:t>, K., (2020). A flexible model for efficient employee participation in UK companies. </a:t>
            </a:r>
            <a:r>
              <a:rPr lang="en-GB" i="1" dirty="0">
                <a:solidFill>
                  <a:srgbClr val="222222"/>
                </a:solidFill>
                <a:highlight>
                  <a:srgbClr val="FFFFFF"/>
                </a:highlight>
                <a:latin typeface="+mj-lt"/>
                <a:ea typeface="Times New Roman" panose="02020603050405020304" pitchFamily="18" charset="0"/>
              </a:rPr>
              <a:t>Journal of Corporate Law Studies</a:t>
            </a:r>
            <a:r>
              <a:rPr lang="en-GB" dirty="0">
                <a:solidFill>
                  <a:srgbClr val="222222"/>
                </a:solidFill>
                <a:highlight>
                  <a:srgbClr val="FFFFFF"/>
                </a:highlight>
                <a:latin typeface="+mj-lt"/>
                <a:ea typeface="Times New Roman" panose="02020603050405020304" pitchFamily="18" charset="0"/>
              </a:rPr>
              <a:t>, </a:t>
            </a:r>
            <a:r>
              <a:rPr lang="en-GB" i="1" dirty="0">
                <a:solidFill>
                  <a:srgbClr val="222222"/>
                </a:solidFill>
                <a:highlight>
                  <a:srgbClr val="FFFFFF"/>
                </a:highlight>
                <a:latin typeface="+mj-lt"/>
                <a:ea typeface="Times New Roman" panose="02020603050405020304" pitchFamily="18" charset="0"/>
              </a:rPr>
              <a:t>20</a:t>
            </a:r>
            <a:r>
              <a:rPr lang="en-GB" dirty="0">
                <a:solidFill>
                  <a:srgbClr val="222222"/>
                </a:solidFill>
                <a:highlight>
                  <a:srgbClr val="FFFFFF"/>
                </a:highlight>
                <a:latin typeface="+mj-lt"/>
                <a:ea typeface="Times New Roman" panose="02020603050405020304" pitchFamily="18" charset="0"/>
              </a:rPr>
              <a:t>(2), </a:t>
            </a:r>
            <a:r>
              <a:rPr lang="en-GB" dirty="0" smtClean="0">
                <a:solidFill>
                  <a:srgbClr val="222222"/>
                </a:solidFill>
                <a:highlight>
                  <a:srgbClr val="FFFFFF"/>
                </a:highlight>
                <a:latin typeface="+mj-lt"/>
                <a:ea typeface="Times New Roman" panose="02020603050405020304" pitchFamily="18" charset="0"/>
              </a:rPr>
              <a:t>pp.453-493.</a:t>
            </a:r>
          </a:p>
          <a:p>
            <a:pPr marL="285750" indent="-285750">
              <a:lnSpc>
                <a:spcPct val="150000"/>
              </a:lnSpc>
              <a:spcBef>
                <a:spcPts val="1200"/>
              </a:spcBef>
              <a:buFont typeface="Arial" panose="020B0604020202020204" pitchFamily="34" charset="0"/>
              <a:buChar char="•"/>
            </a:pPr>
            <a:r>
              <a:rPr lang="en-US" altLang="en-US" dirty="0" smtClean="0">
                <a:latin typeface="+mj-lt"/>
                <a:ea typeface="Calibri" panose="020F0502020204030204" pitchFamily="34" charset="0"/>
                <a:cs typeface="Times New Roman" panose="02020603050405020304" pitchFamily="18" charset="0"/>
              </a:rPr>
              <a:t>Tesco,(2022), Available </a:t>
            </a:r>
            <a:r>
              <a:rPr lang="en-US" altLang="en-US" dirty="0">
                <a:latin typeface="+mj-lt"/>
                <a:ea typeface="Calibri" panose="020F0502020204030204" pitchFamily="34" charset="0"/>
                <a:cs typeface="Times New Roman" panose="02020603050405020304" pitchFamily="18" charset="0"/>
              </a:rPr>
              <a:t>at: https://</a:t>
            </a:r>
            <a:r>
              <a:rPr lang="en-US" altLang="en-US" dirty="0" smtClean="0">
                <a:latin typeface="+mj-lt"/>
                <a:ea typeface="Calibri" panose="020F0502020204030204" pitchFamily="34" charset="0"/>
                <a:cs typeface="Times New Roman" panose="02020603050405020304" pitchFamily="18" charset="0"/>
              </a:rPr>
              <a:t>www.tescoplc.com/sustainability/documents/policies/flexible-working-at-tesco </a:t>
            </a:r>
            <a:r>
              <a:rPr lang="en-GB" dirty="0" smtClean="0">
                <a:solidFill>
                  <a:srgbClr val="222222"/>
                </a:solidFill>
                <a:highlight>
                  <a:srgbClr val="FFFFFF"/>
                </a:highlight>
                <a:ea typeface="Times New Roman" panose="02020603050405020304" pitchFamily="18" charset="0"/>
              </a:rPr>
              <a:t>[</a:t>
            </a:r>
            <a:r>
              <a:rPr lang="en-GB" dirty="0">
                <a:solidFill>
                  <a:srgbClr val="222222"/>
                </a:solidFill>
                <a:highlight>
                  <a:srgbClr val="FFFFFF"/>
                </a:highlight>
                <a:ea typeface="Times New Roman" panose="02020603050405020304" pitchFamily="18" charset="0"/>
              </a:rPr>
              <a:t>Accessed on: </a:t>
            </a:r>
            <a:r>
              <a:rPr lang="en-GB" dirty="0" smtClean="0">
                <a:solidFill>
                  <a:srgbClr val="222222"/>
                </a:solidFill>
                <a:highlight>
                  <a:srgbClr val="FFFFFF"/>
                </a:highlight>
                <a:ea typeface="Times New Roman" panose="02020603050405020304" pitchFamily="18" charset="0"/>
              </a:rPr>
              <a:t>19/11/2022</a:t>
            </a:r>
            <a:r>
              <a:rPr lang="en-GB" dirty="0">
                <a:solidFill>
                  <a:srgbClr val="222222"/>
                </a:solidFill>
                <a:highlight>
                  <a:srgbClr val="FFFFFF"/>
                </a:highlight>
                <a:ea typeface="Times New Roman" panose="02020603050405020304" pitchFamily="18" charset="0"/>
              </a:rPr>
              <a:t>]</a:t>
            </a:r>
            <a:endParaRPr lang="en-GB" dirty="0">
              <a:ea typeface="Arial" panose="020B0604020202020204" pitchFamily="34" charset="0"/>
            </a:endParaRPr>
          </a:p>
          <a:p>
            <a:pPr marL="285750" indent="-285750">
              <a:lnSpc>
                <a:spcPct val="150000"/>
              </a:lnSpc>
              <a:spcBef>
                <a:spcPts val="1200"/>
              </a:spcBef>
              <a:spcAft>
                <a:spcPts val="0"/>
              </a:spcAft>
              <a:buFont typeface="Arial" panose="020B0604020202020204" pitchFamily="34" charset="0"/>
              <a:buChar char="•"/>
            </a:pPr>
            <a:endParaRPr lang="en-GB" altLang="en-US" sz="1100" dirty="0">
              <a:latin typeface="+mj-lt"/>
            </a:endParaRPr>
          </a:p>
          <a:p>
            <a:pPr marL="285750" indent="-285750" algn="just">
              <a:lnSpc>
                <a:spcPct val="150000"/>
              </a:lnSpc>
              <a:spcBef>
                <a:spcPts val="1200"/>
              </a:spcBef>
              <a:spcAft>
                <a:spcPts val="0"/>
              </a:spcAft>
              <a:buFont typeface="Arial" panose="020B0604020202020204" pitchFamily="34" charset="0"/>
              <a:buChar char="•"/>
            </a:pPr>
            <a:endParaRPr lang="en-GB" dirty="0" smtClean="0">
              <a:solidFill>
                <a:srgbClr val="222222"/>
              </a:solidFill>
              <a:highlight>
                <a:srgbClr val="FFFFFF"/>
              </a:highlight>
              <a:latin typeface="+mj-lt"/>
              <a:ea typeface="Times New Roman" panose="02020603050405020304" pitchFamily="18" charset="0"/>
            </a:endParaRPr>
          </a:p>
          <a:p>
            <a:pPr marL="285750" indent="-285750" algn="just">
              <a:lnSpc>
                <a:spcPct val="150000"/>
              </a:lnSpc>
              <a:spcBef>
                <a:spcPts val="1200"/>
              </a:spcBef>
              <a:spcAft>
                <a:spcPts val="0"/>
              </a:spcAft>
              <a:buFont typeface="Arial" panose="020B0604020202020204" pitchFamily="34" charset="0"/>
              <a:buChar char="•"/>
            </a:pPr>
            <a:endParaRPr lang="en-GB" dirty="0">
              <a:latin typeface="+mj-lt"/>
              <a:ea typeface="Arial" panose="020B0604020202020204" pitchFamily="34" charset="0"/>
            </a:endParaRPr>
          </a:p>
        </p:txBody>
      </p:sp>
      <p:sp>
        <p:nvSpPr>
          <p:cNvPr id="3" name="TextBox 2"/>
          <p:cNvSpPr txBox="1"/>
          <p:nvPr/>
        </p:nvSpPr>
        <p:spPr>
          <a:xfrm>
            <a:off x="2867025" y="990600"/>
            <a:ext cx="7038975" cy="523220"/>
          </a:xfrm>
          <a:prstGeom prst="rect">
            <a:avLst/>
          </a:prstGeom>
          <a:noFill/>
        </p:spPr>
        <p:txBody>
          <a:bodyPr wrap="square" rtlCol="0">
            <a:spAutoFit/>
          </a:bodyPr>
          <a:lstStyle/>
          <a:p>
            <a:pPr algn="ctr"/>
            <a:r>
              <a:rPr lang="en-GB" sz="2800" dirty="0" smtClean="0"/>
              <a:t>Reference list </a:t>
            </a:r>
          </a:p>
        </p:txBody>
      </p:sp>
      <p:sp>
        <p:nvSpPr>
          <p:cNvPr id="4" name="Rectangle 1"/>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126962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595</Words>
  <Application>Microsoft Office PowerPoint</Application>
  <PresentationFormat>Widescreen</PresentationFormat>
  <Paragraphs>83</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Garamond</vt:lpstr>
      <vt:lpstr>Symbol</vt:lpstr>
      <vt:lpstr>Times New Roman</vt:lpstr>
      <vt:lpstr>Organic</vt:lpstr>
      <vt:lpstr>Managing People (LCB5004) Assessment 1</vt:lpstr>
      <vt:lpstr>Table of contents</vt:lpstr>
      <vt:lpstr> </vt:lpstr>
      <vt:lpstr>PowerPoint Presentation</vt:lpstr>
      <vt:lpstr>Types of flexible working in TESCO</vt:lpstr>
      <vt:lpstr>Types of flexible working in TESCO</vt:lpstr>
      <vt:lpstr> Equality and Diversity in a workplace </vt:lpstr>
      <vt:lpstr>PowerPoint Presentation</vt:lpstr>
      <vt:lpstr>Promoting diversity at work</vt:lpstr>
      <vt:lpstr>PowerPoint Presentation</vt:lpstr>
      <vt:lpstr>PowerPoint Presentation</vt:lpstr>
      <vt:lpstr>Recommendations </vt:lpstr>
      <vt:lpstr>Conclusion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2022-11-16T04:56:25Z</dcterms:created>
  <dcterms:modified xsi:type="dcterms:W3CDTF">2022-11-23T23:10:12Z</dcterms:modified>
</cp:coreProperties>
</file>