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 snapToObjects="1">
      <p:cViewPr>
        <p:scale>
          <a:sx n="88" d="100"/>
          <a:sy n="88" d="100"/>
        </p:scale>
        <p:origin x="1480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6/29/22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h5/xnwm6w493kl_qrgj1ryj6vm40000gn/T/com.microsoft.Word/WebArchiveCopyPasteTempFiles/sustainable-dev-goals-MOBILE.pn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file:////var/folders/h5/xnwm6w493kl_qrgj1ryj6vm40000gn/T/com.microsoft.Word/WebArchiveCopyPasteTempFiles/Sendle_57%2525.png" TargetMode="Externa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orporate.marksandspencer.com/aboutus/food" TargetMode="External"/><Relationship Id="rId13" Type="http://schemas.openxmlformats.org/officeDocument/2006/relationships/hyperlink" Target="https://www.startus-insights.com/innovators-guide/top-10-renewable-energy-trends-2022/" TargetMode="External"/><Relationship Id="rId3" Type="http://schemas.openxmlformats.org/officeDocument/2006/relationships/hyperlink" Target="https://cloud28plus.com/en/article/4-ways-to-improve-brand-image-through-customer-support" TargetMode="External"/><Relationship Id="rId7" Type="http://schemas.openxmlformats.org/officeDocument/2006/relationships/hyperlink" Target="https://www.mandsenergy.com/" TargetMode="External"/><Relationship Id="rId12" Type="http://schemas.openxmlformats.org/officeDocument/2006/relationships/hyperlink" Target="https://www.publicissapient.com/insights/covid_19_how_travel_brands_can_learn_from_past_crisis" TargetMode="External"/><Relationship Id="rId2" Type="http://schemas.openxmlformats.org/officeDocument/2006/relationships/hyperlink" Target="https://brasov.co/2021/10/03/altex-romania-launches-altex-travel-in-partnership-with-tour-operator-karpaten-turis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ank.marksandspencer.com/" TargetMode="External"/><Relationship Id="rId11" Type="http://schemas.openxmlformats.org/officeDocument/2006/relationships/hyperlink" Target="https://www.architecturaldigest.com/story/ikea-now-selling-new-product-renewable-energy" TargetMode="External"/><Relationship Id="rId5" Type="http://schemas.openxmlformats.org/officeDocument/2006/relationships/hyperlink" Target="https://corporate.marksandspencer.com/aboutus" TargetMode="External"/><Relationship Id="rId10" Type="http://schemas.openxmlformats.org/officeDocument/2006/relationships/hyperlink" Target="https://corporate.marksandspencer.com/sustainability/sustainability-at-mands" TargetMode="External"/><Relationship Id="rId4" Type="http://schemas.openxmlformats.org/officeDocument/2006/relationships/hyperlink" Target="https://www.linkedin.com/pulse/9-ways-improve-your-brand-image-lauren-smith/" TargetMode="External"/><Relationship Id="rId9" Type="http://schemas.openxmlformats.org/officeDocument/2006/relationships/hyperlink" Target="https://www.marksandspencer.com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E884E-CD56-E4D4-52B5-ADE0DD4AEC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1669207"/>
          </a:xfrm>
        </p:spPr>
        <p:txBody>
          <a:bodyPr/>
          <a:lstStyle/>
          <a:p>
            <a:r>
              <a:rPr lang="en-RO" dirty="0"/>
              <a:t>Marks &amp; spencer group plc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61B5A6-5279-7652-81DA-A0B3EF90EF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1708" y="3989497"/>
            <a:ext cx="9070848" cy="1543050"/>
          </a:xfrm>
        </p:spPr>
        <p:txBody>
          <a:bodyPr>
            <a:normAutofit lnSpcReduction="10000"/>
          </a:bodyPr>
          <a:lstStyle/>
          <a:p>
            <a:r>
              <a:rPr lang="en-RO" dirty="0"/>
              <a:t>Student name and number:</a:t>
            </a:r>
          </a:p>
          <a:p>
            <a:r>
              <a:rPr lang="en-GB" dirty="0"/>
              <a:t>Stefan Cristian </a:t>
            </a:r>
            <a:r>
              <a:rPr lang="en-GB" dirty="0" err="1"/>
              <a:t>Costache</a:t>
            </a:r>
            <a:r>
              <a:rPr lang="en-GB" dirty="0"/>
              <a:t> 2126833</a:t>
            </a:r>
          </a:p>
          <a:p>
            <a:r>
              <a:rPr lang="en-GB" dirty="0"/>
              <a:t>Adriana Mihaela </a:t>
            </a:r>
            <a:r>
              <a:rPr lang="en-GB" dirty="0" err="1"/>
              <a:t>Petcu</a:t>
            </a:r>
            <a:r>
              <a:rPr lang="en-GB" dirty="0"/>
              <a:t> 2126831</a:t>
            </a:r>
          </a:p>
          <a:p>
            <a:r>
              <a:rPr lang="en-GB" dirty="0"/>
              <a:t>Laura Bardas 2128922</a:t>
            </a:r>
          </a:p>
          <a:p>
            <a:r>
              <a:rPr lang="en-GB" dirty="0"/>
              <a:t>Ana </a:t>
            </a:r>
            <a:r>
              <a:rPr lang="en-GB" dirty="0" err="1"/>
              <a:t>Moldovanu</a:t>
            </a:r>
            <a:r>
              <a:rPr lang="en-GB" dirty="0"/>
              <a:t> 2130326</a:t>
            </a:r>
          </a:p>
          <a:p>
            <a:r>
              <a:rPr lang="en-GB" dirty="0"/>
              <a:t>Mihaela </a:t>
            </a:r>
            <a:r>
              <a:rPr lang="en-GB" dirty="0" err="1"/>
              <a:t>Sandu</a:t>
            </a:r>
            <a:r>
              <a:rPr lang="en-GB" dirty="0"/>
              <a:t> </a:t>
            </a:r>
            <a:r>
              <a:rPr lang="en-GB" dirty="0" err="1"/>
              <a:t>Rizea</a:t>
            </a:r>
            <a:r>
              <a:rPr lang="en-GB" dirty="0"/>
              <a:t> 2126225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153661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A3CC463-F933-4AC4-86E1-5AC14B0C3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25D2DB-A12A-44DB-B00E-F4D622329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EEF27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high angle view of a shopping mall&#10;&#10;Description automatically generated with medium confidence">
            <a:extLst>
              <a:ext uri="{FF2B5EF4-FFF2-40B4-BE49-F238E27FC236}">
                <a16:creationId xmlns:a16="http://schemas.microsoft.com/office/drawing/2014/main" id="{F91F7AE0-9796-CFAD-3B45-068E10D17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549" y="989837"/>
            <a:ext cx="3854945" cy="178291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E7E7877-F64E-4EEA-B778-138031EF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EEF27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D7BD2223-0F82-7897-38DA-5E41F6837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549" y="4222658"/>
            <a:ext cx="3854945" cy="152270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DD6C4F3-70FD-4F13-919C-702EE4886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0596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774C08E-DDEA-4D5F-507E-A64A63FDD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4764" y="1633194"/>
            <a:ext cx="6410084" cy="360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256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FD16F2-D0EA-FCFC-FCB3-A21627BCA9B4}"/>
              </a:ext>
            </a:extLst>
          </p:cNvPr>
          <p:cNvSpPr/>
          <p:nvPr/>
        </p:nvSpPr>
        <p:spPr>
          <a:xfrm>
            <a:off x="1960564" y="252264"/>
            <a:ext cx="1656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Food </a:t>
            </a:r>
            <a:endParaRPr lang="en-RO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0D7A5ED-293F-FC9D-B6E7-13DE433A3EC7}"/>
              </a:ext>
            </a:extLst>
          </p:cNvPr>
          <p:cNvSpPr/>
          <p:nvPr/>
        </p:nvSpPr>
        <p:spPr>
          <a:xfrm>
            <a:off x="1060477" y="3336785"/>
            <a:ext cx="34563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Clothing and Home</a:t>
            </a:r>
            <a:r>
              <a:rPr lang="en-RO" sz="24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ED5CA9-1ECB-8CC6-A59F-60B8DB534537}"/>
              </a:ext>
            </a:extLst>
          </p:cNvPr>
          <p:cNvSpPr txBox="1"/>
          <p:nvPr/>
        </p:nvSpPr>
        <p:spPr>
          <a:xfrm>
            <a:off x="8217002" y="265519"/>
            <a:ext cx="1672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Bank </a:t>
            </a:r>
            <a:endParaRPr lang="en-RO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390B6E-D1FB-D1F6-1E6B-D19D374A4B6B}"/>
              </a:ext>
            </a:extLst>
          </p:cNvPr>
          <p:cNvSpPr/>
          <p:nvPr/>
        </p:nvSpPr>
        <p:spPr>
          <a:xfrm>
            <a:off x="8100367" y="3336784"/>
            <a:ext cx="19055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Energy </a:t>
            </a:r>
            <a:endParaRPr lang="en-RO" sz="2400" dirty="0"/>
          </a:p>
        </p:txBody>
      </p:sp>
      <p:pic>
        <p:nvPicPr>
          <p:cNvPr id="7" name="Picture 6" descr="A picture containing text, store, several&#10;&#10;Description automatically generated">
            <a:extLst>
              <a:ext uri="{FF2B5EF4-FFF2-40B4-BE49-F238E27FC236}">
                <a16:creationId xmlns:a16="http://schemas.microsoft.com/office/drawing/2014/main" id="{50FC537C-1F5A-298E-B825-DF8385106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880" y="3862298"/>
            <a:ext cx="4716180" cy="2650332"/>
          </a:xfrm>
          <a:prstGeom prst="rect">
            <a:avLst/>
          </a:prstGeom>
        </p:spPr>
      </p:pic>
      <p:pic>
        <p:nvPicPr>
          <p:cNvPr id="9" name="Picture 8" descr="A picture containing text, floor, indoor, ceiling&#10;&#10;Description automatically generated">
            <a:extLst>
              <a:ext uri="{FF2B5EF4-FFF2-40B4-BE49-F238E27FC236}">
                <a16:creationId xmlns:a16="http://schemas.microsoft.com/office/drawing/2014/main" id="{C8012AE9-7A17-2057-A236-D0FC80640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2245" y="711247"/>
            <a:ext cx="4261765" cy="2394706"/>
          </a:xfrm>
          <a:prstGeom prst="rect">
            <a:avLst/>
          </a:prstGeom>
        </p:spPr>
      </p:pic>
      <p:pic>
        <p:nvPicPr>
          <p:cNvPr id="11" name="Picture 10" descr="A group of people sitting at a table with food&#10;&#10;Description automatically generated with medium confidence">
            <a:extLst>
              <a:ext uri="{FF2B5EF4-FFF2-40B4-BE49-F238E27FC236}">
                <a16:creationId xmlns:a16="http://schemas.microsoft.com/office/drawing/2014/main" id="{805BEBEF-88E3-EE0C-6A06-2F033D30E1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6530" y="3862298"/>
            <a:ext cx="5058580" cy="2655754"/>
          </a:xfrm>
          <a:prstGeom prst="rect">
            <a:avLst/>
          </a:prstGeom>
        </p:spPr>
      </p:pic>
      <p:pic>
        <p:nvPicPr>
          <p:cNvPr id="13" name="Picture 12" descr="Graphical user interface&#10;&#10;Description automatically generated">
            <a:extLst>
              <a:ext uri="{FF2B5EF4-FFF2-40B4-BE49-F238E27FC236}">
                <a16:creationId xmlns:a16="http://schemas.microsoft.com/office/drawing/2014/main" id="{F7538EF9-0506-873C-93DB-2849C94771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93" y="713929"/>
            <a:ext cx="4720767" cy="239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8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97DE8C-3D6E-A27B-2F56-0C3B39321713}"/>
              </a:ext>
            </a:extLst>
          </p:cNvPr>
          <p:cNvSpPr/>
          <p:nvPr/>
        </p:nvSpPr>
        <p:spPr>
          <a:xfrm>
            <a:off x="3833842" y="766917"/>
            <a:ext cx="45243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b="1" dirty="0">
                <a:solidFill>
                  <a:srgbClr val="FFFFFF"/>
                </a:solidFill>
              </a:rPr>
              <a:t>Alternative products </a:t>
            </a:r>
          </a:p>
        </p:txBody>
      </p:sp>
      <p:pic>
        <p:nvPicPr>
          <p:cNvPr id="4" name="Picture 3" descr="Chart, treemap chart&#10;&#10;Description automatically generated">
            <a:extLst>
              <a:ext uri="{FF2B5EF4-FFF2-40B4-BE49-F238E27FC236}">
                <a16:creationId xmlns:a16="http://schemas.microsoft.com/office/drawing/2014/main" id="{3137CC38-5CF3-EE67-843D-589C05BC9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35" y="1848725"/>
            <a:ext cx="6644613" cy="4775816"/>
          </a:xfrm>
          <a:prstGeom prst="rect">
            <a:avLst/>
          </a:prstGeom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862C48C-8EA2-2742-57BF-1F4250D9CB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9390" y="1848726"/>
            <a:ext cx="5184475" cy="477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11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posing for a picture in front of a castle&#10;&#10;Description automatically generated with medium confidence">
            <a:extLst>
              <a:ext uri="{FF2B5EF4-FFF2-40B4-BE49-F238E27FC236}">
                <a16:creationId xmlns:a16="http://schemas.microsoft.com/office/drawing/2014/main" id="{D8E313AA-378F-51B1-C41D-19E066B71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5075" y="1745841"/>
            <a:ext cx="7703794" cy="421782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530665A-93ED-459A-EA8F-7D44B3CA46BD}"/>
              </a:ext>
            </a:extLst>
          </p:cNvPr>
          <p:cNvSpPr/>
          <p:nvPr/>
        </p:nvSpPr>
        <p:spPr>
          <a:xfrm>
            <a:off x="643337" y="2184036"/>
            <a:ext cx="2888439" cy="38696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algn="ctr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>
                <a:solidFill>
                  <a:srgbClr val="FFFFFF"/>
                </a:solidFill>
              </a:rPr>
              <a:t>Alternative services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674782-1125-0136-D49C-6E26C6E30F14}"/>
              </a:ext>
            </a:extLst>
          </p:cNvPr>
          <p:cNvSpPr txBox="1"/>
          <p:nvPr/>
        </p:nvSpPr>
        <p:spPr>
          <a:xfrm>
            <a:off x="6720102" y="627589"/>
            <a:ext cx="2893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RO" sz="2400" b="1" dirty="0"/>
              <a:t>Travel and tourism</a:t>
            </a:r>
          </a:p>
        </p:txBody>
      </p:sp>
    </p:spTree>
    <p:extLst>
      <p:ext uri="{BB962C8B-B14F-4D97-AF65-F5344CB8AC3E}">
        <p14:creationId xmlns:p14="http://schemas.microsoft.com/office/powerpoint/2010/main" val="1500940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52B1591-FBBA-A125-C672-5FB04D661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  <p:pic>
        <p:nvPicPr>
          <p:cNvPr id="1025" name="Picture 3" descr="Logo&#10;&#10;Description automatically generated with medium confidence">
            <a:extLst>
              <a:ext uri="{FF2B5EF4-FFF2-40B4-BE49-F238E27FC236}">
                <a16:creationId xmlns:a16="http://schemas.microsoft.com/office/drawing/2014/main" id="{23A7EFAF-99E4-D442-3FF9-96E62EBB8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299" y="196410"/>
            <a:ext cx="2417496" cy="646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2DB6AE4E-2204-0160-FECC-021418DE5E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  <p:pic>
        <p:nvPicPr>
          <p:cNvPr id="1027" name="Picture 2" descr="sendle_11/10/20_article_image_1">
            <a:extLst>
              <a:ext uri="{FF2B5EF4-FFF2-40B4-BE49-F238E27FC236}">
                <a16:creationId xmlns:a16="http://schemas.microsoft.com/office/drawing/2014/main" id="{49A288F9-F9B2-7643-D72D-52FE148EE7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860" y="2534625"/>
            <a:ext cx="6376102" cy="286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3DEF68-D2C8-FE73-BA03-96C74EF6E181}"/>
              </a:ext>
            </a:extLst>
          </p:cNvPr>
          <p:cNvSpPr txBox="1"/>
          <p:nvPr/>
        </p:nvSpPr>
        <p:spPr>
          <a:xfrm>
            <a:off x="5682121" y="1577800"/>
            <a:ext cx="5583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RO" sz="3200" b="1" dirty="0"/>
              <a:t>First strategy -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1445300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877CC4-D40F-4AA7-9918-B650DE6D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AA3049-D42F-46F6-856C-F9B8925E6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EC7C2A9-C77C-442E-800B-313E0D3F2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07B62E5-5E62-4CB8-AFD5-1B59D2B62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9BCEFE9-2CB0-4D92-9EAF-2AD0F6B8F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147C330-3181-415C-816F-438221410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F6163FB-E4BC-4359-ABB1-1FAA98579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89531CE-7400-41BD-B67A-AAE15984D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FDE5BFC-3EE4-424F-8B09-D39AB3D3E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F317600-94F1-41B1-99DA-15FD1DAA0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EFD8D3-1DD0-1C19-BD62-9F8B44732265}"/>
              </a:ext>
            </a:extLst>
          </p:cNvPr>
          <p:cNvSpPr txBox="1"/>
          <p:nvPr/>
        </p:nvSpPr>
        <p:spPr>
          <a:xfrm>
            <a:off x="1227607" y="4246247"/>
            <a:ext cx="9732773" cy="1465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Second strategy – customer service</a:t>
            </a:r>
          </a:p>
        </p:txBody>
      </p:sp>
      <p:pic>
        <p:nvPicPr>
          <p:cNvPr id="4" name="Picture 3" descr="Text, whiteboard&#10;&#10;Description automatically generated">
            <a:extLst>
              <a:ext uri="{FF2B5EF4-FFF2-40B4-BE49-F238E27FC236}">
                <a16:creationId xmlns:a16="http://schemas.microsoft.com/office/drawing/2014/main" id="{7758DE9A-2CBB-8700-C3E0-C7B09C515D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403" r="-2" b="20121"/>
          <a:stretch/>
        </p:blipFill>
        <p:spPr>
          <a:xfrm>
            <a:off x="598811" y="629209"/>
            <a:ext cx="5739742" cy="2993899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8C76894-2E26-E5D8-3CB7-81C0A6692F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152" b="-4"/>
          <a:stretch/>
        </p:blipFill>
        <p:spPr>
          <a:xfrm>
            <a:off x="6356481" y="617981"/>
            <a:ext cx="5214769" cy="2993899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A7CD68A-2602-4B93-9131-73F81CD1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E40A739-8874-4C84-A500-3D975329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662589D-5C73-487A-B80E-8B2E9CEDF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04DD379-E4DD-4444-A6B0-B7634A0F2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909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155CD3-83BB-4AEA-A737-FFB45BF5B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81AC0-C94A-42B2-A337-8F2BD27B4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044" y="374904"/>
            <a:ext cx="11409913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90ECF-0B2F-4372-9715-326BA840E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736" y="539496"/>
            <a:ext cx="11082528" cy="57790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3242C69-3062-1A30-FE07-29CC712C9103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876469" y="962772"/>
            <a:ext cx="10439062" cy="493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271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6D10AE6-4481-3112-6BBB-AB777C011702}"/>
              </a:ext>
            </a:extLst>
          </p:cNvPr>
          <p:cNvSpPr/>
          <p:nvPr/>
        </p:nvSpPr>
        <p:spPr>
          <a:xfrm>
            <a:off x="224971" y="219731"/>
            <a:ext cx="11742057" cy="62940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References: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Brasov country (2021) </a:t>
            </a:r>
            <a:r>
              <a:rPr lang="en-GB" sz="13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Altex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Romania launches </a:t>
            </a:r>
            <a:r>
              <a:rPr lang="en-GB" sz="13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Altex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Travel, in partnership with tour operator </a:t>
            </a:r>
            <a:r>
              <a:rPr lang="en-GB" sz="13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Karpaten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https://brasov.co/2021/10/03/altex-romania-launches-altex-travel-in-partnership-with-tour-operator-karpaten-turism/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29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Keshari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 (2022)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4 ways to </a:t>
            </a:r>
            <a:r>
              <a:rPr lang="en-GB" sz="13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improvce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brand image through customer support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https://cloud28plus.com/en/article/4-ways-to-improve-brand-image-through-customer-support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29 Jun 2022)</a:t>
            </a: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LinkedIn (2018)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9 ways to improve your brand image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https://www.linkedin.com/pulse/9-ways-improve-your-brand-image-lauren-smith/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29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(2022)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About us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https://corporate.marksandspencer.com/aboutus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25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Bank (2022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) Bank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https://bank.marksandspencer.com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25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Energy (2022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) Energy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https://www.mandsenergy.com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25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(2022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) Food, 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https://corporate.marksandspencer.com/aboutus/food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25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(2022)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Home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https://www.marksandspencer.com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25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M&amp;S (2022)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https://corporate.marksandspencer.com/sustainability/sustainability-at-mands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27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Nelson, T (2021)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Ikea is now selling a hot new product: renewable energy,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https://www.architecturaldigest.com/story/ikea-now-selling-new-product-renewable-energy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29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Publicis Sapient (2022)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How travel brands can succeed in a post Covid 19 world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https://www.publicissapient.com/insights/covid_19_how_travel_brands_can_learn_from_past_crisis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27 Jun 2022)</a:t>
            </a:r>
          </a:p>
          <a:p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Start Us Insights (2022) </a:t>
            </a:r>
            <a:r>
              <a:rPr lang="en-GB" sz="13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Top 10 renewable energy trends &amp; innovations in 2022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available at: </a:t>
            </a:r>
            <a:r>
              <a:rPr lang="en-GB" sz="13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https://www.startus-insights.com/innovators-guide/top-10-renewable-energy-trends-2022/</a:t>
            </a:r>
            <a:r>
              <a:rPr lang="en-GB" sz="13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27 Jun 2022)</a:t>
            </a:r>
            <a:endParaRPr lang="en-RO" sz="13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484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F2165474-2D5C-9A68-5A7A-B3A8C4533E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433" b="112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2372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27</TotalTime>
  <Words>483</Words>
  <Application>Microsoft Macintosh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Century Gothic</vt:lpstr>
      <vt:lpstr>Garamond</vt:lpstr>
      <vt:lpstr>Times New Roman</vt:lpstr>
      <vt:lpstr>Savon</vt:lpstr>
      <vt:lpstr>Marks &amp; spencer group plc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Marks &amp; spencer group plc</dc:title>
  <dc:creator>RAH18105029</dc:creator>
  <cp:lastModifiedBy>RAH18105029</cp:lastModifiedBy>
  <cp:revision>1</cp:revision>
  <dcterms:created xsi:type="dcterms:W3CDTF">2022-06-29T08:13:20Z</dcterms:created>
  <dcterms:modified xsi:type="dcterms:W3CDTF">2022-06-29T08:41:05Z</dcterms:modified>
</cp:coreProperties>
</file>