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9"/>
  </p:notesMasterIdLst>
  <p:sldIdLst>
    <p:sldId id="719" r:id="rId6"/>
    <p:sldId id="832" r:id="rId7"/>
    <p:sldId id="841" r:id="rId8"/>
    <p:sldId id="843" r:id="rId9"/>
    <p:sldId id="842" r:id="rId10"/>
    <p:sldId id="849" r:id="rId11"/>
    <p:sldId id="844" r:id="rId12"/>
    <p:sldId id="845" r:id="rId13"/>
    <p:sldId id="846" r:id="rId14"/>
    <p:sldId id="847" r:id="rId15"/>
    <p:sldId id="848" r:id="rId16"/>
    <p:sldId id="854" r:id="rId17"/>
    <p:sldId id="72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15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5229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246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9729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490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9213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8889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1417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1576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5338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811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PIC Microcontroller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15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PIC Microcontroller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068225" y="2014422"/>
            <a:ext cx="980440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PIC (Peripheral Interface Controller) microcontrollers are a family of microcontrollers developed by </a:t>
            </a:r>
            <a:r>
              <a:rPr lang="en-GB" sz="2400" b="1" dirty="0"/>
              <a:t>Microchip Technology</a:t>
            </a:r>
            <a:r>
              <a:rPr lang="en-GB" sz="24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PIC microcontrollers are widely used in embedded systems due to their </a:t>
            </a:r>
            <a:r>
              <a:rPr lang="en-GB" sz="2400" b="1" dirty="0"/>
              <a:t>simplicity, reliability, </a:t>
            </a:r>
            <a:r>
              <a:rPr lang="en-GB" sz="2400" dirty="0"/>
              <a:t>and</a:t>
            </a:r>
            <a:r>
              <a:rPr lang="en-GB" sz="2400" b="1" dirty="0"/>
              <a:t> low cost</a:t>
            </a:r>
            <a:r>
              <a:rPr lang="en-GB" sz="24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They are 8-bit, 16-bit, and 32-bit microcontrollers that come with a wide range of features, including multiple I/O ports, timers, serial communication, analogue-to-digital converters (ADC).</a:t>
            </a:r>
            <a:endParaRPr lang="en-GB" sz="2400" b="1" dirty="0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082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PIC Microcontroller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068225" y="2014422"/>
            <a:ext cx="980440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RISC</a:t>
            </a:r>
            <a:r>
              <a:rPr lang="en-GB" sz="2400" dirty="0"/>
              <a:t> architecture (Reduced Instruction Set Computing): This ensures efficient execution of instructions.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Harvard</a:t>
            </a:r>
            <a:r>
              <a:rPr lang="en-GB" sz="2400" dirty="0"/>
              <a:t> Architecture: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Flash memory: It allows for multiple programming cycles(2 stages of Pipelining) , making development and prototyping easier.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Applications: Used both from simple electronic projects such as LED Blinking  to complex industrial and automotive systems.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7209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PIC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913766" y="2311962"/>
            <a:ext cx="9804400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Low-Range: Basic functionality for simple tasks, lower memory, fewer peripherals (e.g., PIC10F, PIC12F).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Mid-Range: Intermediate functionality, moderate memory, essential peripherals like ADC, PWM, etc. (e.g., PIC16F series).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High-Range: Advanced functionality, larger memory, rich peripheral set, and faster processing (e.g., PIC18F, PIC24F, PIC32).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2239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Features of PIC16F877A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068225" y="2014422"/>
            <a:ext cx="980440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256 bytes of EEPROM data memory, self programming,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2 Comparators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4 channels of 10-bit Analog-to-Digital (A/D) converter,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 synchronous serial port configuration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3-Serial Peripheral Interface (SPI) or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the 2-Inter-Integrated Circuit (I²C) bus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 an Enhanced Universal Asynchronous Receiver Transmitter (EUSART).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8002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26127A6D-341E-4624-D925-BC69204D7C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17975" y="1268378"/>
            <a:ext cx="6389514" cy="506366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4807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21" y="1430478"/>
            <a:ext cx="9636077" cy="4989051"/>
          </a:xfrm>
        </p:spPr>
        <p:txBody>
          <a:bodyPr>
            <a:normAutofit fontScale="90000"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1. Memory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Program Memory: 14KB Flash memory, suitable for storing code.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RAM: 368 bytes, for data handling.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EEPROM: 256 bytes, for non-volatile data storage.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2. I/O Ports :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33 general-purpose I/O pins, divided into 5 ports (Port A, B, C, D, and E), 	making it highly flexible in terms of device interfacing. 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89763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201" y="1438654"/>
            <a:ext cx="9334740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3. Analog-to-Digital Converter (ADC):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10-bit ADC with 8 analogue input channels to convert </a:t>
            </a:r>
            <a:r>
              <a:rPr lang="en-GB" sz="2200">
                <a:latin typeface="Cambria" panose="02040503050406030204" pitchFamily="18" charset="0"/>
                <a:ea typeface="Cambria" panose="02040503050406030204" pitchFamily="18" charset="0"/>
              </a:rPr>
              <a:t>analogue 	signals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into digital form.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4. Timers: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3 independent timers (Timer0, Timer1, and Timer2) for time-	keeping functions.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2344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37" y="1251618"/>
            <a:ext cx="10903767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5. Communication: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For communication with external devices like sensors and displays, PIC uses,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UART: For serial communication (TX/RX).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SPI (Serial Peripheral Interface) and I²C (Inter-Integrated Circuit)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6. PWM Modules: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2 Capture/Compare/PWM (CCP) modules for generating Pulse Width Modulation 	(PWM) signals, useful for motor control and other applications.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0696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777" y="1146586"/>
            <a:ext cx="10903767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7. Power Supply:</a:t>
            </a:r>
            <a:b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Operating voltage range from 2.0V to 5.5V, making it suitable for both low-power 	and standard-power applications.</a:t>
            </a:r>
            <a:b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8. Clock Speed:</a:t>
            </a:r>
            <a:b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Up to 20 MHz clock frequency, enabling fast data processing for embedded 	systems.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53617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537" y="1559560"/>
            <a:ext cx="10903767" cy="637429"/>
          </a:xfrm>
        </p:spPr>
        <p:txBody>
          <a:bodyPr>
            <a:normAutofit fontScale="90000"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Buffers &amp; Tri-state outputs</a:t>
            </a:r>
            <a:b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55760-CB98-2C58-8A9D-B3AD2783C2A3}"/>
              </a:ext>
            </a:extLst>
          </p:cNvPr>
          <p:cNvSpPr txBox="1"/>
          <p:nvPr/>
        </p:nvSpPr>
        <p:spPr>
          <a:xfrm>
            <a:off x="688224" y="2098040"/>
            <a:ext cx="10546080" cy="10452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tri-state option in a buffer or a normal I/O pin also offers a high Z (impedance)mode to effectively disconnect the output pin from the circuit.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283660-06B5-7FC6-4A5A-9F139FC3C0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4895" y="3573462"/>
            <a:ext cx="5362575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8519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537" y="1559560"/>
            <a:ext cx="10903767" cy="637429"/>
          </a:xfrm>
        </p:spPr>
        <p:txBody>
          <a:bodyPr>
            <a:normAutofit fontScale="90000"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55760-CB98-2C58-8A9D-B3AD2783C2A3}"/>
              </a:ext>
            </a:extLst>
          </p:cNvPr>
          <p:cNvSpPr txBox="1"/>
          <p:nvPr/>
        </p:nvSpPr>
        <p:spPr>
          <a:xfrm>
            <a:off x="688224" y="2098040"/>
            <a:ext cx="10546080" cy="3690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[1] Microchip Technology Inc., “PIC18F25K80/45K80 Data Sheet,” 31004A. [Online]. Available: https://ww1.microchip.com/downloads/en/DeviceDoc/31004a.pdf. </a:t>
            </a:r>
          </a:p>
          <a:p>
            <a:pPr algn="just">
              <a:lnSpc>
                <a:spcPct val="20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[2] A. El-</a:t>
            </a:r>
            <a:r>
              <a:rPr lang="en-GB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Banna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, "Lecture #3: PIC Microcontrollers," E-626-A Real-Time Embedded Systems (RTES), Integrated Technical Education Cluster at </a:t>
            </a:r>
            <a:r>
              <a:rPr lang="en-GB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Alameeria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, Spring 2015.</a:t>
            </a:r>
          </a:p>
          <a:p>
            <a:pPr algn="just">
              <a:lnSpc>
                <a:spcPct val="20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[3] M. </a:t>
            </a:r>
            <a:r>
              <a:rPr lang="en-GB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Alabdali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, "Fan-Out, Buffer, Open Collector, and Tri-State," Malabdali.com, Available: https://malabdali.com/fan-out-buffer-open-collector-and-tri-state</a:t>
            </a:r>
          </a:p>
        </p:txBody>
      </p:sp>
    </p:spTree>
    <p:extLst>
      <p:ext uri="{BB962C8B-B14F-4D97-AF65-F5344CB8AC3E}">
        <p14:creationId xmlns:p14="http://schemas.microsoft.com/office/powerpoint/2010/main" val="17458178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716</TotalTime>
  <Words>887</Words>
  <Application>Microsoft Office PowerPoint</Application>
  <PresentationFormat>Widescreen</PresentationFormat>
  <Paragraphs>108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PIC Microcontroller</vt:lpstr>
      <vt:lpstr>PIC Microcontroller</vt:lpstr>
      <vt:lpstr>Types OF PIC</vt:lpstr>
      <vt:lpstr>Features of PIC16F877A</vt:lpstr>
      <vt:lpstr>PowerPoint Presentation</vt:lpstr>
      <vt:lpstr>1. Memory  Program Memory: 14KB Flash memory, suitable for storing code.  RAM: 368 bytes, for data handling.  EEPROM: 256 bytes, for non-volatile data storage. 2. I/O Ports :  33 general-purpose I/O pins, divided into 5 ports (Port A, B, C, D, and E),  making it highly flexible in terms of device interfacing.   </vt:lpstr>
      <vt:lpstr>3. Analog-to-Digital Converter (ADC):  10-bit ADC with 8 analogue input channels to convert analogue  signals  into digital form. 4. Timers:  3 independent timers (Timer0, Timer1, and Timer2) for time- keeping functions. </vt:lpstr>
      <vt:lpstr>5. Communication: For communication with external devices like sensors and displays, PIC uses,  UART: For serial communication (TX/RX).  SPI (Serial Peripheral Interface) and I²C (Inter-Integrated Circuit) 6. PWM Modules:  2 Capture/Compare/PWM (CCP) modules for generating Pulse Width Modulation  (PWM) signals, useful for motor control and other applications.</vt:lpstr>
      <vt:lpstr>7. Power Supply:  Operating voltage range from 2.0V to 5.5V, making it suitable for both low-power  and standard-power applications. 8. Clock Speed:  Up to 20 MHz clock frequency, enabling fast data processing for embedded  systems.</vt:lpstr>
      <vt:lpstr>Buffers &amp; Tri-state outputs 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14</cp:revision>
  <dcterms:created xsi:type="dcterms:W3CDTF">2021-03-09T15:35:42Z</dcterms:created>
  <dcterms:modified xsi:type="dcterms:W3CDTF">2025-02-24T11:10:51Z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