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</p:sldIdLst>
  <p:sldSz cx="43891200" cy="32918400"/>
  <p:notesSz cx="5800725" cy="9094788"/>
  <p:embeddedFontLst>
    <p:embeddedFont>
      <p:font typeface="Amaranth" panose="020B0604020202020204" charset="0"/>
      <p:regular r:id="rId3"/>
      <p:bold r:id="rId4"/>
      <p:italic r:id="rId5"/>
      <p:boldItalic r:id="rId6"/>
    </p:embeddedFont>
    <p:embeddedFont>
      <p:font typeface="Titillium Web" panose="00000500000000000000" pitchFamily="2" charset="0"/>
      <p:regular r:id="rId7"/>
      <p:bold r:id="rId8"/>
      <p:italic r:id="rId9"/>
      <p:boldItalic r:id="rId10"/>
    </p:embeddedFont>
  </p:embeddedFontLst>
  <p:custDataLst>
    <p:tags r:id="rId11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6pPr>
    <a:lvl7pPr marL="27432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7pPr>
    <a:lvl8pPr marL="32004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8pPr>
    <a:lvl9pPr marL="36576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3F3"/>
    <a:srgbClr val="9EA0A4"/>
    <a:srgbClr val="A167B2"/>
    <a:srgbClr val="353941"/>
    <a:srgbClr val="E65243"/>
    <a:srgbClr val="E3E3E3"/>
    <a:srgbClr val="2D3C50"/>
    <a:srgbClr val="235078"/>
    <a:srgbClr val="262626"/>
    <a:srgbClr val="0282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E4BB6-4741-4A36-8DF8-8454B19F3FC5}" v="8" dt="2025-05-28T19:15:30.881"/>
    <p1510:client id="{9697981C-600A-46D1-818C-8C2F8431E532}" v="10" dt="2025-05-28T19:28:17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 varScale="1">
        <p:scale>
          <a:sx n="13" d="100"/>
          <a:sy n="13" d="100"/>
        </p:scale>
        <p:origin x="1708" y="132"/>
      </p:cViewPr>
      <p:guideLst>
        <p:guide orient="horz" pos="10368"/>
        <p:guide pos="1382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gs" Target="tags/tag1.xml"/><Relationship Id="rId5" Type="http://schemas.openxmlformats.org/officeDocument/2006/relationships/font" Target="fonts/font3.fntdata"/><Relationship Id="rId15" Type="http://schemas.openxmlformats.org/officeDocument/2006/relationships/tableStyles" Target="tableStyles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iq Mehmood Warraich" userId="d68e14914ee60c64" providerId="LiveId" clId="{9697981C-600A-46D1-818C-8C2F8431E532}"/>
    <pc:docChg chg="undo custSel modSld">
      <pc:chgData name="Tariq Mehmood Warraich" userId="d68e14914ee60c64" providerId="LiveId" clId="{9697981C-600A-46D1-818C-8C2F8431E532}" dt="2025-05-28T19:29:30.462" v="98" actId="255"/>
      <pc:docMkLst>
        <pc:docMk/>
      </pc:docMkLst>
      <pc:sldChg chg="addSp modSp mod">
        <pc:chgData name="Tariq Mehmood Warraich" userId="d68e14914ee60c64" providerId="LiveId" clId="{9697981C-600A-46D1-818C-8C2F8431E532}" dt="2025-05-28T19:29:30.462" v="98" actId="255"/>
        <pc:sldMkLst>
          <pc:docMk/>
          <pc:sldMk cId="0" sldId="256"/>
        </pc:sldMkLst>
        <pc:spChg chg="add">
          <ac:chgData name="Tariq Mehmood Warraich" userId="d68e14914ee60c64" providerId="LiveId" clId="{9697981C-600A-46D1-818C-8C2F8431E532}" dt="2025-05-28T19:24:12.731" v="23"/>
          <ac:spMkLst>
            <pc:docMk/>
            <pc:sldMk cId="0" sldId="256"/>
            <ac:spMk id="2" creationId="{0899BEDA-EB64-660B-5524-5DC3C110F44A}"/>
          </ac:spMkLst>
        </pc:spChg>
        <pc:spChg chg="add">
          <ac:chgData name="Tariq Mehmood Warraich" userId="d68e14914ee60c64" providerId="LiveId" clId="{9697981C-600A-46D1-818C-8C2F8431E532}" dt="2025-05-28T19:24:31.749" v="25"/>
          <ac:spMkLst>
            <pc:docMk/>
            <pc:sldMk cId="0" sldId="256"/>
            <ac:spMk id="3" creationId="{2DC84DDA-64AA-BB11-7F7E-70B3F57B9769}"/>
          </ac:spMkLst>
        </pc:spChg>
        <pc:spChg chg="add mod">
          <ac:chgData name="Tariq Mehmood Warraich" userId="d68e14914ee60c64" providerId="LiveId" clId="{9697981C-600A-46D1-818C-8C2F8431E532}" dt="2025-05-28T19:26:10.537" v="40" actId="1076"/>
          <ac:spMkLst>
            <pc:docMk/>
            <pc:sldMk cId="0" sldId="256"/>
            <ac:spMk id="4" creationId="{DC06FC9B-6F11-D19F-2CF2-5780BE318F10}"/>
          </ac:spMkLst>
        </pc:spChg>
        <pc:spChg chg="add">
          <ac:chgData name="Tariq Mehmood Warraich" userId="d68e14914ee60c64" providerId="LiveId" clId="{9697981C-600A-46D1-818C-8C2F8431E532}" dt="2025-05-28T19:24:51.207" v="27"/>
          <ac:spMkLst>
            <pc:docMk/>
            <pc:sldMk cId="0" sldId="256"/>
            <ac:spMk id="5" creationId="{EB75BA81-6026-2410-B7E8-12EAF23E03F9}"/>
          </ac:spMkLst>
        </pc:spChg>
        <pc:spChg chg="mod">
          <ac:chgData name="Tariq Mehmood Warraich" userId="d68e14914ee60c64" providerId="LiveId" clId="{9697981C-600A-46D1-818C-8C2F8431E532}" dt="2025-05-28T19:29:09.569" v="96" actId="113"/>
          <ac:spMkLst>
            <pc:docMk/>
            <pc:sldMk cId="0" sldId="256"/>
            <ac:spMk id="18" creationId="{30BF64E9-12CD-457C-90B1-4BC3B0B86ACE}"/>
          </ac:spMkLst>
        </pc:spChg>
        <pc:spChg chg="mod">
          <ac:chgData name="Tariq Mehmood Warraich" userId="d68e14914ee60c64" providerId="LiveId" clId="{9697981C-600A-46D1-818C-8C2F8431E532}" dt="2025-05-28T19:29:22.729" v="97" actId="255"/>
          <ac:spMkLst>
            <pc:docMk/>
            <pc:sldMk cId="0" sldId="256"/>
            <ac:spMk id="19" creationId="{AF02A33F-29A5-4C60-B481-3E6650876BAB}"/>
          </ac:spMkLst>
        </pc:spChg>
        <pc:spChg chg="mod">
          <ac:chgData name="Tariq Mehmood Warraich" userId="d68e14914ee60c64" providerId="LiveId" clId="{9697981C-600A-46D1-818C-8C2F8431E532}" dt="2025-05-28T19:29:30.462" v="98" actId="255"/>
          <ac:spMkLst>
            <pc:docMk/>
            <pc:sldMk cId="0" sldId="256"/>
            <ac:spMk id="20" creationId="{65E5CFBA-27FA-4DB9-97B6-B1957BDD36A8}"/>
          </ac:spMkLst>
        </pc:spChg>
        <pc:picChg chg="add mod">
          <ac:chgData name="Tariq Mehmood Warraich" userId="d68e14914ee60c64" providerId="LiveId" clId="{9697981C-600A-46D1-818C-8C2F8431E532}" dt="2025-05-28T19:28:04.774" v="88" actId="1076"/>
          <ac:picMkLst>
            <pc:docMk/>
            <pc:sldMk cId="0" sldId="256"/>
            <ac:picMk id="6" creationId="{F1222B46-0B88-79E1-2D5F-B5AB78341698}"/>
          </ac:picMkLst>
        </pc:picChg>
        <pc:picChg chg="add mod">
          <ac:chgData name="Tariq Mehmood Warraich" userId="d68e14914ee60c64" providerId="LiveId" clId="{9697981C-600A-46D1-818C-8C2F8431E532}" dt="2025-05-28T19:28:25.115" v="90" actId="1076"/>
          <ac:picMkLst>
            <pc:docMk/>
            <pc:sldMk cId="0" sldId="256"/>
            <ac:picMk id="7" creationId="{32709CA6-EE56-0E11-3C06-3E29459806D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475" y="10226675"/>
            <a:ext cx="37306250" cy="7054850"/>
          </a:xfr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363" y="18653125"/>
            <a:ext cx="30724475" cy="8413750"/>
          </a:xfrm>
        </p:spPr>
        <p:txBody>
          <a:bodyPr/>
          <a:lstStyle>
            <a:defPPr>
              <a:defRPr kern="1200" smtId="4294967295"/>
            </a:defPPr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9E44D62-E9B9-4A1F-9D60-78A1B8BD21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274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D772C493-C7EB-4BEF-9EB3-C72AA1A17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2216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0" y="21153438"/>
            <a:ext cx="37307838" cy="6537325"/>
          </a:xfrm>
        </p:spPr>
        <p:txBody>
          <a:bodyPr anchor="t"/>
          <a:lstStyle>
            <a:defPPr>
              <a:defRPr kern="1200" smtId="4294967295"/>
            </a:defPPr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0" y="13952538"/>
            <a:ext cx="37307838" cy="7200900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239EF23-2AC5-4B50-8C9E-5F8D49668A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2582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3925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21800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0BBD8762-0F6F-41F2-8E1E-C5EF6CE7F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9722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3925" y="7369175"/>
            <a:ext cx="19392900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3925" y="10439400"/>
            <a:ext cx="19392900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438" y="7369175"/>
            <a:ext cx="19400838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438" y="10439400"/>
            <a:ext cx="19400838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C245EB89-E1F0-4213-BFCF-D6A06A13C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566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F9249905-9305-4041-8B60-8DE0824E81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1219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97C76933-D99D-4DC1-BD09-1072CC92B2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9367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1311275"/>
            <a:ext cx="14439900" cy="5576888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875" y="1311275"/>
            <a:ext cx="24536400" cy="28093988"/>
          </a:xfrm>
        </p:spPr>
        <p:txBody>
          <a:bodyPr/>
          <a:lstStyle>
            <a:defPPr>
              <a:defRPr kern="1200" smtId="4294967295"/>
            </a:defPPr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3925" y="6888163"/>
            <a:ext cx="14439900" cy="22517100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F6A5529-8465-4E7D-9DB8-D374C51CD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11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663" y="23042562"/>
            <a:ext cx="26335038" cy="2720975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663" y="2941638"/>
            <a:ext cx="26335038" cy="19750088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663" y="25763538"/>
            <a:ext cx="26335038" cy="3862387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C022C6C-C3BF-4CE1-8842-0AC597017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050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8A277C51-0625-40F0-8A02-D153CC2D70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5903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438" y="1317625"/>
            <a:ext cx="9875837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3925" y="1317625"/>
            <a:ext cx="29475112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6C9A1A37-7051-412A-8F35-8483CD8F48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170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93925" y="1317625"/>
            <a:ext cx="3950335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ctr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93925" y="7680325"/>
            <a:ext cx="39503350" cy="2172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1939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4995525" y="29976762"/>
            <a:ext cx="139001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ct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4547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fld id="{25043CB6-A91D-4176-912B-555F54C38C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 smtId="4294967295"/>
      </a:defPPr>
      <a:lvl1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+mj-lt"/>
          <a:ea typeface="+mj-ea"/>
          <a:cs typeface="+mj-cs"/>
        </a:defRPr>
      </a:lvl1pPr>
      <a:lvl2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2pPr>
      <a:lvl3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3pPr>
      <a:lvl4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4pPr>
      <a:lvl5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5pPr>
      <a:lvl6pPr marL="4572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6pPr>
      <a:lvl7pPr marL="9144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7pPr>
      <a:lvl8pPr marL="13716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8pPr>
      <a:lvl9pPr marL="18288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9pPr>
    </p:titleStyle>
    <p:bodyStyle>
      <a:defPPr>
        <a:defRPr kern="1200" smtId="4294967295"/>
      </a:defPPr>
      <a:lvl1pPr marL="1763713" indent="-1763713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6500">
          <a:solidFill>
            <a:schemeClr val="tx1"/>
          </a:solidFill>
          <a:latin typeface="+mn-lt"/>
          <a:ea typeface="+mn-ea"/>
          <a:cs typeface="+mn-cs"/>
        </a:defRPr>
      </a:lvl1pPr>
      <a:lvl2pPr marL="3821113" indent="-1470025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4400">
          <a:solidFill>
            <a:schemeClr val="tx1"/>
          </a:solidFill>
          <a:latin typeface="+mn-lt"/>
        </a:defRPr>
      </a:lvl2pPr>
      <a:lvl3pPr marL="5878513" indent="-1176338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2300">
          <a:solidFill>
            <a:schemeClr val="tx1"/>
          </a:solidFill>
          <a:latin typeface="+mn-lt"/>
        </a:defRPr>
      </a:lvl3pPr>
      <a:lvl4pPr marL="8229600" indent="-1176338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0300">
          <a:solidFill>
            <a:schemeClr val="tx1"/>
          </a:solidFill>
          <a:latin typeface="+mn-lt"/>
        </a:defRPr>
      </a:lvl4pPr>
      <a:lvl5pPr marL="10580688" indent="-1174750" algn="l" defTabSz="4702175" rtl="0" eaLnBrk="0" fontAlgn="base" hangingPunct="0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5pPr>
      <a:lvl6pPr marL="110378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6pPr>
      <a:lvl7pPr marL="114950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7pPr>
      <a:lvl8pPr marL="119522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8pPr>
      <a:lvl9pPr marL="124094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1E0E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7"/>
          <p:cNvSpPr>
            <a:spLocks noChangeArrowheads="1"/>
          </p:cNvSpPr>
          <p:nvPr/>
        </p:nvSpPr>
        <p:spPr bwMode="auto">
          <a:xfrm>
            <a:off x="0" y="0"/>
            <a:ext cx="44234099" cy="32918398"/>
          </a:xfrm>
          <a:prstGeom prst="rect">
            <a:avLst/>
          </a:prstGeom>
          <a:solidFill>
            <a:srgbClr val="353941"/>
          </a:solidFill>
          <a:ln>
            <a:noFill/>
          </a:ln>
        </p:spPr>
        <p:txBody>
          <a:bodyPr wrap="none" anchor="ctr"/>
          <a:lstStyle>
            <a:defPPr>
              <a:defRPr kern="1200" smtId="4294967295"/>
            </a:defPPr>
          </a:lstStyle>
          <a:p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275FBB22-3EFB-492D-96CE-D6781F324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18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2386D52A-6246-4000-B868-44D6AC97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54464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3" name="Rectangle 5">
            <a:extLst>
              <a:ext uri="{FF2B5EF4-FFF2-40B4-BE49-F238E27FC236}">
                <a16:creationId xmlns:a16="http://schemas.microsoft.com/office/drawing/2014/main" id="{F784D615-4333-4264-BEEA-87898C699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77410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5" name="Title 11">
            <a:extLst>
              <a:ext uri="{FF2B5EF4-FFF2-40B4-BE49-F238E27FC236}">
                <a16:creationId xmlns:a16="http://schemas.microsoft.com/office/drawing/2014/main" id="{CC6F2AB1-28A2-4D9F-8994-60350C9021D8}"/>
              </a:ext>
            </a:extLst>
          </p:cNvPr>
          <p:cNvSpPr txBox="1"/>
          <p:nvPr/>
        </p:nvSpPr>
        <p:spPr>
          <a:xfrm>
            <a:off x="1543049" y="1490180"/>
            <a:ext cx="11906251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People can be detained under the Mental Health Act for safety reasons </a:t>
            </a:r>
          </a:p>
        </p:txBody>
      </p:sp>
      <p:sp>
        <p:nvSpPr>
          <p:cNvPr id="26" name="Title 11">
            <a:extLst>
              <a:ext uri="{FF2B5EF4-FFF2-40B4-BE49-F238E27FC236}">
                <a16:creationId xmlns:a16="http://schemas.microsoft.com/office/drawing/2014/main" id="{BA6DCAF8-941B-400A-83BB-E3E4D5000585}"/>
              </a:ext>
            </a:extLst>
          </p:cNvPr>
          <p:cNvSpPr txBox="1"/>
          <p:nvPr/>
        </p:nvSpPr>
        <p:spPr>
          <a:xfrm>
            <a:off x="15913987" y="1490180"/>
            <a:ext cx="11826240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Patients have rights. Including advocacy and protection of civil liberties.</a:t>
            </a:r>
          </a:p>
        </p:txBody>
      </p:sp>
      <p:sp>
        <p:nvSpPr>
          <p:cNvPr id="27" name="Title 11">
            <a:extLst>
              <a:ext uri="{FF2B5EF4-FFF2-40B4-BE49-F238E27FC236}">
                <a16:creationId xmlns:a16="http://schemas.microsoft.com/office/drawing/2014/main" id="{A6BCF34F-CA5C-4D00-B1AF-96E886C30D50}"/>
              </a:ext>
            </a:extLst>
          </p:cNvPr>
          <p:cNvSpPr txBox="1"/>
          <p:nvPr/>
        </p:nvSpPr>
        <p:spPr>
          <a:xfrm>
            <a:off x="30438279" y="1490180"/>
            <a:ext cx="11357421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 panose="00000500000000000000" pitchFamily="2" charset="0"/>
              </a:rPr>
              <a:t>Care can continue in the community under strict conditions.</a:t>
            </a:r>
          </a:p>
        </p:txBody>
      </p:sp>
      <p:sp>
        <p:nvSpPr>
          <p:cNvPr id="28" name="Title 11">
            <a:extLst>
              <a:ext uri="{FF2B5EF4-FFF2-40B4-BE49-F238E27FC236}">
                <a16:creationId xmlns:a16="http://schemas.microsoft.com/office/drawing/2014/main" id="{E780465C-C49D-4DB8-A717-B3A2F9175B73}"/>
              </a:ext>
            </a:extLst>
          </p:cNvPr>
          <p:cNvSpPr txBox="1">
            <a:spLocks/>
          </p:cNvSpPr>
          <p:nvPr/>
        </p:nvSpPr>
        <p:spPr>
          <a:xfrm>
            <a:off x="761999" y="29430383"/>
            <a:ext cx="34926159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500" b="1" dirty="0">
                <a:solidFill>
                  <a:schemeClr val="bg1"/>
                </a:solidFill>
                <a:latin typeface="Titillium Web" panose="00000500000000000000" pitchFamily="2" charset="0"/>
              </a:rPr>
              <a:t>Optional Title</a:t>
            </a: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F0CB619B-B365-432D-B0B8-A87D57F102A2}"/>
              </a:ext>
            </a:extLst>
          </p:cNvPr>
          <p:cNvSpPr txBox="1">
            <a:spLocks/>
          </p:cNvSpPr>
          <p:nvPr/>
        </p:nvSpPr>
        <p:spPr>
          <a:xfrm>
            <a:off x="761999" y="30878182"/>
            <a:ext cx="34926159" cy="991041"/>
          </a:xfrm>
          <a:prstGeom prst="rect">
            <a:avLst/>
          </a:prstGeom>
        </p:spPr>
        <p:txBody>
          <a:bodyPr wrap="square" lIns="128016" tIns="64008" rIns="128016" bIns="64008">
            <a:spAutoFit/>
          </a:bodyPr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600" dirty="0">
                <a:solidFill>
                  <a:schemeClr val="bg1"/>
                </a:solidFill>
                <a:latin typeface="Titillium Web" panose="00000500000000000000" pitchFamily="2" charset="0"/>
              </a:rPr>
              <a:t>Add Author Names</a:t>
            </a:r>
          </a:p>
        </p:txBody>
      </p:sp>
      <p:pic>
        <p:nvPicPr>
          <p:cNvPr id="30" name="Picture 966" descr="RX">
            <a:extLst>
              <a:ext uri="{FF2B5EF4-FFF2-40B4-BE49-F238E27FC236}">
                <a16:creationId xmlns:a16="http://schemas.microsoft.com/office/drawing/2014/main" id="{40F470EE-A88C-449E-8E2B-1068039F9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3978" y="29277981"/>
            <a:ext cx="2836994" cy="2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516" descr="MCj02931980000[1]">
            <a:extLst>
              <a:ext uri="{FF2B5EF4-FFF2-40B4-BE49-F238E27FC236}">
                <a16:creationId xmlns:a16="http://schemas.microsoft.com/office/drawing/2014/main" id="{F4F1898A-C6AA-4A43-9633-1124E690A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170" y="29372220"/>
            <a:ext cx="2817796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>
            <a:extLst>
              <a:ext uri="{FF2B5EF4-FFF2-40B4-BE49-F238E27FC236}">
                <a16:creationId xmlns:a16="http://schemas.microsoft.com/office/drawing/2014/main" id="{6F31CC69-2A63-422B-9BE8-330F81EB9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876" y="25156679"/>
            <a:ext cx="2803257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7A89F7D8-B3A5-4B3C-A18F-61BB5D8B5863}"/>
              </a:ext>
            </a:extLst>
          </p:cNvPr>
          <p:cNvSpPr txBox="1"/>
          <p:nvPr/>
        </p:nvSpPr>
        <p:spPr>
          <a:xfrm>
            <a:off x="4539894" y="26297943"/>
            <a:ext cx="6095440" cy="16619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1200" smtId="4294967295"/>
            </a:defPPr>
            <a:lvl1pPr marL="0" marR="0" indent="0" algn="l" defTabSz="37610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3600" dirty="0">
                <a:solidFill>
                  <a:schemeClr val="tx1"/>
                </a:solidFill>
                <a:effectLst/>
                <a:latin typeface="Titillium Web" panose="00000500000000000000" pitchFamily="2" charset="0"/>
                <a:cs typeface="Arial" panose="020B0604020202020204" pitchFamily="34" charset="0"/>
              </a:rPr>
              <a:t>Include a QR code to scan to download a digital copy of your poster.</a:t>
            </a:r>
          </a:p>
        </p:txBody>
      </p:sp>
      <p:sp>
        <p:nvSpPr>
          <p:cNvPr id="18" name="Text Box 6">
            <a:extLst>
              <a:ext uri="{FF2B5EF4-FFF2-40B4-BE49-F238E27FC236}">
                <a16:creationId xmlns:a16="http://schemas.microsoft.com/office/drawing/2014/main" id="{30BF64E9-12CD-457C-90B1-4BC3B0B86A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3048" y="9047565"/>
            <a:ext cx="11906251" cy="13065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 smtId="4294967295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6000" dirty="0"/>
              <a:t>The Act allows people to be treated without consent if they pose a risk to themselves or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000" dirty="0"/>
              <a:t>This is known as being sectioned and is used in both emergency (Sections 135, 136) and non-emergency (Sections 2, 3) situations.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6000" dirty="0"/>
              <a:t>Detention periods vary 28 days under Section 2 or 6 months under Section 3.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60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US" sz="6000" b="1" dirty="0">
                <a:latin typeface="Titillium Web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Reference: </a:t>
            </a:r>
            <a:endParaRPr lang="en-GB" sz="6000" b="1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19" name="Text Box 6">
            <a:extLst>
              <a:ext uri="{FF2B5EF4-FFF2-40B4-BE49-F238E27FC236}">
                <a16:creationId xmlns:a16="http://schemas.microsoft.com/office/drawing/2014/main" id="{AF02A33F-29A5-4C60-B481-3E6650876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33976" y="10777780"/>
            <a:ext cx="11906251" cy="12942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 smtId="4294967295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5400" dirty="0">
                <a:latin typeface="+mj-lt"/>
                <a:ea typeface="Open Sans" panose="020B0606030504020204" pitchFamily="34" charset="0"/>
                <a:cs typeface="Open Sans" panose="020B0606030504020204" pitchFamily="34" charset="0"/>
              </a:rPr>
              <a:t>Detained individuals can appeal to a mental health tribunal.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5400" dirty="0">
                <a:latin typeface="+mj-lt"/>
                <a:ea typeface="Open Sans" panose="020B0606030504020204" pitchFamily="34" charset="0"/>
                <a:cs typeface="Open Sans" panose="020B0606030504020204" pitchFamily="34" charset="0"/>
              </a:rPr>
              <a:t>They have the right to access an Independent mental health advocate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5400" dirty="0">
                <a:latin typeface="+mj-lt"/>
              </a:rPr>
              <a:t>A second opinion appointed doctor must review certain treatments, like long-term medication to ensure it's ethical</a:t>
            </a:r>
            <a:r>
              <a:rPr lang="en-GB" sz="4400" dirty="0">
                <a:latin typeface="+mj-lt"/>
              </a:rPr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400" dirty="0">
              <a:latin typeface="+mj-lt"/>
            </a:endParaRPr>
          </a:p>
          <a:p>
            <a:endParaRPr lang="en-GB" sz="4400" dirty="0">
              <a:latin typeface="+mj-lt"/>
            </a:endParaRPr>
          </a:p>
          <a:p>
            <a:endParaRPr lang="en-GB" sz="4400" b="1" dirty="0">
              <a:latin typeface="+mj-lt"/>
            </a:endParaRPr>
          </a:p>
          <a:p>
            <a:r>
              <a:rPr lang="en-GB" sz="5400" b="1" dirty="0">
                <a:latin typeface="+mj-lt"/>
              </a:rPr>
              <a:t>Reference</a:t>
            </a:r>
          </a:p>
          <a:p>
            <a:endParaRPr lang="en-GB" sz="4400" dirty="0">
              <a:latin typeface="+mj-l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0" name="Text Box 6">
            <a:extLst>
              <a:ext uri="{FF2B5EF4-FFF2-40B4-BE49-F238E27FC236}">
                <a16:creationId xmlns:a16="http://schemas.microsoft.com/office/drawing/2014/main" id="{65E5CFBA-27FA-4DB9-97B6-B1957BDD36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24245" y="9047565"/>
            <a:ext cx="11906251" cy="1269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37160" tIns="68580" rIns="137160" bIns="68580">
            <a:spAutoFit/>
          </a:bodyPr>
          <a:lstStyle>
            <a:defPPr>
              <a:defRPr kern="1200" smtId="4294967295"/>
            </a:defPPr>
            <a:lvl1pPr defTabSz="4703763" eaLnBrk="0" hangingPunct="0">
              <a:defRPr sz="9300">
                <a:solidFill>
                  <a:schemeClr val="tx1"/>
                </a:solidFill>
                <a:latin typeface="Arial"/>
              </a:defRPr>
            </a:lvl1pPr>
            <a:lvl2pPr marL="742950" indent="-28575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2pPr>
            <a:lvl3pPr marL="11430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3pPr>
            <a:lvl4pPr marL="16002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4pPr>
            <a:lvl5pPr marL="2057400" indent="-228600" defTabSz="4703763" eaLnBrk="0" hangingPunct="0">
              <a:defRPr sz="9300">
                <a:solidFill>
                  <a:schemeClr val="tx1"/>
                </a:solidFill>
                <a:latin typeface="Arial"/>
              </a:defRPr>
            </a:lvl5pPr>
            <a:lvl6pPr marL="25146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6pPr>
            <a:lvl7pPr marL="29718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7pPr>
            <a:lvl8pPr marL="34290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8pPr>
            <a:lvl9pPr marL="3886200" indent="-228600" defTabSz="4703763" eaLnBrk="0" fontAlgn="base" hangingPunct="0">
              <a:spcBef>
                <a:spcPct val="0"/>
              </a:spcBef>
              <a:spcAft>
                <a:spcPct val="0"/>
              </a:spcAft>
              <a:defRPr sz="93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Under Section 17, patients can leave hospital on temporary leave.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Community treatment orders allow discharge with conditions, but patients can be recalled to hospital if they break them.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400" dirty="0"/>
              <a:t>CTOs aim to balance individual freedom with public and personal safety while ensuring ongoing treatment.</a:t>
            </a: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3600" dirty="0">
              <a:latin typeface="Titillium Web" panose="00000500000000000000" pitchFamily="2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US" sz="6000" b="1" dirty="0">
                <a:latin typeface="Titillium Web" panose="00000500000000000000" pitchFamily="2" charset="0"/>
                <a:ea typeface="Open Sans" panose="020B0606030504020204" pitchFamily="34" charset="0"/>
                <a:cs typeface="Open Sans" panose="020B0606030504020204" pitchFamily="34" charset="0"/>
              </a:rPr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06FC9B-6F11-D19F-2CF2-5780BE318F10}"/>
              </a:ext>
            </a:extLst>
          </p:cNvPr>
          <p:cNvSpPr txBox="1"/>
          <p:nvPr/>
        </p:nvSpPr>
        <p:spPr>
          <a:xfrm>
            <a:off x="1543048" y="21975429"/>
            <a:ext cx="833152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NHS. “Mental Health Act.” Nhs.uk, NHS, 7 Sept. 2022, www.nhs.uk/mental-health/social-care-and-your-rights/mental-health-and-the-law/mental-health-act/.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222B46-0B88-79E1-2D5F-B5AB783416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833976" y="21804678"/>
            <a:ext cx="8553429" cy="3511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2709CA6-EE56-0E11-3C06-3E29459806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24245" y="21505414"/>
            <a:ext cx="8559526" cy="3511600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6.09.30"/>
  <p:tag name="AS_TITLE" val="Aspose.Slides for .NET 4.0"/>
  <p:tag name="AS_VERSION" val="16.9.0.0"/>
  <p:tag name="MAKESIGNSTEMPLATE" val="conceptualizingcobalt|09-2018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239</Words>
  <Application>Microsoft Office PowerPoint</Application>
  <PresentationFormat>Custom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Amaranth</vt:lpstr>
      <vt:lpstr>Titillium Web</vt:lpstr>
      <vt:lpstr>Arial</vt:lpstr>
      <vt:lpstr>Default Design</vt:lpstr>
      <vt:lpstr>PowerPoint Presentation</vt:lpstr>
    </vt:vector>
  </TitlesOfParts>
  <Company>Graphicsland/MAKESIGNS.COM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to create a scientific poster</dc:title>
  <dc:subject>Example Of A Sample Research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Tariq Mehmood Warraich</cp:lastModifiedBy>
  <cp:revision>37</cp:revision>
  <dcterms:modified xsi:type="dcterms:W3CDTF">2025-05-28T19:29:38Z</dcterms:modified>
  <cp:category>scientific poster PowerPoint</cp:category>
</cp:coreProperties>
</file>