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318" r:id="rId6"/>
    <p:sldId id="319" r:id="rId7"/>
    <p:sldId id="320" r:id="rId8"/>
    <p:sldId id="305" r:id="rId9"/>
    <p:sldId id="297" r:id="rId10"/>
    <p:sldId id="296" r:id="rId11"/>
    <p:sldId id="298" r:id="rId12"/>
    <p:sldId id="306" r:id="rId13"/>
    <p:sldId id="307" r:id="rId14"/>
    <p:sldId id="324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18"/>
            <p14:sldId id="319"/>
            <p14:sldId id="320"/>
            <p14:sldId id="305"/>
            <p14:sldId id="297"/>
            <p14:sldId id="296"/>
            <p14:sldId id="298"/>
            <p14:sldId id="306"/>
            <p14:sldId id="307"/>
            <p14:sldId id="324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28" autoAdjust="0"/>
  </p:normalViewPr>
  <p:slideViewPr>
    <p:cSldViewPr>
      <p:cViewPr varScale="1">
        <p:scale>
          <a:sx n="94" d="100"/>
          <a:sy n="94" d="100"/>
        </p:scale>
        <p:origin x="107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C82E2946-356A-4ACA-B5A3-B2F889B5CA49}"/>
    <pc:docChg chg="custSel delSld modSld modSection">
      <pc:chgData name="Amanda Owens" userId="3b044598-742c-49bf-b2b0-3f1e248ecb4c" providerId="ADAL" clId="{C82E2946-356A-4ACA-B5A3-B2F889B5CA49}" dt="2023-02-24T14:17:02.524" v="28" actId="2696"/>
      <pc:docMkLst>
        <pc:docMk/>
      </pc:docMkLst>
      <pc:sldChg chg="modSp mod">
        <pc:chgData name="Amanda Owens" userId="3b044598-742c-49bf-b2b0-3f1e248ecb4c" providerId="ADAL" clId="{C82E2946-356A-4ACA-B5A3-B2F889B5CA49}" dt="2023-02-24T14:16:21.545" v="26" actId="6549"/>
        <pc:sldMkLst>
          <pc:docMk/>
          <pc:sldMk cId="1346407296" sldId="318"/>
        </pc:sldMkLst>
        <pc:spChg chg="mod">
          <ac:chgData name="Amanda Owens" userId="3b044598-742c-49bf-b2b0-3f1e248ecb4c" providerId="ADAL" clId="{C82E2946-356A-4ACA-B5A3-B2F889B5CA49}" dt="2023-02-24T14:16:21.545" v="26" actId="6549"/>
          <ac:spMkLst>
            <pc:docMk/>
            <pc:sldMk cId="1346407296" sldId="318"/>
            <ac:spMk id="3" creationId="{D1A76114-F352-4AA9-A8BA-F168C244BAE1}"/>
          </ac:spMkLst>
        </pc:spChg>
      </pc:sldChg>
      <pc:sldChg chg="del">
        <pc:chgData name="Amanda Owens" userId="3b044598-742c-49bf-b2b0-3f1e248ecb4c" providerId="ADAL" clId="{C82E2946-356A-4ACA-B5A3-B2F889B5CA49}" dt="2023-02-24T14:17:02.524" v="28" actId="2696"/>
        <pc:sldMkLst>
          <pc:docMk/>
          <pc:sldMk cId="3473461188" sldId="321"/>
        </pc:sldMkLst>
      </pc:sldChg>
      <pc:sldChg chg="del">
        <pc:chgData name="Amanda Owens" userId="3b044598-742c-49bf-b2b0-3f1e248ecb4c" providerId="ADAL" clId="{C82E2946-356A-4ACA-B5A3-B2F889B5CA49}" dt="2023-02-24T14:16:59.730" v="27" actId="2696"/>
        <pc:sldMkLst>
          <pc:docMk/>
          <pc:sldMk cId="111788665" sldId="32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lderpeoplewales.com/en/home.aspx" TargetMode="External"/><Relationship Id="rId3" Type="http://schemas.openxmlformats.org/officeDocument/2006/relationships/hyperlink" Target="https://www.gov.uk/government/publications/quality-standards-for-care-services-for-older-people" TargetMode="External"/><Relationship Id="rId7" Type="http://schemas.openxmlformats.org/officeDocument/2006/relationships/hyperlink" Target="https://www.gov.uk/government/publications/health-matters-life-course-approach-to-prevention/health-matters-prevention-a-life-course-approach" TargetMode="External"/><Relationship Id="rId2" Type="http://schemas.openxmlformats.org/officeDocument/2006/relationships/hyperlink" Target="https://www.gov.uk/government/publications/better-mental-health-jsna-toolkit/7-living-well-in-older-yea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2010-to-2015-government-policy-older-people/2010-to-2015-government-policy-older-people" TargetMode="External"/><Relationship Id="rId11" Type="http://schemas.openxmlformats.org/officeDocument/2006/relationships/hyperlink" Target="https://www.nice.org.uk/about/nice-communities/social-care/quick-guides/promoting-positive-mental-wellbeing-for-older-people" TargetMode="External"/><Relationship Id="rId5" Type="http://schemas.openxmlformats.org/officeDocument/2006/relationships/hyperlink" Target="http://www.shiftingthebalance.scot.nhs.uk/initiatives/scottish-initiatives/older-people/" TargetMode="External"/><Relationship Id="rId10" Type="http://schemas.openxmlformats.org/officeDocument/2006/relationships/hyperlink" Target="https://www.ageuk.org.uk/latest-news/articles/2018/january/government-announces-strategy-to-tackle-loneliness/" TargetMode="External"/><Relationship Id="rId4" Type="http://schemas.openxmlformats.org/officeDocument/2006/relationships/hyperlink" Target="https://impact-initiatives.org.uk/services/adults-and-older-people/" TargetMode="External"/><Relationship Id="rId9" Type="http://schemas.openxmlformats.org/officeDocument/2006/relationships/hyperlink" Target="http://www.cpa.org.uk/cpa/policies_on_ageing.html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lderpeoplewales.com/Libraries/Uploads/Wellbeing_Indicators.sflb.ashx" TargetMode="External"/><Relationship Id="rId3" Type="http://schemas.openxmlformats.org/officeDocument/2006/relationships/hyperlink" Target="https://bmcgeriatr.biomedcentral.com/articles/10.1186/s12877-019-1189-9" TargetMode="External"/><Relationship Id="rId7" Type="http://schemas.openxmlformats.org/officeDocument/2006/relationships/hyperlink" Target="https://www.brighton.ac.uk/_pdf/research/ssparc/wellbeing-in-oldage-handbook.pdf" TargetMode="External"/><Relationship Id="rId2" Type="http://schemas.openxmlformats.org/officeDocument/2006/relationships/hyperlink" Target="https://www.england.nhs.uk/wp-content/uploads/2017/09/practice-primer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about/nice-communities/social-care/quick-guides/promoting-positive-mental-wellbeing-for-older-people" TargetMode="External"/><Relationship Id="rId5" Type="http://schemas.openxmlformats.org/officeDocument/2006/relationships/hyperlink" Target="https://www.nia.nih.gov/health/promoting-wellness-older-patients" TargetMode="External"/><Relationship Id="rId10" Type="http://schemas.openxmlformats.org/officeDocument/2006/relationships/hyperlink" Target="https://www.consilium.europa.eu/en/press/press-releases/2020/10/12/improving-the-well-being-of-older-persons-in-the-era-of-digitalisation-council-adopts-conclusions/" TargetMode="External"/><Relationship Id="rId4" Type="http://schemas.openxmlformats.org/officeDocument/2006/relationships/hyperlink" Target="https://www.who.int/ageing/features/health-promotion/en/" TargetMode="External"/><Relationship Id="rId9" Type="http://schemas.openxmlformats.org/officeDocument/2006/relationships/hyperlink" Target="https://www.brighton.ac.uk/research-and-enterprise/groups/social-science-policy/research-projects/older-people-wellbeing-and-participation.aspx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Living Well :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The Older Person In Context .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6EAAA-CD55-4879-8AE7-8A534D4C0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The Report  -  4,500 words </a:t>
            </a:r>
            <a:br>
              <a:rPr lang="en-GB" sz="3200" b="1" dirty="0"/>
            </a:br>
            <a:r>
              <a:rPr lang="en-GB" sz="3200" b="1" dirty="0"/>
              <a:t>Living Well: The Older Person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76114-F352-4AA9-A8BA-F168C244BA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91264" cy="3989040"/>
          </a:xfrm>
        </p:spPr>
        <p:txBody>
          <a:bodyPr>
            <a:normAutofit lnSpcReduction="10000"/>
          </a:bodyPr>
          <a:lstStyle/>
          <a:p>
            <a:r>
              <a:rPr lang="en-GB" b="1" u="sng" dirty="0">
                <a:solidFill>
                  <a:srgbClr val="00B050"/>
                </a:solidFill>
              </a:rPr>
              <a:t>What to include  </a:t>
            </a:r>
          </a:p>
          <a:p>
            <a:endParaRPr lang="en-GB" b="1" u="sng" dirty="0">
              <a:solidFill>
                <a:srgbClr val="00B050"/>
              </a:solidFill>
            </a:endParaRPr>
          </a:p>
          <a:p>
            <a:r>
              <a:rPr lang="en-GB" b="1" u="sng" dirty="0">
                <a:solidFill>
                  <a:srgbClr val="00B050"/>
                </a:solidFill>
              </a:rPr>
              <a:t>How to structure the report  </a:t>
            </a:r>
          </a:p>
          <a:p>
            <a:endParaRPr lang="en-GB" b="1" u="sng" dirty="0">
              <a:solidFill>
                <a:srgbClr val="00B050"/>
              </a:solidFill>
            </a:endParaRPr>
          </a:p>
          <a:p>
            <a:r>
              <a:rPr lang="en-GB" b="1" u="sng" dirty="0">
                <a:solidFill>
                  <a:srgbClr val="00B050"/>
                </a:solidFill>
              </a:rPr>
              <a:t>Submission  -  28</a:t>
            </a:r>
            <a:r>
              <a:rPr lang="en-GB" b="1" u="sng" baseline="30000" dirty="0">
                <a:solidFill>
                  <a:srgbClr val="00B050"/>
                </a:solidFill>
              </a:rPr>
              <a:t>TH</a:t>
            </a:r>
            <a:r>
              <a:rPr lang="en-GB" b="1" u="sng" dirty="0">
                <a:solidFill>
                  <a:srgbClr val="00B050"/>
                </a:solidFill>
              </a:rPr>
              <a:t> April 2023  Latest (23.55pm)</a:t>
            </a:r>
          </a:p>
          <a:p>
            <a:endParaRPr lang="en-GB" b="1" u="sng" dirty="0">
              <a:solidFill>
                <a:srgbClr val="00B050"/>
              </a:solidFill>
            </a:endParaRPr>
          </a:p>
          <a:p>
            <a:r>
              <a:rPr lang="en-GB" b="1" u="sng" dirty="0">
                <a:solidFill>
                  <a:srgbClr val="00B050"/>
                </a:solidFill>
              </a:rPr>
              <a:t>Individual 1:2:1s </a:t>
            </a:r>
          </a:p>
          <a:p>
            <a:pPr marL="0" indent="0">
              <a:buNone/>
            </a:pPr>
            <a:endParaRPr lang="en-GB" b="1" u="sng" dirty="0">
              <a:solidFill>
                <a:srgbClr val="00B050"/>
              </a:solidFill>
            </a:endParaRPr>
          </a:p>
          <a:p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407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94CC0-C008-4757-9F05-2F6B92FADE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5122912" cy="52565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rgbClr val="00B050"/>
                </a:solidFill>
              </a:rPr>
              <a:t>The Older Person 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00B050"/>
                </a:solidFill>
              </a:rPr>
              <a:t> </a:t>
            </a:r>
          </a:p>
          <a:p>
            <a:r>
              <a:rPr lang="en-GB" sz="2400" dirty="0"/>
              <a:t>Who is the Older Person </a:t>
            </a:r>
          </a:p>
          <a:p>
            <a:r>
              <a:rPr lang="en-GB" sz="2400" dirty="0"/>
              <a:t>Ageing population </a:t>
            </a:r>
          </a:p>
          <a:p>
            <a:r>
              <a:rPr lang="en-GB" sz="2400" dirty="0"/>
              <a:t>Statistics </a:t>
            </a:r>
          </a:p>
          <a:p>
            <a:r>
              <a:rPr lang="en-GB" sz="2400" dirty="0"/>
              <a:t>Challenges </a:t>
            </a:r>
          </a:p>
          <a:p>
            <a:r>
              <a:rPr lang="en-GB" sz="2400" dirty="0"/>
              <a:t>Current/Future </a:t>
            </a:r>
          </a:p>
          <a:p>
            <a:r>
              <a:rPr lang="en-GB" sz="2400" dirty="0"/>
              <a:t>Perceptions ( society/self)</a:t>
            </a:r>
          </a:p>
          <a:p>
            <a:r>
              <a:rPr lang="en-GB" sz="2400" dirty="0"/>
              <a:t>Negative impacts </a:t>
            </a:r>
          </a:p>
          <a:p>
            <a:r>
              <a:rPr lang="en-GB" sz="2400" dirty="0"/>
              <a:t>Theories of Aging </a:t>
            </a:r>
          </a:p>
          <a:p>
            <a:r>
              <a:rPr lang="en-GB" sz="2400" dirty="0"/>
              <a:t>Ageism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98548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6B7E9-37FF-4B69-B417-67FC1F3264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7931224" cy="50405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u="sng" dirty="0">
                <a:solidFill>
                  <a:srgbClr val="00B050"/>
                </a:solidFill>
              </a:rPr>
              <a:t>Wellbeing</a:t>
            </a:r>
          </a:p>
          <a:p>
            <a:pPr marL="0" indent="0">
              <a:buNone/>
            </a:pPr>
            <a:endParaRPr lang="en-GB" sz="3600" b="1" u="sng" dirty="0">
              <a:solidFill>
                <a:srgbClr val="00B050"/>
              </a:solidFill>
            </a:endParaRPr>
          </a:p>
          <a:p>
            <a:r>
              <a:rPr lang="en-GB" sz="2400" dirty="0"/>
              <a:t>How to define wellbeing </a:t>
            </a:r>
          </a:p>
          <a:p>
            <a:endParaRPr lang="en-GB" sz="2400" dirty="0"/>
          </a:p>
          <a:p>
            <a:r>
              <a:rPr lang="en-GB" sz="2400" dirty="0"/>
              <a:t>How is it achieved/maintained?</a:t>
            </a:r>
          </a:p>
          <a:p>
            <a:endParaRPr lang="en-GB" sz="2400" dirty="0"/>
          </a:p>
          <a:p>
            <a:r>
              <a:rPr lang="en-GB" sz="2400" dirty="0"/>
              <a:t>Society view </a:t>
            </a:r>
          </a:p>
          <a:p>
            <a:endParaRPr lang="en-GB" sz="2400" dirty="0"/>
          </a:p>
          <a:p>
            <a:r>
              <a:rPr lang="en-GB" sz="2400" dirty="0"/>
              <a:t>Individual view </a:t>
            </a:r>
          </a:p>
          <a:p>
            <a:endParaRPr lang="en-GB" sz="2400" dirty="0"/>
          </a:p>
          <a:p>
            <a:r>
              <a:rPr lang="en-GB" sz="2400" dirty="0"/>
              <a:t>Challenges </a:t>
            </a:r>
          </a:p>
        </p:txBody>
      </p:sp>
    </p:spTree>
    <p:extLst>
      <p:ext uri="{BB962C8B-B14F-4D97-AF65-F5344CB8AC3E}">
        <p14:creationId xmlns:p14="http://schemas.microsoft.com/office/powerpoint/2010/main" val="1879767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72DE6-43D0-439F-B021-2F251AA94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sng" dirty="0">
                <a:solidFill>
                  <a:srgbClr val="00B050"/>
                </a:solidFill>
              </a:rPr>
              <a:t>Social Theories of Aging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EFDDC-8DE8-4B21-80D1-2D9F95727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Disengagement theory </a:t>
            </a:r>
          </a:p>
          <a:p>
            <a:r>
              <a:rPr lang="en-GB" dirty="0"/>
              <a:t>Activity theory </a:t>
            </a:r>
          </a:p>
          <a:p>
            <a:r>
              <a:rPr lang="en-GB" dirty="0"/>
              <a:t>Social breakdown - Reconstruction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417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E260-2AEC-44A7-B696-64E361A4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00B050"/>
                </a:solidFill>
              </a:rPr>
              <a:t>Approaches and Interventions</a:t>
            </a:r>
            <a:br>
              <a:rPr lang="en-GB" sz="3600" b="1" dirty="0">
                <a:solidFill>
                  <a:srgbClr val="00B050"/>
                </a:solidFill>
              </a:rPr>
            </a:br>
            <a:r>
              <a:rPr lang="en-GB" sz="3600" b="1" dirty="0">
                <a:solidFill>
                  <a:srgbClr val="00B050"/>
                </a:solidFill>
              </a:rPr>
              <a:t>England and Wales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BD30-76BA-4C11-8A8D-E009D576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208" y="1340768"/>
            <a:ext cx="8686800" cy="42770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    </a:t>
            </a:r>
            <a:endParaRPr lang="en-GB" sz="2800" b="1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Initiatives , strategies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Promoting wellbeing /health/support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Enabling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Opportunities  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best practice/recommendations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65E87-B37B-464C-8EBF-528BD97A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58073-DBFA-47BD-BA27-69EAAE00A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8640"/>
            <a:ext cx="8229600" cy="5357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https://www.gov.uk/government/publications/better-mental-health-jsna-toolkit/7-living-well-in-older-years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https://www.gov.uk/government/publications/quality-standards-for-care-services-for-older-people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https://impact-initiatives.org.uk/services/adults-and-older-people/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http://www.shiftingthebalance.scot.nhs.uk/initiatives/scottish-initiatives/older-people/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https://www.gov.uk/government/publications/2010-to-2015-government-policy-older-people/2010-to-2015-government-policy-older-people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https://www.gov.uk/government/publications/health-matters-life-course-approach-to-prevention/health-matters-prevention-a-life-course-approach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https://www.gov.uk/government/publications/better-mental-health-jsna-toolkit/7-living-well-in-older-years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http://www.olderpeoplewales.com/en/home.aspx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http://www.cpa.org.uk/cpa/policies_on_ageing.html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https://www.ageuk.org.uk/latest-news/articles/2018/january/government-announces-strategy-to-tackle-loneliness/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https://www.nice.org.uk/about/nice-communities/social-care/quick-guides/promoting-positive-mental-wellbeing-for-older-people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773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7FBCE-990B-41F4-AB4E-25F420862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48965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hlinkClick r:id="rId2"/>
              </a:rPr>
              <a:t>https://www.england.nhs.uk/wp-content/uploads/2017/09/practice-primer.pdf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3"/>
              </a:rPr>
              <a:t>https://bmcgeriatr.biomedcentral.com/articles/10.1186/s12877-019-1189-9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4"/>
              </a:rPr>
              <a:t>https://www.who.int/ageing/features/health-promotion/en/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5"/>
              </a:rPr>
              <a:t>https://www.nia.nih.gov/health/promoting-wellness-older-patients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6"/>
              </a:rPr>
              <a:t>https://www.nice.org.uk/about/nice-communities/social-care/quick-guides/promoting-positive-mental-wellbeing-for-older-people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7"/>
              </a:rPr>
              <a:t>https://www.brighton.ac.uk/_pdf/research/ssparc/wellbeing-in-oldage-handbook.pdf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8"/>
              </a:rPr>
              <a:t>http://www.olderpeoplewales.com/Libraries/Uploads/Wellbeing_Indicators.sflb.ashx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9"/>
              </a:rPr>
              <a:t>https://www.brighton.ac.uk/research-and-enterprise/groups/social-science-policy/research-projects/older-people-wellbeing-and-participation.aspx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10"/>
              </a:rPr>
              <a:t>https://www.consilium.europa.eu/en/press/press-releases/2020/10/12/improving-the-well-being-of-older-persons-in-the-era-of-digitalisation-council-adopts-conclusions/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47625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F97E8-B92D-47D4-BF73-5DBA3943C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00B050"/>
                </a:solidFill>
              </a:rPr>
              <a:t>Conditions and Treatment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8BA39-1E79-4D2E-B42F-F947373FEC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/>
              <a:t>Examine the treatment of older people </a:t>
            </a:r>
          </a:p>
          <a:p>
            <a:endParaRPr lang="en-GB" sz="2400" dirty="0"/>
          </a:p>
          <a:p>
            <a:r>
              <a:rPr lang="en-GB" sz="2400" dirty="0"/>
              <a:t>Inclusion </a:t>
            </a:r>
          </a:p>
          <a:p>
            <a:endParaRPr lang="en-GB" sz="2400" dirty="0"/>
          </a:p>
          <a:p>
            <a:r>
              <a:rPr lang="en-GB" sz="2400" dirty="0"/>
              <a:t>Conditions</a:t>
            </a:r>
          </a:p>
          <a:p>
            <a:endParaRPr lang="en-GB" sz="2400" dirty="0"/>
          </a:p>
          <a:p>
            <a:r>
              <a:rPr lang="en-GB" sz="2400" dirty="0"/>
              <a:t>Impact </a:t>
            </a:r>
          </a:p>
          <a:p>
            <a:endParaRPr lang="en-GB" sz="2400" dirty="0"/>
          </a:p>
          <a:p>
            <a:r>
              <a:rPr lang="en-GB" sz="2400" dirty="0"/>
              <a:t>Effectiveness/benefits of responses within Wales and the UK </a:t>
            </a:r>
          </a:p>
        </p:txBody>
      </p:sp>
    </p:spTree>
    <p:extLst>
      <p:ext uri="{BB962C8B-B14F-4D97-AF65-F5344CB8AC3E}">
        <p14:creationId xmlns:p14="http://schemas.microsoft.com/office/powerpoint/2010/main" val="3038227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17717-553B-4BDE-90A3-DA6264620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Recommendations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845FF-40FD-48D3-8714-170FA142E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Propose recommendations</a:t>
            </a:r>
          </a:p>
          <a:p>
            <a:endParaRPr lang="en-GB" sz="2800" dirty="0"/>
          </a:p>
          <a:p>
            <a:r>
              <a:rPr lang="en-GB" sz="2800" dirty="0"/>
              <a:t>Improvement in practice/services </a:t>
            </a:r>
          </a:p>
          <a:p>
            <a:endParaRPr lang="en-GB" sz="2800" dirty="0"/>
          </a:p>
          <a:p>
            <a:r>
              <a:rPr lang="en-GB" sz="2800" dirty="0"/>
              <a:t>Service user and health professionals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026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7691-4B77-4218-9ADC-6A8514814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You can focus your report but please discuss this with me in your scheduled 1:2:1</a:t>
            </a:r>
          </a:p>
        </p:txBody>
      </p:sp>
    </p:spTree>
    <p:extLst>
      <p:ext uri="{BB962C8B-B14F-4D97-AF65-F5344CB8AC3E}">
        <p14:creationId xmlns:p14="http://schemas.microsoft.com/office/powerpoint/2010/main" val="36607168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507</Words>
  <Application>Microsoft Office PowerPoint</Application>
  <PresentationFormat>On-screen Show (4:3)</PresentationFormat>
  <Paragraphs>106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Myriad Pro</vt:lpstr>
      <vt:lpstr>Arial</vt:lpstr>
      <vt:lpstr>Calibri</vt:lpstr>
      <vt:lpstr>20140311PresentationUWTSDTemplate</vt:lpstr>
      <vt:lpstr>PowerPoint Presentation</vt:lpstr>
      <vt:lpstr>The Report  -  4,500 words  Living Well: The Older Person </vt:lpstr>
      <vt:lpstr>PowerPoint Presentation</vt:lpstr>
      <vt:lpstr>PowerPoint Presentation</vt:lpstr>
      <vt:lpstr>Social Theories of Aging </vt:lpstr>
      <vt:lpstr>Approaches and Interventions England and Wales   </vt:lpstr>
      <vt:lpstr> </vt:lpstr>
      <vt:lpstr>PowerPoint Presentation</vt:lpstr>
      <vt:lpstr>Conditions and Treatment</vt:lpstr>
      <vt:lpstr>Recommendations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89</cp:revision>
  <cp:lastPrinted>2019-02-13T13:54:42Z</cp:lastPrinted>
  <dcterms:created xsi:type="dcterms:W3CDTF">2015-04-14T15:21:28Z</dcterms:created>
  <dcterms:modified xsi:type="dcterms:W3CDTF">2023-02-24T14:17:07Z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