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5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352" autoAdjust="0"/>
  </p:normalViewPr>
  <p:slideViewPr>
    <p:cSldViewPr snapToGrid="0">
      <p:cViewPr varScale="1">
        <p:scale>
          <a:sx n="79" d="100"/>
          <a:sy n="79" d="100"/>
        </p:scale>
        <p:origin x="179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F4FB89-C760-467E-B917-074062C3585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FC92601-E4E2-45EA-BBC0-087DF8EC9AF9}">
      <dgm:prSet phldrT="[Text]"/>
      <dgm:spPr/>
      <dgm:t>
        <a:bodyPr/>
        <a:lstStyle/>
        <a:p>
          <a:r>
            <a:rPr lang="en-US" dirty="0">
              <a:solidFill>
                <a:schemeClr val="tx1"/>
              </a:solidFill>
            </a:rPr>
            <a:t>Why adolescents (13-17)?</a:t>
          </a:r>
        </a:p>
      </dgm:t>
    </dgm:pt>
    <dgm:pt modelId="{AE77A005-9E2C-45AF-9874-E31AAFF6FCBD}" type="parTrans" cxnId="{268F073D-B737-4EFC-A816-5787BD6C4EBD}">
      <dgm:prSet/>
      <dgm:spPr/>
      <dgm:t>
        <a:bodyPr/>
        <a:lstStyle/>
        <a:p>
          <a:endParaRPr lang="en-US"/>
        </a:p>
      </dgm:t>
    </dgm:pt>
    <dgm:pt modelId="{7D47AF34-02ED-4620-B91C-3F61911FD500}" type="sibTrans" cxnId="{268F073D-B737-4EFC-A816-5787BD6C4EBD}">
      <dgm:prSet/>
      <dgm:spPr/>
      <dgm:t>
        <a:bodyPr/>
        <a:lstStyle/>
        <a:p>
          <a:endParaRPr lang="en-US"/>
        </a:p>
      </dgm:t>
    </dgm:pt>
    <dgm:pt modelId="{6AA1C2D9-F8DC-4D8D-8F2E-4D74F170B0CB}">
      <dgm:prSet/>
      <dgm:spPr/>
      <dgm:t>
        <a:bodyPr/>
        <a:lstStyle/>
        <a:p>
          <a:r>
            <a:rPr lang="en-US" dirty="0"/>
            <a:t>Intake of Maximum SSBs occurs between 11-18 years (NDNS, 2020).</a:t>
          </a:r>
        </a:p>
      </dgm:t>
    </dgm:pt>
    <dgm:pt modelId="{1405AF9D-06C3-406A-BD05-5B226C552E89}" type="parTrans" cxnId="{445EEDB0-E989-4CFD-B2AB-B3798D93272C}">
      <dgm:prSet/>
      <dgm:spPr/>
      <dgm:t>
        <a:bodyPr/>
        <a:lstStyle/>
        <a:p>
          <a:endParaRPr lang="en-US"/>
        </a:p>
      </dgm:t>
    </dgm:pt>
    <dgm:pt modelId="{65DE965F-6D7B-47B1-B45B-BBA0E679EB65}" type="sibTrans" cxnId="{445EEDB0-E989-4CFD-B2AB-B3798D93272C}">
      <dgm:prSet/>
      <dgm:spPr/>
      <dgm:t>
        <a:bodyPr/>
        <a:lstStyle/>
        <a:p>
          <a:endParaRPr lang="en-US"/>
        </a:p>
      </dgm:t>
    </dgm:pt>
    <dgm:pt modelId="{E96950A0-A7E5-4298-B78B-19D1A4925E3D}">
      <dgm:prSet/>
      <dgm:spPr/>
      <dgm:t>
        <a:bodyPr/>
        <a:lstStyle/>
        <a:p>
          <a:r>
            <a:rPr lang="en-US" dirty="0"/>
            <a:t>Adolescents aged 11-18 consume 13-15% of their energy intake through added sugars, which is about three times more than the recommended 5% (SACN, 2015).</a:t>
          </a:r>
        </a:p>
      </dgm:t>
    </dgm:pt>
    <dgm:pt modelId="{1EA8EB86-4CB2-41F6-ADE2-CF67141B4663}" type="parTrans" cxnId="{F6AAB842-3BAF-4FAB-BB3D-340C5E3B5048}">
      <dgm:prSet/>
      <dgm:spPr/>
      <dgm:t>
        <a:bodyPr/>
        <a:lstStyle/>
        <a:p>
          <a:endParaRPr lang="en-US"/>
        </a:p>
      </dgm:t>
    </dgm:pt>
    <dgm:pt modelId="{566F277F-02DC-416B-AD99-EE2B89DC0CC5}" type="sibTrans" cxnId="{F6AAB842-3BAF-4FAB-BB3D-340C5E3B5048}">
      <dgm:prSet/>
      <dgm:spPr/>
      <dgm:t>
        <a:bodyPr/>
        <a:lstStyle/>
        <a:p>
          <a:endParaRPr lang="en-US"/>
        </a:p>
      </dgm:t>
    </dgm:pt>
    <dgm:pt modelId="{F52DB692-1EB0-40A9-942E-9F400A2AD82D}">
      <dgm:prSet/>
      <dgm:spPr/>
      <dgm:t>
        <a:bodyPr/>
        <a:lstStyle/>
        <a:p>
          <a:r>
            <a:rPr lang="en-US" dirty="0"/>
            <a:t>In UK children aged 4-18 years old, SSBs are responsible for 14% of their energy intake (Wang et al., 2022).</a:t>
          </a:r>
        </a:p>
      </dgm:t>
    </dgm:pt>
    <dgm:pt modelId="{E94F1E1B-ECB4-4F08-B575-5427B6572AC8}" type="parTrans" cxnId="{752068E9-A223-4973-BDE1-CAF4E9CF26A1}">
      <dgm:prSet/>
      <dgm:spPr/>
      <dgm:t>
        <a:bodyPr/>
        <a:lstStyle/>
        <a:p>
          <a:endParaRPr lang="en-US"/>
        </a:p>
      </dgm:t>
    </dgm:pt>
    <dgm:pt modelId="{2DB45460-4B83-47F4-93AD-648AF692A0B4}" type="sibTrans" cxnId="{752068E9-A223-4973-BDE1-CAF4E9CF26A1}">
      <dgm:prSet/>
      <dgm:spPr/>
      <dgm:t>
        <a:bodyPr/>
        <a:lstStyle/>
        <a:p>
          <a:endParaRPr lang="en-US"/>
        </a:p>
      </dgm:t>
    </dgm:pt>
    <dgm:pt modelId="{03C0479A-340D-494F-B8B1-C28D25BE826D}" type="pres">
      <dgm:prSet presAssocID="{79F4FB89-C760-467E-B917-074062C3585F}" presName="linear" presStyleCnt="0">
        <dgm:presLayoutVars>
          <dgm:animLvl val="lvl"/>
          <dgm:resizeHandles val="exact"/>
        </dgm:presLayoutVars>
      </dgm:prSet>
      <dgm:spPr/>
    </dgm:pt>
    <dgm:pt modelId="{5AABF939-0CA3-4F6F-A96B-77F657FA1D16}" type="pres">
      <dgm:prSet presAssocID="{EFC92601-E4E2-45EA-BBC0-087DF8EC9AF9}" presName="parentText" presStyleLbl="node1" presStyleIdx="0" presStyleCnt="1">
        <dgm:presLayoutVars>
          <dgm:chMax val="0"/>
          <dgm:bulletEnabled val="1"/>
        </dgm:presLayoutVars>
      </dgm:prSet>
      <dgm:spPr/>
    </dgm:pt>
    <dgm:pt modelId="{D42548BA-8EB8-4C0E-897C-59166088FC25}" type="pres">
      <dgm:prSet presAssocID="{EFC92601-E4E2-45EA-BBC0-087DF8EC9AF9}" presName="childText" presStyleLbl="revTx" presStyleIdx="0" presStyleCnt="1">
        <dgm:presLayoutVars>
          <dgm:bulletEnabled val="1"/>
        </dgm:presLayoutVars>
      </dgm:prSet>
      <dgm:spPr/>
    </dgm:pt>
  </dgm:ptLst>
  <dgm:cxnLst>
    <dgm:cxn modelId="{268F073D-B737-4EFC-A816-5787BD6C4EBD}" srcId="{79F4FB89-C760-467E-B917-074062C3585F}" destId="{EFC92601-E4E2-45EA-BBC0-087DF8EC9AF9}" srcOrd="0" destOrd="0" parTransId="{AE77A005-9E2C-45AF-9874-E31AAFF6FCBD}" sibTransId="{7D47AF34-02ED-4620-B91C-3F61911FD500}"/>
    <dgm:cxn modelId="{F6AAB842-3BAF-4FAB-BB3D-340C5E3B5048}" srcId="{EFC92601-E4E2-45EA-BBC0-087DF8EC9AF9}" destId="{E96950A0-A7E5-4298-B78B-19D1A4925E3D}" srcOrd="1" destOrd="0" parTransId="{1EA8EB86-4CB2-41F6-ADE2-CF67141B4663}" sibTransId="{566F277F-02DC-416B-AD99-EE2B89DC0CC5}"/>
    <dgm:cxn modelId="{B5A3188C-3A5D-4B95-B98C-12021F458971}" type="presOf" srcId="{F52DB692-1EB0-40A9-942E-9F400A2AD82D}" destId="{D42548BA-8EB8-4C0E-897C-59166088FC25}" srcOrd="0" destOrd="2" presId="urn:microsoft.com/office/officeart/2005/8/layout/vList2"/>
    <dgm:cxn modelId="{445EEDB0-E989-4CFD-B2AB-B3798D93272C}" srcId="{EFC92601-E4E2-45EA-BBC0-087DF8EC9AF9}" destId="{6AA1C2D9-F8DC-4D8D-8F2E-4D74F170B0CB}" srcOrd="0" destOrd="0" parTransId="{1405AF9D-06C3-406A-BD05-5B226C552E89}" sibTransId="{65DE965F-6D7B-47B1-B45B-BBA0E679EB65}"/>
    <dgm:cxn modelId="{28DF77C2-4EB3-454D-B1CD-C068EC5B7381}" type="presOf" srcId="{6AA1C2D9-F8DC-4D8D-8F2E-4D74F170B0CB}" destId="{D42548BA-8EB8-4C0E-897C-59166088FC25}" srcOrd="0" destOrd="0" presId="urn:microsoft.com/office/officeart/2005/8/layout/vList2"/>
    <dgm:cxn modelId="{7BE5E9D3-772F-4FD9-A3BE-69F8AB21A5D8}" type="presOf" srcId="{79F4FB89-C760-467E-B917-074062C3585F}" destId="{03C0479A-340D-494F-B8B1-C28D25BE826D}" srcOrd="0" destOrd="0" presId="urn:microsoft.com/office/officeart/2005/8/layout/vList2"/>
    <dgm:cxn modelId="{96322FDA-4B2D-4D97-BDB0-7E749F9FA19C}" type="presOf" srcId="{EFC92601-E4E2-45EA-BBC0-087DF8EC9AF9}" destId="{5AABF939-0CA3-4F6F-A96B-77F657FA1D16}" srcOrd="0" destOrd="0" presId="urn:microsoft.com/office/officeart/2005/8/layout/vList2"/>
    <dgm:cxn modelId="{57C4AAE1-12F9-4C95-9F05-6DC637FAE1FB}" type="presOf" srcId="{E96950A0-A7E5-4298-B78B-19D1A4925E3D}" destId="{D42548BA-8EB8-4C0E-897C-59166088FC25}" srcOrd="0" destOrd="1" presId="urn:microsoft.com/office/officeart/2005/8/layout/vList2"/>
    <dgm:cxn modelId="{752068E9-A223-4973-BDE1-CAF4E9CF26A1}" srcId="{EFC92601-E4E2-45EA-BBC0-087DF8EC9AF9}" destId="{F52DB692-1EB0-40A9-942E-9F400A2AD82D}" srcOrd="2" destOrd="0" parTransId="{E94F1E1B-ECB4-4F08-B575-5427B6572AC8}" sibTransId="{2DB45460-4B83-47F4-93AD-648AF692A0B4}"/>
    <dgm:cxn modelId="{747AA267-E431-476F-8A5B-60F8EA1D353E}" type="presParOf" srcId="{03C0479A-340D-494F-B8B1-C28D25BE826D}" destId="{5AABF939-0CA3-4F6F-A96B-77F657FA1D16}" srcOrd="0" destOrd="0" presId="urn:microsoft.com/office/officeart/2005/8/layout/vList2"/>
    <dgm:cxn modelId="{C3F8EE06-F0A0-4810-AF04-D8D75B8D070B}" type="presParOf" srcId="{03C0479A-340D-494F-B8B1-C28D25BE826D}" destId="{D42548BA-8EB8-4C0E-897C-59166088FC25}"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3CBBA6-951F-4021-A9FB-DAC53B67FD9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02875405-37D5-45CC-8F34-8ED13782098F}">
      <dgm:prSet phldrT="[Text]"/>
      <dgm:spPr/>
      <dgm:t>
        <a:bodyPr/>
        <a:lstStyle/>
        <a:p>
          <a:pPr>
            <a:buNone/>
          </a:pPr>
          <a:r>
            <a:rPr lang="en-US" b="1" i="0" dirty="0">
              <a:solidFill>
                <a:schemeClr val="tx1"/>
              </a:solidFill>
            </a:rPr>
            <a:t>Physiological</a:t>
          </a:r>
          <a:endParaRPr lang="en-US" dirty="0">
            <a:solidFill>
              <a:schemeClr val="tx1"/>
            </a:solidFill>
          </a:endParaRPr>
        </a:p>
      </dgm:t>
    </dgm:pt>
    <dgm:pt modelId="{CF275BB8-282D-4723-A6C4-70316446EE3C}" type="parTrans" cxnId="{8AA0E687-4C82-4663-BE95-D31E841F5408}">
      <dgm:prSet/>
      <dgm:spPr/>
      <dgm:t>
        <a:bodyPr/>
        <a:lstStyle/>
        <a:p>
          <a:endParaRPr lang="en-US">
            <a:solidFill>
              <a:schemeClr val="tx1"/>
            </a:solidFill>
          </a:endParaRPr>
        </a:p>
      </dgm:t>
    </dgm:pt>
    <dgm:pt modelId="{2B45F874-F6A5-4F4F-9878-0A8E1575D368}" type="sibTrans" cxnId="{8AA0E687-4C82-4663-BE95-D31E841F5408}">
      <dgm:prSet/>
      <dgm:spPr/>
      <dgm:t>
        <a:bodyPr/>
        <a:lstStyle/>
        <a:p>
          <a:endParaRPr lang="en-US">
            <a:solidFill>
              <a:schemeClr val="tx1"/>
            </a:solidFill>
          </a:endParaRPr>
        </a:p>
      </dgm:t>
    </dgm:pt>
    <dgm:pt modelId="{F979E6E5-C377-4B7F-B0C1-160E40CBD918}">
      <dgm:prSet phldrT="[Text]"/>
      <dgm:spPr/>
      <dgm:t>
        <a:bodyPr/>
        <a:lstStyle/>
        <a:p>
          <a:pPr>
            <a:buNone/>
          </a:pPr>
          <a:r>
            <a:rPr lang="en-US" b="1" i="0" dirty="0">
              <a:solidFill>
                <a:schemeClr val="tx1"/>
              </a:solidFill>
            </a:rPr>
            <a:t>Sociological</a:t>
          </a:r>
          <a:endParaRPr lang="en-US" dirty="0">
            <a:solidFill>
              <a:schemeClr val="tx1"/>
            </a:solidFill>
          </a:endParaRPr>
        </a:p>
      </dgm:t>
    </dgm:pt>
    <dgm:pt modelId="{99F15035-D53A-4238-8865-1EDB11F8ABDD}" type="parTrans" cxnId="{A6C67A1D-5A07-44D7-AE96-6871D593CAC4}">
      <dgm:prSet/>
      <dgm:spPr/>
      <dgm:t>
        <a:bodyPr/>
        <a:lstStyle/>
        <a:p>
          <a:endParaRPr lang="en-US">
            <a:solidFill>
              <a:schemeClr val="tx1"/>
            </a:solidFill>
          </a:endParaRPr>
        </a:p>
      </dgm:t>
    </dgm:pt>
    <dgm:pt modelId="{5540919A-9DE5-41CA-99D2-A30BB1D07054}" type="sibTrans" cxnId="{A6C67A1D-5A07-44D7-AE96-6871D593CAC4}">
      <dgm:prSet/>
      <dgm:spPr/>
      <dgm:t>
        <a:bodyPr/>
        <a:lstStyle/>
        <a:p>
          <a:endParaRPr lang="en-US">
            <a:solidFill>
              <a:schemeClr val="tx1"/>
            </a:solidFill>
          </a:endParaRPr>
        </a:p>
      </dgm:t>
    </dgm:pt>
    <dgm:pt modelId="{786A67A3-E5B2-44AC-81E7-D4AF76914EB7}">
      <dgm:prSet phldrT="[Text]"/>
      <dgm:spPr/>
      <dgm:t>
        <a:bodyPr/>
        <a:lstStyle/>
        <a:p>
          <a:pPr>
            <a:buNone/>
          </a:pPr>
          <a:r>
            <a:rPr lang="en-US" b="1" i="0" dirty="0">
              <a:solidFill>
                <a:schemeClr val="tx1"/>
              </a:solidFill>
            </a:rPr>
            <a:t>Psychological</a:t>
          </a:r>
          <a:endParaRPr lang="en-US" dirty="0">
            <a:solidFill>
              <a:schemeClr val="tx1"/>
            </a:solidFill>
          </a:endParaRPr>
        </a:p>
      </dgm:t>
    </dgm:pt>
    <dgm:pt modelId="{904FB7D4-B3A6-4D7E-8E45-32BBA43B7B26}" type="parTrans" cxnId="{D032AAC1-53E7-498D-A81B-3E26B4B660A9}">
      <dgm:prSet/>
      <dgm:spPr/>
      <dgm:t>
        <a:bodyPr/>
        <a:lstStyle/>
        <a:p>
          <a:endParaRPr lang="en-US">
            <a:solidFill>
              <a:schemeClr val="tx1"/>
            </a:solidFill>
          </a:endParaRPr>
        </a:p>
      </dgm:t>
    </dgm:pt>
    <dgm:pt modelId="{1F604AEA-4F28-4D1F-B268-930DB46C95C0}" type="sibTrans" cxnId="{D032AAC1-53E7-498D-A81B-3E26B4B660A9}">
      <dgm:prSet/>
      <dgm:spPr/>
      <dgm:t>
        <a:bodyPr/>
        <a:lstStyle/>
        <a:p>
          <a:endParaRPr lang="en-US">
            <a:solidFill>
              <a:schemeClr val="tx1"/>
            </a:solidFill>
          </a:endParaRPr>
        </a:p>
      </dgm:t>
    </dgm:pt>
    <dgm:pt modelId="{43D93069-D7D6-4A9C-947A-3FD33BE2E19C}">
      <dgm:prSet phldrT="[Text]"/>
      <dgm:spPr/>
      <dgm:t>
        <a:bodyPr/>
        <a:lstStyle/>
        <a:p>
          <a:pPr>
            <a:buNone/>
          </a:pPr>
          <a:r>
            <a:rPr lang="en-US" b="0" i="0" dirty="0">
              <a:solidFill>
                <a:schemeClr val="tx1"/>
              </a:solidFill>
            </a:rPr>
            <a:t>Reduced dental caries; stable blood sugar; healthier weight; better hydration; improved sleep</a:t>
          </a:r>
          <a:endParaRPr lang="en-US" dirty="0">
            <a:solidFill>
              <a:schemeClr val="tx1"/>
            </a:solidFill>
          </a:endParaRPr>
        </a:p>
      </dgm:t>
    </dgm:pt>
    <dgm:pt modelId="{5C5240BA-C115-4E01-AC92-6319CBAF60E3}" type="parTrans" cxnId="{A3CA648E-BBDE-443C-9E9E-E44D22347F0A}">
      <dgm:prSet/>
      <dgm:spPr/>
      <dgm:t>
        <a:bodyPr/>
        <a:lstStyle/>
        <a:p>
          <a:endParaRPr lang="en-US">
            <a:solidFill>
              <a:schemeClr val="tx1"/>
            </a:solidFill>
          </a:endParaRPr>
        </a:p>
      </dgm:t>
    </dgm:pt>
    <dgm:pt modelId="{9839040A-C5CC-4473-A121-5BC9EEDCBD56}" type="sibTrans" cxnId="{A3CA648E-BBDE-443C-9E9E-E44D22347F0A}">
      <dgm:prSet/>
      <dgm:spPr/>
      <dgm:t>
        <a:bodyPr/>
        <a:lstStyle/>
        <a:p>
          <a:endParaRPr lang="en-US">
            <a:solidFill>
              <a:schemeClr val="tx1"/>
            </a:solidFill>
          </a:endParaRPr>
        </a:p>
      </dgm:t>
    </dgm:pt>
    <dgm:pt modelId="{B27B0ADC-69AF-462A-9892-6E565E2B77A2}">
      <dgm:prSet phldrT="[Text]"/>
      <dgm:spPr/>
      <dgm:t>
        <a:bodyPr/>
        <a:lstStyle/>
        <a:p>
          <a:pPr>
            <a:buNone/>
          </a:pPr>
          <a:r>
            <a:rPr lang="en-US" b="0" i="0">
              <a:solidFill>
                <a:schemeClr val="tx1"/>
              </a:solidFill>
            </a:rPr>
            <a:t>Hassan &amp; Othman (2025): SSB intake significantly associated with BMI and waist circumference; Simionescu et al. (2026): life-course perspective on obesity prevention</a:t>
          </a:r>
          <a:endParaRPr lang="en-US" dirty="0">
            <a:solidFill>
              <a:schemeClr val="tx1"/>
            </a:solidFill>
          </a:endParaRPr>
        </a:p>
      </dgm:t>
    </dgm:pt>
    <dgm:pt modelId="{D16C10EE-BE2D-41F3-A8AA-5B888806030A}" type="parTrans" cxnId="{84AFF048-FF58-4CC4-9EDF-DE22A5350AFB}">
      <dgm:prSet/>
      <dgm:spPr/>
      <dgm:t>
        <a:bodyPr/>
        <a:lstStyle/>
        <a:p>
          <a:endParaRPr lang="en-US">
            <a:solidFill>
              <a:schemeClr val="tx1"/>
            </a:solidFill>
          </a:endParaRPr>
        </a:p>
      </dgm:t>
    </dgm:pt>
    <dgm:pt modelId="{1C433779-82C5-4F11-8480-9107FF9560D5}" type="sibTrans" cxnId="{84AFF048-FF58-4CC4-9EDF-DE22A5350AFB}">
      <dgm:prSet/>
      <dgm:spPr/>
      <dgm:t>
        <a:bodyPr/>
        <a:lstStyle/>
        <a:p>
          <a:endParaRPr lang="en-US">
            <a:solidFill>
              <a:schemeClr val="tx1"/>
            </a:solidFill>
          </a:endParaRPr>
        </a:p>
      </dgm:t>
    </dgm:pt>
    <dgm:pt modelId="{BC5D133D-6036-4A91-95A6-59F02352A100}">
      <dgm:prSet phldrT="[Text]"/>
      <dgm:spPr/>
      <dgm:t>
        <a:bodyPr/>
        <a:lstStyle/>
        <a:p>
          <a:pPr>
            <a:buNone/>
          </a:pPr>
          <a:r>
            <a:rPr lang="en-US" b="0" i="0" dirty="0">
              <a:solidFill>
                <a:schemeClr val="tx1"/>
              </a:solidFill>
            </a:rPr>
            <a:t>Improved peer relationships; shared healthy norms; reduced health inequalities; better school performance</a:t>
          </a:r>
          <a:endParaRPr lang="en-US" dirty="0">
            <a:solidFill>
              <a:schemeClr val="tx1"/>
            </a:solidFill>
          </a:endParaRPr>
        </a:p>
      </dgm:t>
    </dgm:pt>
    <dgm:pt modelId="{909408C0-5B55-498D-9B41-926AD38A3A07}" type="parTrans" cxnId="{BA6B2643-3288-4A3E-81FD-D12C05F12C8E}">
      <dgm:prSet/>
      <dgm:spPr/>
      <dgm:t>
        <a:bodyPr/>
        <a:lstStyle/>
        <a:p>
          <a:endParaRPr lang="en-US">
            <a:solidFill>
              <a:schemeClr val="tx1"/>
            </a:solidFill>
          </a:endParaRPr>
        </a:p>
      </dgm:t>
    </dgm:pt>
    <dgm:pt modelId="{50560FE6-8FAF-489F-A2E9-CBE7EDB77570}" type="sibTrans" cxnId="{BA6B2643-3288-4A3E-81FD-D12C05F12C8E}">
      <dgm:prSet/>
      <dgm:spPr/>
      <dgm:t>
        <a:bodyPr/>
        <a:lstStyle/>
        <a:p>
          <a:endParaRPr lang="en-US">
            <a:solidFill>
              <a:schemeClr val="tx1"/>
            </a:solidFill>
          </a:endParaRPr>
        </a:p>
      </dgm:t>
    </dgm:pt>
    <dgm:pt modelId="{82FFC78B-D35F-474D-8482-E47C800C262A}">
      <dgm:prSet phldrT="[Text]"/>
      <dgm:spPr/>
      <dgm:t>
        <a:bodyPr/>
        <a:lstStyle/>
        <a:p>
          <a:pPr>
            <a:buNone/>
          </a:pPr>
          <a:r>
            <a:rPr lang="en-US" b="0" i="0">
              <a:solidFill>
                <a:schemeClr val="tx1"/>
              </a:solidFill>
            </a:rPr>
            <a:t>Li et al. (2025): peer behaviours and family environment independently associated with SSB consumption — changing social norms is a lever for change</a:t>
          </a:r>
          <a:endParaRPr lang="en-US" dirty="0">
            <a:solidFill>
              <a:schemeClr val="tx1"/>
            </a:solidFill>
          </a:endParaRPr>
        </a:p>
      </dgm:t>
    </dgm:pt>
    <dgm:pt modelId="{E1EC650A-F70C-4C93-8AA9-89F4D3CD482B}" type="parTrans" cxnId="{857AB722-CF53-47AF-8BFB-4F5E821BA085}">
      <dgm:prSet/>
      <dgm:spPr/>
      <dgm:t>
        <a:bodyPr/>
        <a:lstStyle/>
        <a:p>
          <a:endParaRPr lang="en-US">
            <a:solidFill>
              <a:schemeClr val="tx1"/>
            </a:solidFill>
          </a:endParaRPr>
        </a:p>
      </dgm:t>
    </dgm:pt>
    <dgm:pt modelId="{6EFAB353-FB44-40FB-922C-7350E46127D9}" type="sibTrans" cxnId="{857AB722-CF53-47AF-8BFB-4F5E821BA085}">
      <dgm:prSet/>
      <dgm:spPr/>
      <dgm:t>
        <a:bodyPr/>
        <a:lstStyle/>
        <a:p>
          <a:endParaRPr lang="en-US">
            <a:solidFill>
              <a:schemeClr val="tx1"/>
            </a:solidFill>
          </a:endParaRPr>
        </a:p>
      </dgm:t>
    </dgm:pt>
    <dgm:pt modelId="{BD47AB1E-F2C0-4A98-B0CB-4EA2E7C64524}">
      <dgm:prSet phldrT="[Text]"/>
      <dgm:spPr/>
      <dgm:t>
        <a:bodyPr/>
        <a:lstStyle/>
        <a:p>
          <a:pPr>
            <a:buNone/>
          </a:pPr>
          <a:r>
            <a:rPr lang="en-US" b="0" i="0" dirty="0">
              <a:solidFill>
                <a:schemeClr val="tx1"/>
              </a:solidFill>
            </a:rPr>
            <a:t>Improved mood; reduced anxiety; better self-esteem; sense of achievement; increased self-efficacy</a:t>
          </a:r>
          <a:endParaRPr lang="en-US" dirty="0">
            <a:solidFill>
              <a:schemeClr val="tx1"/>
            </a:solidFill>
          </a:endParaRPr>
        </a:p>
      </dgm:t>
    </dgm:pt>
    <dgm:pt modelId="{6D1937B8-B4CC-434D-AE3F-B455E476CDB2}" type="parTrans" cxnId="{9ABA2F72-A1D2-45E7-936A-895FB7B291ED}">
      <dgm:prSet/>
      <dgm:spPr/>
      <dgm:t>
        <a:bodyPr/>
        <a:lstStyle/>
        <a:p>
          <a:endParaRPr lang="en-US">
            <a:solidFill>
              <a:schemeClr val="tx1"/>
            </a:solidFill>
          </a:endParaRPr>
        </a:p>
      </dgm:t>
    </dgm:pt>
    <dgm:pt modelId="{4DC1DDE4-3A8E-4F79-9EB8-9F2155D81770}" type="sibTrans" cxnId="{9ABA2F72-A1D2-45E7-936A-895FB7B291ED}">
      <dgm:prSet/>
      <dgm:spPr/>
      <dgm:t>
        <a:bodyPr/>
        <a:lstStyle/>
        <a:p>
          <a:endParaRPr lang="en-US">
            <a:solidFill>
              <a:schemeClr val="tx1"/>
            </a:solidFill>
          </a:endParaRPr>
        </a:p>
      </dgm:t>
    </dgm:pt>
    <dgm:pt modelId="{BEC9F022-079E-48CF-9774-B2277EBDF027}">
      <dgm:prSet phldrT="[Text]"/>
      <dgm:spPr/>
      <dgm:t>
        <a:bodyPr/>
        <a:lstStyle/>
        <a:p>
          <a:pPr>
            <a:buNone/>
          </a:pPr>
          <a:r>
            <a:rPr lang="en-US" b="0" i="0">
              <a:solidFill>
                <a:schemeClr val="tx1"/>
              </a:solidFill>
            </a:rPr>
            <a:t>Lee, Na &amp; Lee (2025): SSB and high-caffeine drink consumption associated with self-reported mental health conditions in Korean adolescents</a:t>
          </a:r>
          <a:endParaRPr lang="en-US" dirty="0">
            <a:solidFill>
              <a:schemeClr val="tx1"/>
            </a:solidFill>
          </a:endParaRPr>
        </a:p>
      </dgm:t>
    </dgm:pt>
    <dgm:pt modelId="{F4794CF6-9951-41A5-AFC7-190A349061B5}" type="parTrans" cxnId="{55231F39-6FB1-4911-AAB6-377286F28F3E}">
      <dgm:prSet/>
      <dgm:spPr/>
      <dgm:t>
        <a:bodyPr/>
        <a:lstStyle/>
        <a:p>
          <a:endParaRPr lang="en-US">
            <a:solidFill>
              <a:schemeClr val="tx1"/>
            </a:solidFill>
          </a:endParaRPr>
        </a:p>
      </dgm:t>
    </dgm:pt>
    <dgm:pt modelId="{786D9FB3-3A48-43EE-867E-FB17302B1DF2}" type="sibTrans" cxnId="{55231F39-6FB1-4911-AAB6-377286F28F3E}">
      <dgm:prSet/>
      <dgm:spPr/>
      <dgm:t>
        <a:bodyPr/>
        <a:lstStyle/>
        <a:p>
          <a:endParaRPr lang="en-US">
            <a:solidFill>
              <a:schemeClr val="tx1"/>
            </a:solidFill>
          </a:endParaRPr>
        </a:p>
      </dgm:t>
    </dgm:pt>
    <dgm:pt modelId="{21398AE9-D907-4B73-9424-70A364B614A3}" type="pres">
      <dgm:prSet presAssocID="{753CBBA6-951F-4021-A9FB-DAC53B67FD9A}" presName="linear" presStyleCnt="0">
        <dgm:presLayoutVars>
          <dgm:dir/>
          <dgm:animLvl val="lvl"/>
          <dgm:resizeHandles val="exact"/>
        </dgm:presLayoutVars>
      </dgm:prSet>
      <dgm:spPr/>
    </dgm:pt>
    <dgm:pt modelId="{BA78DE46-C8C2-48D6-851E-7D2A9A309A4C}" type="pres">
      <dgm:prSet presAssocID="{02875405-37D5-45CC-8F34-8ED13782098F}" presName="parentLin" presStyleCnt="0"/>
      <dgm:spPr/>
    </dgm:pt>
    <dgm:pt modelId="{91EF13AC-36F0-4638-92D3-3465937A80A9}" type="pres">
      <dgm:prSet presAssocID="{02875405-37D5-45CC-8F34-8ED13782098F}" presName="parentLeftMargin" presStyleLbl="node1" presStyleIdx="0" presStyleCnt="3"/>
      <dgm:spPr/>
    </dgm:pt>
    <dgm:pt modelId="{79271D2A-F823-494D-AA7F-13068A629EB5}" type="pres">
      <dgm:prSet presAssocID="{02875405-37D5-45CC-8F34-8ED13782098F}" presName="parentText" presStyleLbl="node1" presStyleIdx="0" presStyleCnt="3">
        <dgm:presLayoutVars>
          <dgm:chMax val="0"/>
          <dgm:bulletEnabled val="1"/>
        </dgm:presLayoutVars>
      </dgm:prSet>
      <dgm:spPr/>
    </dgm:pt>
    <dgm:pt modelId="{A63E4004-B5FE-42A9-A4CE-F5D9EA507CA7}" type="pres">
      <dgm:prSet presAssocID="{02875405-37D5-45CC-8F34-8ED13782098F}" presName="negativeSpace" presStyleCnt="0"/>
      <dgm:spPr/>
    </dgm:pt>
    <dgm:pt modelId="{A7D6973E-27CA-4DFA-B369-33ABBEB9F32A}" type="pres">
      <dgm:prSet presAssocID="{02875405-37D5-45CC-8F34-8ED13782098F}" presName="childText" presStyleLbl="conFgAcc1" presStyleIdx="0" presStyleCnt="3">
        <dgm:presLayoutVars>
          <dgm:bulletEnabled val="1"/>
        </dgm:presLayoutVars>
      </dgm:prSet>
      <dgm:spPr/>
    </dgm:pt>
    <dgm:pt modelId="{EB66ACC7-B6B3-4DA4-B1B7-B2FC2C37CCA9}" type="pres">
      <dgm:prSet presAssocID="{2B45F874-F6A5-4F4F-9878-0A8E1575D368}" presName="spaceBetweenRectangles" presStyleCnt="0"/>
      <dgm:spPr/>
    </dgm:pt>
    <dgm:pt modelId="{433A6D88-98D3-4CB8-BC8F-65C22A856DCA}" type="pres">
      <dgm:prSet presAssocID="{F979E6E5-C377-4B7F-B0C1-160E40CBD918}" presName="parentLin" presStyleCnt="0"/>
      <dgm:spPr/>
    </dgm:pt>
    <dgm:pt modelId="{26843631-B5E9-4755-BCC9-F81D194FB931}" type="pres">
      <dgm:prSet presAssocID="{F979E6E5-C377-4B7F-B0C1-160E40CBD918}" presName="parentLeftMargin" presStyleLbl="node1" presStyleIdx="0" presStyleCnt="3"/>
      <dgm:spPr/>
    </dgm:pt>
    <dgm:pt modelId="{B4AD26F7-F7DD-4C4D-AC56-59B57DD52D9D}" type="pres">
      <dgm:prSet presAssocID="{F979E6E5-C377-4B7F-B0C1-160E40CBD918}" presName="parentText" presStyleLbl="node1" presStyleIdx="1" presStyleCnt="3">
        <dgm:presLayoutVars>
          <dgm:chMax val="0"/>
          <dgm:bulletEnabled val="1"/>
        </dgm:presLayoutVars>
      </dgm:prSet>
      <dgm:spPr/>
    </dgm:pt>
    <dgm:pt modelId="{46CA514F-D5A2-4F26-9FE8-3604E461C748}" type="pres">
      <dgm:prSet presAssocID="{F979E6E5-C377-4B7F-B0C1-160E40CBD918}" presName="negativeSpace" presStyleCnt="0"/>
      <dgm:spPr/>
    </dgm:pt>
    <dgm:pt modelId="{A3C5BCAD-6458-4BB5-A6B4-87EE67546B28}" type="pres">
      <dgm:prSet presAssocID="{F979E6E5-C377-4B7F-B0C1-160E40CBD918}" presName="childText" presStyleLbl="conFgAcc1" presStyleIdx="1" presStyleCnt="3">
        <dgm:presLayoutVars>
          <dgm:bulletEnabled val="1"/>
        </dgm:presLayoutVars>
      </dgm:prSet>
      <dgm:spPr/>
    </dgm:pt>
    <dgm:pt modelId="{B21DCC68-889B-4F54-B680-1CC9481C7E3A}" type="pres">
      <dgm:prSet presAssocID="{5540919A-9DE5-41CA-99D2-A30BB1D07054}" presName="spaceBetweenRectangles" presStyleCnt="0"/>
      <dgm:spPr/>
    </dgm:pt>
    <dgm:pt modelId="{EDC2C5E2-F552-44BB-BC9C-A1E0D88DA820}" type="pres">
      <dgm:prSet presAssocID="{786A67A3-E5B2-44AC-81E7-D4AF76914EB7}" presName="parentLin" presStyleCnt="0"/>
      <dgm:spPr/>
    </dgm:pt>
    <dgm:pt modelId="{38D60BB7-8B3A-4843-8A9B-9125BB6FD330}" type="pres">
      <dgm:prSet presAssocID="{786A67A3-E5B2-44AC-81E7-D4AF76914EB7}" presName="parentLeftMargin" presStyleLbl="node1" presStyleIdx="1" presStyleCnt="3"/>
      <dgm:spPr/>
    </dgm:pt>
    <dgm:pt modelId="{115E0EF8-64AF-4527-824E-302400728B6A}" type="pres">
      <dgm:prSet presAssocID="{786A67A3-E5B2-44AC-81E7-D4AF76914EB7}" presName="parentText" presStyleLbl="node1" presStyleIdx="2" presStyleCnt="3">
        <dgm:presLayoutVars>
          <dgm:chMax val="0"/>
          <dgm:bulletEnabled val="1"/>
        </dgm:presLayoutVars>
      </dgm:prSet>
      <dgm:spPr/>
    </dgm:pt>
    <dgm:pt modelId="{02BD6AEF-79F3-4E35-98D7-480E4C45E03B}" type="pres">
      <dgm:prSet presAssocID="{786A67A3-E5B2-44AC-81E7-D4AF76914EB7}" presName="negativeSpace" presStyleCnt="0"/>
      <dgm:spPr/>
    </dgm:pt>
    <dgm:pt modelId="{FB349035-E1C2-4471-958D-01FCC663CCFA}" type="pres">
      <dgm:prSet presAssocID="{786A67A3-E5B2-44AC-81E7-D4AF76914EB7}" presName="childText" presStyleLbl="conFgAcc1" presStyleIdx="2" presStyleCnt="3">
        <dgm:presLayoutVars>
          <dgm:bulletEnabled val="1"/>
        </dgm:presLayoutVars>
      </dgm:prSet>
      <dgm:spPr/>
    </dgm:pt>
  </dgm:ptLst>
  <dgm:cxnLst>
    <dgm:cxn modelId="{D23A1116-651D-4C3B-9683-1F653EC96CA0}" type="presOf" srcId="{BEC9F022-079E-48CF-9774-B2277EBDF027}" destId="{FB349035-E1C2-4471-958D-01FCC663CCFA}" srcOrd="0" destOrd="1" presId="urn:microsoft.com/office/officeart/2005/8/layout/list1"/>
    <dgm:cxn modelId="{A6C67A1D-5A07-44D7-AE96-6871D593CAC4}" srcId="{753CBBA6-951F-4021-A9FB-DAC53B67FD9A}" destId="{F979E6E5-C377-4B7F-B0C1-160E40CBD918}" srcOrd="1" destOrd="0" parTransId="{99F15035-D53A-4238-8865-1EDB11F8ABDD}" sibTransId="{5540919A-9DE5-41CA-99D2-A30BB1D07054}"/>
    <dgm:cxn modelId="{857AB722-CF53-47AF-8BFB-4F5E821BA085}" srcId="{F979E6E5-C377-4B7F-B0C1-160E40CBD918}" destId="{82FFC78B-D35F-474D-8482-E47C800C262A}" srcOrd="1" destOrd="0" parTransId="{E1EC650A-F70C-4C93-8AA9-89F4D3CD482B}" sibTransId="{6EFAB353-FB44-40FB-922C-7350E46127D9}"/>
    <dgm:cxn modelId="{205A422B-446E-440E-85BF-C4984073C39B}" type="presOf" srcId="{753CBBA6-951F-4021-A9FB-DAC53B67FD9A}" destId="{21398AE9-D907-4B73-9424-70A364B614A3}" srcOrd="0" destOrd="0" presId="urn:microsoft.com/office/officeart/2005/8/layout/list1"/>
    <dgm:cxn modelId="{55231F39-6FB1-4911-AAB6-377286F28F3E}" srcId="{786A67A3-E5B2-44AC-81E7-D4AF76914EB7}" destId="{BEC9F022-079E-48CF-9774-B2277EBDF027}" srcOrd="1" destOrd="0" parTransId="{F4794CF6-9951-41A5-AFC7-190A349061B5}" sibTransId="{786D9FB3-3A48-43EE-867E-FB17302B1DF2}"/>
    <dgm:cxn modelId="{F6CE0D3C-33F0-4CB8-825B-7BEC6FA3F17D}" type="presOf" srcId="{B27B0ADC-69AF-462A-9892-6E565E2B77A2}" destId="{A7D6973E-27CA-4DFA-B369-33ABBEB9F32A}" srcOrd="0" destOrd="1" presId="urn:microsoft.com/office/officeart/2005/8/layout/list1"/>
    <dgm:cxn modelId="{BA6B2643-3288-4A3E-81FD-D12C05F12C8E}" srcId="{F979E6E5-C377-4B7F-B0C1-160E40CBD918}" destId="{BC5D133D-6036-4A91-95A6-59F02352A100}" srcOrd="0" destOrd="0" parTransId="{909408C0-5B55-498D-9B41-926AD38A3A07}" sibTransId="{50560FE6-8FAF-489F-A2E9-CBE7EDB77570}"/>
    <dgm:cxn modelId="{54C38663-41F5-4FC3-B39D-A5F1E4961B9E}" type="presOf" srcId="{43D93069-D7D6-4A9C-947A-3FD33BE2E19C}" destId="{A7D6973E-27CA-4DFA-B369-33ABBEB9F32A}" srcOrd="0" destOrd="0" presId="urn:microsoft.com/office/officeart/2005/8/layout/list1"/>
    <dgm:cxn modelId="{84AFF048-FF58-4CC4-9EDF-DE22A5350AFB}" srcId="{02875405-37D5-45CC-8F34-8ED13782098F}" destId="{B27B0ADC-69AF-462A-9892-6E565E2B77A2}" srcOrd="1" destOrd="0" parTransId="{D16C10EE-BE2D-41F3-A8AA-5B888806030A}" sibTransId="{1C433779-82C5-4F11-8480-9107FF9560D5}"/>
    <dgm:cxn modelId="{26464D4C-38CE-4B84-9E65-F9C5A8AC1A6D}" type="presOf" srcId="{F979E6E5-C377-4B7F-B0C1-160E40CBD918}" destId="{26843631-B5E9-4755-BCC9-F81D194FB931}" srcOrd="0" destOrd="0" presId="urn:microsoft.com/office/officeart/2005/8/layout/list1"/>
    <dgm:cxn modelId="{9ABA2F72-A1D2-45E7-936A-895FB7B291ED}" srcId="{786A67A3-E5B2-44AC-81E7-D4AF76914EB7}" destId="{BD47AB1E-F2C0-4A98-B0CB-4EA2E7C64524}" srcOrd="0" destOrd="0" parTransId="{6D1937B8-B4CC-434D-AE3F-B455E476CDB2}" sibTransId="{4DC1DDE4-3A8E-4F79-9EB8-9F2155D81770}"/>
    <dgm:cxn modelId="{4B1FAD77-AC7B-44BE-9A12-E31DD115B28F}" type="presOf" srcId="{F979E6E5-C377-4B7F-B0C1-160E40CBD918}" destId="{B4AD26F7-F7DD-4C4D-AC56-59B57DD52D9D}" srcOrd="1" destOrd="0" presId="urn:microsoft.com/office/officeart/2005/8/layout/list1"/>
    <dgm:cxn modelId="{6FD21E7F-DFCD-4E47-AE6E-B9D8755216AA}" type="presOf" srcId="{82FFC78B-D35F-474D-8482-E47C800C262A}" destId="{A3C5BCAD-6458-4BB5-A6B4-87EE67546B28}" srcOrd="0" destOrd="1" presId="urn:microsoft.com/office/officeart/2005/8/layout/list1"/>
    <dgm:cxn modelId="{3D3C8480-69F0-46F1-A042-E42FC55F2415}" type="presOf" srcId="{02875405-37D5-45CC-8F34-8ED13782098F}" destId="{79271D2A-F823-494D-AA7F-13068A629EB5}" srcOrd="1" destOrd="0" presId="urn:microsoft.com/office/officeart/2005/8/layout/list1"/>
    <dgm:cxn modelId="{8AA0E687-4C82-4663-BE95-D31E841F5408}" srcId="{753CBBA6-951F-4021-A9FB-DAC53B67FD9A}" destId="{02875405-37D5-45CC-8F34-8ED13782098F}" srcOrd="0" destOrd="0" parTransId="{CF275BB8-282D-4723-A6C4-70316446EE3C}" sibTransId="{2B45F874-F6A5-4F4F-9878-0A8E1575D368}"/>
    <dgm:cxn modelId="{A3CA648E-BBDE-443C-9E9E-E44D22347F0A}" srcId="{02875405-37D5-45CC-8F34-8ED13782098F}" destId="{43D93069-D7D6-4A9C-947A-3FD33BE2E19C}" srcOrd="0" destOrd="0" parTransId="{5C5240BA-C115-4E01-AC92-6319CBAF60E3}" sibTransId="{9839040A-C5CC-4473-A121-5BC9EEDCBD56}"/>
    <dgm:cxn modelId="{72B1B59F-C9EF-480C-89F0-3A5DF24407D2}" type="presOf" srcId="{BC5D133D-6036-4A91-95A6-59F02352A100}" destId="{A3C5BCAD-6458-4BB5-A6B4-87EE67546B28}" srcOrd="0" destOrd="0" presId="urn:microsoft.com/office/officeart/2005/8/layout/list1"/>
    <dgm:cxn modelId="{4FF070AF-E59A-4629-AB8E-F2DC0341F849}" type="presOf" srcId="{BD47AB1E-F2C0-4A98-B0CB-4EA2E7C64524}" destId="{FB349035-E1C2-4471-958D-01FCC663CCFA}" srcOrd="0" destOrd="0" presId="urn:microsoft.com/office/officeart/2005/8/layout/list1"/>
    <dgm:cxn modelId="{D032AAC1-53E7-498D-A81B-3E26B4B660A9}" srcId="{753CBBA6-951F-4021-A9FB-DAC53B67FD9A}" destId="{786A67A3-E5B2-44AC-81E7-D4AF76914EB7}" srcOrd="2" destOrd="0" parTransId="{904FB7D4-B3A6-4D7E-8E45-32BBA43B7B26}" sibTransId="{1F604AEA-4F28-4D1F-B268-930DB46C95C0}"/>
    <dgm:cxn modelId="{CEBFF4DC-D47D-4666-9C6C-CA89ED5320FC}" type="presOf" srcId="{786A67A3-E5B2-44AC-81E7-D4AF76914EB7}" destId="{38D60BB7-8B3A-4843-8A9B-9125BB6FD330}" srcOrd="0" destOrd="0" presId="urn:microsoft.com/office/officeart/2005/8/layout/list1"/>
    <dgm:cxn modelId="{F100CFE4-7D68-4FC2-9F21-48415F0929E9}" type="presOf" srcId="{02875405-37D5-45CC-8F34-8ED13782098F}" destId="{91EF13AC-36F0-4638-92D3-3465937A80A9}" srcOrd="0" destOrd="0" presId="urn:microsoft.com/office/officeart/2005/8/layout/list1"/>
    <dgm:cxn modelId="{DB8D6DE9-1305-4056-825A-B95AAE329487}" type="presOf" srcId="{786A67A3-E5B2-44AC-81E7-D4AF76914EB7}" destId="{115E0EF8-64AF-4527-824E-302400728B6A}" srcOrd="1" destOrd="0" presId="urn:microsoft.com/office/officeart/2005/8/layout/list1"/>
    <dgm:cxn modelId="{3A3F385C-B484-4BA1-95F6-35A43D1408FE}" type="presParOf" srcId="{21398AE9-D907-4B73-9424-70A364B614A3}" destId="{BA78DE46-C8C2-48D6-851E-7D2A9A309A4C}" srcOrd="0" destOrd="0" presId="urn:microsoft.com/office/officeart/2005/8/layout/list1"/>
    <dgm:cxn modelId="{5535E291-4B83-4970-A36B-602CCA48AA3F}" type="presParOf" srcId="{BA78DE46-C8C2-48D6-851E-7D2A9A309A4C}" destId="{91EF13AC-36F0-4638-92D3-3465937A80A9}" srcOrd="0" destOrd="0" presId="urn:microsoft.com/office/officeart/2005/8/layout/list1"/>
    <dgm:cxn modelId="{37DB185B-9119-4D9F-87DD-C0E83B18498E}" type="presParOf" srcId="{BA78DE46-C8C2-48D6-851E-7D2A9A309A4C}" destId="{79271D2A-F823-494D-AA7F-13068A629EB5}" srcOrd="1" destOrd="0" presId="urn:microsoft.com/office/officeart/2005/8/layout/list1"/>
    <dgm:cxn modelId="{3FDF024D-D79C-491B-8507-07019B778F81}" type="presParOf" srcId="{21398AE9-D907-4B73-9424-70A364B614A3}" destId="{A63E4004-B5FE-42A9-A4CE-F5D9EA507CA7}" srcOrd="1" destOrd="0" presId="urn:microsoft.com/office/officeart/2005/8/layout/list1"/>
    <dgm:cxn modelId="{E2E6DAB2-7B68-4D51-826A-CBAA75851672}" type="presParOf" srcId="{21398AE9-D907-4B73-9424-70A364B614A3}" destId="{A7D6973E-27CA-4DFA-B369-33ABBEB9F32A}" srcOrd="2" destOrd="0" presId="urn:microsoft.com/office/officeart/2005/8/layout/list1"/>
    <dgm:cxn modelId="{AAD6567F-066B-40EC-ABF2-46FF1542C6B4}" type="presParOf" srcId="{21398AE9-D907-4B73-9424-70A364B614A3}" destId="{EB66ACC7-B6B3-4DA4-B1B7-B2FC2C37CCA9}" srcOrd="3" destOrd="0" presId="urn:microsoft.com/office/officeart/2005/8/layout/list1"/>
    <dgm:cxn modelId="{379E3869-55C0-48F7-8826-718E46BE166A}" type="presParOf" srcId="{21398AE9-D907-4B73-9424-70A364B614A3}" destId="{433A6D88-98D3-4CB8-BC8F-65C22A856DCA}" srcOrd="4" destOrd="0" presId="urn:microsoft.com/office/officeart/2005/8/layout/list1"/>
    <dgm:cxn modelId="{C9F62D36-2FE2-4AEA-A891-3C6E470D0396}" type="presParOf" srcId="{433A6D88-98D3-4CB8-BC8F-65C22A856DCA}" destId="{26843631-B5E9-4755-BCC9-F81D194FB931}" srcOrd="0" destOrd="0" presId="urn:microsoft.com/office/officeart/2005/8/layout/list1"/>
    <dgm:cxn modelId="{A0538B26-3D67-4AE2-8FD8-261B297B260F}" type="presParOf" srcId="{433A6D88-98D3-4CB8-BC8F-65C22A856DCA}" destId="{B4AD26F7-F7DD-4C4D-AC56-59B57DD52D9D}" srcOrd="1" destOrd="0" presId="urn:microsoft.com/office/officeart/2005/8/layout/list1"/>
    <dgm:cxn modelId="{BBE3D60E-CED9-487A-AF01-5B139BB12C0A}" type="presParOf" srcId="{21398AE9-D907-4B73-9424-70A364B614A3}" destId="{46CA514F-D5A2-4F26-9FE8-3604E461C748}" srcOrd="5" destOrd="0" presId="urn:microsoft.com/office/officeart/2005/8/layout/list1"/>
    <dgm:cxn modelId="{BD698B08-FCD8-445C-8844-DEF06E750A55}" type="presParOf" srcId="{21398AE9-D907-4B73-9424-70A364B614A3}" destId="{A3C5BCAD-6458-4BB5-A6B4-87EE67546B28}" srcOrd="6" destOrd="0" presId="urn:microsoft.com/office/officeart/2005/8/layout/list1"/>
    <dgm:cxn modelId="{1AC9C130-9491-4ADB-A489-CFDD6B134E57}" type="presParOf" srcId="{21398AE9-D907-4B73-9424-70A364B614A3}" destId="{B21DCC68-889B-4F54-B680-1CC9481C7E3A}" srcOrd="7" destOrd="0" presId="urn:microsoft.com/office/officeart/2005/8/layout/list1"/>
    <dgm:cxn modelId="{C61F3717-0B24-41B7-AC69-85A26B46570F}" type="presParOf" srcId="{21398AE9-D907-4B73-9424-70A364B614A3}" destId="{EDC2C5E2-F552-44BB-BC9C-A1E0D88DA820}" srcOrd="8" destOrd="0" presId="urn:microsoft.com/office/officeart/2005/8/layout/list1"/>
    <dgm:cxn modelId="{AFF688D6-EFDA-4CF5-A50C-B94F6DCA53E4}" type="presParOf" srcId="{EDC2C5E2-F552-44BB-BC9C-A1E0D88DA820}" destId="{38D60BB7-8B3A-4843-8A9B-9125BB6FD330}" srcOrd="0" destOrd="0" presId="urn:microsoft.com/office/officeart/2005/8/layout/list1"/>
    <dgm:cxn modelId="{4DC635D8-AD30-4C06-8A29-FA01D4960C6B}" type="presParOf" srcId="{EDC2C5E2-F552-44BB-BC9C-A1E0D88DA820}" destId="{115E0EF8-64AF-4527-824E-302400728B6A}" srcOrd="1" destOrd="0" presId="urn:microsoft.com/office/officeart/2005/8/layout/list1"/>
    <dgm:cxn modelId="{A92EE102-62D9-420D-9801-DAB21BE4F0E0}" type="presParOf" srcId="{21398AE9-D907-4B73-9424-70A364B614A3}" destId="{02BD6AEF-79F3-4E35-98D7-480E4C45E03B}" srcOrd="9" destOrd="0" presId="urn:microsoft.com/office/officeart/2005/8/layout/list1"/>
    <dgm:cxn modelId="{FB3D73E7-BF82-46F7-A8DA-5487D587A61E}" type="presParOf" srcId="{21398AE9-D907-4B73-9424-70A364B614A3}" destId="{FB349035-E1C2-4471-958D-01FCC663CCFA}"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103C4F-A498-4FD3-BA87-4C88761DFEF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5282ED04-2436-4085-82B9-E0DAF8285C37}">
      <dgm:prSet phldrT="[Text]"/>
      <dgm:spPr/>
      <dgm:t>
        <a:bodyPr/>
        <a:lstStyle/>
        <a:p>
          <a:r>
            <a:rPr lang="en-US">
              <a:solidFill>
                <a:schemeClr val="tx1"/>
              </a:solidFill>
            </a:rPr>
            <a:t>Limited knowledge — Interactive labeling and candy cube classes help learn better.</a:t>
          </a:r>
        </a:p>
      </dgm:t>
    </dgm:pt>
    <dgm:pt modelId="{802DB6AB-4DF5-4371-BE19-9F16685B95BA}" type="parTrans" cxnId="{B8FA4C1F-036B-46E1-8D43-120A2EAAC2BE}">
      <dgm:prSet/>
      <dgm:spPr/>
      <dgm:t>
        <a:bodyPr/>
        <a:lstStyle/>
        <a:p>
          <a:endParaRPr lang="en-US">
            <a:solidFill>
              <a:schemeClr val="tx1"/>
            </a:solidFill>
          </a:endParaRPr>
        </a:p>
      </dgm:t>
    </dgm:pt>
    <dgm:pt modelId="{FEA448AE-C2F5-4FC5-A502-69064CF6E4EF}" type="sibTrans" cxnId="{B8FA4C1F-036B-46E1-8D43-120A2EAAC2BE}">
      <dgm:prSet/>
      <dgm:spPr/>
      <dgm:t>
        <a:bodyPr/>
        <a:lstStyle/>
        <a:p>
          <a:endParaRPr lang="en-US">
            <a:solidFill>
              <a:schemeClr val="tx1"/>
            </a:solidFill>
          </a:endParaRPr>
        </a:p>
      </dgm:t>
    </dgm:pt>
    <dgm:pt modelId="{EB6B87AF-676E-4FE0-B882-360CC8C1865C}">
      <dgm:prSet/>
      <dgm:spPr/>
      <dgm:t>
        <a:bodyPr/>
        <a:lstStyle/>
        <a:p>
          <a:r>
            <a:rPr lang="en-US">
              <a:solidFill>
                <a:schemeClr val="tx1"/>
              </a:solidFill>
            </a:rPr>
            <a:t>Social influence — Social activities such as pledge boards, games, and motivational interviewing influence social norms.</a:t>
          </a:r>
        </a:p>
      </dgm:t>
    </dgm:pt>
    <dgm:pt modelId="{152E8996-A1B2-42A9-AC59-A7BB2F3C9E08}" type="parTrans" cxnId="{C119FA5A-F581-4950-8ADA-1D8E9872DE04}">
      <dgm:prSet/>
      <dgm:spPr/>
      <dgm:t>
        <a:bodyPr/>
        <a:lstStyle/>
        <a:p>
          <a:endParaRPr lang="en-US">
            <a:solidFill>
              <a:schemeClr val="tx1"/>
            </a:solidFill>
          </a:endParaRPr>
        </a:p>
      </dgm:t>
    </dgm:pt>
    <dgm:pt modelId="{F01E8068-4136-416F-8E4F-24326A78C087}" type="sibTrans" cxnId="{C119FA5A-F581-4950-8ADA-1D8E9872DE04}">
      <dgm:prSet/>
      <dgm:spPr/>
      <dgm:t>
        <a:bodyPr/>
        <a:lstStyle/>
        <a:p>
          <a:endParaRPr lang="en-US">
            <a:solidFill>
              <a:schemeClr val="tx1"/>
            </a:solidFill>
          </a:endParaRPr>
        </a:p>
      </dgm:t>
    </dgm:pt>
    <dgm:pt modelId="{74CFE34C-A82B-447E-8BB2-24F9F688904E}">
      <dgm:prSet/>
      <dgm:spPr/>
      <dgm:t>
        <a:bodyPr/>
        <a:lstStyle/>
        <a:p>
          <a:r>
            <a:rPr lang="en-US" dirty="0">
              <a:solidFill>
                <a:schemeClr val="tx1"/>
              </a:solidFill>
            </a:rPr>
            <a:t>Availability — Cooperation with school's influences options in vending machines and the availability of free drinking water.</a:t>
          </a:r>
        </a:p>
      </dgm:t>
    </dgm:pt>
    <dgm:pt modelId="{788F61D1-F450-4B67-8D4E-A122C6DAB938}" type="parTrans" cxnId="{B0F977BF-A848-453C-8EBD-081E61EBABA3}">
      <dgm:prSet/>
      <dgm:spPr/>
      <dgm:t>
        <a:bodyPr/>
        <a:lstStyle/>
        <a:p>
          <a:endParaRPr lang="en-US">
            <a:solidFill>
              <a:schemeClr val="tx1"/>
            </a:solidFill>
          </a:endParaRPr>
        </a:p>
      </dgm:t>
    </dgm:pt>
    <dgm:pt modelId="{597FD2ED-AAD8-4AD9-A522-06DA9EA1C38A}" type="sibTrans" cxnId="{B0F977BF-A848-453C-8EBD-081E61EBABA3}">
      <dgm:prSet/>
      <dgm:spPr/>
      <dgm:t>
        <a:bodyPr/>
        <a:lstStyle/>
        <a:p>
          <a:endParaRPr lang="en-US">
            <a:solidFill>
              <a:schemeClr val="tx1"/>
            </a:solidFill>
          </a:endParaRPr>
        </a:p>
      </dgm:t>
    </dgm:pt>
    <dgm:pt modelId="{433A8D3E-3D09-4E4E-A3E4-1E264B157095}">
      <dgm:prSet/>
      <dgm:spPr/>
      <dgm:t>
        <a:bodyPr/>
        <a:lstStyle/>
        <a:p>
          <a:r>
            <a:rPr lang="en-US" dirty="0">
              <a:solidFill>
                <a:schemeClr val="tx1"/>
              </a:solidFill>
            </a:rPr>
            <a:t>Preference of taste — Water with fruit flavoring makes water tastier to drink.</a:t>
          </a:r>
        </a:p>
      </dgm:t>
    </dgm:pt>
    <dgm:pt modelId="{493BAAAA-A31F-4AA8-923F-19B49FA3C923}" type="parTrans" cxnId="{6DB33C0B-000E-4E0C-AA4E-F06CC3AD2C1D}">
      <dgm:prSet/>
      <dgm:spPr/>
      <dgm:t>
        <a:bodyPr/>
        <a:lstStyle/>
        <a:p>
          <a:endParaRPr lang="en-US">
            <a:solidFill>
              <a:schemeClr val="tx1"/>
            </a:solidFill>
          </a:endParaRPr>
        </a:p>
      </dgm:t>
    </dgm:pt>
    <dgm:pt modelId="{42374844-7482-4123-A455-670F2A5A554F}" type="sibTrans" cxnId="{6DB33C0B-000E-4E0C-AA4E-F06CC3AD2C1D}">
      <dgm:prSet/>
      <dgm:spPr/>
      <dgm:t>
        <a:bodyPr/>
        <a:lstStyle/>
        <a:p>
          <a:endParaRPr lang="en-US">
            <a:solidFill>
              <a:schemeClr val="tx1"/>
            </a:solidFill>
          </a:endParaRPr>
        </a:p>
      </dgm:t>
    </dgm:pt>
    <dgm:pt modelId="{F0A8C06A-C21B-4F14-967A-1C2CAA15FD2C}">
      <dgm:prSet/>
      <dgm:spPr/>
      <dgm:t>
        <a:bodyPr/>
        <a:lstStyle/>
        <a:p>
          <a:r>
            <a:rPr lang="en-US">
              <a:solidFill>
                <a:schemeClr val="tx1"/>
              </a:solidFill>
            </a:rPr>
            <a:t>Routine — Daily texts and habit cards develop habits.</a:t>
          </a:r>
        </a:p>
      </dgm:t>
    </dgm:pt>
    <dgm:pt modelId="{F215C8F6-8A55-4E46-970C-081E9333F0B6}" type="parTrans" cxnId="{129D9722-4167-4BD5-B8B9-9BBF1A1B1554}">
      <dgm:prSet/>
      <dgm:spPr/>
      <dgm:t>
        <a:bodyPr/>
        <a:lstStyle/>
        <a:p>
          <a:endParaRPr lang="en-US">
            <a:solidFill>
              <a:schemeClr val="tx1"/>
            </a:solidFill>
          </a:endParaRPr>
        </a:p>
      </dgm:t>
    </dgm:pt>
    <dgm:pt modelId="{7C6369A2-3239-405B-BD00-716B54ADC897}" type="sibTrans" cxnId="{129D9722-4167-4BD5-B8B9-9BBF1A1B1554}">
      <dgm:prSet/>
      <dgm:spPr/>
      <dgm:t>
        <a:bodyPr/>
        <a:lstStyle/>
        <a:p>
          <a:endParaRPr lang="en-US">
            <a:solidFill>
              <a:schemeClr val="tx1"/>
            </a:solidFill>
          </a:endParaRPr>
        </a:p>
      </dgm:t>
    </dgm:pt>
    <dgm:pt modelId="{8F3A4741-650C-426C-98BF-091A4D96A237}">
      <dgm:prSet/>
      <dgm:spPr/>
      <dgm:t>
        <a:bodyPr/>
        <a:lstStyle/>
        <a:p>
          <a:r>
            <a:rPr lang="en-US" dirty="0">
              <a:solidFill>
                <a:schemeClr val="tx1"/>
              </a:solidFill>
            </a:rPr>
            <a:t>Financial aspect — Free drinking water is encouraged by the financial analysis.</a:t>
          </a:r>
        </a:p>
      </dgm:t>
    </dgm:pt>
    <dgm:pt modelId="{6A20E60D-41E6-4BF6-98FC-4A443125EF65}" type="parTrans" cxnId="{E5C40D31-A86E-44EC-9B8F-21859CC8C8C1}">
      <dgm:prSet/>
      <dgm:spPr/>
      <dgm:t>
        <a:bodyPr/>
        <a:lstStyle/>
        <a:p>
          <a:endParaRPr lang="en-US">
            <a:solidFill>
              <a:schemeClr val="tx1"/>
            </a:solidFill>
          </a:endParaRPr>
        </a:p>
      </dgm:t>
    </dgm:pt>
    <dgm:pt modelId="{69DC80A0-CDD4-4E1D-8739-9FB9A08ED98F}" type="sibTrans" cxnId="{E5C40D31-A86E-44EC-9B8F-21859CC8C8C1}">
      <dgm:prSet/>
      <dgm:spPr/>
      <dgm:t>
        <a:bodyPr/>
        <a:lstStyle/>
        <a:p>
          <a:endParaRPr lang="en-US">
            <a:solidFill>
              <a:schemeClr val="tx1"/>
            </a:solidFill>
          </a:endParaRPr>
        </a:p>
      </dgm:t>
    </dgm:pt>
    <dgm:pt modelId="{C6FD4905-C398-4EC9-8259-50415A82FF08}" type="pres">
      <dgm:prSet presAssocID="{CC103C4F-A498-4FD3-BA87-4C88761DFEFF}" presName="linear" presStyleCnt="0">
        <dgm:presLayoutVars>
          <dgm:dir/>
          <dgm:animLvl val="lvl"/>
          <dgm:resizeHandles val="exact"/>
        </dgm:presLayoutVars>
      </dgm:prSet>
      <dgm:spPr/>
    </dgm:pt>
    <dgm:pt modelId="{3E4BB533-3689-4E04-81BB-E2CA8E759B8F}" type="pres">
      <dgm:prSet presAssocID="{5282ED04-2436-4085-82B9-E0DAF8285C37}" presName="parentLin" presStyleCnt="0"/>
      <dgm:spPr/>
    </dgm:pt>
    <dgm:pt modelId="{249F5A9D-F276-48B5-8504-491C9318F8B8}" type="pres">
      <dgm:prSet presAssocID="{5282ED04-2436-4085-82B9-E0DAF8285C37}" presName="parentLeftMargin" presStyleLbl="node1" presStyleIdx="0" presStyleCnt="6"/>
      <dgm:spPr/>
    </dgm:pt>
    <dgm:pt modelId="{10B261A6-9A2C-4221-B9F3-54281500E164}" type="pres">
      <dgm:prSet presAssocID="{5282ED04-2436-4085-82B9-E0DAF8285C37}" presName="parentText" presStyleLbl="node1" presStyleIdx="0" presStyleCnt="6">
        <dgm:presLayoutVars>
          <dgm:chMax val="0"/>
          <dgm:bulletEnabled val="1"/>
        </dgm:presLayoutVars>
      </dgm:prSet>
      <dgm:spPr/>
    </dgm:pt>
    <dgm:pt modelId="{6DB4D92A-F328-4983-8661-5047D6B9A25B}" type="pres">
      <dgm:prSet presAssocID="{5282ED04-2436-4085-82B9-E0DAF8285C37}" presName="negativeSpace" presStyleCnt="0"/>
      <dgm:spPr/>
    </dgm:pt>
    <dgm:pt modelId="{ACAE5C87-5F92-4359-BA5C-C867F61F58D4}" type="pres">
      <dgm:prSet presAssocID="{5282ED04-2436-4085-82B9-E0DAF8285C37}" presName="childText" presStyleLbl="conFgAcc1" presStyleIdx="0" presStyleCnt="6">
        <dgm:presLayoutVars>
          <dgm:bulletEnabled val="1"/>
        </dgm:presLayoutVars>
      </dgm:prSet>
      <dgm:spPr/>
    </dgm:pt>
    <dgm:pt modelId="{F4F9E08A-7C39-4B27-9965-9D3B5A2505B8}" type="pres">
      <dgm:prSet presAssocID="{FEA448AE-C2F5-4FC5-A502-69064CF6E4EF}" presName="spaceBetweenRectangles" presStyleCnt="0"/>
      <dgm:spPr/>
    </dgm:pt>
    <dgm:pt modelId="{50573E33-F833-4471-AA28-C37375309EF6}" type="pres">
      <dgm:prSet presAssocID="{EB6B87AF-676E-4FE0-B882-360CC8C1865C}" presName="parentLin" presStyleCnt="0"/>
      <dgm:spPr/>
    </dgm:pt>
    <dgm:pt modelId="{45D7035E-39B8-4E41-9CBD-09A38EAECDC5}" type="pres">
      <dgm:prSet presAssocID="{EB6B87AF-676E-4FE0-B882-360CC8C1865C}" presName="parentLeftMargin" presStyleLbl="node1" presStyleIdx="0" presStyleCnt="6"/>
      <dgm:spPr/>
    </dgm:pt>
    <dgm:pt modelId="{8F69634F-4D50-4421-AB6C-D2821261B7F4}" type="pres">
      <dgm:prSet presAssocID="{EB6B87AF-676E-4FE0-B882-360CC8C1865C}" presName="parentText" presStyleLbl="node1" presStyleIdx="1" presStyleCnt="6">
        <dgm:presLayoutVars>
          <dgm:chMax val="0"/>
          <dgm:bulletEnabled val="1"/>
        </dgm:presLayoutVars>
      </dgm:prSet>
      <dgm:spPr/>
    </dgm:pt>
    <dgm:pt modelId="{AB41BD60-A2AE-4538-9A5B-9B864B8BFCBC}" type="pres">
      <dgm:prSet presAssocID="{EB6B87AF-676E-4FE0-B882-360CC8C1865C}" presName="negativeSpace" presStyleCnt="0"/>
      <dgm:spPr/>
    </dgm:pt>
    <dgm:pt modelId="{5CF78A1E-C292-4364-B2A6-8AA31578D298}" type="pres">
      <dgm:prSet presAssocID="{EB6B87AF-676E-4FE0-B882-360CC8C1865C}" presName="childText" presStyleLbl="conFgAcc1" presStyleIdx="1" presStyleCnt="6">
        <dgm:presLayoutVars>
          <dgm:bulletEnabled val="1"/>
        </dgm:presLayoutVars>
      </dgm:prSet>
      <dgm:spPr/>
    </dgm:pt>
    <dgm:pt modelId="{C140DE2F-09C7-44DF-B848-1B51033E498D}" type="pres">
      <dgm:prSet presAssocID="{F01E8068-4136-416F-8E4F-24326A78C087}" presName="spaceBetweenRectangles" presStyleCnt="0"/>
      <dgm:spPr/>
    </dgm:pt>
    <dgm:pt modelId="{C5CE2851-AD8D-4DC5-AF91-2DEACAB0658D}" type="pres">
      <dgm:prSet presAssocID="{74CFE34C-A82B-447E-8BB2-24F9F688904E}" presName="parentLin" presStyleCnt="0"/>
      <dgm:spPr/>
    </dgm:pt>
    <dgm:pt modelId="{CC3C931D-5760-4B12-990D-0642EB8A4F17}" type="pres">
      <dgm:prSet presAssocID="{74CFE34C-A82B-447E-8BB2-24F9F688904E}" presName="parentLeftMargin" presStyleLbl="node1" presStyleIdx="1" presStyleCnt="6"/>
      <dgm:spPr/>
    </dgm:pt>
    <dgm:pt modelId="{9534954D-FF94-4A20-AACB-6ED75AB4D717}" type="pres">
      <dgm:prSet presAssocID="{74CFE34C-A82B-447E-8BB2-24F9F688904E}" presName="parentText" presStyleLbl="node1" presStyleIdx="2" presStyleCnt="6">
        <dgm:presLayoutVars>
          <dgm:chMax val="0"/>
          <dgm:bulletEnabled val="1"/>
        </dgm:presLayoutVars>
      </dgm:prSet>
      <dgm:spPr/>
    </dgm:pt>
    <dgm:pt modelId="{E89D064A-7F3E-4FB6-A176-ED79BB2E9ED3}" type="pres">
      <dgm:prSet presAssocID="{74CFE34C-A82B-447E-8BB2-24F9F688904E}" presName="negativeSpace" presStyleCnt="0"/>
      <dgm:spPr/>
    </dgm:pt>
    <dgm:pt modelId="{94C55591-47DA-4397-8D53-3C451E1F38E7}" type="pres">
      <dgm:prSet presAssocID="{74CFE34C-A82B-447E-8BB2-24F9F688904E}" presName="childText" presStyleLbl="conFgAcc1" presStyleIdx="2" presStyleCnt="6">
        <dgm:presLayoutVars>
          <dgm:bulletEnabled val="1"/>
        </dgm:presLayoutVars>
      </dgm:prSet>
      <dgm:spPr/>
    </dgm:pt>
    <dgm:pt modelId="{701AC435-501A-407C-A4AA-BB4E9F964C38}" type="pres">
      <dgm:prSet presAssocID="{597FD2ED-AAD8-4AD9-A522-06DA9EA1C38A}" presName="spaceBetweenRectangles" presStyleCnt="0"/>
      <dgm:spPr/>
    </dgm:pt>
    <dgm:pt modelId="{529CEE3D-7253-454F-B951-341E9E4E2E6C}" type="pres">
      <dgm:prSet presAssocID="{433A8D3E-3D09-4E4E-A3E4-1E264B157095}" presName="parentLin" presStyleCnt="0"/>
      <dgm:spPr/>
    </dgm:pt>
    <dgm:pt modelId="{8B61ED7E-1780-4A08-AEB2-2AF588040E17}" type="pres">
      <dgm:prSet presAssocID="{433A8D3E-3D09-4E4E-A3E4-1E264B157095}" presName="parentLeftMargin" presStyleLbl="node1" presStyleIdx="2" presStyleCnt="6"/>
      <dgm:spPr/>
    </dgm:pt>
    <dgm:pt modelId="{357A8A65-F5E0-49A2-BBDC-2C0558012FED}" type="pres">
      <dgm:prSet presAssocID="{433A8D3E-3D09-4E4E-A3E4-1E264B157095}" presName="parentText" presStyleLbl="node1" presStyleIdx="3" presStyleCnt="6">
        <dgm:presLayoutVars>
          <dgm:chMax val="0"/>
          <dgm:bulletEnabled val="1"/>
        </dgm:presLayoutVars>
      </dgm:prSet>
      <dgm:spPr/>
    </dgm:pt>
    <dgm:pt modelId="{90EB04E8-2E18-4A5E-AC1A-7F832DE3FE37}" type="pres">
      <dgm:prSet presAssocID="{433A8D3E-3D09-4E4E-A3E4-1E264B157095}" presName="negativeSpace" presStyleCnt="0"/>
      <dgm:spPr/>
    </dgm:pt>
    <dgm:pt modelId="{E18B8497-3C2D-46C1-885D-75AD8FC7E89C}" type="pres">
      <dgm:prSet presAssocID="{433A8D3E-3D09-4E4E-A3E4-1E264B157095}" presName="childText" presStyleLbl="conFgAcc1" presStyleIdx="3" presStyleCnt="6">
        <dgm:presLayoutVars>
          <dgm:bulletEnabled val="1"/>
        </dgm:presLayoutVars>
      </dgm:prSet>
      <dgm:spPr/>
    </dgm:pt>
    <dgm:pt modelId="{5E211E7B-F599-4418-905A-AEFB38A426E6}" type="pres">
      <dgm:prSet presAssocID="{42374844-7482-4123-A455-670F2A5A554F}" presName="spaceBetweenRectangles" presStyleCnt="0"/>
      <dgm:spPr/>
    </dgm:pt>
    <dgm:pt modelId="{BF8AFF90-6A38-4040-AAE2-FA6A1E91321A}" type="pres">
      <dgm:prSet presAssocID="{F0A8C06A-C21B-4F14-967A-1C2CAA15FD2C}" presName="parentLin" presStyleCnt="0"/>
      <dgm:spPr/>
    </dgm:pt>
    <dgm:pt modelId="{C0EF88BE-6406-43F0-AFC0-6C69EFD490FE}" type="pres">
      <dgm:prSet presAssocID="{F0A8C06A-C21B-4F14-967A-1C2CAA15FD2C}" presName="parentLeftMargin" presStyleLbl="node1" presStyleIdx="3" presStyleCnt="6"/>
      <dgm:spPr/>
    </dgm:pt>
    <dgm:pt modelId="{9CC5156C-F235-4C88-998D-68E9547DF18A}" type="pres">
      <dgm:prSet presAssocID="{F0A8C06A-C21B-4F14-967A-1C2CAA15FD2C}" presName="parentText" presStyleLbl="node1" presStyleIdx="4" presStyleCnt="6">
        <dgm:presLayoutVars>
          <dgm:chMax val="0"/>
          <dgm:bulletEnabled val="1"/>
        </dgm:presLayoutVars>
      </dgm:prSet>
      <dgm:spPr/>
    </dgm:pt>
    <dgm:pt modelId="{B48E918F-F60F-471D-BDCC-823C1290CEBD}" type="pres">
      <dgm:prSet presAssocID="{F0A8C06A-C21B-4F14-967A-1C2CAA15FD2C}" presName="negativeSpace" presStyleCnt="0"/>
      <dgm:spPr/>
    </dgm:pt>
    <dgm:pt modelId="{606A8CA4-7582-4A86-8053-3AA02447DA58}" type="pres">
      <dgm:prSet presAssocID="{F0A8C06A-C21B-4F14-967A-1C2CAA15FD2C}" presName="childText" presStyleLbl="conFgAcc1" presStyleIdx="4" presStyleCnt="6">
        <dgm:presLayoutVars>
          <dgm:bulletEnabled val="1"/>
        </dgm:presLayoutVars>
      </dgm:prSet>
      <dgm:spPr/>
    </dgm:pt>
    <dgm:pt modelId="{800BC768-F8D3-4A24-BE1B-964332F430DC}" type="pres">
      <dgm:prSet presAssocID="{7C6369A2-3239-405B-BD00-716B54ADC897}" presName="spaceBetweenRectangles" presStyleCnt="0"/>
      <dgm:spPr/>
    </dgm:pt>
    <dgm:pt modelId="{A0522211-D0C0-4B32-8A79-C24C18D405AF}" type="pres">
      <dgm:prSet presAssocID="{8F3A4741-650C-426C-98BF-091A4D96A237}" presName="parentLin" presStyleCnt="0"/>
      <dgm:spPr/>
    </dgm:pt>
    <dgm:pt modelId="{48E62B43-1B84-4849-B1D1-805517B9D31F}" type="pres">
      <dgm:prSet presAssocID="{8F3A4741-650C-426C-98BF-091A4D96A237}" presName="parentLeftMargin" presStyleLbl="node1" presStyleIdx="4" presStyleCnt="6"/>
      <dgm:spPr/>
    </dgm:pt>
    <dgm:pt modelId="{109E525E-2BF6-480F-A110-9FFD4A5866C5}" type="pres">
      <dgm:prSet presAssocID="{8F3A4741-650C-426C-98BF-091A4D96A237}" presName="parentText" presStyleLbl="node1" presStyleIdx="5" presStyleCnt="6">
        <dgm:presLayoutVars>
          <dgm:chMax val="0"/>
          <dgm:bulletEnabled val="1"/>
        </dgm:presLayoutVars>
      </dgm:prSet>
      <dgm:spPr/>
    </dgm:pt>
    <dgm:pt modelId="{89F16E50-D347-409F-81A4-F6AB9587BD85}" type="pres">
      <dgm:prSet presAssocID="{8F3A4741-650C-426C-98BF-091A4D96A237}" presName="negativeSpace" presStyleCnt="0"/>
      <dgm:spPr/>
    </dgm:pt>
    <dgm:pt modelId="{F48A3AD9-C607-4AF1-A019-64C0D153AA22}" type="pres">
      <dgm:prSet presAssocID="{8F3A4741-650C-426C-98BF-091A4D96A237}" presName="childText" presStyleLbl="conFgAcc1" presStyleIdx="5" presStyleCnt="6">
        <dgm:presLayoutVars>
          <dgm:bulletEnabled val="1"/>
        </dgm:presLayoutVars>
      </dgm:prSet>
      <dgm:spPr/>
    </dgm:pt>
  </dgm:ptLst>
  <dgm:cxnLst>
    <dgm:cxn modelId="{CBBC4608-B612-48CA-91D1-CD7B40E1E7B3}" type="presOf" srcId="{CC103C4F-A498-4FD3-BA87-4C88761DFEFF}" destId="{C6FD4905-C398-4EC9-8259-50415A82FF08}" srcOrd="0" destOrd="0" presId="urn:microsoft.com/office/officeart/2005/8/layout/list1"/>
    <dgm:cxn modelId="{6DB33C0B-000E-4E0C-AA4E-F06CC3AD2C1D}" srcId="{CC103C4F-A498-4FD3-BA87-4C88761DFEFF}" destId="{433A8D3E-3D09-4E4E-A3E4-1E264B157095}" srcOrd="3" destOrd="0" parTransId="{493BAAAA-A31F-4AA8-923F-19B49FA3C923}" sibTransId="{42374844-7482-4123-A455-670F2A5A554F}"/>
    <dgm:cxn modelId="{E5636414-8DEE-42F0-85E2-72E203342EE9}" type="presOf" srcId="{EB6B87AF-676E-4FE0-B882-360CC8C1865C}" destId="{8F69634F-4D50-4421-AB6C-D2821261B7F4}" srcOrd="1" destOrd="0" presId="urn:microsoft.com/office/officeart/2005/8/layout/list1"/>
    <dgm:cxn modelId="{2F737B1A-C084-4B12-A4E3-A07F8BF41C9F}" type="presOf" srcId="{F0A8C06A-C21B-4F14-967A-1C2CAA15FD2C}" destId="{9CC5156C-F235-4C88-998D-68E9547DF18A}" srcOrd="1" destOrd="0" presId="urn:microsoft.com/office/officeart/2005/8/layout/list1"/>
    <dgm:cxn modelId="{B8FA4C1F-036B-46E1-8D43-120A2EAAC2BE}" srcId="{CC103C4F-A498-4FD3-BA87-4C88761DFEFF}" destId="{5282ED04-2436-4085-82B9-E0DAF8285C37}" srcOrd="0" destOrd="0" parTransId="{802DB6AB-4DF5-4371-BE19-9F16685B95BA}" sibTransId="{FEA448AE-C2F5-4FC5-A502-69064CF6E4EF}"/>
    <dgm:cxn modelId="{129D9722-4167-4BD5-B8B9-9BBF1A1B1554}" srcId="{CC103C4F-A498-4FD3-BA87-4C88761DFEFF}" destId="{F0A8C06A-C21B-4F14-967A-1C2CAA15FD2C}" srcOrd="4" destOrd="0" parTransId="{F215C8F6-8A55-4E46-970C-081E9333F0B6}" sibTransId="{7C6369A2-3239-405B-BD00-716B54ADC897}"/>
    <dgm:cxn modelId="{E5C40D31-A86E-44EC-9B8F-21859CC8C8C1}" srcId="{CC103C4F-A498-4FD3-BA87-4C88761DFEFF}" destId="{8F3A4741-650C-426C-98BF-091A4D96A237}" srcOrd="5" destOrd="0" parTransId="{6A20E60D-41E6-4BF6-98FC-4A443125EF65}" sibTransId="{69DC80A0-CDD4-4E1D-8739-9FB9A08ED98F}"/>
    <dgm:cxn modelId="{96F77A5F-A2B0-435E-A033-7ACF2123BBB8}" type="presOf" srcId="{5282ED04-2436-4085-82B9-E0DAF8285C37}" destId="{249F5A9D-F276-48B5-8504-491C9318F8B8}" srcOrd="0" destOrd="0" presId="urn:microsoft.com/office/officeart/2005/8/layout/list1"/>
    <dgm:cxn modelId="{6B6DB16B-C922-4EB9-B5C2-0BA18171FCA7}" type="presOf" srcId="{5282ED04-2436-4085-82B9-E0DAF8285C37}" destId="{10B261A6-9A2C-4221-B9F3-54281500E164}" srcOrd="1" destOrd="0" presId="urn:microsoft.com/office/officeart/2005/8/layout/list1"/>
    <dgm:cxn modelId="{319C6F71-0B8C-446E-8E19-A5DEEDA26F96}" type="presOf" srcId="{F0A8C06A-C21B-4F14-967A-1C2CAA15FD2C}" destId="{C0EF88BE-6406-43F0-AFC0-6C69EFD490FE}" srcOrd="0" destOrd="0" presId="urn:microsoft.com/office/officeart/2005/8/layout/list1"/>
    <dgm:cxn modelId="{AABDD258-BBCD-4409-8C79-959D335D322C}" type="presOf" srcId="{8F3A4741-650C-426C-98BF-091A4D96A237}" destId="{109E525E-2BF6-480F-A110-9FFD4A5866C5}" srcOrd="1" destOrd="0" presId="urn:microsoft.com/office/officeart/2005/8/layout/list1"/>
    <dgm:cxn modelId="{C119FA5A-F581-4950-8ADA-1D8E9872DE04}" srcId="{CC103C4F-A498-4FD3-BA87-4C88761DFEFF}" destId="{EB6B87AF-676E-4FE0-B882-360CC8C1865C}" srcOrd="1" destOrd="0" parTransId="{152E8996-A1B2-42A9-AC59-A7BB2F3C9E08}" sibTransId="{F01E8068-4136-416F-8E4F-24326A78C087}"/>
    <dgm:cxn modelId="{03AC5A93-2226-4D75-B155-F880602259BD}" type="presOf" srcId="{433A8D3E-3D09-4E4E-A3E4-1E264B157095}" destId="{8B61ED7E-1780-4A08-AEB2-2AF588040E17}" srcOrd="0" destOrd="0" presId="urn:microsoft.com/office/officeart/2005/8/layout/list1"/>
    <dgm:cxn modelId="{BAB338BB-C2A1-44C0-81F7-101CDC30D97A}" type="presOf" srcId="{EB6B87AF-676E-4FE0-B882-360CC8C1865C}" destId="{45D7035E-39B8-4E41-9CBD-09A38EAECDC5}" srcOrd="0" destOrd="0" presId="urn:microsoft.com/office/officeart/2005/8/layout/list1"/>
    <dgm:cxn modelId="{B0F977BF-A848-453C-8EBD-081E61EBABA3}" srcId="{CC103C4F-A498-4FD3-BA87-4C88761DFEFF}" destId="{74CFE34C-A82B-447E-8BB2-24F9F688904E}" srcOrd="2" destOrd="0" parTransId="{788F61D1-F450-4B67-8D4E-A122C6DAB938}" sibTransId="{597FD2ED-AAD8-4AD9-A522-06DA9EA1C38A}"/>
    <dgm:cxn modelId="{E39614C0-7D31-4E98-9AA5-270F3962BE7B}" type="presOf" srcId="{74CFE34C-A82B-447E-8BB2-24F9F688904E}" destId="{9534954D-FF94-4A20-AACB-6ED75AB4D717}" srcOrd="1" destOrd="0" presId="urn:microsoft.com/office/officeart/2005/8/layout/list1"/>
    <dgm:cxn modelId="{28F50FC4-40A7-493C-A118-9DB0B8CE3514}" type="presOf" srcId="{8F3A4741-650C-426C-98BF-091A4D96A237}" destId="{48E62B43-1B84-4849-B1D1-805517B9D31F}" srcOrd="0" destOrd="0" presId="urn:microsoft.com/office/officeart/2005/8/layout/list1"/>
    <dgm:cxn modelId="{C000B6F2-C64C-4F60-84EE-18E0329C68E4}" type="presOf" srcId="{433A8D3E-3D09-4E4E-A3E4-1E264B157095}" destId="{357A8A65-F5E0-49A2-BBDC-2C0558012FED}" srcOrd="1" destOrd="0" presId="urn:microsoft.com/office/officeart/2005/8/layout/list1"/>
    <dgm:cxn modelId="{AD44BDF6-1758-488F-AF6F-B8DFBD2E140A}" type="presOf" srcId="{74CFE34C-A82B-447E-8BB2-24F9F688904E}" destId="{CC3C931D-5760-4B12-990D-0642EB8A4F17}" srcOrd="0" destOrd="0" presId="urn:microsoft.com/office/officeart/2005/8/layout/list1"/>
    <dgm:cxn modelId="{2DE452E2-01DC-4F47-9A5D-B2B34271531D}" type="presParOf" srcId="{C6FD4905-C398-4EC9-8259-50415A82FF08}" destId="{3E4BB533-3689-4E04-81BB-E2CA8E759B8F}" srcOrd="0" destOrd="0" presId="urn:microsoft.com/office/officeart/2005/8/layout/list1"/>
    <dgm:cxn modelId="{8F99D796-A8F6-4A89-927A-083EBA353023}" type="presParOf" srcId="{3E4BB533-3689-4E04-81BB-E2CA8E759B8F}" destId="{249F5A9D-F276-48B5-8504-491C9318F8B8}" srcOrd="0" destOrd="0" presId="urn:microsoft.com/office/officeart/2005/8/layout/list1"/>
    <dgm:cxn modelId="{AFA7289C-9305-4906-B40A-FEC91B2CABCA}" type="presParOf" srcId="{3E4BB533-3689-4E04-81BB-E2CA8E759B8F}" destId="{10B261A6-9A2C-4221-B9F3-54281500E164}" srcOrd="1" destOrd="0" presId="urn:microsoft.com/office/officeart/2005/8/layout/list1"/>
    <dgm:cxn modelId="{0C95A8F7-4A12-4750-9041-4ACC05615347}" type="presParOf" srcId="{C6FD4905-C398-4EC9-8259-50415A82FF08}" destId="{6DB4D92A-F328-4983-8661-5047D6B9A25B}" srcOrd="1" destOrd="0" presId="urn:microsoft.com/office/officeart/2005/8/layout/list1"/>
    <dgm:cxn modelId="{CFB2E884-1798-46B2-89F1-65ACD608BC23}" type="presParOf" srcId="{C6FD4905-C398-4EC9-8259-50415A82FF08}" destId="{ACAE5C87-5F92-4359-BA5C-C867F61F58D4}" srcOrd="2" destOrd="0" presId="urn:microsoft.com/office/officeart/2005/8/layout/list1"/>
    <dgm:cxn modelId="{1A20ED71-F6E9-4373-B2B9-C32D3FFE30CA}" type="presParOf" srcId="{C6FD4905-C398-4EC9-8259-50415A82FF08}" destId="{F4F9E08A-7C39-4B27-9965-9D3B5A2505B8}" srcOrd="3" destOrd="0" presId="urn:microsoft.com/office/officeart/2005/8/layout/list1"/>
    <dgm:cxn modelId="{21C476F9-B445-4970-BD06-0CC7FAF1F92E}" type="presParOf" srcId="{C6FD4905-C398-4EC9-8259-50415A82FF08}" destId="{50573E33-F833-4471-AA28-C37375309EF6}" srcOrd="4" destOrd="0" presId="urn:microsoft.com/office/officeart/2005/8/layout/list1"/>
    <dgm:cxn modelId="{045B6CFC-6D1B-40B4-9E70-81DBF84AC062}" type="presParOf" srcId="{50573E33-F833-4471-AA28-C37375309EF6}" destId="{45D7035E-39B8-4E41-9CBD-09A38EAECDC5}" srcOrd="0" destOrd="0" presId="urn:microsoft.com/office/officeart/2005/8/layout/list1"/>
    <dgm:cxn modelId="{68D9FCEF-FF51-4DA3-BE1B-0BE2AF274BCD}" type="presParOf" srcId="{50573E33-F833-4471-AA28-C37375309EF6}" destId="{8F69634F-4D50-4421-AB6C-D2821261B7F4}" srcOrd="1" destOrd="0" presId="urn:microsoft.com/office/officeart/2005/8/layout/list1"/>
    <dgm:cxn modelId="{94E5BA93-EFB4-4E26-835D-B601C56A12DA}" type="presParOf" srcId="{C6FD4905-C398-4EC9-8259-50415A82FF08}" destId="{AB41BD60-A2AE-4538-9A5B-9B864B8BFCBC}" srcOrd="5" destOrd="0" presId="urn:microsoft.com/office/officeart/2005/8/layout/list1"/>
    <dgm:cxn modelId="{7F93C018-7CFA-4554-B23A-8D388145157B}" type="presParOf" srcId="{C6FD4905-C398-4EC9-8259-50415A82FF08}" destId="{5CF78A1E-C292-4364-B2A6-8AA31578D298}" srcOrd="6" destOrd="0" presId="urn:microsoft.com/office/officeart/2005/8/layout/list1"/>
    <dgm:cxn modelId="{43DAA9D5-B772-4283-A3C2-C349C43B42DD}" type="presParOf" srcId="{C6FD4905-C398-4EC9-8259-50415A82FF08}" destId="{C140DE2F-09C7-44DF-B848-1B51033E498D}" srcOrd="7" destOrd="0" presId="urn:microsoft.com/office/officeart/2005/8/layout/list1"/>
    <dgm:cxn modelId="{716F46FF-9396-427D-AA3B-069753F2CC69}" type="presParOf" srcId="{C6FD4905-C398-4EC9-8259-50415A82FF08}" destId="{C5CE2851-AD8D-4DC5-AF91-2DEACAB0658D}" srcOrd="8" destOrd="0" presId="urn:microsoft.com/office/officeart/2005/8/layout/list1"/>
    <dgm:cxn modelId="{5FBF9E15-15FA-4D46-B861-32420356A84F}" type="presParOf" srcId="{C5CE2851-AD8D-4DC5-AF91-2DEACAB0658D}" destId="{CC3C931D-5760-4B12-990D-0642EB8A4F17}" srcOrd="0" destOrd="0" presId="urn:microsoft.com/office/officeart/2005/8/layout/list1"/>
    <dgm:cxn modelId="{5DEFABA1-B394-4AC9-AA1B-AEB07EFA96F2}" type="presParOf" srcId="{C5CE2851-AD8D-4DC5-AF91-2DEACAB0658D}" destId="{9534954D-FF94-4A20-AACB-6ED75AB4D717}" srcOrd="1" destOrd="0" presId="urn:microsoft.com/office/officeart/2005/8/layout/list1"/>
    <dgm:cxn modelId="{94BF8742-591F-4553-A2B1-789CEC772C8E}" type="presParOf" srcId="{C6FD4905-C398-4EC9-8259-50415A82FF08}" destId="{E89D064A-7F3E-4FB6-A176-ED79BB2E9ED3}" srcOrd="9" destOrd="0" presId="urn:microsoft.com/office/officeart/2005/8/layout/list1"/>
    <dgm:cxn modelId="{6219C7FB-E4F9-47C1-980A-025AF133E161}" type="presParOf" srcId="{C6FD4905-C398-4EC9-8259-50415A82FF08}" destId="{94C55591-47DA-4397-8D53-3C451E1F38E7}" srcOrd="10" destOrd="0" presId="urn:microsoft.com/office/officeart/2005/8/layout/list1"/>
    <dgm:cxn modelId="{7948E36C-13F1-4FB6-97F3-3796E32D071E}" type="presParOf" srcId="{C6FD4905-C398-4EC9-8259-50415A82FF08}" destId="{701AC435-501A-407C-A4AA-BB4E9F964C38}" srcOrd="11" destOrd="0" presId="urn:microsoft.com/office/officeart/2005/8/layout/list1"/>
    <dgm:cxn modelId="{01475120-D3A9-4648-AA18-6549D03FF85D}" type="presParOf" srcId="{C6FD4905-C398-4EC9-8259-50415A82FF08}" destId="{529CEE3D-7253-454F-B951-341E9E4E2E6C}" srcOrd="12" destOrd="0" presId="urn:microsoft.com/office/officeart/2005/8/layout/list1"/>
    <dgm:cxn modelId="{A015DFFC-7506-4204-821C-028BBD17E794}" type="presParOf" srcId="{529CEE3D-7253-454F-B951-341E9E4E2E6C}" destId="{8B61ED7E-1780-4A08-AEB2-2AF588040E17}" srcOrd="0" destOrd="0" presId="urn:microsoft.com/office/officeart/2005/8/layout/list1"/>
    <dgm:cxn modelId="{2BBFFDB9-EBAB-4701-82CF-D30BB4451CA6}" type="presParOf" srcId="{529CEE3D-7253-454F-B951-341E9E4E2E6C}" destId="{357A8A65-F5E0-49A2-BBDC-2C0558012FED}" srcOrd="1" destOrd="0" presId="urn:microsoft.com/office/officeart/2005/8/layout/list1"/>
    <dgm:cxn modelId="{5DF1C1DD-B1FF-4E8A-88FB-DE392F40A485}" type="presParOf" srcId="{C6FD4905-C398-4EC9-8259-50415A82FF08}" destId="{90EB04E8-2E18-4A5E-AC1A-7F832DE3FE37}" srcOrd="13" destOrd="0" presId="urn:microsoft.com/office/officeart/2005/8/layout/list1"/>
    <dgm:cxn modelId="{6E387866-27FE-44E0-8317-8B5B9536BB11}" type="presParOf" srcId="{C6FD4905-C398-4EC9-8259-50415A82FF08}" destId="{E18B8497-3C2D-46C1-885D-75AD8FC7E89C}" srcOrd="14" destOrd="0" presId="urn:microsoft.com/office/officeart/2005/8/layout/list1"/>
    <dgm:cxn modelId="{23FD399A-225F-42EC-838A-00CE08986F3F}" type="presParOf" srcId="{C6FD4905-C398-4EC9-8259-50415A82FF08}" destId="{5E211E7B-F599-4418-905A-AEFB38A426E6}" srcOrd="15" destOrd="0" presId="urn:microsoft.com/office/officeart/2005/8/layout/list1"/>
    <dgm:cxn modelId="{13E0B6F7-15F0-4CBB-8DBB-99D62918C860}" type="presParOf" srcId="{C6FD4905-C398-4EC9-8259-50415A82FF08}" destId="{BF8AFF90-6A38-4040-AAE2-FA6A1E91321A}" srcOrd="16" destOrd="0" presId="urn:microsoft.com/office/officeart/2005/8/layout/list1"/>
    <dgm:cxn modelId="{D93858A6-3EA2-4382-9B54-DC1D83C736C5}" type="presParOf" srcId="{BF8AFF90-6A38-4040-AAE2-FA6A1E91321A}" destId="{C0EF88BE-6406-43F0-AFC0-6C69EFD490FE}" srcOrd="0" destOrd="0" presId="urn:microsoft.com/office/officeart/2005/8/layout/list1"/>
    <dgm:cxn modelId="{1591FBC8-7C31-4088-B8BF-DAE2185CB0D0}" type="presParOf" srcId="{BF8AFF90-6A38-4040-AAE2-FA6A1E91321A}" destId="{9CC5156C-F235-4C88-998D-68E9547DF18A}" srcOrd="1" destOrd="0" presId="urn:microsoft.com/office/officeart/2005/8/layout/list1"/>
    <dgm:cxn modelId="{28D93DB6-A4B1-47EF-8CEA-085FB2B6FB18}" type="presParOf" srcId="{C6FD4905-C398-4EC9-8259-50415A82FF08}" destId="{B48E918F-F60F-471D-BDCC-823C1290CEBD}" srcOrd="17" destOrd="0" presId="urn:microsoft.com/office/officeart/2005/8/layout/list1"/>
    <dgm:cxn modelId="{9A06D1E6-1A93-4641-B784-353F541F243E}" type="presParOf" srcId="{C6FD4905-C398-4EC9-8259-50415A82FF08}" destId="{606A8CA4-7582-4A86-8053-3AA02447DA58}" srcOrd="18" destOrd="0" presId="urn:microsoft.com/office/officeart/2005/8/layout/list1"/>
    <dgm:cxn modelId="{56004575-2768-46F0-8F37-19EBF2CFC71D}" type="presParOf" srcId="{C6FD4905-C398-4EC9-8259-50415A82FF08}" destId="{800BC768-F8D3-4A24-BE1B-964332F430DC}" srcOrd="19" destOrd="0" presId="urn:microsoft.com/office/officeart/2005/8/layout/list1"/>
    <dgm:cxn modelId="{80388FE2-A6A4-497A-97A1-BC760CC0B2E5}" type="presParOf" srcId="{C6FD4905-C398-4EC9-8259-50415A82FF08}" destId="{A0522211-D0C0-4B32-8A79-C24C18D405AF}" srcOrd="20" destOrd="0" presId="urn:microsoft.com/office/officeart/2005/8/layout/list1"/>
    <dgm:cxn modelId="{8CA9E59D-2321-48A1-A6B3-CF129436E344}" type="presParOf" srcId="{A0522211-D0C0-4B32-8A79-C24C18D405AF}" destId="{48E62B43-1B84-4849-B1D1-805517B9D31F}" srcOrd="0" destOrd="0" presId="urn:microsoft.com/office/officeart/2005/8/layout/list1"/>
    <dgm:cxn modelId="{556F3E38-8CE2-4E5C-B0EB-5A43A928F659}" type="presParOf" srcId="{A0522211-D0C0-4B32-8A79-C24C18D405AF}" destId="{109E525E-2BF6-480F-A110-9FFD4A5866C5}" srcOrd="1" destOrd="0" presId="urn:microsoft.com/office/officeart/2005/8/layout/list1"/>
    <dgm:cxn modelId="{14A4129B-7B43-4C42-A354-FDDDE06760F2}" type="presParOf" srcId="{C6FD4905-C398-4EC9-8259-50415A82FF08}" destId="{89F16E50-D347-409F-81A4-F6AB9587BD85}" srcOrd="21" destOrd="0" presId="urn:microsoft.com/office/officeart/2005/8/layout/list1"/>
    <dgm:cxn modelId="{6B1594DB-B9B4-465E-A97E-58C2ADA430DC}" type="presParOf" srcId="{C6FD4905-C398-4EC9-8259-50415A82FF08}" destId="{F48A3AD9-C607-4AF1-A019-64C0D153AA22}"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ABF939-0CA3-4F6F-A96B-77F657FA1D16}">
      <dsp:nvSpPr>
        <dsp:cNvPr id="0" name=""/>
        <dsp:cNvSpPr/>
      </dsp:nvSpPr>
      <dsp:spPr>
        <a:xfrm>
          <a:off x="0" y="26900"/>
          <a:ext cx="5829816" cy="514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solidFill>
                <a:schemeClr val="tx1"/>
              </a:solidFill>
            </a:rPr>
            <a:t>Why adolescents (13-17)?</a:t>
          </a:r>
        </a:p>
      </dsp:txBody>
      <dsp:txXfrm>
        <a:off x="25130" y="52030"/>
        <a:ext cx="5779556" cy="464540"/>
      </dsp:txXfrm>
    </dsp:sp>
    <dsp:sp modelId="{D42548BA-8EB8-4C0E-897C-59166088FC25}">
      <dsp:nvSpPr>
        <dsp:cNvPr id="0" name=""/>
        <dsp:cNvSpPr/>
      </dsp:nvSpPr>
      <dsp:spPr>
        <a:xfrm>
          <a:off x="0" y="541700"/>
          <a:ext cx="5829816" cy="2231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097"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dirty="0"/>
            <a:t>Intake of Maximum SSBs occurs between 11-18 years (NDNS, 2020).</a:t>
          </a:r>
        </a:p>
        <a:p>
          <a:pPr marL="171450" lvl="1" indent="-171450" algn="l" defTabSz="755650">
            <a:lnSpc>
              <a:spcPct val="90000"/>
            </a:lnSpc>
            <a:spcBef>
              <a:spcPct val="0"/>
            </a:spcBef>
            <a:spcAft>
              <a:spcPct val="20000"/>
            </a:spcAft>
            <a:buChar char="•"/>
          </a:pPr>
          <a:r>
            <a:rPr lang="en-US" sz="1700" kern="1200" dirty="0"/>
            <a:t>Adolescents aged 11-18 consume 13-15% of their energy intake through added sugars, which is about three times more than the recommended 5% (SACN, 2015).</a:t>
          </a:r>
        </a:p>
        <a:p>
          <a:pPr marL="171450" lvl="1" indent="-171450" algn="l" defTabSz="755650">
            <a:lnSpc>
              <a:spcPct val="90000"/>
            </a:lnSpc>
            <a:spcBef>
              <a:spcPct val="0"/>
            </a:spcBef>
            <a:spcAft>
              <a:spcPct val="20000"/>
            </a:spcAft>
            <a:buChar char="•"/>
          </a:pPr>
          <a:r>
            <a:rPr lang="en-US" sz="1700" kern="1200" dirty="0"/>
            <a:t>In UK children aged 4-18 years old, SSBs are responsible for 14% of their energy intake (Wang et al., 2022).</a:t>
          </a:r>
        </a:p>
      </dsp:txBody>
      <dsp:txXfrm>
        <a:off x="0" y="541700"/>
        <a:ext cx="5829816" cy="22314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D6973E-27CA-4DFA-B369-33ABBEB9F32A}">
      <dsp:nvSpPr>
        <dsp:cNvPr id="0" name=""/>
        <dsp:cNvSpPr/>
      </dsp:nvSpPr>
      <dsp:spPr>
        <a:xfrm>
          <a:off x="0" y="322165"/>
          <a:ext cx="7325756" cy="126945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8560" tIns="270764" rIns="568560" bIns="92456" numCol="1" spcCol="1270" anchor="t" anchorCtr="0">
          <a:noAutofit/>
        </a:bodyPr>
        <a:lstStyle/>
        <a:p>
          <a:pPr marL="114300" lvl="1" indent="-114300" algn="l" defTabSz="577850">
            <a:lnSpc>
              <a:spcPct val="90000"/>
            </a:lnSpc>
            <a:spcBef>
              <a:spcPct val="0"/>
            </a:spcBef>
            <a:spcAft>
              <a:spcPct val="15000"/>
            </a:spcAft>
            <a:buNone/>
          </a:pPr>
          <a:r>
            <a:rPr lang="en-US" sz="1300" b="0" i="0" kern="1200" dirty="0">
              <a:solidFill>
                <a:schemeClr val="tx1"/>
              </a:solidFill>
            </a:rPr>
            <a:t>Reduced dental caries; stable blood sugar; healthier weight; better hydration; improved sleep</a:t>
          </a:r>
          <a:endParaRPr lang="en-US" sz="1300" kern="1200" dirty="0">
            <a:solidFill>
              <a:schemeClr val="tx1"/>
            </a:solidFill>
          </a:endParaRPr>
        </a:p>
        <a:p>
          <a:pPr marL="114300" lvl="1" indent="-114300" algn="l" defTabSz="577850">
            <a:lnSpc>
              <a:spcPct val="90000"/>
            </a:lnSpc>
            <a:spcBef>
              <a:spcPct val="0"/>
            </a:spcBef>
            <a:spcAft>
              <a:spcPct val="15000"/>
            </a:spcAft>
            <a:buNone/>
          </a:pPr>
          <a:r>
            <a:rPr lang="en-US" sz="1300" b="0" i="0" kern="1200">
              <a:solidFill>
                <a:schemeClr val="tx1"/>
              </a:solidFill>
            </a:rPr>
            <a:t>Hassan &amp; Othman (2025): SSB intake significantly associated with BMI and waist circumference; Simionescu et al. (2026): life-course perspective on obesity prevention</a:t>
          </a:r>
          <a:endParaRPr lang="en-US" sz="1300" kern="1200" dirty="0">
            <a:solidFill>
              <a:schemeClr val="tx1"/>
            </a:solidFill>
          </a:endParaRPr>
        </a:p>
      </dsp:txBody>
      <dsp:txXfrm>
        <a:off x="0" y="322165"/>
        <a:ext cx="7325756" cy="1269450"/>
      </dsp:txXfrm>
    </dsp:sp>
    <dsp:sp modelId="{79271D2A-F823-494D-AA7F-13068A629EB5}">
      <dsp:nvSpPr>
        <dsp:cNvPr id="0" name=""/>
        <dsp:cNvSpPr/>
      </dsp:nvSpPr>
      <dsp:spPr>
        <a:xfrm>
          <a:off x="366287" y="130285"/>
          <a:ext cx="5128029" cy="38376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3827" tIns="0" rIns="193827" bIns="0" numCol="1" spcCol="1270" anchor="ctr" anchorCtr="0">
          <a:noAutofit/>
        </a:bodyPr>
        <a:lstStyle/>
        <a:p>
          <a:pPr marL="0" lvl="0" indent="0" algn="l" defTabSz="577850">
            <a:lnSpc>
              <a:spcPct val="90000"/>
            </a:lnSpc>
            <a:spcBef>
              <a:spcPct val="0"/>
            </a:spcBef>
            <a:spcAft>
              <a:spcPct val="35000"/>
            </a:spcAft>
            <a:buNone/>
          </a:pPr>
          <a:r>
            <a:rPr lang="en-US" sz="1300" b="1" i="0" kern="1200" dirty="0">
              <a:solidFill>
                <a:schemeClr val="tx1"/>
              </a:solidFill>
            </a:rPr>
            <a:t>Physiological</a:t>
          </a:r>
          <a:endParaRPr lang="en-US" sz="1300" kern="1200" dirty="0">
            <a:solidFill>
              <a:schemeClr val="tx1"/>
            </a:solidFill>
          </a:endParaRPr>
        </a:p>
      </dsp:txBody>
      <dsp:txXfrm>
        <a:off x="385021" y="149019"/>
        <a:ext cx="5090561" cy="346292"/>
      </dsp:txXfrm>
    </dsp:sp>
    <dsp:sp modelId="{A3C5BCAD-6458-4BB5-A6B4-87EE67546B28}">
      <dsp:nvSpPr>
        <dsp:cNvPr id="0" name=""/>
        <dsp:cNvSpPr/>
      </dsp:nvSpPr>
      <dsp:spPr>
        <a:xfrm>
          <a:off x="0" y="1853695"/>
          <a:ext cx="7325756" cy="1085175"/>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8560" tIns="270764" rIns="568560" bIns="92456" numCol="1" spcCol="1270" anchor="t" anchorCtr="0">
          <a:noAutofit/>
        </a:bodyPr>
        <a:lstStyle/>
        <a:p>
          <a:pPr marL="114300" lvl="1" indent="-114300" algn="l" defTabSz="577850">
            <a:lnSpc>
              <a:spcPct val="90000"/>
            </a:lnSpc>
            <a:spcBef>
              <a:spcPct val="0"/>
            </a:spcBef>
            <a:spcAft>
              <a:spcPct val="15000"/>
            </a:spcAft>
            <a:buNone/>
          </a:pPr>
          <a:r>
            <a:rPr lang="en-US" sz="1300" b="0" i="0" kern="1200" dirty="0">
              <a:solidFill>
                <a:schemeClr val="tx1"/>
              </a:solidFill>
            </a:rPr>
            <a:t>Improved peer relationships; shared healthy norms; reduced health inequalities; better school performance</a:t>
          </a:r>
          <a:endParaRPr lang="en-US" sz="1300" kern="1200" dirty="0">
            <a:solidFill>
              <a:schemeClr val="tx1"/>
            </a:solidFill>
          </a:endParaRPr>
        </a:p>
        <a:p>
          <a:pPr marL="114300" lvl="1" indent="-114300" algn="l" defTabSz="577850">
            <a:lnSpc>
              <a:spcPct val="90000"/>
            </a:lnSpc>
            <a:spcBef>
              <a:spcPct val="0"/>
            </a:spcBef>
            <a:spcAft>
              <a:spcPct val="15000"/>
            </a:spcAft>
            <a:buNone/>
          </a:pPr>
          <a:r>
            <a:rPr lang="en-US" sz="1300" b="0" i="0" kern="1200">
              <a:solidFill>
                <a:schemeClr val="tx1"/>
              </a:solidFill>
            </a:rPr>
            <a:t>Li et al. (2025): peer behaviours and family environment independently associated with SSB consumption — changing social norms is a lever for change</a:t>
          </a:r>
          <a:endParaRPr lang="en-US" sz="1300" kern="1200" dirty="0">
            <a:solidFill>
              <a:schemeClr val="tx1"/>
            </a:solidFill>
          </a:endParaRPr>
        </a:p>
      </dsp:txBody>
      <dsp:txXfrm>
        <a:off x="0" y="1853695"/>
        <a:ext cx="7325756" cy="1085175"/>
      </dsp:txXfrm>
    </dsp:sp>
    <dsp:sp modelId="{B4AD26F7-F7DD-4C4D-AC56-59B57DD52D9D}">
      <dsp:nvSpPr>
        <dsp:cNvPr id="0" name=""/>
        <dsp:cNvSpPr/>
      </dsp:nvSpPr>
      <dsp:spPr>
        <a:xfrm>
          <a:off x="366287" y="1661815"/>
          <a:ext cx="5128029" cy="38376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3827" tIns="0" rIns="193827" bIns="0" numCol="1" spcCol="1270" anchor="ctr" anchorCtr="0">
          <a:noAutofit/>
        </a:bodyPr>
        <a:lstStyle/>
        <a:p>
          <a:pPr marL="0" lvl="0" indent="0" algn="l" defTabSz="577850">
            <a:lnSpc>
              <a:spcPct val="90000"/>
            </a:lnSpc>
            <a:spcBef>
              <a:spcPct val="0"/>
            </a:spcBef>
            <a:spcAft>
              <a:spcPct val="35000"/>
            </a:spcAft>
            <a:buNone/>
          </a:pPr>
          <a:r>
            <a:rPr lang="en-US" sz="1300" b="1" i="0" kern="1200" dirty="0">
              <a:solidFill>
                <a:schemeClr val="tx1"/>
              </a:solidFill>
            </a:rPr>
            <a:t>Sociological</a:t>
          </a:r>
          <a:endParaRPr lang="en-US" sz="1300" kern="1200" dirty="0">
            <a:solidFill>
              <a:schemeClr val="tx1"/>
            </a:solidFill>
          </a:endParaRPr>
        </a:p>
      </dsp:txBody>
      <dsp:txXfrm>
        <a:off x="385021" y="1680549"/>
        <a:ext cx="5090561" cy="346292"/>
      </dsp:txXfrm>
    </dsp:sp>
    <dsp:sp modelId="{FB349035-E1C2-4471-958D-01FCC663CCFA}">
      <dsp:nvSpPr>
        <dsp:cNvPr id="0" name=""/>
        <dsp:cNvSpPr/>
      </dsp:nvSpPr>
      <dsp:spPr>
        <a:xfrm>
          <a:off x="0" y="3200950"/>
          <a:ext cx="7325756" cy="1085175"/>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8560" tIns="270764" rIns="568560" bIns="92456" numCol="1" spcCol="1270" anchor="t" anchorCtr="0">
          <a:noAutofit/>
        </a:bodyPr>
        <a:lstStyle/>
        <a:p>
          <a:pPr marL="114300" lvl="1" indent="-114300" algn="l" defTabSz="577850">
            <a:lnSpc>
              <a:spcPct val="90000"/>
            </a:lnSpc>
            <a:spcBef>
              <a:spcPct val="0"/>
            </a:spcBef>
            <a:spcAft>
              <a:spcPct val="15000"/>
            </a:spcAft>
            <a:buNone/>
          </a:pPr>
          <a:r>
            <a:rPr lang="en-US" sz="1300" b="0" i="0" kern="1200" dirty="0">
              <a:solidFill>
                <a:schemeClr val="tx1"/>
              </a:solidFill>
            </a:rPr>
            <a:t>Improved mood; reduced anxiety; better self-esteem; sense of achievement; increased self-efficacy</a:t>
          </a:r>
          <a:endParaRPr lang="en-US" sz="1300" kern="1200" dirty="0">
            <a:solidFill>
              <a:schemeClr val="tx1"/>
            </a:solidFill>
          </a:endParaRPr>
        </a:p>
        <a:p>
          <a:pPr marL="114300" lvl="1" indent="-114300" algn="l" defTabSz="577850">
            <a:lnSpc>
              <a:spcPct val="90000"/>
            </a:lnSpc>
            <a:spcBef>
              <a:spcPct val="0"/>
            </a:spcBef>
            <a:spcAft>
              <a:spcPct val="15000"/>
            </a:spcAft>
            <a:buNone/>
          </a:pPr>
          <a:r>
            <a:rPr lang="en-US" sz="1300" b="0" i="0" kern="1200">
              <a:solidFill>
                <a:schemeClr val="tx1"/>
              </a:solidFill>
            </a:rPr>
            <a:t>Lee, Na &amp; Lee (2025): SSB and high-caffeine drink consumption associated with self-reported mental health conditions in Korean adolescents</a:t>
          </a:r>
          <a:endParaRPr lang="en-US" sz="1300" kern="1200" dirty="0">
            <a:solidFill>
              <a:schemeClr val="tx1"/>
            </a:solidFill>
          </a:endParaRPr>
        </a:p>
      </dsp:txBody>
      <dsp:txXfrm>
        <a:off x="0" y="3200950"/>
        <a:ext cx="7325756" cy="1085175"/>
      </dsp:txXfrm>
    </dsp:sp>
    <dsp:sp modelId="{115E0EF8-64AF-4527-824E-302400728B6A}">
      <dsp:nvSpPr>
        <dsp:cNvPr id="0" name=""/>
        <dsp:cNvSpPr/>
      </dsp:nvSpPr>
      <dsp:spPr>
        <a:xfrm>
          <a:off x="366287" y="3009070"/>
          <a:ext cx="5128029" cy="38376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3827" tIns="0" rIns="193827" bIns="0" numCol="1" spcCol="1270" anchor="ctr" anchorCtr="0">
          <a:noAutofit/>
        </a:bodyPr>
        <a:lstStyle/>
        <a:p>
          <a:pPr marL="0" lvl="0" indent="0" algn="l" defTabSz="577850">
            <a:lnSpc>
              <a:spcPct val="90000"/>
            </a:lnSpc>
            <a:spcBef>
              <a:spcPct val="0"/>
            </a:spcBef>
            <a:spcAft>
              <a:spcPct val="35000"/>
            </a:spcAft>
            <a:buNone/>
          </a:pPr>
          <a:r>
            <a:rPr lang="en-US" sz="1300" b="1" i="0" kern="1200" dirty="0">
              <a:solidFill>
                <a:schemeClr val="tx1"/>
              </a:solidFill>
            </a:rPr>
            <a:t>Psychological</a:t>
          </a:r>
          <a:endParaRPr lang="en-US" sz="1300" kern="1200" dirty="0">
            <a:solidFill>
              <a:schemeClr val="tx1"/>
            </a:solidFill>
          </a:endParaRPr>
        </a:p>
      </dsp:txBody>
      <dsp:txXfrm>
        <a:off x="385021" y="3027804"/>
        <a:ext cx="5090561" cy="3462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AE5C87-5F92-4359-BA5C-C867F61F58D4}">
      <dsp:nvSpPr>
        <dsp:cNvPr id="0" name=""/>
        <dsp:cNvSpPr/>
      </dsp:nvSpPr>
      <dsp:spPr>
        <a:xfrm>
          <a:off x="0" y="790969"/>
          <a:ext cx="7689240" cy="352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0B261A6-9A2C-4221-B9F3-54281500E164}">
      <dsp:nvSpPr>
        <dsp:cNvPr id="0" name=""/>
        <dsp:cNvSpPr/>
      </dsp:nvSpPr>
      <dsp:spPr>
        <a:xfrm>
          <a:off x="384462" y="584329"/>
          <a:ext cx="5382468" cy="4132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444" tIns="0" rIns="203444" bIns="0" numCol="1" spcCol="1270" anchor="ctr" anchorCtr="0">
          <a:noAutofit/>
        </a:bodyPr>
        <a:lstStyle/>
        <a:p>
          <a:pPr marL="0" lvl="0" indent="0" algn="l" defTabSz="622300">
            <a:lnSpc>
              <a:spcPct val="90000"/>
            </a:lnSpc>
            <a:spcBef>
              <a:spcPct val="0"/>
            </a:spcBef>
            <a:spcAft>
              <a:spcPct val="35000"/>
            </a:spcAft>
            <a:buNone/>
          </a:pPr>
          <a:r>
            <a:rPr lang="en-US" sz="1400" kern="1200">
              <a:solidFill>
                <a:schemeClr val="tx1"/>
              </a:solidFill>
            </a:rPr>
            <a:t>Limited knowledge — Interactive labeling and candy cube classes help learn better.</a:t>
          </a:r>
        </a:p>
      </dsp:txBody>
      <dsp:txXfrm>
        <a:off x="404637" y="604504"/>
        <a:ext cx="5342118" cy="372930"/>
      </dsp:txXfrm>
    </dsp:sp>
    <dsp:sp modelId="{5CF78A1E-C292-4364-B2A6-8AA31578D298}">
      <dsp:nvSpPr>
        <dsp:cNvPr id="0" name=""/>
        <dsp:cNvSpPr/>
      </dsp:nvSpPr>
      <dsp:spPr>
        <a:xfrm>
          <a:off x="0" y="1426009"/>
          <a:ext cx="7689240" cy="352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F69634F-4D50-4421-AB6C-D2821261B7F4}">
      <dsp:nvSpPr>
        <dsp:cNvPr id="0" name=""/>
        <dsp:cNvSpPr/>
      </dsp:nvSpPr>
      <dsp:spPr>
        <a:xfrm>
          <a:off x="384462" y="1219369"/>
          <a:ext cx="5382468" cy="4132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444" tIns="0" rIns="203444" bIns="0" numCol="1" spcCol="1270" anchor="ctr" anchorCtr="0">
          <a:noAutofit/>
        </a:bodyPr>
        <a:lstStyle/>
        <a:p>
          <a:pPr marL="0" lvl="0" indent="0" algn="l" defTabSz="622300">
            <a:lnSpc>
              <a:spcPct val="90000"/>
            </a:lnSpc>
            <a:spcBef>
              <a:spcPct val="0"/>
            </a:spcBef>
            <a:spcAft>
              <a:spcPct val="35000"/>
            </a:spcAft>
            <a:buNone/>
          </a:pPr>
          <a:r>
            <a:rPr lang="en-US" sz="1400" kern="1200">
              <a:solidFill>
                <a:schemeClr val="tx1"/>
              </a:solidFill>
            </a:rPr>
            <a:t>Social influence — Social activities such as pledge boards, games, and motivational interviewing influence social norms.</a:t>
          </a:r>
        </a:p>
      </dsp:txBody>
      <dsp:txXfrm>
        <a:off x="404637" y="1239544"/>
        <a:ext cx="5342118" cy="372930"/>
      </dsp:txXfrm>
    </dsp:sp>
    <dsp:sp modelId="{94C55591-47DA-4397-8D53-3C451E1F38E7}">
      <dsp:nvSpPr>
        <dsp:cNvPr id="0" name=""/>
        <dsp:cNvSpPr/>
      </dsp:nvSpPr>
      <dsp:spPr>
        <a:xfrm>
          <a:off x="0" y="2061049"/>
          <a:ext cx="7689240" cy="352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534954D-FF94-4A20-AACB-6ED75AB4D717}">
      <dsp:nvSpPr>
        <dsp:cNvPr id="0" name=""/>
        <dsp:cNvSpPr/>
      </dsp:nvSpPr>
      <dsp:spPr>
        <a:xfrm>
          <a:off x="384462" y="1854409"/>
          <a:ext cx="5382468" cy="4132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444" tIns="0" rIns="203444" bIns="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solidFill>
            </a:rPr>
            <a:t>Availability — Cooperation with school's influences options in vending machines and the availability of free drinking water.</a:t>
          </a:r>
        </a:p>
      </dsp:txBody>
      <dsp:txXfrm>
        <a:off x="404637" y="1874584"/>
        <a:ext cx="5342118" cy="372930"/>
      </dsp:txXfrm>
    </dsp:sp>
    <dsp:sp modelId="{E18B8497-3C2D-46C1-885D-75AD8FC7E89C}">
      <dsp:nvSpPr>
        <dsp:cNvPr id="0" name=""/>
        <dsp:cNvSpPr/>
      </dsp:nvSpPr>
      <dsp:spPr>
        <a:xfrm>
          <a:off x="0" y="2696089"/>
          <a:ext cx="7689240" cy="352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57A8A65-F5E0-49A2-BBDC-2C0558012FED}">
      <dsp:nvSpPr>
        <dsp:cNvPr id="0" name=""/>
        <dsp:cNvSpPr/>
      </dsp:nvSpPr>
      <dsp:spPr>
        <a:xfrm>
          <a:off x="384462" y="2489449"/>
          <a:ext cx="5382468" cy="4132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444" tIns="0" rIns="203444" bIns="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solidFill>
            </a:rPr>
            <a:t>Preference of taste — Water with fruit flavoring makes water tastier to drink.</a:t>
          </a:r>
        </a:p>
      </dsp:txBody>
      <dsp:txXfrm>
        <a:off x="404637" y="2509624"/>
        <a:ext cx="5342118" cy="372930"/>
      </dsp:txXfrm>
    </dsp:sp>
    <dsp:sp modelId="{606A8CA4-7582-4A86-8053-3AA02447DA58}">
      <dsp:nvSpPr>
        <dsp:cNvPr id="0" name=""/>
        <dsp:cNvSpPr/>
      </dsp:nvSpPr>
      <dsp:spPr>
        <a:xfrm>
          <a:off x="0" y="3331129"/>
          <a:ext cx="7689240" cy="352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CC5156C-F235-4C88-998D-68E9547DF18A}">
      <dsp:nvSpPr>
        <dsp:cNvPr id="0" name=""/>
        <dsp:cNvSpPr/>
      </dsp:nvSpPr>
      <dsp:spPr>
        <a:xfrm>
          <a:off x="384462" y="3124489"/>
          <a:ext cx="5382468" cy="4132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444" tIns="0" rIns="203444" bIns="0" numCol="1" spcCol="1270" anchor="ctr" anchorCtr="0">
          <a:noAutofit/>
        </a:bodyPr>
        <a:lstStyle/>
        <a:p>
          <a:pPr marL="0" lvl="0" indent="0" algn="l" defTabSz="622300">
            <a:lnSpc>
              <a:spcPct val="90000"/>
            </a:lnSpc>
            <a:spcBef>
              <a:spcPct val="0"/>
            </a:spcBef>
            <a:spcAft>
              <a:spcPct val="35000"/>
            </a:spcAft>
            <a:buNone/>
          </a:pPr>
          <a:r>
            <a:rPr lang="en-US" sz="1400" kern="1200">
              <a:solidFill>
                <a:schemeClr val="tx1"/>
              </a:solidFill>
            </a:rPr>
            <a:t>Routine — Daily texts and habit cards develop habits.</a:t>
          </a:r>
        </a:p>
      </dsp:txBody>
      <dsp:txXfrm>
        <a:off x="404637" y="3144664"/>
        <a:ext cx="5342118" cy="372930"/>
      </dsp:txXfrm>
    </dsp:sp>
    <dsp:sp modelId="{F48A3AD9-C607-4AF1-A019-64C0D153AA22}">
      <dsp:nvSpPr>
        <dsp:cNvPr id="0" name=""/>
        <dsp:cNvSpPr/>
      </dsp:nvSpPr>
      <dsp:spPr>
        <a:xfrm>
          <a:off x="0" y="3966169"/>
          <a:ext cx="7689240" cy="352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09E525E-2BF6-480F-A110-9FFD4A5866C5}">
      <dsp:nvSpPr>
        <dsp:cNvPr id="0" name=""/>
        <dsp:cNvSpPr/>
      </dsp:nvSpPr>
      <dsp:spPr>
        <a:xfrm>
          <a:off x="384462" y="3759529"/>
          <a:ext cx="5382468" cy="4132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444" tIns="0" rIns="203444" bIns="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solidFill>
            </a:rPr>
            <a:t>Financial aspect — Free drinking water is encouraged by the financial analysis.</a:t>
          </a:r>
        </a:p>
      </dsp:txBody>
      <dsp:txXfrm>
        <a:off x="404637" y="3779704"/>
        <a:ext cx="5342118"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D0511D-7C6F-4888-9380-011A49EAF0D5}" type="datetimeFigureOut">
              <a:rPr lang="en-US" smtClean="0"/>
              <a:t>10/6/2026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E02A60-6040-4DCA-9DAF-E6C76C66170C}" type="slidenum">
              <a:rPr lang="en-US" smtClean="0"/>
              <a:t>‹#›</a:t>
            </a:fld>
            <a:endParaRPr lang="en-US"/>
          </a:p>
        </p:txBody>
      </p:sp>
    </p:spTree>
    <p:extLst>
      <p:ext uri="{BB962C8B-B14F-4D97-AF65-F5344CB8AC3E}">
        <p14:creationId xmlns:p14="http://schemas.microsoft.com/office/powerpoint/2010/main" val="3494172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3E02A60-6040-4DCA-9DAF-E6C76C66170C}" type="slidenum">
              <a:rPr lang="en-US" smtClean="0"/>
              <a:t>1</a:t>
            </a:fld>
            <a:endParaRPr lang="en-US"/>
          </a:p>
        </p:txBody>
      </p:sp>
    </p:spTree>
    <p:extLst>
      <p:ext uri="{BB962C8B-B14F-4D97-AF65-F5344CB8AC3E}">
        <p14:creationId xmlns:p14="http://schemas.microsoft.com/office/powerpoint/2010/main" val="1996318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a version of the proposed Year 9-10 campaign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presented by Student One, the design of the six sessions is outlined. The first week involves an assembly and baseline survey. Week two focuses on demonstrations of sugar and decoding food labels. The third week explores alternatives to sugar for hydration. The fourth week aims to build consumer knowledge of marketing. The fifth week involves a peer challenge, and week six celebrates success. The implementation of this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aims to meet three aims of 30% more knowledge, 1 less sugar sweetened beverage per day, and 6+ glasses of water per day. </a:t>
            </a:r>
          </a:p>
          <a:p>
            <a:endParaRPr lang="en-US" dirty="0"/>
          </a:p>
        </p:txBody>
      </p:sp>
      <p:sp>
        <p:nvSpPr>
          <p:cNvPr id="4" name="Slide Number Placeholder 3"/>
          <p:cNvSpPr>
            <a:spLocks noGrp="1"/>
          </p:cNvSpPr>
          <p:nvPr>
            <p:ph type="sldNum" sz="quarter" idx="5"/>
          </p:nvPr>
        </p:nvSpPr>
        <p:spPr/>
        <p:txBody>
          <a:bodyPr/>
          <a:lstStyle/>
          <a:p>
            <a:fld id="{E3E02A60-6040-4DCA-9DAF-E6C76C66170C}" type="slidenum">
              <a:rPr lang="en-US" smtClean="0"/>
              <a:t>2</a:t>
            </a:fld>
            <a:endParaRPr lang="en-US"/>
          </a:p>
        </p:txBody>
      </p:sp>
    </p:spTree>
    <p:extLst>
      <p:ext uri="{BB962C8B-B14F-4D97-AF65-F5344CB8AC3E}">
        <p14:creationId xmlns:p14="http://schemas.microsoft.com/office/powerpoint/2010/main" val="68614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Student One gives a rationale for targeting the age group of 13-17 years, hypothesizing sugar sweetened beverage intake to peak in the 11-18 age group. It is proposed that adolescents currently obtain 13-15% of their total energy from free sugars, far exceeding the 5% recommendation. These claims cite SACN (2015), the NHS Eatwell Guide (2023), WHO (2015), and Hashem et al. (2024). These together highlight non-compliance with dietary guidelines among UK adolescents. </a:t>
            </a:r>
          </a:p>
          <a:p>
            <a:endParaRPr lang="en-US" dirty="0"/>
          </a:p>
        </p:txBody>
      </p:sp>
      <p:sp>
        <p:nvSpPr>
          <p:cNvPr id="4" name="Slide Number Placeholder 3"/>
          <p:cNvSpPr>
            <a:spLocks noGrp="1"/>
          </p:cNvSpPr>
          <p:nvPr>
            <p:ph type="sldNum" sz="quarter" idx="5"/>
          </p:nvPr>
        </p:nvSpPr>
        <p:spPr/>
        <p:txBody>
          <a:bodyPr/>
          <a:lstStyle/>
          <a:p>
            <a:fld id="{E3E02A60-6040-4DCA-9DAF-E6C76C66170C}" type="slidenum">
              <a:rPr lang="en-US" smtClean="0"/>
              <a:t>3</a:t>
            </a:fld>
            <a:endParaRPr lang="en-US"/>
          </a:p>
        </p:txBody>
      </p:sp>
    </p:spTree>
    <p:extLst>
      <p:ext uri="{BB962C8B-B14F-4D97-AF65-F5344CB8AC3E}">
        <p14:creationId xmlns:p14="http://schemas.microsoft.com/office/powerpoint/2010/main" val="1219339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presenter summarizes some of the most serious consequences of problematic consumption of sugars in young people, regarding both the short and long term. Short term, dental caries, "energy crashes" affecting concentration, weight gain, mental health issues, and disturbances to sleep are listed. Long term consequences include type II diabetes, cardiovascular disease, some cancers, and lifespan. </a:t>
            </a:r>
          </a:p>
          <a:p>
            <a:endParaRPr lang="en-US" dirty="0"/>
          </a:p>
        </p:txBody>
      </p:sp>
      <p:sp>
        <p:nvSpPr>
          <p:cNvPr id="4" name="Slide Number Placeholder 3"/>
          <p:cNvSpPr>
            <a:spLocks noGrp="1"/>
          </p:cNvSpPr>
          <p:nvPr>
            <p:ph type="sldNum" sz="quarter" idx="5"/>
          </p:nvPr>
        </p:nvSpPr>
        <p:spPr/>
        <p:txBody>
          <a:bodyPr/>
          <a:lstStyle/>
          <a:p>
            <a:fld id="{E3E02A60-6040-4DCA-9DAF-E6C76C66170C}" type="slidenum">
              <a:rPr lang="en-US" smtClean="0"/>
              <a:t>4</a:t>
            </a:fld>
            <a:endParaRPr lang="en-US"/>
          </a:p>
        </p:txBody>
      </p:sp>
    </p:spTree>
    <p:extLst>
      <p:ext uri="{BB962C8B-B14F-4D97-AF65-F5344CB8AC3E}">
        <p14:creationId xmlns:p14="http://schemas.microsoft.com/office/powerpoint/2010/main" val="610102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Student One declares three quantifiable aims of the campaign: 30% more knowledge of the sugar content of sugar sweetened beverages as assessed with a pre and post quiz; 1 less sugar sweetened beverage drink per day as assessed with twenty four-hour recall survey; and 6+ glasses of water as assessed with a water log self-report. This is supported by Wang et al. (2022) and Yusuf and Valenzuela (2025). </a:t>
            </a:r>
          </a:p>
          <a:p>
            <a:endParaRPr lang="en-US" dirty="0"/>
          </a:p>
        </p:txBody>
      </p:sp>
      <p:sp>
        <p:nvSpPr>
          <p:cNvPr id="4" name="Slide Number Placeholder 3"/>
          <p:cNvSpPr>
            <a:spLocks noGrp="1"/>
          </p:cNvSpPr>
          <p:nvPr>
            <p:ph type="sldNum" sz="quarter" idx="5"/>
          </p:nvPr>
        </p:nvSpPr>
        <p:spPr/>
        <p:txBody>
          <a:bodyPr/>
          <a:lstStyle/>
          <a:p>
            <a:fld id="{E3E02A60-6040-4DCA-9DAF-E6C76C66170C}" type="slidenum">
              <a:rPr lang="en-US" smtClean="0"/>
              <a:t>5</a:t>
            </a:fld>
            <a:endParaRPr lang="en-US"/>
          </a:p>
        </p:txBody>
      </p:sp>
    </p:spTree>
    <p:extLst>
      <p:ext uri="{BB962C8B-B14F-4D97-AF65-F5344CB8AC3E}">
        <p14:creationId xmlns:p14="http://schemas.microsoft.com/office/powerpoint/2010/main" val="32380369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Student Two discusses the three levels of evaluation of this campaign. Process evaluation is to demonstrate consistency of delivery, using attendance registers and fidelity checklists. Impact evaluation considers change to knowledge, attitude, and behavior, using quizzes and recall surveys. Outcome evaluation evaluates sustainability of change at 3 and 6 months, using follow-ups. </a:t>
            </a:r>
            <a:r>
              <a:rPr lang="en-US" sz="1200" kern="1200" dirty="0" err="1">
                <a:solidFill>
                  <a:schemeClr val="tx1"/>
                </a:solidFill>
                <a:effectLst/>
                <a:latin typeface="+mn-lt"/>
                <a:ea typeface="+mn-ea"/>
                <a:cs typeface="+mn-cs"/>
              </a:rPr>
              <a:t>Castetbon</a:t>
            </a:r>
            <a:r>
              <a:rPr lang="en-US" sz="1200" kern="1200" dirty="0">
                <a:solidFill>
                  <a:schemeClr val="tx1"/>
                </a:solidFill>
                <a:effectLst/>
                <a:latin typeface="+mn-lt"/>
                <a:ea typeface="+mn-ea"/>
                <a:cs typeface="+mn-cs"/>
              </a:rPr>
              <a:t> et al. (2023) report a similar methodology using process and impact measures in the DRINK cluster randomized controlled trial protocol to evaluate tap water and sugar sweetened beverage intakes. </a:t>
            </a:r>
          </a:p>
          <a:p>
            <a:endParaRPr lang="en-US" dirty="0"/>
          </a:p>
        </p:txBody>
      </p:sp>
      <p:sp>
        <p:nvSpPr>
          <p:cNvPr id="4" name="Slide Number Placeholder 3"/>
          <p:cNvSpPr>
            <a:spLocks noGrp="1"/>
          </p:cNvSpPr>
          <p:nvPr>
            <p:ph type="sldNum" sz="quarter" idx="5"/>
          </p:nvPr>
        </p:nvSpPr>
        <p:spPr/>
        <p:txBody>
          <a:bodyPr/>
          <a:lstStyle/>
          <a:p>
            <a:fld id="{E3E02A60-6040-4DCA-9DAF-E6C76C66170C}" type="slidenum">
              <a:rPr lang="en-US" smtClean="0"/>
              <a:t>6</a:t>
            </a:fld>
            <a:endParaRPr lang="en-US"/>
          </a:p>
        </p:txBody>
      </p:sp>
    </p:spTree>
    <p:extLst>
      <p:ext uri="{BB962C8B-B14F-4D97-AF65-F5344CB8AC3E}">
        <p14:creationId xmlns:p14="http://schemas.microsoft.com/office/powerpoint/2010/main" val="28589785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Student Two designed a campaign poster advertising the "Sugar Down, Energy Up" campaign. The three themes promoted in the poster are 1. "Sugar down, energy up" in the top left corner, the slogan "Rethink Your Drink - Fuel Your Future" and the "Choose Water" badge; 2. "Weekly workshops", "taste test" and "peer challenge" icons, and 3. Icons denoting the minimized influence of sugar on behavior, the promotion of improved concentration and focus and increased energy levels. Calls to action are "Join the six-week challenge" and the "school/change4life partnership" logo. </a:t>
            </a:r>
            <a:r>
              <a:rPr lang="en-US" sz="1200" kern="1200" dirty="0" err="1">
                <a:solidFill>
                  <a:schemeClr val="tx1"/>
                </a:solidFill>
                <a:effectLst/>
                <a:latin typeface="+mn-lt"/>
                <a:ea typeface="+mn-ea"/>
                <a:cs typeface="+mn-cs"/>
              </a:rPr>
              <a:t>Colour</a:t>
            </a:r>
            <a:r>
              <a:rPr lang="en-US" sz="1200" kern="1200" dirty="0">
                <a:solidFill>
                  <a:schemeClr val="tx1"/>
                </a:solidFill>
                <a:effectLst/>
                <a:latin typeface="+mn-lt"/>
                <a:ea typeface="+mn-ea"/>
                <a:cs typeface="+mn-cs"/>
              </a:rPr>
              <a:t> schemes of blue, yellow and green are used to suggest water, health and energy respectively. </a:t>
            </a:r>
          </a:p>
          <a:p>
            <a:endParaRPr lang="en-US" dirty="0"/>
          </a:p>
        </p:txBody>
      </p:sp>
      <p:sp>
        <p:nvSpPr>
          <p:cNvPr id="4" name="Slide Number Placeholder 3"/>
          <p:cNvSpPr>
            <a:spLocks noGrp="1"/>
          </p:cNvSpPr>
          <p:nvPr>
            <p:ph type="sldNum" sz="quarter" idx="5"/>
          </p:nvPr>
        </p:nvSpPr>
        <p:spPr/>
        <p:txBody>
          <a:bodyPr/>
          <a:lstStyle/>
          <a:p>
            <a:fld id="{E3E02A60-6040-4DCA-9DAF-E6C76C66170C}" type="slidenum">
              <a:rPr lang="en-US" smtClean="0"/>
              <a:t>7</a:t>
            </a:fld>
            <a:endParaRPr lang="en-US"/>
          </a:p>
        </p:txBody>
      </p:sp>
    </p:spTree>
    <p:extLst>
      <p:ext uri="{BB962C8B-B14F-4D97-AF65-F5344CB8AC3E}">
        <p14:creationId xmlns:p14="http://schemas.microsoft.com/office/powerpoint/2010/main" val="35502638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Student Two lists five organizations participating in this campaign: Change4Life (NHS) help families develop healthier lifestyle habits. Sugar Smart (Sustain) promotes reduction of sugar in everyday food and drinks. The British Dental Association advocates for improving oral health by prevention and education.  The Local Council Public Health Team addresses childhood obesity through the Local Authority Child Obesity Plan. Partner secondary schools incorporate health promotion into PSHE lessons. Logos and aims are displayed for each, with some sites also listing wider goals of the partnering organization. </a:t>
            </a:r>
          </a:p>
          <a:p>
            <a:endParaRPr lang="en-US" dirty="0"/>
          </a:p>
        </p:txBody>
      </p:sp>
      <p:sp>
        <p:nvSpPr>
          <p:cNvPr id="4" name="Slide Number Placeholder 3"/>
          <p:cNvSpPr>
            <a:spLocks noGrp="1"/>
          </p:cNvSpPr>
          <p:nvPr>
            <p:ph type="sldNum" sz="quarter" idx="5"/>
          </p:nvPr>
        </p:nvSpPr>
        <p:spPr/>
        <p:txBody>
          <a:bodyPr/>
          <a:lstStyle/>
          <a:p>
            <a:fld id="{E3E02A60-6040-4DCA-9DAF-E6C76C66170C}" type="slidenum">
              <a:rPr lang="en-US" smtClean="0"/>
              <a:t>8</a:t>
            </a:fld>
            <a:endParaRPr lang="en-US"/>
          </a:p>
        </p:txBody>
      </p:sp>
    </p:spTree>
    <p:extLst>
      <p:ext uri="{BB962C8B-B14F-4D97-AF65-F5344CB8AC3E}">
        <p14:creationId xmlns:p14="http://schemas.microsoft.com/office/powerpoint/2010/main" val="1132901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Student Two states the resources which have been utilized by this campaign: Change4Life "Sugar Swaps" leaflets and app for distribution to pupils and their parents/carers; Sugar Smart lesson plans and assembly templates for use as part of the program; NHS "Better Health" resources including posters, videos and social media posts; 24 hour recall survey template adapted from Wang et al. (2022); group motivation interviewing session plan adapted from Yusuf and Valenzuela (2025); and digital tracking tools described by </a:t>
            </a:r>
            <a:r>
              <a:rPr lang="en-US" sz="1200" kern="1200" dirty="0" err="1">
                <a:solidFill>
                  <a:schemeClr val="tx1"/>
                </a:solidFill>
                <a:effectLst/>
                <a:latin typeface="+mn-lt"/>
                <a:ea typeface="+mn-ea"/>
                <a:cs typeface="+mn-cs"/>
              </a:rPr>
              <a:t>Wsacz</a:t>
            </a:r>
            <a:r>
              <a:rPr lang="en-US" sz="1200" kern="1200" dirty="0">
                <a:solidFill>
                  <a:schemeClr val="tx1"/>
                </a:solidFill>
                <a:effectLst/>
                <a:latin typeface="+mn-lt"/>
                <a:ea typeface="+mn-ea"/>
                <a:cs typeface="+mn-cs"/>
              </a:rPr>
              <a:t> et al. (2025) to set daily reminders and provide habit tracking cards. </a:t>
            </a:r>
          </a:p>
          <a:p>
            <a:endParaRPr lang="en-US" dirty="0"/>
          </a:p>
        </p:txBody>
      </p:sp>
      <p:sp>
        <p:nvSpPr>
          <p:cNvPr id="4" name="Slide Number Placeholder 3"/>
          <p:cNvSpPr>
            <a:spLocks noGrp="1"/>
          </p:cNvSpPr>
          <p:nvPr>
            <p:ph type="sldNum" sz="quarter" idx="5"/>
          </p:nvPr>
        </p:nvSpPr>
        <p:spPr/>
        <p:txBody>
          <a:bodyPr/>
          <a:lstStyle/>
          <a:p>
            <a:fld id="{E3E02A60-6040-4DCA-9DAF-E6C76C66170C}" type="slidenum">
              <a:rPr lang="en-US" smtClean="0"/>
              <a:t>9</a:t>
            </a:fld>
            <a:endParaRPr lang="en-US"/>
          </a:p>
        </p:txBody>
      </p:sp>
    </p:spTree>
    <p:extLst>
      <p:ext uri="{BB962C8B-B14F-4D97-AF65-F5344CB8AC3E}">
        <p14:creationId xmlns:p14="http://schemas.microsoft.com/office/powerpoint/2010/main" val="31678459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Student Three states the campaign benefits in three domains: Physiology: less dental caries, blood sugar stabilization, healthier weight, better hydration, and better sleep; Sociology: better peer relationships, creation of common healthy norms, decreased health inequity, and enhanced school performance; and Psychology: healthier mood, decreased anxiety, and improved self-esteem and self-efficacy. Evidence is cited from Hassan and Othman (2025), Simionescu et al.  (2026), Li et al. (2025), and Lee, Na, and Lee (2025). </a:t>
            </a:r>
          </a:p>
          <a:p>
            <a:endParaRPr lang="en-US" dirty="0"/>
          </a:p>
        </p:txBody>
      </p:sp>
      <p:sp>
        <p:nvSpPr>
          <p:cNvPr id="4" name="Slide Number Placeholder 3"/>
          <p:cNvSpPr>
            <a:spLocks noGrp="1"/>
          </p:cNvSpPr>
          <p:nvPr>
            <p:ph type="sldNum" sz="quarter" idx="5"/>
          </p:nvPr>
        </p:nvSpPr>
        <p:spPr/>
        <p:txBody>
          <a:bodyPr/>
          <a:lstStyle/>
          <a:p>
            <a:fld id="{E3E02A60-6040-4DCA-9DAF-E6C76C66170C}" type="slidenum">
              <a:rPr lang="en-US" smtClean="0"/>
              <a:t>10</a:t>
            </a:fld>
            <a:endParaRPr lang="en-US"/>
          </a:p>
        </p:txBody>
      </p:sp>
    </p:spTree>
    <p:extLst>
      <p:ext uri="{BB962C8B-B14F-4D97-AF65-F5344CB8AC3E}">
        <p14:creationId xmlns:p14="http://schemas.microsoft.com/office/powerpoint/2010/main" val="14625252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Student Three lists three health behavior change theories identifying potential barriers: the Health Belief Model (Rosenstock, 1974): perceived susceptibility and severity are low and perceived barriers relate to taste, cost, and availability; the Theory of Planned Behavior (Ajzen, 1991): perceived behavioral control is low and subjective norms (drinking peer influences) may be high; the COM-B Model (Michie et al., 2011): perceived lack of capability and opportunity (e.g. Vending machine access) and lack of motivation. References from Li et al. (2025) and Yusuf and Valenzuela (2025) are used. </a:t>
            </a:r>
          </a:p>
          <a:p>
            <a:endParaRPr lang="en-US" dirty="0"/>
          </a:p>
        </p:txBody>
      </p:sp>
      <p:sp>
        <p:nvSpPr>
          <p:cNvPr id="4" name="Slide Number Placeholder 3"/>
          <p:cNvSpPr>
            <a:spLocks noGrp="1"/>
          </p:cNvSpPr>
          <p:nvPr>
            <p:ph type="sldNum" sz="quarter" idx="5"/>
          </p:nvPr>
        </p:nvSpPr>
        <p:spPr/>
        <p:txBody>
          <a:bodyPr/>
          <a:lstStyle/>
          <a:p>
            <a:fld id="{E3E02A60-6040-4DCA-9DAF-E6C76C66170C}" type="slidenum">
              <a:rPr lang="en-US" smtClean="0"/>
              <a:t>11</a:t>
            </a:fld>
            <a:endParaRPr lang="en-US"/>
          </a:p>
        </p:txBody>
      </p:sp>
    </p:spTree>
    <p:extLst>
      <p:ext uri="{BB962C8B-B14F-4D97-AF65-F5344CB8AC3E}">
        <p14:creationId xmlns:p14="http://schemas.microsoft.com/office/powerpoint/2010/main" val="24870679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Student Three lists four solutions to overcome these barriers: Knowledge: interactive sugar labeling and "sugar cubes" classes demonstrating the impact of sugar on teeth; social influences: pledge boards and motivational interviewing to enable individuals to be leaders; availability: school vending machines stock healthy beverages and increased supply of free drinking water; tastes: fruit flavored water increases drinking levels and regular support (daily texts and habit cards) develops water habits; cost: a search for free drinking water is needed.</a:t>
            </a:r>
          </a:p>
          <a:p>
            <a:endParaRPr lang="en-US" dirty="0"/>
          </a:p>
        </p:txBody>
      </p:sp>
      <p:sp>
        <p:nvSpPr>
          <p:cNvPr id="4" name="Slide Number Placeholder 3"/>
          <p:cNvSpPr>
            <a:spLocks noGrp="1"/>
          </p:cNvSpPr>
          <p:nvPr>
            <p:ph type="sldNum" sz="quarter" idx="5"/>
          </p:nvPr>
        </p:nvSpPr>
        <p:spPr/>
        <p:txBody>
          <a:bodyPr/>
          <a:lstStyle/>
          <a:p>
            <a:fld id="{E3E02A60-6040-4DCA-9DAF-E6C76C66170C}" type="slidenum">
              <a:rPr lang="en-US" smtClean="0"/>
              <a:t>12</a:t>
            </a:fld>
            <a:endParaRPr lang="en-US"/>
          </a:p>
        </p:txBody>
      </p:sp>
    </p:spTree>
    <p:extLst>
      <p:ext uri="{BB962C8B-B14F-4D97-AF65-F5344CB8AC3E}">
        <p14:creationId xmlns:p14="http://schemas.microsoft.com/office/powerpoint/2010/main" val="39326596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D9544C-CC5E-41FF-8A4F-686B94711E0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736A55-32FE-4A62-9A08-2BD0AC37F482}" type="slidenum">
              <a:rPr lang="en-US" smtClean="0"/>
              <a:t>‹#›</a:t>
            </a:fld>
            <a:endParaRPr lang="en-US"/>
          </a:p>
        </p:txBody>
      </p:sp>
    </p:spTree>
    <p:extLst>
      <p:ext uri="{BB962C8B-B14F-4D97-AF65-F5344CB8AC3E}">
        <p14:creationId xmlns:p14="http://schemas.microsoft.com/office/powerpoint/2010/main" val="3594779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D9544C-CC5E-41FF-8A4F-686B94711E0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736A55-32FE-4A62-9A08-2BD0AC37F482}" type="slidenum">
              <a:rPr lang="en-US" smtClean="0"/>
              <a:t>‹#›</a:t>
            </a:fld>
            <a:endParaRPr lang="en-US"/>
          </a:p>
        </p:txBody>
      </p:sp>
    </p:spTree>
    <p:extLst>
      <p:ext uri="{BB962C8B-B14F-4D97-AF65-F5344CB8AC3E}">
        <p14:creationId xmlns:p14="http://schemas.microsoft.com/office/powerpoint/2010/main" val="412467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D9544C-CC5E-41FF-8A4F-686B94711E0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736A55-32FE-4A62-9A08-2BD0AC37F482}" type="slidenum">
              <a:rPr lang="en-US" smtClean="0"/>
              <a:t>‹#›</a:t>
            </a:fld>
            <a:endParaRPr lang="en-US"/>
          </a:p>
        </p:txBody>
      </p:sp>
    </p:spTree>
    <p:extLst>
      <p:ext uri="{BB962C8B-B14F-4D97-AF65-F5344CB8AC3E}">
        <p14:creationId xmlns:p14="http://schemas.microsoft.com/office/powerpoint/2010/main" val="2267438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D9544C-CC5E-41FF-8A4F-686B94711E02}"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736A55-32FE-4A62-9A08-2BD0AC37F482}" type="slidenum">
              <a:rPr lang="en-US" smtClean="0"/>
              <a:t>‹#›</a:t>
            </a:fld>
            <a:endParaRPr lang="en-US"/>
          </a:p>
        </p:txBody>
      </p:sp>
    </p:spTree>
    <p:extLst>
      <p:ext uri="{BB962C8B-B14F-4D97-AF65-F5344CB8AC3E}">
        <p14:creationId xmlns:p14="http://schemas.microsoft.com/office/powerpoint/2010/main" val="314677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D9544C-CC5E-41FF-8A4F-686B94711E02}" type="datetimeFigureOut">
              <a:rPr lang="en-US" smtClean="0"/>
              <a:t>10/6/2026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8736A55-32FE-4A62-9A08-2BD0AC37F482}" type="slidenum">
              <a:rPr lang="en-US" smtClean="0"/>
              <a:t>‹#›</a:t>
            </a:fld>
            <a:endParaRPr lang="en-US"/>
          </a:p>
        </p:txBody>
      </p:sp>
    </p:spTree>
    <p:extLst>
      <p:ext uri="{BB962C8B-B14F-4D97-AF65-F5344CB8AC3E}">
        <p14:creationId xmlns:p14="http://schemas.microsoft.com/office/powerpoint/2010/main" val="2076308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D9544C-CC5E-41FF-8A4F-686B94711E02}" type="datetimeFigureOut">
              <a:rPr lang="en-US" smtClean="0"/>
              <a:t>10/6/2026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8736A55-32FE-4A62-9A08-2BD0AC37F482}" type="slidenum">
              <a:rPr lang="en-US" smtClean="0"/>
              <a:t>‹#›</a:t>
            </a:fld>
            <a:endParaRPr lang="en-US"/>
          </a:p>
        </p:txBody>
      </p:sp>
    </p:spTree>
    <p:extLst>
      <p:ext uri="{BB962C8B-B14F-4D97-AF65-F5344CB8AC3E}">
        <p14:creationId xmlns:p14="http://schemas.microsoft.com/office/powerpoint/2010/main" val="33157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D9544C-CC5E-41FF-8A4F-686B94711E02}" type="datetimeFigureOut">
              <a:rPr lang="en-US" smtClean="0"/>
              <a:t>10/6/2026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8736A55-32FE-4A62-9A08-2BD0AC37F482}" type="slidenum">
              <a:rPr lang="en-US" smtClean="0"/>
              <a:t>‹#›</a:t>
            </a:fld>
            <a:endParaRPr lang="en-US"/>
          </a:p>
        </p:txBody>
      </p:sp>
    </p:spTree>
    <p:extLst>
      <p:ext uri="{BB962C8B-B14F-4D97-AF65-F5344CB8AC3E}">
        <p14:creationId xmlns:p14="http://schemas.microsoft.com/office/powerpoint/2010/main" val="2523780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D9544C-CC5E-41FF-8A4F-686B94711E02}"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736A55-32FE-4A62-9A08-2BD0AC37F482}" type="slidenum">
              <a:rPr lang="en-US" smtClean="0"/>
              <a:t>‹#›</a:t>
            </a:fld>
            <a:endParaRPr lang="en-US"/>
          </a:p>
        </p:txBody>
      </p:sp>
    </p:spTree>
    <p:extLst>
      <p:ext uri="{BB962C8B-B14F-4D97-AF65-F5344CB8AC3E}">
        <p14:creationId xmlns:p14="http://schemas.microsoft.com/office/powerpoint/2010/main" val="355562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D9544C-CC5E-41FF-8A4F-686B94711E02}"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736A55-32FE-4A62-9A08-2BD0AC37F482}" type="slidenum">
              <a:rPr lang="en-US" smtClean="0"/>
              <a:t>‹#›</a:t>
            </a:fld>
            <a:endParaRPr lang="en-US"/>
          </a:p>
        </p:txBody>
      </p:sp>
    </p:spTree>
    <p:extLst>
      <p:ext uri="{BB962C8B-B14F-4D97-AF65-F5344CB8AC3E}">
        <p14:creationId xmlns:p14="http://schemas.microsoft.com/office/powerpoint/2010/main" val="127411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D9544C-CC5E-41FF-8A4F-686B94711E0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736A55-32FE-4A62-9A08-2BD0AC37F482}" type="slidenum">
              <a:rPr lang="en-US" smtClean="0"/>
              <a:t>‹#›</a:t>
            </a:fld>
            <a:endParaRPr lang="en-US"/>
          </a:p>
        </p:txBody>
      </p:sp>
    </p:spTree>
    <p:extLst>
      <p:ext uri="{BB962C8B-B14F-4D97-AF65-F5344CB8AC3E}">
        <p14:creationId xmlns:p14="http://schemas.microsoft.com/office/powerpoint/2010/main" val="558409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D9544C-CC5E-41FF-8A4F-686B94711E0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736A55-32FE-4A62-9A08-2BD0AC37F482}"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852606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D9544C-CC5E-41FF-8A4F-686B94711E0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736A55-32FE-4A62-9A08-2BD0AC37F482}" type="slidenum">
              <a:rPr lang="en-US" smtClean="0"/>
              <a:t>‹#›</a:t>
            </a:fld>
            <a:endParaRPr lang="en-US"/>
          </a:p>
        </p:txBody>
      </p:sp>
    </p:spTree>
    <p:extLst>
      <p:ext uri="{BB962C8B-B14F-4D97-AF65-F5344CB8AC3E}">
        <p14:creationId xmlns:p14="http://schemas.microsoft.com/office/powerpoint/2010/main" val="19017378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D9544C-CC5E-41FF-8A4F-686B94711E0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736A55-32FE-4A62-9A08-2BD0AC37F48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014557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D9544C-CC5E-41FF-8A4F-686B94711E0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736A55-32FE-4A62-9A08-2BD0AC37F482}" type="slidenum">
              <a:rPr lang="en-US" smtClean="0"/>
              <a:t>‹#›</a:t>
            </a:fld>
            <a:endParaRPr lang="en-US"/>
          </a:p>
        </p:txBody>
      </p:sp>
    </p:spTree>
    <p:extLst>
      <p:ext uri="{BB962C8B-B14F-4D97-AF65-F5344CB8AC3E}">
        <p14:creationId xmlns:p14="http://schemas.microsoft.com/office/powerpoint/2010/main" val="7103191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D9544C-CC5E-41FF-8A4F-686B94711E0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736A55-32FE-4A62-9A08-2BD0AC37F482}" type="slidenum">
              <a:rPr lang="en-US" smtClean="0"/>
              <a:t>‹#›</a:t>
            </a:fld>
            <a:endParaRPr lang="en-US"/>
          </a:p>
        </p:txBody>
      </p:sp>
    </p:spTree>
    <p:extLst>
      <p:ext uri="{BB962C8B-B14F-4D97-AF65-F5344CB8AC3E}">
        <p14:creationId xmlns:p14="http://schemas.microsoft.com/office/powerpoint/2010/main" val="31754519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D9544C-CC5E-41FF-8A4F-686B94711E0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736A55-32FE-4A62-9A08-2BD0AC37F482}" type="slidenum">
              <a:rPr lang="en-US" smtClean="0"/>
              <a:t>‹#›</a:t>
            </a:fld>
            <a:endParaRPr lang="en-US"/>
          </a:p>
        </p:txBody>
      </p:sp>
    </p:spTree>
    <p:extLst>
      <p:ext uri="{BB962C8B-B14F-4D97-AF65-F5344CB8AC3E}">
        <p14:creationId xmlns:p14="http://schemas.microsoft.com/office/powerpoint/2010/main" val="2779546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AD9544C-CC5E-41FF-8A4F-686B94711E02}" type="datetimeFigureOut">
              <a:rPr lang="en-US" smtClean="0"/>
              <a:t>10/6/2026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8736A55-32FE-4A62-9A08-2BD0AC37F482}" type="slidenum">
              <a:rPr lang="en-US" smtClean="0"/>
              <a:t>‹#›</a:t>
            </a:fld>
            <a:endParaRPr lang="en-US"/>
          </a:p>
        </p:txBody>
      </p:sp>
    </p:spTree>
    <p:extLst>
      <p:ext uri="{BB962C8B-B14F-4D97-AF65-F5344CB8AC3E}">
        <p14:creationId xmlns:p14="http://schemas.microsoft.com/office/powerpoint/2010/main" val="8368384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3390/nu18193118" TargetMode="External"/><Relationship Id="rId3" Type="http://schemas.openxmlformats.org/officeDocument/2006/relationships/hyperlink" Target="https://doi.org/10.3390/children12060685" TargetMode="External"/><Relationship Id="rId7" Type="http://schemas.openxmlformats.org/officeDocument/2006/relationships/hyperlink" Target="https://doi.org/10.3389/fpubh.2025.1661141" TargetMode="External"/><Relationship Id="rId2" Type="http://schemas.openxmlformats.org/officeDocument/2006/relationships/hyperlink" Target="https://doi.org/10.3390/nu14040833" TargetMode="External"/><Relationship Id="rId1" Type="http://schemas.openxmlformats.org/officeDocument/2006/relationships/slideLayout" Target="../slideLayouts/slideLayout2.xml"/><Relationship Id="rId6" Type="http://schemas.openxmlformats.org/officeDocument/2006/relationships/hyperlink" Target="https://doi.org/10.3389/fpubh.2025.1524574" TargetMode="External"/><Relationship Id="rId5" Type="http://schemas.openxmlformats.org/officeDocument/2006/relationships/hyperlink" Target="https://doi.org/10.2471/blt.23.291013" TargetMode="External"/><Relationship Id="rId10" Type="http://schemas.openxmlformats.org/officeDocument/2006/relationships/hyperlink" Target="https://doi.org/10.3390/nu17162652" TargetMode="External"/><Relationship Id="rId4" Type="http://schemas.openxmlformats.org/officeDocument/2006/relationships/hyperlink" Target="https://doi.org/10.1186/s13063-023-07643-z" TargetMode="External"/><Relationship Id="rId9" Type="http://schemas.openxmlformats.org/officeDocument/2006/relationships/hyperlink" Target="https://doi.org/10.3390/beverages11010015"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www.nhs.uk/live-well/eat-wel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D679C-5829-C217-7492-C8F81554CC2A}"/>
              </a:ext>
            </a:extLst>
          </p:cNvPr>
          <p:cNvSpPr>
            <a:spLocks noGrp="1"/>
          </p:cNvSpPr>
          <p:nvPr>
            <p:ph type="ctrTitle"/>
          </p:nvPr>
        </p:nvSpPr>
        <p:spPr/>
        <p:txBody>
          <a:bodyPr/>
          <a:lstStyle/>
          <a:p>
            <a:r>
              <a:rPr lang="en-US" sz="2400" b="1" dirty="0">
                <a:solidFill>
                  <a:schemeClr val="tx1"/>
                </a:solidFill>
              </a:rPr>
              <a:t>Reducing Sugar-Sweetened Beverage Consumption Among Adolescents (13–17 years) in the UK: A Six-Week School-Based Health Promotion Campaign</a:t>
            </a:r>
            <a:endParaRPr lang="en-US" sz="2400" dirty="0">
              <a:solidFill>
                <a:schemeClr val="tx1"/>
              </a:solidFill>
            </a:endParaRPr>
          </a:p>
        </p:txBody>
      </p:sp>
      <p:sp>
        <p:nvSpPr>
          <p:cNvPr id="3" name="Subtitle 2">
            <a:extLst>
              <a:ext uri="{FF2B5EF4-FFF2-40B4-BE49-F238E27FC236}">
                <a16:creationId xmlns:a16="http://schemas.microsoft.com/office/drawing/2014/main" id="{E4581739-B04B-04FC-6134-5C7D202143AC}"/>
              </a:ext>
            </a:extLst>
          </p:cNvPr>
          <p:cNvSpPr>
            <a:spLocks noGrp="1"/>
          </p:cNvSpPr>
          <p:nvPr>
            <p:ph type="subTitle" idx="1"/>
          </p:nvPr>
        </p:nvSpPr>
        <p:spPr/>
        <p:txBody>
          <a:bodyPr/>
          <a:lstStyle/>
          <a:p>
            <a:r>
              <a:rPr lang="en-US" dirty="0">
                <a:solidFill>
                  <a:schemeClr val="tx1"/>
                </a:solidFill>
              </a:rPr>
              <a:t>By Nabila Haider</a:t>
            </a:r>
          </a:p>
          <a:p>
            <a:r>
              <a:rPr lang="en-US" dirty="0">
                <a:solidFill>
                  <a:schemeClr val="tx1"/>
                </a:solidFill>
              </a:rPr>
              <a:t>Student ID 2236700</a:t>
            </a:r>
          </a:p>
        </p:txBody>
      </p:sp>
    </p:spTree>
    <p:extLst>
      <p:ext uri="{BB962C8B-B14F-4D97-AF65-F5344CB8AC3E}">
        <p14:creationId xmlns:p14="http://schemas.microsoft.com/office/powerpoint/2010/main" val="781766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890DA-F498-9594-AFB4-E7FAB3CE119B}"/>
              </a:ext>
            </a:extLst>
          </p:cNvPr>
          <p:cNvSpPr>
            <a:spLocks noGrp="1"/>
          </p:cNvSpPr>
          <p:nvPr>
            <p:ph type="title"/>
          </p:nvPr>
        </p:nvSpPr>
        <p:spPr/>
        <p:txBody>
          <a:bodyPr>
            <a:normAutofit fontScale="90000"/>
          </a:bodyPr>
          <a:lstStyle/>
          <a:p>
            <a:r>
              <a:rPr lang="en-US" b="1" dirty="0">
                <a:solidFill>
                  <a:schemeClr val="tx1"/>
                </a:solidFill>
              </a:rPr>
              <a:t>"Sugar Down, Energy Up" — 6 Weekly Sessions (Year 9–10)</a:t>
            </a:r>
            <a:br>
              <a:rPr lang="en-US" b="1" dirty="0"/>
            </a:br>
            <a:endParaRPr lang="en-US" dirty="0"/>
          </a:p>
        </p:txBody>
      </p:sp>
      <p:graphicFrame>
        <p:nvGraphicFramePr>
          <p:cNvPr id="4" name="Content Placeholder 3">
            <a:extLst>
              <a:ext uri="{FF2B5EF4-FFF2-40B4-BE49-F238E27FC236}">
                <a16:creationId xmlns:a16="http://schemas.microsoft.com/office/drawing/2014/main" id="{44448374-E6E8-2F27-5E7C-1BE459658C2E}"/>
              </a:ext>
            </a:extLst>
          </p:cNvPr>
          <p:cNvGraphicFramePr>
            <a:graphicFrameLocks noGrp="1"/>
          </p:cNvGraphicFramePr>
          <p:nvPr>
            <p:ph idx="1"/>
            <p:extLst>
              <p:ext uri="{D42A27DB-BD31-4B8C-83A1-F6EECF244321}">
                <p14:modId xmlns:p14="http://schemas.microsoft.com/office/powerpoint/2010/main" val="3491176955"/>
              </p:ext>
            </p:extLst>
          </p:nvPr>
        </p:nvGraphicFramePr>
        <p:xfrm>
          <a:off x="891090" y="1827718"/>
          <a:ext cx="8596311" cy="3099883"/>
        </p:xfrm>
        <a:graphic>
          <a:graphicData uri="http://schemas.openxmlformats.org/drawingml/2006/table">
            <a:tbl>
              <a:tblPr firstRow="1" bandRow="1">
                <a:tableStyleId>{5C22544A-7EE6-4342-B048-85BDC9FD1C3A}</a:tableStyleId>
              </a:tblPr>
              <a:tblGrid>
                <a:gridCol w="640827">
                  <a:extLst>
                    <a:ext uri="{9D8B030D-6E8A-4147-A177-3AD203B41FA5}">
                      <a16:colId xmlns:a16="http://schemas.microsoft.com/office/drawing/2014/main" val="391854014"/>
                    </a:ext>
                  </a:extLst>
                </a:gridCol>
                <a:gridCol w="2351314">
                  <a:extLst>
                    <a:ext uri="{9D8B030D-6E8A-4147-A177-3AD203B41FA5}">
                      <a16:colId xmlns:a16="http://schemas.microsoft.com/office/drawing/2014/main" val="1493259363"/>
                    </a:ext>
                  </a:extLst>
                </a:gridCol>
                <a:gridCol w="5604170">
                  <a:extLst>
                    <a:ext uri="{9D8B030D-6E8A-4147-A177-3AD203B41FA5}">
                      <a16:colId xmlns:a16="http://schemas.microsoft.com/office/drawing/2014/main" val="1494750265"/>
                    </a:ext>
                  </a:extLst>
                </a:gridCol>
              </a:tblGrid>
              <a:tr h="370840">
                <a:tc>
                  <a:txBody>
                    <a:bodyPr/>
                    <a:lstStyle/>
                    <a:p>
                      <a:pPr algn="l">
                        <a:lnSpc>
                          <a:spcPts val="1875"/>
                        </a:lnSpc>
                        <a:buNone/>
                      </a:pPr>
                      <a:r>
                        <a:rPr lang="en-US" sz="1100" b="0">
                          <a:solidFill>
                            <a:schemeClr val="tx1"/>
                          </a:solidFill>
                          <a:effectLst/>
                          <a:latin typeface="quote-cjk-patch"/>
                        </a:rPr>
                        <a:t>Week</a:t>
                      </a:r>
                    </a:p>
                  </a:txBody>
                  <a:tcPr marR="152400" marT="95250" marB="95250" anchor="ctr"/>
                </a:tc>
                <a:tc>
                  <a:txBody>
                    <a:bodyPr/>
                    <a:lstStyle/>
                    <a:p>
                      <a:pPr algn="l">
                        <a:lnSpc>
                          <a:spcPts val="1875"/>
                        </a:lnSpc>
                        <a:buNone/>
                      </a:pPr>
                      <a:r>
                        <a:rPr lang="en-US" sz="1100" b="0">
                          <a:solidFill>
                            <a:schemeClr val="tx1"/>
                          </a:solidFill>
                          <a:effectLst/>
                          <a:latin typeface="quote-cjk-patch"/>
                        </a:rPr>
                        <a:t>Session Title</a:t>
                      </a:r>
                    </a:p>
                  </a:txBody>
                  <a:tcPr marL="152400" marR="152400" marT="95250" marB="95250" anchor="ctr"/>
                </a:tc>
                <a:tc>
                  <a:txBody>
                    <a:bodyPr/>
                    <a:lstStyle/>
                    <a:p>
                      <a:pPr algn="l">
                        <a:lnSpc>
                          <a:spcPts val="1875"/>
                        </a:lnSpc>
                        <a:buNone/>
                      </a:pPr>
                      <a:r>
                        <a:rPr lang="en-US" sz="1100" b="0">
                          <a:solidFill>
                            <a:schemeClr val="tx1"/>
                          </a:solidFill>
                          <a:effectLst/>
                          <a:latin typeface="quote-cjk-patch"/>
                        </a:rPr>
                        <a:t>Content</a:t>
                      </a:r>
                    </a:p>
                  </a:txBody>
                  <a:tcPr marL="152400" marR="152400" marT="95250" marB="95250" anchor="ctr"/>
                </a:tc>
                <a:extLst>
                  <a:ext uri="{0D108BD9-81ED-4DB2-BD59-A6C34878D82A}">
                    <a16:rowId xmlns:a16="http://schemas.microsoft.com/office/drawing/2014/main" val="595576010"/>
                  </a:ext>
                </a:extLst>
              </a:tr>
              <a:tr h="370840">
                <a:tc>
                  <a:txBody>
                    <a:bodyPr/>
                    <a:lstStyle/>
                    <a:p>
                      <a:pPr>
                        <a:lnSpc>
                          <a:spcPts val="1875"/>
                        </a:lnSpc>
                        <a:buNone/>
                      </a:pPr>
                      <a:r>
                        <a:rPr lang="en-US" sz="1100" b="0">
                          <a:solidFill>
                            <a:schemeClr val="tx1"/>
                          </a:solidFill>
                          <a:effectLst/>
                          <a:latin typeface="quote-cjk-patch"/>
                        </a:rPr>
                        <a:t>1</a:t>
                      </a:r>
                    </a:p>
                  </a:txBody>
                  <a:tcPr marR="152400" marT="95250" marB="95250" anchor="ctr"/>
                </a:tc>
                <a:tc>
                  <a:txBody>
                    <a:bodyPr/>
                    <a:lstStyle/>
                    <a:p>
                      <a:pPr>
                        <a:lnSpc>
                          <a:spcPts val="1875"/>
                        </a:lnSpc>
                        <a:buNone/>
                      </a:pPr>
                      <a:r>
                        <a:rPr lang="en-US" sz="1100" b="1">
                          <a:solidFill>
                            <a:schemeClr val="tx1"/>
                          </a:solidFill>
                          <a:effectLst/>
                          <a:latin typeface="quote-cjk-patch"/>
                        </a:rPr>
                        <a:t>Launch Assembly + Baseline Survey</a:t>
                      </a:r>
                      <a:endParaRPr lang="en-US" sz="1100" b="0">
                        <a:solidFill>
                          <a:schemeClr val="tx1"/>
                        </a:solidFill>
                        <a:effectLst/>
                        <a:latin typeface="quote-cjk-patch"/>
                      </a:endParaRPr>
                    </a:p>
                  </a:txBody>
                  <a:tcPr marL="152400" marR="152400" marT="95250" marB="95250" anchor="ctr"/>
                </a:tc>
                <a:tc>
                  <a:txBody>
                    <a:bodyPr/>
                    <a:lstStyle/>
                    <a:p>
                      <a:pPr>
                        <a:lnSpc>
                          <a:spcPts val="1875"/>
                        </a:lnSpc>
                        <a:buNone/>
                      </a:pPr>
                      <a:r>
                        <a:rPr lang="en-US" sz="1100" b="0">
                          <a:solidFill>
                            <a:schemeClr val="tx1"/>
                          </a:solidFill>
                          <a:effectLst/>
                          <a:latin typeface="quote-cjk-patch"/>
                        </a:rPr>
                        <a:t>Interactive sugar quiz; reveal hidden sugars in popular drinks; distribute pledge cards</a:t>
                      </a:r>
                    </a:p>
                  </a:txBody>
                  <a:tcPr marL="152400" marT="95250" marB="95250" anchor="ctr"/>
                </a:tc>
                <a:extLst>
                  <a:ext uri="{0D108BD9-81ED-4DB2-BD59-A6C34878D82A}">
                    <a16:rowId xmlns:a16="http://schemas.microsoft.com/office/drawing/2014/main" val="1882410162"/>
                  </a:ext>
                </a:extLst>
              </a:tr>
              <a:tr h="370840">
                <a:tc>
                  <a:txBody>
                    <a:bodyPr/>
                    <a:lstStyle/>
                    <a:p>
                      <a:pPr>
                        <a:lnSpc>
                          <a:spcPts val="1875"/>
                        </a:lnSpc>
                        <a:buNone/>
                      </a:pPr>
                      <a:r>
                        <a:rPr lang="en-US" sz="1100" b="0">
                          <a:solidFill>
                            <a:schemeClr val="tx1"/>
                          </a:solidFill>
                          <a:effectLst/>
                          <a:latin typeface="quote-cjk-patch"/>
                        </a:rPr>
                        <a:t>2</a:t>
                      </a:r>
                    </a:p>
                  </a:txBody>
                  <a:tcPr marR="152400" marT="95250" marB="95250" anchor="ctr"/>
                </a:tc>
                <a:tc>
                  <a:txBody>
                    <a:bodyPr/>
                    <a:lstStyle/>
                    <a:p>
                      <a:pPr>
                        <a:lnSpc>
                          <a:spcPts val="1875"/>
                        </a:lnSpc>
                        <a:buNone/>
                      </a:pPr>
                      <a:r>
                        <a:rPr lang="en-US" sz="1100" b="1">
                          <a:solidFill>
                            <a:schemeClr val="tx1"/>
                          </a:solidFill>
                          <a:effectLst/>
                          <a:latin typeface="quote-cjk-patch"/>
                        </a:rPr>
                        <a:t>How Much Sugar Are You Drinking?</a:t>
                      </a:r>
                      <a:endParaRPr lang="en-US" sz="1100" b="0">
                        <a:solidFill>
                          <a:schemeClr val="tx1"/>
                        </a:solidFill>
                        <a:effectLst/>
                        <a:latin typeface="quote-cjk-patch"/>
                      </a:endParaRPr>
                    </a:p>
                  </a:txBody>
                  <a:tcPr marL="152400" marR="152400" marT="95250" marB="95250" anchor="ctr"/>
                </a:tc>
                <a:tc>
                  <a:txBody>
                    <a:bodyPr/>
                    <a:lstStyle/>
                    <a:p>
                      <a:pPr>
                        <a:lnSpc>
                          <a:spcPts val="1875"/>
                        </a:lnSpc>
                        <a:buNone/>
                      </a:pPr>
                      <a:r>
                        <a:rPr lang="en-US" sz="1100" b="0" dirty="0">
                          <a:solidFill>
                            <a:schemeClr val="tx1"/>
                          </a:solidFill>
                          <a:effectLst/>
                          <a:latin typeface="quote-cjk-patch"/>
                        </a:rPr>
                        <a:t>Sugar cube demonstration; label-reading workshop; compare 10 common drinks</a:t>
                      </a:r>
                    </a:p>
                  </a:txBody>
                  <a:tcPr marL="152400" marT="95250" marB="95250" anchor="ctr"/>
                </a:tc>
                <a:extLst>
                  <a:ext uri="{0D108BD9-81ED-4DB2-BD59-A6C34878D82A}">
                    <a16:rowId xmlns:a16="http://schemas.microsoft.com/office/drawing/2014/main" val="3944919268"/>
                  </a:ext>
                </a:extLst>
              </a:tr>
              <a:tr h="370840">
                <a:tc>
                  <a:txBody>
                    <a:bodyPr/>
                    <a:lstStyle/>
                    <a:p>
                      <a:pPr>
                        <a:lnSpc>
                          <a:spcPts val="1875"/>
                        </a:lnSpc>
                        <a:buNone/>
                      </a:pPr>
                      <a:r>
                        <a:rPr lang="en-US" sz="1100" b="0">
                          <a:solidFill>
                            <a:schemeClr val="tx1"/>
                          </a:solidFill>
                          <a:effectLst/>
                          <a:latin typeface="quote-cjk-patch"/>
                        </a:rPr>
                        <a:t>3</a:t>
                      </a:r>
                    </a:p>
                  </a:txBody>
                  <a:tcPr marR="152400" marT="95250" marB="95250" anchor="ctr"/>
                </a:tc>
                <a:tc>
                  <a:txBody>
                    <a:bodyPr/>
                    <a:lstStyle/>
                    <a:p>
                      <a:pPr>
                        <a:lnSpc>
                          <a:spcPts val="1875"/>
                        </a:lnSpc>
                        <a:buNone/>
                      </a:pPr>
                      <a:r>
                        <a:rPr lang="en-US" sz="1100" b="1">
                          <a:solidFill>
                            <a:schemeClr val="tx1"/>
                          </a:solidFill>
                          <a:effectLst/>
                          <a:latin typeface="quote-cjk-patch"/>
                        </a:rPr>
                        <a:t>Hydration Alternatives</a:t>
                      </a:r>
                      <a:endParaRPr lang="en-US" sz="1100" b="0">
                        <a:solidFill>
                          <a:schemeClr val="tx1"/>
                        </a:solidFill>
                        <a:effectLst/>
                        <a:latin typeface="quote-cjk-patch"/>
                      </a:endParaRPr>
                    </a:p>
                  </a:txBody>
                  <a:tcPr marL="152400" marR="152400" marT="95250" marB="95250" anchor="ctr"/>
                </a:tc>
                <a:tc>
                  <a:txBody>
                    <a:bodyPr/>
                    <a:lstStyle/>
                    <a:p>
                      <a:pPr>
                        <a:lnSpc>
                          <a:spcPts val="1875"/>
                        </a:lnSpc>
                        <a:buNone/>
                      </a:pPr>
                      <a:r>
                        <a:rPr lang="en-US" sz="1100" b="0">
                          <a:solidFill>
                            <a:schemeClr val="tx1"/>
                          </a:solidFill>
                          <a:effectLst/>
                          <a:latin typeface="quote-cjk-patch"/>
                        </a:rPr>
                        <a:t>Flavoured water taste-testing; cost comparison (water vs. branded drinks)</a:t>
                      </a:r>
                    </a:p>
                  </a:txBody>
                  <a:tcPr marL="152400" marT="95250" marB="95250" anchor="ctr"/>
                </a:tc>
                <a:extLst>
                  <a:ext uri="{0D108BD9-81ED-4DB2-BD59-A6C34878D82A}">
                    <a16:rowId xmlns:a16="http://schemas.microsoft.com/office/drawing/2014/main" val="1732889828"/>
                  </a:ext>
                </a:extLst>
              </a:tr>
              <a:tr h="370840">
                <a:tc>
                  <a:txBody>
                    <a:bodyPr/>
                    <a:lstStyle/>
                    <a:p>
                      <a:pPr>
                        <a:lnSpc>
                          <a:spcPts val="1875"/>
                        </a:lnSpc>
                        <a:buNone/>
                      </a:pPr>
                      <a:r>
                        <a:rPr lang="en-US" sz="1100" b="0">
                          <a:solidFill>
                            <a:schemeClr val="tx1"/>
                          </a:solidFill>
                          <a:effectLst/>
                          <a:latin typeface="quote-cjk-patch"/>
                        </a:rPr>
                        <a:t>4</a:t>
                      </a:r>
                    </a:p>
                  </a:txBody>
                  <a:tcPr marR="152400" marT="95250" marB="95250" anchor="ctr"/>
                </a:tc>
                <a:tc>
                  <a:txBody>
                    <a:bodyPr/>
                    <a:lstStyle/>
                    <a:p>
                      <a:pPr>
                        <a:lnSpc>
                          <a:spcPts val="1875"/>
                        </a:lnSpc>
                        <a:buNone/>
                      </a:pPr>
                      <a:r>
                        <a:rPr lang="en-US" sz="1100" b="1">
                          <a:solidFill>
                            <a:schemeClr val="tx1"/>
                          </a:solidFill>
                          <a:effectLst/>
                          <a:latin typeface="quote-cjk-patch"/>
                        </a:rPr>
                        <a:t>Marketing and Media Literacy</a:t>
                      </a:r>
                      <a:endParaRPr lang="en-US" sz="1100" b="0">
                        <a:solidFill>
                          <a:schemeClr val="tx1"/>
                        </a:solidFill>
                        <a:effectLst/>
                        <a:latin typeface="quote-cjk-patch"/>
                      </a:endParaRPr>
                    </a:p>
                  </a:txBody>
                  <a:tcPr marL="152400" marR="152400" marT="95250" marB="95250" anchor="ctr"/>
                </a:tc>
                <a:tc>
                  <a:txBody>
                    <a:bodyPr/>
                    <a:lstStyle/>
                    <a:p>
                      <a:pPr>
                        <a:lnSpc>
                          <a:spcPts val="1875"/>
                        </a:lnSpc>
                        <a:buNone/>
                      </a:pPr>
                      <a:r>
                        <a:rPr lang="en-US" sz="1100" b="0">
                          <a:solidFill>
                            <a:schemeClr val="tx1"/>
                          </a:solidFill>
                          <a:effectLst/>
                          <a:latin typeface="quote-cjk-patch"/>
                        </a:rPr>
                        <a:t>Deconstruct drink adverts; identify persuasion tactics; create counter-adverts</a:t>
                      </a:r>
                    </a:p>
                  </a:txBody>
                  <a:tcPr marL="152400" marT="95250" marB="95250" anchor="ctr"/>
                </a:tc>
                <a:extLst>
                  <a:ext uri="{0D108BD9-81ED-4DB2-BD59-A6C34878D82A}">
                    <a16:rowId xmlns:a16="http://schemas.microsoft.com/office/drawing/2014/main" val="3170639388"/>
                  </a:ext>
                </a:extLst>
              </a:tr>
              <a:tr h="370840">
                <a:tc>
                  <a:txBody>
                    <a:bodyPr/>
                    <a:lstStyle/>
                    <a:p>
                      <a:pPr>
                        <a:lnSpc>
                          <a:spcPts val="1875"/>
                        </a:lnSpc>
                        <a:buNone/>
                      </a:pPr>
                      <a:r>
                        <a:rPr lang="en-US" sz="1100" b="0">
                          <a:solidFill>
                            <a:schemeClr val="tx1"/>
                          </a:solidFill>
                          <a:effectLst/>
                          <a:latin typeface="quote-cjk-patch"/>
                        </a:rPr>
                        <a:t>5</a:t>
                      </a:r>
                    </a:p>
                  </a:txBody>
                  <a:tcPr marR="152400" marT="95250" marB="95250" anchor="ctr"/>
                </a:tc>
                <a:tc>
                  <a:txBody>
                    <a:bodyPr/>
                    <a:lstStyle/>
                    <a:p>
                      <a:pPr>
                        <a:lnSpc>
                          <a:spcPts val="1875"/>
                        </a:lnSpc>
                        <a:buNone/>
                      </a:pPr>
                      <a:r>
                        <a:rPr lang="en-US" sz="1100" b="1">
                          <a:solidFill>
                            <a:schemeClr val="tx1"/>
                          </a:solidFill>
                          <a:effectLst/>
                          <a:latin typeface="quote-cjk-patch"/>
                        </a:rPr>
                        <a:t>Peer-Led Challenge Week</a:t>
                      </a:r>
                      <a:endParaRPr lang="en-US" sz="1100" b="0">
                        <a:solidFill>
                          <a:schemeClr val="tx1"/>
                        </a:solidFill>
                        <a:effectLst/>
                        <a:latin typeface="quote-cjk-patch"/>
                      </a:endParaRPr>
                    </a:p>
                  </a:txBody>
                  <a:tcPr marL="152400" marR="152400" marT="95250" marB="95250" anchor="ctr"/>
                </a:tc>
                <a:tc>
                  <a:txBody>
                    <a:bodyPr/>
                    <a:lstStyle/>
                    <a:p>
                      <a:pPr>
                        <a:lnSpc>
                          <a:spcPts val="1875"/>
                        </a:lnSpc>
                        <a:buNone/>
                      </a:pPr>
                      <a:r>
                        <a:rPr lang="en-US" sz="1100" b="0">
                          <a:solidFill>
                            <a:schemeClr val="tx1"/>
                          </a:solidFill>
                          <a:effectLst/>
                          <a:latin typeface="quote-cjk-patch"/>
                        </a:rPr>
                        <a:t>Group challenge: swap one sugary drink per day for water; daily tracking cards</a:t>
                      </a:r>
                    </a:p>
                  </a:txBody>
                  <a:tcPr marL="152400" marT="95250" marB="95250" anchor="ctr"/>
                </a:tc>
                <a:extLst>
                  <a:ext uri="{0D108BD9-81ED-4DB2-BD59-A6C34878D82A}">
                    <a16:rowId xmlns:a16="http://schemas.microsoft.com/office/drawing/2014/main" val="920675010"/>
                  </a:ext>
                </a:extLst>
              </a:tr>
              <a:tr h="370840">
                <a:tc>
                  <a:txBody>
                    <a:bodyPr/>
                    <a:lstStyle/>
                    <a:p>
                      <a:pPr>
                        <a:lnSpc>
                          <a:spcPts val="1875"/>
                        </a:lnSpc>
                        <a:buNone/>
                      </a:pPr>
                      <a:r>
                        <a:rPr lang="en-US" sz="1100" b="0">
                          <a:solidFill>
                            <a:schemeClr val="tx1"/>
                          </a:solidFill>
                          <a:effectLst/>
                          <a:latin typeface="quote-cjk-patch"/>
                        </a:rPr>
                        <a:t>6</a:t>
                      </a:r>
                    </a:p>
                  </a:txBody>
                  <a:tcPr marR="152400" marT="95250" marB="95250" anchor="ctr"/>
                </a:tc>
                <a:tc>
                  <a:txBody>
                    <a:bodyPr/>
                    <a:lstStyle/>
                    <a:p>
                      <a:pPr>
                        <a:lnSpc>
                          <a:spcPts val="1875"/>
                        </a:lnSpc>
                        <a:buNone/>
                      </a:pPr>
                      <a:r>
                        <a:rPr lang="en-US" sz="1100" b="1">
                          <a:solidFill>
                            <a:schemeClr val="tx1"/>
                          </a:solidFill>
                          <a:effectLst/>
                          <a:latin typeface="quote-cjk-patch"/>
                        </a:rPr>
                        <a:t>Celebration + Follow-Up Survey</a:t>
                      </a:r>
                      <a:endParaRPr lang="en-US" sz="1100" b="0">
                        <a:solidFill>
                          <a:schemeClr val="tx1"/>
                        </a:solidFill>
                        <a:effectLst/>
                        <a:latin typeface="quote-cjk-patch"/>
                      </a:endParaRPr>
                    </a:p>
                  </a:txBody>
                  <a:tcPr marL="152400" marR="152400" marT="95250" marB="95250" anchor="ctr"/>
                </a:tc>
                <a:tc>
                  <a:txBody>
                    <a:bodyPr/>
                    <a:lstStyle/>
                    <a:p>
                      <a:pPr>
                        <a:lnSpc>
                          <a:spcPts val="1875"/>
                        </a:lnSpc>
                        <a:buNone/>
                      </a:pPr>
                      <a:r>
                        <a:rPr lang="en-US" sz="1100" b="0" dirty="0">
                          <a:solidFill>
                            <a:schemeClr val="tx1"/>
                          </a:solidFill>
                          <a:effectLst/>
                          <a:latin typeface="quote-cjk-patch"/>
                        </a:rPr>
                        <a:t>Certificates; results presentation; pledge wall; prizes for participation</a:t>
                      </a:r>
                    </a:p>
                  </a:txBody>
                  <a:tcPr marL="152400" marT="95250" marB="95250" anchor="ctr"/>
                </a:tc>
                <a:extLst>
                  <a:ext uri="{0D108BD9-81ED-4DB2-BD59-A6C34878D82A}">
                    <a16:rowId xmlns:a16="http://schemas.microsoft.com/office/drawing/2014/main" val="1530030541"/>
                  </a:ext>
                </a:extLst>
              </a:tr>
            </a:tbl>
          </a:graphicData>
        </a:graphic>
      </p:graphicFrame>
      <p:sp>
        <p:nvSpPr>
          <p:cNvPr id="6" name="TextBox 5">
            <a:extLst>
              <a:ext uri="{FF2B5EF4-FFF2-40B4-BE49-F238E27FC236}">
                <a16:creationId xmlns:a16="http://schemas.microsoft.com/office/drawing/2014/main" id="{F29FD85A-DE25-273B-B10F-F6DC71FF02F0}"/>
              </a:ext>
            </a:extLst>
          </p:cNvPr>
          <p:cNvSpPr txBox="1"/>
          <p:nvPr/>
        </p:nvSpPr>
        <p:spPr>
          <a:xfrm>
            <a:off x="891090" y="4927601"/>
            <a:ext cx="7896650" cy="2031325"/>
          </a:xfrm>
          <a:prstGeom prst="rect">
            <a:avLst/>
          </a:prstGeom>
          <a:noFill/>
        </p:spPr>
        <p:txBody>
          <a:bodyPr wrap="square">
            <a:spAutoFit/>
          </a:bodyPr>
          <a:lstStyle/>
          <a:p>
            <a:pPr algn="l">
              <a:spcBef>
                <a:spcPts val="1200"/>
              </a:spcBef>
              <a:spcAft>
                <a:spcPts val="1200"/>
              </a:spcAft>
              <a:buNone/>
            </a:pPr>
            <a:r>
              <a:rPr lang="en-US" sz="1200" b="1" i="0" dirty="0">
                <a:solidFill>
                  <a:srgbClr val="0F1115"/>
                </a:solidFill>
                <a:effectLst/>
                <a:latin typeface="quote-cjk-patch"/>
              </a:rPr>
              <a:t>Aims of the activity:</a:t>
            </a:r>
          </a:p>
          <a:p>
            <a:pPr>
              <a:spcBef>
                <a:spcPts val="1200"/>
              </a:spcBef>
              <a:spcAft>
                <a:spcPts val="1200"/>
              </a:spcAft>
            </a:pPr>
            <a:r>
              <a:rPr lang="en-US" sz="1200" dirty="0">
                <a:solidFill>
                  <a:srgbClr val="0F1115"/>
                </a:solidFill>
                <a:latin typeface="quote-cjk-patch"/>
              </a:rPr>
              <a:t>Enhance awareness of sugar content in beverages by 30 percent (will be measured through quiz pre and post)</a:t>
            </a:r>
          </a:p>
          <a:p>
            <a:pPr>
              <a:spcBef>
                <a:spcPts val="1200"/>
              </a:spcBef>
              <a:spcAft>
                <a:spcPts val="1200"/>
              </a:spcAft>
            </a:pPr>
            <a:r>
              <a:rPr lang="en-US" sz="1200" dirty="0">
                <a:solidFill>
                  <a:srgbClr val="0F1115"/>
                </a:solidFill>
                <a:latin typeface="quote-cjk-patch"/>
              </a:rPr>
              <a:t>Reduce consumption of SSBs per day by at least one drink (measured using 24-hour recall technique)</a:t>
            </a:r>
          </a:p>
          <a:p>
            <a:pPr>
              <a:spcBef>
                <a:spcPts val="1200"/>
              </a:spcBef>
              <a:spcAft>
                <a:spcPts val="1200"/>
              </a:spcAft>
            </a:pPr>
            <a:r>
              <a:rPr lang="en-US" sz="1200" dirty="0">
                <a:solidFill>
                  <a:srgbClr val="0F1115"/>
                </a:solidFill>
                <a:latin typeface="quote-cjk-patch"/>
              </a:rPr>
              <a:t>Increase the intake of water up to 6 glasses per day (measured through monitoring log)</a:t>
            </a:r>
            <a:br>
              <a:rPr lang="en-US" dirty="0"/>
            </a:br>
            <a:endParaRPr lang="en-US" dirty="0"/>
          </a:p>
        </p:txBody>
      </p:sp>
    </p:spTree>
    <p:extLst>
      <p:ext uri="{BB962C8B-B14F-4D97-AF65-F5344CB8AC3E}">
        <p14:creationId xmlns:p14="http://schemas.microsoft.com/office/powerpoint/2010/main" val="3556173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2838E-6BE6-34D6-B978-A276DBE3B818}"/>
              </a:ext>
            </a:extLst>
          </p:cNvPr>
          <p:cNvSpPr>
            <a:spLocks noGrp="1"/>
          </p:cNvSpPr>
          <p:nvPr>
            <p:ph type="title"/>
          </p:nvPr>
        </p:nvSpPr>
        <p:spPr>
          <a:xfrm>
            <a:off x="677334" y="609600"/>
            <a:ext cx="8596668" cy="625434"/>
          </a:xfrm>
        </p:spPr>
        <p:txBody>
          <a:bodyPr>
            <a:normAutofit fontScale="90000"/>
          </a:bodyPr>
          <a:lstStyle/>
          <a:p>
            <a:r>
              <a:rPr lang="en-US" b="1" dirty="0">
                <a:solidFill>
                  <a:schemeClr val="tx1"/>
                </a:solidFill>
              </a:rPr>
              <a:t>RATIONALE AND NATIONAL GUIDELINES</a:t>
            </a:r>
            <a:br>
              <a:rPr lang="en-US" b="1" dirty="0">
                <a:solidFill>
                  <a:schemeClr val="tx1"/>
                </a:solidFill>
              </a:rPr>
            </a:br>
            <a:endParaRPr lang="en-US" dirty="0">
              <a:solidFill>
                <a:schemeClr val="tx1"/>
              </a:solidFill>
            </a:endParaRPr>
          </a:p>
        </p:txBody>
      </p:sp>
      <p:graphicFrame>
        <p:nvGraphicFramePr>
          <p:cNvPr id="4" name="Content Placeholder 3">
            <a:extLst>
              <a:ext uri="{FF2B5EF4-FFF2-40B4-BE49-F238E27FC236}">
                <a16:creationId xmlns:a16="http://schemas.microsoft.com/office/drawing/2014/main" id="{BF6D7EDC-DB4E-5FC3-3719-9C7E4A9FA6DC}"/>
              </a:ext>
            </a:extLst>
          </p:cNvPr>
          <p:cNvGraphicFramePr>
            <a:graphicFrameLocks noGrp="1"/>
          </p:cNvGraphicFramePr>
          <p:nvPr>
            <p:ph idx="1"/>
            <p:extLst>
              <p:ext uri="{D42A27DB-BD31-4B8C-83A1-F6EECF244321}">
                <p14:modId xmlns:p14="http://schemas.microsoft.com/office/powerpoint/2010/main" val="3321527160"/>
              </p:ext>
            </p:extLst>
          </p:nvPr>
        </p:nvGraphicFramePr>
        <p:xfrm>
          <a:off x="266184" y="1852551"/>
          <a:ext cx="5829816" cy="28000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Table 4">
            <a:extLst>
              <a:ext uri="{FF2B5EF4-FFF2-40B4-BE49-F238E27FC236}">
                <a16:creationId xmlns:a16="http://schemas.microsoft.com/office/drawing/2014/main" id="{436F31C0-6D2E-2483-CE3B-2956AB77AB99}"/>
              </a:ext>
            </a:extLst>
          </p:cNvPr>
          <p:cNvGraphicFramePr>
            <a:graphicFrameLocks noGrp="1"/>
          </p:cNvGraphicFramePr>
          <p:nvPr>
            <p:extLst>
              <p:ext uri="{D42A27DB-BD31-4B8C-83A1-F6EECF244321}">
                <p14:modId xmlns:p14="http://schemas.microsoft.com/office/powerpoint/2010/main" val="1256205616"/>
              </p:ext>
            </p:extLst>
          </p:nvPr>
        </p:nvGraphicFramePr>
        <p:xfrm>
          <a:off x="6507678" y="1762455"/>
          <a:ext cx="4916384" cy="3333089"/>
        </p:xfrm>
        <a:graphic>
          <a:graphicData uri="http://schemas.openxmlformats.org/drawingml/2006/table">
            <a:tbl>
              <a:tblPr>
                <a:tableStyleId>{3C2FFA5D-87B4-456A-9821-1D502468CF0F}</a:tableStyleId>
              </a:tblPr>
              <a:tblGrid>
                <a:gridCol w="1741098">
                  <a:extLst>
                    <a:ext uri="{9D8B030D-6E8A-4147-A177-3AD203B41FA5}">
                      <a16:colId xmlns:a16="http://schemas.microsoft.com/office/drawing/2014/main" val="1420368624"/>
                    </a:ext>
                  </a:extLst>
                </a:gridCol>
                <a:gridCol w="3175286">
                  <a:extLst>
                    <a:ext uri="{9D8B030D-6E8A-4147-A177-3AD203B41FA5}">
                      <a16:colId xmlns:a16="http://schemas.microsoft.com/office/drawing/2014/main" val="1395800602"/>
                    </a:ext>
                  </a:extLst>
                </a:gridCol>
              </a:tblGrid>
              <a:tr h="337646">
                <a:tc>
                  <a:txBody>
                    <a:bodyPr/>
                    <a:lstStyle/>
                    <a:p>
                      <a:pPr algn="l">
                        <a:lnSpc>
                          <a:spcPts val="1875"/>
                        </a:lnSpc>
                        <a:buNone/>
                      </a:pPr>
                      <a:r>
                        <a:rPr lang="en-US" sz="1200" b="0">
                          <a:effectLst/>
                        </a:rPr>
                        <a:t>Source</a:t>
                      </a:r>
                      <a:endParaRPr lang="en-US" sz="1200" b="0">
                        <a:effectLst/>
                        <a:latin typeface="quote-cjk-patch"/>
                      </a:endParaRPr>
                    </a:p>
                  </a:txBody>
                  <a:tcPr marR="152400" marT="95250" marB="95250" anchor="ctr"/>
                </a:tc>
                <a:tc>
                  <a:txBody>
                    <a:bodyPr/>
                    <a:lstStyle/>
                    <a:p>
                      <a:pPr algn="l">
                        <a:lnSpc>
                          <a:spcPts val="1875"/>
                        </a:lnSpc>
                        <a:buNone/>
                      </a:pPr>
                      <a:r>
                        <a:rPr lang="en-US" sz="1200" b="0">
                          <a:effectLst/>
                        </a:rPr>
                        <a:t>Recommendation</a:t>
                      </a:r>
                      <a:endParaRPr lang="en-US" sz="1200" b="0">
                        <a:effectLst/>
                        <a:latin typeface="quote-cjk-patch"/>
                      </a:endParaRPr>
                    </a:p>
                  </a:txBody>
                  <a:tcPr marL="152400" marR="152400" marT="95250" marB="95250" anchor="ctr"/>
                </a:tc>
                <a:extLst>
                  <a:ext uri="{0D108BD9-81ED-4DB2-BD59-A6C34878D82A}">
                    <a16:rowId xmlns:a16="http://schemas.microsoft.com/office/drawing/2014/main" val="784839349"/>
                  </a:ext>
                </a:extLst>
              </a:tr>
              <a:tr h="715016">
                <a:tc>
                  <a:txBody>
                    <a:bodyPr/>
                    <a:lstStyle/>
                    <a:p>
                      <a:pPr>
                        <a:lnSpc>
                          <a:spcPts val="1875"/>
                        </a:lnSpc>
                        <a:buNone/>
                      </a:pPr>
                      <a:r>
                        <a:rPr lang="en-US" sz="1200" b="0">
                          <a:effectLst/>
                        </a:rPr>
                        <a:t>SACN (2015)</a:t>
                      </a:r>
                      <a:endParaRPr lang="en-US" sz="1200" b="0">
                        <a:effectLst/>
                        <a:latin typeface="quote-cjk-patch"/>
                      </a:endParaRPr>
                    </a:p>
                  </a:txBody>
                  <a:tcPr marR="152400" marT="95250" marB="95250" anchor="ctr"/>
                </a:tc>
                <a:tc>
                  <a:txBody>
                    <a:bodyPr/>
                    <a:lstStyle/>
                    <a:p>
                      <a:pPr>
                        <a:lnSpc>
                          <a:spcPts val="1875"/>
                        </a:lnSpc>
                        <a:buNone/>
                      </a:pPr>
                      <a:r>
                        <a:rPr lang="en-US" sz="1200" b="0" dirty="0">
                          <a:effectLst/>
                        </a:rPr>
                        <a:t>Free sugars should not exceed </a:t>
                      </a:r>
                      <a:r>
                        <a:rPr lang="en-US" sz="1200" b="1" dirty="0">
                          <a:effectLst/>
                        </a:rPr>
                        <a:t>5%</a:t>
                      </a:r>
                      <a:r>
                        <a:rPr lang="en-US" sz="1200" b="0" dirty="0">
                          <a:effectLst/>
                        </a:rPr>
                        <a:t> of daily energy for children aged 11+</a:t>
                      </a:r>
                      <a:endParaRPr lang="en-US" sz="1200" b="0" dirty="0">
                        <a:effectLst/>
                        <a:latin typeface="quote-cjk-patch"/>
                      </a:endParaRPr>
                    </a:p>
                  </a:txBody>
                  <a:tcPr marL="152400" marT="95250" marB="95250" anchor="ctr"/>
                </a:tc>
                <a:extLst>
                  <a:ext uri="{0D108BD9-81ED-4DB2-BD59-A6C34878D82A}">
                    <a16:rowId xmlns:a16="http://schemas.microsoft.com/office/drawing/2014/main" val="4275269787"/>
                  </a:ext>
                </a:extLst>
              </a:tr>
              <a:tr h="526331">
                <a:tc>
                  <a:txBody>
                    <a:bodyPr/>
                    <a:lstStyle/>
                    <a:p>
                      <a:pPr>
                        <a:lnSpc>
                          <a:spcPts val="1875"/>
                        </a:lnSpc>
                        <a:buNone/>
                      </a:pPr>
                      <a:r>
                        <a:rPr lang="en-US" sz="1200" b="0">
                          <a:effectLst/>
                        </a:rPr>
                        <a:t>NHS Eatwell Guide (2023)</a:t>
                      </a:r>
                      <a:endParaRPr lang="en-US" sz="1200" b="0">
                        <a:effectLst/>
                        <a:latin typeface="quote-cjk-patch"/>
                      </a:endParaRPr>
                    </a:p>
                  </a:txBody>
                  <a:tcPr marR="152400" marT="95250" marB="95250" anchor="ctr"/>
                </a:tc>
                <a:tc>
                  <a:txBody>
                    <a:bodyPr/>
                    <a:lstStyle/>
                    <a:p>
                      <a:pPr>
                        <a:lnSpc>
                          <a:spcPts val="1875"/>
                        </a:lnSpc>
                        <a:buNone/>
                      </a:pPr>
                      <a:r>
                        <a:rPr lang="en-US" sz="1200" b="0">
                          <a:effectLst/>
                        </a:rPr>
                        <a:t>Water and lower-fat milk as default drinks</a:t>
                      </a:r>
                      <a:endParaRPr lang="en-US" sz="1200" b="0">
                        <a:effectLst/>
                        <a:latin typeface="quote-cjk-patch"/>
                      </a:endParaRPr>
                    </a:p>
                  </a:txBody>
                  <a:tcPr marL="152400" marT="95250" marB="95250" anchor="ctr"/>
                </a:tc>
                <a:extLst>
                  <a:ext uri="{0D108BD9-81ED-4DB2-BD59-A6C34878D82A}">
                    <a16:rowId xmlns:a16="http://schemas.microsoft.com/office/drawing/2014/main" val="3553143769"/>
                  </a:ext>
                </a:extLst>
              </a:tr>
              <a:tr h="526331">
                <a:tc>
                  <a:txBody>
                    <a:bodyPr/>
                    <a:lstStyle/>
                    <a:p>
                      <a:pPr>
                        <a:lnSpc>
                          <a:spcPts val="1875"/>
                        </a:lnSpc>
                        <a:buNone/>
                      </a:pPr>
                      <a:r>
                        <a:rPr lang="en-US" sz="1200" b="0">
                          <a:effectLst/>
                        </a:rPr>
                        <a:t>WHO (2015)</a:t>
                      </a:r>
                      <a:endParaRPr lang="en-US" sz="1200" b="0">
                        <a:effectLst/>
                        <a:latin typeface="quote-cjk-patch"/>
                      </a:endParaRPr>
                    </a:p>
                  </a:txBody>
                  <a:tcPr marR="152400" marT="95250" marB="95250" anchor="ctr"/>
                </a:tc>
                <a:tc>
                  <a:txBody>
                    <a:bodyPr/>
                    <a:lstStyle/>
                    <a:p>
                      <a:pPr>
                        <a:lnSpc>
                          <a:spcPts val="1875"/>
                        </a:lnSpc>
                        <a:buNone/>
                      </a:pPr>
                      <a:r>
                        <a:rPr lang="en-US" sz="1200" b="0">
                          <a:effectLst/>
                        </a:rPr>
                        <a:t>Free sugars &lt; </a:t>
                      </a:r>
                      <a:r>
                        <a:rPr lang="en-US" sz="1200" b="1">
                          <a:effectLst/>
                        </a:rPr>
                        <a:t>10%</a:t>
                      </a:r>
                      <a:r>
                        <a:rPr lang="en-US" sz="1200" b="0">
                          <a:effectLst/>
                        </a:rPr>
                        <a:t> of energy intake, ideally &lt; 5%</a:t>
                      </a:r>
                      <a:endParaRPr lang="en-US" sz="1200" b="0">
                        <a:effectLst/>
                        <a:latin typeface="quote-cjk-patch"/>
                      </a:endParaRPr>
                    </a:p>
                  </a:txBody>
                  <a:tcPr marL="152400" marT="95250" marB="95250" anchor="ctr"/>
                </a:tc>
                <a:extLst>
                  <a:ext uri="{0D108BD9-81ED-4DB2-BD59-A6C34878D82A}">
                    <a16:rowId xmlns:a16="http://schemas.microsoft.com/office/drawing/2014/main" val="3381707822"/>
                  </a:ext>
                </a:extLst>
              </a:tr>
              <a:tr h="903700">
                <a:tc>
                  <a:txBody>
                    <a:bodyPr/>
                    <a:lstStyle/>
                    <a:p>
                      <a:pPr>
                        <a:lnSpc>
                          <a:spcPts val="1875"/>
                        </a:lnSpc>
                        <a:buNone/>
                      </a:pPr>
                      <a:r>
                        <a:rPr lang="en-US" sz="1200" b="0">
                          <a:effectLst/>
                        </a:rPr>
                        <a:t>Hashem et al. (2024)</a:t>
                      </a:r>
                      <a:endParaRPr lang="en-US" sz="1200" b="0">
                        <a:effectLst/>
                        <a:latin typeface="quote-cjk-patch"/>
                      </a:endParaRPr>
                    </a:p>
                  </a:txBody>
                  <a:tcPr marR="152400" marT="95250" marB="95250" anchor="ctr"/>
                </a:tc>
                <a:tc>
                  <a:txBody>
                    <a:bodyPr/>
                    <a:lstStyle/>
                    <a:p>
                      <a:pPr>
                        <a:lnSpc>
                          <a:spcPts val="1875"/>
                        </a:lnSpc>
                        <a:buNone/>
                      </a:pPr>
                      <a:r>
                        <a:rPr lang="en-US" sz="1200" b="0" dirty="0">
                          <a:effectLst/>
                        </a:rPr>
                        <a:t>UK sugar reduction </a:t>
                      </a:r>
                      <a:r>
                        <a:rPr lang="en-US" sz="1200" b="0" dirty="0" err="1">
                          <a:effectLst/>
                        </a:rPr>
                        <a:t>programme</a:t>
                      </a:r>
                      <a:r>
                        <a:rPr lang="en-US" sz="1200" b="0" dirty="0">
                          <a:effectLst/>
                        </a:rPr>
                        <a:t> reduced sugar in drinks but consumption remains above recommended levels in children</a:t>
                      </a:r>
                      <a:endParaRPr lang="en-US" sz="1200" b="0" dirty="0">
                        <a:effectLst/>
                        <a:latin typeface="quote-cjk-patch"/>
                      </a:endParaRPr>
                    </a:p>
                  </a:txBody>
                  <a:tcPr marL="152400" marT="95250" marB="95250" anchor="ctr"/>
                </a:tc>
                <a:extLst>
                  <a:ext uri="{0D108BD9-81ED-4DB2-BD59-A6C34878D82A}">
                    <a16:rowId xmlns:a16="http://schemas.microsoft.com/office/drawing/2014/main" val="3150217805"/>
                  </a:ext>
                </a:extLst>
              </a:tr>
            </a:tbl>
          </a:graphicData>
        </a:graphic>
      </p:graphicFrame>
    </p:spTree>
    <p:extLst>
      <p:ext uri="{BB962C8B-B14F-4D97-AF65-F5344CB8AC3E}">
        <p14:creationId xmlns:p14="http://schemas.microsoft.com/office/powerpoint/2010/main" val="1050839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A3335-75D5-6D3D-A825-14A93DF358E8}"/>
              </a:ext>
            </a:extLst>
          </p:cNvPr>
          <p:cNvSpPr>
            <a:spLocks noGrp="1"/>
          </p:cNvSpPr>
          <p:nvPr>
            <p:ph type="title"/>
          </p:nvPr>
        </p:nvSpPr>
        <p:spPr/>
        <p:txBody>
          <a:bodyPr>
            <a:normAutofit fontScale="90000"/>
          </a:bodyPr>
          <a:lstStyle/>
          <a:p>
            <a:r>
              <a:rPr lang="en-US" b="1" dirty="0">
                <a:solidFill>
                  <a:schemeClr val="tx1"/>
                </a:solidFill>
              </a:rPr>
              <a:t>SHORT-TERM AND LONG-TERM CONSEQUENCES</a:t>
            </a:r>
            <a:br>
              <a:rPr lang="en-US" b="1" dirty="0"/>
            </a:br>
            <a:endParaRPr lang="en-US" dirty="0"/>
          </a:p>
        </p:txBody>
      </p:sp>
      <p:sp>
        <p:nvSpPr>
          <p:cNvPr id="5" name="TextBox 4">
            <a:extLst>
              <a:ext uri="{FF2B5EF4-FFF2-40B4-BE49-F238E27FC236}">
                <a16:creationId xmlns:a16="http://schemas.microsoft.com/office/drawing/2014/main" id="{096190DF-28E5-E71D-7C96-A63C60823388}"/>
              </a:ext>
            </a:extLst>
          </p:cNvPr>
          <p:cNvSpPr txBox="1"/>
          <p:nvPr/>
        </p:nvSpPr>
        <p:spPr>
          <a:xfrm>
            <a:off x="677334" y="1831575"/>
            <a:ext cx="6103916" cy="374461"/>
          </a:xfrm>
          <a:prstGeom prst="rect">
            <a:avLst/>
          </a:prstGeom>
          <a:noFill/>
        </p:spPr>
        <p:txBody>
          <a:bodyPr wrap="square">
            <a:spAutoFit/>
          </a:bodyPr>
          <a:lstStyle/>
          <a:p>
            <a:pPr algn="l">
              <a:lnSpc>
                <a:spcPts val="2250"/>
              </a:lnSpc>
              <a:spcBef>
                <a:spcPts val="2400"/>
              </a:spcBef>
              <a:spcAft>
                <a:spcPts val="1200"/>
              </a:spcAft>
              <a:buNone/>
            </a:pPr>
            <a:r>
              <a:rPr lang="en-US" b="1" dirty="0">
                <a:solidFill>
                  <a:srgbClr val="0F1115"/>
                </a:solidFill>
                <a:effectLst/>
                <a:latin typeface="quote-cjk-patch"/>
              </a:rPr>
              <a:t>Short-Term Consequences (Daily Life)</a:t>
            </a:r>
          </a:p>
        </p:txBody>
      </p:sp>
      <p:graphicFrame>
        <p:nvGraphicFramePr>
          <p:cNvPr id="6" name="Table 5">
            <a:extLst>
              <a:ext uri="{FF2B5EF4-FFF2-40B4-BE49-F238E27FC236}">
                <a16:creationId xmlns:a16="http://schemas.microsoft.com/office/drawing/2014/main" id="{2885ACDE-4F89-8FE6-CAEC-12959A3711A7}"/>
              </a:ext>
            </a:extLst>
          </p:cNvPr>
          <p:cNvGraphicFramePr>
            <a:graphicFrameLocks noGrp="1"/>
          </p:cNvGraphicFramePr>
          <p:nvPr>
            <p:extLst>
              <p:ext uri="{D42A27DB-BD31-4B8C-83A1-F6EECF244321}">
                <p14:modId xmlns:p14="http://schemas.microsoft.com/office/powerpoint/2010/main" val="3481673873"/>
              </p:ext>
            </p:extLst>
          </p:nvPr>
        </p:nvGraphicFramePr>
        <p:xfrm>
          <a:off x="312717" y="2309227"/>
          <a:ext cx="4807433" cy="3415637"/>
        </p:xfrm>
        <a:graphic>
          <a:graphicData uri="http://schemas.openxmlformats.org/drawingml/2006/table">
            <a:tbl>
              <a:tblPr>
                <a:tableStyleId>{3C2FFA5D-87B4-456A-9821-1D502468CF0F}</a:tableStyleId>
              </a:tblPr>
              <a:tblGrid>
                <a:gridCol w="1124197">
                  <a:extLst>
                    <a:ext uri="{9D8B030D-6E8A-4147-A177-3AD203B41FA5}">
                      <a16:colId xmlns:a16="http://schemas.microsoft.com/office/drawing/2014/main" val="1121293818"/>
                    </a:ext>
                  </a:extLst>
                </a:gridCol>
                <a:gridCol w="3683236">
                  <a:extLst>
                    <a:ext uri="{9D8B030D-6E8A-4147-A177-3AD203B41FA5}">
                      <a16:colId xmlns:a16="http://schemas.microsoft.com/office/drawing/2014/main" val="273731673"/>
                    </a:ext>
                  </a:extLst>
                </a:gridCol>
              </a:tblGrid>
              <a:tr h="371879">
                <a:tc>
                  <a:txBody>
                    <a:bodyPr/>
                    <a:lstStyle/>
                    <a:p>
                      <a:pPr algn="l">
                        <a:lnSpc>
                          <a:spcPts val="1875"/>
                        </a:lnSpc>
                        <a:buNone/>
                      </a:pPr>
                      <a:r>
                        <a:rPr lang="en-US" sz="1200" b="0" dirty="0">
                          <a:effectLst/>
                        </a:rPr>
                        <a:t>Domain</a:t>
                      </a:r>
                      <a:endParaRPr lang="en-US" sz="1200" b="0" dirty="0">
                        <a:effectLst/>
                        <a:latin typeface="quote-cjk-patch"/>
                      </a:endParaRPr>
                    </a:p>
                  </a:txBody>
                  <a:tcPr marL="87882" marR="146469" marT="91543" marB="91543" anchor="ctr"/>
                </a:tc>
                <a:tc>
                  <a:txBody>
                    <a:bodyPr/>
                    <a:lstStyle/>
                    <a:p>
                      <a:pPr algn="l">
                        <a:lnSpc>
                          <a:spcPts val="1875"/>
                        </a:lnSpc>
                        <a:buNone/>
                      </a:pPr>
                      <a:r>
                        <a:rPr lang="en-US" sz="1200" b="0">
                          <a:effectLst/>
                        </a:rPr>
                        <a:t>Consequence</a:t>
                      </a:r>
                      <a:endParaRPr lang="en-US" sz="1200" b="0">
                        <a:effectLst/>
                        <a:latin typeface="quote-cjk-patch"/>
                      </a:endParaRPr>
                    </a:p>
                  </a:txBody>
                  <a:tcPr marL="146469" marR="146469" marT="91543" marB="91543" anchor="ctr"/>
                </a:tc>
                <a:extLst>
                  <a:ext uri="{0D108BD9-81ED-4DB2-BD59-A6C34878D82A}">
                    <a16:rowId xmlns:a16="http://schemas.microsoft.com/office/drawing/2014/main" val="2609339432"/>
                  </a:ext>
                </a:extLst>
              </a:tr>
              <a:tr h="650338">
                <a:tc>
                  <a:txBody>
                    <a:bodyPr/>
                    <a:lstStyle/>
                    <a:p>
                      <a:pPr>
                        <a:lnSpc>
                          <a:spcPts val="1875"/>
                        </a:lnSpc>
                        <a:buNone/>
                      </a:pPr>
                      <a:r>
                        <a:rPr lang="en-US" sz="1200" b="1">
                          <a:effectLst/>
                        </a:rPr>
                        <a:t>Dental</a:t>
                      </a:r>
                      <a:endParaRPr lang="en-US" sz="1200" b="0">
                        <a:effectLst/>
                        <a:latin typeface="quote-cjk-patch"/>
                      </a:endParaRPr>
                    </a:p>
                  </a:txBody>
                  <a:tcPr marL="87882" marR="146469" marT="91543" marB="91543" anchor="ctr"/>
                </a:tc>
                <a:tc>
                  <a:txBody>
                    <a:bodyPr/>
                    <a:lstStyle/>
                    <a:p>
                      <a:pPr>
                        <a:lnSpc>
                          <a:spcPts val="1875"/>
                        </a:lnSpc>
                        <a:buNone/>
                      </a:pPr>
                      <a:r>
                        <a:rPr lang="en-US" sz="1200" b="0" dirty="0">
                          <a:effectLst/>
                        </a:rPr>
                        <a:t>Dental caries — 25% of 15-year-olds have tooth decay (NHS Digital, 2023)</a:t>
                      </a:r>
                      <a:endParaRPr lang="en-US" sz="1200" b="0" dirty="0">
                        <a:effectLst/>
                        <a:latin typeface="quote-cjk-patch"/>
                      </a:endParaRPr>
                    </a:p>
                  </a:txBody>
                  <a:tcPr marL="146469" marR="87882" marT="91543" marB="91543" anchor="ctr"/>
                </a:tc>
                <a:extLst>
                  <a:ext uri="{0D108BD9-81ED-4DB2-BD59-A6C34878D82A}">
                    <a16:rowId xmlns:a16="http://schemas.microsoft.com/office/drawing/2014/main" val="3917358210"/>
                  </a:ext>
                </a:extLst>
              </a:tr>
              <a:tr h="478721">
                <a:tc>
                  <a:txBody>
                    <a:bodyPr/>
                    <a:lstStyle/>
                    <a:p>
                      <a:pPr>
                        <a:lnSpc>
                          <a:spcPts val="1875"/>
                        </a:lnSpc>
                        <a:buNone/>
                      </a:pPr>
                      <a:r>
                        <a:rPr lang="en-US" sz="1200" b="1">
                          <a:effectLst/>
                        </a:rPr>
                        <a:t>Cognitive</a:t>
                      </a:r>
                      <a:endParaRPr lang="en-US" sz="1200" b="0">
                        <a:effectLst/>
                        <a:latin typeface="quote-cjk-patch"/>
                      </a:endParaRPr>
                    </a:p>
                  </a:txBody>
                  <a:tcPr marL="87882" marR="146469" marT="91543" marB="91543" anchor="ctr"/>
                </a:tc>
                <a:tc>
                  <a:txBody>
                    <a:bodyPr/>
                    <a:lstStyle/>
                    <a:p>
                      <a:pPr>
                        <a:lnSpc>
                          <a:spcPts val="1875"/>
                        </a:lnSpc>
                        <a:buNone/>
                      </a:pPr>
                      <a:r>
                        <a:rPr lang="en-US" sz="1200" b="0">
                          <a:effectLst/>
                        </a:rPr>
                        <a:t>Energy spikes and crashes affecting concentration in lessons</a:t>
                      </a:r>
                      <a:endParaRPr lang="en-US" sz="1200" b="0">
                        <a:effectLst/>
                        <a:latin typeface="quote-cjk-patch"/>
                      </a:endParaRPr>
                    </a:p>
                  </a:txBody>
                  <a:tcPr marL="146469" marR="87882" marT="91543" marB="91543" anchor="ctr"/>
                </a:tc>
                <a:extLst>
                  <a:ext uri="{0D108BD9-81ED-4DB2-BD59-A6C34878D82A}">
                    <a16:rowId xmlns:a16="http://schemas.microsoft.com/office/drawing/2014/main" val="328312134"/>
                  </a:ext>
                </a:extLst>
              </a:tr>
              <a:tr h="478721">
                <a:tc>
                  <a:txBody>
                    <a:bodyPr/>
                    <a:lstStyle/>
                    <a:p>
                      <a:pPr>
                        <a:lnSpc>
                          <a:spcPts val="1875"/>
                        </a:lnSpc>
                        <a:buNone/>
                      </a:pPr>
                      <a:r>
                        <a:rPr lang="en-US" sz="1200" b="1">
                          <a:effectLst/>
                        </a:rPr>
                        <a:t>Physical</a:t>
                      </a:r>
                      <a:endParaRPr lang="en-US" sz="1200" b="0">
                        <a:effectLst/>
                        <a:latin typeface="quote-cjk-patch"/>
                      </a:endParaRPr>
                    </a:p>
                  </a:txBody>
                  <a:tcPr marL="87882" marR="146469" marT="91543" marB="91543" anchor="ctr"/>
                </a:tc>
                <a:tc>
                  <a:txBody>
                    <a:bodyPr/>
                    <a:lstStyle/>
                    <a:p>
                      <a:pPr>
                        <a:lnSpc>
                          <a:spcPts val="1875"/>
                        </a:lnSpc>
                        <a:buNone/>
                      </a:pPr>
                      <a:r>
                        <a:rPr lang="en-US" sz="1200" b="0">
                          <a:effectLst/>
                        </a:rPr>
                        <a:t>Weight gain; increased acne and skin issues</a:t>
                      </a:r>
                      <a:endParaRPr lang="en-US" sz="1200" b="0">
                        <a:effectLst/>
                        <a:latin typeface="quote-cjk-patch"/>
                      </a:endParaRPr>
                    </a:p>
                  </a:txBody>
                  <a:tcPr marL="146469" marR="87882" marT="91543" marB="91543" anchor="ctr"/>
                </a:tc>
                <a:extLst>
                  <a:ext uri="{0D108BD9-81ED-4DB2-BD59-A6C34878D82A}">
                    <a16:rowId xmlns:a16="http://schemas.microsoft.com/office/drawing/2014/main" val="1490887977"/>
                  </a:ext>
                </a:extLst>
              </a:tr>
              <a:tr h="594447">
                <a:tc>
                  <a:txBody>
                    <a:bodyPr/>
                    <a:lstStyle/>
                    <a:p>
                      <a:pPr>
                        <a:lnSpc>
                          <a:spcPts val="1875"/>
                        </a:lnSpc>
                        <a:buNone/>
                      </a:pPr>
                      <a:r>
                        <a:rPr lang="en-US" sz="1200" b="1">
                          <a:effectLst/>
                        </a:rPr>
                        <a:t>Psychological</a:t>
                      </a:r>
                      <a:endParaRPr lang="en-US" sz="1200" b="0">
                        <a:effectLst/>
                        <a:latin typeface="quote-cjk-patch"/>
                      </a:endParaRPr>
                    </a:p>
                  </a:txBody>
                  <a:tcPr marL="87882" marR="146469" marT="91543" marB="91543" anchor="ctr"/>
                </a:tc>
                <a:tc>
                  <a:txBody>
                    <a:bodyPr/>
                    <a:lstStyle/>
                    <a:p>
                      <a:pPr>
                        <a:lnSpc>
                          <a:spcPts val="1875"/>
                        </a:lnSpc>
                        <a:buNone/>
                      </a:pPr>
                      <a:r>
                        <a:rPr lang="en-US" sz="1200" b="0">
                          <a:effectLst/>
                        </a:rPr>
                        <a:t>Low mood, anxiety, irritability (Lee, Na &amp; Lee, 2025)</a:t>
                      </a:r>
                      <a:endParaRPr lang="en-US" sz="1200" b="0">
                        <a:effectLst/>
                        <a:latin typeface="quote-cjk-patch"/>
                      </a:endParaRPr>
                    </a:p>
                  </a:txBody>
                  <a:tcPr marL="146469" marR="87882" marT="91543" marB="91543" anchor="ctr"/>
                </a:tc>
                <a:extLst>
                  <a:ext uri="{0D108BD9-81ED-4DB2-BD59-A6C34878D82A}">
                    <a16:rowId xmlns:a16="http://schemas.microsoft.com/office/drawing/2014/main" val="1874638582"/>
                  </a:ext>
                </a:extLst>
              </a:tr>
              <a:tr h="594447">
                <a:tc>
                  <a:txBody>
                    <a:bodyPr/>
                    <a:lstStyle/>
                    <a:p>
                      <a:pPr>
                        <a:lnSpc>
                          <a:spcPts val="1875"/>
                        </a:lnSpc>
                        <a:buNone/>
                      </a:pPr>
                      <a:r>
                        <a:rPr lang="en-US" sz="1200" b="1">
                          <a:effectLst/>
                        </a:rPr>
                        <a:t>Behavioural</a:t>
                      </a:r>
                      <a:endParaRPr lang="en-US" sz="1200" b="0">
                        <a:effectLst/>
                        <a:latin typeface="quote-cjk-patch"/>
                      </a:endParaRPr>
                    </a:p>
                  </a:txBody>
                  <a:tcPr marL="87882" marR="146469" marT="91543" marB="91543" anchor="ctr"/>
                </a:tc>
                <a:tc>
                  <a:txBody>
                    <a:bodyPr/>
                    <a:lstStyle/>
                    <a:p>
                      <a:pPr>
                        <a:lnSpc>
                          <a:spcPts val="1875"/>
                        </a:lnSpc>
                        <a:buNone/>
                      </a:pPr>
                      <a:r>
                        <a:rPr lang="en-US" sz="1200" b="0" dirty="0">
                          <a:effectLst/>
                        </a:rPr>
                        <a:t>Disrupted sleep; reduced physical activity</a:t>
                      </a:r>
                      <a:endParaRPr lang="en-US" sz="1200" b="0" dirty="0">
                        <a:effectLst/>
                        <a:latin typeface="quote-cjk-patch"/>
                      </a:endParaRPr>
                    </a:p>
                  </a:txBody>
                  <a:tcPr marL="146469" marR="87882" marT="91543" marB="91543" anchor="ctr"/>
                </a:tc>
                <a:extLst>
                  <a:ext uri="{0D108BD9-81ED-4DB2-BD59-A6C34878D82A}">
                    <a16:rowId xmlns:a16="http://schemas.microsoft.com/office/drawing/2014/main" val="2362653348"/>
                  </a:ext>
                </a:extLst>
              </a:tr>
            </a:tbl>
          </a:graphicData>
        </a:graphic>
      </p:graphicFrame>
      <p:sp>
        <p:nvSpPr>
          <p:cNvPr id="8" name="TextBox 7">
            <a:extLst>
              <a:ext uri="{FF2B5EF4-FFF2-40B4-BE49-F238E27FC236}">
                <a16:creationId xmlns:a16="http://schemas.microsoft.com/office/drawing/2014/main" id="{59169945-D7F1-B6C5-4842-6EFA98F7E537}"/>
              </a:ext>
            </a:extLst>
          </p:cNvPr>
          <p:cNvSpPr txBox="1"/>
          <p:nvPr/>
        </p:nvSpPr>
        <p:spPr>
          <a:xfrm>
            <a:off x="6311642" y="1743693"/>
            <a:ext cx="3431968" cy="1095172"/>
          </a:xfrm>
          <a:prstGeom prst="rect">
            <a:avLst/>
          </a:prstGeom>
          <a:noFill/>
        </p:spPr>
        <p:txBody>
          <a:bodyPr wrap="square">
            <a:spAutoFit/>
          </a:bodyPr>
          <a:lstStyle/>
          <a:p>
            <a:pPr algn="l">
              <a:lnSpc>
                <a:spcPts val="2250"/>
              </a:lnSpc>
              <a:spcBef>
                <a:spcPts val="2400"/>
              </a:spcBef>
              <a:spcAft>
                <a:spcPts val="1200"/>
              </a:spcAft>
              <a:buNone/>
            </a:pPr>
            <a:r>
              <a:rPr lang="en-US" b="1" dirty="0">
                <a:solidFill>
                  <a:srgbClr val="0F1115"/>
                </a:solidFill>
                <a:effectLst/>
                <a:latin typeface="quote-cjk-patch"/>
              </a:rPr>
              <a:t>Long-Term Consequences (Future)</a:t>
            </a:r>
          </a:p>
          <a:p>
            <a:pPr>
              <a:buNone/>
            </a:pPr>
            <a:br>
              <a:rPr lang="en-US" dirty="0"/>
            </a:br>
            <a:endParaRPr lang="en-US" dirty="0"/>
          </a:p>
        </p:txBody>
      </p:sp>
      <p:graphicFrame>
        <p:nvGraphicFramePr>
          <p:cNvPr id="9" name="Table 8">
            <a:extLst>
              <a:ext uri="{FF2B5EF4-FFF2-40B4-BE49-F238E27FC236}">
                <a16:creationId xmlns:a16="http://schemas.microsoft.com/office/drawing/2014/main" id="{CE66D551-2622-2A90-FD5F-D76CDD72A782}"/>
              </a:ext>
            </a:extLst>
          </p:cNvPr>
          <p:cNvGraphicFramePr>
            <a:graphicFrameLocks noGrp="1"/>
          </p:cNvGraphicFramePr>
          <p:nvPr>
            <p:extLst>
              <p:ext uri="{D42A27DB-BD31-4B8C-83A1-F6EECF244321}">
                <p14:modId xmlns:p14="http://schemas.microsoft.com/office/powerpoint/2010/main" val="56727397"/>
              </p:ext>
            </p:extLst>
          </p:nvPr>
        </p:nvGraphicFramePr>
        <p:xfrm>
          <a:off x="5883492" y="2275970"/>
          <a:ext cx="5208061" cy="3448896"/>
        </p:xfrm>
        <a:graphic>
          <a:graphicData uri="http://schemas.openxmlformats.org/drawingml/2006/table">
            <a:tbl>
              <a:tblPr>
                <a:tableStyleId>{3C2FFA5D-87B4-456A-9821-1D502468CF0F}</a:tableStyleId>
              </a:tblPr>
              <a:tblGrid>
                <a:gridCol w="1357024">
                  <a:extLst>
                    <a:ext uri="{9D8B030D-6E8A-4147-A177-3AD203B41FA5}">
                      <a16:colId xmlns:a16="http://schemas.microsoft.com/office/drawing/2014/main" val="2650228249"/>
                    </a:ext>
                  </a:extLst>
                </a:gridCol>
                <a:gridCol w="3851037">
                  <a:extLst>
                    <a:ext uri="{9D8B030D-6E8A-4147-A177-3AD203B41FA5}">
                      <a16:colId xmlns:a16="http://schemas.microsoft.com/office/drawing/2014/main" val="4234559407"/>
                    </a:ext>
                  </a:extLst>
                </a:gridCol>
              </a:tblGrid>
              <a:tr h="444550">
                <a:tc>
                  <a:txBody>
                    <a:bodyPr/>
                    <a:lstStyle/>
                    <a:p>
                      <a:pPr algn="l">
                        <a:lnSpc>
                          <a:spcPts val="1875"/>
                        </a:lnSpc>
                        <a:buNone/>
                      </a:pPr>
                      <a:r>
                        <a:rPr lang="en-US" sz="1200" b="0">
                          <a:effectLst/>
                        </a:rPr>
                        <a:t>Domain</a:t>
                      </a:r>
                      <a:endParaRPr lang="en-US" sz="1200" b="0">
                        <a:effectLst/>
                        <a:latin typeface="quote-cjk-patch"/>
                      </a:endParaRPr>
                    </a:p>
                  </a:txBody>
                  <a:tcPr marR="152400" marT="95250" marB="95250" anchor="ctr"/>
                </a:tc>
                <a:tc>
                  <a:txBody>
                    <a:bodyPr/>
                    <a:lstStyle/>
                    <a:p>
                      <a:pPr algn="l">
                        <a:lnSpc>
                          <a:spcPts val="1875"/>
                        </a:lnSpc>
                        <a:buNone/>
                      </a:pPr>
                      <a:r>
                        <a:rPr lang="en-US" sz="1200" b="0">
                          <a:effectLst/>
                        </a:rPr>
                        <a:t>Consequence</a:t>
                      </a:r>
                      <a:endParaRPr lang="en-US" sz="1200" b="0">
                        <a:effectLst/>
                        <a:latin typeface="quote-cjk-patch"/>
                      </a:endParaRPr>
                    </a:p>
                  </a:txBody>
                  <a:tcPr marL="152400" marR="152400" marT="95250" marB="95250" anchor="ctr"/>
                </a:tc>
                <a:extLst>
                  <a:ext uri="{0D108BD9-81ED-4DB2-BD59-A6C34878D82A}">
                    <a16:rowId xmlns:a16="http://schemas.microsoft.com/office/drawing/2014/main" val="4132520547"/>
                  </a:ext>
                </a:extLst>
              </a:tr>
              <a:tr h="705082">
                <a:tc>
                  <a:txBody>
                    <a:bodyPr/>
                    <a:lstStyle/>
                    <a:p>
                      <a:pPr>
                        <a:lnSpc>
                          <a:spcPts val="1875"/>
                        </a:lnSpc>
                        <a:buNone/>
                      </a:pPr>
                      <a:r>
                        <a:rPr lang="en-US" sz="1200" b="1">
                          <a:effectLst/>
                        </a:rPr>
                        <a:t>Metabolic</a:t>
                      </a:r>
                      <a:endParaRPr lang="en-US" sz="1200" b="0">
                        <a:effectLst/>
                        <a:latin typeface="quote-cjk-patch"/>
                      </a:endParaRPr>
                    </a:p>
                  </a:txBody>
                  <a:tcPr marR="152400" marT="95250" marB="95250" anchor="ctr"/>
                </a:tc>
                <a:tc>
                  <a:txBody>
                    <a:bodyPr/>
                    <a:lstStyle/>
                    <a:p>
                      <a:pPr>
                        <a:lnSpc>
                          <a:spcPts val="1875"/>
                        </a:lnSpc>
                        <a:buNone/>
                      </a:pPr>
                      <a:r>
                        <a:rPr lang="en-US" sz="1200" b="0">
                          <a:effectLst/>
                        </a:rPr>
                        <a:t>Type 2 diabetes; metabolic syndrome (Simionescu et al., 2026)</a:t>
                      </a:r>
                      <a:endParaRPr lang="en-US" sz="1200" b="0">
                        <a:effectLst/>
                        <a:latin typeface="quote-cjk-patch"/>
                      </a:endParaRPr>
                    </a:p>
                  </a:txBody>
                  <a:tcPr marL="152400" marT="95250" marB="95250" anchor="ctr"/>
                </a:tc>
                <a:extLst>
                  <a:ext uri="{0D108BD9-81ED-4DB2-BD59-A6C34878D82A}">
                    <a16:rowId xmlns:a16="http://schemas.microsoft.com/office/drawing/2014/main" val="4276913155"/>
                  </a:ext>
                </a:extLst>
              </a:tr>
              <a:tr h="705082">
                <a:tc>
                  <a:txBody>
                    <a:bodyPr/>
                    <a:lstStyle/>
                    <a:p>
                      <a:pPr>
                        <a:lnSpc>
                          <a:spcPts val="1875"/>
                        </a:lnSpc>
                        <a:buNone/>
                      </a:pPr>
                      <a:r>
                        <a:rPr lang="en-US" sz="1200" b="1">
                          <a:effectLst/>
                        </a:rPr>
                        <a:t>Cardiovascular</a:t>
                      </a:r>
                      <a:endParaRPr lang="en-US" sz="1200" b="0">
                        <a:effectLst/>
                        <a:latin typeface="quote-cjk-patch"/>
                      </a:endParaRPr>
                    </a:p>
                  </a:txBody>
                  <a:tcPr marR="152400" marT="95250" marB="95250" anchor="ctr"/>
                </a:tc>
                <a:tc>
                  <a:txBody>
                    <a:bodyPr/>
                    <a:lstStyle/>
                    <a:p>
                      <a:pPr>
                        <a:lnSpc>
                          <a:spcPts val="1875"/>
                        </a:lnSpc>
                        <a:buNone/>
                      </a:pPr>
                      <a:r>
                        <a:rPr lang="en-US" sz="1200" b="0">
                          <a:effectLst/>
                        </a:rPr>
                        <a:t>Hypertension; cardiovascular disease (Hassan &amp; Othman, 2025)</a:t>
                      </a:r>
                      <a:endParaRPr lang="en-US" sz="1200" b="0">
                        <a:effectLst/>
                        <a:latin typeface="quote-cjk-patch"/>
                      </a:endParaRPr>
                    </a:p>
                  </a:txBody>
                  <a:tcPr marL="152400" marT="95250" marB="95250" anchor="ctr"/>
                </a:tc>
                <a:extLst>
                  <a:ext uri="{0D108BD9-81ED-4DB2-BD59-A6C34878D82A}">
                    <a16:rowId xmlns:a16="http://schemas.microsoft.com/office/drawing/2014/main" val="4095958318"/>
                  </a:ext>
                </a:extLst>
              </a:tr>
              <a:tr h="444550">
                <a:tc>
                  <a:txBody>
                    <a:bodyPr/>
                    <a:lstStyle/>
                    <a:p>
                      <a:pPr>
                        <a:lnSpc>
                          <a:spcPts val="1875"/>
                        </a:lnSpc>
                        <a:buNone/>
                      </a:pPr>
                      <a:r>
                        <a:rPr lang="en-US" sz="1200" b="1">
                          <a:effectLst/>
                        </a:rPr>
                        <a:t>Oncological</a:t>
                      </a:r>
                      <a:endParaRPr lang="en-US" sz="1200" b="0">
                        <a:effectLst/>
                        <a:latin typeface="quote-cjk-patch"/>
                      </a:endParaRPr>
                    </a:p>
                  </a:txBody>
                  <a:tcPr marR="152400" marT="95250" marB="95250" anchor="ctr"/>
                </a:tc>
                <a:tc>
                  <a:txBody>
                    <a:bodyPr/>
                    <a:lstStyle/>
                    <a:p>
                      <a:pPr>
                        <a:lnSpc>
                          <a:spcPts val="1875"/>
                        </a:lnSpc>
                        <a:buNone/>
                      </a:pPr>
                      <a:r>
                        <a:rPr lang="en-US" sz="1200" b="0">
                          <a:effectLst/>
                        </a:rPr>
                        <a:t>Increased risk of certain cancers</a:t>
                      </a:r>
                      <a:endParaRPr lang="en-US" sz="1200" b="0">
                        <a:effectLst/>
                        <a:latin typeface="quote-cjk-patch"/>
                      </a:endParaRPr>
                    </a:p>
                  </a:txBody>
                  <a:tcPr marL="152400" marT="95250" marB="95250" anchor="ctr"/>
                </a:tc>
                <a:extLst>
                  <a:ext uri="{0D108BD9-81ED-4DB2-BD59-A6C34878D82A}">
                    <a16:rowId xmlns:a16="http://schemas.microsoft.com/office/drawing/2014/main" val="3885470860"/>
                  </a:ext>
                </a:extLst>
              </a:tr>
              <a:tr h="444550">
                <a:tc>
                  <a:txBody>
                    <a:bodyPr/>
                    <a:lstStyle/>
                    <a:p>
                      <a:pPr>
                        <a:lnSpc>
                          <a:spcPts val="1875"/>
                        </a:lnSpc>
                        <a:buNone/>
                      </a:pPr>
                      <a:r>
                        <a:rPr lang="en-US" sz="1200" b="1">
                          <a:effectLst/>
                        </a:rPr>
                        <a:t>Economic</a:t>
                      </a:r>
                      <a:endParaRPr lang="en-US" sz="1200" b="0">
                        <a:effectLst/>
                        <a:latin typeface="quote-cjk-patch"/>
                      </a:endParaRPr>
                    </a:p>
                  </a:txBody>
                  <a:tcPr marR="152400" marT="95250" marB="95250" anchor="ctr"/>
                </a:tc>
                <a:tc>
                  <a:txBody>
                    <a:bodyPr/>
                    <a:lstStyle/>
                    <a:p>
                      <a:pPr>
                        <a:lnSpc>
                          <a:spcPts val="1875"/>
                        </a:lnSpc>
                        <a:buNone/>
                      </a:pPr>
                      <a:r>
                        <a:rPr lang="en-US" sz="1200" b="0">
                          <a:effectLst/>
                        </a:rPr>
                        <a:t>NHS obesity-related costs ~£6.1bn/year</a:t>
                      </a:r>
                      <a:endParaRPr lang="en-US" sz="1200" b="0">
                        <a:effectLst/>
                        <a:latin typeface="quote-cjk-patch"/>
                      </a:endParaRPr>
                    </a:p>
                  </a:txBody>
                  <a:tcPr marL="152400" marT="95250" marB="95250" anchor="ctr"/>
                </a:tc>
                <a:extLst>
                  <a:ext uri="{0D108BD9-81ED-4DB2-BD59-A6C34878D82A}">
                    <a16:rowId xmlns:a16="http://schemas.microsoft.com/office/drawing/2014/main" val="3541784805"/>
                  </a:ext>
                </a:extLst>
              </a:tr>
              <a:tr h="705082">
                <a:tc>
                  <a:txBody>
                    <a:bodyPr/>
                    <a:lstStyle/>
                    <a:p>
                      <a:pPr>
                        <a:lnSpc>
                          <a:spcPts val="1875"/>
                        </a:lnSpc>
                        <a:buNone/>
                      </a:pPr>
                      <a:r>
                        <a:rPr lang="en-US" sz="1200" b="1">
                          <a:effectLst/>
                        </a:rPr>
                        <a:t>Life-course</a:t>
                      </a:r>
                      <a:endParaRPr lang="en-US" sz="1200" b="0">
                        <a:effectLst/>
                        <a:latin typeface="quote-cjk-patch"/>
                      </a:endParaRPr>
                    </a:p>
                  </a:txBody>
                  <a:tcPr marR="152400" marT="95250" marB="95250" anchor="ctr"/>
                </a:tc>
                <a:tc>
                  <a:txBody>
                    <a:bodyPr/>
                    <a:lstStyle/>
                    <a:p>
                      <a:pPr>
                        <a:lnSpc>
                          <a:spcPts val="1875"/>
                        </a:lnSpc>
                        <a:buNone/>
                      </a:pPr>
                      <a:r>
                        <a:rPr lang="en-US" sz="1200" b="0" dirty="0">
                          <a:effectLst/>
                        </a:rPr>
                        <a:t>Reduced life expectancy and quality of life (Simionescu et al., 2026)</a:t>
                      </a:r>
                      <a:endParaRPr lang="en-US" sz="1200" b="0" dirty="0">
                        <a:effectLst/>
                        <a:latin typeface="quote-cjk-patch"/>
                      </a:endParaRPr>
                    </a:p>
                  </a:txBody>
                  <a:tcPr marL="152400" marT="95250" marB="95250" anchor="ctr"/>
                </a:tc>
                <a:extLst>
                  <a:ext uri="{0D108BD9-81ED-4DB2-BD59-A6C34878D82A}">
                    <a16:rowId xmlns:a16="http://schemas.microsoft.com/office/drawing/2014/main" val="1128514115"/>
                  </a:ext>
                </a:extLst>
              </a:tr>
            </a:tbl>
          </a:graphicData>
        </a:graphic>
      </p:graphicFrame>
    </p:spTree>
    <p:extLst>
      <p:ext uri="{BB962C8B-B14F-4D97-AF65-F5344CB8AC3E}">
        <p14:creationId xmlns:p14="http://schemas.microsoft.com/office/powerpoint/2010/main" val="1422711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976387-D2EE-B88A-1366-589E57630E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183AD3-28EA-F7A1-E8D9-536AE45E9D3F}"/>
              </a:ext>
            </a:extLst>
          </p:cNvPr>
          <p:cNvSpPr>
            <a:spLocks noGrp="1"/>
          </p:cNvSpPr>
          <p:nvPr>
            <p:ph type="title"/>
          </p:nvPr>
        </p:nvSpPr>
        <p:spPr/>
        <p:txBody>
          <a:bodyPr>
            <a:normAutofit/>
          </a:bodyPr>
          <a:lstStyle/>
          <a:p>
            <a:r>
              <a:rPr lang="en-US" b="1" dirty="0">
                <a:solidFill>
                  <a:schemeClr val="tx1"/>
                </a:solidFill>
              </a:rPr>
              <a:t>CAMPAIGN AIMS</a:t>
            </a:r>
            <a:endParaRPr lang="en-US" dirty="0"/>
          </a:p>
        </p:txBody>
      </p:sp>
      <p:graphicFrame>
        <p:nvGraphicFramePr>
          <p:cNvPr id="3" name="Table 2">
            <a:extLst>
              <a:ext uri="{FF2B5EF4-FFF2-40B4-BE49-F238E27FC236}">
                <a16:creationId xmlns:a16="http://schemas.microsoft.com/office/drawing/2014/main" id="{651A75BB-B42C-E66B-2E63-B9A0386D100E}"/>
              </a:ext>
            </a:extLst>
          </p:cNvPr>
          <p:cNvGraphicFramePr>
            <a:graphicFrameLocks noGrp="1"/>
          </p:cNvGraphicFramePr>
          <p:nvPr>
            <p:extLst>
              <p:ext uri="{D42A27DB-BD31-4B8C-83A1-F6EECF244321}">
                <p14:modId xmlns:p14="http://schemas.microsoft.com/office/powerpoint/2010/main" val="3355682602"/>
              </p:ext>
            </p:extLst>
          </p:nvPr>
        </p:nvGraphicFramePr>
        <p:xfrm>
          <a:off x="6301399" y="1636540"/>
          <a:ext cx="4614087" cy="4280296"/>
        </p:xfrm>
        <a:graphic>
          <a:graphicData uri="http://schemas.openxmlformats.org/drawingml/2006/table">
            <a:tbl>
              <a:tblPr>
                <a:tableStyleId>{3C2FFA5D-87B4-456A-9821-1D502468CF0F}</a:tableStyleId>
              </a:tblPr>
              <a:tblGrid>
                <a:gridCol w="1538029">
                  <a:extLst>
                    <a:ext uri="{9D8B030D-6E8A-4147-A177-3AD203B41FA5}">
                      <a16:colId xmlns:a16="http://schemas.microsoft.com/office/drawing/2014/main" val="3953627289"/>
                    </a:ext>
                  </a:extLst>
                </a:gridCol>
                <a:gridCol w="1538029">
                  <a:extLst>
                    <a:ext uri="{9D8B030D-6E8A-4147-A177-3AD203B41FA5}">
                      <a16:colId xmlns:a16="http://schemas.microsoft.com/office/drawing/2014/main" val="3890717606"/>
                    </a:ext>
                  </a:extLst>
                </a:gridCol>
                <a:gridCol w="1538029">
                  <a:extLst>
                    <a:ext uri="{9D8B030D-6E8A-4147-A177-3AD203B41FA5}">
                      <a16:colId xmlns:a16="http://schemas.microsoft.com/office/drawing/2014/main" val="372430403"/>
                    </a:ext>
                  </a:extLst>
                </a:gridCol>
              </a:tblGrid>
              <a:tr h="324727">
                <a:tc>
                  <a:txBody>
                    <a:bodyPr/>
                    <a:lstStyle/>
                    <a:p>
                      <a:pPr algn="l">
                        <a:lnSpc>
                          <a:spcPts val="1875"/>
                        </a:lnSpc>
                        <a:buNone/>
                      </a:pPr>
                      <a:r>
                        <a:rPr lang="en-US" sz="1100" b="0">
                          <a:effectLst/>
                        </a:rPr>
                        <a:t>Aim</a:t>
                      </a:r>
                      <a:endParaRPr lang="en-US" sz="1100" b="0">
                        <a:effectLst/>
                        <a:latin typeface="quote-cjk-patch"/>
                      </a:endParaRPr>
                    </a:p>
                  </a:txBody>
                  <a:tcPr marL="91030" marR="151717" marT="94823" marB="94823" anchor="ctr"/>
                </a:tc>
                <a:tc>
                  <a:txBody>
                    <a:bodyPr/>
                    <a:lstStyle/>
                    <a:p>
                      <a:pPr algn="l">
                        <a:lnSpc>
                          <a:spcPts val="1875"/>
                        </a:lnSpc>
                        <a:buNone/>
                      </a:pPr>
                      <a:r>
                        <a:rPr lang="en-US" sz="1100" b="0" dirty="0">
                          <a:effectLst/>
                        </a:rPr>
                        <a:t>Benefit of Achieving</a:t>
                      </a:r>
                      <a:endParaRPr lang="en-US" sz="1100" b="0" dirty="0">
                        <a:effectLst/>
                        <a:latin typeface="quote-cjk-patch"/>
                      </a:endParaRPr>
                    </a:p>
                  </a:txBody>
                  <a:tcPr marL="151717" marR="151717" marT="94823" marB="94823" anchor="ctr"/>
                </a:tc>
                <a:tc>
                  <a:txBody>
                    <a:bodyPr/>
                    <a:lstStyle/>
                    <a:p>
                      <a:pPr algn="l">
                        <a:lnSpc>
                          <a:spcPts val="1875"/>
                        </a:lnSpc>
                        <a:buNone/>
                      </a:pPr>
                      <a:r>
                        <a:rPr lang="en-US" sz="1100" b="0">
                          <a:effectLst/>
                        </a:rPr>
                        <a:t>How Measured</a:t>
                      </a:r>
                      <a:endParaRPr lang="en-US" sz="1100" b="0">
                        <a:effectLst/>
                        <a:latin typeface="quote-cjk-patch"/>
                      </a:endParaRPr>
                    </a:p>
                  </a:txBody>
                  <a:tcPr marL="151717" marR="151717" marT="94823" marB="94823" anchor="ctr"/>
                </a:tc>
                <a:extLst>
                  <a:ext uri="{0D108BD9-81ED-4DB2-BD59-A6C34878D82A}">
                    <a16:rowId xmlns:a16="http://schemas.microsoft.com/office/drawing/2014/main" val="4067376689"/>
                  </a:ext>
                </a:extLst>
              </a:tr>
              <a:tr h="710246">
                <a:tc>
                  <a:txBody>
                    <a:bodyPr/>
                    <a:lstStyle/>
                    <a:p>
                      <a:pPr>
                        <a:lnSpc>
                          <a:spcPts val="1875"/>
                        </a:lnSpc>
                        <a:buNone/>
                      </a:pPr>
                      <a:r>
                        <a:rPr lang="en-US" sz="1100" b="1">
                          <a:effectLst/>
                        </a:rPr>
                        <a:t>1.</a:t>
                      </a:r>
                      <a:r>
                        <a:rPr lang="en-US" sz="1100" b="0">
                          <a:effectLst/>
                        </a:rPr>
                        <a:t> Increase knowledge of sugar content in SSBs by </a:t>
                      </a:r>
                      <a:r>
                        <a:rPr lang="en-US" sz="1100" b="1">
                          <a:effectLst/>
                        </a:rPr>
                        <a:t>30%</a:t>
                      </a:r>
                      <a:endParaRPr lang="en-US" sz="1100" b="0">
                        <a:effectLst/>
                        <a:latin typeface="quote-cjk-patch"/>
                      </a:endParaRPr>
                    </a:p>
                  </a:txBody>
                  <a:tcPr marL="91030" marR="151717" marT="94823" marB="94823" anchor="ctr"/>
                </a:tc>
                <a:tc>
                  <a:txBody>
                    <a:bodyPr/>
                    <a:lstStyle/>
                    <a:p>
                      <a:pPr>
                        <a:lnSpc>
                          <a:spcPts val="1875"/>
                        </a:lnSpc>
                        <a:buNone/>
                      </a:pPr>
                      <a:r>
                        <a:rPr lang="en-US" sz="1100" b="0">
                          <a:effectLst/>
                        </a:rPr>
                        <a:t>Informed choices; reduced intake; sustained behaviour change</a:t>
                      </a:r>
                      <a:endParaRPr lang="en-US" sz="1100" b="0">
                        <a:effectLst/>
                        <a:latin typeface="quote-cjk-patch"/>
                      </a:endParaRPr>
                    </a:p>
                  </a:txBody>
                  <a:tcPr marL="151717" marR="151717" marT="94823" marB="94823" anchor="ctr"/>
                </a:tc>
                <a:tc>
                  <a:txBody>
                    <a:bodyPr/>
                    <a:lstStyle/>
                    <a:p>
                      <a:pPr>
                        <a:lnSpc>
                          <a:spcPts val="1875"/>
                        </a:lnSpc>
                        <a:buNone/>
                      </a:pPr>
                      <a:r>
                        <a:rPr lang="en-US" sz="1100" b="0">
                          <a:effectLst/>
                        </a:rPr>
                        <a:t>Pre/post knowledge quiz (10 questions, adapted from Wang et al., 2022)</a:t>
                      </a:r>
                      <a:endParaRPr lang="en-US" sz="1100" b="0">
                        <a:effectLst/>
                        <a:latin typeface="quote-cjk-patch"/>
                      </a:endParaRPr>
                    </a:p>
                  </a:txBody>
                  <a:tcPr marL="151717" marR="91030" marT="94823" marB="94823" anchor="ctr"/>
                </a:tc>
                <a:extLst>
                  <a:ext uri="{0D108BD9-81ED-4DB2-BD59-A6C34878D82A}">
                    <a16:rowId xmlns:a16="http://schemas.microsoft.com/office/drawing/2014/main" val="215101078"/>
                  </a:ext>
                </a:extLst>
              </a:tr>
              <a:tr h="517486">
                <a:tc>
                  <a:txBody>
                    <a:bodyPr/>
                    <a:lstStyle/>
                    <a:p>
                      <a:pPr>
                        <a:lnSpc>
                          <a:spcPts val="1875"/>
                        </a:lnSpc>
                        <a:buNone/>
                      </a:pPr>
                      <a:r>
                        <a:rPr lang="en-US" sz="1100" b="1">
                          <a:effectLst/>
                        </a:rPr>
                        <a:t>2.</a:t>
                      </a:r>
                      <a:r>
                        <a:rPr lang="en-US" sz="1100" b="0">
                          <a:effectLst/>
                        </a:rPr>
                        <a:t> Reduce daily SSB intake by </a:t>
                      </a:r>
                      <a:r>
                        <a:rPr lang="en-US" sz="1100" b="1">
                          <a:effectLst/>
                        </a:rPr>
                        <a:t>at least one drink</a:t>
                      </a:r>
                      <a:endParaRPr lang="en-US" sz="1100" b="0">
                        <a:effectLst/>
                        <a:latin typeface="quote-cjk-patch"/>
                      </a:endParaRPr>
                    </a:p>
                  </a:txBody>
                  <a:tcPr marL="91030" marR="151717" marT="94823" marB="94823" anchor="ctr"/>
                </a:tc>
                <a:tc>
                  <a:txBody>
                    <a:bodyPr/>
                    <a:lstStyle/>
                    <a:p>
                      <a:pPr>
                        <a:lnSpc>
                          <a:spcPts val="1875"/>
                        </a:lnSpc>
                        <a:buNone/>
                      </a:pPr>
                      <a:r>
                        <a:rPr lang="en-US" sz="1100" b="0">
                          <a:effectLst/>
                        </a:rPr>
                        <a:t>Lower caries risk; stable energy; reduced obesity risk</a:t>
                      </a:r>
                      <a:endParaRPr lang="en-US" sz="1100" b="0">
                        <a:effectLst/>
                        <a:latin typeface="quote-cjk-patch"/>
                      </a:endParaRPr>
                    </a:p>
                  </a:txBody>
                  <a:tcPr marL="151717" marR="151717" marT="94823" marB="94823" anchor="ctr"/>
                </a:tc>
                <a:tc>
                  <a:txBody>
                    <a:bodyPr/>
                    <a:lstStyle/>
                    <a:p>
                      <a:pPr>
                        <a:lnSpc>
                          <a:spcPts val="1875"/>
                        </a:lnSpc>
                        <a:buNone/>
                      </a:pPr>
                      <a:r>
                        <a:rPr lang="en-US" sz="1100" b="0">
                          <a:effectLst/>
                        </a:rPr>
                        <a:t>24-hour recall survey at baseline, week 6, and 3-month follow-up</a:t>
                      </a:r>
                      <a:endParaRPr lang="en-US" sz="1100" b="0">
                        <a:effectLst/>
                        <a:latin typeface="quote-cjk-patch"/>
                      </a:endParaRPr>
                    </a:p>
                  </a:txBody>
                  <a:tcPr marL="151717" marR="91030" marT="94823" marB="94823" anchor="ctr"/>
                </a:tc>
                <a:extLst>
                  <a:ext uri="{0D108BD9-81ED-4DB2-BD59-A6C34878D82A}">
                    <a16:rowId xmlns:a16="http://schemas.microsoft.com/office/drawing/2014/main" val="1194928658"/>
                  </a:ext>
                </a:extLst>
              </a:tr>
              <a:tr h="710246">
                <a:tc>
                  <a:txBody>
                    <a:bodyPr/>
                    <a:lstStyle/>
                    <a:p>
                      <a:pPr>
                        <a:lnSpc>
                          <a:spcPts val="1875"/>
                        </a:lnSpc>
                        <a:buNone/>
                      </a:pPr>
                      <a:r>
                        <a:rPr lang="en-US" sz="1100" b="1">
                          <a:effectLst/>
                        </a:rPr>
                        <a:t>3.</a:t>
                      </a:r>
                      <a:r>
                        <a:rPr lang="en-US" sz="1100" b="0">
                          <a:effectLst/>
                        </a:rPr>
                        <a:t> Increase water consumption to </a:t>
                      </a:r>
                      <a:r>
                        <a:rPr lang="en-US" sz="1100" b="1">
                          <a:effectLst/>
                        </a:rPr>
                        <a:t>6+ glasses/day</a:t>
                      </a:r>
                      <a:endParaRPr lang="en-US" sz="1100" b="0">
                        <a:effectLst/>
                        <a:latin typeface="quote-cjk-patch"/>
                      </a:endParaRPr>
                    </a:p>
                  </a:txBody>
                  <a:tcPr marL="91030" marR="151717" marT="94823" marB="94823" anchor="ctr"/>
                </a:tc>
                <a:tc>
                  <a:txBody>
                    <a:bodyPr/>
                    <a:lstStyle/>
                    <a:p>
                      <a:pPr>
                        <a:lnSpc>
                          <a:spcPts val="1875"/>
                        </a:lnSpc>
                        <a:buNone/>
                      </a:pPr>
                      <a:r>
                        <a:rPr lang="en-US" sz="1100" b="0">
                          <a:effectLst/>
                        </a:rPr>
                        <a:t>Better hydration; improved concentration; reduced calorie intake</a:t>
                      </a:r>
                      <a:endParaRPr lang="en-US" sz="1100" b="0">
                        <a:effectLst/>
                        <a:latin typeface="quote-cjk-patch"/>
                      </a:endParaRPr>
                    </a:p>
                  </a:txBody>
                  <a:tcPr marL="151717" marR="151717" marT="94823" marB="94823" anchor="ctr"/>
                </a:tc>
                <a:tc>
                  <a:txBody>
                    <a:bodyPr/>
                    <a:lstStyle/>
                    <a:p>
                      <a:pPr>
                        <a:lnSpc>
                          <a:spcPts val="1875"/>
                        </a:lnSpc>
                        <a:buNone/>
                      </a:pPr>
                      <a:r>
                        <a:rPr lang="en-US" sz="1100" b="0" dirty="0">
                          <a:effectLst/>
                        </a:rPr>
                        <a:t>Weekly self-report hydration logs</a:t>
                      </a:r>
                      <a:endParaRPr lang="en-US" sz="1100" b="0" dirty="0">
                        <a:effectLst/>
                        <a:latin typeface="quote-cjk-patch"/>
                      </a:endParaRPr>
                    </a:p>
                  </a:txBody>
                  <a:tcPr marL="151717" marR="91030" marT="94823" marB="94823" anchor="ctr"/>
                </a:tc>
                <a:extLst>
                  <a:ext uri="{0D108BD9-81ED-4DB2-BD59-A6C34878D82A}">
                    <a16:rowId xmlns:a16="http://schemas.microsoft.com/office/drawing/2014/main" val="1512990971"/>
                  </a:ext>
                </a:extLst>
              </a:tr>
            </a:tbl>
          </a:graphicData>
        </a:graphic>
      </p:graphicFrame>
      <p:sp>
        <p:nvSpPr>
          <p:cNvPr id="7" name="TextBox 6">
            <a:extLst>
              <a:ext uri="{FF2B5EF4-FFF2-40B4-BE49-F238E27FC236}">
                <a16:creationId xmlns:a16="http://schemas.microsoft.com/office/drawing/2014/main" id="{1C28620F-8654-B97C-1595-3C1E00FA3C0D}"/>
              </a:ext>
            </a:extLst>
          </p:cNvPr>
          <p:cNvSpPr txBox="1"/>
          <p:nvPr/>
        </p:nvSpPr>
        <p:spPr>
          <a:xfrm>
            <a:off x="882733" y="1636540"/>
            <a:ext cx="5213267" cy="2585323"/>
          </a:xfrm>
          <a:prstGeom prst="rect">
            <a:avLst/>
          </a:prstGeom>
          <a:noFill/>
        </p:spPr>
        <p:txBody>
          <a:bodyPr wrap="square">
            <a:spAutoFit/>
          </a:bodyPr>
          <a:lstStyle/>
          <a:p>
            <a:r>
              <a:rPr lang="en-US" dirty="0"/>
              <a:t>Wang et al. (2022): school and family interventions reduced weekly consumption of SSBs by 1.77 servings and increased knowledge adequacy from 33.9% to 88.6%; our target of 30% is quite realistic and sensible.</a:t>
            </a:r>
          </a:p>
          <a:p>
            <a:endParaRPr lang="en-US" dirty="0"/>
          </a:p>
          <a:p>
            <a:r>
              <a:rPr lang="en-US" dirty="0"/>
              <a:t>Yusuf &amp; Valenzuela (2025): Group Motivational Interviewing in schools is feasible and acceptable for reducing SSBs.</a:t>
            </a:r>
          </a:p>
        </p:txBody>
      </p:sp>
    </p:spTree>
    <p:extLst>
      <p:ext uri="{BB962C8B-B14F-4D97-AF65-F5344CB8AC3E}">
        <p14:creationId xmlns:p14="http://schemas.microsoft.com/office/powerpoint/2010/main" val="1162083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EB1922-D43C-A960-A116-2939317EA8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63DBF5-94EA-58B0-ABDA-A88C976C59B5}"/>
              </a:ext>
            </a:extLst>
          </p:cNvPr>
          <p:cNvSpPr>
            <a:spLocks noGrp="1"/>
          </p:cNvSpPr>
          <p:nvPr>
            <p:ph type="title"/>
          </p:nvPr>
        </p:nvSpPr>
        <p:spPr/>
        <p:txBody>
          <a:bodyPr>
            <a:normAutofit/>
          </a:bodyPr>
          <a:lstStyle/>
          <a:p>
            <a:r>
              <a:rPr lang="en-US" b="1" dirty="0">
                <a:solidFill>
                  <a:schemeClr val="tx1"/>
                </a:solidFill>
              </a:rPr>
              <a:t>EVALUATION TYPES</a:t>
            </a:r>
            <a:endParaRPr lang="en-US" dirty="0"/>
          </a:p>
        </p:txBody>
      </p:sp>
      <p:sp>
        <p:nvSpPr>
          <p:cNvPr id="7" name="TextBox 6">
            <a:extLst>
              <a:ext uri="{FF2B5EF4-FFF2-40B4-BE49-F238E27FC236}">
                <a16:creationId xmlns:a16="http://schemas.microsoft.com/office/drawing/2014/main" id="{423212B3-BD18-CF1D-2D76-0DE9FF49538A}"/>
              </a:ext>
            </a:extLst>
          </p:cNvPr>
          <p:cNvSpPr txBox="1"/>
          <p:nvPr/>
        </p:nvSpPr>
        <p:spPr>
          <a:xfrm>
            <a:off x="677335" y="1468735"/>
            <a:ext cx="5213267" cy="4062651"/>
          </a:xfrm>
          <a:prstGeom prst="rect">
            <a:avLst/>
          </a:prstGeom>
          <a:noFill/>
        </p:spPr>
        <p:txBody>
          <a:bodyPr wrap="square">
            <a:spAutoFit/>
          </a:bodyPr>
          <a:lstStyle/>
          <a:p>
            <a:r>
              <a:rPr lang="en-US" sz="1600" b="1" dirty="0"/>
              <a:t>How We Measure Whether Aims Have Been Achieved</a:t>
            </a:r>
          </a:p>
          <a:p>
            <a:endParaRPr lang="en-US" sz="1600" b="1" dirty="0"/>
          </a:p>
          <a:p>
            <a:pPr marL="285750" indent="-285750">
              <a:buFont typeface="Arial" panose="020B0604020202020204" pitchFamily="34" charset="0"/>
              <a:buChar char="•"/>
            </a:pPr>
            <a:r>
              <a:rPr lang="en-US" sz="1600" dirty="0"/>
              <a:t>Aim 1 (Knowledge +30%): Use paired t-test to compare mean pre and post quiz score.</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Aim 2 (SSB reduction of 1 glass/day): Compare baseline, week 6 and 3-month recall data.</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Aim 3 (Drinking 6 or more glasses/day): Evaluate weekly logs and percentage reaching goal.</a:t>
            </a:r>
          </a:p>
          <a:p>
            <a:endParaRPr lang="en-US" sz="1600" dirty="0"/>
          </a:p>
          <a:p>
            <a:r>
              <a:rPr lang="en-US" sz="1600" dirty="0"/>
              <a:t>Evidence Base: </a:t>
            </a:r>
            <a:r>
              <a:rPr lang="en-US" sz="1600" dirty="0" err="1"/>
              <a:t>Castetbon</a:t>
            </a:r>
            <a:r>
              <a:rPr lang="en-US" sz="1600" dirty="0"/>
              <a:t> et al., (2023) – The DRINK cluster RCT protocol uses an almost identical process and outcome assessment measures (tap water drinking and SSB consumption).</a:t>
            </a:r>
          </a:p>
          <a:p>
            <a:endParaRPr lang="en-US" sz="1600" dirty="0"/>
          </a:p>
        </p:txBody>
      </p:sp>
      <p:graphicFrame>
        <p:nvGraphicFramePr>
          <p:cNvPr id="4" name="Table 3">
            <a:extLst>
              <a:ext uri="{FF2B5EF4-FFF2-40B4-BE49-F238E27FC236}">
                <a16:creationId xmlns:a16="http://schemas.microsoft.com/office/drawing/2014/main" id="{4FF81953-C70E-E450-8398-A210CFA51E19}"/>
              </a:ext>
            </a:extLst>
          </p:cNvPr>
          <p:cNvGraphicFramePr>
            <a:graphicFrameLocks noGrp="1"/>
          </p:cNvGraphicFramePr>
          <p:nvPr>
            <p:extLst>
              <p:ext uri="{D42A27DB-BD31-4B8C-83A1-F6EECF244321}">
                <p14:modId xmlns:p14="http://schemas.microsoft.com/office/powerpoint/2010/main" val="409878609"/>
              </p:ext>
            </p:extLst>
          </p:nvPr>
        </p:nvGraphicFramePr>
        <p:xfrm>
          <a:off x="6301399" y="1143308"/>
          <a:ext cx="5445597" cy="5105092"/>
        </p:xfrm>
        <a:graphic>
          <a:graphicData uri="http://schemas.openxmlformats.org/drawingml/2006/table">
            <a:tbl>
              <a:tblPr>
                <a:tableStyleId>{284E427A-3D55-4303-BF80-6455036E1DE7}</a:tableStyleId>
              </a:tblPr>
              <a:tblGrid>
                <a:gridCol w="1815199">
                  <a:extLst>
                    <a:ext uri="{9D8B030D-6E8A-4147-A177-3AD203B41FA5}">
                      <a16:colId xmlns:a16="http://schemas.microsoft.com/office/drawing/2014/main" val="2033368876"/>
                    </a:ext>
                  </a:extLst>
                </a:gridCol>
                <a:gridCol w="1815199">
                  <a:extLst>
                    <a:ext uri="{9D8B030D-6E8A-4147-A177-3AD203B41FA5}">
                      <a16:colId xmlns:a16="http://schemas.microsoft.com/office/drawing/2014/main" val="3698959758"/>
                    </a:ext>
                  </a:extLst>
                </a:gridCol>
                <a:gridCol w="1815199">
                  <a:extLst>
                    <a:ext uri="{9D8B030D-6E8A-4147-A177-3AD203B41FA5}">
                      <a16:colId xmlns:a16="http://schemas.microsoft.com/office/drawing/2014/main" val="2156175998"/>
                    </a:ext>
                  </a:extLst>
                </a:gridCol>
              </a:tblGrid>
              <a:tr h="511732">
                <a:tc>
                  <a:txBody>
                    <a:bodyPr/>
                    <a:lstStyle/>
                    <a:p>
                      <a:pPr algn="l">
                        <a:lnSpc>
                          <a:spcPts val="1875"/>
                        </a:lnSpc>
                        <a:buNone/>
                      </a:pPr>
                      <a:r>
                        <a:rPr lang="en-US" sz="1400" b="0">
                          <a:effectLst/>
                        </a:rPr>
                        <a:t>Type</a:t>
                      </a:r>
                      <a:endParaRPr lang="en-US" sz="1400" b="0">
                        <a:effectLst/>
                        <a:latin typeface="quote-cjk-patch"/>
                      </a:endParaRPr>
                    </a:p>
                  </a:txBody>
                  <a:tcPr marL="69518" marR="115864" marT="72415" marB="72415" anchor="ctr"/>
                </a:tc>
                <a:tc>
                  <a:txBody>
                    <a:bodyPr/>
                    <a:lstStyle/>
                    <a:p>
                      <a:pPr algn="l">
                        <a:lnSpc>
                          <a:spcPts val="1875"/>
                        </a:lnSpc>
                        <a:buNone/>
                      </a:pPr>
                      <a:r>
                        <a:rPr lang="en-US" sz="1400" b="0">
                          <a:effectLst/>
                        </a:rPr>
                        <a:t>Purpose</a:t>
                      </a:r>
                      <a:endParaRPr lang="en-US" sz="1400" b="0">
                        <a:effectLst/>
                        <a:latin typeface="quote-cjk-patch"/>
                      </a:endParaRPr>
                    </a:p>
                  </a:txBody>
                  <a:tcPr marL="115864" marR="115864" marT="72415" marB="72415" anchor="ctr"/>
                </a:tc>
                <a:tc>
                  <a:txBody>
                    <a:bodyPr/>
                    <a:lstStyle/>
                    <a:p>
                      <a:pPr algn="l">
                        <a:lnSpc>
                          <a:spcPts val="1875"/>
                        </a:lnSpc>
                        <a:buNone/>
                      </a:pPr>
                      <a:r>
                        <a:rPr lang="en-US" sz="1400" b="0">
                          <a:effectLst/>
                        </a:rPr>
                        <a:t>How Achieved in Our Campaign</a:t>
                      </a:r>
                      <a:endParaRPr lang="en-US" sz="1400" b="0">
                        <a:effectLst/>
                        <a:latin typeface="quote-cjk-patch"/>
                      </a:endParaRPr>
                    </a:p>
                  </a:txBody>
                  <a:tcPr marL="115864" marR="115864" marT="72415" marB="72415" anchor="ctr"/>
                </a:tc>
                <a:extLst>
                  <a:ext uri="{0D108BD9-81ED-4DB2-BD59-A6C34878D82A}">
                    <a16:rowId xmlns:a16="http://schemas.microsoft.com/office/drawing/2014/main" val="1020117642"/>
                  </a:ext>
                </a:extLst>
              </a:tr>
              <a:tr h="1062085">
                <a:tc>
                  <a:txBody>
                    <a:bodyPr/>
                    <a:lstStyle/>
                    <a:p>
                      <a:pPr>
                        <a:lnSpc>
                          <a:spcPts val="1875"/>
                        </a:lnSpc>
                        <a:buNone/>
                      </a:pPr>
                      <a:r>
                        <a:rPr lang="en-US" sz="1400" b="1">
                          <a:effectLst/>
                        </a:rPr>
                        <a:t>Process Evaluation</a:t>
                      </a:r>
                      <a:endParaRPr lang="en-US" sz="1400" b="0">
                        <a:effectLst/>
                        <a:latin typeface="quote-cjk-patch"/>
                      </a:endParaRPr>
                    </a:p>
                  </a:txBody>
                  <a:tcPr marL="69518" marR="115864" marT="72415" marB="72415" anchor="ctr"/>
                </a:tc>
                <a:tc>
                  <a:txBody>
                    <a:bodyPr/>
                    <a:lstStyle/>
                    <a:p>
                      <a:pPr>
                        <a:lnSpc>
                          <a:spcPts val="1875"/>
                        </a:lnSpc>
                        <a:buNone/>
                      </a:pPr>
                      <a:r>
                        <a:rPr lang="en-US" sz="1400" b="0">
                          <a:effectLst/>
                        </a:rPr>
                        <a:t>Was the campaign delivered as planned?</a:t>
                      </a:r>
                      <a:endParaRPr lang="en-US" sz="1400" b="0">
                        <a:effectLst/>
                        <a:latin typeface="quote-cjk-patch"/>
                      </a:endParaRPr>
                    </a:p>
                  </a:txBody>
                  <a:tcPr marL="115864" marR="115864" marT="72415" marB="72415" anchor="ctr"/>
                </a:tc>
                <a:tc>
                  <a:txBody>
                    <a:bodyPr/>
                    <a:lstStyle/>
                    <a:p>
                      <a:pPr>
                        <a:lnSpc>
                          <a:spcPts val="1875"/>
                        </a:lnSpc>
                        <a:buNone/>
                      </a:pPr>
                      <a:r>
                        <a:rPr lang="en-US" sz="1400" b="0">
                          <a:effectLst/>
                        </a:rPr>
                        <a:t>Attendance registers; facilitator fidelity checklists; session feedback forms; teacher observation</a:t>
                      </a:r>
                      <a:endParaRPr lang="en-US" sz="1400" b="0">
                        <a:effectLst/>
                        <a:latin typeface="quote-cjk-patch"/>
                      </a:endParaRPr>
                    </a:p>
                  </a:txBody>
                  <a:tcPr marL="115864" marR="69518" marT="72415" marB="72415" anchor="ctr"/>
                </a:tc>
                <a:extLst>
                  <a:ext uri="{0D108BD9-81ED-4DB2-BD59-A6C34878D82A}">
                    <a16:rowId xmlns:a16="http://schemas.microsoft.com/office/drawing/2014/main" val="3144990761"/>
                  </a:ext>
                </a:extLst>
              </a:tr>
              <a:tr h="1062085">
                <a:tc>
                  <a:txBody>
                    <a:bodyPr/>
                    <a:lstStyle/>
                    <a:p>
                      <a:pPr>
                        <a:lnSpc>
                          <a:spcPts val="1875"/>
                        </a:lnSpc>
                        <a:buNone/>
                      </a:pPr>
                      <a:r>
                        <a:rPr lang="en-US" sz="1400" b="1">
                          <a:effectLst/>
                        </a:rPr>
                        <a:t>Impact Evaluation</a:t>
                      </a:r>
                      <a:endParaRPr lang="en-US" sz="1400" b="0">
                        <a:effectLst/>
                        <a:latin typeface="quote-cjk-patch"/>
                      </a:endParaRPr>
                    </a:p>
                  </a:txBody>
                  <a:tcPr marL="69518" marR="115864" marT="72415" marB="72415" anchor="ctr"/>
                </a:tc>
                <a:tc>
                  <a:txBody>
                    <a:bodyPr/>
                    <a:lstStyle/>
                    <a:p>
                      <a:pPr>
                        <a:lnSpc>
                          <a:spcPts val="1875"/>
                        </a:lnSpc>
                        <a:buNone/>
                      </a:pPr>
                      <a:r>
                        <a:rPr lang="en-US" sz="1400" b="0">
                          <a:effectLst/>
                        </a:rPr>
                        <a:t>Did knowledge, attitudes and behaviour change?</a:t>
                      </a:r>
                      <a:endParaRPr lang="en-US" sz="1400" b="0">
                        <a:effectLst/>
                        <a:latin typeface="quote-cjk-patch"/>
                      </a:endParaRPr>
                    </a:p>
                  </a:txBody>
                  <a:tcPr marL="115864" marR="115864" marT="72415" marB="72415" anchor="ctr"/>
                </a:tc>
                <a:tc>
                  <a:txBody>
                    <a:bodyPr/>
                    <a:lstStyle/>
                    <a:p>
                      <a:pPr>
                        <a:lnSpc>
                          <a:spcPts val="1875"/>
                        </a:lnSpc>
                        <a:buNone/>
                      </a:pPr>
                      <a:r>
                        <a:rPr lang="en-US" sz="1400" b="0">
                          <a:effectLst/>
                        </a:rPr>
                        <a:t>Pre/post knowledge quiz; 24-hour recall survey; weekly hydration logs; focus groups</a:t>
                      </a:r>
                      <a:endParaRPr lang="en-US" sz="1400" b="0">
                        <a:effectLst/>
                        <a:latin typeface="quote-cjk-patch"/>
                      </a:endParaRPr>
                    </a:p>
                  </a:txBody>
                  <a:tcPr marL="115864" marR="69518" marT="72415" marB="72415" anchor="ctr"/>
                </a:tc>
                <a:extLst>
                  <a:ext uri="{0D108BD9-81ED-4DB2-BD59-A6C34878D82A}">
                    <a16:rowId xmlns:a16="http://schemas.microsoft.com/office/drawing/2014/main" val="3977171868"/>
                  </a:ext>
                </a:extLst>
              </a:tr>
              <a:tr h="1245536">
                <a:tc>
                  <a:txBody>
                    <a:bodyPr/>
                    <a:lstStyle/>
                    <a:p>
                      <a:pPr>
                        <a:lnSpc>
                          <a:spcPts val="1875"/>
                        </a:lnSpc>
                        <a:buNone/>
                      </a:pPr>
                      <a:r>
                        <a:rPr lang="en-US" sz="1400" b="1">
                          <a:effectLst/>
                        </a:rPr>
                        <a:t>Outcome Evaluation</a:t>
                      </a:r>
                      <a:endParaRPr lang="en-US" sz="1400" b="0">
                        <a:effectLst/>
                        <a:latin typeface="quote-cjk-patch"/>
                      </a:endParaRPr>
                    </a:p>
                  </a:txBody>
                  <a:tcPr marL="69518" marR="115864" marT="72415" marB="72415" anchor="ctr"/>
                </a:tc>
                <a:tc>
                  <a:txBody>
                    <a:bodyPr/>
                    <a:lstStyle/>
                    <a:p>
                      <a:pPr>
                        <a:lnSpc>
                          <a:spcPts val="1875"/>
                        </a:lnSpc>
                        <a:buNone/>
                      </a:pPr>
                      <a:r>
                        <a:rPr lang="en-US" sz="1400" b="0">
                          <a:effectLst/>
                        </a:rPr>
                        <a:t>Did the changes sustain long-term?</a:t>
                      </a:r>
                      <a:endParaRPr lang="en-US" sz="1400" b="0">
                        <a:effectLst/>
                        <a:latin typeface="quote-cjk-patch"/>
                      </a:endParaRPr>
                    </a:p>
                  </a:txBody>
                  <a:tcPr marL="115864" marR="115864" marT="72415" marB="72415" anchor="ctr"/>
                </a:tc>
                <a:tc>
                  <a:txBody>
                    <a:bodyPr/>
                    <a:lstStyle/>
                    <a:p>
                      <a:pPr>
                        <a:lnSpc>
                          <a:spcPts val="1875"/>
                        </a:lnSpc>
                        <a:buNone/>
                      </a:pPr>
                      <a:r>
                        <a:rPr lang="en-US" sz="1400" b="0" dirty="0">
                          <a:effectLst/>
                        </a:rPr>
                        <a:t>3-month and 6-month follow-up surveys; repeated 24-hour recall; BMI measurement if feasible</a:t>
                      </a:r>
                      <a:endParaRPr lang="en-US" sz="1400" b="0" dirty="0">
                        <a:effectLst/>
                        <a:latin typeface="quote-cjk-patch"/>
                      </a:endParaRPr>
                    </a:p>
                  </a:txBody>
                  <a:tcPr marL="115864" marR="69518" marT="72415" marB="72415" anchor="ctr"/>
                </a:tc>
                <a:extLst>
                  <a:ext uri="{0D108BD9-81ED-4DB2-BD59-A6C34878D82A}">
                    <a16:rowId xmlns:a16="http://schemas.microsoft.com/office/drawing/2014/main" val="961687450"/>
                  </a:ext>
                </a:extLst>
              </a:tr>
            </a:tbl>
          </a:graphicData>
        </a:graphic>
      </p:graphicFrame>
    </p:spTree>
    <p:extLst>
      <p:ext uri="{BB962C8B-B14F-4D97-AF65-F5344CB8AC3E}">
        <p14:creationId xmlns:p14="http://schemas.microsoft.com/office/powerpoint/2010/main" val="3473090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7F1896-8365-EB14-1048-07E6B842E5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C15653-DC80-1CA6-B64B-6563D82F3928}"/>
              </a:ext>
            </a:extLst>
          </p:cNvPr>
          <p:cNvSpPr>
            <a:spLocks noGrp="1"/>
          </p:cNvSpPr>
          <p:nvPr>
            <p:ph type="title"/>
          </p:nvPr>
        </p:nvSpPr>
        <p:spPr/>
        <p:txBody>
          <a:bodyPr>
            <a:normAutofit/>
          </a:bodyPr>
          <a:lstStyle/>
          <a:p>
            <a:r>
              <a:rPr lang="en-US" b="1" dirty="0">
                <a:solidFill>
                  <a:schemeClr val="tx1"/>
                </a:solidFill>
              </a:rPr>
              <a:t>CAMPAIGN POSTER</a:t>
            </a:r>
          </a:p>
        </p:txBody>
      </p:sp>
      <p:pic>
        <p:nvPicPr>
          <p:cNvPr id="5" name="Picture 4">
            <a:extLst>
              <a:ext uri="{FF2B5EF4-FFF2-40B4-BE49-F238E27FC236}">
                <a16:creationId xmlns:a16="http://schemas.microsoft.com/office/drawing/2014/main" id="{E7B96065-F02F-12A2-1FAC-99140DC5A7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35631" y="1346859"/>
            <a:ext cx="3267694" cy="4901541"/>
          </a:xfrm>
          <a:prstGeom prst="rect">
            <a:avLst/>
          </a:prstGeom>
        </p:spPr>
      </p:pic>
    </p:spTree>
    <p:extLst>
      <p:ext uri="{BB962C8B-B14F-4D97-AF65-F5344CB8AC3E}">
        <p14:creationId xmlns:p14="http://schemas.microsoft.com/office/powerpoint/2010/main" val="388231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72FF69-FFB9-2DB6-F757-AE65DA65A8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C80799-5BAB-3923-0B2C-9CBEBA287FA1}"/>
              </a:ext>
            </a:extLst>
          </p:cNvPr>
          <p:cNvSpPr>
            <a:spLocks noGrp="1"/>
          </p:cNvSpPr>
          <p:nvPr>
            <p:ph type="title"/>
          </p:nvPr>
        </p:nvSpPr>
        <p:spPr/>
        <p:txBody>
          <a:bodyPr>
            <a:normAutofit/>
          </a:bodyPr>
          <a:lstStyle/>
          <a:p>
            <a:r>
              <a:rPr lang="en-US" b="1" dirty="0">
                <a:solidFill>
                  <a:schemeClr val="tx1"/>
                </a:solidFill>
              </a:rPr>
              <a:t>PARTNER ORGANISATIONS</a:t>
            </a:r>
          </a:p>
        </p:txBody>
      </p:sp>
      <p:graphicFrame>
        <p:nvGraphicFramePr>
          <p:cNvPr id="3" name="Table 2">
            <a:extLst>
              <a:ext uri="{FF2B5EF4-FFF2-40B4-BE49-F238E27FC236}">
                <a16:creationId xmlns:a16="http://schemas.microsoft.com/office/drawing/2014/main" id="{1E367428-9A26-1084-D44C-514C19A2612D}"/>
              </a:ext>
            </a:extLst>
          </p:cNvPr>
          <p:cNvGraphicFramePr>
            <a:graphicFrameLocks noGrp="1"/>
          </p:cNvGraphicFramePr>
          <p:nvPr>
            <p:extLst>
              <p:ext uri="{D42A27DB-BD31-4B8C-83A1-F6EECF244321}">
                <p14:modId xmlns:p14="http://schemas.microsoft.com/office/powerpoint/2010/main" val="2245897325"/>
              </p:ext>
            </p:extLst>
          </p:nvPr>
        </p:nvGraphicFramePr>
        <p:xfrm>
          <a:off x="2039223" y="1270000"/>
          <a:ext cx="7330407" cy="4810165"/>
        </p:xfrm>
        <a:graphic>
          <a:graphicData uri="http://schemas.openxmlformats.org/drawingml/2006/table">
            <a:tbl>
              <a:tblPr firstRow="1" bandRow="1">
                <a:tableStyleId>{5C22544A-7EE6-4342-B048-85BDC9FD1C3A}</a:tableStyleId>
              </a:tblPr>
              <a:tblGrid>
                <a:gridCol w="2443469">
                  <a:extLst>
                    <a:ext uri="{9D8B030D-6E8A-4147-A177-3AD203B41FA5}">
                      <a16:colId xmlns:a16="http://schemas.microsoft.com/office/drawing/2014/main" val="3617866378"/>
                    </a:ext>
                  </a:extLst>
                </a:gridCol>
                <a:gridCol w="2443469">
                  <a:extLst>
                    <a:ext uri="{9D8B030D-6E8A-4147-A177-3AD203B41FA5}">
                      <a16:colId xmlns:a16="http://schemas.microsoft.com/office/drawing/2014/main" val="781494405"/>
                    </a:ext>
                  </a:extLst>
                </a:gridCol>
                <a:gridCol w="2443469">
                  <a:extLst>
                    <a:ext uri="{9D8B030D-6E8A-4147-A177-3AD203B41FA5}">
                      <a16:colId xmlns:a16="http://schemas.microsoft.com/office/drawing/2014/main" val="1543962799"/>
                    </a:ext>
                  </a:extLst>
                </a:gridCol>
              </a:tblGrid>
              <a:tr h="534169">
                <a:tc>
                  <a:txBody>
                    <a:bodyPr/>
                    <a:lstStyle/>
                    <a:p>
                      <a:pPr algn="l">
                        <a:lnSpc>
                          <a:spcPts val="1875"/>
                        </a:lnSpc>
                        <a:buNone/>
                      </a:pPr>
                      <a:r>
                        <a:rPr lang="en-US" sz="1100" b="0" dirty="0">
                          <a:effectLst/>
                          <a:latin typeface="quote-cjk-patch"/>
                        </a:rPr>
                        <a:t>Partner</a:t>
                      </a:r>
                    </a:p>
                  </a:txBody>
                  <a:tcPr marR="152400" marT="95250" marB="95250" anchor="ctr"/>
                </a:tc>
                <a:tc>
                  <a:txBody>
                    <a:bodyPr/>
                    <a:lstStyle/>
                    <a:p>
                      <a:pPr algn="l">
                        <a:lnSpc>
                          <a:spcPts val="1875"/>
                        </a:lnSpc>
                        <a:buNone/>
                      </a:pPr>
                      <a:r>
                        <a:rPr lang="en-US" sz="1100" b="0">
                          <a:effectLst/>
                          <a:latin typeface="quote-cjk-patch"/>
                        </a:rPr>
                        <a:t>Logo</a:t>
                      </a:r>
                    </a:p>
                  </a:txBody>
                  <a:tcPr marL="152400" marR="152400" marT="95250" marB="95250" anchor="ctr"/>
                </a:tc>
                <a:tc>
                  <a:txBody>
                    <a:bodyPr/>
                    <a:lstStyle/>
                    <a:p>
                      <a:pPr algn="l">
                        <a:lnSpc>
                          <a:spcPts val="1875"/>
                        </a:lnSpc>
                        <a:buNone/>
                      </a:pPr>
                      <a:r>
                        <a:rPr lang="en-US" sz="1100" b="0">
                          <a:effectLst/>
                          <a:latin typeface="quote-cjk-patch"/>
                        </a:rPr>
                        <a:t>Aims of Their Campaign</a:t>
                      </a:r>
                    </a:p>
                  </a:txBody>
                  <a:tcPr marL="152400" marR="152400" marT="95250" marB="95250" anchor="ctr"/>
                </a:tc>
                <a:extLst>
                  <a:ext uri="{0D108BD9-81ED-4DB2-BD59-A6C34878D82A}">
                    <a16:rowId xmlns:a16="http://schemas.microsoft.com/office/drawing/2014/main" val="2513614600"/>
                  </a:ext>
                </a:extLst>
              </a:tr>
              <a:tr h="849804">
                <a:tc>
                  <a:txBody>
                    <a:bodyPr/>
                    <a:lstStyle/>
                    <a:p>
                      <a:pPr>
                        <a:lnSpc>
                          <a:spcPts val="1875"/>
                        </a:lnSpc>
                        <a:buNone/>
                      </a:pPr>
                      <a:r>
                        <a:rPr lang="en-US" sz="1100" b="1" dirty="0">
                          <a:effectLst/>
                          <a:latin typeface="quote-cjk-patch"/>
                        </a:rPr>
                        <a:t>Change4Life (NHS)</a:t>
                      </a:r>
                      <a:endParaRPr lang="en-US" sz="1100" b="0" dirty="0">
                        <a:effectLst/>
                        <a:latin typeface="quote-cjk-patch"/>
                      </a:endParaRPr>
                    </a:p>
                  </a:txBody>
                  <a:tcPr marR="152400" marT="95250" marB="95250" anchor="ctr"/>
                </a:tc>
                <a:tc>
                  <a:txBody>
                    <a:bodyPr/>
                    <a:lstStyle/>
                    <a:p>
                      <a:pPr>
                        <a:lnSpc>
                          <a:spcPts val="1875"/>
                        </a:lnSpc>
                        <a:buNone/>
                      </a:pPr>
                      <a:endParaRPr lang="en-US" sz="1100" b="0" dirty="0">
                        <a:effectLst/>
                        <a:latin typeface="quote-cjk-patch"/>
                      </a:endParaRPr>
                    </a:p>
                  </a:txBody>
                  <a:tcPr marL="152400" marR="152400" marT="95250" marB="95250" anchor="ctr"/>
                </a:tc>
                <a:tc>
                  <a:txBody>
                    <a:bodyPr/>
                    <a:lstStyle/>
                    <a:p>
                      <a:pPr>
                        <a:lnSpc>
                          <a:spcPts val="1875"/>
                        </a:lnSpc>
                        <a:buNone/>
                      </a:pPr>
                      <a:r>
                        <a:rPr lang="en-US" sz="1100" b="0">
                          <a:effectLst/>
                          <a:latin typeface="quote-cjk-patch"/>
                        </a:rPr>
                        <a:t>Help families eat well, move more, live longer</a:t>
                      </a:r>
                    </a:p>
                  </a:txBody>
                  <a:tcPr marL="152400" marT="95250" marB="95250" anchor="ctr"/>
                </a:tc>
                <a:extLst>
                  <a:ext uri="{0D108BD9-81ED-4DB2-BD59-A6C34878D82A}">
                    <a16:rowId xmlns:a16="http://schemas.microsoft.com/office/drawing/2014/main" val="2905956966"/>
                  </a:ext>
                </a:extLst>
              </a:tr>
              <a:tr h="1165437">
                <a:tc>
                  <a:txBody>
                    <a:bodyPr/>
                    <a:lstStyle/>
                    <a:p>
                      <a:pPr>
                        <a:lnSpc>
                          <a:spcPts val="1875"/>
                        </a:lnSpc>
                        <a:buNone/>
                      </a:pPr>
                      <a:r>
                        <a:rPr lang="en-US" sz="1100" b="1" dirty="0">
                          <a:effectLst/>
                          <a:latin typeface="quote-cjk-patch"/>
                        </a:rPr>
                        <a:t>Sugar Smart (Sustain)</a:t>
                      </a:r>
                      <a:endParaRPr lang="en-US" sz="1100" b="0" dirty="0">
                        <a:effectLst/>
                        <a:latin typeface="quote-cjk-patch"/>
                      </a:endParaRPr>
                    </a:p>
                  </a:txBody>
                  <a:tcPr marR="152400" marT="95250" marB="95250" anchor="ctr"/>
                </a:tc>
                <a:tc>
                  <a:txBody>
                    <a:bodyPr/>
                    <a:lstStyle/>
                    <a:p>
                      <a:pPr>
                        <a:lnSpc>
                          <a:spcPts val="1875"/>
                        </a:lnSpc>
                        <a:buNone/>
                      </a:pPr>
                      <a:endParaRPr lang="en-US" sz="1100" b="0" dirty="0">
                        <a:effectLst/>
                        <a:latin typeface="quote-cjk-patch"/>
                      </a:endParaRPr>
                    </a:p>
                  </a:txBody>
                  <a:tcPr marL="152400" marR="152400" marT="95250" marB="95250" anchor="ctr"/>
                </a:tc>
                <a:tc>
                  <a:txBody>
                    <a:bodyPr/>
                    <a:lstStyle/>
                    <a:p>
                      <a:pPr>
                        <a:lnSpc>
                          <a:spcPts val="1875"/>
                        </a:lnSpc>
                        <a:buNone/>
                      </a:pPr>
                      <a:r>
                        <a:rPr lang="en-US" sz="1100" b="0">
                          <a:effectLst/>
                          <a:latin typeface="quote-cjk-patch"/>
                        </a:rPr>
                        <a:t>Reduce sugar in everyday food and drink; campaign for healthier food environments</a:t>
                      </a:r>
                    </a:p>
                  </a:txBody>
                  <a:tcPr marL="152400" marT="95250" marB="95250" anchor="ctr"/>
                </a:tc>
                <a:extLst>
                  <a:ext uri="{0D108BD9-81ED-4DB2-BD59-A6C34878D82A}">
                    <a16:rowId xmlns:a16="http://schemas.microsoft.com/office/drawing/2014/main" val="1743958713"/>
                  </a:ext>
                </a:extLst>
              </a:tr>
              <a:tr h="1095318">
                <a:tc>
                  <a:txBody>
                    <a:bodyPr/>
                    <a:lstStyle/>
                    <a:p>
                      <a:pPr>
                        <a:lnSpc>
                          <a:spcPts val="1875"/>
                        </a:lnSpc>
                        <a:buNone/>
                      </a:pPr>
                      <a:r>
                        <a:rPr lang="en-US" sz="1100" b="1" dirty="0">
                          <a:effectLst/>
                          <a:latin typeface="quote-cjk-patch"/>
                        </a:rPr>
                        <a:t>British Dental Association</a:t>
                      </a:r>
                      <a:endParaRPr lang="en-US" sz="1100" b="0" dirty="0">
                        <a:effectLst/>
                        <a:latin typeface="quote-cjk-patch"/>
                      </a:endParaRPr>
                    </a:p>
                  </a:txBody>
                  <a:tcPr marR="152400" marT="95250" marB="95250" anchor="ctr"/>
                </a:tc>
                <a:tc>
                  <a:txBody>
                    <a:bodyPr/>
                    <a:lstStyle/>
                    <a:p>
                      <a:pPr>
                        <a:lnSpc>
                          <a:spcPts val="1875"/>
                        </a:lnSpc>
                        <a:buNone/>
                      </a:pPr>
                      <a:endParaRPr lang="en-US" sz="1100" b="0" dirty="0">
                        <a:effectLst/>
                        <a:latin typeface="quote-cjk-patch"/>
                      </a:endParaRPr>
                    </a:p>
                  </a:txBody>
                  <a:tcPr marL="152400" marR="152400" marT="95250" marB="95250" anchor="ctr"/>
                </a:tc>
                <a:tc>
                  <a:txBody>
                    <a:bodyPr/>
                    <a:lstStyle/>
                    <a:p>
                      <a:pPr>
                        <a:lnSpc>
                          <a:spcPts val="1875"/>
                        </a:lnSpc>
                        <a:buNone/>
                      </a:pPr>
                      <a:r>
                        <a:rPr lang="en-US" sz="1100" b="0">
                          <a:effectLst/>
                          <a:latin typeface="quote-cjk-patch"/>
                        </a:rPr>
                        <a:t>Improve oral health through prevention and public education</a:t>
                      </a:r>
                    </a:p>
                  </a:txBody>
                  <a:tcPr marL="152400" marT="95250" marB="95250" anchor="ctr"/>
                </a:tc>
                <a:extLst>
                  <a:ext uri="{0D108BD9-81ED-4DB2-BD59-A6C34878D82A}">
                    <a16:rowId xmlns:a16="http://schemas.microsoft.com/office/drawing/2014/main" val="987173684"/>
                  </a:ext>
                </a:extLst>
              </a:tr>
              <a:tr h="1165437">
                <a:tc>
                  <a:txBody>
                    <a:bodyPr/>
                    <a:lstStyle/>
                    <a:p>
                      <a:pPr>
                        <a:lnSpc>
                          <a:spcPts val="1875"/>
                        </a:lnSpc>
                        <a:buNone/>
                      </a:pPr>
                      <a:r>
                        <a:rPr lang="en-US" sz="1100" b="1" dirty="0">
                          <a:effectLst/>
                          <a:latin typeface="quote-cjk-patch"/>
                        </a:rPr>
                        <a:t>Local Council Public Health Team</a:t>
                      </a:r>
                      <a:endParaRPr lang="en-US" sz="1100" b="0" dirty="0">
                        <a:effectLst/>
                        <a:latin typeface="quote-cjk-patch"/>
                      </a:endParaRPr>
                    </a:p>
                  </a:txBody>
                  <a:tcPr marR="152400" marT="95250" marB="95250" anchor="ctr"/>
                </a:tc>
                <a:tc>
                  <a:txBody>
                    <a:bodyPr/>
                    <a:lstStyle/>
                    <a:p>
                      <a:pPr>
                        <a:lnSpc>
                          <a:spcPts val="1875"/>
                        </a:lnSpc>
                        <a:buNone/>
                      </a:pPr>
                      <a:endParaRPr lang="en-US" sz="1100" b="0" dirty="0">
                        <a:effectLst/>
                        <a:latin typeface="quote-cjk-patch"/>
                      </a:endParaRPr>
                    </a:p>
                  </a:txBody>
                  <a:tcPr marL="152400" marR="152400" marT="95250" marB="95250" anchor="ctr"/>
                </a:tc>
                <a:tc>
                  <a:txBody>
                    <a:bodyPr/>
                    <a:lstStyle/>
                    <a:p>
                      <a:pPr>
                        <a:lnSpc>
                          <a:spcPts val="1875"/>
                        </a:lnSpc>
                        <a:buNone/>
                      </a:pPr>
                      <a:r>
                        <a:rPr lang="en-US" sz="1100" b="0" dirty="0">
                          <a:effectLst/>
                          <a:latin typeface="quote-cjk-patch"/>
                        </a:rPr>
                        <a:t>Reduce childhood obesity locally; deliver the Local Authority Child Obesity Plan</a:t>
                      </a:r>
                    </a:p>
                  </a:txBody>
                  <a:tcPr marL="152400" marT="95250" marB="95250" anchor="ctr"/>
                </a:tc>
                <a:extLst>
                  <a:ext uri="{0D108BD9-81ED-4DB2-BD59-A6C34878D82A}">
                    <a16:rowId xmlns:a16="http://schemas.microsoft.com/office/drawing/2014/main" val="4046527401"/>
                  </a:ext>
                </a:extLst>
              </a:tr>
            </a:tbl>
          </a:graphicData>
        </a:graphic>
      </p:graphicFrame>
      <p:pic>
        <p:nvPicPr>
          <p:cNvPr id="8" name="Picture 7">
            <a:extLst>
              <a:ext uri="{FF2B5EF4-FFF2-40B4-BE49-F238E27FC236}">
                <a16:creationId xmlns:a16="http://schemas.microsoft.com/office/drawing/2014/main" id="{E17F7E5E-804D-A4FE-B239-B07A4DB144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73858" y="1877051"/>
            <a:ext cx="1057701" cy="748324"/>
          </a:xfrm>
          <a:prstGeom prst="rect">
            <a:avLst/>
          </a:prstGeom>
        </p:spPr>
      </p:pic>
      <p:pic>
        <p:nvPicPr>
          <p:cNvPr id="10" name="Picture 9">
            <a:extLst>
              <a:ext uri="{FF2B5EF4-FFF2-40B4-BE49-F238E27FC236}">
                <a16:creationId xmlns:a16="http://schemas.microsoft.com/office/drawing/2014/main" id="{DCF92B0A-5697-EB39-208F-47562E0A825E}"/>
              </a:ext>
            </a:extLst>
          </p:cNvPr>
          <p:cNvPicPr>
            <a:picLocks noChangeAspect="1"/>
          </p:cNvPicPr>
          <p:nvPr/>
        </p:nvPicPr>
        <p:blipFill>
          <a:blip r:embed="rId4"/>
          <a:stretch>
            <a:fillRect/>
          </a:stretch>
        </p:blipFill>
        <p:spPr>
          <a:xfrm>
            <a:off x="4952282" y="2765328"/>
            <a:ext cx="1445015" cy="854904"/>
          </a:xfrm>
          <a:prstGeom prst="rect">
            <a:avLst/>
          </a:prstGeom>
        </p:spPr>
      </p:pic>
      <p:pic>
        <p:nvPicPr>
          <p:cNvPr id="12" name="Picture 11">
            <a:extLst>
              <a:ext uri="{FF2B5EF4-FFF2-40B4-BE49-F238E27FC236}">
                <a16:creationId xmlns:a16="http://schemas.microsoft.com/office/drawing/2014/main" id="{3086CD7E-2C0D-55AA-3322-41F009D76916}"/>
              </a:ext>
            </a:extLst>
          </p:cNvPr>
          <p:cNvPicPr>
            <a:picLocks noChangeAspect="1"/>
          </p:cNvPicPr>
          <p:nvPr/>
        </p:nvPicPr>
        <p:blipFill>
          <a:blip r:embed="rId5"/>
          <a:stretch>
            <a:fillRect/>
          </a:stretch>
        </p:blipFill>
        <p:spPr>
          <a:xfrm>
            <a:off x="5057196" y="4017397"/>
            <a:ext cx="1267329" cy="663671"/>
          </a:xfrm>
          <a:prstGeom prst="rect">
            <a:avLst/>
          </a:prstGeom>
        </p:spPr>
      </p:pic>
      <p:pic>
        <p:nvPicPr>
          <p:cNvPr id="14" name="Picture 13">
            <a:extLst>
              <a:ext uri="{FF2B5EF4-FFF2-40B4-BE49-F238E27FC236}">
                <a16:creationId xmlns:a16="http://schemas.microsoft.com/office/drawing/2014/main" id="{4F3276D8-C8BA-0612-42F1-24ADF0171DEB}"/>
              </a:ext>
            </a:extLst>
          </p:cNvPr>
          <p:cNvPicPr>
            <a:picLocks noChangeAspect="1"/>
          </p:cNvPicPr>
          <p:nvPr/>
        </p:nvPicPr>
        <p:blipFill>
          <a:blip r:embed="rId6"/>
          <a:stretch>
            <a:fillRect/>
          </a:stretch>
        </p:blipFill>
        <p:spPr>
          <a:xfrm>
            <a:off x="5173858" y="4927601"/>
            <a:ext cx="1105677" cy="965521"/>
          </a:xfrm>
          <a:prstGeom prst="rect">
            <a:avLst/>
          </a:prstGeom>
        </p:spPr>
      </p:pic>
    </p:spTree>
    <p:extLst>
      <p:ext uri="{BB962C8B-B14F-4D97-AF65-F5344CB8AC3E}">
        <p14:creationId xmlns:p14="http://schemas.microsoft.com/office/powerpoint/2010/main" val="4032393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81A4B-F36F-3ED5-EFE3-66B1303F3E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F26B4F-03E1-617C-F7A2-97B8F915D9FD}"/>
              </a:ext>
            </a:extLst>
          </p:cNvPr>
          <p:cNvSpPr>
            <a:spLocks noGrp="1"/>
          </p:cNvSpPr>
          <p:nvPr>
            <p:ph type="title"/>
          </p:nvPr>
        </p:nvSpPr>
        <p:spPr/>
        <p:txBody>
          <a:bodyPr>
            <a:normAutofit/>
          </a:bodyPr>
          <a:lstStyle/>
          <a:p>
            <a:r>
              <a:rPr lang="en-US" b="1" dirty="0">
                <a:solidFill>
                  <a:schemeClr val="tx1"/>
                </a:solidFill>
              </a:rPr>
              <a:t>RESOURCES TO REPLICATE</a:t>
            </a:r>
          </a:p>
        </p:txBody>
      </p:sp>
      <p:graphicFrame>
        <p:nvGraphicFramePr>
          <p:cNvPr id="4" name="Table 3">
            <a:extLst>
              <a:ext uri="{FF2B5EF4-FFF2-40B4-BE49-F238E27FC236}">
                <a16:creationId xmlns:a16="http://schemas.microsoft.com/office/drawing/2014/main" id="{B223AD0F-5834-DD69-57DC-4410CBF4E638}"/>
              </a:ext>
            </a:extLst>
          </p:cNvPr>
          <p:cNvGraphicFramePr>
            <a:graphicFrameLocks noGrp="1"/>
          </p:cNvGraphicFramePr>
          <p:nvPr>
            <p:extLst>
              <p:ext uri="{D42A27DB-BD31-4B8C-83A1-F6EECF244321}">
                <p14:modId xmlns:p14="http://schemas.microsoft.com/office/powerpoint/2010/main" val="2392805927"/>
              </p:ext>
            </p:extLst>
          </p:nvPr>
        </p:nvGraphicFramePr>
        <p:xfrm>
          <a:off x="1852074" y="1581068"/>
          <a:ext cx="7065669" cy="3860597"/>
        </p:xfrm>
        <a:graphic>
          <a:graphicData uri="http://schemas.openxmlformats.org/drawingml/2006/table">
            <a:tbl>
              <a:tblPr/>
              <a:tblGrid>
                <a:gridCol w="2355223">
                  <a:extLst>
                    <a:ext uri="{9D8B030D-6E8A-4147-A177-3AD203B41FA5}">
                      <a16:colId xmlns:a16="http://schemas.microsoft.com/office/drawing/2014/main" val="3479819407"/>
                    </a:ext>
                  </a:extLst>
                </a:gridCol>
                <a:gridCol w="2355223">
                  <a:extLst>
                    <a:ext uri="{9D8B030D-6E8A-4147-A177-3AD203B41FA5}">
                      <a16:colId xmlns:a16="http://schemas.microsoft.com/office/drawing/2014/main" val="2169949232"/>
                    </a:ext>
                  </a:extLst>
                </a:gridCol>
                <a:gridCol w="2355223">
                  <a:extLst>
                    <a:ext uri="{9D8B030D-6E8A-4147-A177-3AD203B41FA5}">
                      <a16:colId xmlns:a16="http://schemas.microsoft.com/office/drawing/2014/main" val="2231290421"/>
                    </a:ext>
                  </a:extLst>
                </a:gridCol>
              </a:tblGrid>
              <a:tr h="297898">
                <a:tc>
                  <a:txBody>
                    <a:bodyPr/>
                    <a:lstStyle/>
                    <a:p>
                      <a:pPr algn="l">
                        <a:lnSpc>
                          <a:spcPts val="1875"/>
                        </a:lnSpc>
                        <a:buNone/>
                      </a:pPr>
                      <a:r>
                        <a:rPr lang="en-US" sz="1200" b="0">
                          <a:effectLst/>
                          <a:latin typeface="quote-cjk-patch"/>
                        </a:rPr>
                        <a:t>Resource</a:t>
                      </a:r>
                    </a:p>
                  </a:txBody>
                  <a:tcPr marL="63084" marR="105140"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lnSpc>
                          <a:spcPts val="1875"/>
                        </a:lnSpc>
                        <a:buNone/>
                      </a:pPr>
                      <a:r>
                        <a:rPr lang="en-US" sz="1200" b="0">
                          <a:effectLst/>
                          <a:latin typeface="quote-cjk-patch"/>
                        </a:rPr>
                        <a:t>Source</a:t>
                      </a:r>
                    </a:p>
                  </a:txBody>
                  <a:tcPr marL="105140" marR="105140"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lnSpc>
                          <a:spcPts val="1875"/>
                        </a:lnSpc>
                        <a:buNone/>
                      </a:pPr>
                      <a:r>
                        <a:rPr lang="en-US" sz="1200" b="0">
                          <a:effectLst/>
                          <a:latin typeface="quote-cjk-patch"/>
                        </a:rPr>
                        <a:t>How We Use It</a:t>
                      </a:r>
                    </a:p>
                  </a:txBody>
                  <a:tcPr marL="105140" marR="105140"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861047099"/>
                  </a:ext>
                </a:extLst>
              </a:tr>
              <a:tr h="630843">
                <a:tc>
                  <a:txBody>
                    <a:bodyPr/>
                    <a:lstStyle/>
                    <a:p>
                      <a:pPr>
                        <a:lnSpc>
                          <a:spcPts val="1875"/>
                        </a:lnSpc>
                        <a:buNone/>
                      </a:pPr>
                      <a:r>
                        <a:rPr lang="en-US" sz="1200" b="0">
                          <a:effectLst/>
                          <a:latin typeface="quote-cjk-patch"/>
                        </a:rPr>
                        <a:t>Change4Life "Sugar Swaps" leaflets and app</a:t>
                      </a:r>
                    </a:p>
                  </a:txBody>
                  <a:tcPr marL="63084" marR="105140"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nSpc>
                          <a:spcPts val="1875"/>
                        </a:lnSpc>
                        <a:buNone/>
                      </a:pPr>
                      <a:r>
                        <a:rPr lang="en-US" sz="1200" b="0">
                          <a:effectLst/>
                          <a:latin typeface="quote-cjk-patch"/>
                        </a:rPr>
                        <a:t>NHS</a:t>
                      </a:r>
                    </a:p>
                  </a:txBody>
                  <a:tcPr marL="105140" marR="105140"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nSpc>
                          <a:spcPts val="1875"/>
                        </a:lnSpc>
                        <a:buNone/>
                      </a:pPr>
                      <a:r>
                        <a:rPr lang="en-US" sz="1200" b="0">
                          <a:effectLst/>
                          <a:latin typeface="quote-cjk-patch"/>
                        </a:rPr>
                        <a:t>Distribute to pupils and parents; app used for tracking</a:t>
                      </a:r>
                    </a:p>
                  </a:txBody>
                  <a:tcPr marL="105140" marR="63084"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563744558"/>
                  </a:ext>
                </a:extLst>
              </a:tr>
              <a:tr h="464371">
                <a:tc>
                  <a:txBody>
                    <a:bodyPr/>
                    <a:lstStyle/>
                    <a:p>
                      <a:pPr>
                        <a:lnSpc>
                          <a:spcPts val="1875"/>
                        </a:lnSpc>
                        <a:buNone/>
                      </a:pPr>
                      <a:r>
                        <a:rPr lang="en-US" sz="1200" b="0">
                          <a:effectLst/>
                          <a:latin typeface="quote-cjk-patch"/>
                        </a:rPr>
                        <a:t>Sugar Smart campaign toolkits</a:t>
                      </a:r>
                    </a:p>
                  </a:txBody>
                  <a:tcPr marL="63084" marR="105140"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nSpc>
                          <a:spcPts val="1875"/>
                        </a:lnSpc>
                        <a:buNone/>
                      </a:pPr>
                      <a:r>
                        <a:rPr lang="en-US" sz="1200" b="0">
                          <a:effectLst/>
                          <a:latin typeface="quote-cjk-patch"/>
                        </a:rPr>
                        <a:t>Sustain</a:t>
                      </a:r>
                    </a:p>
                  </a:txBody>
                  <a:tcPr marL="105140" marR="105140"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nSpc>
                          <a:spcPts val="1875"/>
                        </a:lnSpc>
                        <a:buNone/>
                      </a:pPr>
                      <a:r>
                        <a:rPr lang="en-US" sz="1200" b="0">
                          <a:effectLst/>
                          <a:latin typeface="quote-cjk-patch"/>
                        </a:rPr>
                        <a:t>Lesson plans and assembly templates</a:t>
                      </a:r>
                    </a:p>
                  </a:txBody>
                  <a:tcPr marL="105140" marR="63084"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582244293"/>
                  </a:ext>
                </a:extLst>
              </a:tr>
              <a:tr h="464371">
                <a:tc>
                  <a:txBody>
                    <a:bodyPr/>
                    <a:lstStyle/>
                    <a:p>
                      <a:pPr>
                        <a:lnSpc>
                          <a:spcPts val="1875"/>
                        </a:lnSpc>
                        <a:buNone/>
                      </a:pPr>
                      <a:r>
                        <a:rPr lang="en-US" sz="1200" b="0">
                          <a:effectLst/>
                          <a:latin typeface="quote-cjk-patch"/>
                        </a:rPr>
                        <a:t>NHS "Better Health" resources</a:t>
                      </a:r>
                    </a:p>
                  </a:txBody>
                  <a:tcPr marL="63084" marR="105140"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nSpc>
                          <a:spcPts val="1875"/>
                        </a:lnSpc>
                        <a:buNone/>
                      </a:pPr>
                      <a:r>
                        <a:rPr lang="en-US" sz="1200" b="0">
                          <a:effectLst/>
                          <a:latin typeface="quote-cjk-patch"/>
                        </a:rPr>
                        <a:t>NHS England</a:t>
                      </a:r>
                    </a:p>
                  </a:txBody>
                  <a:tcPr marL="105140" marR="105140"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nSpc>
                          <a:spcPts val="1875"/>
                        </a:lnSpc>
                        <a:buNone/>
                      </a:pPr>
                      <a:r>
                        <a:rPr lang="en-US" sz="1200" b="0">
                          <a:effectLst/>
                          <a:latin typeface="quote-cjk-patch"/>
                        </a:rPr>
                        <a:t>Posters; videos; social media graphics</a:t>
                      </a:r>
                    </a:p>
                  </a:txBody>
                  <a:tcPr marL="105140" marR="63084"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89259304"/>
                  </a:ext>
                </a:extLst>
              </a:tr>
              <a:tr h="464371">
                <a:tc>
                  <a:txBody>
                    <a:bodyPr/>
                    <a:lstStyle/>
                    <a:p>
                      <a:pPr>
                        <a:lnSpc>
                          <a:spcPts val="1875"/>
                        </a:lnSpc>
                        <a:buNone/>
                      </a:pPr>
                      <a:r>
                        <a:rPr lang="en-US" sz="1200" b="0" dirty="0">
                          <a:effectLst/>
                          <a:latin typeface="quote-cjk-patch"/>
                        </a:rPr>
                        <a:t>24-hour recall survey template</a:t>
                      </a:r>
                    </a:p>
                  </a:txBody>
                  <a:tcPr marL="63084" marR="105140"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nSpc>
                          <a:spcPts val="1875"/>
                        </a:lnSpc>
                        <a:buNone/>
                      </a:pPr>
                      <a:r>
                        <a:rPr lang="en-US" sz="1200" b="0">
                          <a:effectLst/>
                          <a:latin typeface="quote-cjk-patch"/>
                        </a:rPr>
                        <a:t>Wang et al. (2022)</a:t>
                      </a:r>
                    </a:p>
                  </a:txBody>
                  <a:tcPr marL="105140" marR="105140"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nSpc>
                          <a:spcPts val="1875"/>
                        </a:lnSpc>
                        <a:buNone/>
                      </a:pPr>
                      <a:r>
                        <a:rPr lang="en-US" sz="1200" b="0" dirty="0">
                          <a:effectLst/>
                          <a:latin typeface="quote-cjk-patch"/>
                        </a:rPr>
                        <a:t>Adapted for baseline and follow-up</a:t>
                      </a:r>
                    </a:p>
                  </a:txBody>
                  <a:tcPr marL="105140" marR="63084"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555939028"/>
                  </a:ext>
                </a:extLst>
              </a:tr>
              <a:tr h="630843">
                <a:tc>
                  <a:txBody>
                    <a:bodyPr/>
                    <a:lstStyle/>
                    <a:p>
                      <a:pPr>
                        <a:lnSpc>
                          <a:spcPts val="1875"/>
                        </a:lnSpc>
                        <a:buNone/>
                      </a:pPr>
                      <a:r>
                        <a:rPr lang="en-US" sz="1200" b="0">
                          <a:effectLst/>
                          <a:latin typeface="quote-cjk-patch"/>
                        </a:rPr>
                        <a:t>Group Motivational Interviewing session plan</a:t>
                      </a:r>
                    </a:p>
                  </a:txBody>
                  <a:tcPr marL="63084" marR="105140"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nSpc>
                          <a:spcPts val="1875"/>
                        </a:lnSpc>
                        <a:buNone/>
                      </a:pPr>
                      <a:r>
                        <a:rPr lang="en-US" sz="1200" b="0">
                          <a:effectLst/>
                          <a:latin typeface="quote-cjk-patch"/>
                        </a:rPr>
                        <a:t>Yusuf &amp; Valenzuela (2025)</a:t>
                      </a:r>
                    </a:p>
                  </a:txBody>
                  <a:tcPr marL="105140" marR="105140"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nSpc>
                          <a:spcPts val="1875"/>
                        </a:lnSpc>
                        <a:buNone/>
                      </a:pPr>
                      <a:r>
                        <a:rPr lang="en-US" sz="1200" b="0">
                          <a:effectLst/>
                          <a:latin typeface="quote-cjk-patch"/>
                        </a:rPr>
                        <a:t>Adapted for Week 5 peer challenge</a:t>
                      </a:r>
                    </a:p>
                  </a:txBody>
                  <a:tcPr marL="105140" marR="63084"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419375807"/>
                  </a:ext>
                </a:extLst>
              </a:tr>
              <a:tr h="464371">
                <a:tc>
                  <a:txBody>
                    <a:bodyPr/>
                    <a:lstStyle/>
                    <a:p>
                      <a:pPr>
                        <a:lnSpc>
                          <a:spcPts val="1875"/>
                        </a:lnSpc>
                        <a:buNone/>
                      </a:pPr>
                      <a:r>
                        <a:rPr lang="en-US" sz="1200" b="0">
                          <a:effectLst/>
                          <a:latin typeface="quote-cjk-patch"/>
                        </a:rPr>
                        <a:t>Digital tracking tools (app/text reminders)</a:t>
                      </a:r>
                    </a:p>
                  </a:txBody>
                  <a:tcPr marL="63084" marR="105140"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nSpc>
                          <a:spcPts val="1875"/>
                        </a:lnSpc>
                        <a:buNone/>
                      </a:pPr>
                      <a:r>
                        <a:rPr lang="en-US" sz="1200" b="0">
                          <a:effectLst/>
                          <a:latin typeface="quote-cjk-patch"/>
                        </a:rPr>
                        <a:t>Wąsacz et al. (2025)</a:t>
                      </a:r>
                    </a:p>
                  </a:txBody>
                  <a:tcPr marL="105140" marR="105140"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nSpc>
                          <a:spcPts val="1875"/>
                        </a:lnSpc>
                        <a:buNone/>
                      </a:pPr>
                      <a:r>
                        <a:rPr lang="en-US" sz="1200" b="0" dirty="0">
                          <a:effectLst/>
                          <a:latin typeface="quote-cjk-patch"/>
                        </a:rPr>
                        <a:t>Daily reminders; habit-tracking cards</a:t>
                      </a:r>
                    </a:p>
                  </a:txBody>
                  <a:tcPr marL="105140" marR="63084" marT="65713" marB="6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998386730"/>
                  </a:ext>
                </a:extLst>
              </a:tr>
            </a:tbl>
          </a:graphicData>
        </a:graphic>
      </p:graphicFrame>
    </p:spTree>
    <p:extLst>
      <p:ext uri="{BB962C8B-B14F-4D97-AF65-F5344CB8AC3E}">
        <p14:creationId xmlns:p14="http://schemas.microsoft.com/office/powerpoint/2010/main" val="699120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378020-4BD3-61D5-E329-C58AE03896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1AD64C-8457-C767-D880-E7A74C4C0667}"/>
              </a:ext>
            </a:extLst>
          </p:cNvPr>
          <p:cNvSpPr>
            <a:spLocks noGrp="1"/>
          </p:cNvSpPr>
          <p:nvPr>
            <p:ph type="title"/>
          </p:nvPr>
        </p:nvSpPr>
        <p:spPr/>
        <p:txBody>
          <a:bodyPr>
            <a:normAutofit/>
          </a:bodyPr>
          <a:lstStyle/>
          <a:p>
            <a:r>
              <a:rPr lang="en-US" b="1" dirty="0">
                <a:solidFill>
                  <a:schemeClr val="tx1"/>
                </a:solidFill>
              </a:rPr>
              <a:t>PHYSIOLOGICAL, SOCIOLOGICAL AND PSYCHOLOGICAL BENEFITS</a:t>
            </a:r>
          </a:p>
        </p:txBody>
      </p:sp>
      <p:graphicFrame>
        <p:nvGraphicFramePr>
          <p:cNvPr id="3" name="Diagram 2">
            <a:extLst>
              <a:ext uri="{FF2B5EF4-FFF2-40B4-BE49-F238E27FC236}">
                <a16:creationId xmlns:a16="http://schemas.microsoft.com/office/drawing/2014/main" id="{DC0857E9-8774-365A-4749-E1F2D22AAB11}"/>
              </a:ext>
            </a:extLst>
          </p:cNvPr>
          <p:cNvGraphicFramePr/>
          <p:nvPr>
            <p:extLst>
              <p:ext uri="{D42A27DB-BD31-4B8C-83A1-F6EECF244321}">
                <p14:modId xmlns:p14="http://schemas.microsoft.com/office/powerpoint/2010/main" val="466412734"/>
              </p:ext>
            </p:extLst>
          </p:nvPr>
        </p:nvGraphicFramePr>
        <p:xfrm>
          <a:off x="974217" y="1930400"/>
          <a:ext cx="7325756" cy="44164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1776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5CA59C-E4A7-BC7B-6D27-24322D4E46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08BB61-58A3-D01C-C653-E54749388723}"/>
              </a:ext>
            </a:extLst>
          </p:cNvPr>
          <p:cNvSpPr>
            <a:spLocks noGrp="1"/>
          </p:cNvSpPr>
          <p:nvPr>
            <p:ph type="title"/>
          </p:nvPr>
        </p:nvSpPr>
        <p:spPr/>
        <p:txBody>
          <a:bodyPr>
            <a:normAutofit/>
          </a:bodyPr>
          <a:lstStyle/>
          <a:p>
            <a:r>
              <a:rPr lang="en-US" b="1" dirty="0">
                <a:solidFill>
                  <a:schemeClr val="tx1"/>
                </a:solidFill>
              </a:rPr>
              <a:t>HEALTH BEHAVIOUR THEORIES AND BARRIERS</a:t>
            </a:r>
          </a:p>
        </p:txBody>
      </p:sp>
      <p:graphicFrame>
        <p:nvGraphicFramePr>
          <p:cNvPr id="4" name="Table 3">
            <a:extLst>
              <a:ext uri="{FF2B5EF4-FFF2-40B4-BE49-F238E27FC236}">
                <a16:creationId xmlns:a16="http://schemas.microsoft.com/office/drawing/2014/main" id="{DB75CF59-16B4-B089-1FD2-0CB7861DE879}"/>
              </a:ext>
            </a:extLst>
          </p:cNvPr>
          <p:cNvGraphicFramePr>
            <a:graphicFrameLocks noGrp="1"/>
          </p:cNvGraphicFramePr>
          <p:nvPr>
            <p:extLst>
              <p:ext uri="{D42A27DB-BD31-4B8C-83A1-F6EECF244321}">
                <p14:modId xmlns:p14="http://schemas.microsoft.com/office/powerpoint/2010/main" val="1695926697"/>
              </p:ext>
            </p:extLst>
          </p:nvPr>
        </p:nvGraphicFramePr>
        <p:xfrm>
          <a:off x="1795483" y="1930400"/>
          <a:ext cx="6588496" cy="4078507"/>
        </p:xfrm>
        <a:graphic>
          <a:graphicData uri="http://schemas.openxmlformats.org/drawingml/2006/table">
            <a:tbl>
              <a:tblPr>
                <a:tableStyleId>{3C2FFA5D-87B4-456A-9821-1D502468CF0F}</a:tableStyleId>
              </a:tblPr>
              <a:tblGrid>
                <a:gridCol w="3294248">
                  <a:extLst>
                    <a:ext uri="{9D8B030D-6E8A-4147-A177-3AD203B41FA5}">
                      <a16:colId xmlns:a16="http://schemas.microsoft.com/office/drawing/2014/main" val="3266902005"/>
                    </a:ext>
                  </a:extLst>
                </a:gridCol>
                <a:gridCol w="3294248">
                  <a:extLst>
                    <a:ext uri="{9D8B030D-6E8A-4147-A177-3AD203B41FA5}">
                      <a16:colId xmlns:a16="http://schemas.microsoft.com/office/drawing/2014/main" val="3129640597"/>
                    </a:ext>
                  </a:extLst>
                </a:gridCol>
              </a:tblGrid>
              <a:tr h="450098">
                <a:tc>
                  <a:txBody>
                    <a:bodyPr/>
                    <a:lstStyle/>
                    <a:p>
                      <a:pPr algn="l">
                        <a:lnSpc>
                          <a:spcPts val="1875"/>
                        </a:lnSpc>
                        <a:buNone/>
                      </a:pPr>
                      <a:r>
                        <a:rPr lang="en-US" sz="1200" b="0">
                          <a:effectLst/>
                        </a:rPr>
                        <a:t>Theory/Model</a:t>
                      </a:r>
                      <a:endParaRPr lang="en-US" sz="1200" b="0">
                        <a:effectLst/>
                        <a:latin typeface="quote-cjk-patch"/>
                      </a:endParaRPr>
                    </a:p>
                  </a:txBody>
                  <a:tcPr marL="58465" marR="97442" marT="60901" marB="60901" anchor="ctr"/>
                </a:tc>
                <a:tc>
                  <a:txBody>
                    <a:bodyPr/>
                    <a:lstStyle/>
                    <a:p>
                      <a:pPr algn="l">
                        <a:lnSpc>
                          <a:spcPts val="1875"/>
                        </a:lnSpc>
                        <a:buNone/>
                      </a:pPr>
                      <a:r>
                        <a:rPr lang="en-US" sz="1200" b="1" dirty="0">
                          <a:effectLst/>
                        </a:rPr>
                        <a:t>How It Explains Barriers</a:t>
                      </a:r>
                      <a:endParaRPr lang="en-US" sz="1200" b="1" dirty="0">
                        <a:effectLst/>
                        <a:latin typeface="quote-cjk-patch"/>
                      </a:endParaRPr>
                    </a:p>
                  </a:txBody>
                  <a:tcPr marL="97442" marR="97442" marT="60901" marB="60901" anchor="ctr"/>
                </a:tc>
                <a:extLst>
                  <a:ext uri="{0D108BD9-81ED-4DB2-BD59-A6C34878D82A}">
                    <a16:rowId xmlns:a16="http://schemas.microsoft.com/office/drawing/2014/main" val="870152078"/>
                  </a:ext>
                </a:extLst>
              </a:tr>
              <a:tr h="1256878">
                <a:tc>
                  <a:txBody>
                    <a:bodyPr/>
                    <a:lstStyle/>
                    <a:p>
                      <a:pPr>
                        <a:lnSpc>
                          <a:spcPts val="1875"/>
                        </a:lnSpc>
                        <a:buNone/>
                      </a:pPr>
                      <a:r>
                        <a:rPr lang="en-US" sz="1200" b="1">
                          <a:effectLst/>
                        </a:rPr>
                        <a:t>Health Belief Model</a:t>
                      </a:r>
                      <a:r>
                        <a:rPr lang="en-US" sz="1200" b="0">
                          <a:effectLst/>
                        </a:rPr>
                        <a:t> (Rosenstock, 1974)</a:t>
                      </a:r>
                      <a:endParaRPr lang="en-US" sz="1200" b="0">
                        <a:effectLst/>
                        <a:latin typeface="quote-cjk-patch"/>
                      </a:endParaRPr>
                    </a:p>
                  </a:txBody>
                  <a:tcPr marL="58465" marR="97442" marT="60901" marB="60901" anchor="ctr"/>
                </a:tc>
                <a:tc>
                  <a:txBody>
                    <a:bodyPr/>
                    <a:lstStyle/>
                    <a:p>
                      <a:pPr>
                        <a:lnSpc>
                          <a:spcPts val="1875"/>
                        </a:lnSpc>
                        <a:buNone/>
                      </a:pPr>
                      <a:r>
                        <a:rPr lang="en-US" sz="1200" b="0" dirty="0">
                          <a:effectLst/>
                        </a:rPr>
                        <a:t>Perceived susceptibility ("it won't happen to me"); low perceived severity; perceived barriers (taste, cost, availability)</a:t>
                      </a:r>
                      <a:endParaRPr lang="en-US" sz="1200" b="0" dirty="0">
                        <a:effectLst/>
                        <a:latin typeface="quote-cjk-patch"/>
                      </a:endParaRPr>
                    </a:p>
                  </a:txBody>
                  <a:tcPr marL="97442" marR="58465" marT="60901" marB="60901" anchor="ctr"/>
                </a:tc>
                <a:extLst>
                  <a:ext uri="{0D108BD9-81ED-4DB2-BD59-A6C34878D82A}">
                    <a16:rowId xmlns:a16="http://schemas.microsoft.com/office/drawing/2014/main" val="2000627213"/>
                  </a:ext>
                </a:extLst>
              </a:tr>
              <a:tr h="1114653">
                <a:tc>
                  <a:txBody>
                    <a:bodyPr/>
                    <a:lstStyle/>
                    <a:p>
                      <a:pPr>
                        <a:lnSpc>
                          <a:spcPts val="1875"/>
                        </a:lnSpc>
                        <a:buNone/>
                      </a:pPr>
                      <a:r>
                        <a:rPr lang="en-US" sz="1200" b="1">
                          <a:effectLst/>
                        </a:rPr>
                        <a:t>Theory of Planned Behaviour</a:t>
                      </a:r>
                      <a:r>
                        <a:rPr lang="en-US" sz="1200" b="0">
                          <a:effectLst/>
                        </a:rPr>
                        <a:t> (Ajzen, 1991)</a:t>
                      </a:r>
                      <a:endParaRPr lang="en-US" sz="1200" b="0">
                        <a:effectLst/>
                        <a:latin typeface="quote-cjk-patch"/>
                      </a:endParaRPr>
                    </a:p>
                  </a:txBody>
                  <a:tcPr marL="58465" marR="97442" marT="60901" marB="60901" anchor="ctr"/>
                </a:tc>
                <a:tc>
                  <a:txBody>
                    <a:bodyPr/>
                    <a:lstStyle/>
                    <a:p>
                      <a:pPr>
                        <a:lnSpc>
                          <a:spcPts val="1875"/>
                        </a:lnSpc>
                        <a:buNone/>
                      </a:pPr>
                      <a:r>
                        <a:rPr lang="en-US" sz="1200" b="0">
                          <a:effectLst/>
                        </a:rPr>
                        <a:t>Subjective norms: friends drink sugary drinks (Li et al., 2025); perceived behavioural control: habit, sugar addiction</a:t>
                      </a:r>
                      <a:endParaRPr lang="en-US" sz="1200" b="0">
                        <a:effectLst/>
                        <a:latin typeface="quote-cjk-patch"/>
                      </a:endParaRPr>
                    </a:p>
                  </a:txBody>
                  <a:tcPr marL="97442" marR="58465" marT="60901" marB="60901" anchor="ctr"/>
                </a:tc>
                <a:extLst>
                  <a:ext uri="{0D108BD9-81ED-4DB2-BD59-A6C34878D82A}">
                    <a16:rowId xmlns:a16="http://schemas.microsoft.com/office/drawing/2014/main" val="649433318"/>
                  </a:ext>
                </a:extLst>
              </a:tr>
              <a:tr h="1256878">
                <a:tc>
                  <a:txBody>
                    <a:bodyPr/>
                    <a:lstStyle/>
                    <a:p>
                      <a:pPr>
                        <a:lnSpc>
                          <a:spcPts val="1875"/>
                        </a:lnSpc>
                        <a:buNone/>
                      </a:pPr>
                      <a:r>
                        <a:rPr lang="en-US" sz="1200" b="1">
                          <a:effectLst/>
                        </a:rPr>
                        <a:t>COM-B Model</a:t>
                      </a:r>
                      <a:r>
                        <a:rPr lang="en-US" sz="1200" b="0">
                          <a:effectLst/>
                        </a:rPr>
                        <a:t> (Michie et al., 2011)</a:t>
                      </a:r>
                      <a:endParaRPr lang="en-US" sz="1200" b="0">
                        <a:effectLst/>
                        <a:latin typeface="quote-cjk-patch"/>
                      </a:endParaRPr>
                    </a:p>
                  </a:txBody>
                  <a:tcPr marL="58465" marR="97442" marT="60901" marB="60901" anchor="ctr"/>
                </a:tc>
                <a:tc>
                  <a:txBody>
                    <a:bodyPr/>
                    <a:lstStyle/>
                    <a:p>
                      <a:pPr>
                        <a:lnSpc>
                          <a:spcPts val="1875"/>
                        </a:lnSpc>
                        <a:buNone/>
                      </a:pPr>
                      <a:r>
                        <a:rPr lang="en-US" sz="1200" b="0" dirty="0">
                          <a:effectLst/>
                        </a:rPr>
                        <a:t>Capability: lack of knowledge; Opportunity: school vending machines; Motivation: enjoyment of taste (Yusuf &amp; Valenzuela, 2025)</a:t>
                      </a:r>
                      <a:endParaRPr lang="en-US" sz="1200" b="0" dirty="0">
                        <a:effectLst/>
                        <a:latin typeface="quote-cjk-patch"/>
                      </a:endParaRPr>
                    </a:p>
                  </a:txBody>
                  <a:tcPr marL="97442" marR="58465" marT="60901" marB="60901" anchor="ctr"/>
                </a:tc>
                <a:extLst>
                  <a:ext uri="{0D108BD9-81ED-4DB2-BD59-A6C34878D82A}">
                    <a16:rowId xmlns:a16="http://schemas.microsoft.com/office/drawing/2014/main" val="3635512316"/>
                  </a:ext>
                </a:extLst>
              </a:tr>
            </a:tbl>
          </a:graphicData>
        </a:graphic>
      </p:graphicFrame>
    </p:spTree>
    <p:extLst>
      <p:ext uri="{BB962C8B-B14F-4D97-AF65-F5344CB8AC3E}">
        <p14:creationId xmlns:p14="http://schemas.microsoft.com/office/powerpoint/2010/main" val="42816454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0829C-A765-6D50-387B-352CA9432B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D652CE-87C5-3A78-DF49-086E78D49B93}"/>
              </a:ext>
            </a:extLst>
          </p:cNvPr>
          <p:cNvSpPr>
            <a:spLocks noGrp="1"/>
          </p:cNvSpPr>
          <p:nvPr>
            <p:ph type="title"/>
          </p:nvPr>
        </p:nvSpPr>
        <p:spPr/>
        <p:txBody>
          <a:bodyPr>
            <a:normAutofit/>
          </a:bodyPr>
          <a:lstStyle/>
          <a:p>
            <a:r>
              <a:rPr lang="en-US" b="1" dirty="0">
                <a:solidFill>
                  <a:schemeClr val="tx1"/>
                </a:solidFill>
              </a:rPr>
              <a:t>SOLUTIONS TO OVERCOME CHALLENGES</a:t>
            </a:r>
          </a:p>
        </p:txBody>
      </p:sp>
      <p:graphicFrame>
        <p:nvGraphicFramePr>
          <p:cNvPr id="6" name="Diagram 5">
            <a:extLst>
              <a:ext uri="{FF2B5EF4-FFF2-40B4-BE49-F238E27FC236}">
                <a16:creationId xmlns:a16="http://schemas.microsoft.com/office/drawing/2014/main" id="{37274F04-5DED-BB31-123C-04942B9E9BFF}"/>
              </a:ext>
            </a:extLst>
          </p:cNvPr>
          <p:cNvGraphicFramePr/>
          <p:nvPr>
            <p:extLst>
              <p:ext uri="{D42A27DB-BD31-4B8C-83A1-F6EECF244321}">
                <p14:modId xmlns:p14="http://schemas.microsoft.com/office/powerpoint/2010/main" val="887699261"/>
              </p:ext>
            </p:extLst>
          </p:nvPr>
        </p:nvGraphicFramePr>
        <p:xfrm>
          <a:off x="1146003" y="1615044"/>
          <a:ext cx="7689240" cy="49032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91252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48C65F-6F99-18BB-9519-A26D0C00FB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B43076-7B4E-402B-6200-D6657B5FC86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0658A8C-DF2F-6A66-9E1C-F5E501F92518}"/>
              </a:ext>
            </a:extLst>
          </p:cNvPr>
          <p:cNvSpPr>
            <a:spLocks noGrp="1"/>
          </p:cNvSpPr>
          <p:nvPr>
            <p:ph idx="1"/>
          </p:nvPr>
        </p:nvSpPr>
        <p:spPr>
          <a:xfrm>
            <a:off x="677333" y="1270000"/>
            <a:ext cx="9001057" cy="5261429"/>
          </a:xfrm>
        </p:spPr>
        <p:txBody>
          <a:bodyPr>
            <a:normAutofit fontScale="70000" lnSpcReduction="20000"/>
          </a:bodyPr>
          <a:lstStyle/>
          <a:p>
            <a:pPr marL="0" indent="0">
              <a:buNone/>
            </a:pPr>
            <a:r>
              <a:rPr lang="en-US" sz="1900" dirty="0">
                <a:cs typeface="Arial" panose="020B0604020202020204" pitchFamily="34" charset="0"/>
              </a:rPr>
              <a:t>Wang, C. et al. (2022) 'The Combination of School-Based and Family-Based Interventions Appears Effective in Reducing the Consumption of Sugar-Sweetened Beverages, a Randomized Controlled Trial among Chinese Schoolchildren,' Nutrients, 14(4), p. 833. </a:t>
            </a:r>
            <a:r>
              <a:rPr lang="en-US" sz="1900" dirty="0">
                <a:cs typeface="Arial" panose="020B0604020202020204" pitchFamily="34" charset="0"/>
                <a:hlinkClick r:id="rId2"/>
              </a:rPr>
              <a:t>https://doi.org/10.3390/nu14040833</a:t>
            </a:r>
            <a:r>
              <a:rPr lang="en-US" sz="1900" dirty="0">
                <a:cs typeface="Arial" panose="020B0604020202020204" pitchFamily="34" charset="0"/>
              </a:rPr>
              <a:t>.</a:t>
            </a:r>
          </a:p>
          <a:p>
            <a:pPr marL="0" indent="0">
              <a:buNone/>
            </a:pPr>
            <a:r>
              <a:rPr lang="en-US" altLang="en-US" sz="1900" dirty="0" err="1">
                <a:solidFill>
                  <a:schemeClr val="tx1"/>
                </a:solidFill>
                <a:cs typeface="Arial" panose="020B0604020202020204" pitchFamily="34" charset="0"/>
              </a:rPr>
              <a:t>Wąsacz</a:t>
            </a:r>
            <a:r>
              <a:rPr lang="en-US" altLang="en-US" sz="1900" dirty="0">
                <a:solidFill>
                  <a:schemeClr val="tx1"/>
                </a:solidFill>
                <a:cs typeface="Arial" panose="020B0604020202020204" pitchFamily="34" charset="0"/>
              </a:rPr>
              <a:t>, M. </a:t>
            </a:r>
            <a:r>
              <a:rPr lang="en-US" altLang="en-US" sz="1900" i="1" dirty="0">
                <a:solidFill>
                  <a:schemeClr val="tx1"/>
                </a:solidFill>
                <a:cs typeface="Arial" panose="020B0604020202020204" pitchFamily="34" charset="0"/>
              </a:rPr>
              <a:t>et al.</a:t>
            </a:r>
            <a:r>
              <a:rPr lang="en-US" altLang="en-US" sz="1900" dirty="0">
                <a:solidFill>
                  <a:schemeClr val="tx1"/>
                </a:solidFill>
                <a:cs typeface="Arial" panose="020B0604020202020204" pitchFamily="34" charset="0"/>
              </a:rPr>
              <a:t> (2025) 'The impact of digital technologies in shaping weight loss motivation among children and adolescents,' </a:t>
            </a:r>
            <a:r>
              <a:rPr lang="en-US" altLang="en-US" sz="1900" i="1" dirty="0">
                <a:solidFill>
                  <a:schemeClr val="tx1"/>
                </a:solidFill>
                <a:cs typeface="Arial" panose="020B0604020202020204" pitchFamily="34" charset="0"/>
              </a:rPr>
              <a:t>Children</a:t>
            </a:r>
            <a:r>
              <a:rPr lang="en-US" altLang="en-US" sz="1900" dirty="0">
                <a:solidFill>
                  <a:schemeClr val="tx1"/>
                </a:solidFill>
                <a:cs typeface="Arial" panose="020B0604020202020204" pitchFamily="34" charset="0"/>
              </a:rPr>
              <a:t>, 12(6), p. 685. </a:t>
            </a:r>
            <a:r>
              <a:rPr lang="en-US" altLang="en-US" sz="1900" dirty="0">
                <a:solidFill>
                  <a:schemeClr val="tx1"/>
                </a:solidFill>
                <a:cs typeface="Arial" panose="020B0604020202020204" pitchFamily="34" charset="0"/>
                <a:hlinkClick r:id="rId3"/>
              </a:rPr>
              <a:t>https://doi.org/10.3390/children12060685</a:t>
            </a:r>
            <a:r>
              <a:rPr lang="en-US" altLang="en-US" sz="1900" dirty="0">
                <a:solidFill>
                  <a:schemeClr val="tx1"/>
                </a:solidFill>
                <a:cs typeface="Arial" panose="020B0604020202020204" pitchFamily="34" charset="0"/>
              </a:rPr>
              <a:t>. </a:t>
            </a:r>
          </a:p>
          <a:p>
            <a:pPr marL="0" indent="0">
              <a:buNone/>
            </a:pPr>
            <a:r>
              <a:rPr lang="en-US" altLang="en-US" sz="1900" dirty="0" err="1">
                <a:solidFill>
                  <a:schemeClr val="tx1"/>
                </a:solidFill>
                <a:cs typeface="Arial" panose="020B0604020202020204" pitchFamily="34" charset="0"/>
              </a:rPr>
              <a:t>Castetbon</a:t>
            </a:r>
            <a:r>
              <a:rPr lang="en-US" altLang="en-US" sz="1900" dirty="0">
                <a:solidFill>
                  <a:schemeClr val="tx1"/>
                </a:solidFill>
                <a:cs typeface="Arial" panose="020B0604020202020204" pitchFamily="34" charset="0"/>
              </a:rPr>
              <a:t>, K. </a:t>
            </a:r>
            <a:r>
              <a:rPr lang="en-US" altLang="en-US" sz="1900" i="1" dirty="0">
                <a:solidFill>
                  <a:schemeClr val="tx1"/>
                </a:solidFill>
                <a:cs typeface="Arial" panose="020B0604020202020204" pitchFamily="34" charset="0"/>
              </a:rPr>
              <a:t>et al.</a:t>
            </a:r>
            <a:r>
              <a:rPr lang="en-US" altLang="en-US" sz="1900" dirty="0">
                <a:solidFill>
                  <a:schemeClr val="tx1"/>
                </a:solidFill>
                <a:cs typeface="Arial" panose="020B0604020202020204" pitchFamily="34" charset="0"/>
              </a:rPr>
              <a:t> (2023) 'Decreasing consumption of sugar-sweetened beverages and Raising tap water consumption through Interventions based on Nutrition and sustainability for Kids: study protocol of the “DRINK” cluster </a:t>
            </a:r>
            <a:r>
              <a:rPr lang="en-US" altLang="en-US" sz="1900" dirty="0" err="1">
                <a:solidFill>
                  <a:schemeClr val="tx1"/>
                </a:solidFill>
                <a:cs typeface="Arial" panose="020B0604020202020204" pitchFamily="34" charset="0"/>
              </a:rPr>
              <a:t>randomised</a:t>
            </a:r>
            <a:r>
              <a:rPr lang="en-US" altLang="en-US" sz="1900" dirty="0">
                <a:solidFill>
                  <a:schemeClr val="tx1"/>
                </a:solidFill>
                <a:cs typeface="Arial" panose="020B0604020202020204" pitchFamily="34" charset="0"/>
              </a:rPr>
              <a:t> controlled trial,' </a:t>
            </a:r>
            <a:r>
              <a:rPr lang="en-US" altLang="en-US" sz="1900" i="1" dirty="0">
                <a:solidFill>
                  <a:schemeClr val="tx1"/>
                </a:solidFill>
                <a:cs typeface="Arial" panose="020B0604020202020204" pitchFamily="34" charset="0"/>
              </a:rPr>
              <a:t>Trials</a:t>
            </a:r>
            <a:r>
              <a:rPr lang="en-US" altLang="en-US" sz="1900" dirty="0">
                <a:solidFill>
                  <a:schemeClr val="tx1"/>
                </a:solidFill>
                <a:cs typeface="Arial" panose="020B0604020202020204" pitchFamily="34" charset="0"/>
              </a:rPr>
              <a:t>, 24(1), p. 611. </a:t>
            </a:r>
            <a:r>
              <a:rPr lang="en-US" altLang="en-US" sz="1900" dirty="0">
                <a:solidFill>
                  <a:schemeClr val="tx1"/>
                </a:solidFill>
                <a:cs typeface="Arial" panose="020B0604020202020204" pitchFamily="34" charset="0"/>
                <a:hlinkClick r:id="rId4"/>
              </a:rPr>
              <a:t>https://doi.org/10.1186/s13063-023-07643-z</a:t>
            </a:r>
            <a:r>
              <a:rPr lang="en-US" altLang="en-US" sz="1900" dirty="0">
                <a:solidFill>
                  <a:schemeClr val="tx1"/>
                </a:solidFill>
                <a:cs typeface="Arial" panose="020B0604020202020204" pitchFamily="34" charset="0"/>
              </a:rPr>
              <a:t>. </a:t>
            </a:r>
          </a:p>
          <a:p>
            <a:pPr marL="0" indent="0">
              <a:buNone/>
            </a:pPr>
            <a:r>
              <a:rPr lang="en-US" altLang="en-US" sz="1900" dirty="0">
                <a:solidFill>
                  <a:schemeClr val="tx1"/>
                </a:solidFill>
                <a:cs typeface="Arial" panose="020B0604020202020204" pitchFamily="34" charset="0"/>
              </a:rPr>
              <a:t>Hashem, K. </a:t>
            </a:r>
            <a:r>
              <a:rPr lang="en-US" altLang="en-US" sz="1900" i="1" dirty="0">
                <a:solidFill>
                  <a:schemeClr val="tx1"/>
                </a:solidFill>
                <a:cs typeface="Arial" panose="020B0604020202020204" pitchFamily="34" charset="0"/>
              </a:rPr>
              <a:t>et al.</a:t>
            </a:r>
            <a:r>
              <a:rPr lang="en-US" altLang="en-US" sz="1900" dirty="0">
                <a:solidFill>
                  <a:schemeClr val="tx1"/>
                </a:solidFill>
                <a:cs typeface="Arial" panose="020B0604020202020204" pitchFamily="34" charset="0"/>
              </a:rPr>
              <a:t> (2024) 'Outcomes of sugar reduction policies, United Kingdom of Great Britain and Northern Ireland,' </a:t>
            </a:r>
            <a:r>
              <a:rPr lang="en-US" altLang="en-US" sz="1900" i="1" dirty="0">
                <a:solidFill>
                  <a:schemeClr val="tx1"/>
                </a:solidFill>
                <a:cs typeface="Arial" panose="020B0604020202020204" pitchFamily="34" charset="0"/>
              </a:rPr>
              <a:t>Bulletin of the World Health Organization</a:t>
            </a:r>
            <a:r>
              <a:rPr lang="en-US" altLang="en-US" sz="1900" dirty="0">
                <a:solidFill>
                  <a:schemeClr val="tx1"/>
                </a:solidFill>
                <a:cs typeface="Arial" panose="020B0604020202020204" pitchFamily="34" charset="0"/>
              </a:rPr>
              <a:t>, 102(06), pp. 432–439. </a:t>
            </a:r>
            <a:r>
              <a:rPr lang="en-US" altLang="en-US" sz="1900" dirty="0">
                <a:solidFill>
                  <a:schemeClr val="tx1"/>
                </a:solidFill>
                <a:cs typeface="Arial" panose="020B0604020202020204" pitchFamily="34" charset="0"/>
                <a:hlinkClick r:id="rId5"/>
              </a:rPr>
              <a:t>https://doi.org/10.2471/blt.23.291013</a:t>
            </a:r>
            <a:r>
              <a:rPr lang="en-US" altLang="en-US" sz="1900" dirty="0">
                <a:solidFill>
                  <a:schemeClr val="tx1"/>
                </a:solidFill>
                <a:cs typeface="Arial" panose="020B0604020202020204" pitchFamily="34" charset="0"/>
              </a:rPr>
              <a:t>. </a:t>
            </a:r>
          </a:p>
          <a:p>
            <a:pPr marL="0" indent="0">
              <a:buNone/>
            </a:pPr>
            <a:r>
              <a:rPr lang="en-US" altLang="en-US" sz="1900" dirty="0">
                <a:solidFill>
                  <a:schemeClr val="tx1"/>
                </a:solidFill>
                <a:cs typeface="Arial" panose="020B0604020202020204" pitchFamily="34" charset="0"/>
              </a:rPr>
              <a:t>Yusuf, H. and Valenzuela, M.J. (2025) 'A Group Motivational Interviewing intervention in schools to reduce sugar sweetened beverages intake among young people (DISS): a feasibility study,' Frontiers in Public Health, 13, p. 1524574. </a:t>
            </a:r>
            <a:r>
              <a:rPr lang="en-US" altLang="en-US" sz="1900" dirty="0">
                <a:solidFill>
                  <a:schemeClr val="tx1"/>
                </a:solidFill>
                <a:cs typeface="Arial" panose="020B0604020202020204" pitchFamily="34" charset="0"/>
                <a:hlinkClick r:id="rId6"/>
              </a:rPr>
              <a:t>https://doi.org/10.3389/fpubh.2025.1524574</a:t>
            </a:r>
            <a:r>
              <a:rPr lang="en-US" altLang="en-US" sz="1900" dirty="0">
                <a:solidFill>
                  <a:schemeClr val="tx1"/>
                </a:solidFill>
                <a:cs typeface="Arial" panose="020B0604020202020204" pitchFamily="34" charset="0"/>
              </a:rPr>
              <a:t>. </a:t>
            </a:r>
          </a:p>
          <a:p>
            <a:pPr marL="0" indent="0">
              <a:buNone/>
            </a:pPr>
            <a:r>
              <a:rPr lang="en-US" altLang="en-US" sz="1900" dirty="0">
                <a:solidFill>
                  <a:schemeClr val="tx1"/>
                </a:solidFill>
                <a:cs typeface="Arial" panose="020B0604020202020204" pitchFamily="34" charset="0"/>
              </a:rPr>
              <a:t>Li, Y. </a:t>
            </a:r>
            <a:r>
              <a:rPr lang="en-US" altLang="en-US" sz="1900" i="1" dirty="0">
                <a:solidFill>
                  <a:schemeClr val="tx1"/>
                </a:solidFill>
                <a:cs typeface="Arial" panose="020B0604020202020204" pitchFamily="34" charset="0"/>
              </a:rPr>
              <a:t>et al.</a:t>
            </a:r>
            <a:r>
              <a:rPr lang="en-US" altLang="en-US" sz="1900" dirty="0">
                <a:solidFill>
                  <a:schemeClr val="tx1"/>
                </a:solidFill>
                <a:cs typeface="Arial" panose="020B0604020202020204" pitchFamily="34" charset="0"/>
              </a:rPr>
              <a:t> (2025) 'Association between peer behaviors and family environment and pre-packaged sugar-sweetened beverage consumption among primary and secondary school students in Beijing,' </a:t>
            </a:r>
            <a:r>
              <a:rPr lang="en-US" altLang="en-US" sz="1900" i="1" dirty="0">
                <a:solidFill>
                  <a:schemeClr val="tx1"/>
                </a:solidFill>
                <a:cs typeface="Arial" panose="020B0604020202020204" pitchFamily="34" charset="0"/>
              </a:rPr>
              <a:t>Frontiers in Public Health</a:t>
            </a:r>
            <a:r>
              <a:rPr lang="en-US" altLang="en-US" sz="1900" dirty="0">
                <a:solidFill>
                  <a:schemeClr val="tx1"/>
                </a:solidFill>
                <a:cs typeface="Arial" panose="020B0604020202020204" pitchFamily="34" charset="0"/>
              </a:rPr>
              <a:t>, 13, p. 1661141. </a:t>
            </a:r>
            <a:r>
              <a:rPr lang="en-US" altLang="en-US" sz="1900" dirty="0">
                <a:solidFill>
                  <a:schemeClr val="tx1"/>
                </a:solidFill>
                <a:cs typeface="Arial" panose="020B0604020202020204" pitchFamily="34" charset="0"/>
                <a:hlinkClick r:id="rId7"/>
              </a:rPr>
              <a:t>https://doi.org/10.3389/fpubh.2025.1661141</a:t>
            </a:r>
            <a:r>
              <a:rPr lang="en-US" altLang="en-US" sz="1900" dirty="0">
                <a:solidFill>
                  <a:schemeClr val="tx1"/>
                </a:solidFill>
                <a:cs typeface="Arial" panose="020B0604020202020204" pitchFamily="34" charset="0"/>
              </a:rPr>
              <a:t>. </a:t>
            </a:r>
          </a:p>
          <a:p>
            <a:pPr marL="0" indent="0">
              <a:buNone/>
            </a:pPr>
            <a:r>
              <a:rPr lang="en-US" altLang="en-US" sz="1900" dirty="0">
                <a:solidFill>
                  <a:schemeClr val="tx1"/>
                </a:solidFill>
                <a:cs typeface="Arial" panose="020B0604020202020204" pitchFamily="34" charset="0"/>
              </a:rPr>
              <a:t>Simionescu, B. </a:t>
            </a:r>
            <a:r>
              <a:rPr lang="en-US" altLang="en-US" sz="1900" i="1" dirty="0">
                <a:solidFill>
                  <a:schemeClr val="tx1"/>
                </a:solidFill>
                <a:cs typeface="Arial" panose="020B0604020202020204" pitchFamily="34" charset="0"/>
              </a:rPr>
              <a:t>et al.</a:t>
            </a:r>
            <a:r>
              <a:rPr lang="en-US" altLang="en-US" sz="1900" dirty="0">
                <a:solidFill>
                  <a:schemeClr val="tx1"/>
                </a:solidFill>
                <a:cs typeface="Arial" panose="020B0604020202020204" pitchFamily="34" charset="0"/>
              </a:rPr>
              <a:t> (2026) 'Sugar-Sweetened Beverages and Childhood Obesity: A Life-Course Perspective,' </a:t>
            </a:r>
            <a:r>
              <a:rPr lang="en-US" altLang="en-US" sz="1900" i="1" dirty="0">
                <a:solidFill>
                  <a:schemeClr val="tx1"/>
                </a:solidFill>
                <a:cs typeface="Arial" panose="020B0604020202020204" pitchFamily="34" charset="0"/>
              </a:rPr>
              <a:t>Nutrients</a:t>
            </a:r>
            <a:r>
              <a:rPr lang="en-US" altLang="en-US" sz="1900" dirty="0">
                <a:solidFill>
                  <a:schemeClr val="tx1"/>
                </a:solidFill>
                <a:cs typeface="Arial" panose="020B0604020202020204" pitchFamily="34" charset="0"/>
              </a:rPr>
              <a:t>, 18(19), p. 3118. </a:t>
            </a:r>
            <a:r>
              <a:rPr lang="en-US" altLang="en-US" sz="1900" dirty="0">
                <a:solidFill>
                  <a:schemeClr val="tx1"/>
                </a:solidFill>
                <a:cs typeface="Arial" panose="020B0604020202020204" pitchFamily="34" charset="0"/>
                <a:hlinkClick r:id="rId8"/>
              </a:rPr>
              <a:t>https://doi.org/10.3390/nu18193118</a:t>
            </a:r>
            <a:r>
              <a:rPr lang="en-US" altLang="en-US" sz="1900" dirty="0">
                <a:solidFill>
                  <a:schemeClr val="tx1"/>
                </a:solidFill>
                <a:cs typeface="Arial" panose="020B0604020202020204" pitchFamily="34" charset="0"/>
              </a:rPr>
              <a:t>. </a:t>
            </a:r>
          </a:p>
          <a:p>
            <a:pPr marL="0" indent="0">
              <a:buNone/>
            </a:pPr>
            <a:r>
              <a:rPr lang="en-US" altLang="en-US" sz="1900" dirty="0">
                <a:solidFill>
                  <a:schemeClr val="tx1"/>
                </a:solidFill>
                <a:cs typeface="Arial" panose="020B0604020202020204" pitchFamily="34" charset="0"/>
              </a:rPr>
              <a:t>Hassan, H.I. and Othman, S.M. (2025) 'Effects of Sugar-Sweetened beverage consumption on body mass index (BMI) and waist circumference among adolescents in Erbil City, Iraq: a Cross-Sectional study using 24-h dietary recall,' </a:t>
            </a:r>
            <a:r>
              <a:rPr lang="en-US" altLang="en-US" sz="1900" i="1" dirty="0">
                <a:solidFill>
                  <a:schemeClr val="tx1"/>
                </a:solidFill>
                <a:cs typeface="Arial" panose="020B0604020202020204" pitchFamily="34" charset="0"/>
              </a:rPr>
              <a:t>Beverages</a:t>
            </a:r>
            <a:r>
              <a:rPr lang="en-US" altLang="en-US" sz="1900" dirty="0">
                <a:solidFill>
                  <a:schemeClr val="tx1"/>
                </a:solidFill>
                <a:cs typeface="Arial" panose="020B0604020202020204" pitchFamily="34" charset="0"/>
              </a:rPr>
              <a:t>, 11(1), p. 15. </a:t>
            </a:r>
            <a:r>
              <a:rPr lang="en-US" altLang="en-US" sz="1900" dirty="0">
                <a:solidFill>
                  <a:schemeClr val="tx1"/>
                </a:solidFill>
                <a:cs typeface="Arial" panose="020B0604020202020204" pitchFamily="34" charset="0"/>
                <a:hlinkClick r:id="rId9"/>
              </a:rPr>
              <a:t>https://doi.org/10.3390/beverages11010015</a:t>
            </a:r>
            <a:r>
              <a:rPr lang="en-US" altLang="en-US" sz="1900" dirty="0">
                <a:solidFill>
                  <a:schemeClr val="tx1"/>
                </a:solidFill>
                <a:cs typeface="Arial" panose="020B0604020202020204" pitchFamily="34" charset="0"/>
              </a:rPr>
              <a:t>. </a:t>
            </a:r>
          </a:p>
          <a:p>
            <a:pPr marL="0" indent="0">
              <a:buNone/>
            </a:pPr>
            <a:r>
              <a:rPr lang="en-US" altLang="en-US" sz="1900" dirty="0">
                <a:solidFill>
                  <a:schemeClr val="tx1"/>
                </a:solidFill>
                <a:cs typeface="Arial" panose="020B0604020202020204" pitchFamily="34" charset="0"/>
              </a:rPr>
              <a:t>Lee, S.J., Na, Y. and Lee, K.W. (2025) 'Association between the consumption of Sugar-Sweetened beverages and High-Caffeine drinks and Self-Reported Mental health conditions among Korean adolescents,' </a:t>
            </a:r>
            <a:r>
              <a:rPr lang="en-US" altLang="en-US" sz="1900" i="1" dirty="0">
                <a:solidFill>
                  <a:schemeClr val="tx1"/>
                </a:solidFill>
                <a:cs typeface="Arial" panose="020B0604020202020204" pitchFamily="34" charset="0"/>
              </a:rPr>
              <a:t>Nutrients</a:t>
            </a:r>
            <a:r>
              <a:rPr lang="en-US" altLang="en-US" sz="1900" dirty="0">
                <a:solidFill>
                  <a:schemeClr val="tx1"/>
                </a:solidFill>
                <a:cs typeface="Arial" panose="020B0604020202020204" pitchFamily="34" charset="0"/>
              </a:rPr>
              <a:t>, 17(16), p. 2652. </a:t>
            </a:r>
            <a:r>
              <a:rPr lang="en-US" altLang="en-US" sz="1900" dirty="0">
                <a:solidFill>
                  <a:schemeClr val="tx1"/>
                </a:solidFill>
                <a:cs typeface="Arial" panose="020B0604020202020204" pitchFamily="34" charset="0"/>
                <a:hlinkClick r:id="rId10"/>
              </a:rPr>
              <a:t>https://doi.org/10.3390/nu17162652</a:t>
            </a:r>
            <a:r>
              <a:rPr lang="en-US" altLang="en-US" sz="1900" dirty="0">
                <a:solidFill>
                  <a:schemeClr val="tx1"/>
                </a:solidFill>
                <a:cs typeface="Arial" panose="020B0604020202020204" pitchFamily="34" charset="0"/>
              </a:rPr>
              <a:t>. </a:t>
            </a:r>
          </a:p>
          <a:p>
            <a:pPr marL="0" indent="0">
              <a:buNone/>
            </a:pPr>
            <a:endParaRPr lang="en-US" dirty="0"/>
          </a:p>
        </p:txBody>
      </p:sp>
      <p:sp>
        <p:nvSpPr>
          <p:cNvPr id="5" name="Rectangle 2">
            <a:extLst>
              <a:ext uri="{FF2B5EF4-FFF2-40B4-BE49-F238E27FC236}">
                <a16:creationId xmlns:a16="http://schemas.microsoft.com/office/drawing/2014/main" id="{A5366E74-1470-645B-0197-56364FB59BC7}"/>
              </a:ext>
            </a:extLst>
          </p:cNvPr>
          <p:cNvSpPr>
            <a:spLocks noChangeArrowheads="1"/>
          </p:cNvSpPr>
          <p:nvPr/>
        </p:nvSpPr>
        <p:spPr bwMode="auto">
          <a:xfrm>
            <a:off x="0" y="90100"/>
            <a:ext cx="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121693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BBC1D2-CC06-D9CC-945F-0552445808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4A72AB-A57A-D527-8529-2A7590953A3D}"/>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182E092-10B8-BD68-A455-BCD89AAFE1AC}"/>
              </a:ext>
            </a:extLst>
          </p:cNvPr>
          <p:cNvSpPr>
            <a:spLocks noGrp="1"/>
          </p:cNvSpPr>
          <p:nvPr>
            <p:ph idx="1"/>
          </p:nvPr>
        </p:nvSpPr>
        <p:spPr>
          <a:xfrm>
            <a:off x="677333" y="1270000"/>
            <a:ext cx="9001057" cy="5261429"/>
          </a:xfrm>
        </p:spPr>
        <p:txBody>
          <a:bodyPr>
            <a:normAutofit/>
          </a:bodyPr>
          <a:lstStyle/>
          <a:p>
            <a:pPr marL="0" indent="0">
              <a:buNone/>
            </a:pPr>
            <a:r>
              <a:rPr lang="en-US" sz="1300" dirty="0"/>
              <a:t>NHS Digital (2023) </a:t>
            </a:r>
            <a:r>
              <a:rPr lang="en-US" sz="1300" i="1" dirty="0"/>
              <a:t>Children's dental health survey</a:t>
            </a:r>
            <a:r>
              <a:rPr lang="en-US" sz="1300" dirty="0"/>
              <a:t>. London: NHS Digital.</a:t>
            </a:r>
          </a:p>
          <a:p>
            <a:pPr marL="0" indent="0">
              <a:buNone/>
            </a:pPr>
            <a:r>
              <a:rPr lang="en-US" sz="1300" dirty="0"/>
              <a:t>NHS England (2023) </a:t>
            </a:r>
            <a:r>
              <a:rPr lang="en-US" sz="1300" i="1" dirty="0"/>
              <a:t>The Eatwell Guide</a:t>
            </a:r>
            <a:r>
              <a:rPr lang="en-US" sz="1300" dirty="0"/>
              <a:t>. Available at: </a:t>
            </a:r>
            <a:r>
              <a:rPr lang="en-US" sz="1300" dirty="0">
                <a:hlinkClick r:id="rId2"/>
              </a:rPr>
              <a:t>https://www.nhs.uk/live-well/eat-well</a:t>
            </a:r>
            <a:r>
              <a:rPr lang="en-US" sz="1300" dirty="0"/>
              <a:t> (Accessed: 5 October 2026).</a:t>
            </a:r>
          </a:p>
          <a:p>
            <a:pPr marL="0" indent="0">
              <a:buNone/>
            </a:pPr>
            <a:r>
              <a:rPr lang="en-US" sz="1300" dirty="0"/>
              <a:t>Rosenstock, I.M. (1974) 'Historical origins of the health belief model', </a:t>
            </a:r>
            <a:r>
              <a:rPr lang="en-US" sz="1300" i="1" dirty="0"/>
              <a:t>Health Education Monographs</a:t>
            </a:r>
            <a:r>
              <a:rPr lang="en-US" sz="1300" dirty="0"/>
              <a:t>, 2(4), pp. 328–335.</a:t>
            </a:r>
          </a:p>
          <a:p>
            <a:pPr marL="0" indent="0">
              <a:buNone/>
            </a:pPr>
            <a:r>
              <a:rPr lang="en-US" sz="1300" dirty="0"/>
              <a:t>Michie, S., van Stralen, M.M. and West, R. (2011) 'The </a:t>
            </a:r>
            <a:r>
              <a:rPr lang="en-US" sz="1300" dirty="0" err="1"/>
              <a:t>behaviour</a:t>
            </a:r>
            <a:r>
              <a:rPr lang="en-US" sz="1300" dirty="0"/>
              <a:t> change wheel: A new method for </a:t>
            </a:r>
            <a:r>
              <a:rPr lang="en-US" sz="1300" dirty="0" err="1"/>
              <a:t>characterising</a:t>
            </a:r>
            <a:r>
              <a:rPr lang="en-US" sz="1300" dirty="0"/>
              <a:t> and designing </a:t>
            </a:r>
            <a:r>
              <a:rPr lang="en-US" sz="1300" dirty="0" err="1"/>
              <a:t>behaviour</a:t>
            </a:r>
            <a:r>
              <a:rPr lang="en-US" sz="1300" dirty="0"/>
              <a:t> change interventions', </a:t>
            </a:r>
            <a:r>
              <a:rPr lang="en-US" sz="1300" i="1" dirty="0"/>
              <a:t>Implementation Science</a:t>
            </a:r>
            <a:r>
              <a:rPr lang="en-US" sz="1300" dirty="0"/>
              <a:t>, 6(42), pp. 1–12.</a:t>
            </a:r>
          </a:p>
          <a:p>
            <a:pPr marL="0" indent="0">
              <a:buNone/>
            </a:pPr>
            <a:r>
              <a:rPr lang="en-US" sz="1300" dirty="0"/>
              <a:t>Ajzen, I. (1991) 'The theory of planned behavior', </a:t>
            </a:r>
            <a:r>
              <a:rPr lang="en-US" sz="1300" i="1" dirty="0"/>
              <a:t>Organizational Behavior and Human Decision Processes</a:t>
            </a:r>
            <a:r>
              <a:rPr lang="en-US" sz="1300" dirty="0"/>
              <a:t>, 50(2), pp. 179–211.</a:t>
            </a:r>
          </a:p>
          <a:p>
            <a:pPr marL="0" indent="0">
              <a:buNone/>
            </a:pPr>
            <a:r>
              <a:rPr lang="en-US" sz="1300" dirty="0"/>
              <a:t>National Diet and Nutrition Survey (2020) </a:t>
            </a:r>
            <a:r>
              <a:rPr lang="en-US" sz="1300" i="1" dirty="0"/>
              <a:t>NDNS: Results from years 9 to 11 (2016 to 2017 and 2018 to 2019)</a:t>
            </a:r>
            <a:r>
              <a:rPr lang="en-US" sz="1300" dirty="0"/>
              <a:t>. London: Public Health England.</a:t>
            </a:r>
          </a:p>
          <a:p>
            <a:pPr marL="0" indent="0">
              <a:buNone/>
            </a:pPr>
            <a:r>
              <a:rPr lang="en-US" sz="1300" dirty="0"/>
              <a:t>Scientific Advisory Committee on Nutrition (SACN) (2015) </a:t>
            </a:r>
            <a:r>
              <a:rPr lang="en-US" sz="1300" i="1" dirty="0"/>
              <a:t>Carbohydrates and health</a:t>
            </a:r>
            <a:r>
              <a:rPr lang="en-US" sz="1300" dirty="0"/>
              <a:t>. London: TSO.</a:t>
            </a:r>
          </a:p>
          <a:p>
            <a:pPr marL="0" indent="0">
              <a:buNone/>
            </a:pPr>
            <a:r>
              <a:rPr lang="en-US" sz="1300" dirty="0"/>
              <a:t>World Health Organization (2015) </a:t>
            </a:r>
            <a:r>
              <a:rPr lang="en-US" sz="1300" i="1" dirty="0"/>
              <a:t>Guideline: Sugars intake for adults and children</a:t>
            </a:r>
            <a:r>
              <a:rPr lang="en-US" sz="1300" dirty="0"/>
              <a:t>. Geneva: WHO.</a:t>
            </a:r>
            <a:br>
              <a:rPr lang="en-US" dirty="0"/>
            </a:br>
            <a:endParaRPr lang="en-US" dirty="0"/>
          </a:p>
          <a:p>
            <a:pPr marL="0" indent="0">
              <a:buNone/>
            </a:pPr>
            <a:endParaRPr lang="en-US" dirty="0"/>
          </a:p>
          <a:p>
            <a:pPr marL="0" indent="0">
              <a:buNone/>
            </a:pPr>
            <a:endParaRPr lang="en-US" dirty="0"/>
          </a:p>
          <a:p>
            <a:pPr marL="0" indent="0">
              <a:buNone/>
            </a:pPr>
            <a:endParaRPr lang="en-US" dirty="0"/>
          </a:p>
        </p:txBody>
      </p:sp>
      <p:sp>
        <p:nvSpPr>
          <p:cNvPr id="5" name="Rectangle 2">
            <a:extLst>
              <a:ext uri="{FF2B5EF4-FFF2-40B4-BE49-F238E27FC236}">
                <a16:creationId xmlns:a16="http://schemas.microsoft.com/office/drawing/2014/main" id="{7E93DA1F-2EFA-9F08-C1ED-C545F4FAC7B0}"/>
              </a:ext>
            </a:extLst>
          </p:cNvPr>
          <p:cNvSpPr>
            <a:spLocks noChangeArrowheads="1"/>
          </p:cNvSpPr>
          <p:nvPr/>
        </p:nvSpPr>
        <p:spPr bwMode="auto">
          <a:xfrm>
            <a:off x="0" y="90100"/>
            <a:ext cx="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369342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50</TotalTime>
  <Words>3152</Words>
  <Application>Microsoft Office PowerPoint</Application>
  <PresentationFormat>Widescreen</PresentationFormat>
  <Paragraphs>214</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quote-cjk-patch</vt:lpstr>
      <vt:lpstr>Trebuchet MS</vt:lpstr>
      <vt:lpstr>Wingdings 3</vt:lpstr>
      <vt:lpstr>Facet</vt:lpstr>
      <vt:lpstr>Reducing Sugar-Sweetened Beverage Consumption Among Adolescents (13–17 years) in the UK: A Six-Week School-Based Health Promotion Campaign</vt:lpstr>
      <vt:lpstr>"Sugar Down, Energy Up" — 6 Weekly Sessions (Year 9–10) </vt:lpstr>
      <vt:lpstr>RATIONALE AND NATIONAL GUIDELINES </vt:lpstr>
      <vt:lpstr>SHORT-TERM AND LONG-TERM CONSEQUENCES </vt:lpstr>
      <vt:lpstr>CAMPAIGN AIMS</vt:lpstr>
      <vt:lpstr>EVALUATION TYPES</vt:lpstr>
      <vt:lpstr>CAMPAIGN POSTER</vt:lpstr>
      <vt:lpstr>PARTNER ORGANISATIONS</vt:lpstr>
      <vt:lpstr>RESOURCES TO REPLICATE</vt:lpstr>
      <vt:lpstr>PHYSIOLOGICAL, SOCIOLOGICAL AND PSYCHOLOGICAL BENEFITS</vt:lpstr>
      <vt:lpstr>HEALTH BEHAVIOUR THEORIES AND BARRIERS</vt:lpstr>
      <vt:lpstr>SOLUTIONS TO OVERCOME CHALLENGES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Dr Dr</cp:lastModifiedBy>
  <cp:revision>2</cp:revision>
  <dcterms:created xsi:type="dcterms:W3CDTF">2026-10-03T22:49:41Z</dcterms:created>
  <dcterms:modified xsi:type="dcterms:W3CDTF">2026-10-06T16:42:19Z</dcterms:modified>
</cp:coreProperties>
</file>