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05"/>
  </p:handoutMasterIdLst>
  <p:sldIdLst>
    <p:sldId id="256" r:id="rId2"/>
    <p:sldId id="378" r:id="rId3"/>
    <p:sldId id="381" r:id="rId4"/>
    <p:sldId id="380" r:id="rId5"/>
    <p:sldId id="311" r:id="rId6"/>
    <p:sldId id="312" r:id="rId7"/>
    <p:sldId id="313" r:id="rId8"/>
    <p:sldId id="315" r:id="rId9"/>
    <p:sldId id="319" r:id="rId10"/>
    <p:sldId id="316" r:id="rId11"/>
    <p:sldId id="317" r:id="rId12"/>
    <p:sldId id="318" r:id="rId13"/>
    <p:sldId id="323" r:id="rId14"/>
    <p:sldId id="320" r:id="rId15"/>
    <p:sldId id="321" r:id="rId16"/>
    <p:sldId id="322" r:id="rId17"/>
    <p:sldId id="332" r:id="rId18"/>
    <p:sldId id="324" r:id="rId19"/>
    <p:sldId id="325" r:id="rId20"/>
    <p:sldId id="331" r:id="rId21"/>
    <p:sldId id="326" r:id="rId22"/>
    <p:sldId id="327" r:id="rId23"/>
    <p:sldId id="328" r:id="rId24"/>
    <p:sldId id="377" r:id="rId25"/>
    <p:sldId id="329" r:id="rId26"/>
    <p:sldId id="330" r:id="rId27"/>
    <p:sldId id="333" r:id="rId28"/>
    <p:sldId id="334" r:id="rId29"/>
    <p:sldId id="335" r:id="rId30"/>
    <p:sldId id="342" r:id="rId31"/>
    <p:sldId id="341" r:id="rId32"/>
    <p:sldId id="343" r:id="rId33"/>
    <p:sldId id="336" r:id="rId34"/>
    <p:sldId id="337" r:id="rId35"/>
    <p:sldId id="338" r:id="rId36"/>
    <p:sldId id="339" r:id="rId37"/>
    <p:sldId id="340" r:id="rId38"/>
    <p:sldId id="344" r:id="rId39"/>
    <p:sldId id="345" r:id="rId40"/>
    <p:sldId id="346" r:id="rId41"/>
    <p:sldId id="376" r:id="rId42"/>
    <p:sldId id="347" r:id="rId43"/>
    <p:sldId id="348" r:id="rId44"/>
    <p:sldId id="349" r:id="rId45"/>
    <p:sldId id="350" r:id="rId46"/>
    <p:sldId id="351" r:id="rId47"/>
    <p:sldId id="352" r:id="rId48"/>
    <p:sldId id="353" r:id="rId49"/>
    <p:sldId id="257" r:id="rId50"/>
    <p:sldId id="379" r:id="rId51"/>
    <p:sldId id="258" r:id="rId52"/>
    <p:sldId id="259" r:id="rId53"/>
    <p:sldId id="260" r:id="rId54"/>
    <p:sldId id="261" r:id="rId55"/>
    <p:sldId id="262" r:id="rId56"/>
    <p:sldId id="263" r:id="rId57"/>
    <p:sldId id="265" r:id="rId58"/>
    <p:sldId id="266" r:id="rId59"/>
    <p:sldId id="269" r:id="rId60"/>
    <p:sldId id="267" r:id="rId61"/>
    <p:sldId id="270" r:id="rId62"/>
    <p:sldId id="271" r:id="rId63"/>
    <p:sldId id="272" r:id="rId64"/>
    <p:sldId id="268" r:id="rId65"/>
    <p:sldId id="276" r:id="rId66"/>
    <p:sldId id="273" r:id="rId67"/>
    <p:sldId id="274" r:id="rId68"/>
    <p:sldId id="275" r:id="rId69"/>
    <p:sldId id="264" r:id="rId70"/>
    <p:sldId id="277" r:id="rId71"/>
    <p:sldId id="278" r:id="rId72"/>
    <p:sldId id="279" r:id="rId73"/>
    <p:sldId id="280" r:id="rId74"/>
    <p:sldId id="281" r:id="rId75"/>
    <p:sldId id="282" r:id="rId76"/>
    <p:sldId id="283" r:id="rId77"/>
    <p:sldId id="284" r:id="rId78"/>
    <p:sldId id="285" r:id="rId79"/>
    <p:sldId id="286" r:id="rId80"/>
    <p:sldId id="287" r:id="rId81"/>
    <p:sldId id="294" r:id="rId82"/>
    <p:sldId id="288" r:id="rId83"/>
    <p:sldId id="289" r:id="rId84"/>
    <p:sldId id="290" r:id="rId85"/>
    <p:sldId id="291" r:id="rId86"/>
    <p:sldId id="292" r:id="rId87"/>
    <p:sldId id="293" r:id="rId88"/>
    <p:sldId id="295" r:id="rId89"/>
    <p:sldId id="296" r:id="rId90"/>
    <p:sldId id="297" r:id="rId91"/>
    <p:sldId id="298" r:id="rId92"/>
    <p:sldId id="299" r:id="rId93"/>
    <p:sldId id="300" r:id="rId94"/>
    <p:sldId id="301" r:id="rId95"/>
    <p:sldId id="302" r:id="rId96"/>
    <p:sldId id="303" r:id="rId97"/>
    <p:sldId id="308" r:id="rId98"/>
    <p:sldId id="304" r:id="rId99"/>
    <p:sldId id="305" r:id="rId100"/>
    <p:sldId id="306" r:id="rId101"/>
    <p:sldId id="309" r:id="rId102"/>
    <p:sldId id="307" r:id="rId103"/>
    <p:sldId id="310" r:id="rId104"/>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5" autoAdjust="0"/>
    <p:restoredTop sz="94660"/>
  </p:normalViewPr>
  <p:slideViewPr>
    <p:cSldViewPr snapToGrid="0">
      <p:cViewPr varScale="1">
        <p:scale>
          <a:sx n="99" d="100"/>
          <a:sy n="99" d="100"/>
        </p:scale>
        <p:origin x="72"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B6AD855D-C919-476C-A0CA-C55F3230235E}" type="datetimeFigureOut">
              <a:rPr lang="en-GB" smtClean="0"/>
              <a:t>01/02/2019</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DFFD2F97-7643-4CF7-BF02-13AFEE9DF3C2}" type="slidenum">
              <a:rPr lang="en-GB" smtClean="0"/>
              <a:t>‹#›</a:t>
            </a:fld>
            <a:endParaRPr lang="en-GB"/>
          </a:p>
        </p:txBody>
      </p:sp>
    </p:spTree>
    <p:extLst>
      <p:ext uri="{BB962C8B-B14F-4D97-AF65-F5344CB8AC3E}">
        <p14:creationId xmlns:p14="http://schemas.microsoft.com/office/powerpoint/2010/main" val="30137254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AEAF6C4-6AE0-46D5-812F-32DE1B78056C}"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1242566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EAF6C4-6AE0-46D5-812F-32DE1B78056C}"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3603267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EAF6C4-6AE0-46D5-812F-32DE1B78056C}"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2091976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AEAF6C4-6AE0-46D5-812F-32DE1B78056C}"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389077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AEAF6C4-6AE0-46D5-812F-32DE1B78056C}" type="datetimeFigureOut">
              <a:rPr lang="en-GB" smtClean="0"/>
              <a:t>01/02/2019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1868818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AEAF6C4-6AE0-46D5-812F-32DE1B78056C}" type="datetimeFigureOut">
              <a:rPr lang="en-GB" smtClean="0"/>
              <a:t>01/02/2019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3976201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AF6C4-6AE0-46D5-812F-32DE1B78056C}" type="datetimeFigureOut">
              <a:rPr lang="en-GB" smtClean="0"/>
              <a:t>01/02/2019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3629977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EAF6C4-6AE0-46D5-812F-32DE1B78056C}"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460613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EAF6C4-6AE0-46D5-812F-32DE1B78056C}" type="datetimeFigureOut">
              <a:rPr lang="en-GB" smtClean="0"/>
              <a:t>01/02/2019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426390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EAF6C4-6AE0-46D5-812F-32DE1B78056C}"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977167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EAF6C4-6AE0-46D5-812F-32DE1B78056C}" type="datetimeFigureOut">
              <a:rPr lang="en-GB" smtClean="0"/>
              <a:t>01/02/2019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A05941-071B-4166-99AA-AA3669395FB5}" type="slidenum">
              <a:rPr lang="en-GB" smtClean="0"/>
              <a:t>‹#›</a:t>
            </a:fld>
            <a:endParaRPr lang="en-GB"/>
          </a:p>
        </p:txBody>
      </p:sp>
    </p:spTree>
    <p:extLst>
      <p:ext uri="{BB962C8B-B14F-4D97-AF65-F5344CB8AC3E}">
        <p14:creationId xmlns:p14="http://schemas.microsoft.com/office/powerpoint/2010/main" val="2155077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EAF6C4-6AE0-46D5-812F-32DE1B78056C}" type="datetimeFigureOut">
              <a:rPr lang="en-GB" smtClean="0"/>
              <a:t>01/02/2019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A05941-071B-4166-99AA-AA3669395FB5}" type="slidenum">
              <a:rPr lang="en-GB" smtClean="0"/>
              <a:t>‹#›</a:t>
            </a:fld>
            <a:endParaRPr lang="en-GB"/>
          </a:p>
        </p:txBody>
      </p:sp>
    </p:spTree>
    <p:extLst>
      <p:ext uri="{BB962C8B-B14F-4D97-AF65-F5344CB8AC3E}">
        <p14:creationId xmlns:p14="http://schemas.microsoft.com/office/powerpoint/2010/main" val="679963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onlineqda.hud.ac.uk/Introduction/undergrads.php"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qz.com/work/1087765/how-to-transcribe-audio-fast-and-for-free-using-google-docs-voice-typing/" TargetMode="External"/><Relationship Id="rId2" Type="http://schemas.openxmlformats.org/officeDocument/2006/relationships/hyperlink" Target="http://onlineqda.hud.ac.uk/movies/transcription/index.php"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uk.pcmag.com/cloud-services/73249/the-best-online-survey-tool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archive.learnhigher.ac.uk/analysethis/documents/QUALInterviewExample.doc" TargetMode="External"/><Relationship Id="rId2" Type="http://schemas.openxmlformats.org/officeDocument/2006/relationships/hyperlink" Target="http://archive.learnhigher.ac.uk/analysethis/documents/QUALQuestionnaireExample.doc" TargetMode="External"/><Relationship Id="rId1" Type="http://schemas.openxmlformats.org/officeDocument/2006/relationships/slideLayout" Target="../slideLayouts/slideLayout2.xml"/><Relationship Id="rId6" Type="http://schemas.openxmlformats.org/officeDocument/2006/relationships/hyperlink" Target="http://archive.learnhigher.ac.uk/analysethis/documents/QUALDiscourse%20AnalysisExample.doc" TargetMode="External"/><Relationship Id="rId5" Type="http://schemas.openxmlformats.org/officeDocument/2006/relationships/hyperlink" Target="http://archive.learnhigher.ac.uk/analysethis/documents/QUALObservationExample.doc" TargetMode="External"/><Relationship Id="rId4" Type="http://schemas.openxmlformats.org/officeDocument/2006/relationships/hyperlink" Target="http://archive.learnhigher.ac.uk/analysethis/documents/QUALFocusGroupExample.doc"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package" Target="../embeddings/Microsoft_Word_Document1.docx"/></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package" Target="../embeddings/Microsoft_Word_Document2.docx"/></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archive.learnhigher.ac.uk/analysethis/documents/LearningaSkillAltasExercise.txt" TargetMode="External"/><Relationship Id="rId2" Type="http://schemas.openxmlformats.org/officeDocument/2006/relationships/hyperlink" Target="http://archive.learnhigher.ac.uk/analysethis/documents/Atlas%20Exercise.doc" TargetMode="External"/><Relationship Id="rId1" Type="http://schemas.openxmlformats.org/officeDocument/2006/relationships/slideLayout" Target="../slideLayouts/slideLayout2.xml"/><Relationship Id="rId4" Type="http://schemas.openxmlformats.org/officeDocument/2006/relationships/hyperlink" Target="http://archive.learnhigher.ac.uk/analysethis/documents/FindingaJobAtlasExercise.txt"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books.google.co.uk/books?lr=&amp;pg=PR9&amp;dq=%22Basics+of+qualitative+research%22&amp;sig=JyVsjkPLGSWM3HOQrJpdGZbW7-4&amp;id=wTwYUnHYsmMC&amp;ots=VfN9f0pVVr&amp;output=html" TargetMode="External"/><Relationship Id="rId2" Type="http://schemas.openxmlformats.org/officeDocument/2006/relationships/hyperlink" Target="http://books.google.co.uk/books?hl=en&amp;lr=&amp;id=DkplMcAysFQC&amp;oi=fnd&amp;pg=PR10&amp;dq=%22Real+world+research:+a+resource+for+social+scientists%22&amp;ots=dppwQVNn58&amp;sig=N7U_iu2-_QIJm63fxs3IkxnyURs"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onlineqda.hud.ac.uk/Intro_QDA/how_what_to_code.php" TargetMode="External"/><Relationship Id="rId2" Type="http://schemas.openxmlformats.org/officeDocument/2006/relationships/hyperlink" Target="http://hsc.uwe.ac.uk/dataanalysis/qualIssues.asp" TargetMode="External"/><Relationship Id="rId1" Type="http://schemas.openxmlformats.org/officeDocument/2006/relationships/slideLayout" Target="../slideLayouts/slideLayout2.xml"/><Relationship Id="rId5" Type="http://schemas.openxmlformats.org/officeDocument/2006/relationships/hyperlink" Target="http://www.intute.ac.uk/" TargetMode="External"/><Relationship Id="rId4" Type="http://schemas.openxmlformats.org/officeDocument/2006/relationships/hyperlink" Target="http://www.mla.gov.uk/webdav/harmonise?Page/@id=73&amp;Document/@id=18421&amp;Section%5b@stateId_eq_left_hand_root%5d/@id=4332"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s://journals.sagepub.com/doi/pdf/10.1177/1468794106058877"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hyperlink" Target="http://en.wikipedia.org/wiki/Causality"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archive.learnhigher.ac.uk/analysethis/documents/devisedata.sav" TargetMode="External"/><Relationship Id="rId2" Type="http://schemas.openxmlformats.org/officeDocument/2006/relationships/hyperlink" Target="http://www.cerlim.ac.uk/projects/devise/"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hyperlink" Target="http://archive.learnhigher.ac.uk/analysethis/documents/devisedata.sav"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hyperlink" Target="http://archive.learnhigher.ac.uk/analysethis/images/spyglassanswer.jpg" TargetMode="Externa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hyperlink" Target="http://archive.learnhigher.ac.uk/analysethis/images/spyglassanswer.jpg" TargetMode="Externa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8" Type="http://schemas.openxmlformats.org/officeDocument/2006/relationships/hyperlink" Target="http://sru.soc.surrey.ac.uk/SRU17.html" TargetMode="External"/><Relationship Id="rId3" Type="http://schemas.openxmlformats.org/officeDocument/2006/relationships/hyperlink" Target="http://informationr.net/ir/7-4/paper139.html" TargetMode="External"/><Relationship Id="rId7" Type="http://schemas.openxmlformats.org/officeDocument/2006/relationships/hyperlink" Target="http://www.leeds.ac.uk/iss/documentation/top/top2.pdf" TargetMode="External"/><Relationship Id="rId2" Type="http://schemas.openxmlformats.org/officeDocument/2006/relationships/hyperlink" Target="http://qrj.sagepub.com/cgi/reprint/6/1/97?ijkey=bc35fb078bef9a40f2fd78d7900fd93eb839b097" TargetMode="External"/><Relationship Id="rId1" Type="http://schemas.openxmlformats.org/officeDocument/2006/relationships/slideLayout" Target="../slideLayouts/slideLayout2.xml"/><Relationship Id="rId6" Type="http://schemas.openxmlformats.org/officeDocument/2006/relationships/hyperlink" Target="http://wads.le.ac.uk/gg/orm/timingform.htm" TargetMode="External"/><Relationship Id="rId5" Type="http://schemas.openxmlformats.org/officeDocument/2006/relationships/hyperlink" Target="http://www.cerlim.ac.uk/projects/longitude/index.php" TargetMode="External"/><Relationship Id="rId4" Type="http://schemas.openxmlformats.org/officeDocument/2006/relationships/hyperlink" Target="http://www.roboneill.co.uk/papers/research_methods.htm" TargetMode="External"/></Relationships>
</file>

<file path=ppt/slides/_rels/slide102.xml.rels><?xml version="1.0" encoding="UTF-8" standalone="yes"?>
<Relationships xmlns="http://schemas.openxmlformats.org/package/2006/relationships"><Relationship Id="rId8" Type="http://schemas.openxmlformats.org/officeDocument/2006/relationships/hyperlink" Target="http://writing.colostate.edu/guides/research/relval/pop2b.cfm" TargetMode="External"/><Relationship Id="rId13" Type="http://schemas.openxmlformats.org/officeDocument/2006/relationships/hyperlink" Target="http://www.cimt.plymouth.ac.uk/projects/mepres/book8/bk8i5/bk8_5i2.htm" TargetMode="External"/><Relationship Id="rId3" Type="http://schemas.openxmlformats.org/officeDocument/2006/relationships/hyperlink" Target="http://wiki.answers.com/Q/What_is_the_difference_between_qualitative_and_quantitative_observations_and_methods_and_what_are_some_examples_of_each" TargetMode="External"/><Relationship Id="rId7" Type="http://schemas.openxmlformats.org/officeDocument/2006/relationships/hyperlink" Target="http://writing.colostate.edu/guides/research/relval/pop2a.cfm" TargetMode="External"/><Relationship Id="rId12" Type="http://schemas.openxmlformats.org/officeDocument/2006/relationships/hyperlink" Target="http://davidmlane.com/hyperstat/A28521.html" TargetMode="External"/><Relationship Id="rId2" Type="http://schemas.openxmlformats.org/officeDocument/2006/relationships/hyperlink" Target="http://www.madsci.org/posts/archives/1999-02/918190708.Ch.r.html" TargetMode="External"/><Relationship Id="rId1" Type="http://schemas.openxmlformats.org/officeDocument/2006/relationships/slideLayout" Target="../slideLayouts/slideLayout2.xml"/><Relationship Id="rId6" Type="http://schemas.openxmlformats.org/officeDocument/2006/relationships/hyperlink" Target="http://www.gifted.uconn.edu/siegle/research/Samples/externalvalidity.html" TargetMode="External"/><Relationship Id="rId11" Type="http://schemas.openxmlformats.org/officeDocument/2006/relationships/hyperlink" Target="http://www.le.ac.uk/bl/gat/virtualfc/Stats/descrip.html" TargetMode="External"/><Relationship Id="rId5" Type="http://schemas.openxmlformats.org/officeDocument/2006/relationships/hyperlink" Target="http://en.wikipedia.org/wiki/Causality#cite_note-dict-0" TargetMode="External"/><Relationship Id="rId10" Type="http://schemas.openxmlformats.org/officeDocument/2006/relationships/hyperlink" Target="http://www.socialresearchmethods.net/kb/statdesc.php" TargetMode="External"/><Relationship Id="rId4" Type="http://schemas.openxmlformats.org/officeDocument/2006/relationships/hyperlink" Target="http://teacher.nsrl.rochester.edu/phy_labs/AppendixE/AppendixE.html#Heading6" TargetMode="External"/><Relationship Id="rId9" Type="http://schemas.openxmlformats.org/officeDocument/2006/relationships/hyperlink" Target="http://www.socialresearchmethods.net/tutorial/Colosi/lcolosi2.htm" TargetMode="External"/></Relationships>
</file>

<file path=ppt/slides/_rels/slide103.xml.rels><?xml version="1.0" encoding="UTF-8" standalone="yes"?>
<Relationships xmlns="http://schemas.openxmlformats.org/package/2006/relationships"><Relationship Id="rId8" Type="http://schemas.openxmlformats.org/officeDocument/2006/relationships/hyperlink" Target="http://www.soc.surrey.ac.uk/samp/index.html" TargetMode="External"/><Relationship Id="rId13" Type="http://schemas.openxmlformats.org/officeDocument/2006/relationships/hyperlink" Target="http://www.spss.com/" TargetMode="External"/><Relationship Id="rId3" Type="http://schemas.openxmlformats.org/officeDocument/2006/relationships/hyperlink" Target="http://hsc.uwe.ac.uk/dataanalysis/quantInf.asp" TargetMode="External"/><Relationship Id="rId7" Type="http://schemas.openxmlformats.org/officeDocument/2006/relationships/hyperlink" Target="http://www.stats.gla.ac.uk/steps/glossary/basic_definitions.html#popn" TargetMode="External"/><Relationship Id="rId12" Type="http://schemas.openxmlformats.org/officeDocument/2006/relationships/hyperlink" Target="http://www.survey.bris.ac.uk/" TargetMode="External"/><Relationship Id="rId2" Type="http://schemas.openxmlformats.org/officeDocument/2006/relationships/hyperlink" Target="http://www.socialresearchmethods.net/kb/statinf.php" TargetMode="External"/><Relationship Id="rId1" Type="http://schemas.openxmlformats.org/officeDocument/2006/relationships/slideLayout" Target="../slideLayouts/slideLayout2.xml"/><Relationship Id="rId6" Type="http://schemas.openxmlformats.org/officeDocument/2006/relationships/hyperlink" Target="http://www.sfu.ca/~richards/Zen/show9/ch9.html" TargetMode="External"/><Relationship Id="rId11" Type="http://schemas.openxmlformats.org/officeDocument/2006/relationships/hyperlink" Target="http://www.surveymonkey.com/" TargetMode="External"/><Relationship Id="rId5" Type="http://schemas.openxmlformats.org/officeDocument/2006/relationships/hyperlink" Target="http://owl.english.purdue.edu/owl/resource/672/05/" TargetMode="External"/><Relationship Id="rId10" Type="http://schemas.openxmlformats.org/officeDocument/2006/relationships/hyperlink" Target="http://www.custominsight.com/articles/random-sampling.asp" TargetMode="External"/><Relationship Id="rId4" Type="http://schemas.openxmlformats.org/officeDocument/2006/relationships/hyperlink" Target="http://www.sdecnet.com/psychology/stathelp.htm" TargetMode="External"/><Relationship Id="rId9" Type="http://schemas.openxmlformats.org/officeDocument/2006/relationships/hyperlink" Target="http://www.stats.gla.ac.uk/steps/glossary/sampling.html#randsam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Refresher Research Methods</a:t>
            </a:r>
            <a:endParaRPr lang="en-GB" dirty="0"/>
          </a:p>
        </p:txBody>
      </p:sp>
      <p:sp>
        <p:nvSpPr>
          <p:cNvPr id="3" name="Subtitle 2"/>
          <p:cNvSpPr>
            <a:spLocks noGrp="1"/>
          </p:cNvSpPr>
          <p:nvPr>
            <p:ph type="subTitle" idx="1"/>
          </p:nvPr>
        </p:nvSpPr>
        <p:spPr/>
        <p:txBody>
          <a:bodyPr/>
          <a:lstStyle/>
          <a:p>
            <a:r>
              <a:rPr lang="en-GB" dirty="0" smtClean="0"/>
              <a:t>Dr Caroline Jawad 2019</a:t>
            </a:r>
            <a:endParaRPr lang="en-GB" dirty="0"/>
          </a:p>
        </p:txBody>
      </p:sp>
    </p:spTree>
    <p:extLst>
      <p:ext uri="{BB962C8B-B14F-4D97-AF65-F5344CB8AC3E}">
        <p14:creationId xmlns:p14="http://schemas.microsoft.com/office/powerpoint/2010/main" val="2469367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Link</a:t>
            </a:r>
            <a:endParaRPr lang="en-GB" dirty="0"/>
          </a:p>
        </p:txBody>
      </p:sp>
      <p:sp>
        <p:nvSpPr>
          <p:cNvPr id="3" name="Content Placeholder 2"/>
          <p:cNvSpPr>
            <a:spLocks noGrp="1"/>
          </p:cNvSpPr>
          <p:nvPr>
            <p:ph idx="1"/>
          </p:nvPr>
        </p:nvSpPr>
        <p:spPr/>
        <p:txBody>
          <a:bodyPr/>
          <a:lstStyle/>
          <a:p>
            <a:r>
              <a:rPr lang="en-GB" dirty="0">
                <a:hlinkClick r:id="rId2"/>
              </a:rPr>
              <a:t>http://</a:t>
            </a:r>
            <a:r>
              <a:rPr lang="en-GB" dirty="0" smtClean="0">
                <a:hlinkClick r:id="rId2"/>
              </a:rPr>
              <a:t>onlineqda.hud.ac.uk/Introduction/undergrads.php</a:t>
            </a:r>
            <a:endParaRPr lang="en-GB" dirty="0" smtClean="0"/>
          </a:p>
          <a:p>
            <a:endParaRPr lang="en-GB" dirty="0"/>
          </a:p>
        </p:txBody>
      </p:sp>
    </p:spTree>
    <p:extLst>
      <p:ext uri="{BB962C8B-B14F-4D97-AF65-F5344CB8AC3E}">
        <p14:creationId xmlns:p14="http://schemas.microsoft.com/office/powerpoint/2010/main" val="711797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Transcription </a:t>
            </a:r>
            <a:endParaRPr lang="en-GB" dirty="0"/>
          </a:p>
        </p:txBody>
      </p:sp>
      <p:sp>
        <p:nvSpPr>
          <p:cNvPr id="3" name="Content Placeholder 2"/>
          <p:cNvSpPr>
            <a:spLocks noGrp="1"/>
          </p:cNvSpPr>
          <p:nvPr>
            <p:ph idx="1"/>
          </p:nvPr>
        </p:nvSpPr>
        <p:spPr/>
        <p:txBody>
          <a:bodyPr/>
          <a:lstStyle/>
          <a:p>
            <a:r>
              <a:rPr lang="en-GB" dirty="0">
                <a:hlinkClick r:id="rId2"/>
              </a:rPr>
              <a:t>http://</a:t>
            </a:r>
            <a:r>
              <a:rPr lang="en-GB" dirty="0" smtClean="0">
                <a:hlinkClick r:id="rId2"/>
              </a:rPr>
              <a:t>onlineqda.hud.ac.uk/movies/transcription/index.php</a:t>
            </a:r>
            <a:endParaRPr lang="en-GB" dirty="0" smtClean="0"/>
          </a:p>
          <a:p>
            <a:r>
              <a:rPr lang="en-GB" dirty="0" smtClean="0"/>
              <a:t>Video 1 Why ?</a:t>
            </a:r>
          </a:p>
          <a:p>
            <a:r>
              <a:rPr lang="en-GB" dirty="0" smtClean="0"/>
              <a:t>Video 2 How ?</a:t>
            </a:r>
          </a:p>
          <a:p>
            <a:endParaRPr lang="en-GB" dirty="0"/>
          </a:p>
          <a:p>
            <a:r>
              <a:rPr lang="en-GB" dirty="0" smtClean="0"/>
              <a:t>Free audio/video to text</a:t>
            </a:r>
          </a:p>
          <a:p>
            <a:r>
              <a:rPr lang="en-GB" dirty="0">
                <a:hlinkClick r:id="rId3"/>
              </a:rPr>
              <a:t>https://qz.com/work/1087765/how-to-transcribe-audio-fast-and-for-free-using-google-docs-voice-typing</a:t>
            </a:r>
            <a:r>
              <a:rPr lang="en-GB" dirty="0" smtClean="0">
                <a:hlinkClick r:id="rId3"/>
              </a:rPr>
              <a:t>/</a:t>
            </a:r>
            <a:endParaRPr lang="en-GB" dirty="0" smtClean="0"/>
          </a:p>
          <a:p>
            <a:r>
              <a:rPr lang="en-GB" dirty="0" smtClean="0"/>
              <a:t>Google docs</a:t>
            </a:r>
          </a:p>
          <a:p>
            <a:endParaRPr lang="en-GB" dirty="0"/>
          </a:p>
        </p:txBody>
      </p:sp>
    </p:spTree>
    <p:extLst>
      <p:ext uri="{BB962C8B-B14F-4D97-AF65-F5344CB8AC3E}">
        <p14:creationId xmlns:p14="http://schemas.microsoft.com/office/powerpoint/2010/main" val="3752400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Link</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uk.pcmag.com/cloud-services/73249/the-best-online-survey-tools</a:t>
            </a:r>
            <a:endParaRPr lang="en-GB" dirty="0" smtClean="0"/>
          </a:p>
          <a:p>
            <a:r>
              <a:rPr lang="en-GB" dirty="0"/>
              <a:t>https://www.youtube.com/watch?v=IX5yJXjLaGA</a:t>
            </a:r>
          </a:p>
          <a:p>
            <a:r>
              <a:rPr lang="en-GB" dirty="0"/>
              <a:t>https://support.google.com/surveys/answer/2447244?hl=en</a:t>
            </a:r>
          </a:p>
        </p:txBody>
      </p:sp>
    </p:spTree>
    <p:extLst>
      <p:ext uri="{BB962C8B-B14F-4D97-AF65-F5344CB8AC3E}">
        <p14:creationId xmlns:p14="http://schemas.microsoft.com/office/powerpoint/2010/main" val="2124778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Qualitative data analysis </a:t>
            </a:r>
            <a:endParaRPr lang="en-GB" dirty="0"/>
          </a:p>
        </p:txBody>
      </p:sp>
      <p:sp>
        <p:nvSpPr>
          <p:cNvPr id="3" name="Content Placeholder 2"/>
          <p:cNvSpPr>
            <a:spLocks noGrp="1"/>
          </p:cNvSpPr>
          <p:nvPr>
            <p:ph idx="1"/>
          </p:nvPr>
        </p:nvSpPr>
        <p:spPr/>
        <p:txBody>
          <a:bodyPr>
            <a:normAutofit/>
          </a:bodyPr>
          <a:lstStyle/>
          <a:p>
            <a:r>
              <a:rPr lang="en-GB" dirty="0" smtClean="0">
                <a:effectLst/>
              </a:rPr>
              <a:t>We are now going to focus on qualitative data analysis. Let's start with simple definitions and explanations: </a:t>
            </a:r>
          </a:p>
          <a:p>
            <a:r>
              <a:rPr lang="en-GB" dirty="0" smtClean="0">
                <a:effectLst/>
              </a:rPr>
              <a:t>In contrast to quantitative data, qualitative data does not simply count things, but is a way of recording people's attitudes, feelings and behaviours in greater depth. </a:t>
            </a:r>
          </a:p>
          <a:p>
            <a:r>
              <a:rPr lang="en-GB" dirty="0" smtClean="0">
                <a:effectLst/>
              </a:rPr>
              <a:t>Qualitative data analysis is: </a:t>
            </a:r>
          </a:p>
          <a:p>
            <a:pPr lvl="1"/>
            <a:r>
              <a:rPr lang="en-GB" dirty="0" smtClean="0">
                <a:effectLst/>
              </a:rPr>
              <a:t>Often based on grounded theory practices (derived from the study of the phenomena it represents.” Strauss and Corbin . p.23)</a:t>
            </a:r>
          </a:p>
          <a:p>
            <a:pPr lvl="1"/>
            <a:r>
              <a:rPr lang="en-GB" dirty="0" smtClean="0">
                <a:effectLst/>
              </a:rPr>
              <a:t>Answers the 'why?' questions</a:t>
            </a:r>
          </a:p>
          <a:p>
            <a:pPr lvl="1"/>
            <a:r>
              <a:rPr lang="en-GB" dirty="0" smtClean="0">
                <a:effectLst/>
              </a:rPr>
              <a:t>Pays greater attention to individual cases</a:t>
            </a:r>
          </a:p>
          <a:p>
            <a:endParaRPr lang="en-GB" dirty="0"/>
          </a:p>
        </p:txBody>
      </p:sp>
    </p:spTree>
    <p:extLst>
      <p:ext uri="{BB962C8B-B14F-4D97-AF65-F5344CB8AC3E}">
        <p14:creationId xmlns:p14="http://schemas.microsoft.com/office/powerpoint/2010/main" val="3121618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Sources of qualitative data analysis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effectLst/>
              </a:rPr>
              <a:t>We can gather qualitative data in a variety of ways, for example:</a:t>
            </a:r>
          </a:p>
          <a:p>
            <a:r>
              <a:rPr lang="en-GB" dirty="0" smtClean="0">
                <a:effectLst/>
                <a:hlinkClick r:id="rId2" tooltip="an example of a questionnaire"/>
              </a:rPr>
              <a:t>Questionnaires/Surveys</a:t>
            </a:r>
            <a:r>
              <a:rPr lang="en-GB" dirty="0" smtClean="0">
                <a:effectLst/>
              </a:rPr>
              <a:t>: a series of questions and other prompts for the purpose of gathering information from respondents.. </a:t>
            </a:r>
          </a:p>
          <a:p>
            <a:r>
              <a:rPr lang="en-GB" dirty="0" smtClean="0">
                <a:effectLst/>
                <a:hlinkClick r:id="rId3" tooltip="example of an interview"/>
              </a:rPr>
              <a:t>Interviews</a:t>
            </a:r>
            <a:r>
              <a:rPr lang="en-GB" dirty="0" smtClean="0">
                <a:effectLst/>
              </a:rPr>
              <a:t>: a conversation between two or more people (the interviewer and the interviewee) where questions are asked by the interviewer to obtain information from the interviewee. </a:t>
            </a:r>
          </a:p>
          <a:p>
            <a:r>
              <a:rPr lang="en-GB" dirty="0" smtClean="0">
                <a:effectLst/>
                <a:hlinkClick r:id="rId4" tooltip="a focus group example "/>
              </a:rPr>
              <a:t>Focus Groups</a:t>
            </a:r>
            <a:r>
              <a:rPr lang="en-GB" dirty="0" smtClean="0">
                <a:effectLst/>
              </a:rPr>
              <a:t>: a group of people are asked about their attitude towards a product, service, concept, advertisement, idea, or packaging. </a:t>
            </a:r>
          </a:p>
          <a:p>
            <a:r>
              <a:rPr lang="en-GB" dirty="0" smtClean="0">
                <a:effectLst/>
                <a:hlinkClick r:id="rId5" tooltip="an obseration example"/>
              </a:rPr>
              <a:t>Observation</a:t>
            </a:r>
            <a:r>
              <a:rPr lang="en-GB" dirty="0" smtClean="0">
                <a:effectLst/>
              </a:rPr>
              <a:t>: a group or single participants are manipulated by the researcher, for example, asked to perform a specific task or action. Observations are then made of their user behaviour, user processes, workflows </a:t>
            </a:r>
            <a:r>
              <a:rPr lang="en-GB" dirty="0" err="1" smtClean="0">
                <a:effectLst/>
              </a:rPr>
              <a:t>etc</a:t>
            </a:r>
            <a:r>
              <a:rPr lang="en-GB" dirty="0" smtClean="0">
                <a:effectLst/>
              </a:rPr>
              <a:t>, either in a controlled situation (e.g. lab based) or in a real-world situation (e.g. the workplace). </a:t>
            </a:r>
          </a:p>
          <a:p>
            <a:r>
              <a:rPr lang="en-GB" dirty="0" smtClean="0">
                <a:effectLst/>
                <a:hlinkClick r:id="rId6" tooltip="a document about discourse analysis"/>
              </a:rPr>
              <a:t>Discourse Analysis</a:t>
            </a:r>
            <a:r>
              <a:rPr lang="en-GB" dirty="0" smtClean="0">
                <a:effectLst/>
              </a:rPr>
              <a:t>: a general term for a number of approaches to </a:t>
            </a:r>
            <a:r>
              <a:rPr lang="en-GB" dirty="0" err="1" smtClean="0">
                <a:effectLst/>
              </a:rPr>
              <a:t>analyzing</a:t>
            </a:r>
            <a:r>
              <a:rPr lang="en-GB" dirty="0" smtClean="0">
                <a:effectLst/>
              </a:rPr>
              <a:t> written, spoken or signed language use. </a:t>
            </a:r>
          </a:p>
          <a:p>
            <a:endParaRPr lang="en-GB" dirty="0"/>
          </a:p>
        </p:txBody>
      </p:sp>
    </p:spTree>
    <p:extLst>
      <p:ext uri="{BB962C8B-B14F-4D97-AF65-F5344CB8AC3E}">
        <p14:creationId xmlns:p14="http://schemas.microsoft.com/office/powerpoint/2010/main" val="1587471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we do qualitative data analysis</a:t>
            </a:r>
            <a:endParaRPr lang="en-GB" dirty="0"/>
          </a:p>
        </p:txBody>
      </p:sp>
      <p:sp>
        <p:nvSpPr>
          <p:cNvPr id="3" name="Content Placeholder 2"/>
          <p:cNvSpPr>
            <a:spLocks noGrp="1"/>
          </p:cNvSpPr>
          <p:nvPr>
            <p:ph idx="1"/>
          </p:nvPr>
        </p:nvSpPr>
        <p:spPr/>
        <p:txBody>
          <a:bodyPr/>
          <a:lstStyle/>
          <a:p>
            <a:r>
              <a:rPr lang="en-GB" dirty="0" smtClean="0">
                <a:effectLst/>
              </a:rPr>
              <a:t>Looks further than precise numerical evidence </a:t>
            </a:r>
          </a:p>
          <a:p>
            <a:r>
              <a:rPr lang="en-GB" dirty="0" smtClean="0">
                <a:effectLst/>
              </a:rPr>
              <a:t>Looks for categories such as events, descriptions, comments, behaviour </a:t>
            </a:r>
          </a:p>
          <a:p>
            <a:r>
              <a:rPr lang="en-GB" dirty="0" smtClean="0">
                <a:effectLst/>
              </a:rPr>
              <a:t>An inductive process - developing theories from the data you have gathered </a:t>
            </a:r>
          </a:p>
          <a:p>
            <a:r>
              <a:rPr lang="en-GB" dirty="0" smtClean="0">
                <a:effectLst/>
              </a:rPr>
              <a:t>Coding of categories and sub-categories identified </a:t>
            </a:r>
          </a:p>
          <a:p>
            <a:r>
              <a:rPr lang="en-GB" dirty="0" smtClean="0">
                <a:effectLst/>
              </a:rPr>
              <a:t>Compares codes, looking for consistencies, differences, patterns </a:t>
            </a:r>
            <a:r>
              <a:rPr lang="en-GB" dirty="0" err="1" smtClean="0">
                <a:effectLst/>
              </a:rPr>
              <a:t>etc</a:t>
            </a:r>
            <a:r>
              <a:rPr lang="en-GB" dirty="0" smtClean="0">
                <a:effectLst/>
              </a:rPr>
              <a:t> </a:t>
            </a:r>
          </a:p>
          <a:p>
            <a:r>
              <a:rPr lang="en-GB" dirty="0" smtClean="0">
                <a:effectLst/>
              </a:rPr>
              <a:t>Looks for new and emerging categories. </a:t>
            </a:r>
          </a:p>
          <a:p>
            <a:endParaRPr lang="en-GB" dirty="0"/>
          </a:p>
        </p:txBody>
      </p:sp>
    </p:spTree>
    <p:extLst>
      <p:ext uri="{BB962C8B-B14F-4D97-AF65-F5344CB8AC3E}">
        <p14:creationId xmlns:p14="http://schemas.microsoft.com/office/powerpoint/2010/main" val="1593898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effectLst/>
              </a:rPr>
              <a:t>Qualitative Data Analysis </a:t>
            </a:r>
            <a:br>
              <a:rPr lang="en-GB" b="1" dirty="0" smtClean="0">
                <a:effectLst/>
              </a:rPr>
            </a:br>
            <a:endParaRPr lang="en-GB" dirty="0"/>
          </a:p>
        </p:txBody>
      </p:sp>
      <p:sp>
        <p:nvSpPr>
          <p:cNvPr id="3" name="Content Placeholder 2"/>
          <p:cNvSpPr>
            <a:spLocks noGrp="1"/>
          </p:cNvSpPr>
          <p:nvPr>
            <p:ph idx="1"/>
          </p:nvPr>
        </p:nvSpPr>
        <p:spPr/>
        <p:txBody>
          <a:bodyPr/>
          <a:lstStyle/>
          <a:p>
            <a:r>
              <a:rPr lang="en-GB" dirty="0" smtClean="0">
                <a:effectLst/>
              </a:rPr>
              <a:t>Qualitative data provides a rich, detailed picture to be built up about why people act in certain ways, and their feelings about these actions. However, it is important to be aware of the advantages and disadvantages of qualitative data analysis as this may influence your choice of data collection.</a:t>
            </a:r>
          </a:p>
          <a:p>
            <a:endParaRPr lang="en-GB" dirty="0"/>
          </a:p>
        </p:txBody>
      </p:sp>
    </p:spTree>
    <p:extLst>
      <p:ext uri="{BB962C8B-B14F-4D97-AF65-F5344CB8AC3E}">
        <p14:creationId xmlns:p14="http://schemas.microsoft.com/office/powerpoint/2010/main" val="679695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Advantages of Qualitative Data Analysis </a:t>
            </a:r>
            <a:endParaRPr lang="en-GB" dirty="0"/>
          </a:p>
        </p:txBody>
      </p:sp>
      <p:sp>
        <p:nvSpPr>
          <p:cNvPr id="3" name="Content Placeholder 2"/>
          <p:cNvSpPr>
            <a:spLocks noGrp="1"/>
          </p:cNvSpPr>
          <p:nvPr>
            <p:ph idx="1"/>
          </p:nvPr>
        </p:nvSpPr>
        <p:spPr/>
        <p:txBody>
          <a:bodyPr/>
          <a:lstStyle/>
          <a:p>
            <a:r>
              <a:rPr lang="en-GB" b="1" dirty="0" smtClean="0">
                <a:effectLst/>
              </a:rPr>
              <a:t>Provides depth and detail </a:t>
            </a:r>
            <a:r>
              <a:rPr lang="en-GB" dirty="0" smtClean="0">
                <a:effectLst/>
              </a:rPr>
              <a:t>: looks deeper than analysing ranks and counts by recording attitudes, feelings and behaviours </a:t>
            </a:r>
          </a:p>
          <a:p>
            <a:r>
              <a:rPr lang="en-GB" b="1" dirty="0" smtClean="0">
                <a:effectLst/>
              </a:rPr>
              <a:t>Creates openness: </a:t>
            </a:r>
            <a:r>
              <a:rPr lang="en-GB" dirty="0" smtClean="0">
                <a:effectLst/>
              </a:rPr>
              <a:t>encouraging people to expand on their responses can open up new topic areas not initially considered </a:t>
            </a:r>
          </a:p>
          <a:p>
            <a:r>
              <a:rPr lang="en-GB" b="1" dirty="0" smtClean="0">
                <a:effectLst/>
              </a:rPr>
              <a:t>Simulates people's individual experiences: </a:t>
            </a:r>
            <a:r>
              <a:rPr lang="en-GB" dirty="0" smtClean="0">
                <a:effectLst/>
              </a:rPr>
              <a:t>a detailed picture can be built up about why people act in certain ways and their feelings about these actions </a:t>
            </a:r>
          </a:p>
          <a:p>
            <a:r>
              <a:rPr lang="en-GB" b="1" dirty="0" smtClean="0">
                <a:effectLst/>
              </a:rPr>
              <a:t>Attempts to avoid pre-judgements: </a:t>
            </a:r>
            <a:r>
              <a:rPr lang="en-GB" dirty="0" smtClean="0">
                <a:effectLst/>
              </a:rPr>
              <a:t>if used alongside quantitative data collection, it can explain why a particular response was given </a:t>
            </a:r>
          </a:p>
          <a:p>
            <a:endParaRPr lang="en-GB" dirty="0"/>
          </a:p>
        </p:txBody>
      </p:sp>
    </p:spTree>
    <p:extLst>
      <p:ext uri="{BB962C8B-B14F-4D97-AF65-F5344CB8AC3E}">
        <p14:creationId xmlns:p14="http://schemas.microsoft.com/office/powerpoint/2010/main" val="4187924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effectLst/>
              </a:rPr>
              <a:t>Disadvantages of Qualitative Data Analysis </a:t>
            </a:r>
            <a:br>
              <a:rPr lang="en-GB" b="1" dirty="0" smtClean="0">
                <a:effectLst/>
              </a:rPr>
            </a:br>
            <a:endParaRPr lang="en-GB" dirty="0"/>
          </a:p>
        </p:txBody>
      </p:sp>
      <p:sp>
        <p:nvSpPr>
          <p:cNvPr id="3" name="Content Placeholder 2"/>
          <p:cNvSpPr>
            <a:spLocks noGrp="1"/>
          </p:cNvSpPr>
          <p:nvPr>
            <p:ph idx="1"/>
          </p:nvPr>
        </p:nvSpPr>
        <p:spPr/>
        <p:txBody>
          <a:bodyPr>
            <a:normAutofit lnSpcReduction="10000"/>
          </a:bodyPr>
          <a:lstStyle/>
          <a:p>
            <a:r>
              <a:rPr lang="en-GB" b="1" dirty="0" smtClean="0">
                <a:effectLst/>
              </a:rPr>
              <a:t>Usually fewer people studied: </a:t>
            </a:r>
            <a:r>
              <a:rPr lang="en-GB" dirty="0" smtClean="0">
                <a:effectLst/>
              </a:rPr>
              <a:t>collection of qualitative data is generally more time consuming that quantitative data collection and therefore unless time, staff and budget allows it is generally necessary to include a smaller sample size. </a:t>
            </a:r>
          </a:p>
          <a:p>
            <a:r>
              <a:rPr lang="en-GB" b="1" dirty="0" smtClean="0">
                <a:effectLst/>
              </a:rPr>
              <a:t>Less easy to generalise: </a:t>
            </a:r>
            <a:r>
              <a:rPr lang="en-GB" dirty="0" smtClean="0">
                <a:effectLst/>
              </a:rPr>
              <a:t>because fewer people are generally studied it is not possible to generalise results to that of the population. Usually exact numbers are reported rather than percentages. </a:t>
            </a:r>
          </a:p>
          <a:p>
            <a:r>
              <a:rPr lang="en-GB" b="1" dirty="0" smtClean="0">
                <a:effectLst/>
              </a:rPr>
              <a:t>Difficult to make systematic comparisons: </a:t>
            </a:r>
            <a:r>
              <a:rPr lang="en-GB" dirty="0" smtClean="0">
                <a:effectLst/>
              </a:rPr>
              <a:t>for example, if people give widely differing responses that are highly subjective. </a:t>
            </a:r>
          </a:p>
          <a:p>
            <a:r>
              <a:rPr lang="en-GB" b="1" dirty="0" smtClean="0">
                <a:effectLst/>
              </a:rPr>
              <a:t>Dependent on skills of the researcher: </a:t>
            </a:r>
            <a:r>
              <a:rPr lang="en-GB" dirty="0" smtClean="0">
                <a:effectLst/>
              </a:rPr>
              <a:t>particularly in the case of conducting interviews, focus groups and observation. </a:t>
            </a:r>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566435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Qualitative research issues </a:t>
            </a:r>
            <a:endParaRPr lang="en-GB" dirty="0"/>
          </a:p>
        </p:txBody>
      </p:sp>
      <p:sp>
        <p:nvSpPr>
          <p:cNvPr id="3" name="Content Placeholder 2"/>
          <p:cNvSpPr>
            <a:spLocks noGrp="1"/>
          </p:cNvSpPr>
          <p:nvPr>
            <p:ph idx="1"/>
          </p:nvPr>
        </p:nvSpPr>
        <p:spPr/>
        <p:txBody>
          <a:bodyPr>
            <a:normAutofit fontScale="85000" lnSpcReduction="20000"/>
          </a:bodyPr>
          <a:lstStyle/>
          <a:p>
            <a:r>
              <a:rPr lang="en-GB" b="1" dirty="0" smtClean="0">
                <a:effectLst/>
              </a:rPr>
              <a:t>Establishing Trustworthiness</a:t>
            </a:r>
            <a:r>
              <a:rPr lang="en-GB" dirty="0" smtClean="0">
                <a:effectLst/>
              </a:rPr>
              <a:t>: In qualitative research data must be auditable through checking that the interpretations are credible, transferable, dependable and confirmable.</a:t>
            </a:r>
          </a:p>
          <a:p>
            <a:r>
              <a:rPr lang="en-GB" b="1" dirty="0" smtClean="0">
                <a:effectLst/>
              </a:rPr>
              <a:t>Credibility</a:t>
            </a:r>
            <a:r>
              <a:rPr lang="en-GB" dirty="0" smtClean="0">
                <a:effectLst/>
              </a:rPr>
              <a:t> improved through long engagement with the respondents or triangulation in data collection (internal validity)</a:t>
            </a:r>
          </a:p>
          <a:p>
            <a:r>
              <a:rPr lang="en-GB" b="1" dirty="0" smtClean="0">
                <a:effectLst/>
              </a:rPr>
              <a:t>Transferability</a:t>
            </a:r>
            <a:r>
              <a:rPr lang="en-GB" dirty="0" smtClean="0">
                <a:effectLst/>
              </a:rPr>
              <a:t> achieved through a detailed description of the research process to allow a reader to see if the results can be transferred to a different setting (external validity)</a:t>
            </a:r>
          </a:p>
          <a:p>
            <a:r>
              <a:rPr lang="en-GB" b="1" dirty="0" smtClean="0">
                <a:effectLst/>
              </a:rPr>
              <a:t>Dependability</a:t>
            </a:r>
            <a:r>
              <a:rPr lang="en-GB" dirty="0" smtClean="0">
                <a:effectLst/>
              </a:rPr>
              <a:t> examined through the audit trail (reliability) e.g. member checking.</a:t>
            </a:r>
          </a:p>
          <a:p>
            <a:r>
              <a:rPr lang="en-GB" b="1" dirty="0" smtClean="0">
                <a:effectLst/>
              </a:rPr>
              <a:t>Confirmability</a:t>
            </a:r>
            <a:r>
              <a:rPr lang="en-GB" dirty="0" smtClean="0">
                <a:effectLst/>
              </a:rPr>
              <a:t> audit trail categories used e.g. raw data included, data analysis and reduction processes described, data reconstruction and synthesis including structuring of categories and themes, process notes included, instrument development information included </a:t>
            </a:r>
          </a:p>
          <a:p>
            <a:endParaRPr lang="en-GB" dirty="0"/>
          </a:p>
        </p:txBody>
      </p:sp>
    </p:spTree>
    <p:extLst>
      <p:ext uri="{BB962C8B-B14F-4D97-AF65-F5344CB8AC3E}">
        <p14:creationId xmlns:p14="http://schemas.microsoft.com/office/powerpoint/2010/main" val="582901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Thinking about qualitative data analysis</a:t>
            </a:r>
            <a:endParaRPr lang="en-GB" dirty="0"/>
          </a:p>
        </p:txBody>
      </p:sp>
      <p:sp>
        <p:nvSpPr>
          <p:cNvPr id="3" name="Content Placeholder 2"/>
          <p:cNvSpPr>
            <a:spLocks noGrp="1"/>
          </p:cNvSpPr>
          <p:nvPr>
            <p:ph idx="1"/>
          </p:nvPr>
        </p:nvSpPr>
        <p:spPr/>
        <p:txBody>
          <a:bodyPr>
            <a:normAutofit/>
          </a:bodyPr>
          <a:lstStyle/>
          <a:p>
            <a:r>
              <a:rPr lang="en-GB" dirty="0" smtClean="0">
                <a:effectLst/>
              </a:rPr>
              <a:t>Below is a list of actions you might complete as part of some qualitative data collection and analysis. There are nine steps for you to allocate a number of order. You can type the number you think the task would be done in e.g. one for the first step through to nine for the final step. There are no right or wrong answers however, after you complete the task, you can view the order we might approach it. </a:t>
            </a:r>
          </a:p>
        </p:txBody>
      </p:sp>
    </p:spTree>
    <p:extLst>
      <p:ext uri="{BB962C8B-B14F-4D97-AF65-F5344CB8AC3E}">
        <p14:creationId xmlns:p14="http://schemas.microsoft.com/office/powerpoint/2010/main" val="2977203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normAutofit fontScale="92500" lnSpcReduction="10000"/>
          </a:bodyPr>
          <a:lstStyle/>
          <a:p>
            <a:r>
              <a:rPr lang="en-GB" b="1" dirty="0" smtClean="0">
                <a:effectLst/>
              </a:rPr>
              <a:t>Summary sheets for each response</a:t>
            </a:r>
            <a:r>
              <a:rPr lang="en-GB" dirty="0" smtClean="0">
                <a:effectLst/>
              </a:rPr>
              <a:t> - This is usually done after you have transcribed your notes, summaries can then be used as a memory jogger when your are looking for categories and themes, or if you need to return to observe or ask further questions.</a:t>
            </a:r>
          </a:p>
          <a:p>
            <a:r>
              <a:rPr lang="en-GB" b="1" dirty="0" smtClean="0">
                <a:effectLst/>
              </a:rPr>
              <a:t>Discussion</a:t>
            </a:r>
            <a:r>
              <a:rPr lang="en-GB" dirty="0" smtClean="0">
                <a:effectLst/>
              </a:rPr>
              <a:t> - This usually takes place after you have done some analysis of your data, when you have found out if any interesting patterns or themes have emerged</a:t>
            </a:r>
          </a:p>
          <a:p>
            <a:r>
              <a:rPr lang="en-GB" b="1" dirty="0" smtClean="0">
                <a:effectLst/>
              </a:rPr>
              <a:t>Conclusion</a:t>
            </a:r>
            <a:r>
              <a:rPr lang="en-GB" dirty="0" smtClean="0">
                <a:effectLst/>
              </a:rPr>
              <a:t> - Conclusions sum up the analysis your have done of your data and any interesting discussions</a:t>
            </a:r>
          </a:p>
          <a:p>
            <a:r>
              <a:rPr lang="en-GB" b="1" dirty="0" smtClean="0">
                <a:effectLst/>
              </a:rPr>
              <a:t>Initial Processing</a:t>
            </a:r>
            <a:r>
              <a:rPr lang="en-GB" dirty="0" smtClean="0">
                <a:effectLst/>
              </a:rPr>
              <a:t> - This is usually done once you transcribed you notes, it usually involved reading and re-reading your notes looking for categories and themes</a:t>
            </a:r>
          </a:p>
          <a:p>
            <a:endParaRPr lang="en-GB" dirty="0"/>
          </a:p>
        </p:txBody>
      </p:sp>
    </p:spTree>
    <p:extLst>
      <p:ext uri="{BB962C8B-B14F-4D97-AF65-F5344CB8AC3E}">
        <p14:creationId xmlns:p14="http://schemas.microsoft.com/office/powerpoint/2010/main" val="1764200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85000" lnSpcReduction="20000"/>
          </a:bodyPr>
          <a:lstStyle/>
          <a:p>
            <a:r>
              <a:rPr lang="en-GB" b="1" dirty="0" smtClean="0">
                <a:effectLst/>
              </a:rPr>
              <a:t>Return to observe or ask further questions</a:t>
            </a:r>
            <a:r>
              <a:rPr lang="en-GB" dirty="0" smtClean="0">
                <a:effectLst/>
              </a:rPr>
              <a:t> - This is usually done after you have done some initial processing, and can then be done at any time during your study if and when required</a:t>
            </a:r>
          </a:p>
          <a:p>
            <a:r>
              <a:rPr lang="en-GB" b="1" dirty="0" smtClean="0">
                <a:effectLst/>
              </a:rPr>
              <a:t>Identify categories relating to patterns or themes identified</a:t>
            </a:r>
            <a:r>
              <a:rPr lang="en-GB" dirty="0" smtClean="0">
                <a:effectLst/>
              </a:rPr>
              <a:t> - This is usually done after you have identified the core categories of your study, which are found in your transcribed notes</a:t>
            </a:r>
          </a:p>
          <a:p>
            <a:r>
              <a:rPr lang="en-GB" b="1" dirty="0" smtClean="0">
                <a:effectLst/>
              </a:rPr>
              <a:t>Recommendations</a:t>
            </a:r>
            <a:r>
              <a:rPr lang="en-GB" dirty="0" smtClean="0">
                <a:effectLst/>
              </a:rPr>
              <a:t> - Recommendations tend to come at the end of you study, they may include specific recommendations relating to the findings of your study or may suggest where extra data collection and analysis activities are required</a:t>
            </a:r>
          </a:p>
          <a:p>
            <a:r>
              <a:rPr lang="en-GB" b="1" dirty="0" smtClean="0">
                <a:effectLst/>
              </a:rPr>
              <a:t>Transcription of notes</a:t>
            </a:r>
            <a:r>
              <a:rPr lang="en-GB" dirty="0" smtClean="0">
                <a:effectLst/>
              </a:rPr>
              <a:t> - This is usually the first action after you have collected your data from questionnaires, interviews, observation </a:t>
            </a:r>
            <a:r>
              <a:rPr lang="en-GB" dirty="0" err="1" smtClean="0">
                <a:effectLst/>
              </a:rPr>
              <a:t>etc</a:t>
            </a:r>
            <a:endParaRPr lang="en-GB" dirty="0" smtClean="0">
              <a:effectLst/>
            </a:endParaRPr>
          </a:p>
          <a:p>
            <a:r>
              <a:rPr lang="en-GB" b="1" dirty="0" smtClean="0">
                <a:effectLst/>
              </a:rPr>
              <a:t>Coding</a:t>
            </a:r>
            <a:r>
              <a:rPr lang="en-GB" dirty="0" smtClean="0">
                <a:effectLst/>
              </a:rPr>
              <a:t> - This is usually done after you have identified categories relating to the patterns or themes identified</a:t>
            </a:r>
          </a:p>
          <a:p>
            <a:pPr marL="0" indent="0">
              <a:buNone/>
            </a:pPr>
            <a:endParaRPr lang="en-GB" dirty="0"/>
          </a:p>
        </p:txBody>
      </p:sp>
    </p:spTree>
    <p:extLst>
      <p:ext uri="{BB962C8B-B14F-4D97-AF65-F5344CB8AC3E}">
        <p14:creationId xmlns:p14="http://schemas.microsoft.com/office/powerpoint/2010/main" val="266499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Answers</a:t>
            </a:r>
            <a:endParaRPr lang="en-GB" dirty="0"/>
          </a:p>
        </p:txBody>
      </p:sp>
      <p:sp>
        <p:nvSpPr>
          <p:cNvPr id="3" name="Content Placeholder 2"/>
          <p:cNvSpPr>
            <a:spLocks noGrp="1"/>
          </p:cNvSpPr>
          <p:nvPr>
            <p:ph idx="1"/>
          </p:nvPr>
        </p:nvSpPr>
        <p:spPr/>
        <p:txBody>
          <a:bodyPr>
            <a:normAutofit fontScale="55000" lnSpcReduction="20000"/>
          </a:bodyPr>
          <a:lstStyle/>
          <a:p>
            <a:r>
              <a:rPr lang="en-GB" b="1" dirty="0" smtClean="0"/>
              <a:t>1. </a:t>
            </a:r>
            <a:r>
              <a:rPr lang="en-GB" b="1" dirty="0" smtClean="0">
                <a:effectLst/>
              </a:rPr>
              <a:t>Transcription of notes</a:t>
            </a:r>
            <a:r>
              <a:rPr lang="en-GB" dirty="0" smtClean="0">
                <a:effectLst/>
              </a:rPr>
              <a:t> - This is usually the first action after you have collected your data from questionnaires, interviews, observation </a:t>
            </a:r>
            <a:r>
              <a:rPr lang="en-GB" dirty="0" err="1" smtClean="0">
                <a:effectLst/>
              </a:rPr>
              <a:t>etc</a:t>
            </a:r>
            <a:endParaRPr lang="en-GB" dirty="0" smtClean="0">
              <a:effectLst/>
            </a:endParaRPr>
          </a:p>
          <a:p>
            <a:r>
              <a:rPr lang="en-GB" b="1" dirty="0" smtClean="0">
                <a:effectLst/>
              </a:rPr>
              <a:t>2. Initial processing</a:t>
            </a:r>
            <a:r>
              <a:rPr lang="en-GB" dirty="0" smtClean="0">
                <a:effectLst/>
              </a:rPr>
              <a:t> - This is usually done once you transcribed you notes, it usually involved reading and re-reading your notes looking for categories and themes</a:t>
            </a:r>
          </a:p>
          <a:p>
            <a:r>
              <a:rPr lang="en-GB" b="1" dirty="0" smtClean="0">
                <a:effectLst/>
              </a:rPr>
              <a:t>3. Return to observe or ask further questions</a:t>
            </a:r>
            <a:r>
              <a:rPr lang="en-GB" dirty="0" smtClean="0">
                <a:effectLst/>
              </a:rPr>
              <a:t> - This is usually done after you have done some initial processing, and can then be done at any time during your study if and when required</a:t>
            </a:r>
          </a:p>
          <a:p>
            <a:r>
              <a:rPr lang="en-GB" b="1" dirty="0" smtClean="0">
                <a:effectLst/>
              </a:rPr>
              <a:t>4. Summary sheets for each response</a:t>
            </a:r>
            <a:r>
              <a:rPr lang="en-GB" dirty="0" smtClean="0">
                <a:effectLst/>
              </a:rPr>
              <a:t> - This is usually done after you have transcribed your notes, summaries can then be used as a memory jogger when your are looking for categories and themes, or if you need to return to observe or ask further questions</a:t>
            </a:r>
          </a:p>
          <a:p>
            <a:r>
              <a:rPr lang="en-GB" b="1" dirty="0" smtClean="0">
                <a:effectLst/>
              </a:rPr>
              <a:t>5. Identify categories relating to patterns or themes identified</a:t>
            </a:r>
            <a:r>
              <a:rPr lang="en-GB" dirty="0" smtClean="0">
                <a:effectLst/>
              </a:rPr>
              <a:t> - This is usually done after you have identified the core categories of your study, which are found in your transcribed notes</a:t>
            </a:r>
          </a:p>
          <a:p>
            <a:r>
              <a:rPr lang="en-GB" b="1" dirty="0" smtClean="0">
                <a:effectLst/>
              </a:rPr>
              <a:t>6. Coding</a:t>
            </a:r>
            <a:r>
              <a:rPr lang="en-GB" dirty="0" smtClean="0">
                <a:effectLst/>
              </a:rPr>
              <a:t> - This is usually done after you have identified categories relating to the patterns or themes identified.</a:t>
            </a:r>
          </a:p>
          <a:p>
            <a:r>
              <a:rPr lang="en-GB" b="1" dirty="0" smtClean="0">
                <a:effectLst/>
              </a:rPr>
              <a:t>7. Discussion</a:t>
            </a:r>
            <a:r>
              <a:rPr lang="en-GB" dirty="0" smtClean="0">
                <a:effectLst/>
              </a:rPr>
              <a:t> - This usually takes place after you have done some analysis of your data, when you have found out if any interesting patterns or themes have emerged</a:t>
            </a:r>
          </a:p>
          <a:p>
            <a:r>
              <a:rPr lang="en-GB" b="1" dirty="0" smtClean="0">
                <a:effectLst/>
              </a:rPr>
              <a:t>8. Conclusions</a:t>
            </a:r>
            <a:r>
              <a:rPr lang="en-GB" dirty="0" smtClean="0">
                <a:effectLst/>
              </a:rPr>
              <a:t> - Conclusions sum up the analysis your have done of your data and any interesting discussions</a:t>
            </a:r>
          </a:p>
          <a:p>
            <a:r>
              <a:rPr lang="en-GB" b="1" dirty="0" smtClean="0">
                <a:effectLst/>
              </a:rPr>
              <a:t>9. Recommendations</a:t>
            </a:r>
            <a:r>
              <a:rPr lang="en-GB" dirty="0" smtClean="0">
                <a:effectLst/>
              </a:rPr>
              <a:t> - Recommendations tend to come at the end of you study, they may include specific recommendations relating to the findings of your study or may suggest where extra data collection and analysis activities are required</a:t>
            </a:r>
          </a:p>
        </p:txBody>
      </p:sp>
    </p:spTree>
    <p:extLst>
      <p:ext uri="{BB962C8B-B14F-4D97-AF65-F5344CB8AC3E}">
        <p14:creationId xmlns:p14="http://schemas.microsoft.com/office/powerpoint/2010/main" val="2972226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Coding of data</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effectLst/>
              </a:rPr>
              <a:t>Data can be coded according to categories and sub-categories identified by reading and re-reading the data collected. </a:t>
            </a:r>
          </a:p>
          <a:p>
            <a:r>
              <a:rPr lang="en-GB" dirty="0" smtClean="0">
                <a:effectLst/>
              </a:rPr>
              <a:t>Categories and sub-categories provide information relevant to the topic studied and used to help explore and clarify the research question. </a:t>
            </a:r>
          </a:p>
          <a:p>
            <a:r>
              <a:rPr lang="en-GB" dirty="0" smtClean="0">
                <a:effectLst/>
              </a:rPr>
              <a:t>Coding usually starts with a summary of the text you are examining. This kind of coding is called </a:t>
            </a:r>
            <a:r>
              <a:rPr lang="en-GB" b="1" dirty="0" smtClean="0">
                <a:effectLst/>
              </a:rPr>
              <a:t>descriptive coding </a:t>
            </a:r>
            <a:r>
              <a:rPr lang="en-GB" dirty="0" smtClean="0">
                <a:effectLst/>
              </a:rPr>
              <a:t>because it essentially forms a summary description of what is in the transcript or text. </a:t>
            </a:r>
          </a:p>
          <a:p>
            <a:r>
              <a:rPr lang="en-GB" dirty="0" smtClean="0">
                <a:effectLst/>
              </a:rPr>
              <a:t>This process should then move on to develop codes that go beyond description and start to categorise and analyse the data. This is called </a:t>
            </a:r>
            <a:r>
              <a:rPr lang="en-GB" b="1" dirty="0" smtClean="0">
                <a:effectLst/>
              </a:rPr>
              <a:t>Analytic </a:t>
            </a:r>
            <a:r>
              <a:rPr lang="en-GB" dirty="0" smtClean="0">
                <a:effectLst/>
              </a:rPr>
              <a:t>or </a:t>
            </a:r>
            <a:r>
              <a:rPr lang="en-GB" b="1" dirty="0" smtClean="0">
                <a:effectLst/>
              </a:rPr>
              <a:t>Theoretical </a:t>
            </a:r>
            <a:r>
              <a:rPr lang="en-GB" dirty="0" smtClean="0">
                <a:effectLst/>
              </a:rPr>
              <a:t>coding </a:t>
            </a:r>
          </a:p>
          <a:p>
            <a:r>
              <a:rPr lang="en-GB" dirty="0" smtClean="0">
                <a:effectLst/>
              </a:rPr>
              <a:t>Codes can be based on: </a:t>
            </a:r>
          </a:p>
          <a:p>
            <a:pPr lvl="1"/>
            <a:r>
              <a:rPr lang="en-GB" dirty="0" smtClean="0">
                <a:effectLst/>
              </a:rPr>
              <a:t>Themes, Topics </a:t>
            </a:r>
          </a:p>
          <a:p>
            <a:pPr lvl="1"/>
            <a:r>
              <a:rPr lang="en-GB" dirty="0" smtClean="0">
                <a:effectLst/>
              </a:rPr>
              <a:t>Ideas, Concepts </a:t>
            </a:r>
          </a:p>
          <a:p>
            <a:pPr lvl="1"/>
            <a:r>
              <a:rPr lang="en-GB" dirty="0" smtClean="0">
                <a:effectLst/>
              </a:rPr>
              <a:t>Terms, Phrases </a:t>
            </a:r>
          </a:p>
          <a:p>
            <a:pPr lvl="1"/>
            <a:r>
              <a:rPr lang="en-GB" dirty="0" smtClean="0">
                <a:effectLst/>
              </a:rPr>
              <a:t>Keywords </a:t>
            </a:r>
          </a:p>
          <a:p>
            <a:endParaRPr lang="en-GB" dirty="0"/>
          </a:p>
        </p:txBody>
      </p:sp>
    </p:spTree>
    <p:extLst>
      <p:ext uri="{BB962C8B-B14F-4D97-AF65-F5344CB8AC3E}">
        <p14:creationId xmlns:p14="http://schemas.microsoft.com/office/powerpoint/2010/main" val="3820203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effectLst/>
              </a:rPr>
              <a:t>Coding can be </a:t>
            </a:r>
            <a:r>
              <a:rPr lang="en-GB" b="1" dirty="0" smtClean="0">
                <a:effectLst/>
              </a:rPr>
              <a:t>flat </a:t>
            </a:r>
            <a:r>
              <a:rPr lang="en-GB" dirty="0" smtClean="0">
                <a:effectLst/>
              </a:rPr>
              <a:t>or </a:t>
            </a:r>
            <a:r>
              <a:rPr lang="en-GB" b="1" dirty="0" smtClean="0">
                <a:effectLst/>
              </a:rPr>
              <a:t>non- hierarchical</a:t>
            </a:r>
            <a:r>
              <a:rPr lang="en-GB" dirty="0" smtClean="0">
                <a:effectLst/>
              </a:rPr>
              <a:t>, like a list, there are no sub-code levels. For example: </a:t>
            </a:r>
            <a:endParaRPr lang="en-GB" dirty="0"/>
          </a:p>
        </p:txBody>
      </p:sp>
    </p:spTree>
    <p:extLst>
      <p:ext uri="{BB962C8B-B14F-4D97-AF65-F5344CB8AC3E}">
        <p14:creationId xmlns:p14="http://schemas.microsoft.com/office/powerpoint/2010/main" val="2548466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2690646182"/>
              </p:ext>
            </p:extLst>
          </p:nvPr>
        </p:nvGraphicFramePr>
        <p:xfrm>
          <a:off x="1262270" y="1114673"/>
          <a:ext cx="9299479" cy="4630144"/>
        </p:xfrm>
        <a:graphic>
          <a:graphicData uri="http://schemas.openxmlformats.org/presentationml/2006/ole">
            <mc:AlternateContent xmlns:mc="http://schemas.openxmlformats.org/markup-compatibility/2006">
              <mc:Choice xmlns:v="urn:schemas-microsoft-com:vml" Requires="v">
                <p:oleObj spid="_x0000_s7174" name="Document" r:id="rId4" imgW="5273046" imgH="2626045" progId="Word.Document.12">
                  <p:embed/>
                </p:oleObj>
              </mc:Choice>
              <mc:Fallback>
                <p:oleObj name="Document" r:id="rId4" imgW="5273046" imgH="2626045" progId="Word.Document.12">
                  <p:embed/>
                  <p:pic>
                    <p:nvPicPr>
                      <p:cNvPr id="0" name=""/>
                      <p:cNvPicPr/>
                      <p:nvPr/>
                    </p:nvPicPr>
                    <p:blipFill>
                      <a:blip r:embed="rId5"/>
                      <a:stretch>
                        <a:fillRect/>
                      </a:stretch>
                    </p:blipFill>
                    <p:spPr>
                      <a:xfrm>
                        <a:off x="1262270" y="1114673"/>
                        <a:ext cx="9299479" cy="4630144"/>
                      </a:xfrm>
                      <a:prstGeom prst="rect">
                        <a:avLst/>
                      </a:prstGeom>
                    </p:spPr>
                  </p:pic>
                </p:oleObj>
              </mc:Fallback>
            </mc:AlternateContent>
          </a:graphicData>
        </a:graphic>
      </p:graphicFrame>
    </p:spTree>
    <p:extLst>
      <p:ext uri="{BB962C8B-B14F-4D97-AF65-F5344CB8AC3E}">
        <p14:creationId xmlns:p14="http://schemas.microsoft.com/office/powerpoint/2010/main" val="1924383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effectLst/>
              </a:rPr>
              <a:t/>
            </a:r>
            <a:br>
              <a:rPr lang="en-GB" dirty="0" smtClean="0">
                <a:effectLst/>
              </a:rPr>
            </a:br>
            <a:r>
              <a:rPr lang="en-GB" dirty="0"/>
              <a:t/>
            </a:r>
            <a:br>
              <a:rPr lang="en-GB" dirty="0"/>
            </a:br>
            <a:r>
              <a:rPr lang="en-GB" dirty="0" smtClean="0"/>
              <a:t/>
            </a:r>
            <a:br>
              <a:rPr lang="en-GB" dirty="0" smtClean="0"/>
            </a:br>
            <a:r>
              <a:rPr lang="en-GB" dirty="0" smtClean="0">
                <a:effectLst/>
              </a:rPr>
              <a:t>It can also use </a:t>
            </a:r>
            <a:r>
              <a:rPr lang="en-GB" b="1" dirty="0" smtClean="0">
                <a:effectLst/>
              </a:rPr>
              <a:t>tree </a:t>
            </a:r>
            <a:r>
              <a:rPr lang="en-GB" dirty="0" smtClean="0">
                <a:effectLst/>
              </a:rPr>
              <a:t>or </a:t>
            </a:r>
            <a:r>
              <a:rPr lang="en-GB" b="1" dirty="0" smtClean="0">
                <a:effectLst/>
              </a:rPr>
              <a:t>hierarchical </a:t>
            </a:r>
            <a:r>
              <a:rPr lang="en-GB" dirty="0" smtClean="0">
                <a:effectLst/>
              </a:rPr>
              <a:t>coding which, like a tree, has a branching arrangement of sub-codes. Ideally, codes in a tree relate to their parents by being 'examples of...', or 'contexts for...' or 'causes of...' or 'settings for...' and so on. </a:t>
            </a:r>
            <a:endParaRPr lang="en-GB" dirty="0"/>
          </a:p>
        </p:txBody>
      </p:sp>
    </p:spTree>
    <p:extLst>
      <p:ext uri="{BB962C8B-B14F-4D97-AF65-F5344CB8AC3E}">
        <p14:creationId xmlns:p14="http://schemas.microsoft.com/office/powerpoint/2010/main" val="3470235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3871919276"/>
              </p:ext>
            </p:extLst>
          </p:nvPr>
        </p:nvGraphicFramePr>
        <p:xfrm>
          <a:off x="1759225" y="306524"/>
          <a:ext cx="7541314" cy="6263242"/>
        </p:xfrm>
        <a:graphic>
          <a:graphicData uri="http://schemas.openxmlformats.org/presentationml/2006/ole">
            <mc:AlternateContent xmlns:mc="http://schemas.openxmlformats.org/markup-compatibility/2006">
              <mc:Choice xmlns:v="urn:schemas-microsoft-com:vml" Requires="v">
                <p:oleObj spid="_x0000_s8198" name="Document" r:id="rId4" imgW="5273046" imgH="4380217" progId="Word.Document.12">
                  <p:embed/>
                </p:oleObj>
              </mc:Choice>
              <mc:Fallback>
                <p:oleObj name="Document" r:id="rId4" imgW="5273046" imgH="4380217" progId="Word.Document.12">
                  <p:embed/>
                  <p:pic>
                    <p:nvPicPr>
                      <p:cNvPr id="0" name=""/>
                      <p:cNvPicPr/>
                      <p:nvPr/>
                    </p:nvPicPr>
                    <p:blipFill>
                      <a:blip r:embed="rId5"/>
                      <a:stretch>
                        <a:fillRect/>
                      </a:stretch>
                    </p:blipFill>
                    <p:spPr>
                      <a:xfrm>
                        <a:off x="1759225" y="306524"/>
                        <a:ext cx="7541314" cy="6263242"/>
                      </a:xfrm>
                      <a:prstGeom prst="rect">
                        <a:avLst/>
                      </a:prstGeom>
                    </p:spPr>
                  </p:pic>
                </p:oleObj>
              </mc:Fallback>
            </mc:AlternateContent>
          </a:graphicData>
        </a:graphic>
      </p:graphicFrame>
    </p:spTree>
    <p:extLst>
      <p:ext uri="{BB962C8B-B14F-4D97-AF65-F5344CB8AC3E}">
        <p14:creationId xmlns:p14="http://schemas.microsoft.com/office/powerpoint/2010/main" val="34111405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Coding of data part two </a:t>
            </a:r>
            <a:br>
              <a:rPr lang="en-GB" b="1" dirty="0" smtClean="0">
                <a:effectLst/>
              </a:rPr>
            </a:b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effectLst/>
              </a:rPr>
              <a:t>There are several types of coding that can be undertaken: </a:t>
            </a:r>
          </a:p>
          <a:p>
            <a:r>
              <a:rPr lang="en-GB" b="1" dirty="0" smtClean="0">
                <a:effectLst/>
              </a:rPr>
              <a:t>Factual Coding</a:t>
            </a:r>
          </a:p>
          <a:p>
            <a:r>
              <a:rPr lang="en-GB" dirty="0" smtClean="0">
                <a:effectLst/>
              </a:rPr>
              <a:t>Data from interviews, notes, observations, events </a:t>
            </a:r>
            <a:r>
              <a:rPr lang="en-GB" dirty="0" err="1" smtClean="0">
                <a:effectLst/>
              </a:rPr>
              <a:t>etc</a:t>
            </a:r>
            <a:r>
              <a:rPr lang="en-GB" dirty="0" smtClean="0">
                <a:effectLst/>
              </a:rPr>
              <a:t> is studied and coded according to what each piece of data is an example of. </a:t>
            </a:r>
            <a:r>
              <a:rPr lang="en-GB" b="1" dirty="0" smtClean="0">
                <a:effectLst/>
              </a:rPr>
              <a:t>For example: </a:t>
            </a:r>
            <a:r>
              <a:rPr lang="en-GB" dirty="0" smtClean="0">
                <a:effectLst/>
              </a:rPr>
              <a:t>For the question 'Making use of computers in the library', coding could include examples of activities, courses, computer clubs, software, hardware, courses, and sources of information.</a:t>
            </a:r>
          </a:p>
          <a:p>
            <a:r>
              <a:rPr lang="en-GB" b="1" dirty="0" smtClean="0">
                <a:effectLst/>
              </a:rPr>
              <a:t>Axial coding: </a:t>
            </a:r>
          </a:p>
          <a:p>
            <a:r>
              <a:rPr lang="en-GB" dirty="0" smtClean="0">
                <a:effectLst/>
              </a:rPr>
              <a:t>Building connections within categories, and between categories and sub-categories. This provides a picture of the relationships between the categories and sub-categories. </a:t>
            </a:r>
          </a:p>
          <a:p>
            <a:r>
              <a:rPr lang="en-GB" b="1" dirty="0" smtClean="0">
                <a:effectLst/>
              </a:rPr>
              <a:t>For example, let's look at the following questions:</a:t>
            </a:r>
            <a:endParaRPr lang="en-GB" dirty="0" smtClean="0">
              <a:effectLst/>
            </a:endParaRPr>
          </a:p>
          <a:p>
            <a:pPr lvl="1"/>
            <a:r>
              <a:rPr lang="en-GB" dirty="0" smtClean="0">
                <a:effectLst/>
              </a:rPr>
              <a:t>'What sort of computer training have you received?'</a:t>
            </a:r>
          </a:p>
          <a:p>
            <a:pPr lvl="1"/>
            <a:r>
              <a:rPr lang="en-GB" dirty="0" smtClean="0">
                <a:effectLst/>
              </a:rPr>
              <a:t>and</a:t>
            </a:r>
          </a:p>
          <a:p>
            <a:pPr lvl="1"/>
            <a:r>
              <a:rPr lang="en-GB" dirty="0" smtClean="0">
                <a:effectLst/>
              </a:rPr>
              <a:t>'Describe how you use the computers in the library'</a:t>
            </a:r>
          </a:p>
          <a:p>
            <a:r>
              <a:rPr lang="en-GB" dirty="0" smtClean="0">
                <a:effectLst/>
              </a:rPr>
              <a:t>Comparison can be undertaken of the responses to these questions to see if there are any links between the type of </a:t>
            </a:r>
            <a:r>
              <a:rPr lang="en-GB" b="1" dirty="0" smtClean="0">
                <a:effectLst/>
              </a:rPr>
              <a:t>computer training </a:t>
            </a:r>
            <a:r>
              <a:rPr lang="en-GB" dirty="0" smtClean="0">
                <a:effectLst/>
              </a:rPr>
              <a:t>received and the </a:t>
            </a:r>
            <a:r>
              <a:rPr lang="en-GB" b="1" dirty="0" smtClean="0">
                <a:effectLst/>
              </a:rPr>
              <a:t>use made </a:t>
            </a:r>
            <a:r>
              <a:rPr lang="en-GB" dirty="0" smtClean="0">
                <a:effectLst/>
              </a:rPr>
              <a:t>of the library computers.</a:t>
            </a:r>
          </a:p>
          <a:p>
            <a:endParaRPr lang="en-GB" dirty="0"/>
          </a:p>
        </p:txBody>
      </p:sp>
    </p:spTree>
    <p:extLst>
      <p:ext uri="{BB962C8B-B14F-4D97-AF65-F5344CB8AC3E}">
        <p14:creationId xmlns:p14="http://schemas.microsoft.com/office/powerpoint/2010/main" val="718166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Selective coding: </a:t>
            </a:r>
            <a:endParaRPr lang="en-GB" dirty="0"/>
          </a:p>
        </p:txBody>
      </p:sp>
      <p:sp>
        <p:nvSpPr>
          <p:cNvPr id="3" name="Content Placeholder 2"/>
          <p:cNvSpPr>
            <a:spLocks noGrp="1"/>
          </p:cNvSpPr>
          <p:nvPr>
            <p:ph idx="1"/>
          </p:nvPr>
        </p:nvSpPr>
        <p:spPr/>
        <p:txBody>
          <a:bodyPr/>
          <a:lstStyle/>
          <a:p>
            <a:r>
              <a:rPr lang="en-GB" dirty="0" smtClean="0">
                <a:effectLst/>
              </a:rPr>
              <a:t>The relationship between a core category and related categories; by focussing on one aspect of the core categories, a picture of relationships from within the core category can be identified. </a:t>
            </a:r>
            <a:r>
              <a:rPr lang="en-GB" b="1" dirty="0" smtClean="0">
                <a:effectLst/>
              </a:rPr>
              <a:t>For example: </a:t>
            </a:r>
            <a:endParaRPr lang="en-GB" dirty="0" smtClean="0">
              <a:effectLst/>
            </a:endParaRPr>
          </a:p>
          <a:p>
            <a:r>
              <a:rPr lang="en-GB" dirty="0" smtClean="0">
                <a:effectLst/>
              </a:rPr>
              <a:t>Could focus only on </a:t>
            </a:r>
            <a:r>
              <a:rPr lang="en-GB" b="1" dirty="0" smtClean="0">
                <a:effectLst/>
              </a:rPr>
              <a:t>responses from those who had received no computer training </a:t>
            </a:r>
            <a:r>
              <a:rPr lang="en-GB" dirty="0" smtClean="0">
                <a:effectLst/>
              </a:rPr>
              <a:t>, comparing responses to a number of different questions asked to explore the experience of this group in more depth.</a:t>
            </a:r>
          </a:p>
          <a:p>
            <a:endParaRPr lang="en-GB" dirty="0"/>
          </a:p>
        </p:txBody>
      </p:sp>
    </p:spTree>
    <p:extLst>
      <p:ext uri="{BB962C8B-B14F-4D97-AF65-F5344CB8AC3E}">
        <p14:creationId xmlns:p14="http://schemas.microsoft.com/office/powerpoint/2010/main" val="1179804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Coding quiz</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What kind of coding is illustrated in the following examples?</a:t>
            </a:r>
          </a:p>
          <a:p>
            <a:r>
              <a:rPr lang="en-GB" dirty="0" smtClean="0"/>
              <a:t>Types of computer training such as: college course, computer programming, word processing, school, introduction to computers, self-taught, library</a:t>
            </a:r>
          </a:p>
          <a:p>
            <a:pPr lvl="1"/>
            <a:r>
              <a:rPr lang="en-GB" dirty="0" smtClean="0"/>
              <a:t>Analytic: development of codes going beyond description and start to categories/analyse data</a:t>
            </a:r>
          </a:p>
          <a:p>
            <a:pPr lvl="1"/>
            <a:r>
              <a:rPr lang="en-GB" dirty="0" smtClean="0"/>
              <a:t>Flat: forms a summary description f what is in the transcript of text</a:t>
            </a:r>
          </a:p>
          <a:p>
            <a:pPr lvl="1"/>
            <a:r>
              <a:rPr lang="en-GB" dirty="0" smtClean="0"/>
              <a:t>Tree: development of codes going beyond description and start to categorise/analyse data</a:t>
            </a:r>
          </a:p>
          <a:p>
            <a:pPr lvl="1"/>
            <a:r>
              <a:rPr lang="en-GB" dirty="0" smtClean="0"/>
              <a:t>Descriptive: forms a summary description of what is in the transcript of text</a:t>
            </a:r>
          </a:p>
          <a:p>
            <a:pPr lvl="1"/>
            <a:r>
              <a:rPr lang="en-GB" dirty="0" smtClean="0"/>
              <a:t>Theoretical: codes going beyond description and start to categorise/analyse data</a:t>
            </a:r>
          </a:p>
          <a:p>
            <a:pPr lvl="1"/>
            <a:r>
              <a:rPr lang="en-GB" dirty="0" smtClean="0"/>
              <a:t>Hierarchical: codes going beyond description and start to categorise/analyse data</a:t>
            </a:r>
            <a:endParaRPr lang="en-GB" dirty="0"/>
          </a:p>
        </p:txBody>
      </p:sp>
    </p:spTree>
    <p:extLst>
      <p:ext uri="{BB962C8B-B14F-4D97-AF65-F5344CB8AC3E}">
        <p14:creationId xmlns:p14="http://schemas.microsoft.com/office/powerpoint/2010/main" val="35764246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Summary of coding</a:t>
            </a:r>
            <a:endParaRPr lang="en-GB" dirty="0"/>
          </a:p>
        </p:txBody>
      </p:sp>
      <p:sp>
        <p:nvSpPr>
          <p:cNvPr id="3" name="Content Placeholder 2"/>
          <p:cNvSpPr>
            <a:spLocks noGrp="1"/>
          </p:cNvSpPr>
          <p:nvPr>
            <p:ph idx="1"/>
          </p:nvPr>
        </p:nvSpPr>
        <p:spPr/>
        <p:txBody>
          <a:bodyPr>
            <a:normAutofit fontScale="92500"/>
          </a:bodyPr>
          <a:lstStyle/>
          <a:p>
            <a:r>
              <a:rPr lang="en-GB" dirty="0" smtClean="0">
                <a:effectLst/>
              </a:rPr>
              <a:t>Coding involves categorising and indexing sections or chunks of your data, </a:t>
            </a:r>
          </a:p>
          <a:p>
            <a:r>
              <a:rPr lang="en-GB" dirty="0" smtClean="0">
                <a:effectLst/>
              </a:rPr>
              <a:t>Codes can come from theory and explanations 'outside the data' and/or 'emerge from the data', </a:t>
            </a:r>
          </a:p>
          <a:p>
            <a:r>
              <a:rPr lang="en-GB" dirty="0" smtClean="0">
                <a:effectLst/>
              </a:rPr>
              <a:t>Data formats that can be coded ranges from transcribed text to video, </a:t>
            </a:r>
          </a:p>
          <a:p>
            <a:r>
              <a:rPr lang="en-GB" dirty="0" smtClean="0">
                <a:effectLst/>
              </a:rPr>
              <a:t>Coding often starts by being descriptive but needs to becomes analytical, </a:t>
            </a:r>
          </a:p>
          <a:p>
            <a:r>
              <a:rPr lang="en-GB" dirty="0" smtClean="0">
                <a:effectLst/>
              </a:rPr>
              <a:t>Any new codes created should be applied to the whole data set (previously coded units of data), </a:t>
            </a:r>
          </a:p>
          <a:p>
            <a:r>
              <a:rPr lang="en-GB" dirty="0" smtClean="0">
                <a:effectLst/>
              </a:rPr>
              <a:t>Memos should be used to record your thoughts and ideas about your codes during the process, </a:t>
            </a:r>
          </a:p>
          <a:p>
            <a:endParaRPr lang="en-GB" dirty="0"/>
          </a:p>
        </p:txBody>
      </p:sp>
    </p:spTree>
    <p:extLst>
      <p:ext uri="{BB962C8B-B14F-4D97-AF65-F5344CB8AC3E}">
        <p14:creationId xmlns:p14="http://schemas.microsoft.com/office/powerpoint/2010/main" val="8283846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Flat and descriptive</a:t>
            </a:r>
          </a:p>
        </p:txBody>
      </p:sp>
    </p:spTree>
    <p:extLst>
      <p:ext uri="{BB962C8B-B14F-4D97-AF65-F5344CB8AC3E}">
        <p14:creationId xmlns:p14="http://schemas.microsoft.com/office/powerpoint/2010/main" val="7996152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What kind of coding is illustrated in the following example? </a:t>
            </a:r>
            <a:endParaRPr lang="en-GB" dirty="0"/>
          </a:p>
          <a:p>
            <a:r>
              <a:rPr lang="en-GB" dirty="0" smtClean="0"/>
              <a:t>Types of computer training such as: college course (computer programming, word processing; school (introduction to computers); library courses (online course)</a:t>
            </a:r>
          </a:p>
          <a:p>
            <a:pPr lvl="1"/>
            <a:r>
              <a:rPr lang="en-GB" dirty="0" smtClean="0"/>
              <a:t>Analytic: development of codes going beyond description and start to categories/analyse data</a:t>
            </a:r>
          </a:p>
          <a:p>
            <a:pPr lvl="1"/>
            <a:r>
              <a:rPr lang="en-GB" dirty="0" smtClean="0"/>
              <a:t>Flat: forms a summary description f what is in the transcript of text</a:t>
            </a:r>
          </a:p>
          <a:p>
            <a:pPr lvl="1"/>
            <a:r>
              <a:rPr lang="en-GB" dirty="0" smtClean="0"/>
              <a:t>Tree: development of codes going beyond description and start to categorise/analyse data</a:t>
            </a:r>
          </a:p>
          <a:p>
            <a:pPr lvl="1"/>
            <a:r>
              <a:rPr lang="en-GB" dirty="0" smtClean="0"/>
              <a:t>Descriptive: forms a summary description of what is in the transcript of text</a:t>
            </a:r>
          </a:p>
          <a:p>
            <a:pPr lvl="1"/>
            <a:r>
              <a:rPr lang="en-GB" dirty="0" smtClean="0"/>
              <a:t>Theoretical: codes going beyond description and start to categorise/analyse data</a:t>
            </a:r>
          </a:p>
          <a:p>
            <a:pPr lvl="1"/>
            <a:r>
              <a:rPr lang="en-GB" dirty="0" smtClean="0"/>
              <a:t>Hierarchical: codes going beyond description and start to categorise/analyse data</a:t>
            </a:r>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609164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Tree and hierarchical</a:t>
            </a:r>
            <a:endParaRPr lang="en-GB" dirty="0"/>
          </a:p>
        </p:txBody>
      </p:sp>
    </p:spTree>
    <p:extLst>
      <p:ext uri="{BB962C8B-B14F-4D97-AF65-F5344CB8AC3E}">
        <p14:creationId xmlns:p14="http://schemas.microsoft.com/office/powerpoint/2010/main" val="1614858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What sort of coding would you apply to the following data collection: data from interviews, notes, observations, events </a:t>
            </a:r>
            <a:r>
              <a:rPr lang="en-GB" dirty="0" err="1" smtClean="0"/>
              <a:t>etc</a:t>
            </a:r>
            <a:r>
              <a:rPr lang="en-GB" dirty="0" smtClean="0"/>
              <a:t> is studied and coded according to what each piece of data is an example of.</a:t>
            </a:r>
          </a:p>
          <a:p>
            <a:r>
              <a:rPr lang="en-GB" dirty="0" smtClean="0"/>
              <a:t>Factual coding</a:t>
            </a:r>
          </a:p>
          <a:p>
            <a:r>
              <a:rPr lang="en-GB" dirty="0" smtClean="0"/>
              <a:t>Selective coding</a:t>
            </a:r>
          </a:p>
          <a:p>
            <a:r>
              <a:rPr lang="en-GB" dirty="0" smtClean="0"/>
              <a:t>Axial coding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6839347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Factual coding</a:t>
            </a:r>
            <a:endParaRPr lang="en-GB" dirty="0"/>
          </a:p>
        </p:txBody>
      </p:sp>
    </p:spTree>
    <p:extLst>
      <p:ext uri="{BB962C8B-B14F-4D97-AF65-F5344CB8AC3E}">
        <p14:creationId xmlns:p14="http://schemas.microsoft.com/office/powerpoint/2010/main" val="727433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What sort of coding would you apply to the following data collection: building connections within categories and between categories and sub-categories. This provides a picture of the relationships between the categories and sub-categories.</a:t>
            </a:r>
          </a:p>
          <a:p>
            <a:r>
              <a:rPr lang="en-GB" dirty="0" smtClean="0"/>
              <a:t>Factual coding</a:t>
            </a:r>
          </a:p>
          <a:p>
            <a:r>
              <a:rPr lang="en-GB" dirty="0" smtClean="0"/>
              <a:t>Selective coding</a:t>
            </a:r>
          </a:p>
          <a:p>
            <a:r>
              <a:rPr lang="en-GB" dirty="0" smtClean="0"/>
              <a:t>Axial coding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875244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Axial</a:t>
            </a:r>
            <a:endParaRPr lang="en-GB" dirty="0"/>
          </a:p>
        </p:txBody>
      </p:sp>
    </p:spTree>
    <p:extLst>
      <p:ext uri="{BB962C8B-B14F-4D97-AF65-F5344CB8AC3E}">
        <p14:creationId xmlns:p14="http://schemas.microsoft.com/office/powerpoint/2010/main" val="29860527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r>
              <a:rPr lang="en-GB" dirty="0" smtClean="0"/>
              <a:t>What sort of coding would you apply to the following data collection: the relationship between a core category and related categories by focussing on one aspect of the core categories, a picture of relationships from within the core category can be identified.</a:t>
            </a:r>
          </a:p>
          <a:p>
            <a:r>
              <a:rPr lang="en-GB" dirty="0" smtClean="0"/>
              <a:t>Factual coding</a:t>
            </a:r>
          </a:p>
          <a:p>
            <a:r>
              <a:rPr lang="en-GB" dirty="0" smtClean="0"/>
              <a:t>Selective coding</a:t>
            </a:r>
          </a:p>
          <a:p>
            <a:r>
              <a:rPr lang="en-GB" dirty="0" smtClean="0"/>
              <a:t>Axial coding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374971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p:txBody>
          <a:bodyPr/>
          <a:lstStyle/>
          <a:p>
            <a:r>
              <a:rPr lang="en-GB" dirty="0" smtClean="0"/>
              <a:t>Selective</a:t>
            </a:r>
            <a:endParaRPr lang="en-GB" dirty="0"/>
          </a:p>
        </p:txBody>
      </p:sp>
    </p:spTree>
    <p:extLst>
      <p:ext uri="{BB962C8B-B14F-4D97-AF65-F5344CB8AC3E}">
        <p14:creationId xmlns:p14="http://schemas.microsoft.com/office/powerpoint/2010/main" val="35007758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 Manual</a:t>
            </a:r>
            <a:endParaRPr lang="en-GB" dirty="0"/>
          </a:p>
        </p:txBody>
      </p:sp>
      <p:sp>
        <p:nvSpPr>
          <p:cNvPr id="3" name="Content Placeholder 2"/>
          <p:cNvSpPr>
            <a:spLocks noGrp="1"/>
          </p:cNvSpPr>
          <p:nvPr>
            <p:ph idx="1"/>
          </p:nvPr>
        </p:nvSpPr>
        <p:spPr/>
        <p:txBody>
          <a:bodyPr>
            <a:normAutofit fontScale="47500" lnSpcReduction="20000"/>
          </a:bodyPr>
          <a:lstStyle/>
          <a:p>
            <a:r>
              <a:rPr lang="en-GB" dirty="0" smtClean="0">
                <a:effectLst/>
              </a:rPr>
              <a:t>Sorting, categorising and coding and analysing data can all be done manually. Particularly if you are not dealing with large amounts of data. </a:t>
            </a:r>
          </a:p>
          <a:p>
            <a:r>
              <a:rPr lang="en-GB" dirty="0" smtClean="0">
                <a:effectLst/>
              </a:rPr>
              <a:t>Manual management of data could include: </a:t>
            </a:r>
          </a:p>
          <a:p>
            <a:pPr lvl="1"/>
            <a:r>
              <a:rPr lang="en-GB" dirty="0" smtClean="0">
                <a:effectLst/>
              </a:rPr>
              <a:t>Post it notes </a:t>
            </a:r>
          </a:p>
          <a:p>
            <a:pPr lvl="1"/>
            <a:r>
              <a:rPr lang="en-GB" dirty="0" smtClean="0">
                <a:effectLst/>
              </a:rPr>
              <a:t>Highlighter pens </a:t>
            </a:r>
          </a:p>
          <a:p>
            <a:pPr lvl="1"/>
            <a:r>
              <a:rPr lang="en-GB" dirty="0" smtClean="0">
                <a:effectLst/>
              </a:rPr>
              <a:t>Paper division into categories and sub-categories </a:t>
            </a:r>
          </a:p>
          <a:p>
            <a:r>
              <a:rPr lang="en-GB" dirty="0" smtClean="0">
                <a:effectLst/>
              </a:rPr>
              <a:t>For example: To analyse the question about 'Making use of computers in the library', a simple identification of categories and themes using highlighted text could be as follows: </a:t>
            </a:r>
          </a:p>
          <a:p>
            <a:r>
              <a:rPr lang="en-GB" dirty="0" smtClean="0">
                <a:effectLst/>
              </a:rPr>
              <a:t>Mr D has done a </a:t>
            </a:r>
            <a:r>
              <a:rPr lang="en-GB" dirty="0">
                <a:solidFill>
                  <a:srgbClr val="FF0000"/>
                </a:solidFill>
              </a:rPr>
              <a:t>'clueless about computers' course and CLAIT </a:t>
            </a:r>
            <a:r>
              <a:rPr lang="en-GB" dirty="0" smtClean="0">
                <a:effectLst/>
              </a:rPr>
              <a:t>, both using library facilities. CLAIT was an excellent course, and he now has the confidence to use the internet at home (which means he no longer uses the library as often). The free access is very important - he could learn at his own pace without pressure, which was very good. There was always someone available to give advice if needed. </a:t>
            </a:r>
          </a:p>
          <a:p>
            <a:r>
              <a:rPr lang="en-GB" dirty="0" smtClean="0">
                <a:effectLst/>
              </a:rPr>
              <a:t>Mr J used the facilities to support his </a:t>
            </a:r>
            <a:r>
              <a:rPr lang="en-GB" dirty="0" err="1" smtClean="0">
                <a:solidFill>
                  <a:srgbClr val="FF0000"/>
                </a:solidFill>
                <a:effectLst/>
              </a:rPr>
              <a:t>LearnDirect</a:t>
            </a:r>
            <a:r>
              <a:rPr lang="en-GB" dirty="0" smtClean="0">
                <a:solidFill>
                  <a:srgbClr val="FF0000"/>
                </a:solidFill>
                <a:effectLst/>
              </a:rPr>
              <a:t> course for </a:t>
            </a:r>
            <a:r>
              <a:rPr lang="en-GB" dirty="0" err="1" smtClean="0">
                <a:solidFill>
                  <a:srgbClr val="FF0000"/>
                </a:solidFill>
                <a:effectLst/>
              </a:rPr>
              <a:t>Frontpage</a:t>
            </a:r>
            <a:r>
              <a:rPr lang="en-GB" dirty="0" smtClean="0">
                <a:solidFill>
                  <a:srgbClr val="FF0000"/>
                </a:solidFill>
                <a:effectLst/>
              </a:rPr>
              <a:t> 98</a:t>
            </a:r>
            <a:r>
              <a:rPr lang="en-GB" dirty="0" smtClean="0">
                <a:effectLst/>
              </a:rPr>
              <a:t>. The free access was invaluable as he could only have 15 hours at college. He was unemployed when doing this, but now uses these skills working from home. He has </a:t>
            </a:r>
            <a:r>
              <a:rPr lang="en-GB" dirty="0" smtClean="0">
                <a:solidFill>
                  <a:srgbClr val="FF0000"/>
                </a:solidFill>
                <a:effectLst/>
              </a:rPr>
              <a:t>built a web site on tourism using library PCs. </a:t>
            </a:r>
          </a:p>
          <a:p>
            <a:r>
              <a:rPr lang="en-GB" dirty="0" smtClean="0">
                <a:effectLst/>
              </a:rPr>
              <a:t>Mr T has learned how to search the internet, and now uses it to look for </a:t>
            </a:r>
            <a:r>
              <a:rPr lang="en-GB" dirty="0" smtClean="0">
                <a:solidFill>
                  <a:srgbClr val="FF0000"/>
                </a:solidFill>
                <a:effectLst/>
              </a:rPr>
              <a:t>information about holiday destinations </a:t>
            </a:r>
            <a:r>
              <a:rPr lang="en-GB" dirty="0" smtClean="0">
                <a:effectLst/>
              </a:rPr>
              <a:t>e.g. weather. He has learned how to </a:t>
            </a:r>
            <a:r>
              <a:rPr lang="en-GB" dirty="0" smtClean="0">
                <a:solidFill>
                  <a:srgbClr val="FF0000"/>
                </a:solidFill>
                <a:effectLst/>
              </a:rPr>
              <a:t>email and shop online</a:t>
            </a:r>
            <a:r>
              <a:rPr lang="en-GB" dirty="0" smtClean="0">
                <a:effectLst/>
              </a:rPr>
              <a:t>. It has been wonderful. Has been through sessions with the freelance tutor in the library. </a:t>
            </a:r>
          </a:p>
          <a:p>
            <a:r>
              <a:rPr lang="en-GB" dirty="0" smtClean="0">
                <a:effectLst/>
              </a:rPr>
              <a:t>Mrs D used the </a:t>
            </a:r>
            <a:r>
              <a:rPr lang="en-GB" dirty="0" smtClean="0">
                <a:solidFill>
                  <a:srgbClr val="FF0000"/>
                </a:solidFill>
                <a:effectLst/>
              </a:rPr>
              <a:t>BBC </a:t>
            </a:r>
            <a:r>
              <a:rPr lang="en-GB" dirty="0" err="1" smtClean="0">
                <a:solidFill>
                  <a:srgbClr val="FF0000"/>
                </a:solidFill>
                <a:effectLst/>
              </a:rPr>
              <a:t>webwise</a:t>
            </a:r>
            <a:r>
              <a:rPr lang="en-GB" dirty="0" smtClean="0">
                <a:solidFill>
                  <a:srgbClr val="FF0000"/>
                </a:solidFill>
                <a:effectLst/>
              </a:rPr>
              <a:t> CD to learn how to use the internet</a:t>
            </a:r>
            <a:r>
              <a:rPr lang="en-GB" dirty="0" smtClean="0">
                <a:effectLst/>
              </a:rPr>
              <a:t>. This has enabled her to search the internet. Without library facilities, she would have had to learn this somewhere else, like college. The library provides continued access to the internet, which she does not have at home or work at the moment. </a:t>
            </a:r>
          </a:p>
          <a:p>
            <a:r>
              <a:rPr lang="en-GB" dirty="0" smtClean="0">
                <a:effectLst/>
              </a:rPr>
              <a:t>Having identified these initial categories (i.e. use of computers) you would then go back to your data to look for further categories or themes, such as user satisfaction (e.g. Mr D thought </a:t>
            </a:r>
            <a:r>
              <a:rPr lang="en-GB" dirty="0" smtClean="0">
                <a:solidFill>
                  <a:srgbClr val="FF0000"/>
                </a:solidFill>
                <a:effectLst/>
              </a:rPr>
              <a:t>CLAIT was an excellent course</a:t>
            </a:r>
            <a:r>
              <a:rPr lang="en-GB" dirty="0" smtClean="0">
                <a:effectLst/>
              </a:rPr>
              <a:t>) and impact (e.g. following the CLAIT course Mr D </a:t>
            </a:r>
            <a:r>
              <a:rPr lang="en-GB" dirty="0" smtClean="0">
                <a:solidFill>
                  <a:srgbClr val="FF0000"/>
                </a:solidFill>
                <a:effectLst/>
              </a:rPr>
              <a:t>now has the confidence to use the internet at home). </a:t>
            </a:r>
          </a:p>
          <a:p>
            <a:endParaRPr lang="en-GB" dirty="0"/>
          </a:p>
        </p:txBody>
      </p:sp>
    </p:spTree>
    <p:extLst>
      <p:ext uri="{BB962C8B-B14F-4D97-AF65-F5344CB8AC3E}">
        <p14:creationId xmlns:p14="http://schemas.microsoft.com/office/powerpoint/2010/main" val="11798908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Electronic – word tables</a:t>
            </a:r>
            <a:endParaRPr lang="en-GB" dirty="0"/>
          </a:p>
        </p:txBody>
      </p:sp>
      <p:sp>
        <p:nvSpPr>
          <p:cNvPr id="3" name="Content Placeholder 2"/>
          <p:cNvSpPr>
            <a:spLocks noGrp="1"/>
          </p:cNvSpPr>
          <p:nvPr>
            <p:ph idx="1"/>
          </p:nvPr>
        </p:nvSpPr>
        <p:spPr/>
        <p:txBody>
          <a:bodyPr/>
          <a:lstStyle/>
          <a:p>
            <a:r>
              <a:rPr lang="en-GB" dirty="0" smtClean="0">
                <a:effectLst/>
              </a:rPr>
              <a:t>Data can be managed electronically in a variety of ways. Similar to manual data analysis, the question about 'Making use of computers in the library' can be grouped into categories and themes using a word table: </a:t>
            </a:r>
            <a:endParaRPr lang="en-GB" dirty="0"/>
          </a:p>
        </p:txBody>
      </p:sp>
    </p:spTree>
    <p:extLst>
      <p:ext uri="{BB962C8B-B14F-4D97-AF65-F5344CB8AC3E}">
        <p14:creationId xmlns:p14="http://schemas.microsoft.com/office/powerpoint/2010/main" val="5668765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661" y="4778099"/>
            <a:ext cx="10515600" cy="1325563"/>
          </a:xfrm>
        </p:spPr>
        <p:txBody>
          <a:bodyPr>
            <a:normAutofit fontScale="90000"/>
          </a:bodyPr>
          <a:lstStyle/>
          <a:p>
            <a:r>
              <a:rPr lang="en-GB" dirty="0" smtClean="0">
                <a:effectLst/>
              </a:rPr>
              <a:t>You would then go back to your data and look for more category levels such as user satisfaction and impact.</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53530534"/>
              </p:ext>
            </p:extLst>
          </p:nvPr>
        </p:nvGraphicFramePr>
        <p:xfrm>
          <a:off x="914400" y="1300168"/>
          <a:ext cx="8840192" cy="2397188"/>
        </p:xfrm>
        <a:graphic>
          <a:graphicData uri="http://schemas.openxmlformats.org/drawingml/2006/table">
            <a:tbl>
              <a:tblPr firstRow="1" firstCol="1" bandRow="1"/>
              <a:tblGrid>
                <a:gridCol w="2210048"/>
                <a:gridCol w="2210048"/>
                <a:gridCol w="2210048"/>
                <a:gridCol w="2210048"/>
              </a:tblGrid>
              <a:tr h="245712">
                <a:tc>
                  <a:txBody>
                    <a:bodyPr/>
                    <a:lstStyle/>
                    <a:p>
                      <a:pPr algn="ctr">
                        <a:spcBef>
                          <a:spcPts val="750"/>
                        </a:spcBef>
                        <a:spcAft>
                          <a:spcPts val="750"/>
                        </a:spcAft>
                      </a:pPr>
                      <a:r>
                        <a:rPr lang="en-GB" sz="900" b="1">
                          <a:solidFill>
                            <a:srgbClr val="000033"/>
                          </a:solidFill>
                          <a:effectLst/>
                          <a:latin typeface="Verdana" panose="020B0604030504040204" pitchFamily="34" charset="0"/>
                          <a:ea typeface="Times New Roman" panose="02020603050405020304" pitchFamily="18" charset="0"/>
                          <a:cs typeface="Arial" panose="020B0604020202020204" pitchFamily="34" charset="0"/>
                        </a:rPr>
                        <a:t>Question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lgn="ctr">
                        <a:spcBef>
                          <a:spcPts val="750"/>
                        </a:spcBef>
                        <a:spcAft>
                          <a:spcPts val="750"/>
                        </a:spcAft>
                      </a:pPr>
                      <a:r>
                        <a:rPr lang="en-GB" sz="900" b="1">
                          <a:solidFill>
                            <a:srgbClr val="000033"/>
                          </a:solidFill>
                          <a:effectLst/>
                          <a:latin typeface="Verdana" panose="020B0604030504040204" pitchFamily="34" charset="0"/>
                          <a:ea typeface="Times New Roman" panose="02020603050405020304" pitchFamily="18" charset="0"/>
                          <a:cs typeface="Arial" panose="020B0604020202020204" pitchFamily="34" charset="0"/>
                        </a:rPr>
                        <a:t>Top level category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lgn="ctr">
                        <a:spcBef>
                          <a:spcPts val="750"/>
                        </a:spcBef>
                        <a:spcAft>
                          <a:spcPts val="750"/>
                        </a:spcAft>
                      </a:pPr>
                      <a:r>
                        <a:rPr lang="en-GB" sz="900" b="1">
                          <a:solidFill>
                            <a:srgbClr val="000033"/>
                          </a:solidFill>
                          <a:effectLst/>
                          <a:latin typeface="Verdana" panose="020B0604030504040204" pitchFamily="34" charset="0"/>
                          <a:ea typeface="Times New Roman" panose="02020603050405020304" pitchFamily="18" charset="0"/>
                          <a:cs typeface="Arial" panose="020B0604020202020204" pitchFamily="34" charset="0"/>
                        </a:rPr>
                        <a:t>Second level category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lgn="ctr">
                        <a:spcBef>
                          <a:spcPts val="750"/>
                        </a:spcBef>
                        <a:spcAft>
                          <a:spcPts val="750"/>
                        </a:spcAft>
                      </a:pPr>
                      <a:r>
                        <a:rPr lang="en-GB" sz="900" b="1">
                          <a:solidFill>
                            <a:srgbClr val="000033"/>
                          </a:solidFill>
                          <a:effectLst/>
                          <a:latin typeface="Verdana" panose="020B0604030504040204" pitchFamily="34" charset="0"/>
                          <a:ea typeface="Times New Roman" panose="02020603050405020304" pitchFamily="18" charset="0"/>
                          <a:cs typeface="Arial" panose="020B0604020202020204" pitchFamily="34" charset="0"/>
                        </a:rPr>
                        <a:t>Third level category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461458">
                <a:tc>
                  <a:txBody>
                    <a:bodyPr/>
                    <a:lstStyle/>
                    <a:p>
                      <a:pPr>
                        <a:spcBef>
                          <a:spcPts val="750"/>
                        </a:spcBef>
                        <a:spcAft>
                          <a:spcPts val="750"/>
                        </a:spcAft>
                      </a:pPr>
                      <a:r>
                        <a:rPr lang="en-GB" sz="900" dirty="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Making user of computers in the library </a:t>
                      </a:r>
                      <a:endParaRPr lang="en-GB" sz="1000" dirty="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Courses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Online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'clueless about computers'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245712">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LearnDirect course for Frontpage 98</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245712">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BBC webwise CD</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461458">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Library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Computer club introduction to the internet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245712">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Internet use</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Email</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245712">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Holiday research</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r h="245712">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Building a website</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c>
                  <a:txBody>
                    <a:bodyPr/>
                    <a:lstStyle/>
                    <a:p>
                      <a:pPr>
                        <a:spcBef>
                          <a:spcPts val="750"/>
                        </a:spcBef>
                        <a:spcAft>
                          <a:spcPts val="750"/>
                        </a:spcAft>
                      </a:pPr>
                      <a:r>
                        <a:rPr lang="en-GB" sz="900" dirty="0">
                          <a:solidFill>
                            <a:srgbClr val="00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000" dirty="0">
                        <a:effectLst/>
                        <a:latin typeface="Times New Roman" panose="02020603050405020304" pitchFamily="18" charset="0"/>
                        <a:ea typeface="Times New Roman" panose="02020603050405020304" pitchFamily="18" charset="0"/>
                      </a:endParaRPr>
                    </a:p>
                  </a:txBody>
                  <a:tcPr marL="9525" marR="9525" marT="9525" marB="9525" anchor="ctr">
                    <a:lnL w="12700" cap="flat" cmpd="sng" algn="ctr">
                      <a:solidFill>
                        <a:srgbClr val="000033"/>
                      </a:solidFill>
                      <a:prstDash val="solid"/>
                      <a:round/>
                      <a:headEnd type="none" w="med" len="med"/>
                      <a:tailEnd type="none" w="med" len="med"/>
                    </a:lnL>
                    <a:lnR w="12700" cap="flat" cmpd="sng" algn="ctr">
                      <a:solidFill>
                        <a:srgbClr val="000033"/>
                      </a:solidFill>
                      <a:prstDash val="solid"/>
                      <a:round/>
                      <a:headEnd type="none" w="med" len="med"/>
                      <a:tailEnd type="none" w="med" len="med"/>
                    </a:lnR>
                    <a:lnT w="12700" cap="flat" cmpd="sng" algn="ctr">
                      <a:solidFill>
                        <a:srgbClr val="000033"/>
                      </a:solidFill>
                      <a:prstDash val="solid"/>
                      <a:round/>
                      <a:headEnd type="none" w="med" len="med"/>
                      <a:tailEnd type="none" w="med" len="med"/>
                    </a:lnT>
                    <a:lnB w="12700" cap="flat" cmpd="sng" algn="ctr">
                      <a:solidFill>
                        <a:srgbClr val="000033"/>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858964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Databases</a:t>
            </a:r>
            <a:endParaRPr lang="en-GB" dirty="0"/>
          </a:p>
        </p:txBody>
      </p:sp>
      <p:sp>
        <p:nvSpPr>
          <p:cNvPr id="3" name="Content Placeholder 2"/>
          <p:cNvSpPr>
            <a:spLocks noGrp="1"/>
          </p:cNvSpPr>
          <p:nvPr>
            <p:ph idx="1"/>
          </p:nvPr>
        </p:nvSpPr>
        <p:spPr/>
        <p:txBody>
          <a:bodyPr>
            <a:normAutofit/>
          </a:bodyPr>
          <a:lstStyle/>
          <a:p>
            <a:r>
              <a:rPr lang="en-GB" dirty="0" smtClean="0"/>
              <a:t>The same information could also be place into a database. The advantage of using a database is that data can be stored and queried in a number of ways. </a:t>
            </a:r>
          </a:p>
          <a:p>
            <a:r>
              <a:rPr lang="en-GB" dirty="0" smtClean="0"/>
              <a:t>Large amounts of data can also be added to a database and then key words filtered in order to sort the data into categories and themes.</a:t>
            </a:r>
          </a:p>
          <a:p>
            <a:endParaRPr lang="en-GB" dirty="0"/>
          </a:p>
        </p:txBody>
      </p:sp>
    </p:spTree>
    <p:extLst>
      <p:ext uri="{BB962C8B-B14F-4D97-AF65-F5344CB8AC3E}">
        <p14:creationId xmlns:p14="http://schemas.microsoft.com/office/powerpoint/2010/main" val="31157810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effectLst/>
              </a:rPr>
              <a:t>Tools to help manage data </a:t>
            </a:r>
            <a:br>
              <a:rPr lang="en-GB" b="1" dirty="0" smtClean="0">
                <a:effectLst/>
              </a:rPr>
            </a:br>
            <a:r>
              <a:rPr lang="en-GB" b="1" dirty="0" smtClean="0">
                <a:effectLst/>
              </a:rPr>
              <a:t>Computer Aided Qualitative Data Analysis </a:t>
            </a:r>
            <a:br>
              <a:rPr lang="en-GB" b="1" dirty="0" smtClean="0">
                <a:effectLst/>
              </a:rPr>
            </a:b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effectLst/>
              </a:rPr>
              <a:t>There are also a number of tools that are collectively known as Computer Aided Qualitative Data </a:t>
            </a:r>
            <a:r>
              <a:rPr lang="en-GB" dirty="0" err="1" smtClean="0">
                <a:effectLst/>
              </a:rPr>
              <a:t>AnalysiS</a:t>
            </a:r>
            <a:r>
              <a:rPr lang="en-GB" dirty="0" smtClean="0">
                <a:effectLst/>
              </a:rPr>
              <a:t> (CAQDAS) tools. Examples of these are: </a:t>
            </a:r>
          </a:p>
          <a:p>
            <a:r>
              <a:rPr lang="en-GB" b="1" dirty="0" err="1" smtClean="0">
                <a:solidFill>
                  <a:srgbClr val="FF0000"/>
                </a:solidFill>
                <a:effectLst/>
              </a:rPr>
              <a:t>NVivo</a:t>
            </a:r>
            <a:r>
              <a:rPr lang="en-GB" b="1" dirty="0" smtClean="0">
                <a:solidFill>
                  <a:srgbClr val="FF0000"/>
                </a:solidFill>
                <a:effectLst/>
              </a:rPr>
              <a:t> and Atlas-</a:t>
            </a:r>
            <a:r>
              <a:rPr lang="en-GB" b="1" dirty="0" err="1" smtClean="0">
                <a:solidFill>
                  <a:srgbClr val="FF0000"/>
                </a:solidFill>
                <a:effectLst/>
              </a:rPr>
              <a:t>ti</a:t>
            </a:r>
            <a:r>
              <a:rPr lang="en-GB" b="1" dirty="0" smtClean="0">
                <a:solidFill>
                  <a:srgbClr val="FF0000"/>
                </a:solidFill>
                <a:effectLst/>
              </a:rPr>
              <a:t> </a:t>
            </a:r>
            <a:r>
              <a:rPr lang="en-GB" dirty="0" smtClean="0">
                <a:effectLst/>
              </a:rPr>
              <a:t>are tools for storing and retrieving data. They provide the tools to manage data, create codes and search text to aid the analysis of data. Common features are: </a:t>
            </a:r>
          </a:p>
          <a:p>
            <a:pPr lvl="1"/>
            <a:r>
              <a:rPr lang="en-GB" dirty="0" smtClean="0">
                <a:effectLst/>
              </a:rPr>
              <a:t>Code and retrieve </a:t>
            </a:r>
          </a:p>
          <a:p>
            <a:pPr lvl="1"/>
            <a:r>
              <a:rPr lang="en-GB" dirty="0" smtClean="0">
                <a:effectLst/>
              </a:rPr>
              <a:t>Text retrieval </a:t>
            </a:r>
          </a:p>
          <a:p>
            <a:pPr lvl="1"/>
            <a:r>
              <a:rPr lang="en-GB" dirty="0" smtClean="0">
                <a:effectLst/>
              </a:rPr>
              <a:t>Relational networks </a:t>
            </a:r>
          </a:p>
          <a:p>
            <a:r>
              <a:rPr lang="en-GB" dirty="0" smtClean="0">
                <a:effectLst/>
              </a:rPr>
              <a:t>Atlas-</a:t>
            </a:r>
            <a:r>
              <a:rPr lang="en-GB" dirty="0" err="1" smtClean="0">
                <a:effectLst/>
              </a:rPr>
              <a:t>ti</a:t>
            </a:r>
            <a:r>
              <a:rPr lang="en-GB" dirty="0" smtClean="0">
                <a:effectLst/>
              </a:rPr>
              <a:t>, for example, includes the following concepts: </a:t>
            </a:r>
          </a:p>
          <a:p>
            <a:pPr lvl="1"/>
            <a:r>
              <a:rPr lang="en-GB" dirty="0" smtClean="0">
                <a:effectLst/>
              </a:rPr>
              <a:t>Primary documents (textual, graphical, audio) </a:t>
            </a:r>
          </a:p>
          <a:p>
            <a:pPr lvl="1"/>
            <a:r>
              <a:rPr lang="en-GB" dirty="0" smtClean="0">
                <a:effectLst/>
              </a:rPr>
              <a:t>Codes </a:t>
            </a:r>
          </a:p>
          <a:p>
            <a:pPr lvl="1"/>
            <a:r>
              <a:rPr lang="en-GB" dirty="0" smtClean="0">
                <a:effectLst/>
              </a:rPr>
              <a:t>Quotations </a:t>
            </a:r>
          </a:p>
          <a:p>
            <a:pPr lvl="1"/>
            <a:r>
              <a:rPr lang="en-GB" dirty="0" smtClean="0">
                <a:effectLst/>
              </a:rPr>
              <a:t>Memos </a:t>
            </a:r>
          </a:p>
          <a:p>
            <a:pPr lvl="1"/>
            <a:r>
              <a:rPr lang="en-GB" dirty="0" smtClean="0">
                <a:effectLst/>
              </a:rPr>
              <a:t>Families </a:t>
            </a:r>
          </a:p>
          <a:p>
            <a:pPr lvl="1"/>
            <a:r>
              <a:rPr lang="en-GB" dirty="0" smtClean="0">
                <a:effectLst/>
              </a:rPr>
              <a:t>Networks </a:t>
            </a:r>
          </a:p>
          <a:p>
            <a:endParaRPr lang="en-GB" dirty="0"/>
          </a:p>
        </p:txBody>
      </p:sp>
    </p:spTree>
    <p:extLst>
      <p:ext uri="{BB962C8B-B14F-4D97-AF65-F5344CB8AC3E}">
        <p14:creationId xmlns:p14="http://schemas.microsoft.com/office/powerpoint/2010/main" val="23589958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effectLst/>
              </a:rPr>
              <a:t>The advantages of these tools are that they are e </a:t>
            </a:r>
            <a:r>
              <a:rPr lang="en-GB" dirty="0" err="1" smtClean="0">
                <a:effectLst/>
              </a:rPr>
              <a:t>ffective</a:t>
            </a:r>
            <a:r>
              <a:rPr lang="en-GB" dirty="0" smtClean="0">
                <a:effectLst/>
              </a:rPr>
              <a:t> storage systems which handle large amounts of data - without having to spread it all over the room!! Once established, these tools offer quick and easy access to analysing your data.</a:t>
            </a:r>
          </a:p>
          <a:p>
            <a:r>
              <a:rPr lang="en-GB" dirty="0" smtClean="0">
                <a:effectLst/>
              </a:rPr>
              <a:t>The disadvantages are that to get the best out of the system, tools like </a:t>
            </a:r>
            <a:r>
              <a:rPr lang="en-GB" dirty="0" err="1" smtClean="0">
                <a:effectLst/>
              </a:rPr>
              <a:t>NVivo</a:t>
            </a:r>
            <a:r>
              <a:rPr lang="en-GB" dirty="0" smtClean="0">
                <a:effectLst/>
              </a:rPr>
              <a:t> and Atlas-</a:t>
            </a:r>
            <a:r>
              <a:rPr lang="en-GB" dirty="0" err="1" smtClean="0">
                <a:effectLst/>
              </a:rPr>
              <a:t>ti</a:t>
            </a:r>
            <a:r>
              <a:rPr lang="en-GB" dirty="0" smtClean="0">
                <a:effectLst/>
              </a:rPr>
              <a:t> take little time to learn; inputting and coding the data can take quite a long time and once categories, codes </a:t>
            </a:r>
            <a:r>
              <a:rPr lang="en-GB" dirty="0" err="1" smtClean="0">
                <a:effectLst/>
              </a:rPr>
              <a:t>etc</a:t>
            </a:r>
            <a:r>
              <a:rPr lang="en-GB" dirty="0" smtClean="0">
                <a:effectLst/>
              </a:rPr>
              <a:t> have been established it may be hard to change them or you may be reluctant to do so (because it took so long to set up), for example if it becomes apparent that the analysis will not work properly, or if you decide to explore something in a different way later on.</a:t>
            </a:r>
          </a:p>
          <a:p>
            <a:r>
              <a:rPr lang="en-GB" dirty="0" smtClean="0">
                <a:effectLst/>
              </a:rPr>
              <a:t>Try this</a:t>
            </a:r>
            <a:r>
              <a:rPr lang="en-GB" dirty="0" smtClean="0">
                <a:effectLst/>
                <a:hlinkClick r:id="rId2" tooltip="word format atlas exercise"/>
              </a:rPr>
              <a:t> Atlas exercise</a:t>
            </a:r>
            <a:r>
              <a:rPr lang="en-GB" dirty="0" smtClean="0">
                <a:effectLst/>
              </a:rPr>
              <a:t> in Word format. You will also need to save the following Text Files: </a:t>
            </a:r>
            <a:r>
              <a:rPr lang="en-GB" dirty="0" smtClean="0">
                <a:effectLst/>
                <a:hlinkClick r:id="rId3" tooltip="text file for task"/>
              </a:rPr>
              <a:t>LearningaSkill.txt</a:t>
            </a:r>
            <a:r>
              <a:rPr lang="en-GB" dirty="0" smtClean="0">
                <a:effectLst/>
              </a:rPr>
              <a:t> and </a:t>
            </a:r>
            <a:r>
              <a:rPr lang="en-GB" dirty="0" smtClean="0">
                <a:effectLst/>
                <a:hlinkClick r:id="rId4" tooltip="text file for task"/>
              </a:rPr>
              <a:t>FindingaJob.txt</a:t>
            </a:r>
            <a:r>
              <a:rPr lang="en-GB" dirty="0" smtClean="0">
                <a:effectLst/>
              </a:rPr>
              <a:t>.</a:t>
            </a:r>
          </a:p>
          <a:p>
            <a:endParaRPr lang="en-GB" dirty="0"/>
          </a:p>
        </p:txBody>
      </p:sp>
    </p:spTree>
    <p:extLst>
      <p:ext uri="{BB962C8B-B14F-4D97-AF65-F5344CB8AC3E}">
        <p14:creationId xmlns:p14="http://schemas.microsoft.com/office/powerpoint/2010/main" val="27017328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See handout</a:t>
            </a:r>
            <a:endParaRPr lang="en-GB" dirty="0"/>
          </a:p>
        </p:txBody>
      </p:sp>
    </p:spTree>
    <p:extLst>
      <p:ext uri="{BB962C8B-B14F-4D97-AF65-F5344CB8AC3E}">
        <p14:creationId xmlns:p14="http://schemas.microsoft.com/office/powerpoint/2010/main" val="36274840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http://download.qsrinternational.com/Document/NVivo10/NVivo10-Getting-Started-Guide.pdf</a:t>
            </a:r>
            <a:endParaRPr lang="en-GB" dirty="0"/>
          </a:p>
        </p:txBody>
      </p:sp>
    </p:spTree>
    <p:extLst>
      <p:ext uri="{BB962C8B-B14F-4D97-AF65-F5344CB8AC3E}">
        <p14:creationId xmlns:p14="http://schemas.microsoft.com/office/powerpoint/2010/main" val="32356144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effectLst/>
              </a:rPr>
              <a:t>What tools do you think work best when managing and analysing large amounts of data? </a:t>
            </a:r>
            <a:r>
              <a:rPr lang="en-GB" dirty="0" smtClean="0">
                <a:effectLst/>
              </a:rPr>
              <a:t/>
            </a:r>
            <a:br>
              <a:rPr lang="en-GB" dirty="0" smtClean="0">
                <a:effectLst/>
              </a:rPr>
            </a:br>
            <a:endParaRPr lang="en-GB" dirty="0"/>
          </a:p>
        </p:txBody>
      </p:sp>
      <p:sp>
        <p:nvSpPr>
          <p:cNvPr id="3" name="Content Placeholder 2"/>
          <p:cNvSpPr>
            <a:spLocks noGrp="1"/>
          </p:cNvSpPr>
          <p:nvPr>
            <p:ph idx="1"/>
          </p:nvPr>
        </p:nvSpPr>
        <p:spPr/>
        <p:txBody>
          <a:bodyPr>
            <a:normAutofit/>
          </a:bodyPr>
          <a:lstStyle/>
          <a:p>
            <a:r>
              <a:rPr lang="en-GB" dirty="0" smtClean="0">
                <a:effectLst/>
              </a:rPr>
              <a:t>Select all that apply: </a:t>
            </a:r>
          </a:p>
          <a:p>
            <a:r>
              <a:rPr lang="en-GB" b="1" dirty="0" smtClean="0">
                <a:effectLst/>
              </a:rPr>
              <a:t>Manual</a:t>
            </a:r>
            <a:r>
              <a:rPr lang="en-GB" dirty="0" smtClean="0">
                <a:effectLst/>
              </a:rPr>
              <a:t> </a:t>
            </a:r>
          </a:p>
          <a:p>
            <a:r>
              <a:rPr lang="en-GB" b="1" dirty="0" smtClean="0">
                <a:effectLst/>
              </a:rPr>
              <a:t>Word tables </a:t>
            </a:r>
            <a:endParaRPr lang="en-GB" dirty="0" smtClean="0">
              <a:effectLst/>
            </a:endParaRPr>
          </a:p>
          <a:p>
            <a:r>
              <a:rPr lang="en-GB" b="1" dirty="0" smtClean="0">
                <a:effectLst/>
              </a:rPr>
              <a:t>Databases</a:t>
            </a:r>
            <a:r>
              <a:rPr lang="en-GB" dirty="0" smtClean="0">
                <a:effectLst/>
              </a:rPr>
              <a:t> </a:t>
            </a:r>
          </a:p>
          <a:p>
            <a:r>
              <a:rPr lang="en-GB" b="1" dirty="0" smtClean="0">
                <a:effectLst/>
              </a:rPr>
              <a:t>Atlas-</a:t>
            </a:r>
            <a:r>
              <a:rPr lang="en-GB" b="1" dirty="0" err="1" smtClean="0">
                <a:effectLst/>
              </a:rPr>
              <a:t>ti</a:t>
            </a:r>
            <a:r>
              <a:rPr lang="en-GB" dirty="0" smtClean="0">
                <a:effectLst/>
              </a:rPr>
              <a:t> </a:t>
            </a:r>
          </a:p>
          <a:p>
            <a:r>
              <a:rPr lang="en-GB" b="1" dirty="0" smtClean="0">
                <a:effectLst/>
              </a:rPr>
              <a:t>SPSS</a:t>
            </a:r>
            <a:r>
              <a:rPr lang="en-GB" dirty="0" smtClean="0">
                <a:effectLst/>
              </a:rPr>
              <a:t> </a:t>
            </a:r>
          </a:p>
          <a:p>
            <a:r>
              <a:rPr lang="en-GB" b="1" dirty="0" err="1" smtClean="0">
                <a:effectLst/>
              </a:rPr>
              <a:t>NVivo</a:t>
            </a:r>
            <a:r>
              <a:rPr lang="en-GB" dirty="0" smtClean="0">
                <a:effectLst/>
              </a:rPr>
              <a:t> </a:t>
            </a:r>
          </a:p>
          <a:p>
            <a:r>
              <a:rPr lang="en-GB" b="1" dirty="0" smtClean="0">
                <a:effectLst/>
              </a:rPr>
              <a:t>CAQDAS</a:t>
            </a:r>
            <a:r>
              <a:rPr lang="en-GB" dirty="0" smtClean="0">
                <a:effectLst/>
              </a:rPr>
              <a:t> </a:t>
            </a:r>
          </a:p>
          <a:p>
            <a:endParaRPr lang="en-GB" dirty="0"/>
          </a:p>
        </p:txBody>
      </p:sp>
    </p:spTree>
    <p:extLst>
      <p:ext uri="{BB962C8B-B14F-4D97-AF65-F5344CB8AC3E}">
        <p14:creationId xmlns:p14="http://schemas.microsoft.com/office/powerpoint/2010/main" val="1829749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answer</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endParaRPr lang="en-GB" dirty="0" smtClean="0"/>
          </a:p>
          <a:p>
            <a:r>
              <a:rPr lang="en-GB" dirty="0" smtClean="0"/>
              <a:t>Databases (databases are a good way of managing fairly large amounts of data. However, it takes time to learn how to use a database and to input the raw data)</a:t>
            </a:r>
          </a:p>
          <a:p>
            <a:r>
              <a:rPr lang="en-GB" dirty="0" smtClean="0"/>
              <a:t>Atlas-</a:t>
            </a:r>
            <a:r>
              <a:rPr lang="en-GB" dirty="0" err="1" smtClean="0"/>
              <a:t>ti</a:t>
            </a:r>
            <a:r>
              <a:rPr lang="en-GB" dirty="0" smtClean="0"/>
              <a:t> (it takes some time to learn how to use Atlas-</a:t>
            </a:r>
            <a:r>
              <a:rPr lang="en-GB" dirty="0" err="1" smtClean="0"/>
              <a:t>ti</a:t>
            </a:r>
            <a:r>
              <a:rPr lang="en-GB" dirty="0" smtClean="0"/>
              <a:t> is a powerful tool that has a lot of features to help with data management and analysis. However, it does take time to learn it and to input the raw data, so unless you are already quite competent, it is best to use this tool only for large amounts of data)</a:t>
            </a:r>
          </a:p>
          <a:p>
            <a:r>
              <a:rPr lang="en-GB" dirty="0" err="1" smtClean="0"/>
              <a:t>NVivo</a:t>
            </a:r>
            <a:r>
              <a:rPr lang="en-GB" dirty="0" smtClean="0"/>
              <a:t> (</a:t>
            </a:r>
            <a:r>
              <a:rPr lang="en-GB" dirty="0" err="1" smtClean="0"/>
              <a:t>NVivo</a:t>
            </a:r>
            <a:r>
              <a:rPr lang="en-GB" dirty="0" smtClean="0"/>
              <a:t> is a powerful tool that has a lot of features to help with data management and analysis. However, it does take time to learn it and to input the raw data, so unless you are already quite competent, it is best to use this tool only for large amounts of data)</a:t>
            </a:r>
          </a:p>
          <a:p>
            <a:r>
              <a:rPr lang="en-GB" dirty="0" smtClean="0"/>
              <a:t>CAQDAS (this is the generic term for tools such as Atlas-</a:t>
            </a:r>
            <a:r>
              <a:rPr lang="en-GB" dirty="0" err="1" smtClean="0"/>
              <a:t>ti</a:t>
            </a:r>
            <a:r>
              <a:rPr lang="en-GB" dirty="0" smtClean="0"/>
              <a:t> and </a:t>
            </a:r>
            <a:r>
              <a:rPr lang="en-GB" dirty="0" err="1" smtClean="0"/>
              <a:t>NVivo</a:t>
            </a:r>
            <a:r>
              <a:rPr lang="en-GB" dirty="0" smtClean="0"/>
              <a:t>. These are very powerful tools that have a lot of features to help with data management and analysis. However, such tools take time to learn and to input the raw data, so unless you are already quite competent, it is best to use these tool only for large amounts of data)</a:t>
            </a:r>
          </a:p>
          <a:p>
            <a:endParaRPr lang="en-GB" dirty="0"/>
          </a:p>
        </p:txBody>
      </p:sp>
    </p:spTree>
    <p:extLst>
      <p:ext uri="{BB962C8B-B14F-4D97-AF65-F5344CB8AC3E}">
        <p14:creationId xmlns:p14="http://schemas.microsoft.com/office/powerpoint/2010/main" val="27092543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 meaning from your data</a:t>
            </a:r>
            <a:endParaRPr lang="en-GB" dirty="0"/>
          </a:p>
        </p:txBody>
      </p:sp>
    </p:spTree>
    <p:extLst>
      <p:ext uri="{BB962C8B-B14F-4D97-AF65-F5344CB8AC3E}">
        <p14:creationId xmlns:p14="http://schemas.microsoft.com/office/powerpoint/2010/main" val="33709913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21162" y="810849"/>
            <a:ext cx="1743607" cy="1201016"/>
          </a:xfrm>
          <a:prstGeom prst="rect">
            <a:avLst/>
          </a:prstGeom>
        </p:spPr>
      </p:pic>
      <p:pic>
        <p:nvPicPr>
          <p:cNvPr id="5" name="Picture 4"/>
          <p:cNvPicPr>
            <a:picLocks noChangeAspect="1"/>
          </p:cNvPicPr>
          <p:nvPr/>
        </p:nvPicPr>
        <p:blipFill>
          <a:blip r:embed="rId3"/>
          <a:stretch>
            <a:fillRect/>
          </a:stretch>
        </p:blipFill>
        <p:spPr>
          <a:xfrm>
            <a:off x="3375518" y="810849"/>
            <a:ext cx="1743607" cy="1201016"/>
          </a:xfrm>
          <a:prstGeom prst="rect">
            <a:avLst/>
          </a:prstGeom>
        </p:spPr>
      </p:pic>
      <p:pic>
        <p:nvPicPr>
          <p:cNvPr id="6" name="Picture 5"/>
          <p:cNvPicPr>
            <a:picLocks noChangeAspect="1"/>
          </p:cNvPicPr>
          <p:nvPr/>
        </p:nvPicPr>
        <p:blipFill>
          <a:blip r:embed="rId4"/>
          <a:stretch>
            <a:fillRect/>
          </a:stretch>
        </p:blipFill>
        <p:spPr>
          <a:xfrm>
            <a:off x="5462735" y="810849"/>
            <a:ext cx="1743607" cy="1201016"/>
          </a:xfrm>
          <a:prstGeom prst="rect">
            <a:avLst/>
          </a:prstGeom>
        </p:spPr>
      </p:pic>
      <p:pic>
        <p:nvPicPr>
          <p:cNvPr id="7" name="Picture 6"/>
          <p:cNvPicPr>
            <a:picLocks noChangeAspect="1"/>
          </p:cNvPicPr>
          <p:nvPr/>
        </p:nvPicPr>
        <p:blipFill>
          <a:blip r:embed="rId5"/>
          <a:stretch>
            <a:fillRect/>
          </a:stretch>
        </p:blipFill>
        <p:spPr>
          <a:xfrm>
            <a:off x="7549952" y="810849"/>
            <a:ext cx="1743607" cy="1201016"/>
          </a:xfrm>
          <a:prstGeom prst="rect">
            <a:avLst/>
          </a:prstGeom>
        </p:spPr>
      </p:pic>
      <p:pic>
        <p:nvPicPr>
          <p:cNvPr id="8" name="Picture 7"/>
          <p:cNvPicPr>
            <a:picLocks noChangeAspect="1"/>
          </p:cNvPicPr>
          <p:nvPr/>
        </p:nvPicPr>
        <p:blipFill>
          <a:blip r:embed="rId6"/>
          <a:stretch>
            <a:fillRect/>
          </a:stretch>
        </p:blipFill>
        <p:spPr>
          <a:xfrm>
            <a:off x="821162" y="2629709"/>
            <a:ext cx="1743607" cy="1201016"/>
          </a:xfrm>
          <a:prstGeom prst="rect">
            <a:avLst/>
          </a:prstGeom>
        </p:spPr>
      </p:pic>
      <p:pic>
        <p:nvPicPr>
          <p:cNvPr id="9" name="Picture 8"/>
          <p:cNvPicPr>
            <a:picLocks noChangeAspect="1"/>
          </p:cNvPicPr>
          <p:nvPr/>
        </p:nvPicPr>
        <p:blipFill>
          <a:blip r:embed="rId7"/>
          <a:stretch>
            <a:fillRect/>
          </a:stretch>
        </p:blipFill>
        <p:spPr>
          <a:xfrm>
            <a:off x="3375517" y="2470683"/>
            <a:ext cx="1743607" cy="1201016"/>
          </a:xfrm>
          <a:prstGeom prst="rect">
            <a:avLst/>
          </a:prstGeom>
        </p:spPr>
      </p:pic>
      <p:pic>
        <p:nvPicPr>
          <p:cNvPr id="10" name="Picture 9"/>
          <p:cNvPicPr>
            <a:picLocks noChangeAspect="1"/>
          </p:cNvPicPr>
          <p:nvPr/>
        </p:nvPicPr>
        <p:blipFill>
          <a:blip r:embed="rId8"/>
          <a:stretch>
            <a:fillRect/>
          </a:stretch>
        </p:blipFill>
        <p:spPr>
          <a:xfrm>
            <a:off x="5462735" y="2420987"/>
            <a:ext cx="1743607" cy="1201016"/>
          </a:xfrm>
          <a:prstGeom prst="rect">
            <a:avLst/>
          </a:prstGeom>
        </p:spPr>
      </p:pic>
      <p:pic>
        <p:nvPicPr>
          <p:cNvPr id="11" name="Picture 10"/>
          <p:cNvPicPr>
            <a:picLocks noChangeAspect="1"/>
          </p:cNvPicPr>
          <p:nvPr/>
        </p:nvPicPr>
        <p:blipFill>
          <a:blip r:embed="rId9"/>
          <a:stretch>
            <a:fillRect/>
          </a:stretch>
        </p:blipFill>
        <p:spPr>
          <a:xfrm>
            <a:off x="7549952" y="2420987"/>
            <a:ext cx="1743607" cy="1201016"/>
          </a:xfrm>
          <a:prstGeom prst="rect">
            <a:avLst/>
          </a:prstGeom>
        </p:spPr>
      </p:pic>
      <p:pic>
        <p:nvPicPr>
          <p:cNvPr id="12" name="Picture 11"/>
          <p:cNvPicPr>
            <a:picLocks noChangeAspect="1"/>
          </p:cNvPicPr>
          <p:nvPr/>
        </p:nvPicPr>
        <p:blipFill>
          <a:blip r:embed="rId10"/>
          <a:stretch>
            <a:fillRect/>
          </a:stretch>
        </p:blipFill>
        <p:spPr>
          <a:xfrm>
            <a:off x="821161" y="4448569"/>
            <a:ext cx="1743607" cy="1201016"/>
          </a:xfrm>
          <a:prstGeom prst="rect">
            <a:avLst/>
          </a:prstGeom>
        </p:spPr>
      </p:pic>
      <p:pic>
        <p:nvPicPr>
          <p:cNvPr id="13" name="Picture 12"/>
          <p:cNvPicPr>
            <a:picLocks noChangeAspect="1"/>
          </p:cNvPicPr>
          <p:nvPr/>
        </p:nvPicPr>
        <p:blipFill>
          <a:blip r:embed="rId11"/>
          <a:stretch>
            <a:fillRect/>
          </a:stretch>
        </p:blipFill>
        <p:spPr>
          <a:xfrm>
            <a:off x="3375516" y="4448569"/>
            <a:ext cx="1743607" cy="1201016"/>
          </a:xfrm>
          <a:prstGeom prst="rect">
            <a:avLst/>
          </a:prstGeom>
        </p:spPr>
      </p:pic>
    </p:spTree>
    <p:extLst>
      <p:ext uri="{BB962C8B-B14F-4D97-AF65-F5344CB8AC3E}">
        <p14:creationId xmlns:p14="http://schemas.microsoft.com/office/powerpoint/2010/main" val="213353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Writing up analysed data</a:t>
            </a:r>
            <a:br>
              <a:rPr lang="en-GB" b="1" dirty="0" smtClean="0">
                <a:effectLst/>
              </a:rPr>
            </a:b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effectLst/>
              </a:rPr>
              <a:t>You have now been working with your data for some time, you have read and re-read it, and you have coded it into categories and sub-categories according to patterns and themes identified.</a:t>
            </a:r>
          </a:p>
          <a:p>
            <a:r>
              <a:rPr lang="en-GB" dirty="0" smtClean="0">
                <a:effectLst/>
              </a:rPr>
              <a:t>You may have conducted simple counts to see if patterns, themes and trends can be grouped according to frequency of occurrence.</a:t>
            </a:r>
          </a:p>
          <a:p>
            <a:r>
              <a:rPr lang="en-GB" dirty="0" smtClean="0">
                <a:effectLst/>
              </a:rPr>
              <a:t>You have compared and contrasted the data to establish similarities and differences between the data groups and looked at interrelationships between different parts of the data.</a:t>
            </a:r>
          </a:p>
          <a:p>
            <a:r>
              <a:rPr lang="en-GB" dirty="0" smtClean="0">
                <a:effectLst/>
              </a:rPr>
              <a:t>From all this, you have been able to build a logical chain of evidence which now needs to be written up and presented. This will depend on what you have been studying, the type of methods used and the best way to present your findings.</a:t>
            </a:r>
          </a:p>
          <a:p>
            <a:r>
              <a:rPr lang="en-GB" dirty="0" smtClean="0">
                <a:effectLst/>
              </a:rPr>
              <a:t>Your study may also include some quantitative data collection which now needs to be analysed. The next part of this tutorial will look at quantitative data, how it is used, any issues for consideration, and guidance on how to analyse your quantitative data.</a:t>
            </a:r>
          </a:p>
          <a:p>
            <a:endParaRPr lang="en-GB" dirty="0"/>
          </a:p>
        </p:txBody>
      </p:sp>
    </p:spTree>
    <p:extLst>
      <p:ext uri="{BB962C8B-B14F-4D97-AF65-F5344CB8AC3E}">
        <p14:creationId xmlns:p14="http://schemas.microsoft.com/office/powerpoint/2010/main" val="32745198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effectLst/>
              </a:rPr>
              <a:t>BAWDEN, D. (1990). User-oriented evaluation of information systems and services . England : Gower.</a:t>
            </a:r>
          </a:p>
          <a:p>
            <a:r>
              <a:rPr lang="en-GB" dirty="0" smtClean="0">
                <a:effectLst/>
              </a:rPr>
              <a:t>BURNS, R., 2000. Introduction to Research Methods London : Sage.</a:t>
            </a:r>
          </a:p>
          <a:p>
            <a:r>
              <a:rPr lang="en-GB" dirty="0" smtClean="0">
                <a:effectLst/>
              </a:rPr>
              <a:t>KRUGER, D. J. (2003) 'Integrating quantitative and qualitative methods in community Research', The Community Psychologist, 36, pp.18-19.</a:t>
            </a:r>
          </a:p>
          <a:p>
            <a:r>
              <a:rPr lang="en-GB" dirty="0" smtClean="0">
                <a:effectLst/>
              </a:rPr>
              <a:t>O'NEILL, R. (2008) The advantages and disadvantages of qualitative and quantitative research methods. </a:t>
            </a:r>
          </a:p>
          <a:p>
            <a:r>
              <a:rPr lang="en-GB" dirty="0" smtClean="0">
                <a:effectLst/>
              </a:rPr>
              <a:t>ROBSON, C. (2002). Real world research: a resource for social scientists and practitioner-researchers. London : Blackwell. </a:t>
            </a:r>
            <a:r>
              <a:rPr lang="en-GB" dirty="0" smtClean="0">
                <a:effectLst/>
                <a:hlinkClick r:id="rId2" tooltip="link to the google held pdf of the book"/>
              </a:rPr>
              <a:t>Online extracts of ROBSON can be accessed here</a:t>
            </a:r>
            <a:endParaRPr lang="en-GB" dirty="0" smtClean="0">
              <a:effectLst/>
            </a:endParaRPr>
          </a:p>
          <a:p>
            <a:r>
              <a:rPr lang="en-GB" dirty="0" smtClean="0">
                <a:effectLst/>
              </a:rPr>
              <a:t>STRAUSS, A. and CORBIN. J. Basics of qualitative research ( 2nd </a:t>
            </a:r>
            <a:r>
              <a:rPr lang="en-GB" dirty="0" err="1" smtClean="0">
                <a:effectLst/>
              </a:rPr>
              <a:t>ed</a:t>
            </a:r>
            <a:r>
              <a:rPr lang="en-GB" dirty="0" smtClean="0">
                <a:effectLst/>
              </a:rPr>
              <a:t>). Sage, 1998. </a:t>
            </a:r>
            <a:r>
              <a:rPr lang="en-GB" dirty="0" smtClean="0">
                <a:effectLst/>
                <a:hlinkClick r:id="rId3" tooltip="link to the google held extracts of the book"/>
              </a:rPr>
              <a:t>Online extracts of STRAUSS and CORBIN can be accessed here </a:t>
            </a:r>
            <a:endParaRPr lang="en-GB" dirty="0" smtClean="0">
              <a:effectLst/>
            </a:endParaRPr>
          </a:p>
        </p:txBody>
      </p:sp>
    </p:spTree>
    <p:extLst>
      <p:ext uri="{BB962C8B-B14F-4D97-AF65-F5344CB8AC3E}">
        <p14:creationId xmlns:p14="http://schemas.microsoft.com/office/powerpoint/2010/main" val="28217586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b="1" dirty="0" smtClean="0">
                <a:effectLst/>
              </a:rPr>
              <a:t>Useful Websites</a:t>
            </a:r>
          </a:p>
          <a:p>
            <a:r>
              <a:rPr lang="en-GB" dirty="0" smtClean="0">
                <a:effectLst/>
              </a:rPr>
              <a:t>Further information on qualitative research issues: </a:t>
            </a:r>
          </a:p>
          <a:p>
            <a:r>
              <a:rPr lang="en-GB" dirty="0" smtClean="0">
                <a:effectLst/>
                <a:hlinkClick r:id="rId2"/>
              </a:rPr>
              <a:t>http://hsc.uwe.ac.uk/dataanalysis/qualIssues.asp</a:t>
            </a:r>
            <a:endParaRPr lang="en-GB" dirty="0" smtClean="0">
              <a:effectLst/>
            </a:endParaRPr>
          </a:p>
          <a:p>
            <a:r>
              <a:rPr lang="en-GB" dirty="0" smtClean="0">
                <a:effectLst/>
              </a:rPr>
              <a:t>Further information on How to code: </a:t>
            </a:r>
          </a:p>
          <a:p>
            <a:r>
              <a:rPr lang="en-GB" dirty="0" smtClean="0">
                <a:effectLst/>
                <a:hlinkClick r:id="rId3"/>
              </a:rPr>
              <a:t>http://onlineqda.hud.ac.uk/Intro_QDA/how_what_to_code.php</a:t>
            </a:r>
            <a:endParaRPr lang="en-GB" dirty="0" smtClean="0">
              <a:effectLst/>
            </a:endParaRPr>
          </a:p>
          <a:p>
            <a:r>
              <a:rPr lang="en-GB" dirty="0" smtClean="0">
                <a:effectLst/>
              </a:rPr>
              <a:t>LONGITUDE Toolkit provides advice on analysing qualitative data: </a:t>
            </a:r>
            <a:r>
              <a:rPr lang="en-GB" dirty="0" smtClean="0">
                <a:effectLst/>
                <a:hlinkClick r:id="rId4"/>
              </a:rPr>
              <a:t>LONGITUDE Toolkit</a:t>
            </a:r>
            <a:endParaRPr lang="en-GB" dirty="0" smtClean="0">
              <a:effectLst/>
            </a:endParaRPr>
          </a:p>
          <a:p>
            <a:r>
              <a:rPr lang="en-GB" dirty="0" smtClean="0">
                <a:effectLst/>
              </a:rPr>
              <a:t>Search INTUTE for more research methods and data analysis resources: </a:t>
            </a:r>
            <a:r>
              <a:rPr lang="en-GB" dirty="0" smtClean="0">
                <a:effectLst/>
                <a:hlinkClick r:id="rId5"/>
              </a:rPr>
              <a:t>http://www.intute.ac.uk/</a:t>
            </a:r>
            <a:endParaRPr lang="en-GB" dirty="0" smtClean="0">
              <a:effectLst/>
            </a:endParaRPr>
          </a:p>
          <a:p>
            <a:endParaRPr lang="en-GB" dirty="0" smtClean="0"/>
          </a:p>
          <a:p>
            <a:endParaRPr lang="en-GB" dirty="0"/>
          </a:p>
        </p:txBody>
      </p:sp>
    </p:spTree>
    <p:extLst>
      <p:ext uri="{BB962C8B-B14F-4D97-AF65-F5344CB8AC3E}">
        <p14:creationId xmlns:p14="http://schemas.microsoft.com/office/powerpoint/2010/main" val="41408188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Quantitative</a:t>
            </a:r>
            <a:endParaRPr lang="en-GB" dirty="0"/>
          </a:p>
        </p:txBody>
      </p:sp>
      <p:sp>
        <p:nvSpPr>
          <p:cNvPr id="3" name="Content Placeholder 2"/>
          <p:cNvSpPr>
            <a:spLocks noGrp="1"/>
          </p:cNvSpPr>
          <p:nvPr>
            <p:ph idx="1"/>
          </p:nvPr>
        </p:nvSpPr>
        <p:spPr/>
        <p:txBody>
          <a:bodyPr>
            <a:normAutofit lnSpcReduction="10000"/>
          </a:bodyPr>
          <a:lstStyle/>
          <a:p>
            <a:r>
              <a:rPr lang="en-GB" dirty="0" smtClean="0"/>
              <a:t>It is a systematic approach to investigations during which numerical data is collected and/or the researcher transforms what is collected or observed into numerical data. It often describes a situation or event, answering the 'what' and 'how many' questions you may have about something. This is research which involves measuring or counting attributes (i.e. quantities).</a:t>
            </a:r>
          </a:p>
          <a:p>
            <a:r>
              <a:rPr lang="en-GB" dirty="0" smtClean="0"/>
              <a:t>What does this mean? Many of you will have seen adverts which say '8 out of 10 cats prefer Whiskers cat food'. We're saying that in a survey of 10 cats, 8 of them preferred Whiskers cat food. We've taken the cats, counted what they prefer and report the findings as numbers.</a:t>
            </a:r>
          </a:p>
          <a:p>
            <a:endParaRPr lang="en-GB" dirty="0"/>
          </a:p>
        </p:txBody>
      </p:sp>
    </p:spTree>
    <p:extLst>
      <p:ext uri="{BB962C8B-B14F-4D97-AF65-F5344CB8AC3E}">
        <p14:creationId xmlns:p14="http://schemas.microsoft.com/office/powerpoint/2010/main" val="11916315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A quantitative approach is often concerned with finding evidence to either support or contradict an idea or hypothesis you might have. A hypothesis is where a predicted answer to a research question is proposed, for example, you might propose that if you give a student training in how to use a search engine it will improve their success in finding information on the Internet.</a:t>
            </a:r>
          </a:p>
          <a:p>
            <a:r>
              <a:rPr lang="en-GB" dirty="0" smtClean="0"/>
              <a:t>You could then go on to explain why a particular answer is expected - you put forward a theory.</a:t>
            </a:r>
          </a:p>
          <a:p>
            <a:r>
              <a:rPr lang="en-GB" dirty="0" smtClean="0"/>
              <a:t>Most often when a researcher is interested in hypothesis testing they will conduct an experiment  to gather their data. So, we could take one sample of students, give them some training in how to search and then ask them to find some specific information. We ask another sample of students to search for the same specific information - and we see which group did better through a variety of different measures, some subjective and some objective.</a:t>
            </a:r>
          </a:p>
          <a:p>
            <a:endParaRPr lang="en-GB" dirty="0"/>
          </a:p>
        </p:txBody>
      </p:sp>
    </p:spTree>
    <p:extLst>
      <p:ext uri="{BB962C8B-B14F-4D97-AF65-F5344CB8AC3E}">
        <p14:creationId xmlns:p14="http://schemas.microsoft.com/office/powerpoint/2010/main" val="14962781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Important</a:t>
            </a:r>
            <a:endParaRPr lang="en-GB" dirty="0"/>
          </a:p>
        </p:txBody>
      </p:sp>
      <p:sp>
        <p:nvSpPr>
          <p:cNvPr id="3" name="Content Placeholder 2"/>
          <p:cNvSpPr>
            <a:spLocks noGrp="1"/>
          </p:cNvSpPr>
          <p:nvPr>
            <p:ph idx="1"/>
          </p:nvPr>
        </p:nvSpPr>
        <p:spPr/>
        <p:txBody>
          <a:bodyPr/>
          <a:lstStyle/>
          <a:p>
            <a:r>
              <a:rPr lang="en-GB" dirty="0" smtClean="0"/>
              <a:t>Bryman has written an interesting article about qualitative and quantitative research: Integrating quantitative and qualitative research: how is it done? </a:t>
            </a:r>
          </a:p>
          <a:p>
            <a:r>
              <a:rPr lang="en-GB" dirty="0" smtClean="0">
                <a:hlinkClick r:id="rId2"/>
              </a:rPr>
              <a:t>https://journals.sagepub.com/doi/pdf/10.1177/1468794106058877</a:t>
            </a:r>
            <a:endParaRPr lang="en-GB" dirty="0" smtClean="0"/>
          </a:p>
          <a:p>
            <a:endParaRPr lang="en-GB" dirty="0"/>
          </a:p>
        </p:txBody>
      </p:sp>
    </p:spTree>
    <p:extLst>
      <p:ext uri="{BB962C8B-B14F-4D97-AF65-F5344CB8AC3E}">
        <p14:creationId xmlns:p14="http://schemas.microsoft.com/office/powerpoint/2010/main" val="16993609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of Quantitative data</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We can gather quantitative data in a variety of ways and from a number of different sources. Many of these are similar to sources of qualitative data, for example:</a:t>
            </a:r>
          </a:p>
          <a:p>
            <a:r>
              <a:rPr lang="en-GB" dirty="0" smtClean="0"/>
              <a:t>Questionnaires - a series of questions and other prompts for the purpose of gathering information from respondents </a:t>
            </a:r>
          </a:p>
          <a:p>
            <a:r>
              <a:rPr lang="en-GB" dirty="0" smtClean="0"/>
              <a:t>Interviews - a conversation between two or more people (the interviewer and the interviewee) where questions are asked by the interviewer to obtain information from the interviewee - a more structured approach would be used to gather quantitative data </a:t>
            </a:r>
          </a:p>
          <a:p>
            <a:r>
              <a:rPr lang="en-GB" dirty="0" smtClean="0"/>
              <a:t>Observation - a group or single participants are manipulated by the researcher, for example, asked to perform a specific task or action. Observations are then made of their user behaviour, user processes, workflows </a:t>
            </a:r>
            <a:r>
              <a:rPr lang="en-GB" dirty="0" err="1" smtClean="0"/>
              <a:t>etc</a:t>
            </a:r>
            <a:r>
              <a:rPr lang="en-GB" dirty="0" smtClean="0"/>
              <a:t>, either in a controlled situation (e.g. lab based) or in a real-world situation (e.g. the workplace) </a:t>
            </a:r>
          </a:p>
          <a:p>
            <a:r>
              <a:rPr lang="en-GB" dirty="0" smtClean="0"/>
              <a:t>Transaction logs - recordings or logs of system or website activity </a:t>
            </a:r>
          </a:p>
          <a:p>
            <a:r>
              <a:rPr lang="en-GB" dirty="0" smtClean="0"/>
              <a:t>Documentary research - analysis of documents belonging to an organisation </a:t>
            </a:r>
          </a:p>
          <a:p>
            <a:endParaRPr lang="en-GB" dirty="0"/>
          </a:p>
        </p:txBody>
      </p:sp>
    </p:spTree>
    <p:extLst>
      <p:ext uri="{BB962C8B-B14F-4D97-AF65-F5344CB8AC3E}">
        <p14:creationId xmlns:p14="http://schemas.microsoft.com/office/powerpoint/2010/main" val="15598392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Making sense of quantitative data</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Once you have collected your data you need to make sense of the responses you have got back. Quantitative data analysis enables you to make sense of data by:</a:t>
            </a:r>
          </a:p>
          <a:p>
            <a:pPr lvl="1"/>
            <a:r>
              <a:rPr lang="en-GB" dirty="0" smtClean="0"/>
              <a:t>organising them </a:t>
            </a:r>
          </a:p>
          <a:p>
            <a:pPr lvl="1"/>
            <a:r>
              <a:rPr lang="en-GB" dirty="0" smtClean="0"/>
              <a:t>summarising them </a:t>
            </a:r>
          </a:p>
          <a:p>
            <a:pPr lvl="1"/>
            <a:r>
              <a:rPr lang="en-GB" dirty="0" smtClean="0"/>
              <a:t>doing exploratory analysis</a:t>
            </a:r>
          </a:p>
          <a:p>
            <a:r>
              <a:rPr lang="en-GB" dirty="0" smtClean="0"/>
              <a:t>And to communicate the meaning to others by presenting data as:</a:t>
            </a:r>
          </a:p>
          <a:p>
            <a:pPr lvl="1"/>
            <a:r>
              <a:rPr lang="en-GB" dirty="0" smtClean="0"/>
              <a:t>tables </a:t>
            </a:r>
          </a:p>
          <a:p>
            <a:pPr lvl="1"/>
            <a:r>
              <a:rPr lang="en-GB" dirty="0" smtClean="0"/>
              <a:t>graphical displays </a:t>
            </a:r>
          </a:p>
          <a:p>
            <a:pPr lvl="1"/>
            <a:r>
              <a:rPr lang="en-GB" dirty="0" smtClean="0"/>
              <a:t>summary statistics</a:t>
            </a:r>
          </a:p>
          <a:p>
            <a:pPr lvl="1"/>
            <a:endParaRPr lang="en-GB" dirty="0" smtClean="0"/>
          </a:p>
          <a:p>
            <a:r>
              <a:rPr lang="en-GB" dirty="0" smtClean="0"/>
              <a:t>We can also use quantitative data analysis to see:</a:t>
            </a:r>
          </a:p>
          <a:p>
            <a:pPr lvl="1"/>
            <a:r>
              <a:rPr lang="en-GB" dirty="0" smtClean="0"/>
              <a:t>where responses are similar , for example, we might find that the majority of students all go to the university library twice a week </a:t>
            </a:r>
          </a:p>
          <a:p>
            <a:pPr lvl="1"/>
            <a:r>
              <a:rPr lang="en-GB" dirty="0" smtClean="0"/>
              <a:t>if there are differences  between the things we have studied, for example, 1st year students might go once a week to the library, 2 </a:t>
            </a:r>
            <a:r>
              <a:rPr lang="en-GB" dirty="0" err="1" smtClean="0"/>
              <a:t>nd</a:t>
            </a:r>
            <a:r>
              <a:rPr lang="en-GB" dirty="0" smtClean="0"/>
              <a:t> year students twice a week and 3 </a:t>
            </a:r>
            <a:r>
              <a:rPr lang="en-GB" dirty="0" err="1" smtClean="0"/>
              <a:t>rd</a:t>
            </a:r>
            <a:r>
              <a:rPr lang="en-GB" dirty="0" smtClean="0"/>
              <a:t> year students three times a week </a:t>
            </a:r>
          </a:p>
          <a:p>
            <a:pPr lvl="1"/>
            <a:r>
              <a:rPr lang="en-GB" dirty="0" smtClean="0"/>
              <a:t>if there is a relationship  between the things we have studied. So, is there a relationship between the number of times a student goes to the library and their year of study? </a:t>
            </a:r>
          </a:p>
          <a:p>
            <a:endParaRPr lang="en-GB" dirty="0"/>
          </a:p>
        </p:txBody>
      </p:sp>
    </p:spTree>
    <p:extLst>
      <p:ext uri="{BB962C8B-B14F-4D97-AF65-F5344CB8AC3E}">
        <p14:creationId xmlns:p14="http://schemas.microsoft.com/office/powerpoint/2010/main" val="38167789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Advantages of quantitative data</a:t>
            </a:r>
            <a:endParaRPr lang="en-GB" dirty="0"/>
          </a:p>
        </p:txBody>
      </p:sp>
      <p:sp>
        <p:nvSpPr>
          <p:cNvPr id="3" name="Content Placeholder 2"/>
          <p:cNvSpPr>
            <a:spLocks noGrp="1"/>
          </p:cNvSpPr>
          <p:nvPr>
            <p:ph idx="1"/>
          </p:nvPr>
        </p:nvSpPr>
        <p:spPr/>
        <p:txBody>
          <a:bodyPr>
            <a:normAutofit fontScale="85000" lnSpcReduction="10000"/>
          </a:bodyPr>
          <a:lstStyle/>
          <a:p>
            <a:r>
              <a:rPr lang="en-GB" dirty="0"/>
              <a:t>A</a:t>
            </a:r>
            <a:r>
              <a:rPr lang="en-GB" dirty="0" smtClean="0">
                <a:effectLst/>
              </a:rPr>
              <a:t>llow for a broader study, involving a greater number of subjects, and enhancing the generalisation of the results </a:t>
            </a:r>
          </a:p>
          <a:p>
            <a:r>
              <a:rPr lang="en-GB" dirty="0"/>
              <a:t>C</a:t>
            </a:r>
            <a:r>
              <a:rPr lang="en-GB" dirty="0" smtClean="0">
                <a:effectLst/>
              </a:rPr>
              <a:t>an allow for greater objectivity and accuracy of results. Generally, quantitative methods are designed to provide summaries of data that support generalisations about the phenomenon under study. In order to accomplish this, quantitative research usually involves few variables and many cases, and employs prescribed procedures to ensure validity and reliability </a:t>
            </a:r>
          </a:p>
          <a:p>
            <a:r>
              <a:rPr lang="en-GB" dirty="0"/>
              <a:t>U</a:t>
            </a:r>
            <a:r>
              <a:rPr lang="en-GB" dirty="0" smtClean="0">
                <a:effectLst/>
              </a:rPr>
              <a:t>sing standards means that the research can be replicated, and then analysed and compared with similar studies. Kruger (2003) confirms that 'quantitative methods allow us to summarize vast sources of information and facilitate comparisons across categories and over time' </a:t>
            </a:r>
          </a:p>
          <a:p>
            <a:r>
              <a:rPr lang="en-GB" dirty="0"/>
              <a:t>P</a:t>
            </a:r>
            <a:r>
              <a:rPr lang="en-GB" dirty="0" smtClean="0">
                <a:effectLst/>
              </a:rPr>
              <a:t>ersonal bias can be avoided by researchers keeping a 'distance' from participating subjects and employing subjects unknown to them </a:t>
            </a:r>
          </a:p>
          <a:p>
            <a:endParaRPr lang="en-GB" dirty="0"/>
          </a:p>
        </p:txBody>
      </p:sp>
    </p:spTree>
    <p:extLst>
      <p:ext uri="{BB962C8B-B14F-4D97-AF65-F5344CB8AC3E}">
        <p14:creationId xmlns:p14="http://schemas.microsoft.com/office/powerpoint/2010/main" val="25734620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Disadvantages of quantitative data</a:t>
            </a:r>
            <a:endParaRPr lang="en-GB" dirty="0"/>
          </a:p>
        </p:txBody>
      </p:sp>
      <p:sp>
        <p:nvSpPr>
          <p:cNvPr id="3" name="Content Placeholder 2"/>
          <p:cNvSpPr>
            <a:spLocks noGrp="1"/>
          </p:cNvSpPr>
          <p:nvPr>
            <p:ph idx="1"/>
          </p:nvPr>
        </p:nvSpPr>
        <p:spPr/>
        <p:txBody>
          <a:bodyPr>
            <a:normAutofit fontScale="92500" lnSpcReduction="20000"/>
          </a:bodyPr>
          <a:lstStyle/>
          <a:p>
            <a:r>
              <a:rPr lang="en-GB" dirty="0"/>
              <a:t>C</a:t>
            </a:r>
            <a:r>
              <a:rPr lang="en-GB" dirty="0" smtClean="0">
                <a:effectLst/>
              </a:rPr>
              <a:t>ollect a much narrower and sometimes superficial dataset </a:t>
            </a:r>
          </a:p>
          <a:p>
            <a:r>
              <a:rPr lang="en-GB" dirty="0"/>
              <a:t>R</a:t>
            </a:r>
            <a:r>
              <a:rPr lang="en-GB" dirty="0" smtClean="0">
                <a:effectLst/>
              </a:rPr>
              <a:t>esults are limited as they provide numerical descriptions rather than detailed narrative and generally provide less elaborate accounts of human perception </a:t>
            </a:r>
          </a:p>
          <a:p>
            <a:r>
              <a:rPr lang="en-GB" dirty="0" err="1"/>
              <a:t>R</a:t>
            </a:r>
            <a:r>
              <a:rPr lang="en-GB" dirty="0" err="1" smtClean="0">
                <a:effectLst/>
              </a:rPr>
              <a:t>he</a:t>
            </a:r>
            <a:r>
              <a:rPr lang="en-GB" dirty="0" smtClean="0">
                <a:effectLst/>
              </a:rPr>
              <a:t> research is often carried out in an unnatural, artificial environment so that a level of control can be applied to the exercise. This level of control might not normally be in place in the real world yielding laboratory results as opposed to real world results </a:t>
            </a:r>
          </a:p>
          <a:p>
            <a:r>
              <a:rPr lang="en-GB" dirty="0"/>
              <a:t>I</a:t>
            </a:r>
            <a:r>
              <a:rPr lang="en-GB" dirty="0" smtClean="0">
                <a:effectLst/>
              </a:rPr>
              <a:t>n addition </a:t>
            </a:r>
            <a:r>
              <a:rPr lang="en-GB" dirty="0" err="1" smtClean="0">
                <a:effectLst/>
              </a:rPr>
              <a:t>preset</a:t>
            </a:r>
            <a:r>
              <a:rPr lang="en-GB" dirty="0" smtClean="0">
                <a:effectLst/>
              </a:rPr>
              <a:t> answers will not necessarily reflect how people really feel about a subject and in some cases might just be the closest match. </a:t>
            </a:r>
          </a:p>
          <a:p>
            <a:r>
              <a:rPr lang="en-GB" dirty="0"/>
              <a:t>T</a:t>
            </a:r>
            <a:r>
              <a:rPr lang="en-GB" dirty="0" smtClean="0">
                <a:effectLst/>
              </a:rPr>
              <a:t>he development of standard questions by researchers can lead to 'structural' bias and false representation, where the data actually reflects the view of them instead of the participating subject. </a:t>
            </a:r>
          </a:p>
          <a:p>
            <a:endParaRPr lang="en-GB" dirty="0"/>
          </a:p>
        </p:txBody>
      </p:sp>
    </p:spTree>
    <p:extLst>
      <p:ext uri="{BB962C8B-B14F-4D97-AF65-F5344CB8AC3E}">
        <p14:creationId xmlns:p14="http://schemas.microsoft.com/office/powerpoint/2010/main" val="32216143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quantitative data ? Select any or all that apply</a:t>
            </a:r>
            <a:endParaRPr lang="en-GB" dirty="0"/>
          </a:p>
        </p:txBody>
      </p:sp>
      <p:sp>
        <p:nvSpPr>
          <p:cNvPr id="3" name="Content Placeholder 2"/>
          <p:cNvSpPr>
            <a:spLocks noGrp="1"/>
          </p:cNvSpPr>
          <p:nvPr>
            <p:ph idx="1"/>
          </p:nvPr>
        </p:nvSpPr>
        <p:spPr/>
        <p:txBody>
          <a:bodyPr/>
          <a:lstStyle/>
          <a:p>
            <a:r>
              <a:rPr lang="en-GB" dirty="0" smtClean="0"/>
              <a:t>Systematic approach to investigations</a:t>
            </a:r>
          </a:p>
          <a:p>
            <a:r>
              <a:rPr lang="en-GB" dirty="0" smtClean="0"/>
              <a:t>Involves measuring or counting attributes</a:t>
            </a:r>
          </a:p>
          <a:p>
            <a:r>
              <a:rPr lang="en-GB" dirty="0" smtClean="0"/>
              <a:t>Explores people’s feelings and attitudes</a:t>
            </a:r>
          </a:p>
          <a:p>
            <a:r>
              <a:rPr lang="en-GB" dirty="0" smtClean="0"/>
              <a:t>Answers the what and how many questions</a:t>
            </a:r>
          </a:p>
          <a:p>
            <a:r>
              <a:rPr lang="en-GB" dirty="0" smtClean="0"/>
              <a:t>Answers the why questions</a:t>
            </a:r>
            <a:endParaRPr lang="en-GB" dirty="0"/>
          </a:p>
        </p:txBody>
      </p:sp>
    </p:spTree>
    <p:extLst>
      <p:ext uri="{BB962C8B-B14F-4D97-AF65-F5344CB8AC3E}">
        <p14:creationId xmlns:p14="http://schemas.microsoft.com/office/powerpoint/2010/main" val="26628779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quantitative data ? Select any or all that apply</a:t>
            </a:r>
            <a:endParaRPr lang="en-GB" dirty="0"/>
          </a:p>
        </p:txBody>
      </p:sp>
      <p:sp>
        <p:nvSpPr>
          <p:cNvPr id="3" name="Content Placeholder 2"/>
          <p:cNvSpPr>
            <a:spLocks noGrp="1"/>
          </p:cNvSpPr>
          <p:nvPr>
            <p:ph idx="1"/>
          </p:nvPr>
        </p:nvSpPr>
        <p:spPr/>
        <p:txBody>
          <a:bodyPr/>
          <a:lstStyle/>
          <a:p>
            <a:r>
              <a:rPr lang="en-GB" dirty="0" smtClean="0"/>
              <a:t>Systematic approach to investigations Y</a:t>
            </a:r>
          </a:p>
          <a:p>
            <a:r>
              <a:rPr lang="en-GB" dirty="0" smtClean="0"/>
              <a:t>Involves measuring or counting attributes Y</a:t>
            </a:r>
          </a:p>
          <a:p>
            <a:r>
              <a:rPr lang="en-GB" dirty="0" smtClean="0"/>
              <a:t>Explores people’s feelings and attitudes Y</a:t>
            </a:r>
          </a:p>
          <a:p>
            <a:r>
              <a:rPr lang="en-GB" dirty="0" smtClean="0"/>
              <a:t>Answers the what and how many questions Y</a:t>
            </a:r>
          </a:p>
          <a:p>
            <a:r>
              <a:rPr lang="en-GB" dirty="0" smtClean="0"/>
              <a:t>Answers the why questions</a:t>
            </a:r>
            <a:endParaRPr lang="en-GB" dirty="0"/>
          </a:p>
        </p:txBody>
      </p:sp>
    </p:spTree>
    <p:extLst>
      <p:ext uri="{BB962C8B-B14F-4D97-AF65-F5344CB8AC3E}">
        <p14:creationId xmlns:p14="http://schemas.microsoft.com/office/powerpoint/2010/main" val="37443752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collect quantitative data ?</a:t>
            </a:r>
            <a:endParaRPr lang="en-GB" dirty="0"/>
          </a:p>
        </p:txBody>
      </p:sp>
      <p:sp>
        <p:nvSpPr>
          <p:cNvPr id="3" name="Content Placeholder 2"/>
          <p:cNvSpPr>
            <a:spLocks noGrp="1"/>
          </p:cNvSpPr>
          <p:nvPr>
            <p:ph idx="1"/>
          </p:nvPr>
        </p:nvSpPr>
        <p:spPr/>
        <p:txBody>
          <a:bodyPr/>
          <a:lstStyle/>
          <a:p>
            <a:r>
              <a:rPr lang="en-GB" dirty="0" smtClean="0"/>
              <a:t>?</a:t>
            </a:r>
            <a:endParaRPr lang="en-GB" dirty="0"/>
          </a:p>
        </p:txBody>
      </p:sp>
    </p:spTree>
    <p:extLst>
      <p:ext uri="{BB962C8B-B14F-4D97-AF65-F5344CB8AC3E}">
        <p14:creationId xmlns:p14="http://schemas.microsoft.com/office/powerpoint/2010/main" val="169997230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collect quantitative data ?</a:t>
            </a:r>
            <a:endParaRPr lang="en-GB" dirty="0"/>
          </a:p>
        </p:txBody>
      </p:sp>
      <p:sp>
        <p:nvSpPr>
          <p:cNvPr id="3" name="Content Placeholder 2"/>
          <p:cNvSpPr>
            <a:spLocks noGrp="1"/>
          </p:cNvSpPr>
          <p:nvPr>
            <p:ph idx="1"/>
          </p:nvPr>
        </p:nvSpPr>
        <p:spPr/>
        <p:txBody>
          <a:bodyPr/>
          <a:lstStyle/>
          <a:p>
            <a:r>
              <a:rPr lang="en-GB" dirty="0" smtClean="0"/>
              <a:t>Interviews</a:t>
            </a:r>
          </a:p>
          <a:p>
            <a:r>
              <a:rPr lang="en-GB" dirty="0" smtClean="0"/>
              <a:t>Questionnaire</a:t>
            </a:r>
          </a:p>
          <a:p>
            <a:r>
              <a:rPr lang="en-GB" dirty="0" smtClean="0"/>
              <a:t>Observation</a:t>
            </a:r>
          </a:p>
          <a:p>
            <a:r>
              <a:rPr lang="en-GB" dirty="0" smtClean="0"/>
              <a:t>Document research</a:t>
            </a:r>
          </a:p>
          <a:p>
            <a:r>
              <a:rPr lang="en-GB" dirty="0" smtClean="0"/>
              <a:t>Transaction logs</a:t>
            </a:r>
            <a:endParaRPr lang="en-GB" dirty="0"/>
          </a:p>
        </p:txBody>
      </p:sp>
    </p:spTree>
    <p:extLst>
      <p:ext uri="{BB962C8B-B14F-4D97-AF65-F5344CB8AC3E}">
        <p14:creationId xmlns:p14="http://schemas.microsoft.com/office/powerpoint/2010/main" val="9870952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True or false</a:t>
            </a:r>
            <a:endParaRPr lang="en-GB" dirty="0"/>
          </a:p>
        </p:txBody>
      </p:sp>
      <p:sp>
        <p:nvSpPr>
          <p:cNvPr id="3" name="Content Placeholder 2"/>
          <p:cNvSpPr>
            <a:spLocks noGrp="1"/>
          </p:cNvSpPr>
          <p:nvPr>
            <p:ph idx="1"/>
          </p:nvPr>
        </p:nvSpPr>
        <p:spPr/>
        <p:txBody>
          <a:bodyPr/>
          <a:lstStyle/>
          <a:p>
            <a:r>
              <a:rPr lang="en-GB" dirty="0" smtClean="0"/>
              <a:t>Would we use quantitative data analysis to see where responses are similar, for example we might find that the majority of students all go to the university library twice a week.</a:t>
            </a:r>
          </a:p>
          <a:p>
            <a:r>
              <a:rPr lang="en-GB" dirty="0" smtClean="0"/>
              <a:t>True</a:t>
            </a:r>
          </a:p>
          <a:p>
            <a:r>
              <a:rPr lang="en-GB" dirty="0" smtClean="0"/>
              <a:t>False</a:t>
            </a:r>
            <a:endParaRPr lang="en-GB" dirty="0"/>
          </a:p>
        </p:txBody>
      </p:sp>
    </p:spTree>
    <p:extLst>
      <p:ext uri="{BB962C8B-B14F-4D97-AF65-F5344CB8AC3E}">
        <p14:creationId xmlns:p14="http://schemas.microsoft.com/office/powerpoint/2010/main" val="29192931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True or false</a:t>
            </a:r>
            <a:endParaRPr lang="en-GB" dirty="0"/>
          </a:p>
        </p:txBody>
      </p:sp>
      <p:sp>
        <p:nvSpPr>
          <p:cNvPr id="3" name="Content Placeholder 2"/>
          <p:cNvSpPr>
            <a:spLocks noGrp="1"/>
          </p:cNvSpPr>
          <p:nvPr>
            <p:ph idx="1"/>
          </p:nvPr>
        </p:nvSpPr>
        <p:spPr/>
        <p:txBody>
          <a:bodyPr/>
          <a:lstStyle/>
          <a:p>
            <a:r>
              <a:rPr lang="en-GB" dirty="0" smtClean="0"/>
              <a:t>Would we use quantitative data analysis to see where responses are similar, for example we might find that the majority of students all go to the university library twice a week.</a:t>
            </a:r>
          </a:p>
          <a:p>
            <a:r>
              <a:rPr lang="en-GB" dirty="0" smtClean="0"/>
              <a:t>True Y</a:t>
            </a:r>
          </a:p>
          <a:p>
            <a:r>
              <a:rPr lang="en-GB" dirty="0" smtClean="0"/>
              <a:t>False</a:t>
            </a:r>
            <a:endParaRPr lang="en-GB" dirty="0"/>
          </a:p>
        </p:txBody>
      </p:sp>
    </p:spTree>
    <p:extLst>
      <p:ext uri="{BB962C8B-B14F-4D97-AF65-F5344CB8AC3E}">
        <p14:creationId xmlns:p14="http://schemas.microsoft.com/office/powerpoint/2010/main" val="38139915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True or false</a:t>
            </a:r>
            <a:endParaRPr lang="en-GB" dirty="0"/>
          </a:p>
        </p:txBody>
      </p:sp>
      <p:sp>
        <p:nvSpPr>
          <p:cNvPr id="3" name="Content Placeholder 2"/>
          <p:cNvSpPr>
            <a:spLocks noGrp="1"/>
          </p:cNvSpPr>
          <p:nvPr>
            <p:ph idx="1"/>
          </p:nvPr>
        </p:nvSpPr>
        <p:spPr/>
        <p:txBody>
          <a:bodyPr/>
          <a:lstStyle/>
          <a:p>
            <a:r>
              <a:rPr lang="en-GB" dirty="0" smtClean="0"/>
              <a:t>Would we use quantitative data analysis to see if there are differences between the things we have studied, for example, 1</a:t>
            </a:r>
            <a:r>
              <a:rPr lang="en-GB" baseline="30000" dirty="0" smtClean="0"/>
              <a:t>st</a:t>
            </a:r>
            <a:r>
              <a:rPr lang="en-GB" dirty="0" smtClean="0"/>
              <a:t> year students might go once a week to the library, 2</a:t>
            </a:r>
            <a:r>
              <a:rPr lang="en-GB" baseline="30000" dirty="0" smtClean="0"/>
              <a:t>nd</a:t>
            </a:r>
            <a:r>
              <a:rPr lang="en-GB" dirty="0" smtClean="0"/>
              <a:t> year students twice a week and 3</a:t>
            </a:r>
            <a:r>
              <a:rPr lang="en-GB" baseline="30000" dirty="0" smtClean="0"/>
              <a:t>rd</a:t>
            </a:r>
            <a:r>
              <a:rPr lang="en-GB" dirty="0" smtClean="0"/>
              <a:t> year students three times a week.</a:t>
            </a:r>
          </a:p>
          <a:p>
            <a:r>
              <a:rPr lang="en-GB" dirty="0" smtClean="0"/>
              <a:t>True</a:t>
            </a:r>
          </a:p>
          <a:p>
            <a:r>
              <a:rPr lang="en-GB" dirty="0" smtClean="0"/>
              <a:t>False</a:t>
            </a:r>
            <a:endParaRPr lang="en-GB" dirty="0"/>
          </a:p>
        </p:txBody>
      </p:sp>
    </p:spTree>
    <p:extLst>
      <p:ext uri="{BB962C8B-B14F-4D97-AF65-F5344CB8AC3E}">
        <p14:creationId xmlns:p14="http://schemas.microsoft.com/office/powerpoint/2010/main" val="1429595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True or false</a:t>
            </a:r>
            <a:endParaRPr lang="en-GB" dirty="0"/>
          </a:p>
        </p:txBody>
      </p:sp>
      <p:sp>
        <p:nvSpPr>
          <p:cNvPr id="3" name="Content Placeholder 2"/>
          <p:cNvSpPr>
            <a:spLocks noGrp="1"/>
          </p:cNvSpPr>
          <p:nvPr>
            <p:ph idx="1"/>
          </p:nvPr>
        </p:nvSpPr>
        <p:spPr/>
        <p:txBody>
          <a:bodyPr/>
          <a:lstStyle/>
          <a:p>
            <a:r>
              <a:rPr lang="en-GB" dirty="0" smtClean="0"/>
              <a:t>Would we use quantitative data analysis to see if there are differences between the things we have studied, for example, 1</a:t>
            </a:r>
            <a:r>
              <a:rPr lang="en-GB" baseline="30000" dirty="0" smtClean="0"/>
              <a:t>st</a:t>
            </a:r>
            <a:r>
              <a:rPr lang="en-GB" dirty="0" smtClean="0"/>
              <a:t> year students might go once a week to the library, 2</a:t>
            </a:r>
            <a:r>
              <a:rPr lang="en-GB" baseline="30000" dirty="0" smtClean="0"/>
              <a:t>nd</a:t>
            </a:r>
            <a:r>
              <a:rPr lang="en-GB" dirty="0" smtClean="0"/>
              <a:t> year students twice a week and 3</a:t>
            </a:r>
            <a:r>
              <a:rPr lang="en-GB" baseline="30000" dirty="0" smtClean="0"/>
              <a:t>rd</a:t>
            </a:r>
            <a:r>
              <a:rPr lang="en-GB" dirty="0" smtClean="0"/>
              <a:t> year students three times a week.</a:t>
            </a:r>
          </a:p>
          <a:p>
            <a:r>
              <a:rPr lang="en-GB" dirty="0" smtClean="0"/>
              <a:t>True Y</a:t>
            </a:r>
          </a:p>
          <a:p>
            <a:r>
              <a:rPr lang="en-GB" dirty="0" smtClean="0"/>
              <a:t>False</a:t>
            </a:r>
            <a:endParaRPr lang="en-GB" dirty="0"/>
          </a:p>
        </p:txBody>
      </p:sp>
    </p:spTree>
    <p:extLst>
      <p:ext uri="{BB962C8B-B14F-4D97-AF65-F5344CB8AC3E}">
        <p14:creationId xmlns:p14="http://schemas.microsoft.com/office/powerpoint/2010/main" val="19970953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True or False</a:t>
            </a:r>
            <a:endParaRPr lang="en-GB" dirty="0"/>
          </a:p>
        </p:txBody>
      </p:sp>
      <p:sp>
        <p:nvSpPr>
          <p:cNvPr id="3" name="Content Placeholder 2"/>
          <p:cNvSpPr>
            <a:spLocks noGrp="1"/>
          </p:cNvSpPr>
          <p:nvPr>
            <p:ph idx="1"/>
          </p:nvPr>
        </p:nvSpPr>
        <p:spPr/>
        <p:txBody>
          <a:bodyPr/>
          <a:lstStyle/>
          <a:p>
            <a:r>
              <a:rPr lang="en-GB" dirty="0" smtClean="0"/>
              <a:t>Would we use quantitative data to see if there is a relationship between the things we have studied for example, if there is a relationship between the number of times a student goes to the library and their year of study.</a:t>
            </a:r>
          </a:p>
          <a:p>
            <a:r>
              <a:rPr lang="en-GB" dirty="0" smtClean="0"/>
              <a:t>True</a:t>
            </a:r>
          </a:p>
          <a:p>
            <a:r>
              <a:rPr lang="en-GB" dirty="0" smtClean="0"/>
              <a:t>False</a:t>
            </a:r>
            <a:endParaRPr lang="en-GB" dirty="0"/>
          </a:p>
        </p:txBody>
      </p:sp>
    </p:spTree>
    <p:extLst>
      <p:ext uri="{BB962C8B-B14F-4D97-AF65-F5344CB8AC3E}">
        <p14:creationId xmlns:p14="http://schemas.microsoft.com/office/powerpoint/2010/main" val="3628635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True or False</a:t>
            </a:r>
            <a:endParaRPr lang="en-GB" dirty="0"/>
          </a:p>
        </p:txBody>
      </p:sp>
      <p:sp>
        <p:nvSpPr>
          <p:cNvPr id="3" name="Content Placeholder 2"/>
          <p:cNvSpPr>
            <a:spLocks noGrp="1"/>
          </p:cNvSpPr>
          <p:nvPr>
            <p:ph idx="1"/>
          </p:nvPr>
        </p:nvSpPr>
        <p:spPr/>
        <p:txBody>
          <a:bodyPr/>
          <a:lstStyle/>
          <a:p>
            <a:r>
              <a:rPr lang="en-GB" dirty="0" smtClean="0"/>
              <a:t>Would we use quantitative data to see if there is a relationship between the things we have studied for example, if there is a relationship between the number of times a student goes to the library and their year of study.</a:t>
            </a:r>
          </a:p>
          <a:p>
            <a:r>
              <a:rPr lang="en-GB" dirty="0" smtClean="0"/>
              <a:t>True Y</a:t>
            </a:r>
          </a:p>
          <a:p>
            <a:r>
              <a:rPr lang="en-GB" dirty="0" smtClean="0"/>
              <a:t>False</a:t>
            </a:r>
            <a:endParaRPr lang="en-GB" dirty="0"/>
          </a:p>
        </p:txBody>
      </p:sp>
    </p:spTree>
    <p:extLst>
      <p:ext uri="{BB962C8B-B14F-4D97-AF65-F5344CB8AC3E}">
        <p14:creationId xmlns:p14="http://schemas.microsoft.com/office/powerpoint/2010/main" val="24950811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Quantitative research issues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effectLst/>
              </a:rPr>
              <a:t>There are four main issues in quantitative data analysis, these are:</a:t>
            </a:r>
          </a:p>
          <a:p>
            <a:pPr lvl="1"/>
            <a:r>
              <a:rPr lang="en-GB" dirty="0" smtClean="0">
                <a:effectLst/>
              </a:rPr>
              <a:t>Hypotheses </a:t>
            </a:r>
          </a:p>
          <a:p>
            <a:pPr lvl="1"/>
            <a:r>
              <a:rPr lang="en-GB" dirty="0" smtClean="0">
                <a:effectLst/>
              </a:rPr>
              <a:t>Causality </a:t>
            </a:r>
          </a:p>
          <a:p>
            <a:pPr lvl="1"/>
            <a:r>
              <a:rPr lang="en-GB" dirty="0" smtClean="0">
                <a:effectLst/>
              </a:rPr>
              <a:t>Generalisability </a:t>
            </a:r>
          </a:p>
          <a:p>
            <a:pPr lvl="1"/>
            <a:r>
              <a:rPr lang="en-GB" dirty="0" smtClean="0">
                <a:effectLst/>
              </a:rPr>
              <a:t>Reliability </a:t>
            </a:r>
          </a:p>
          <a:p>
            <a:r>
              <a:rPr lang="en-GB" dirty="0" smtClean="0">
                <a:effectLst/>
              </a:rPr>
              <a:t>When we conduct quantitative research we will often be concerned with finding evidence to either support or contradict, an idea or hypothesis you might have. To recap, a hypothesis is where a predicted answer to a research question is proposed, for example, you might propose that if you give a student training in how to use a search engine it will improve their success in finding information on the Internet.</a:t>
            </a:r>
          </a:p>
          <a:p>
            <a:r>
              <a:rPr lang="en-GB" dirty="0" smtClean="0">
                <a:effectLst/>
              </a:rPr>
              <a:t>You could then go on to explain why a particular answer is expected - you put forward a </a:t>
            </a:r>
            <a:r>
              <a:rPr lang="en-GB" i="1" dirty="0" smtClean="0">
                <a:effectLst/>
              </a:rPr>
              <a:t>theory</a:t>
            </a:r>
            <a:r>
              <a:rPr lang="en-GB" dirty="0" smtClean="0">
                <a:effectLst/>
              </a:rPr>
              <a:t>.</a:t>
            </a:r>
          </a:p>
          <a:p>
            <a:endParaRPr lang="en-GB" dirty="0"/>
          </a:p>
        </p:txBody>
      </p:sp>
    </p:spTree>
    <p:extLst>
      <p:ext uri="{BB962C8B-B14F-4D97-AF65-F5344CB8AC3E}">
        <p14:creationId xmlns:p14="http://schemas.microsoft.com/office/powerpoint/2010/main" val="30656883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1. Hypothesis</a:t>
            </a:r>
            <a:endParaRPr lang="en-GB" dirty="0"/>
          </a:p>
        </p:txBody>
      </p:sp>
      <p:sp>
        <p:nvSpPr>
          <p:cNvPr id="3" name="Content Placeholder 2"/>
          <p:cNvSpPr>
            <a:spLocks noGrp="1"/>
          </p:cNvSpPr>
          <p:nvPr>
            <p:ph idx="1"/>
          </p:nvPr>
        </p:nvSpPr>
        <p:spPr/>
        <p:txBody>
          <a:bodyPr>
            <a:normAutofit fontScale="62500" lnSpcReduction="20000"/>
          </a:bodyPr>
          <a:lstStyle/>
          <a:p>
            <a:r>
              <a:rPr lang="en-GB" dirty="0" smtClean="0">
                <a:effectLst/>
              </a:rPr>
              <a:t>In hypothesis testing we generally have two hypotheses: 1) a null hypothesis (which usually indicates no change or no effect) and 2) an alternative hypothesis (which is usually our experimental hypothesis). The evidence from the sample is taken to support either the null or the alternative hypothesis.</a:t>
            </a:r>
          </a:p>
          <a:p>
            <a:r>
              <a:rPr lang="en-GB" dirty="0" smtClean="0">
                <a:effectLst/>
              </a:rPr>
              <a:t>When a researcher is interested in hypothesis testing they will conduct an experiment to gather their data. So, we could take one sample from our population of students, give them some training in how to search and then ask them to find some specific information. We ask another sample of students to search for the same specific information but don't give them training - and we see which group did better through a variety of different measures, some subjective and some objective. So, does the data we gather contain evidence that agrees with the alternative (experimental) hypothesis or the null hypothesis?</a:t>
            </a:r>
          </a:p>
          <a:p>
            <a:r>
              <a:rPr lang="en-GB" dirty="0" smtClean="0">
                <a:effectLst/>
              </a:rPr>
              <a:t>In testing a hypothesis we never actually prove or disprove a hypothesis, all we ever get is evidence from a sample that either 1) supports a hypothesis or 2) contradicts a hypothesis. </a:t>
            </a:r>
          </a:p>
          <a:p>
            <a:r>
              <a:rPr lang="en-GB" dirty="0" smtClean="0">
                <a:effectLst/>
              </a:rPr>
              <a:t>The Hypothesis contains concepts which need to be measured.</a:t>
            </a:r>
          </a:p>
          <a:p>
            <a:r>
              <a:rPr lang="en-GB" dirty="0" smtClean="0">
                <a:effectLst/>
              </a:rPr>
              <a:t>To do this we need to:</a:t>
            </a:r>
          </a:p>
          <a:p>
            <a:pPr lvl="1"/>
            <a:r>
              <a:rPr lang="en-GB" dirty="0" smtClean="0">
                <a:effectLst/>
              </a:rPr>
              <a:t>translate concepts into measurable factors </a:t>
            </a:r>
          </a:p>
          <a:p>
            <a:pPr lvl="1"/>
            <a:r>
              <a:rPr lang="en-GB" dirty="0" smtClean="0">
                <a:effectLst/>
              </a:rPr>
              <a:t>take these measurable factors and treat them as </a:t>
            </a:r>
            <a:r>
              <a:rPr lang="en-GB" b="1" dirty="0" smtClean="0">
                <a:effectLst/>
              </a:rPr>
              <a:t>variables </a:t>
            </a:r>
            <a:endParaRPr lang="en-GB" dirty="0" smtClean="0">
              <a:effectLst/>
            </a:endParaRPr>
          </a:p>
          <a:p>
            <a:pPr lvl="1"/>
            <a:r>
              <a:rPr lang="en-GB" dirty="0" smtClean="0">
                <a:effectLst/>
              </a:rPr>
              <a:t>identify measurement scales to quantify variables</a:t>
            </a:r>
          </a:p>
          <a:p>
            <a:endParaRPr lang="en-GB" dirty="0"/>
          </a:p>
        </p:txBody>
      </p:sp>
    </p:spTree>
    <p:extLst>
      <p:ext uri="{BB962C8B-B14F-4D97-AF65-F5344CB8AC3E}">
        <p14:creationId xmlns:p14="http://schemas.microsoft.com/office/powerpoint/2010/main" val="4708887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2. Causality - cause and effect</a:t>
            </a:r>
            <a:br>
              <a:rPr lang="en-GB" b="1" dirty="0" smtClean="0">
                <a:effectLst/>
              </a:rPr>
            </a:br>
            <a:endParaRPr lang="en-GB" dirty="0"/>
          </a:p>
        </p:txBody>
      </p:sp>
      <p:sp>
        <p:nvSpPr>
          <p:cNvPr id="3" name="Content Placeholder 2"/>
          <p:cNvSpPr>
            <a:spLocks noGrp="1"/>
          </p:cNvSpPr>
          <p:nvPr>
            <p:ph idx="1"/>
          </p:nvPr>
        </p:nvSpPr>
        <p:spPr/>
        <p:txBody>
          <a:bodyPr>
            <a:normAutofit fontScale="55000" lnSpcReduction="20000"/>
          </a:bodyPr>
          <a:lstStyle/>
          <a:p>
            <a:r>
              <a:rPr lang="en-GB" dirty="0" smtClean="0">
                <a:effectLst/>
              </a:rPr>
              <a:t>This is essentially concerned with showing how things come to be the way they are. To do this we need to identify our variables: </a:t>
            </a:r>
          </a:p>
          <a:p>
            <a:r>
              <a:rPr lang="en-GB" b="1" i="1" dirty="0" smtClean="0">
                <a:effectLst/>
              </a:rPr>
              <a:t>Independent variable </a:t>
            </a:r>
            <a:r>
              <a:rPr lang="en-GB" dirty="0" smtClean="0">
                <a:effectLst/>
              </a:rPr>
              <a:t>- the variable that is deliberately manipulated by the researcher </a:t>
            </a:r>
          </a:p>
          <a:p>
            <a:r>
              <a:rPr lang="en-GB" b="1" i="1" dirty="0" smtClean="0">
                <a:effectLst/>
              </a:rPr>
              <a:t>Dependent variable </a:t>
            </a:r>
            <a:r>
              <a:rPr lang="en-GB" dirty="0" smtClean="0">
                <a:effectLst/>
              </a:rPr>
              <a:t>- the variable that is measured to find out the effect of the manipulated (independent) variable </a:t>
            </a:r>
          </a:p>
          <a:p>
            <a:r>
              <a:rPr lang="en-GB" b="1" i="1" dirty="0" smtClean="0">
                <a:effectLst/>
              </a:rPr>
              <a:t>Control variables </a:t>
            </a:r>
            <a:r>
              <a:rPr lang="en-GB" dirty="0" smtClean="0">
                <a:effectLst/>
              </a:rPr>
              <a:t>- may be potential independent variables, but are held constant during the experiment</a:t>
            </a:r>
          </a:p>
          <a:p>
            <a:r>
              <a:rPr lang="en-GB" dirty="0" smtClean="0">
                <a:effectLst/>
              </a:rPr>
              <a:t>So, following on with our example, students are timed whilst searching for information to assess the effectiveness of their searching behaviour, some were given prior search training</a:t>
            </a:r>
          </a:p>
          <a:p>
            <a:r>
              <a:rPr lang="en-GB" b="1" dirty="0" smtClean="0">
                <a:effectLst/>
              </a:rPr>
              <a:t>Independent variable </a:t>
            </a:r>
            <a:r>
              <a:rPr lang="en-GB" dirty="0" smtClean="0">
                <a:effectLst/>
              </a:rPr>
              <a:t>= </a:t>
            </a:r>
            <a:r>
              <a:rPr lang="en-GB" b="1" dirty="0" smtClean="0">
                <a:effectLst/>
              </a:rPr>
              <a:t>training </a:t>
            </a:r>
            <a:r>
              <a:rPr lang="en-GB" dirty="0" smtClean="0">
                <a:effectLst/>
              </a:rPr>
              <a:t>- manipulate by varying training given to different students </a:t>
            </a:r>
          </a:p>
          <a:p>
            <a:r>
              <a:rPr lang="en-GB" b="1" dirty="0" smtClean="0">
                <a:effectLst/>
              </a:rPr>
              <a:t>Dependent </a:t>
            </a:r>
            <a:r>
              <a:rPr lang="en-GB" dirty="0" smtClean="0">
                <a:effectLst/>
              </a:rPr>
              <a:t>= </a:t>
            </a:r>
            <a:r>
              <a:rPr lang="en-GB" b="1" dirty="0" smtClean="0">
                <a:effectLst/>
              </a:rPr>
              <a:t>time taken </a:t>
            </a:r>
            <a:r>
              <a:rPr lang="en-GB" dirty="0" smtClean="0">
                <a:effectLst/>
              </a:rPr>
              <a:t>to find information - which we can measure by timing how long to search </a:t>
            </a:r>
          </a:p>
          <a:p>
            <a:r>
              <a:rPr lang="en-GB" b="1" dirty="0" smtClean="0">
                <a:effectLst/>
              </a:rPr>
              <a:t>Control </a:t>
            </a:r>
            <a:r>
              <a:rPr lang="en-GB" dirty="0" smtClean="0">
                <a:effectLst/>
              </a:rPr>
              <a:t>= searching behaviour may be affected by previous use, age, educational level, and even time of day. Some of these may be controllable but others may not be, e.g. degree of frustration</a:t>
            </a:r>
          </a:p>
          <a:p>
            <a:r>
              <a:rPr lang="en-GB" dirty="0" smtClean="0">
                <a:effectLst/>
              </a:rPr>
              <a:t>So, our experimental (or alternative) hypothesis is that if we give more training it will take less time to search and conversely if we give less training it will take more time to search - we have a cause (training) and effect (time taken). The null hypothesis is that there will be no change or effect. </a:t>
            </a:r>
          </a:p>
          <a:p>
            <a:r>
              <a:rPr lang="en-GB" b="1" dirty="0" smtClean="0">
                <a:effectLst/>
              </a:rPr>
              <a:t>Independent variables are assumed to have a causal impact on the dependent variable</a:t>
            </a:r>
            <a:endParaRPr lang="en-GB" dirty="0" smtClean="0">
              <a:effectLst/>
            </a:endParaRPr>
          </a:p>
          <a:p>
            <a:r>
              <a:rPr lang="en-GB" dirty="0" smtClean="0">
                <a:effectLst/>
              </a:rPr>
              <a:t>Wikipedia defines causality as ' a necessary relationship between one event (called cause) and another event (called effect) which is the direct consequence (result) of the first' </a:t>
            </a:r>
            <a:r>
              <a:rPr lang="en-GB" dirty="0" smtClean="0">
                <a:effectLst/>
                <a:hlinkClick r:id="rId2"/>
              </a:rPr>
              <a:t>http://en.wikipedia.org/wiki/Causality</a:t>
            </a:r>
            <a:endParaRPr lang="en-GB" dirty="0" smtClean="0">
              <a:effectLst/>
            </a:endParaRPr>
          </a:p>
          <a:p>
            <a:endParaRPr lang="en-GB" dirty="0"/>
          </a:p>
        </p:txBody>
      </p:sp>
    </p:spTree>
    <p:extLst>
      <p:ext uri="{BB962C8B-B14F-4D97-AF65-F5344CB8AC3E}">
        <p14:creationId xmlns:p14="http://schemas.microsoft.com/office/powerpoint/2010/main" val="367850727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Generalizability or external validity</a:t>
            </a:r>
            <a:br>
              <a:rPr lang="en-GB" dirty="0" smtClean="0"/>
            </a:br>
            <a:endParaRPr lang="en-GB" dirty="0"/>
          </a:p>
        </p:txBody>
      </p:sp>
      <p:sp>
        <p:nvSpPr>
          <p:cNvPr id="3" name="Content Placeholder 2"/>
          <p:cNvSpPr>
            <a:spLocks noGrp="1"/>
          </p:cNvSpPr>
          <p:nvPr>
            <p:ph idx="1"/>
          </p:nvPr>
        </p:nvSpPr>
        <p:spPr/>
        <p:txBody>
          <a:bodyPr>
            <a:normAutofit lnSpcReduction="10000"/>
          </a:bodyPr>
          <a:lstStyle/>
          <a:p>
            <a:r>
              <a:rPr lang="en-GB" dirty="0" smtClean="0">
                <a:effectLst/>
              </a:rPr>
              <a:t>The pursuit of findings that can be generalised beyond the specific research - the degree to which the results of a study or research can be extrapolated to other circumstances.</a:t>
            </a:r>
          </a:p>
          <a:p>
            <a:r>
              <a:rPr lang="en-GB" dirty="0" smtClean="0">
                <a:effectLst/>
              </a:rPr>
              <a:t>So, generalizability or external validity involves the extent to which the results of a study can be generalized (applied) beyond the sample to the larger population. In other words, can you apply what you found in your study to other people (population validity) or settings (ecological validity). For example, a study of postgraduate Masters students in a UK university that found one method of teaching statistics was superior to another may not be applicable with first year undergraduate students (population) in an American university (ecological).</a:t>
            </a:r>
          </a:p>
          <a:p>
            <a:endParaRPr lang="en-GB" dirty="0"/>
          </a:p>
        </p:txBody>
      </p:sp>
    </p:spTree>
    <p:extLst>
      <p:ext uri="{BB962C8B-B14F-4D97-AF65-F5344CB8AC3E}">
        <p14:creationId xmlns:p14="http://schemas.microsoft.com/office/powerpoint/2010/main" val="411798622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effectLst/>
              </a:rPr>
              <a:t>4. Reliability or internal validity </a:t>
            </a:r>
            <a:endParaRPr lang="en-GB" dirty="0"/>
          </a:p>
        </p:txBody>
      </p:sp>
      <p:sp>
        <p:nvSpPr>
          <p:cNvPr id="3" name="Content Placeholder 2"/>
          <p:cNvSpPr>
            <a:spLocks noGrp="1"/>
          </p:cNvSpPr>
          <p:nvPr>
            <p:ph idx="1"/>
          </p:nvPr>
        </p:nvSpPr>
        <p:spPr/>
        <p:txBody>
          <a:bodyPr/>
          <a:lstStyle/>
          <a:p>
            <a:r>
              <a:rPr lang="en-GB" dirty="0" smtClean="0">
                <a:effectLst/>
              </a:rPr>
              <a:t>Reliability or internal validity is concerned with repeating a piece of research in order to establish the reliability of its findings.</a:t>
            </a:r>
          </a:p>
          <a:p>
            <a:r>
              <a:rPr lang="en-GB" dirty="0" smtClean="0">
                <a:effectLst/>
              </a:rPr>
              <a:t>Reliability is the consistency and dependency of a measure. Sometimes it is referred to as the </a:t>
            </a:r>
            <a:r>
              <a:rPr lang="en-GB" i="1" dirty="0" smtClean="0">
                <a:effectLst/>
              </a:rPr>
              <a:t>repeatability </a:t>
            </a:r>
            <a:r>
              <a:rPr lang="en-GB" dirty="0" smtClean="0">
                <a:effectLst/>
              </a:rPr>
              <a:t>or the </a:t>
            </a:r>
            <a:r>
              <a:rPr lang="en-GB" i="1" dirty="0" smtClean="0">
                <a:effectLst/>
              </a:rPr>
              <a:t>test-retest reliability </a:t>
            </a:r>
            <a:r>
              <a:rPr lang="en-GB" dirty="0" smtClean="0">
                <a:effectLst/>
              </a:rPr>
              <a:t>. This means that a reliable test should produce the same results on successive trials. </a:t>
            </a:r>
          </a:p>
          <a:p>
            <a:endParaRPr lang="en-GB" dirty="0"/>
          </a:p>
        </p:txBody>
      </p:sp>
    </p:spTree>
    <p:extLst>
      <p:ext uri="{BB962C8B-B14F-4D97-AF65-F5344CB8AC3E}">
        <p14:creationId xmlns:p14="http://schemas.microsoft.com/office/powerpoint/2010/main" val="35821538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Using software for statistical analysis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effectLst/>
              </a:rPr>
              <a:t>We can undertake our statistical analysis manually, using simple counts or 5-bar gates, but most times we use software to help us.</a:t>
            </a:r>
          </a:p>
          <a:p>
            <a:r>
              <a:rPr lang="en-GB" dirty="0" smtClean="0">
                <a:effectLst/>
              </a:rPr>
              <a:t>For the Social Sciences the best well used package is SPSS (Statistical Package for the Social Sciences) - specifically designed to deal with data and generate statistics. You can use Excel - but is best for simple calculations and some statistics. Excel is very useful for generating graphs to illustrate your results.</a:t>
            </a:r>
          </a:p>
          <a:p>
            <a:r>
              <a:rPr lang="en-GB" b="1" dirty="0" smtClean="0">
                <a:effectLst/>
              </a:rPr>
              <a:t>Note of caution! </a:t>
            </a:r>
          </a:p>
          <a:p>
            <a:r>
              <a:rPr lang="en-GB" dirty="0" smtClean="0">
                <a:effectLst/>
              </a:rPr>
              <a:t>Quantitative data analysis is a powerful tool, </a:t>
            </a:r>
            <a:r>
              <a:rPr lang="en-GB" b="1" i="1" dirty="0" smtClean="0">
                <a:effectLst/>
              </a:rPr>
              <a:t>but </a:t>
            </a:r>
            <a:r>
              <a:rPr lang="en-GB" dirty="0" smtClean="0">
                <a:effectLst/>
              </a:rPr>
              <a:t>it is only as good as</a:t>
            </a:r>
          </a:p>
          <a:p>
            <a:pPr lvl="1"/>
            <a:r>
              <a:rPr lang="en-GB" dirty="0" smtClean="0">
                <a:effectLst/>
              </a:rPr>
              <a:t>the original data </a:t>
            </a:r>
          </a:p>
          <a:p>
            <a:pPr lvl="1"/>
            <a:r>
              <a:rPr lang="en-GB" dirty="0" smtClean="0">
                <a:effectLst/>
              </a:rPr>
              <a:t>data collection instrument </a:t>
            </a:r>
          </a:p>
          <a:p>
            <a:pPr lvl="1"/>
            <a:r>
              <a:rPr lang="en-GB" dirty="0" smtClean="0">
                <a:effectLst/>
              </a:rPr>
              <a:t>operational definitions </a:t>
            </a:r>
          </a:p>
          <a:p>
            <a:pPr lvl="1"/>
            <a:r>
              <a:rPr lang="en-GB" dirty="0" smtClean="0">
                <a:effectLst/>
              </a:rPr>
              <a:t>research question</a:t>
            </a:r>
          </a:p>
          <a:p>
            <a:endParaRPr lang="en-GB" dirty="0"/>
          </a:p>
        </p:txBody>
      </p:sp>
    </p:spTree>
    <p:extLst>
      <p:ext uri="{BB962C8B-B14F-4D97-AF65-F5344CB8AC3E}">
        <p14:creationId xmlns:p14="http://schemas.microsoft.com/office/powerpoint/2010/main" val="7303482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Descriptive and inferential statistics</a:t>
            </a:r>
            <a:br>
              <a:rPr lang="en-GB" b="1" dirty="0" smtClean="0">
                <a:effectLst/>
              </a:rPr>
            </a:b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effectLst/>
              </a:rPr>
              <a:t>At the very beginning of your research you must think about what you are trying to find out. Sounds simple, of course you are thinking about it already. But pinning down exactly what you want to do will help you choose the most appropriate data collection and analysis tool for you. So, ask yourself:</a:t>
            </a:r>
          </a:p>
          <a:p>
            <a:r>
              <a:rPr lang="en-GB" dirty="0" smtClean="0">
                <a:effectLst/>
              </a:rPr>
              <a:t>1) 'Am I trying to describe what happens with the participants in my sample?'</a:t>
            </a:r>
          </a:p>
          <a:p>
            <a:pPr lvl="1"/>
            <a:r>
              <a:rPr lang="en-GB" dirty="0" smtClean="0">
                <a:effectLst/>
              </a:rPr>
              <a:t>OR</a:t>
            </a:r>
          </a:p>
          <a:p>
            <a:r>
              <a:rPr lang="en-GB" dirty="0" smtClean="0">
                <a:effectLst/>
              </a:rPr>
              <a:t>2) 'Do I want to be able to generalise my results to the wider population?' </a:t>
            </a:r>
          </a:p>
          <a:p>
            <a:r>
              <a:rPr lang="en-GB" dirty="0" smtClean="0">
                <a:effectLst/>
              </a:rPr>
              <a:t>If you want to describe what happens with your sample of participants then you will most likely use descriptive statistics. And if you follow this approach then an online survey service would be a good tool to use (more on this further on).</a:t>
            </a:r>
          </a:p>
          <a:p>
            <a:r>
              <a:rPr lang="en-GB" dirty="0" smtClean="0">
                <a:effectLst/>
              </a:rPr>
              <a:t>If you want to be able to generalise your results to a wider population you will need to use inferential statistics. And if you wish to use this approach SPSS would be a good tool to use (more on this on the next page).</a:t>
            </a:r>
          </a:p>
          <a:p>
            <a:endParaRPr lang="en-GB" dirty="0"/>
          </a:p>
        </p:txBody>
      </p:sp>
    </p:spTree>
    <p:extLst>
      <p:ext uri="{BB962C8B-B14F-4D97-AF65-F5344CB8AC3E}">
        <p14:creationId xmlns:p14="http://schemas.microsoft.com/office/powerpoint/2010/main" val="35738053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Using software for statistical analysis </a:t>
            </a:r>
            <a:endParaRPr lang="en-GB" dirty="0"/>
          </a:p>
        </p:txBody>
      </p:sp>
      <p:sp>
        <p:nvSpPr>
          <p:cNvPr id="3" name="Content Placeholder 2"/>
          <p:cNvSpPr>
            <a:spLocks noGrp="1"/>
          </p:cNvSpPr>
          <p:nvPr>
            <p:ph idx="1"/>
          </p:nvPr>
        </p:nvSpPr>
        <p:spPr/>
        <p:txBody>
          <a:bodyPr>
            <a:normAutofit fontScale="85000" lnSpcReduction="20000"/>
          </a:bodyPr>
          <a:lstStyle/>
          <a:p>
            <a:r>
              <a:rPr lang="en-GB" b="1" dirty="0" smtClean="0">
                <a:effectLst/>
              </a:rPr>
              <a:t>Some key concepts</a:t>
            </a:r>
          </a:p>
          <a:p>
            <a:r>
              <a:rPr lang="en-GB" dirty="0" smtClean="0">
                <a:effectLst/>
              </a:rPr>
              <a:t>Before we look at types of analysis and tools we need to be familiar with a few concepts first:</a:t>
            </a:r>
          </a:p>
          <a:p>
            <a:r>
              <a:rPr lang="en-GB" b="1" dirty="0" smtClean="0">
                <a:effectLst/>
              </a:rPr>
              <a:t>Population </a:t>
            </a:r>
            <a:r>
              <a:rPr lang="en-GB" dirty="0" smtClean="0">
                <a:effectLst/>
              </a:rPr>
              <a:t>- the whole units of analysis that might be investigated, this could be students, cats, house prices </a:t>
            </a:r>
            <a:r>
              <a:rPr lang="en-GB" dirty="0" err="1" smtClean="0">
                <a:effectLst/>
              </a:rPr>
              <a:t>etc</a:t>
            </a:r>
            <a:r>
              <a:rPr lang="en-GB" dirty="0" smtClean="0">
                <a:effectLst/>
              </a:rPr>
              <a:t> </a:t>
            </a:r>
          </a:p>
          <a:p>
            <a:r>
              <a:rPr lang="en-GB" b="1" dirty="0" smtClean="0">
                <a:effectLst/>
              </a:rPr>
              <a:t>Sample </a:t>
            </a:r>
            <a:r>
              <a:rPr lang="en-GB" dirty="0" smtClean="0">
                <a:effectLst/>
              </a:rPr>
              <a:t>- the actual set of units selected for investigation and who participate in the research </a:t>
            </a:r>
          </a:p>
          <a:p>
            <a:r>
              <a:rPr lang="en-GB" b="1" dirty="0" smtClean="0">
                <a:effectLst/>
              </a:rPr>
              <a:t>Variable </a:t>
            </a:r>
            <a:r>
              <a:rPr lang="en-GB" dirty="0" smtClean="0">
                <a:effectLst/>
              </a:rPr>
              <a:t>- characteristics of the units/participants </a:t>
            </a:r>
          </a:p>
          <a:p>
            <a:r>
              <a:rPr lang="en-GB" b="1" dirty="0" smtClean="0">
                <a:effectLst/>
              </a:rPr>
              <a:t>Value </a:t>
            </a:r>
            <a:r>
              <a:rPr lang="en-GB" dirty="0" smtClean="0">
                <a:effectLst/>
              </a:rPr>
              <a:t>- the score/label/value of a variable, not the frequency of occurrence. For example, if age is a characteristic of a participant then the value label would be the actual age, </a:t>
            </a:r>
            <a:r>
              <a:rPr lang="en-GB" dirty="0" err="1" smtClean="0">
                <a:effectLst/>
              </a:rPr>
              <a:t>eg</a:t>
            </a:r>
            <a:r>
              <a:rPr lang="en-GB" dirty="0" smtClean="0">
                <a:effectLst/>
              </a:rPr>
              <a:t>. 21, 22, 25, 30, 18, not how many participants are 21, 22, 25, 30, 18. </a:t>
            </a:r>
          </a:p>
          <a:p>
            <a:r>
              <a:rPr lang="en-GB" b="1" dirty="0" smtClean="0">
                <a:effectLst/>
              </a:rPr>
              <a:t>Case/subject </a:t>
            </a:r>
            <a:r>
              <a:rPr lang="en-GB" dirty="0" smtClean="0">
                <a:effectLst/>
              </a:rPr>
              <a:t>- the individual unit/participant of the study/research. </a:t>
            </a:r>
          </a:p>
          <a:p>
            <a:endParaRPr lang="en-GB" dirty="0"/>
          </a:p>
        </p:txBody>
      </p:sp>
    </p:spTree>
    <p:extLst>
      <p:ext uri="{BB962C8B-B14F-4D97-AF65-F5344CB8AC3E}">
        <p14:creationId xmlns:p14="http://schemas.microsoft.com/office/powerpoint/2010/main" val="3945961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Sampling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effectLst/>
              </a:rPr>
              <a:t>Sampling is complex and can be done in many ways dependent on 1) what you want to achieve from your research, 2) practical considerations of who is available to participate!</a:t>
            </a:r>
          </a:p>
          <a:p>
            <a:r>
              <a:rPr lang="en-GB" dirty="0" smtClean="0">
                <a:effectLst/>
              </a:rPr>
              <a:t>The type of statistical analysis you do will depend on the sample type you have. Most importantly, you cannot generalise your findings to the population as a whole if you do not have a random sample. You can still undertake some inferential statistical analysis but you should report these as results of your sample, not as applicable to the population at large.</a:t>
            </a:r>
          </a:p>
          <a:p>
            <a:r>
              <a:rPr lang="en-GB" dirty="0" smtClean="0">
                <a:effectLst/>
              </a:rPr>
              <a:t>Common sampling approaches include:</a:t>
            </a:r>
          </a:p>
          <a:p>
            <a:pPr lvl="1"/>
            <a:r>
              <a:rPr lang="en-GB" dirty="0" smtClean="0">
                <a:effectLst/>
              </a:rPr>
              <a:t>Random sampling </a:t>
            </a:r>
          </a:p>
          <a:p>
            <a:pPr lvl="1"/>
            <a:r>
              <a:rPr lang="en-GB" dirty="0" smtClean="0">
                <a:effectLst/>
              </a:rPr>
              <a:t>Stratified sampling </a:t>
            </a:r>
          </a:p>
          <a:p>
            <a:pPr lvl="1"/>
            <a:r>
              <a:rPr lang="en-GB" dirty="0" smtClean="0">
                <a:effectLst/>
              </a:rPr>
              <a:t>Cluster sampling </a:t>
            </a:r>
          </a:p>
          <a:p>
            <a:pPr lvl="1"/>
            <a:r>
              <a:rPr lang="en-GB" dirty="0" smtClean="0">
                <a:effectLst/>
              </a:rPr>
              <a:t>Convenience sampling </a:t>
            </a:r>
          </a:p>
          <a:p>
            <a:pPr lvl="1"/>
            <a:r>
              <a:rPr lang="en-GB" dirty="0" smtClean="0">
                <a:effectLst/>
              </a:rPr>
              <a:t>Accidental sampling </a:t>
            </a:r>
          </a:p>
          <a:p>
            <a:endParaRPr lang="en-GB" dirty="0"/>
          </a:p>
        </p:txBody>
      </p:sp>
    </p:spTree>
    <p:extLst>
      <p:ext uri="{BB962C8B-B14F-4D97-AF65-F5344CB8AC3E}">
        <p14:creationId xmlns:p14="http://schemas.microsoft.com/office/powerpoint/2010/main" val="129327754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Online Survey Services</a:t>
            </a:r>
            <a:br>
              <a:rPr lang="en-GB" b="1" dirty="0" smtClean="0">
                <a:effectLst/>
              </a:rPr>
            </a:b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effectLst/>
              </a:rPr>
              <a:t>Online survey services are an increasingly popular way to create, distribute and analyse quantitative questionnaires. They allow you to create your survey using a survey editor and select from many types of questions (multiple choice, rating scales, drop-down menus, </a:t>
            </a:r>
            <a:r>
              <a:rPr lang="en-GB" dirty="0" err="1" smtClean="0">
                <a:effectLst/>
              </a:rPr>
              <a:t>etc</a:t>
            </a:r>
            <a:r>
              <a:rPr lang="en-GB" dirty="0" smtClean="0">
                <a:effectLst/>
              </a:rPr>
              <a:t>).  Options available allow you to require answers to any question, control the flow with custom skip logic, and even randomize answer choices to eliminate bias.</a:t>
            </a:r>
          </a:p>
          <a:p>
            <a:r>
              <a:rPr lang="en-GB" dirty="0" smtClean="0">
                <a:effectLst/>
              </a:rPr>
              <a:t>Even if you decide not to distribute your questionnaire online you can still use it as an analysis tool by entering the data yourself from the questionnaires you get back from participants.</a:t>
            </a:r>
          </a:p>
          <a:p>
            <a:r>
              <a:rPr lang="en-GB" dirty="0" smtClean="0">
                <a:effectLst/>
              </a:rPr>
              <a:t>There are many online survey services to choose from and the choice of who and what to use must be yours. However, there are many similarities and once you have mastered one service it is likely that you will be able to use others easily.</a:t>
            </a:r>
          </a:p>
          <a:p>
            <a:pPr marL="0" indent="0">
              <a:buNone/>
            </a:pPr>
            <a:endParaRPr lang="en-GB" dirty="0"/>
          </a:p>
        </p:txBody>
      </p:sp>
    </p:spTree>
    <p:extLst>
      <p:ext uri="{BB962C8B-B14F-4D97-AF65-F5344CB8AC3E}">
        <p14:creationId xmlns:p14="http://schemas.microsoft.com/office/powerpoint/2010/main" val="14823695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Click</a:t>
            </a:r>
            <a:endParaRPr lang="en-GB" dirty="0"/>
          </a:p>
        </p:txBody>
      </p:sp>
      <p:sp>
        <p:nvSpPr>
          <p:cNvPr id="3" name="Content Placeholder 2"/>
          <p:cNvSpPr>
            <a:spLocks noGrp="1"/>
          </p:cNvSpPr>
          <p:nvPr>
            <p:ph idx="1"/>
          </p:nvPr>
        </p:nvSpPr>
        <p:spPr/>
        <p:txBody>
          <a:bodyPr/>
          <a:lstStyle/>
          <a:p>
            <a:r>
              <a:rPr lang="en-GB" dirty="0" smtClean="0"/>
              <a:t>https://www.wordstream.com/blog/ws/2014/11/10/best-online-survey-tools</a:t>
            </a:r>
            <a:endParaRPr lang="en-GB" dirty="0"/>
          </a:p>
        </p:txBody>
      </p:sp>
    </p:spTree>
    <p:extLst>
      <p:ext uri="{BB962C8B-B14F-4D97-AF65-F5344CB8AC3E}">
        <p14:creationId xmlns:p14="http://schemas.microsoft.com/office/powerpoint/2010/main" val="28251864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Mean, Median, Mode</a:t>
            </a:r>
            <a:endParaRPr lang="en-GB" dirty="0"/>
          </a:p>
        </p:txBody>
      </p:sp>
      <p:sp>
        <p:nvSpPr>
          <p:cNvPr id="3" name="Content Placeholder 2"/>
          <p:cNvSpPr>
            <a:spLocks noGrp="1"/>
          </p:cNvSpPr>
          <p:nvPr>
            <p:ph idx="1"/>
          </p:nvPr>
        </p:nvSpPr>
        <p:spPr/>
        <p:txBody>
          <a:bodyPr>
            <a:normAutofit fontScale="62500" lnSpcReduction="20000"/>
          </a:bodyPr>
          <a:lstStyle/>
          <a:p>
            <a:r>
              <a:rPr lang="en-GB" dirty="0" smtClean="0">
                <a:effectLst/>
              </a:rPr>
              <a:t>The arithmetic mean is the standard average, often simply called the 'mean'. It is often confused with the median (the middle value) and the mode (the most occurring or likely value).</a:t>
            </a:r>
          </a:p>
          <a:p>
            <a:r>
              <a:rPr lang="en-GB" dirty="0" smtClean="0">
                <a:effectLst/>
              </a:rPr>
              <a:t>The mean is the arithmetic average of a set of values, or distribution. However, for skewed distributions, the mean is not necessarily the same as the middle value (median), or the most likely (mode).</a:t>
            </a:r>
          </a:p>
          <a:p>
            <a:r>
              <a:rPr lang="en-GB" dirty="0" smtClean="0">
                <a:effectLst/>
              </a:rPr>
              <a:t>For example, mean income is skewed upwards by a small number of people with very large incomes, so that the majority have an income lower than the mean. By contrast, the median income is the level at which half the population is below and half is above. The mode income is the most likely income, and favours the larger number of people with lower incomes. The median or mode are often more intuitive measures of such data.</a:t>
            </a:r>
          </a:p>
          <a:p>
            <a:r>
              <a:rPr lang="en-GB" b="1" dirty="0" smtClean="0">
                <a:effectLst/>
              </a:rPr>
              <a:t>Mean </a:t>
            </a:r>
          </a:p>
          <a:p>
            <a:r>
              <a:rPr lang="en-GB" dirty="0" smtClean="0">
                <a:effectLst/>
              </a:rPr>
              <a:t>To calculate the arithmetic mean add up all the data, and then divide this total by the number of values in the data. For example seven students are timed whilst searching for information on the Internet. What is the arithmetic mean time taken to search?</a:t>
            </a:r>
          </a:p>
          <a:p>
            <a:r>
              <a:rPr lang="en-GB" b="1" dirty="0" smtClean="0">
                <a:effectLst/>
              </a:rPr>
              <a:t>2 minutes + 2 minutes + 3 minutes + 5 minutes + 5 minutes + 7 minutes + 8 minutes = 32 minutes</a:t>
            </a:r>
            <a:endParaRPr lang="en-GB" dirty="0" smtClean="0">
              <a:effectLst/>
            </a:endParaRPr>
          </a:p>
          <a:p>
            <a:r>
              <a:rPr lang="en-GB" dirty="0" smtClean="0">
                <a:effectLst/>
              </a:rPr>
              <a:t>There are 7 values, so you divide the total by 7:    </a:t>
            </a:r>
          </a:p>
          <a:p>
            <a:r>
              <a:rPr lang="en-GB" b="1" dirty="0" smtClean="0">
                <a:effectLst/>
              </a:rPr>
              <a:t>32 ÷ 7 = </a:t>
            </a:r>
            <a:r>
              <a:rPr lang="en-GB" b="1" dirty="0" err="1" smtClean="0">
                <a:effectLst/>
              </a:rPr>
              <a:t>Artimetic</a:t>
            </a:r>
            <a:r>
              <a:rPr lang="en-GB" b="1" dirty="0" smtClean="0">
                <a:effectLst/>
              </a:rPr>
              <a:t> mean = 4.57 minutes (to 2 decimal places). </a:t>
            </a:r>
            <a:endParaRPr lang="en-GB" dirty="0" smtClean="0">
              <a:effectLst/>
            </a:endParaRPr>
          </a:p>
        </p:txBody>
      </p:sp>
    </p:spTree>
    <p:extLst>
      <p:ext uri="{BB962C8B-B14F-4D97-AF65-F5344CB8AC3E}">
        <p14:creationId xmlns:p14="http://schemas.microsoft.com/office/powerpoint/2010/main" val="135778301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55000" lnSpcReduction="20000"/>
          </a:bodyPr>
          <a:lstStyle/>
          <a:p>
            <a:r>
              <a:rPr lang="en-GB" b="1" dirty="0" smtClean="0">
                <a:effectLst/>
              </a:rPr>
              <a:t>Median </a:t>
            </a:r>
          </a:p>
          <a:p>
            <a:r>
              <a:rPr lang="en-GB" dirty="0" smtClean="0">
                <a:effectLst/>
              </a:rPr>
              <a:t>The median time taken to search calculated by putting the values in order, then find the middle value. If there are two values in the middle then you find the mean of these two values, so:</a:t>
            </a:r>
          </a:p>
          <a:p>
            <a:pPr lvl="1"/>
            <a:r>
              <a:rPr lang="en-GB" b="1" dirty="0" smtClean="0">
                <a:effectLst/>
              </a:rPr>
              <a:t>2 , 2 , 3 , (5) , 5 , 7 , 8</a:t>
            </a:r>
            <a:endParaRPr lang="en-GB" dirty="0" smtClean="0">
              <a:effectLst/>
            </a:endParaRPr>
          </a:p>
          <a:p>
            <a:r>
              <a:rPr lang="en-GB" dirty="0" smtClean="0">
                <a:effectLst/>
              </a:rPr>
              <a:t>The middle value is marked in brackets, and it is 5. </a:t>
            </a:r>
            <a:r>
              <a:rPr lang="en-GB" b="1" dirty="0" smtClean="0">
                <a:effectLst/>
              </a:rPr>
              <a:t>So the median is 5 </a:t>
            </a:r>
            <a:r>
              <a:rPr lang="en-GB" dirty="0" smtClean="0">
                <a:effectLst/>
              </a:rPr>
              <a:t>.</a:t>
            </a:r>
          </a:p>
          <a:p>
            <a:r>
              <a:rPr lang="en-GB" b="1" dirty="0" smtClean="0">
                <a:effectLst/>
              </a:rPr>
              <a:t>Mode </a:t>
            </a:r>
          </a:p>
          <a:p>
            <a:r>
              <a:rPr lang="en-GB" dirty="0" smtClean="0">
                <a:effectLst/>
              </a:rPr>
              <a:t>The mode time taken to search is the value which appears the most often in the data. It is possible to have more than one mode if there is more than one value which appears the most. So:</a:t>
            </a:r>
          </a:p>
          <a:p>
            <a:pPr lvl="1"/>
            <a:r>
              <a:rPr lang="en-GB" b="1" dirty="0" smtClean="0">
                <a:effectLst/>
              </a:rPr>
              <a:t>2 , 2 , 3 , 5 , 5 , 7 , 8</a:t>
            </a:r>
            <a:endParaRPr lang="en-GB" dirty="0" smtClean="0">
              <a:effectLst/>
            </a:endParaRPr>
          </a:p>
          <a:p>
            <a:r>
              <a:rPr lang="en-GB" dirty="0" smtClean="0">
                <a:effectLst/>
              </a:rPr>
              <a:t>The values which appear most often are 2 and 5. They both appear more time than any of the other data values. </a:t>
            </a:r>
            <a:r>
              <a:rPr lang="en-GB" b="1" dirty="0" smtClean="0">
                <a:effectLst/>
              </a:rPr>
              <a:t>So the modes are 2 and 5 </a:t>
            </a:r>
            <a:r>
              <a:rPr lang="en-GB" dirty="0" smtClean="0">
                <a:effectLst/>
              </a:rPr>
              <a:t>.</a:t>
            </a:r>
          </a:p>
          <a:p>
            <a:r>
              <a:rPr lang="en-GB" b="1" dirty="0" smtClean="0">
                <a:effectLst/>
              </a:rPr>
              <a:t>The Range </a:t>
            </a:r>
          </a:p>
          <a:p>
            <a:r>
              <a:rPr lang="en-GB" dirty="0" smtClean="0">
                <a:effectLst/>
              </a:rPr>
              <a:t>To find the range, you first need to find the lowest and highest values in the data. The range is found by subtracting the lowest value from the highest value.</a:t>
            </a:r>
          </a:p>
          <a:p>
            <a:r>
              <a:rPr lang="en-GB" dirty="0" smtClean="0">
                <a:effectLst/>
              </a:rPr>
              <a:t>The data values: </a:t>
            </a:r>
            <a:r>
              <a:rPr lang="en-GB" b="1" dirty="0" smtClean="0">
                <a:effectLst/>
              </a:rPr>
              <a:t>2 , 2 , 3 , 5 , 5 , 7 , 8</a:t>
            </a:r>
            <a:endParaRPr lang="en-GB" dirty="0" smtClean="0">
              <a:effectLst/>
            </a:endParaRPr>
          </a:p>
          <a:p>
            <a:r>
              <a:rPr lang="en-GB" dirty="0" smtClean="0">
                <a:effectLst/>
              </a:rPr>
              <a:t>The lowest value is 2 and the highest value is 8. Subtracting the lowest from the highest gives:     </a:t>
            </a:r>
            <a:r>
              <a:rPr lang="en-GB" b="1" dirty="0" smtClean="0">
                <a:effectLst/>
              </a:rPr>
              <a:t>8 - 2 = 6. So the range is 6 </a:t>
            </a:r>
            <a:r>
              <a:rPr lang="en-GB" dirty="0" smtClean="0">
                <a:effectLst/>
              </a:rPr>
              <a:t>. </a:t>
            </a:r>
          </a:p>
          <a:p>
            <a:endParaRPr lang="en-GB" dirty="0" smtClean="0"/>
          </a:p>
          <a:p>
            <a:endParaRPr lang="en-GB" dirty="0"/>
          </a:p>
        </p:txBody>
      </p:sp>
    </p:spTree>
    <p:extLst>
      <p:ext uri="{BB962C8B-B14F-4D97-AF65-F5344CB8AC3E}">
        <p14:creationId xmlns:p14="http://schemas.microsoft.com/office/powerpoint/2010/main" val="248789481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effectLst/>
              </a:rPr>
              <a:t>SPSS (originally Statistical Package for the Social Sciences) </a:t>
            </a:r>
            <a:br>
              <a:rPr lang="en-GB" b="1" dirty="0" smtClean="0">
                <a:effectLst/>
              </a:rPr>
            </a:b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effectLst/>
              </a:rPr>
              <a:t>This package enables you to analyse data more fully than using a spreadsheet program such as Microsoft Excel. Although superficially it looks like a spreadsheet it does not work in the same way. You cannot for example sum a row of figures by inserting a formula in a cell. </a:t>
            </a:r>
          </a:p>
          <a:p>
            <a:r>
              <a:rPr lang="en-GB" dirty="0" smtClean="0">
                <a:effectLst/>
              </a:rPr>
              <a:t>Instead, the data is entered in columns, with each column being set up as a separate, defined variable. The data is then worked on using the menus to provide output (tables, graphs, statistics) in a separate window.</a:t>
            </a:r>
          </a:p>
          <a:p>
            <a:r>
              <a:rPr lang="en-GB" dirty="0" smtClean="0">
                <a:effectLst/>
              </a:rPr>
              <a:t>The following file is an SPSS data file and is based on real data from a research project (for further information about this project see </a:t>
            </a:r>
            <a:r>
              <a:rPr lang="en-GB" dirty="0" smtClean="0">
                <a:effectLst/>
                <a:hlinkClick r:id="rId2" tooltip="link to the devise project web page"/>
              </a:rPr>
              <a:t>Devise project page</a:t>
            </a:r>
            <a:r>
              <a:rPr lang="en-GB" dirty="0" smtClean="0">
                <a:effectLst/>
              </a:rPr>
              <a:t>). If you have SPSS on your machine you will be able to open this file and work with it.</a:t>
            </a:r>
          </a:p>
          <a:p>
            <a:r>
              <a:rPr lang="en-GB" dirty="0" smtClean="0">
                <a:effectLst/>
              </a:rPr>
              <a:t>If you do not have this file the following screen images will help you get an overview of SPSS.</a:t>
            </a:r>
          </a:p>
          <a:p>
            <a:r>
              <a:rPr lang="en-GB" dirty="0" smtClean="0">
                <a:effectLst/>
              </a:rPr>
              <a:t>The following pages will give a basic introduction to SPSS, they do not provide an in-depth tutorial on how to use it. There are many workshops demonstrating how to use SPSS and it is recommended that for more advanced analysis you should attend one of these.</a:t>
            </a:r>
          </a:p>
          <a:p>
            <a:r>
              <a:rPr lang="en-GB" dirty="0" smtClean="0">
                <a:effectLst/>
              </a:rPr>
              <a:t>You can </a:t>
            </a:r>
            <a:r>
              <a:rPr lang="en-GB" dirty="0" smtClean="0">
                <a:effectLst/>
                <a:hlinkClick r:id="rId3" tooltip="the sample spss file referred to on this course"/>
              </a:rPr>
              <a:t>download the sample SPSS file here</a:t>
            </a:r>
            <a:r>
              <a:rPr lang="en-GB" dirty="0" smtClean="0">
                <a:effectLst/>
              </a:rPr>
              <a:t>. </a:t>
            </a:r>
          </a:p>
          <a:p>
            <a:endParaRPr lang="en-GB" dirty="0"/>
          </a:p>
        </p:txBody>
      </p:sp>
    </p:spTree>
    <p:extLst>
      <p:ext uri="{BB962C8B-B14F-4D97-AF65-F5344CB8AC3E}">
        <p14:creationId xmlns:p14="http://schemas.microsoft.com/office/powerpoint/2010/main" val="271695710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SPSS</a:t>
            </a:r>
            <a:endParaRPr lang="en-GB" dirty="0"/>
          </a:p>
        </p:txBody>
      </p:sp>
      <p:sp>
        <p:nvSpPr>
          <p:cNvPr id="3" name="Content Placeholder 2"/>
          <p:cNvSpPr>
            <a:spLocks noGrp="1"/>
          </p:cNvSpPr>
          <p:nvPr>
            <p:ph idx="1"/>
          </p:nvPr>
        </p:nvSpPr>
        <p:spPr/>
        <p:txBody>
          <a:bodyPr/>
          <a:lstStyle/>
          <a:p>
            <a:r>
              <a:rPr lang="en-GB" b="1" dirty="0" smtClean="0">
                <a:effectLst/>
              </a:rPr>
              <a:t>Data view and Variable view</a:t>
            </a:r>
          </a:p>
          <a:p>
            <a:r>
              <a:rPr lang="en-GB" dirty="0" smtClean="0">
                <a:effectLst/>
              </a:rPr>
              <a:t>SPSS has two 'views' in which you will work, these are:</a:t>
            </a:r>
          </a:p>
          <a:p>
            <a:r>
              <a:rPr lang="en-GB" b="1" dirty="0" smtClean="0">
                <a:effectLst/>
              </a:rPr>
              <a:t>Variable view(showing labels box)</a:t>
            </a:r>
            <a:endParaRPr lang="en-GB" dirty="0" smtClean="0">
              <a:effectLst/>
            </a:endParaRPr>
          </a:p>
          <a:p>
            <a:pPr marL="0" indent="0">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8769" y="3472346"/>
            <a:ext cx="4445000" cy="3213100"/>
          </a:xfrm>
          <a:prstGeom prst="rect">
            <a:avLst/>
          </a:prstGeom>
        </p:spPr>
      </p:pic>
      <p:sp>
        <p:nvSpPr>
          <p:cNvPr id="6" name="TextBox 5"/>
          <p:cNvSpPr txBox="1"/>
          <p:nvPr/>
        </p:nvSpPr>
        <p:spPr>
          <a:xfrm>
            <a:off x="487017" y="3568883"/>
            <a:ext cx="5241234" cy="2862322"/>
          </a:xfrm>
          <a:prstGeom prst="rect">
            <a:avLst/>
          </a:prstGeom>
          <a:noFill/>
        </p:spPr>
        <p:txBody>
          <a:bodyPr wrap="square" rtlCol="0">
            <a:spAutoFit/>
          </a:bodyPr>
          <a:lstStyle/>
          <a:p>
            <a:r>
              <a:rPr lang="en-GB" dirty="0" smtClean="0"/>
              <a:t>This is where you will define your variables — essentially the questions that you have asked your participants in your questionnaire, interview etc. The first row is used to create an ID number for each individual participant (omit real names for anonymity and ethical reasons). Each row thereafter is one of your questions, so you can see here that row 2 is a question about the gender of the participant, row 3 is about the age of the participant, row 4 about their academic status etc.</a:t>
            </a:r>
            <a:endParaRPr lang="en-GB" dirty="0"/>
          </a:p>
        </p:txBody>
      </p:sp>
    </p:spTree>
    <p:extLst>
      <p:ext uri="{BB962C8B-B14F-4D97-AF65-F5344CB8AC3E}">
        <p14:creationId xmlns:p14="http://schemas.microsoft.com/office/powerpoint/2010/main" val="422915737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Defining variables</a:t>
            </a:r>
            <a:endParaRPr lang="en-GB" dirty="0"/>
          </a:p>
        </p:txBody>
      </p:sp>
      <p:sp>
        <p:nvSpPr>
          <p:cNvPr id="3" name="Content Placeholder 2"/>
          <p:cNvSpPr>
            <a:spLocks noGrp="1"/>
          </p:cNvSpPr>
          <p:nvPr>
            <p:ph idx="1"/>
          </p:nvPr>
        </p:nvSpPr>
        <p:spPr/>
        <p:txBody>
          <a:bodyPr/>
          <a:lstStyle/>
          <a:p>
            <a:r>
              <a:rPr lang="en-GB" dirty="0" smtClean="0">
                <a:effectLst/>
              </a:rPr>
              <a:t>Referring to the image above, you need to define information about each variable, the main ones you will need to define are summarised in the following table: </a:t>
            </a:r>
          </a:p>
          <a:p>
            <a:pPr marL="0" indent="0">
              <a:buNone/>
            </a:pPr>
            <a:endParaRPr lang="en-GB" dirty="0"/>
          </a:p>
        </p:txBody>
      </p:sp>
      <p:sp>
        <p:nvSpPr>
          <p:cNvPr id="5" name="Rectangle 1"/>
          <p:cNvSpPr>
            <a:spLocks noChangeArrowheads="1"/>
          </p:cNvSpPr>
          <p:nvPr/>
        </p:nvSpPr>
        <p:spPr bwMode="auto">
          <a:xfrm>
            <a:off x="3219450" y="1792287"/>
            <a:ext cx="16412266" cy="500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3480" tIns="63480" rIns="63480" bIns="6348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18833552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2158308160"/>
              </p:ext>
            </p:extLst>
          </p:nvPr>
        </p:nvGraphicFramePr>
        <p:xfrm>
          <a:off x="665922" y="1035257"/>
          <a:ext cx="9799983" cy="5077310"/>
        </p:xfrm>
        <a:graphic>
          <a:graphicData uri="http://schemas.openxmlformats.org/drawingml/2006/table">
            <a:tbl>
              <a:tblPr firstRow="1" firstCol="1" bandRow="1"/>
              <a:tblGrid>
                <a:gridCol w="3266661"/>
                <a:gridCol w="3266661"/>
                <a:gridCol w="3266661"/>
              </a:tblGrid>
              <a:tr h="250713">
                <a:tc>
                  <a:txBody>
                    <a:bodyPr/>
                    <a:lstStyle/>
                    <a:p>
                      <a:pPr algn="ctr">
                        <a:lnSpc>
                          <a:spcPts val="1800"/>
                        </a:lnSpc>
                        <a:spcBef>
                          <a:spcPts val="750"/>
                        </a:spcBef>
                        <a:spcAft>
                          <a:spcPts val="750"/>
                        </a:spcAft>
                      </a:pPr>
                      <a:r>
                        <a:rPr lang="en-GB" sz="900" b="1" dirty="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Variable. </a:t>
                      </a:r>
                      <a:endParaRPr lang="en-GB" sz="1200" dirty="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gn="ctr">
                        <a:lnSpc>
                          <a:spcPts val="1800"/>
                        </a:lnSpc>
                        <a:spcBef>
                          <a:spcPts val="750"/>
                        </a:spcBef>
                        <a:spcAft>
                          <a:spcPts val="750"/>
                        </a:spcAft>
                      </a:pPr>
                      <a:r>
                        <a:rPr lang="en-GB" sz="900" b="1">
                          <a:solidFill>
                            <a:srgbClr val="330033"/>
                          </a:solidFill>
                          <a:effectLst/>
                          <a:latin typeface="Verdana" panose="020B0604030504040204" pitchFamily="34" charset="0"/>
                          <a:ea typeface="Times New Roman" panose="02020603050405020304" pitchFamily="18" charset="0"/>
                          <a:cs typeface="Arial" panose="020B0604020202020204" pitchFamily="34" charset="0"/>
                        </a:rPr>
                        <a:t>Some notes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gn="ctr">
                        <a:lnSpc>
                          <a:spcPts val="1800"/>
                        </a:lnSpc>
                        <a:spcBef>
                          <a:spcPts val="750"/>
                        </a:spcBef>
                        <a:spcAft>
                          <a:spcPts val="750"/>
                        </a:spcAft>
                      </a:pPr>
                      <a:r>
                        <a:rPr lang="en-GB" sz="900" b="1">
                          <a:solidFill>
                            <a:srgbClr val="330033"/>
                          </a:solidFill>
                          <a:effectLst/>
                          <a:latin typeface="Verdana" panose="020B0604030504040204" pitchFamily="34" charset="0"/>
                          <a:ea typeface="Times New Roman" panose="02020603050405020304" pitchFamily="18" charset="0"/>
                          <a:cs typeface="Arial" panose="020B0604020202020204" pitchFamily="34" charset="0"/>
                        </a:rPr>
                        <a:t>For example for "gender"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830580">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Name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 Up to 8 characters, no spaces </a:t>
                      </a:r>
                      <a:b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b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 Could relate to the question number (e.g. Q1) or be descriptive (e.g. Gender)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dirty="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Gender </a:t>
                      </a:r>
                      <a:endParaRPr lang="en-GB" sz="1200" dirty="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250713">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Type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e.g. numeric, date, string (alphanumeric or letters)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Numeric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250713">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Width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The number of characters that can be entered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2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250713">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Decimals</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0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540646">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Label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Description of the variable (i.e. a longer description of the variable name)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Gender of respondent</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1410447">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Values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 Labels that explain the values - Numeric values are preferable </a:t>
                      </a:r>
                      <a:b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b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 It is common to define 99 as a missing value (i.e. if a respondent failed to answer a question)</a:t>
                      </a:r>
                      <a:b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b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 Be consistent e.g. always 1 = no, 2 = yes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1 = male 2 = female 99 = missing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540646">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Missing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Optional: if you declare that a value is "missing", SPSS will omit the values from analysis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99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250713">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Columns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Defines the width of the column in </a:t>
                      </a:r>
                      <a:r>
                        <a:rPr lang="en-GB" sz="900" i="1">
                          <a:solidFill>
                            <a:srgbClr val="330033"/>
                          </a:solidFill>
                          <a:effectLst/>
                          <a:latin typeface="Verdana" panose="020B0604030504040204" pitchFamily="34" charset="0"/>
                          <a:ea typeface="Times New Roman" panose="02020603050405020304" pitchFamily="18" charset="0"/>
                          <a:cs typeface="Arial" panose="020B0604020202020204" pitchFamily="34" charset="0"/>
                        </a:rPr>
                        <a:t>data view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7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250713">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Align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Left, right or centre alignment of data in cells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Right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r h="250713">
                <a:tc>
                  <a:txBody>
                    <a:bodyPr/>
                    <a:lstStyle/>
                    <a:p>
                      <a:pPr>
                        <a:lnSpc>
                          <a:spcPts val="1800"/>
                        </a:lnSpc>
                        <a:spcBef>
                          <a:spcPts val="750"/>
                        </a:spcBef>
                        <a:spcAft>
                          <a:spcPts val="750"/>
                        </a:spcAft>
                      </a:pPr>
                      <a:r>
                        <a:rPr lang="en-GB" sz="900" b="1">
                          <a:solidFill>
                            <a:srgbClr val="330033"/>
                          </a:solidFill>
                          <a:effectLst/>
                          <a:latin typeface="Verdana" panose="020B0604030504040204" pitchFamily="34" charset="0"/>
                          <a:ea typeface="Times New Roman" panose="02020603050405020304" pitchFamily="18" charset="0"/>
                          <a:cs typeface="Arial" panose="020B0604020202020204" pitchFamily="34" charset="0"/>
                        </a:rPr>
                        <a:t>Measure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b="1">
                          <a:solidFill>
                            <a:srgbClr val="330033"/>
                          </a:solidFill>
                          <a:effectLst/>
                          <a:latin typeface="Verdana" panose="020B0604030504040204" pitchFamily="34" charset="0"/>
                          <a:ea typeface="Times New Roman" panose="02020603050405020304" pitchFamily="18" charset="0"/>
                          <a:cs typeface="Arial" panose="020B0604020202020204" pitchFamily="34" charset="0"/>
                        </a:rPr>
                        <a:t>Nominal, ordinal or scale (interval/ratio) </a:t>
                      </a:r>
                      <a:endParaRPr lang="en-GB" sz="120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c>
                  <a:txBody>
                    <a:bodyPr/>
                    <a:lstStyle/>
                    <a:p>
                      <a:pPr>
                        <a:lnSpc>
                          <a:spcPts val="1800"/>
                        </a:lnSpc>
                        <a:spcBef>
                          <a:spcPts val="750"/>
                        </a:spcBef>
                        <a:spcAft>
                          <a:spcPts val="750"/>
                        </a:spcAft>
                      </a:pPr>
                      <a:r>
                        <a:rPr lang="en-GB" sz="900" b="1" dirty="0">
                          <a:solidFill>
                            <a:srgbClr val="330033"/>
                          </a:solidFill>
                          <a:effectLst/>
                          <a:latin typeface="Verdana" panose="020B0604030504040204" pitchFamily="34" charset="0"/>
                          <a:ea typeface="Times New Roman" panose="02020603050405020304" pitchFamily="18" charset="0"/>
                          <a:cs typeface="Arial" panose="020B0604020202020204" pitchFamily="34" charset="0"/>
                        </a:rPr>
                        <a:t>Nominal </a:t>
                      </a:r>
                      <a:endParaRPr lang="en-GB" sz="1200" dirty="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rgbClr val="330033"/>
                      </a:solidFill>
                      <a:prstDash val="solid"/>
                      <a:round/>
                      <a:headEnd type="none" w="med" len="med"/>
                      <a:tailEnd type="none" w="med" len="med"/>
                    </a:lnL>
                    <a:lnR w="12700" cap="flat" cmpd="sng" algn="ctr">
                      <a:solidFill>
                        <a:srgbClr val="330033"/>
                      </a:solidFill>
                      <a:prstDash val="solid"/>
                      <a:round/>
                      <a:headEnd type="none" w="med" len="med"/>
                      <a:tailEnd type="none" w="med" len="med"/>
                    </a:lnR>
                    <a:lnT w="12700" cap="flat" cmpd="sng" algn="ctr">
                      <a:solidFill>
                        <a:srgbClr val="330033"/>
                      </a:solidFill>
                      <a:prstDash val="solid"/>
                      <a:round/>
                      <a:headEnd type="none" w="med" len="med"/>
                      <a:tailEnd type="none" w="med" len="med"/>
                    </a:lnT>
                    <a:lnB w="12700" cap="flat" cmpd="sng" algn="ctr">
                      <a:solidFill>
                        <a:srgbClr val="330033"/>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8427653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Measure in SPSS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effectLst/>
              </a:rPr>
              <a:t>The last column needing to be defined is 'Measure'. Here you must decide if a variable is Nominal, Ordinal or Scale.</a:t>
            </a:r>
          </a:p>
          <a:p>
            <a:r>
              <a:rPr lang="en-GB" dirty="0" smtClean="0">
                <a:effectLst/>
              </a:rPr>
              <a:t>A </a:t>
            </a:r>
            <a:r>
              <a:rPr lang="en-GB" b="1" dirty="0" smtClean="0">
                <a:effectLst/>
              </a:rPr>
              <a:t>Nominal </a:t>
            </a:r>
            <a:r>
              <a:rPr lang="en-GB" dirty="0" smtClean="0">
                <a:effectLst/>
              </a:rPr>
              <a:t>(sometimes also called categorical) variable is one whose values vary in categories. It is not possible to rank the categories created. </a:t>
            </a:r>
          </a:p>
          <a:p>
            <a:r>
              <a:rPr lang="en-GB" dirty="0" smtClean="0">
                <a:effectLst/>
              </a:rPr>
              <a:t>e.g. Gender varies in that an individual is either categorised as "male" or "female".</a:t>
            </a:r>
          </a:p>
          <a:p>
            <a:r>
              <a:rPr lang="en-GB" dirty="0" smtClean="0">
                <a:effectLst/>
              </a:rPr>
              <a:t>An </a:t>
            </a:r>
            <a:r>
              <a:rPr lang="en-GB" b="1" dirty="0" smtClean="0">
                <a:effectLst/>
              </a:rPr>
              <a:t>Ordinal </a:t>
            </a:r>
            <a:r>
              <a:rPr lang="en-GB" dirty="0" smtClean="0">
                <a:effectLst/>
              </a:rPr>
              <a:t>variable is one where it is possible to rank the categories or put them in an order. The intervals between the categories used are not defined. e.g. preference by an individual could be ranked:</a:t>
            </a:r>
          </a:p>
          <a:p>
            <a:pPr lvl="1"/>
            <a:r>
              <a:rPr lang="en-GB" dirty="0" smtClean="0">
                <a:effectLst/>
              </a:rPr>
              <a:t>dislike a lot </a:t>
            </a:r>
          </a:p>
          <a:p>
            <a:pPr lvl="1"/>
            <a:r>
              <a:rPr lang="en-GB" dirty="0" smtClean="0">
                <a:effectLst/>
              </a:rPr>
              <a:t>dislike </a:t>
            </a:r>
          </a:p>
          <a:p>
            <a:pPr lvl="1"/>
            <a:r>
              <a:rPr lang="en-GB" dirty="0" smtClean="0">
                <a:effectLst/>
              </a:rPr>
              <a:t>neither dislike or like </a:t>
            </a:r>
          </a:p>
          <a:p>
            <a:pPr lvl="1"/>
            <a:r>
              <a:rPr lang="en-GB" dirty="0" smtClean="0">
                <a:effectLst/>
              </a:rPr>
              <a:t>like </a:t>
            </a:r>
          </a:p>
          <a:p>
            <a:pPr lvl="1"/>
            <a:r>
              <a:rPr lang="en-GB" dirty="0" smtClean="0">
                <a:effectLst/>
              </a:rPr>
              <a:t>like a lot </a:t>
            </a:r>
          </a:p>
        </p:txBody>
      </p:sp>
    </p:spTree>
    <p:extLst>
      <p:ext uri="{BB962C8B-B14F-4D97-AF65-F5344CB8AC3E}">
        <p14:creationId xmlns:p14="http://schemas.microsoft.com/office/powerpoint/2010/main" val="154260009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lnSpcReduction="10000"/>
          </a:bodyPr>
          <a:lstStyle/>
          <a:p>
            <a:r>
              <a:rPr lang="en-GB" b="1" dirty="0" smtClean="0">
                <a:effectLst/>
              </a:rPr>
              <a:t>Scale </a:t>
            </a:r>
            <a:r>
              <a:rPr lang="en-GB" dirty="0" smtClean="0">
                <a:effectLst/>
              </a:rPr>
              <a:t>variables: </a:t>
            </a:r>
          </a:p>
          <a:p>
            <a:pPr lvl="1"/>
            <a:r>
              <a:rPr lang="en-GB" dirty="0" smtClean="0">
                <a:effectLst/>
              </a:rPr>
              <a:t>An </a:t>
            </a:r>
            <a:r>
              <a:rPr lang="en-GB" b="1" dirty="0" smtClean="0">
                <a:effectLst/>
              </a:rPr>
              <a:t>Interval </a:t>
            </a:r>
            <a:r>
              <a:rPr lang="en-GB" dirty="0" smtClean="0">
                <a:effectLst/>
              </a:rPr>
              <a:t>variable is one where the measurement scale uses the same interval between one measurement and the next (but the zero point is arbitrary). </a:t>
            </a:r>
          </a:p>
          <a:p>
            <a:pPr lvl="1"/>
            <a:r>
              <a:rPr lang="en-GB" dirty="0" smtClean="0">
                <a:effectLst/>
              </a:rPr>
              <a:t>e.g. Temperature is measured so that the interval between 19 degrees and 20 degrees is the same as the interval between 20 degrees and 21 degrees. The zero point on the Centigrade scale of measurement is arbitrarily set (freezing point of water) and does not mean there is "no temperature".</a:t>
            </a:r>
          </a:p>
          <a:p>
            <a:pPr lvl="1"/>
            <a:r>
              <a:rPr lang="en-GB" i="1" dirty="0" smtClean="0">
                <a:effectLst/>
              </a:rPr>
              <a:t>A </a:t>
            </a:r>
            <a:r>
              <a:rPr lang="en-GB" b="1" i="1" dirty="0" smtClean="0">
                <a:effectLst/>
              </a:rPr>
              <a:t>Ratio </a:t>
            </a:r>
            <a:r>
              <a:rPr lang="en-GB" i="1" dirty="0" smtClean="0">
                <a:effectLst/>
              </a:rPr>
              <a:t>variable is the same as an interval variable but there is a true zero point. For example, height is a ratio variable, as a value of zero </a:t>
            </a:r>
            <a:r>
              <a:rPr lang="en-GB" i="1" dirty="0" err="1" smtClean="0">
                <a:effectLst/>
              </a:rPr>
              <a:t>centimeters</a:t>
            </a:r>
            <a:r>
              <a:rPr lang="en-GB" i="1" dirty="0" smtClean="0">
                <a:effectLst/>
              </a:rPr>
              <a:t> means there really is "no height" </a:t>
            </a:r>
            <a:r>
              <a:rPr lang="en-GB" dirty="0" smtClean="0">
                <a:effectLst/>
              </a:rPr>
              <a:t>. </a:t>
            </a:r>
          </a:p>
          <a:p>
            <a:r>
              <a:rPr lang="en-GB" b="1" i="1" dirty="0" smtClean="0">
                <a:effectLst/>
              </a:rPr>
              <a:t>Interval and ratio are often treated as one - Scale</a:t>
            </a:r>
            <a:endParaRPr lang="en-GB" dirty="0" smtClean="0"/>
          </a:p>
          <a:p>
            <a:endParaRPr lang="en-GB" dirty="0"/>
          </a:p>
        </p:txBody>
      </p:sp>
    </p:spTree>
    <p:extLst>
      <p:ext uri="{BB962C8B-B14F-4D97-AF65-F5344CB8AC3E}">
        <p14:creationId xmlns:p14="http://schemas.microsoft.com/office/powerpoint/2010/main" val="113123752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Missing values in SPSS</a:t>
            </a:r>
            <a:endParaRPr lang="en-GB" dirty="0"/>
          </a:p>
        </p:txBody>
      </p:sp>
      <p:sp>
        <p:nvSpPr>
          <p:cNvPr id="3" name="Content Placeholder 2"/>
          <p:cNvSpPr>
            <a:spLocks noGrp="1"/>
          </p:cNvSpPr>
          <p:nvPr>
            <p:ph idx="1"/>
          </p:nvPr>
        </p:nvSpPr>
        <p:spPr/>
        <p:txBody>
          <a:bodyPr/>
          <a:lstStyle/>
          <a:p>
            <a:r>
              <a:rPr lang="en-GB" dirty="0" smtClean="0">
                <a:effectLst/>
              </a:rPr>
              <a:t>How you choose to deal with questions participants decide not to answer will affect the results of your statistical analysis.</a:t>
            </a:r>
          </a:p>
          <a:p>
            <a:r>
              <a:rPr lang="en-GB" dirty="0" smtClean="0">
                <a:effectLst/>
              </a:rPr>
              <a:t>It is common to define '99' as a missing value, i.e. a respondent has failed to answer a question. Once you have done this you have two options as to how to deal with missing values:</a:t>
            </a:r>
          </a:p>
          <a:p>
            <a:pPr lvl="1"/>
            <a:r>
              <a:rPr lang="en-GB" dirty="0" smtClean="0">
                <a:effectLst/>
              </a:rPr>
              <a:t>1) No missing values and,</a:t>
            </a:r>
          </a:p>
          <a:p>
            <a:pPr lvl="1"/>
            <a:r>
              <a:rPr lang="en-GB" dirty="0" smtClean="0">
                <a:effectLst/>
              </a:rPr>
              <a:t>2) Discrete missing values. </a:t>
            </a:r>
          </a:p>
          <a:p>
            <a:endParaRPr lang="en-GB" dirty="0"/>
          </a:p>
        </p:txBody>
      </p:sp>
    </p:spTree>
    <p:extLst>
      <p:ext uri="{BB962C8B-B14F-4D97-AF65-F5344CB8AC3E}">
        <p14:creationId xmlns:p14="http://schemas.microsoft.com/office/powerpoint/2010/main" val="40006519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5635" y="718022"/>
            <a:ext cx="6500322" cy="4698804"/>
          </a:xfrm>
          <a:prstGeom prst="rect">
            <a:avLst/>
          </a:prstGeom>
        </p:spPr>
      </p:pic>
    </p:spTree>
    <p:extLst>
      <p:ext uri="{BB962C8B-B14F-4D97-AF65-F5344CB8AC3E}">
        <p14:creationId xmlns:p14="http://schemas.microsoft.com/office/powerpoint/2010/main" val="218803566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effectLst/>
              </a:rPr>
              <a:t>Statistical analysis using SPSS</a:t>
            </a:r>
            <a:endParaRPr lang="en-GB" dirty="0"/>
          </a:p>
        </p:txBody>
      </p:sp>
      <p:sp>
        <p:nvSpPr>
          <p:cNvPr id="3" name="Content Placeholder 2"/>
          <p:cNvSpPr>
            <a:spLocks noGrp="1"/>
          </p:cNvSpPr>
          <p:nvPr>
            <p:ph idx="1"/>
          </p:nvPr>
        </p:nvSpPr>
        <p:spPr/>
        <p:txBody>
          <a:bodyPr>
            <a:normAutofit/>
          </a:bodyPr>
          <a:lstStyle/>
          <a:p>
            <a:r>
              <a:rPr lang="en-GB" dirty="0" smtClean="0">
                <a:effectLst/>
              </a:rPr>
              <a:t>You can do some very sophisticated procedures in SPSS. It is most likely that you will want to generate descriptive statistics, such as:</a:t>
            </a:r>
          </a:p>
          <a:p>
            <a:r>
              <a:rPr lang="en-GB" i="1" dirty="0" smtClean="0">
                <a:effectLst/>
              </a:rPr>
              <a:t>Analyse &gt; Descriptive statistics &gt; Frequencies, </a:t>
            </a:r>
            <a:r>
              <a:rPr lang="en-GB" dirty="0" smtClean="0">
                <a:effectLst/>
              </a:rPr>
              <a:t>e.g. frequency and percentages of responses </a:t>
            </a:r>
          </a:p>
          <a:p>
            <a:r>
              <a:rPr lang="en-GB" dirty="0" smtClean="0">
                <a:effectLst/>
              </a:rPr>
              <a:t>(Note that the </a:t>
            </a:r>
            <a:r>
              <a:rPr lang="en-GB" i="1" dirty="0" smtClean="0">
                <a:effectLst/>
              </a:rPr>
              <a:t>Statistics </a:t>
            </a:r>
            <a:r>
              <a:rPr lang="en-GB" dirty="0" smtClean="0">
                <a:effectLst/>
              </a:rPr>
              <a:t>button gives more choices)</a:t>
            </a:r>
          </a:p>
          <a:p>
            <a:r>
              <a:rPr lang="en-GB" i="1" dirty="0" smtClean="0">
                <a:effectLst/>
              </a:rPr>
              <a:t>Descriptive, </a:t>
            </a:r>
            <a:r>
              <a:rPr lang="en-GB" dirty="0" smtClean="0">
                <a:effectLst/>
              </a:rPr>
              <a:t>e.g. dispersion (min. and max. responses) </a:t>
            </a:r>
          </a:p>
          <a:p>
            <a:r>
              <a:rPr lang="en-GB" dirty="0" smtClean="0">
                <a:effectLst/>
              </a:rPr>
              <a:t>(Note that the </a:t>
            </a:r>
            <a:r>
              <a:rPr lang="en-GB" i="1" dirty="0" smtClean="0">
                <a:effectLst/>
              </a:rPr>
              <a:t>Options </a:t>
            </a:r>
            <a:r>
              <a:rPr lang="en-GB" dirty="0" smtClean="0">
                <a:effectLst/>
              </a:rPr>
              <a:t>button gives more choices)</a:t>
            </a:r>
          </a:p>
          <a:p>
            <a:r>
              <a:rPr lang="en-GB" dirty="0" smtClean="0">
                <a:effectLst/>
              </a:rPr>
              <a:t>You may wish to undertake Inferential statistics, such as: </a:t>
            </a:r>
          </a:p>
          <a:p>
            <a:r>
              <a:rPr lang="en-GB" i="1" dirty="0" smtClean="0">
                <a:effectLst/>
              </a:rPr>
              <a:t>Analyse &gt; Correlate Bivariate, e.g. Pearson, </a:t>
            </a:r>
            <a:r>
              <a:rPr lang="en-GB" i="1" dirty="0" err="1" smtClean="0">
                <a:effectLst/>
              </a:rPr>
              <a:t>Kendalls</a:t>
            </a:r>
            <a:r>
              <a:rPr lang="en-GB" i="1" dirty="0" smtClean="0">
                <a:effectLst/>
              </a:rPr>
              <a:t> tau-b, Spearman</a:t>
            </a:r>
            <a:endParaRPr lang="en-GB" dirty="0" smtClean="0">
              <a:effectLst/>
            </a:endParaRPr>
          </a:p>
          <a:p>
            <a:endParaRPr lang="en-GB" dirty="0"/>
          </a:p>
        </p:txBody>
      </p:sp>
    </p:spTree>
    <p:extLst>
      <p:ext uri="{BB962C8B-B14F-4D97-AF65-F5344CB8AC3E}">
        <p14:creationId xmlns:p14="http://schemas.microsoft.com/office/powerpoint/2010/main" val="77822505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SPSS Viewer </a:t>
            </a:r>
            <a:endParaRPr lang="en-GB" dirty="0"/>
          </a:p>
        </p:txBody>
      </p:sp>
      <p:sp>
        <p:nvSpPr>
          <p:cNvPr id="3" name="Content Placeholder 2"/>
          <p:cNvSpPr>
            <a:spLocks noGrp="1"/>
          </p:cNvSpPr>
          <p:nvPr>
            <p:ph idx="1"/>
          </p:nvPr>
        </p:nvSpPr>
        <p:spPr/>
        <p:txBody>
          <a:bodyPr>
            <a:normAutofit/>
          </a:bodyPr>
          <a:lstStyle/>
          <a:p>
            <a:r>
              <a:rPr lang="en-GB" dirty="0" smtClean="0">
                <a:effectLst/>
              </a:rPr>
              <a:t>Note that the results of analysis are presented in the </a:t>
            </a:r>
            <a:r>
              <a:rPr lang="en-GB" i="1" dirty="0" smtClean="0">
                <a:effectLst/>
              </a:rPr>
              <a:t>SPSS Viewer </a:t>
            </a:r>
            <a:r>
              <a:rPr lang="en-GB" dirty="0" smtClean="0">
                <a:effectLst/>
              </a:rPr>
              <a:t>. If you want to save this output you must </a:t>
            </a:r>
            <a:r>
              <a:rPr lang="en-GB" i="1" dirty="0" smtClean="0">
                <a:effectLst/>
              </a:rPr>
              <a:t>File &gt; Save as </a:t>
            </a:r>
            <a:r>
              <a:rPr lang="en-GB" dirty="0" smtClean="0">
                <a:effectLst/>
              </a:rPr>
              <a:t>and enter a "filename".</a:t>
            </a:r>
            <a:r>
              <a:rPr lang="en-GB" dirty="0" err="1" smtClean="0">
                <a:effectLst/>
              </a:rPr>
              <a:t>spo</a:t>
            </a:r>
            <a:r>
              <a:rPr lang="en-GB" dirty="0" smtClean="0">
                <a:effectLst/>
              </a:rPr>
              <a:t> e.g. </a:t>
            </a:r>
            <a:r>
              <a:rPr lang="en-GB" dirty="0" err="1" smtClean="0">
                <a:effectLst/>
              </a:rPr>
              <a:t>efficiencystats.spo</a:t>
            </a:r>
            <a:r>
              <a:rPr lang="en-GB" dirty="0" smtClean="0">
                <a:effectLst/>
              </a:rPr>
              <a:t> (you can then just </a:t>
            </a:r>
            <a:r>
              <a:rPr lang="en-GB" i="1" dirty="0" smtClean="0">
                <a:effectLst/>
              </a:rPr>
              <a:t>File &gt; Save </a:t>
            </a:r>
            <a:r>
              <a:rPr lang="en-GB" dirty="0" smtClean="0">
                <a:effectLst/>
              </a:rPr>
              <a:t>the output as necessary).</a:t>
            </a:r>
          </a:p>
          <a:p>
            <a:r>
              <a:rPr lang="en-GB" dirty="0" smtClean="0">
                <a:effectLst/>
              </a:rPr>
              <a:t>You must save </a:t>
            </a:r>
            <a:r>
              <a:rPr lang="en-GB" b="1" dirty="0" smtClean="0">
                <a:effectLst/>
              </a:rPr>
              <a:t>both </a:t>
            </a:r>
            <a:r>
              <a:rPr lang="en-GB" dirty="0" smtClean="0">
                <a:effectLst/>
              </a:rPr>
              <a:t>the data editor (i.e. variable information and data entered) and output (SPSS viewer) separately. </a:t>
            </a:r>
          </a:p>
          <a:p>
            <a:r>
              <a:rPr lang="en-GB" b="1" dirty="0" smtClean="0">
                <a:effectLst/>
              </a:rPr>
              <a:t>Tables/Charts/Graphs</a:t>
            </a:r>
          </a:p>
          <a:p>
            <a:r>
              <a:rPr lang="en-GB" dirty="0" smtClean="0">
                <a:effectLst/>
              </a:rPr>
              <a:t>The tables of results, charts and graphs can be edited and copied into (for example) Word documents. </a:t>
            </a:r>
          </a:p>
          <a:p>
            <a:endParaRPr lang="en-GB" dirty="0"/>
          </a:p>
        </p:txBody>
      </p:sp>
    </p:spTree>
    <p:extLst>
      <p:ext uri="{BB962C8B-B14F-4D97-AF65-F5344CB8AC3E}">
        <p14:creationId xmlns:p14="http://schemas.microsoft.com/office/powerpoint/2010/main" val="286563008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Statistical analysis exercises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effectLst/>
              </a:rPr>
              <a:t>Using the </a:t>
            </a:r>
            <a:r>
              <a:rPr lang="en-GB" dirty="0" smtClean="0">
                <a:effectLst/>
                <a:hlinkClick r:id="rId2" tooltip="link to the spss file used in the exercises"/>
              </a:rPr>
              <a:t>SPSS data file provided</a:t>
            </a:r>
            <a:r>
              <a:rPr lang="en-GB" dirty="0" smtClean="0">
                <a:effectLst/>
              </a:rPr>
              <a:t> you may like to try some of the following statistical analysis: </a:t>
            </a:r>
          </a:p>
          <a:p>
            <a:r>
              <a:rPr lang="en-GB" b="1" dirty="0" smtClean="0">
                <a:effectLst/>
              </a:rPr>
              <a:t>Task 1 - Frequency tables (Analyse&gt;Descriptive statistics&gt;Frequencies) </a:t>
            </a:r>
          </a:p>
          <a:p>
            <a:r>
              <a:rPr lang="en-GB" dirty="0" smtClean="0">
                <a:effectLst/>
              </a:rPr>
              <a:t>Using Frequency analysis, answer the following:</a:t>
            </a:r>
          </a:p>
          <a:p>
            <a:r>
              <a:rPr lang="en-GB" dirty="0" smtClean="0">
                <a:effectLst/>
              </a:rPr>
              <a:t>a) What percentage of participants are: </a:t>
            </a:r>
          </a:p>
          <a:p>
            <a:pPr lvl="1"/>
            <a:r>
              <a:rPr lang="en-GB" dirty="0" smtClean="0">
                <a:effectLst/>
              </a:rPr>
              <a:t>male? </a:t>
            </a:r>
          </a:p>
          <a:p>
            <a:pPr lvl="1"/>
            <a:r>
              <a:rPr lang="en-GB" dirty="0" smtClean="0">
                <a:effectLst/>
              </a:rPr>
              <a:t>female?</a:t>
            </a:r>
          </a:p>
          <a:p>
            <a:r>
              <a:rPr lang="en-GB" dirty="0" smtClean="0">
                <a:effectLst/>
              </a:rPr>
              <a:t>b) What percentage of participants have: </a:t>
            </a:r>
          </a:p>
          <a:p>
            <a:pPr lvl="1"/>
            <a:r>
              <a:rPr lang="en-GB" dirty="0" smtClean="0">
                <a:effectLst/>
              </a:rPr>
              <a:t>no IR experience? </a:t>
            </a:r>
          </a:p>
          <a:p>
            <a:pPr lvl="1"/>
            <a:r>
              <a:rPr lang="en-GB" dirty="0" smtClean="0">
                <a:effectLst/>
              </a:rPr>
              <a:t>some IR experience? </a:t>
            </a:r>
          </a:p>
          <a:p>
            <a:pPr lvl="1"/>
            <a:r>
              <a:rPr lang="en-GB" dirty="0" smtClean="0">
                <a:effectLst/>
              </a:rPr>
              <a:t>lots of IR experience? </a:t>
            </a:r>
          </a:p>
          <a:p>
            <a:r>
              <a:rPr lang="en-GB" dirty="0" smtClean="0">
                <a:effectLst/>
              </a:rPr>
              <a:t>c) What percentage of the participants were generally satisfied overall with the search system?</a:t>
            </a:r>
          </a:p>
          <a:p>
            <a:endParaRPr lang="en-GB" dirty="0"/>
          </a:p>
        </p:txBody>
      </p:sp>
    </p:spTree>
    <p:extLst>
      <p:ext uri="{BB962C8B-B14F-4D97-AF65-F5344CB8AC3E}">
        <p14:creationId xmlns:p14="http://schemas.microsoft.com/office/powerpoint/2010/main" val="256836790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a:t>
            </a:r>
            <a:endParaRPr lang="en-GB" dirty="0"/>
          </a:p>
        </p:txBody>
      </p:sp>
      <p:sp>
        <p:nvSpPr>
          <p:cNvPr id="3" name="Content Placeholder 2"/>
          <p:cNvSpPr>
            <a:spLocks noGrp="1"/>
          </p:cNvSpPr>
          <p:nvPr>
            <p:ph idx="1"/>
          </p:nvPr>
        </p:nvSpPr>
        <p:spPr/>
        <p:txBody>
          <a:bodyPr/>
          <a:lstStyle/>
          <a:p>
            <a:r>
              <a:rPr lang="en-GB" dirty="0" smtClean="0"/>
              <a:t>http://archive.learnhigher.ac.uk/analysethis/images/spyglassanswer.jpg</a:t>
            </a:r>
            <a:endParaRPr lang="en-GB" dirty="0"/>
          </a:p>
        </p:txBody>
      </p:sp>
    </p:spTree>
    <p:extLst>
      <p:ext uri="{BB962C8B-B14F-4D97-AF65-F5344CB8AC3E}">
        <p14:creationId xmlns:p14="http://schemas.microsoft.com/office/powerpoint/2010/main" val="352946419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Graphs</a:t>
            </a:r>
            <a:endParaRPr lang="en-GB" dirty="0"/>
          </a:p>
        </p:txBody>
      </p:sp>
      <p:sp>
        <p:nvSpPr>
          <p:cNvPr id="3" name="Content Placeholder 2"/>
          <p:cNvSpPr>
            <a:spLocks noGrp="1"/>
          </p:cNvSpPr>
          <p:nvPr>
            <p:ph idx="1"/>
          </p:nvPr>
        </p:nvSpPr>
        <p:spPr/>
        <p:txBody>
          <a:bodyPr/>
          <a:lstStyle/>
          <a:p>
            <a:r>
              <a:rPr lang="en-GB" dirty="0" smtClean="0">
                <a:effectLst/>
              </a:rPr>
              <a:t>Using the Graphs option create:</a:t>
            </a:r>
          </a:p>
          <a:p>
            <a:pPr lvl="1"/>
            <a:r>
              <a:rPr lang="en-GB" dirty="0" smtClean="0">
                <a:effectLst/>
              </a:rPr>
              <a:t>a) A simple bar chart showing Gender of the sample by percentage </a:t>
            </a:r>
          </a:p>
          <a:p>
            <a:pPr lvl="1"/>
            <a:r>
              <a:rPr lang="en-GB" dirty="0" smtClean="0">
                <a:effectLst/>
              </a:rPr>
              <a:t>b) A pie chart showing IR experience by percentage </a:t>
            </a:r>
          </a:p>
          <a:p>
            <a:pPr lvl="1"/>
            <a:r>
              <a:rPr lang="en-GB" dirty="0" smtClean="0">
                <a:effectLst/>
              </a:rPr>
              <a:t>c) A stacked bar chart by General Feelings Overall and SE, by count </a:t>
            </a:r>
          </a:p>
          <a:p>
            <a:pPr marL="0" indent="0">
              <a:buNone/>
            </a:pPr>
            <a:endParaRPr lang="en-GB" dirty="0"/>
          </a:p>
        </p:txBody>
      </p:sp>
    </p:spTree>
    <p:extLst>
      <p:ext uri="{BB962C8B-B14F-4D97-AF65-F5344CB8AC3E}">
        <p14:creationId xmlns:p14="http://schemas.microsoft.com/office/powerpoint/2010/main" val="146362624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a:t>
            </a:r>
            <a:endParaRPr lang="en-GB" dirty="0"/>
          </a:p>
        </p:txBody>
      </p:sp>
      <p:sp>
        <p:nvSpPr>
          <p:cNvPr id="3" name="Content Placeholder 2"/>
          <p:cNvSpPr>
            <a:spLocks noGrp="1"/>
          </p:cNvSpPr>
          <p:nvPr>
            <p:ph idx="1"/>
          </p:nvPr>
        </p:nvSpPr>
        <p:spPr/>
        <p:txBody>
          <a:bodyPr/>
          <a:lstStyle/>
          <a:p>
            <a:r>
              <a:rPr lang="en-GB" dirty="0" smtClean="0">
                <a:hlinkClick r:id="rId2"/>
              </a:rPr>
              <a:t>http://archive.learnhigher.ac.uk/analysethis/images/spyglassanswer.jpg</a:t>
            </a:r>
            <a:endParaRPr lang="en-GB" dirty="0" smtClean="0"/>
          </a:p>
        </p:txBody>
      </p:sp>
    </p:spTree>
    <p:extLst>
      <p:ext uri="{BB962C8B-B14F-4D97-AF65-F5344CB8AC3E}">
        <p14:creationId xmlns:p14="http://schemas.microsoft.com/office/powerpoint/2010/main" val="172792760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effectLst/>
              </a:rPr>
              <a:t>Task 3 - Cross-tabulations (Analyse&gt;Descriptive statistics&gt;Cross-tabs) </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effectLst/>
              </a:rPr>
              <a:t>Cross-tabulations can be used to show if there is a relationship between variables.</a:t>
            </a:r>
          </a:p>
          <a:p>
            <a:r>
              <a:rPr lang="en-GB" dirty="0" smtClean="0">
                <a:effectLst/>
              </a:rPr>
              <a:t>Use Cross-tabulations to answer the following:</a:t>
            </a:r>
          </a:p>
          <a:p>
            <a:pPr lvl="1"/>
            <a:r>
              <a:rPr lang="en-GB" dirty="0" smtClean="0">
                <a:effectLst/>
              </a:rPr>
              <a:t>a) 16 participants responded that they were Generally Satisfied with the search system overall. Are these participants more likely to be satisfied or dissatisfied with the </a:t>
            </a:r>
            <a:r>
              <a:rPr lang="en-GB" i="1" dirty="0" smtClean="0">
                <a:effectLst/>
              </a:rPr>
              <a:t>Effectiveness </a:t>
            </a:r>
            <a:r>
              <a:rPr lang="en-GB" dirty="0" smtClean="0">
                <a:effectLst/>
              </a:rPr>
              <a:t>of the search system? (Cross-tabulate General Feelings Overall and Effectiveness).</a:t>
            </a:r>
          </a:p>
          <a:p>
            <a:pPr lvl="1"/>
            <a:r>
              <a:rPr lang="en-GB" dirty="0" smtClean="0">
                <a:effectLst/>
              </a:rPr>
              <a:t>b) 16 participants responded that they were Generally Satisfied with the search system overall. Are these participants more likely to be satisfied or dissatisfied with the </a:t>
            </a:r>
            <a:r>
              <a:rPr lang="en-GB" i="1" dirty="0" smtClean="0">
                <a:effectLst/>
              </a:rPr>
              <a:t>Efficiency </a:t>
            </a:r>
            <a:r>
              <a:rPr lang="en-GB" dirty="0" smtClean="0">
                <a:effectLst/>
              </a:rPr>
              <a:t>of the search system? (Cross-tabulate General Feelings Overall and Efficiency).</a:t>
            </a:r>
          </a:p>
          <a:p>
            <a:pPr lvl="1"/>
            <a:r>
              <a:rPr lang="en-GB" dirty="0" smtClean="0">
                <a:effectLst/>
              </a:rPr>
              <a:t>c) 19 respondents thought the search system to be Ineffective. Are these more likely to view the system as Efficient or Inefficient? (Cross-tabulate Effectiveness with Efficiency). </a:t>
            </a:r>
          </a:p>
          <a:p>
            <a:endParaRPr lang="en-GB" dirty="0"/>
          </a:p>
        </p:txBody>
      </p:sp>
    </p:spTree>
    <p:extLst>
      <p:ext uri="{BB962C8B-B14F-4D97-AF65-F5344CB8AC3E}">
        <p14:creationId xmlns:p14="http://schemas.microsoft.com/office/powerpoint/2010/main" val="24890748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 </a:t>
            </a:r>
            <a:endParaRPr lang="en-GB" dirty="0"/>
          </a:p>
        </p:txBody>
      </p:sp>
      <p:sp>
        <p:nvSpPr>
          <p:cNvPr id="3" name="Content Placeholder 2"/>
          <p:cNvSpPr>
            <a:spLocks noGrp="1"/>
          </p:cNvSpPr>
          <p:nvPr>
            <p:ph idx="1"/>
          </p:nvPr>
        </p:nvSpPr>
        <p:spPr/>
        <p:txBody>
          <a:bodyPr/>
          <a:lstStyle/>
          <a:p>
            <a:r>
              <a:rPr lang="en-GB" dirty="0" smtClean="0"/>
              <a:t>http://archive.learnhigher.ac.uk/analysethis/images/spyglassanswer.jpg</a:t>
            </a:r>
            <a:endParaRPr lang="en-GB" dirty="0"/>
          </a:p>
        </p:txBody>
      </p:sp>
    </p:spTree>
    <p:extLst>
      <p:ext uri="{BB962C8B-B14F-4D97-AF65-F5344CB8AC3E}">
        <p14:creationId xmlns:p14="http://schemas.microsoft.com/office/powerpoint/2010/main" val="230934023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rPr>
              <a:t>Selecting cases (Data&gt;Select cases) </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effectLst/>
              </a:rPr>
              <a:t>So far you have analysed the data globally and have started to develop an understanding of participants' responses across all three of the SEs. Now you will work with the responses for each SE individually. </a:t>
            </a:r>
          </a:p>
          <a:p>
            <a:r>
              <a:rPr lang="en-GB" dirty="0" smtClean="0">
                <a:effectLst/>
              </a:rPr>
              <a:t>Firstly, select Data from the top menu bar and click on Select cases. Select the second option </a:t>
            </a:r>
            <a:r>
              <a:rPr lang="en-GB" i="1" dirty="0" smtClean="0">
                <a:effectLst/>
              </a:rPr>
              <a:t>If the condition is satisfied </a:t>
            </a:r>
            <a:r>
              <a:rPr lang="en-GB" dirty="0" smtClean="0">
                <a:effectLst/>
              </a:rPr>
              <a:t>and click on the box </a:t>
            </a:r>
            <a:r>
              <a:rPr lang="en-GB" i="1" dirty="0" smtClean="0">
                <a:effectLst/>
              </a:rPr>
              <a:t>If </a:t>
            </a:r>
            <a:r>
              <a:rPr lang="en-GB" dirty="0" smtClean="0">
                <a:effectLst/>
              </a:rPr>
              <a:t>. Scroll down the variables list until you get to Test Search Engine, click on this and move it across to the working box. The click on the = sign and then 1, click on </a:t>
            </a:r>
            <a:r>
              <a:rPr lang="en-GB" i="1" dirty="0" smtClean="0">
                <a:effectLst/>
              </a:rPr>
              <a:t>Continue </a:t>
            </a:r>
            <a:r>
              <a:rPr lang="en-GB" dirty="0" smtClean="0">
                <a:effectLst/>
              </a:rPr>
              <a:t>and then </a:t>
            </a:r>
            <a:r>
              <a:rPr lang="en-GB" i="1" dirty="0" smtClean="0">
                <a:effectLst/>
              </a:rPr>
              <a:t>OK </a:t>
            </a:r>
            <a:r>
              <a:rPr lang="en-GB" dirty="0" smtClean="0">
                <a:effectLst/>
              </a:rPr>
              <a:t>. You have now selected cases using Northern Light. Now run some analysis to answer the following questions: </a:t>
            </a:r>
          </a:p>
          <a:p>
            <a:pPr lvl="1"/>
            <a:r>
              <a:rPr lang="en-GB" dirty="0" smtClean="0">
                <a:effectLst/>
              </a:rPr>
              <a:t>a) 5 participants responded that they were Generally Satisfied with the search system overall. Are these participants more likely to be satisfied or dissatisfied with the </a:t>
            </a:r>
            <a:r>
              <a:rPr lang="en-GB" i="1" dirty="0" smtClean="0">
                <a:effectLst/>
              </a:rPr>
              <a:t>Effectiveness </a:t>
            </a:r>
            <a:r>
              <a:rPr lang="en-GB" dirty="0" smtClean="0">
                <a:effectLst/>
              </a:rPr>
              <a:t>of the search system? </a:t>
            </a:r>
          </a:p>
          <a:p>
            <a:pPr lvl="1"/>
            <a:r>
              <a:rPr lang="en-GB" dirty="0" smtClean="0">
                <a:effectLst/>
              </a:rPr>
              <a:t>b) 5 participants responded that they were Generally Satisfied with the search system overall. Are these participants more likely to be satisfied or dissatisfied with the </a:t>
            </a:r>
            <a:r>
              <a:rPr lang="en-GB" i="1" dirty="0" smtClean="0">
                <a:effectLst/>
              </a:rPr>
              <a:t>Efficiency </a:t>
            </a:r>
            <a:r>
              <a:rPr lang="en-GB" dirty="0" smtClean="0">
                <a:effectLst/>
              </a:rPr>
              <a:t>of the search system? </a:t>
            </a:r>
          </a:p>
          <a:p>
            <a:pPr lvl="1"/>
            <a:r>
              <a:rPr lang="en-GB" dirty="0" smtClean="0">
                <a:effectLst/>
              </a:rPr>
              <a:t>c) 7 respondents thought the search system to be Ineffective. Are these more likely to view the system as Efficient or Inefficient? </a:t>
            </a:r>
          </a:p>
          <a:p>
            <a:r>
              <a:rPr lang="en-GB" dirty="0" smtClean="0">
                <a:effectLst/>
              </a:rPr>
              <a:t>Repeat this for the other two SEs. Compare your results across all three SEs and globally. </a:t>
            </a:r>
          </a:p>
          <a:p>
            <a:endParaRPr lang="en-GB" dirty="0"/>
          </a:p>
        </p:txBody>
      </p:sp>
    </p:spTree>
    <p:extLst>
      <p:ext uri="{BB962C8B-B14F-4D97-AF65-F5344CB8AC3E}">
        <p14:creationId xmlns:p14="http://schemas.microsoft.com/office/powerpoint/2010/main" val="175982980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a:t>
            </a:r>
            <a:endParaRPr lang="en-GB" dirty="0"/>
          </a:p>
        </p:txBody>
      </p:sp>
      <p:sp>
        <p:nvSpPr>
          <p:cNvPr id="3" name="Content Placeholder 2"/>
          <p:cNvSpPr>
            <a:spLocks noGrp="1"/>
          </p:cNvSpPr>
          <p:nvPr>
            <p:ph idx="1"/>
          </p:nvPr>
        </p:nvSpPr>
        <p:spPr/>
        <p:txBody>
          <a:bodyPr/>
          <a:lstStyle/>
          <a:p>
            <a:r>
              <a:rPr lang="en-GB" dirty="0" smtClean="0">
                <a:hlinkClick r:id="rId2"/>
              </a:rPr>
              <a:t>http://archive.learnhigher.ac.uk/analysethis/images/spyglassanswer.jpg</a:t>
            </a:r>
            <a:endParaRPr lang="en-GB" dirty="0" smtClean="0"/>
          </a:p>
          <a:p>
            <a:endParaRPr lang="en-GB" dirty="0"/>
          </a:p>
        </p:txBody>
      </p:sp>
    </p:spTree>
    <p:extLst>
      <p:ext uri="{BB962C8B-B14F-4D97-AF65-F5344CB8AC3E}">
        <p14:creationId xmlns:p14="http://schemas.microsoft.com/office/powerpoint/2010/main" val="408885187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effectLst/>
              </a:rPr>
              <a:t>Correlations (Analyse&gt;Correlate&gt;Bivariate&gt;Spearman's) </a:t>
            </a:r>
            <a:br>
              <a:rPr lang="en-GB" b="1" dirty="0" smtClean="0">
                <a:effectLst/>
              </a:rPr>
            </a:br>
            <a:endParaRPr lang="en-GB" dirty="0"/>
          </a:p>
        </p:txBody>
      </p:sp>
      <p:sp>
        <p:nvSpPr>
          <p:cNvPr id="3" name="Content Placeholder 2"/>
          <p:cNvSpPr>
            <a:spLocks noGrp="1"/>
          </p:cNvSpPr>
          <p:nvPr>
            <p:ph idx="1"/>
          </p:nvPr>
        </p:nvSpPr>
        <p:spPr/>
        <p:txBody>
          <a:bodyPr/>
          <a:lstStyle/>
          <a:p>
            <a:r>
              <a:rPr lang="en-GB" dirty="0" smtClean="0">
                <a:effectLst/>
              </a:rPr>
              <a:t>Having identified that relationship's exist between General Feelings Overall and Effectiveness and Efficiency you can now go on to see if these are statistically significant.</a:t>
            </a:r>
          </a:p>
          <a:p>
            <a:endParaRPr lang="en-GB" dirty="0"/>
          </a:p>
        </p:txBody>
      </p:sp>
    </p:spTree>
    <p:extLst>
      <p:ext uri="{BB962C8B-B14F-4D97-AF65-F5344CB8AC3E}">
        <p14:creationId xmlns:p14="http://schemas.microsoft.com/office/powerpoint/2010/main" val="295750489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Check</a:t>
            </a:r>
            <a:endParaRPr lang="en-GB" dirty="0"/>
          </a:p>
        </p:txBody>
      </p:sp>
      <p:sp>
        <p:nvSpPr>
          <p:cNvPr id="3" name="Content Placeholder 2"/>
          <p:cNvSpPr>
            <a:spLocks noGrp="1"/>
          </p:cNvSpPr>
          <p:nvPr>
            <p:ph idx="1"/>
          </p:nvPr>
        </p:nvSpPr>
        <p:spPr/>
        <p:txBody>
          <a:bodyPr/>
          <a:lstStyle/>
          <a:p>
            <a:r>
              <a:rPr lang="en-GB" dirty="0" smtClean="0"/>
              <a:t>http://archive.learnhigher.ac.uk/analysethis/images/spyglassanswer.jpg</a:t>
            </a:r>
            <a:endParaRPr lang="en-GB" dirty="0"/>
          </a:p>
        </p:txBody>
      </p:sp>
    </p:spTree>
    <p:extLst>
      <p:ext uri="{BB962C8B-B14F-4D97-AF65-F5344CB8AC3E}">
        <p14:creationId xmlns:p14="http://schemas.microsoft.com/office/powerpoint/2010/main" val="77072046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Statistics in summary</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47792" y="1690688"/>
            <a:ext cx="4189320" cy="4351338"/>
          </a:xfrm>
        </p:spPr>
      </p:pic>
    </p:spTree>
    <p:extLst>
      <p:ext uri="{BB962C8B-B14F-4D97-AF65-F5344CB8AC3E}">
        <p14:creationId xmlns:p14="http://schemas.microsoft.com/office/powerpoint/2010/main" val="291974696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280853587"/>
              </p:ext>
            </p:extLst>
          </p:nvPr>
        </p:nvGraphicFramePr>
        <p:xfrm>
          <a:off x="536712" y="1862552"/>
          <a:ext cx="9959010" cy="2011680"/>
        </p:xfrm>
        <a:graphic>
          <a:graphicData uri="http://schemas.openxmlformats.org/drawingml/2006/table">
            <a:tbl>
              <a:tblPr/>
              <a:tblGrid>
                <a:gridCol w="3319670"/>
                <a:gridCol w="3319670"/>
                <a:gridCol w="3319670"/>
              </a:tblGrid>
              <a:tr h="0">
                <a:tc>
                  <a:txBody>
                    <a:bodyPr/>
                    <a:lstStyle/>
                    <a:p>
                      <a:r>
                        <a:rPr lang="en-GB" b="1" dirty="0"/>
                        <a:t>Type of data </a:t>
                      </a:r>
                      <a:endParaRPr lang="en-GB" dirty="0"/>
                    </a:p>
                  </a:txBody>
                  <a:tcPr anchor="ctr">
                    <a:lnL>
                      <a:noFill/>
                    </a:lnL>
                    <a:lnR>
                      <a:noFill/>
                    </a:lnR>
                    <a:lnT>
                      <a:noFill/>
                    </a:lnT>
                    <a:lnB>
                      <a:noFill/>
                    </a:lnB>
                  </a:tcPr>
                </a:tc>
                <a:tc>
                  <a:txBody>
                    <a:bodyPr/>
                    <a:lstStyle/>
                    <a:p>
                      <a:r>
                        <a:rPr lang="en-GB" b="1"/>
                        <a:t>Measures of central tendency - </a:t>
                      </a:r>
                      <a:r>
                        <a:rPr lang="en-GB" b="1" i="1"/>
                        <a:t>average </a:t>
                      </a:r>
                      <a:endParaRPr lang="en-GB"/>
                    </a:p>
                  </a:txBody>
                  <a:tcPr anchor="ctr">
                    <a:lnL>
                      <a:noFill/>
                    </a:lnL>
                    <a:lnR>
                      <a:noFill/>
                    </a:lnR>
                    <a:lnT>
                      <a:noFill/>
                    </a:lnT>
                    <a:lnB>
                      <a:noFill/>
                    </a:lnB>
                  </a:tcPr>
                </a:tc>
                <a:tc>
                  <a:txBody>
                    <a:bodyPr/>
                    <a:lstStyle/>
                    <a:p>
                      <a:r>
                        <a:rPr lang="en-GB" b="1"/>
                        <a:t>Measure of dispersion - </a:t>
                      </a:r>
                      <a:r>
                        <a:rPr lang="en-GB" b="1" i="1"/>
                        <a:t>spread </a:t>
                      </a:r>
                      <a:endParaRPr lang="en-GB"/>
                    </a:p>
                  </a:txBody>
                  <a:tcPr anchor="ctr">
                    <a:lnL>
                      <a:noFill/>
                    </a:lnL>
                    <a:lnR>
                      <a:noFill/>
                    </a:lnR>
                    <a:lnT>
                      <a:noFill/>
                    </a:lnT>
                    <a:lnB>
                      <a:noFill/>
                    </a:lnB>
                  </a:tcPr>
                </a:tc>
              </a:tr>
              <a:tr h="0">
                <a:tc>
                  <a:txBody>
                    <a:bodyPr/>
                    <a:lstStyle/>
                    <a:p>
                      <a:r>
                        <a:rPr lang="en-GB"/>
                        <a:t>Nominal </a:t>
                      </a:r>
                    </a:p>
                  </a:txBody>
                  <a:tcPr anchor="ctr">
                    <a:lnL>
                      <a:noFill/>
                    </a:lnL>
                    <a:lnR>
                      <a:noFill/>
                    </a:lnR>
                    <a:lnT>
                      <a:noFill/>
                    </a:lnT>
                    <a:lnB>
                      <a:noFill/>
                    </a:lnB>
                  </a:tcPr>
                </a:tc>
                <a:tc>
                  <a:txBody>
                    <a:bodyPr/>
                    <a:lstStyle/>
                    <a:p>
                      <a:r>
                        <a:rPr lang="en-GB"/>
                        <a:t>Mode </a:t>
                      </a:r>
                    </a:p>
                  </a:txBody>
                  <a:tcPr anchor="ctr">
                    <a:lnL>
                      <a:noFill/>
                    </a:lnL>
                    <a:lnR>
                      <a:noFill/>
                    </a:lnR>
                    <a:lnT>
                      <a:noFill/>
                    </a:lnT>
                    <a:lnB>
                      <a:noFill/>
                    </a:lnB>
                  </a:tcPr>
                </a:tc>
                <a:tc>
                  <a:txBody>
                    <a:bodyPr/>
                    <a:lstStyle/>
                    <a:p>
                      <a:r>
                        <a:rPr lang="en-GB"/>
                        <a:t>Verbal descriptions only </a:t>
                      </a:r>
                    </a:p>
                  </a:txBody>
                  <a:tcPr anchor="ctr">
                    <a:lnL>
                      <a:noFill/>
                    </a:lnL>
                    <a:lnR>
                      <a:noFill/>
                    </a:lnR>
                    <a:lnT>
                      <a:noFill/>
                    </a:lnT>
                    <a:lnB>
                      <a:noFill/>
                    </a:lnB>
                  </a:tcPr>
                </a:tc>
              </a:tr>
              <a:tr h="0">
                <a:tc>
                  <a:txBody>
                    <a:bodyPr/>
                    <a:lstStyle/>
                    <a:p>
                      <a:r>
                        <a:rPr lang="en-GB"/>
                        <a:t>Ordinal </a:t>
                      </a:r>
                    </a:p>
                  </a:txBody>
                  <a:tcPr anchor="ctr">
                    <a:lnL>
                      <a:noFill/>
                    </a:lnL>
                    <a:lnR>
                      <a:noFill/>
                    </a:lnR>
                    <a:lnT>
                      <a:noFill/>
                    </a:lnT>
                    <a:lnB>
                      <a:noFill/>
                    </a:lnB>
                  </a:tcPr>
                </a:tc>
                <a:tc>
                  <a:txBody>
                    <a:bodyPr/>
                    <a:lstStyle/>
                    <a:p>
                      <a:r>
                        <a:rPr lang="en-GB"/>
                        <a:t>Mode and Median </a:t>
                      </a:r>
                    </a:p>
                  </a:txBody>
                  <a:tcPr anchor="ctr">
                    <a:lnL>
                      <a:noFill/>
                    </a:lnL>
                    <a:lnR>
                      <a:noFill/>
                    </a:lnR>
                    <a:lnT>
                      <a:noFill/>
                    </a:lnT>
                    <a:lnB>
                      <a:noFill/>
                    </a:lnB>
                  </a:tcPr>
                </a:tc>
                <a:tc>
                  <a:txBody>
                    <a:bodyPr/>
                    <a:lstStyle/>
                    <a:p>
                      <a:r>
                        <a:rPr lang="en-GB"/>
                        <a:t>Range </a:t>
                      </a:r>
                    </a:p>
                  </a:txBody>
                  <a:tcPr anchor="ctr">
                    <a:lnL>
                      <a:noFill/>
                    </a:lnL>
                    <a:lnR>
                      <a:noFill/>
                    </a:lnR>
                    <a:lnT>
                      <a:noFill/>
                    </a:lnT>
                    <a:lnB>
                      <a:noFill/>
                    </a:lnB>
                  </a:tcPr>
                </a:tc>
              </a:tr>
              <a:tr h="0">
                <a:tc>
                  <a:txBody>
                    <a:bodyPr/>
                    <a:lstStyle/>
                    <a:p>
                      <a:r>
                        <a:rPr lang="en-GB"/>
                        <a:t>Interval/Ratio </a:t>
                      </a:r>
                    </a:p>
                  </a:txBody>
                  <a:tcPr anchor="ctr">
                    <a:lnL>
                      <a:noFill/>
                    </a:lnL>
                    <a:lnR>
                      <a:noFill/>
                    </a:lnR>
                    <a:lnT>
                      <a:noFill/>
                    </a:lnT>
                    <a:lnB>
                      <a:noFill/>
                    </a:lnB>
                  </a:tcPr>
                </a:tc>
                <a:tc>
                  <a:txBody>
                    <a:bodyPr/>
                    <a:lstStyle/>
                    <a:p>
                      <a:r>
                        <a:rPr lang="en-GB"/>
                        <a:t>Mode, Median and Mean </a:t>
                      </a:r>
                    </a:p>
                  </a:txBody>
                  <a:tcPr anchor="ctr">
                    <a:lnL>
                      <a:noFill/>
                    </a:lnL>
                    <a:lnR>
                      <a:noFill/>
                    </a:lnR>
                    <a:lnT>
                      <a:noFill/>
                    </a:lnT>
                    <a:lnB>
                      <a:noFill/>
                    </a:lnB>
                  </a:tcPr>
                </a:tc>
                <a:tc>
                  <a:txBody>
                    <a:bodyPr/>
                    <a:lstStyle/>
                    <a:p>
                      <a:r>
                        <a:rPr lang="en-GB" dirty="0"/>
                        <a:t>Statistical measures of deviation, </a:t>
                      </a:r>
                      <a:r>
                        <a:rPr lang="en-GB" dirty="0" err="1"/>
                        <a:t>esp</a:t>
                      </a:r>
                      <a:r>
                        <a:rPr lang="en-GB" dirty="0"/>
                        <a:t> standard deviation </a:t>
                      </a:r>
                    </a:p>
                  </a:txBody>
                  <a:tcPr anchor="ctr">
                    <a:lnL>
                      <a:noFill/>
                    </a:lnL>
                    <a:lnR>
                      <a:noFill/>
                    </a:lnR>
                    <a:lnT>
                      <a:noFill/>
                    </a:lnT>
                    <a:lnB>
                      <a:noFill/>
                    </a:lnB>
                  </a:tcPr>
                </a:tc>
              </a:tr>
            </a:tbl>
          </a:graphicData>
        </a:graphic>
      </p:graphicFrame>
    </p:spTree>
    <p:extLst>
      <p:ext uri="{BB962C8B-B14F-4D97-AF65-F5344CB8AC3E}">
        <p14:creationId xmlns:p14="http://schemas.microsoft.com/office/powerpoint/2010/main" val="413537299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fontScale="32500" lnSpcReduction="20000"/>
          </a:bodyPr>
          <a:lstStyle/>
          <a:p>
            <a:r>
              <a:rPr lang="en-GB" dirty="0" smtClean="0">
                <a:effectLst/>
              </a:rPr>
              <a:t>BAWDEN, D. (1990). </a:t>
            </a:r>
            <a:r>
              <a:rPr lang="en-GB" i="1" dirty="0" smtClean="0">
                <a:effectLst/>
              </a:rPr>
              <a:t>User-oriented evaluation of information systems and services </a:t>
            </a:r>
            <a:r>
              <a:rPr lang="en-GB" dirty="0" smtClean="0">
                <a:effectLst/>
              </a:rPr>
              <a:t>. England : Gower.</a:t>
            </a:r>
          </a:p>
          <a:p>
            <a:r>
              <a:rPr lang="en-GB" dirty="0" smtClean="0">
                <a:effectLst/>
              </a:rPr>
              <a:t>BRYMAN, A. (2006). Integrating quantitative and qualitative research: how is it done? Qualitative Research, 6 (1), pp.97-113.[Online] </a:t>
            </a:r>
            <a:r>
              <a:rPr lang="en-GB" dirty="0" smtClean="0">
                <a:effectLst/>
                <a:hlinkClick r:id="rId2"/>
              </a:rPr>
              <a:t>Access this resource online</a:t>
            </a:r>
            <a:endParaRPr lang="en-GB" dirty="0" smtClean="0">
              <a:effectLst/>
            </a:endParaRPr>
          </a:p>
          <a:p>
            <a:r>
              <a:rPr lang="en-GB" dirty="0" smtClean="0">
                <a:effectLst/>
              </a:rPr>
              <a:t>BURNS, R., 2000. </a:t>
            </a:r>
            <a:r>
              <a:rPr lang="en-GB" i="1" dirty="0" smtClean="0">
                <a:effectLst/>
              </a:rPr>
              <a:t>Introduction to Research Methods </a:t>
            </a:r>
            <a:r>
              <a:rPr lang="en-GB" dirty="0" smtClean="0">
                <a:effectLst/>
              </a:rPr>
              <a:t>London : Sage.</a:t>
            </a:r>
          </a:p>
          <a:p>
            <a:r>
              <a:rPr lang="en-GB" dirty="0" smtClean="0">
                <a:effectLst/>
              </a:rPr>
              <a:t>GRIFFITHS , J.R. , Hartley, R.J. and </a:t>
            </a:r>
            <a:r>
              <a:rPr lang="en-GB" dirty="0" err="1" smtClean="0">
                <a:effectLst/>
              </a:rPr>
              <a:t>Willson</a:t>
            </a:r>
            <a:r>
              <a:rPr lang="en-GB" dirty="0" smtClean="0">
                <a:effectLst/>
              </a:rPr>
              <a:t>, J.P. (2002). An improved method of studying user-system interaction by combining transaction log analysis and protocol analysis. </a:t>
            </a:r>
            <a:r>
              <a:rPr lang="en-GB" i="1" dirty="0" smtClean="0">
                <a:effectLst/>
              </a:rPr>
              <a:t>Information Research </a:t>
            </a:r>
            <a:r>
              <a:rPr lang="en-GB" dirty="0" smtClean="0">
                <a:effectLst/>
              </a:rPr>
              <a:t>, 7 (4). [Online] </a:t>
            </a:r>
            <a:r>
              <a:rPr lang="en-GB" dirty="0" smtClean="0">
                <a:effectLst/>
                <a:hlinkClick r:id="rId3"/>
              </a:rPr>
              <a:t>http://informationr.net/ir/7-4/paper139.html</a:t>
            </a:r>
            <a:endParaRPr lang="en-GB" dirty="0" smtClean="0">
              <a:effectLst/>
            </a:endParaRPr>
          </a:p>
          <a:p>
            <a:r>
              <a:rPr lang="en-GB" dirty="0" smtClean="0">
                <a:effectLst/>
              </a:rPr>
              <a:t>KRUGER, D. J. (2003) 'Integrating quantitative and qualitative methods in community Research', The Community Psychologist, 36, pp.18-19.</a:t>
            </a:r>
          </a:p>
          <a:p>
            <a:r>
              <a:rPr lang="en-GB" dirty="0" smtClean="0">
                <a:effectLst/>
              </a:rPr>
              <a:t>NEWTON , R.R. and RUDESTAM, K.E., 1999. </a:t>
            </a:r>
            <a:r>
              <a:rPr lang="en-GB" i="1" dirty="0" smtClean="0">
                <a:effectLst/>
              </a:rPr>
              <a:t>Your statistical consultant: answers to your data analysis questions </a:t>
            </a:r>
            <a:r>
              <a:rPr lang="en-GB" dirty="0" smtClean="0">
                <a:effectLst/>
              </a:rPr>
              <a:t>London : Sage</a:t>
            </a:r>
          </a:p>
          <a:p>
            <a:r>
              <a:rPr lang="en-GB" dirty="0" smtClean="0">
                <a:effectLst/>
              </a:rPr>
              <a:t>O'NEILL, R. (2008) The advantages and disadvantages of qualitative and quantitative research methods. [Online] </a:t>
            </a:r>
            <a:r>
              <a:rPr lang="en-GB" dirty="0" smtClean="0">
                <a:effectLst/>
                <a:hlinkClick r:id="rId4"/>
              </a:rPr>
              <a:t>http://www.roboneill.co.uk/papers/research_methods.htm</a:t>
            </a:r>
            <a:endParaRPr lang="en-GB" dirty="0" smtClean="0">
              <a:effectLst/>
            </a:endParaRPr>
          </a:p>
          <a:p>
            <a:r>
              <a:rPr lang="en-GB" dirty="0" smtClean="0">
                <a:effectLst/>
              </a:rPr>
              <a:t>ROBSON, C. (2002). Real world research: a resource for social scientists and practitioner-researchers. London : Blackwell.</a:t>
            </a:r>
          </a:p>
          <a:p>
            <a:r>
              <a:rPr lang="en-GB" dirty="0" smtClean="0">
                <a:effectLst/>
              </a:rPr>
              <a:t>ROWNTREE, D., 1991. </a:t>
            </a:r>
            <a:r>
              <a:rPr lang="en-GB" i="1" dirty="0" smtClean="0">
                <a:effectLst/>
              </a:rPr>
              <a:t>Statistics without tears: a primer for non-mathematicians </a:t>
            </a:r>
            <a:r>
              <a:rPr lang="en-GB" dirty="0" smtClean="0">
                <a:effectLst/>
              </a:rPr>
              <a:t>London :Penguin.</a:t>
            </a:r>
          </a:p>
          <a:p>
            <a:r>
              <a:rPr lang="en-GB" dirty="0" smtClean="0">
                <a:effectLst/>
              </a:rPr>
              <a:t>STEPHEN, P. and HORNBY, S., 1997. </a:t>
            </a:r>
            <a:r>
              <a:rPr lang="en-GB" i="1" dirty="0" smtClean="0">
                <a:effectLst/>
              </a:rPr>
              <a:t>Simple statistics for Library &amp; information professionals </a:t>
            </a:r>
            <a:r>
              <a:rPr lang="en-GB" dirty="0" smtClean="0">
                <a:effectLst/>
              </a:rPr>
              <a:t>2 </a:t>
            </a:r>
            <a:r>
              <a:rPr lang="en-GB" dirty="0" err="1" smtClean="0">
                <a:effectLst/>
              </a:rPr>
              <a:t>nd</a:t>
            </a:r>
            <a:r>
              <a:rPr lang="en-GB" dirty="0" smtClean="0">
                <a:effectLst/>
              </a:rPr>
              <a:t> ed. Library Association</a:t>
            </a:r>
          </a:p>
          <a:p>
            <a:r>
              <a:rPr lang="en-GB" dirty="0" smtClean="0">
                <a:effectLst/>
              </a:rPr>
              <a:t>STRAUSS, A. and CORBIN. J. </a:t>
            </a:r>
            <a:r>
              <a:rPr lang="en-GB" i="1" dirty="0" smtClean="0">
                <a:effectLst/>
              </a:rPr>
              <a:t>Basics of qualitative research ( </a:t>
            </a:r>
            <a:r>
              <a:rPr lang="en-GB" dirty="0" smtClean="0">
                <a:effectLst/>
              </a:rPr>
              <a:t>2nd </a:t>
            </a:r>
            <a:r>
              <a:rPr lang="en-GB" dirty="0" err="1" smtClean="0">
                <a:effectLst/>
              </a:rPr>
              <a:t>ed</a:t>
            </a:r>
            <a:r>
              <a:rPr lang="en-GB" dirty="0" smtClean="0">
                <a:effectLst/>
              </a:rPr>
              <a:t>). Sage, 1998. </a:t>
            </a:r>
          </a:p>
          <a:p>
            <a:r>
              <a:rPr lang="en-GB" b="1" dirty="0" smtClean="0">
                <a:effectLst/>
              </a:rPr>
              <a:t>Useful Websites</a:t>
            </a:r>
          </a:p>
          <a:p>
            <a:r>
              <a:rPr lang="en-GB" b="1" dirty="0" smtClean="0">
                <a:effectLst/>
              </a:rPr>
              <a:t>Longitude toolkit </a:t>
            </a:r>
          </a:p>
          <a:p>
            <a:r>
              <a:rPr lang="en-GB" dirty="0" smtClean="0">
                <a:effectLst/>
                <a:hlinkClick r:id="rId5"/>
              </a:rPr>
              <a:t>http://www.cerlim.ac.uk/projects/longitude/index.php </a:t>
            </a:r>
            <a:endParaRPr lang="en-GB" dirty="0" smtClean="0">
              <a:effectLst/>
            </a:endParaRPr>
          </a:p>
          <a:p>
            <a:r>
              <a:rPr lang="en-GB" b="1" dirty="0" smtClean="0">
                <a:effectLst/>
              </a:rPr>
              <a:t>Questionnaire/survey example </a:t>
            </a:r>
          </a:p>
          <a:p>
            <a:r>
              <a:rPr lang="en-GB" dirty="0" smtClean="0">
                <a:effectLst/>
                <a:hlinkClick r:id="rId6"/>
              </a:rPr>
              <a:t>http://wads.le.ac.uk/gg/orm/timingform.htm </a:t>
            </a:r>
            <a:r>
              <a:rPr lang="en-GB" dirty="0" smtClean="0">
                <a:effectLst/>
              </a:rPr>
              <a:t/>
            </a:r>
            <a:br>
              <a:rPr lang="en-GB" dirty="0" smtClean="0">
                <a:effectLst/>
              </a:rPr>
            </a:br>
            <a:r>
              <a:rPr lang="en-GB" dirty="0" smtClean="0">
                <a:effectLst/>
                <a:hlinkClick r:id="rId7"/>
              </a:rPr>
              <a:t>http://www.leeds.ac.uk/iss/documentation/top/top2.pdf </a:t>
            </a:r>
            <a:endParaRPr lang="en-GB" dirty="0" smtClean="0">
              <a:effectLst/>
            </a:endParaRPr>
          </a:p>
          <a:p>
            <a:r>
              <a:rPr lang="en-GB" b="1" dirty="0" smtClean="0">
                <a:effectLst/>
              </a:rPr>
              <a:t>Quantitative vs Qualitative Interview </a:t>
            </a:r>
          </a:p>
          <a:p>
            <a:r>
              <a:rPr lang="en-GB" dirty="0" smtClean="0">
                <a:effectLst/>
                <a:hlinkClick r:id="rId8"/>
              </a:rPr>
              <a:t>http://sru.soc.surrey.ac.uk/SRU17.html</a:t>
            </a:r>
            <a:endParaRPr lang="en-GB" dirty="0" smtClean="0">
              <a:effectLst/>
            </a:endParaRPr>
          </a:p>
          <a:p>
            <a:pPr marL="0" indent="0">
              <a:buNone/>
            </a:pPr>
            <a:endParaRPr lang="en-GB" dirty="0"/>
          </a:p>
        </p:txBody>
      </p:sp>
    </p:spTree>
    <p:extLst>
      <p:ext uri="{BB962C8B-B14F-4D97-AF65-F5344CB8AC3E}">
        <p14:creationId xmlns:p14="http://schemas.microsoft.com/office/powerpoint/2010/main" val="130625686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32500" lnSpcReduction="20000"/>
          </a:bodyPr>
          <a:lstStyle/>
          <a:p>
            <a:r>
              <a:rPr lang="en-GB" b="1" dirty="0" smtClean="0">
                <a:effectLst/>
              </a:rPr>
              <a:t>Observation Q&amp;A </a:t>
            </a:r>
          </a:p>
          <a:p>
            <a:r>
              <a:rPr lang="en-GB" dirty="0" smtClean="0">
                <a:effectLst/>
                <a:hlinkClick r:id="rId2"/>
              </a:rPr>
              <a:t>http://www.madsci.org/posts/archives/1999-02/918190708.Ch.r.html </a:t>
            </a:r>
            <a:r>
              <a:rPr lang="en-GB" dirty="0" smtClean="0">
                <a:effectLst/>
              </a:rPr>
              <a:t/>
            </a:r>
            <a:br>
              <a:rPr lang="en-GB" dirty="0" smtClean="0">
                <a:effectLst/>
              </a:rPr>
            </a:br>
            <a:r>
              <a:rPr lang="en-GB" dirty="0" smtClean="0">
                <a:effectLst/>
                <a:hlinkClick r:id="rId3"/>
              </a:rPr>
              <a:t>http://wiki.answers.com/</a:t>
            </a:r>
            <a:endParaRPr lang="en-GB" dirty="0" smtClean="0">
              <a:effectLst/>
            </a:endParaRPr>
          </a:p>
          <a:p>
            <a:r>
              <a:rPr lang="en-GB" b="1" dirty="0" smtClean="0">
                <a:effectLst/>
              </a:rPr>
              <a:t>Hypothesis </a:t>
            </a:r>
          </a:p>
          <a:p>
            <a:r>
              <a:rPr lang="en-GB" dirty="0" smtClean="0">
                <a:effectLst/>
                <a:hlinkClick r:id="rId4"/>
              </a:rPr>
              <a:t>http://teacher.nsrl.rochester.edu/phy_labs/AppendixE/AppendixE.html#Heading6 </a:t>
            </a:r>
            <a:endParaRPr lang="en-GB" dirty="0" smtClean="0">
              <a:effectLst/>
            </a:endParaRPr>
          </a:p>
          <a:p>
            <a:r>
              <a:rPr lang="en-GB" b="1" dirty="0" smtClean="0">
                <a:effectLst/>
              </a:rPr>
              <a:t>Causality </a:t>
            </a:r>
          </a:p>
          <a:p>
            <a:r>
              <a:rPr lang="en-GB" dirty="0" smtClean="0">
                <a:effectLst/>
                <a:hlinkClick r:id="rId5"/>
              </a:rPr>
              <a:t>http://en.wikipedia.org/wiki/Causality#cite_note-dict-0 </a:t>
            </a:r>
            <a:endParaRPr lang="en-GB" dirty="0" smtClean="0">
              <a:effectLst/>
            </a:endParaRPr>
          </a:p>
          <a:p>
            <a:r>
              <a:rPr lang="en-GB" b="1" dirty="0" smtClean="0">
                <a:effectLst/>
              </a:rPr>
              <a:t>External validity </a:t>
            </a:r>
          </a:p>
          <a:p>
            <a:r>
              <a:rPr lang="en-GB" dirty="0" smtClean="0">
                <a:effectLst/>
                <a:hlinkClick r:id="rId6"/>
              </a:rPr>
              <a:t>http://www.gifted.uconn.edu/siegle/research/Samples/externalvalidity.html </a:t>
            </a:r>
            <a:endParaRPr lang="en-GB" dirty="0" smtClean="0">
              <a:effectLst/>
            </a:endParaRPr>
          </a:p>
          <a:p>
            <a:r>
              <a:rPr lang="en-GB" b="1" dirty="0" smtClean="0">
                <a:effectLst/>
              </a:rPr>
              <a:t>Reliability and validity </a:t>
            </a:r>
          </a:p>
          <a:p>
            <a:r>
              <a:rPr lang="en-GB" dirty="0" smtClean="0">
                <a:effectLst/>
                <a:hlinkClick r:id="rId7"/>
              </a:rPr>
              <a:t>http://writing.colostate.edu/guides/research/relval/pop2a.cfm </a:t>
            </a:r>
            <a:endParaRPr lang="en-GB" dirty="0" smtClean="0">
              <a:effectLst/>
            </a:endParaRPr>
          </a:p>
          <a:p>
            <a:r>
              <a:rPr lang="en-GB" dirty="0" smtClean="0">
                <a:effectLst/>
                <a:hlinkClick r:id="rId8"/>
              </a:rPr>
              <a:t>http://writing.colostate.edu/guides/research/relval/pop2b.cfm </a:t>
            </a:r>
            <a:endParaRPr lang="en-GB" dirty="0" smtClean="0">
              <a:effectLst/>
            </a:endParaRPr>
          </a:p>
          <a:p>
            <a:r>
              <a:rPr lang="en-GB" dirty="0" smtClean="0">
                <a:effectLst/>
                <a:hlinkClick r:id="rId9"/>
              </a:rPr>
              <a:t>http://www.socialresearchmethods.net/tutorial/Colosi/lcolosi2.htm </a:t>
            </a:r>
            <a:endParaRPr lang="en-GB" dirty="0" smtClean="0">
              <a:effectLst/>
            </a:endParaRPr>
          </a:p>
          <a:p>
            <a:r>
              <a:rPr lang="en-GB" b="1" dirty="0" smtClean="0">
                <a:effectLst/>
              </a:rPr>
              <a:t>Descriptive statistics </a:t>
            </a:r>
          </a:p>
          <a:p>
            <a:r>
              <a:rPr lang="en-GB" dirty="0" smtClean="0">
                <a:effectLst/>
                <a:hlinkClick r:id="rId10"/>
              </a:rPr>
              <a:t>http://www.socialresearchmethods.net/kb/statdesc.php </a:t>
            </a:r>
            <a:endParaRPr lang="en-GB" dirty="0" smtClean="0">
              <a:effectLst/>
            </a:endParaRPr>
          </a:p>
          <a:p>
            <a:r>
              <a:rPr lang="en-GB" dirty="0" smtClean="0">
                <a:effectLst/>
                <a:hlinkClick r:id="rId11"/>
              </a:rPr>
              <a:t>http://www.le.ac.uk/bl/gat/virtualfc/Stats/descrip.html </a:t>
            </a:r>
            <a:endParaRPr lang="en-GB" dirty="0" smtClean="0">
              <a:effectLst/>
            </a:endParaRPr>
          </a:p>
          <a:p>
            <a:r>
              <a:rPr lang="en-GB" dirty="0" smtClean="0">
                <a:effectLst/>
                <a:hlinkClick r:id="rId12"/>
              </a:rPr>
              <a:t>http://davidmlane.com/hyperstat/A28521.html</a:t>
            </a:r>
            <a:endParaRPr lang="en-GB" dirty="0" smtClean="0">
              <a:effectLst/>
            </a:endParaRPr>
          </a:p>
          <a:p>
            <a:r>
              <a:rPr lang="en-GB" b="1" dirty="0" smtClean="0">
                <a:effectLst/>
              </a:rPr>
              <a:t>The mean, median and mode </a:t>
            </a:r>
          </a:p>
          <a:p>
            <a:r>
              <a:rPr lang="en-GB" dirty="0" smtClean="0">
                <a:effectLst/>
                <a:hlinkClick r:id="rId13"/>
              </a:rPr>
              <a:t>http://www.cimt.plymouth.ac.uk/projects/mepres/book8/bk8i5/bk8_5i2.htm</a:t>
            </a:r>
            <a:endParaRPr lang="en-GB" dirty="0" smtClean="0">
              <a:effectLst/>
            </a:endParaRPr>
          </a:p>
          <a:p>
            <a:endParaRPr lang="en-GB" dirty="0"/>
          </a:p>
        </p:txBody>
      </p:sp>
    </p:spTree>
    <p:extLst>
      <p:ext uri="{BB962C8B-B14F-4D97-AF65-F5344CB8AC3E}">
        <p14:creationId xmlns:p14="http://schemas.microsoft.com/office/powerpoint/2010/main" val="266540250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40000" lnSpcReduction="20000"/>
          </a:bodyPr>
          <a:lstStyle/>
          <a:p>
            <a:r>
              <a:rPr lang="en-GB" b="1" dirty="0" smtClean="0">
                <a:effectLst/>
              </a:rPr>
              <a:t>Inferential statistics </a:t>
            </a:r>
          </a:p>
          <a:p>
            <a:r>
              <a:rPr lang="en-GB" dirty="0" smtClean="0">
                <a:effectLst/>
                <a:hlinkClick r:id="rId2"/>
              </a:rPr>
              <a:t>http://www.socialresearchmethods.net/kb/statinf.php </a:t>
            </a:r>
            <a:endParaRPr lang="en-GB" dirty="0" smtClean="0">
              <a:effectLst/>
            </a:endParaRPr>
          </a:p>
          <a:p>
            <a:r>
              <a:rPr lang="en-GB" dirty="0" smtClean="0">
                <a:effectLst/>
                <a:hlinkClick r:id="rId3"/>
              </a:rPr>
              <a:t>http://hsc.uwe.ac.uk/dataanalysis/quantInf.asp </a:t>
            </a:r>
            <a:endParaRPr lang="en-GB" dirty="0" smtClean="0">
              <a:effectLst/>
            </a:endParaRPr>
          </a:p>
          <a:p>
            <a:r>
              <a:rPr lang="en-GB" dirty="0" smtClean="0">
                <a:effectLst/>
                <a:hlinkClick r:id="rId4"/>
              </a:rPr>
              <a:t>http://www.sdecnet.com/psychology/stathelp.htm </a:t>
            </a:r>
            <a:endParaRPr lang="en-GB" dirty="0" smtClean="0">
              <a:effectLst/>
            </a:endParaRPr>
          </a:p>
          <a:p>
            <a:r>
              <a:rPr lang="en-GB" dirty="0" smtClean="0">
                <a:effectLst/>
                <a:hlinkClick r:id="rId5"/>
              </a:rPr>
              <a:t>http://owl.english.purdue.edu/owl/resource/672/05/ </a:t>
            </a:r>
            <a:endParaRPr lang="en-GB" dirty="0" smtClean="0">
              <a:effectLst/>
            </a:endParaRPr>
          </a:p>
          <a:p>
            <a:r>
              <a:rPr lang="en-GB" dirty="0" smtClean="0">
                <a:effectLst/>
                <a:hlinkClick r:id="rId6"/>
              </a:rPr>
              <a:t>http://www.sfu.ca/~richards/Zen/show9/ch9.html </a:t>
            </a:r>
            <a:endParaRPr lang="en-GB" dirty="0" smtClean="0">
              <a:effectLst/>
            </a:endParaRPr>
          </a:p>
          <a:p>
            <a:r>
              <a:rPr lang="en-GB" b="1" dirty="0" smtClean="0">
                <a:effectLst/>
              </a:rPr>
              <a:t>Population, sampling and other related concepts </a:t>
            </a:r>
          </a:p>
          <a:p>
            <a:r>
              <a:rPr lang="en-GB" dirty="0" smtClean="0">
                <a:effectLst/>
                <a:hlinkClick r:id="rId7"/>
              </a:rPr>
              <a:t>http://www.stats.gla.ac.uk/steps/glossary/basic_definitions.html#popn </a:t>
            </a:r>
            <a:endParaRPr lang="en-GB" dirty="0" smtClean="0">
              <a:effectLst/>
            </a:endParaRPr>
          </a:p>
          <a:p>
            <a:r>
              <a:rPr lang="en-GB" dirty="0" smtClean="0">
                <a:effectLst/>
                <a:hlinkClick r:id="rId8"/>
              </a:rPr>
              <a:t>http://www.soc.surrey.ac.uk/samp/index.html </a:t>
            </a:r>
            <a:endParaRPr lang="en-GB" dirty="0" smtClean="0">
              <a:effectLst/>
            </a:endParaRPr>
          </a:p>
          <a:p>
            <a:r>
              <a:rPr lang="en-GB" dirty="0" smtClean="0">
                <a:effectLst/>
                <a:hlinkClick r:id="rId9"/>
              </a:rPr>
              <a:t>http://www.stats.gla.ac.uk/steps/glossary/sampling.html#randsamp </a:t>
            </a:r>
            <a:endParaRPr lang="en-GB" dirty="0" smtClean="0">
              <a:effectLst/>
            </a:endParaRPr>
          </a:p>
          <a:p>
            <a:r>
              <a:rPr lang="en-GB" dirty="0" smtClean="0">
                <a:effectLst/>
                <a:hlinkClick r:id="rId10"/>
              </a:rPr>
              <a:t>http://www.custominsight.com/articles/random-sampling.asp </a:t>
            </a:r>
            <a:endParaRPr lang="en-GB" dirty="0" smtClean="0">
              <a:effectLst/>
            </a:endParaRPr>
          </a:p>
          <a:p>
            <a:r>
              <a:rPr lang="en-GB" b="1" dirty="0" err="1" smtClean="0">
                <a:effectLst/>
              </a:rPr>
              <a:t>SurveyMonkey</a:t>
            </a:r>
            <a:r>
              <a:rPr lang="en-GB" b="1" dirty="0" smtClean="0">
                <a:effectLst/>
              </a:rPr>
              <a:t> </a:t>
            </a:r>
          </a:p>
          <a:p>
            <a:r>
              <a:rPr lang="en-GB" dirty="0" smtClean="0">
                <a:effectLst/>
                <a:hlinkClick r:id="rId11"/>
              </a:rPr>
              <a:t>http://www.surveymonkey.com</a:t>
            </a:r>
            <a:endParaRPr lang="en-GB" dirty="0" smtClean="0">
              <a:effectLst/>
            </a:endParaRPr>
          </a:p>
          <a:p>
            <a:r>
              <a:rPr lang="en-GB" b="1" dirty="0" smtClean="0">
                <a:effectLst/>
              </a:rPr>
              <a:t>Bristol Online Surveys (BOS) </a:t>
            </a:r>
          </a:p>
          <a:p>
            <a:r>
              <a:rPr lang="en-GB" dirty="0" smtClean="0">
                <a:effectLst/>
                <a:hlinkClick r:id="rId12"/>
              </a:rPr>
              <a:t>http://www.survey.bris.ac.uk/</a:t>
            </a:r>
            <a:endParaRPr lang="en-GB" dirty="0" smtClean="0">
              <a:effectLst/>
            </a:endParaRPr>
          </a:p>
          <a:p>
            <a:r>
              <a:rPr lang="en-GB" b="1" dirty="0" smtClean="0">
                <a:effectLst/>
              </a:rPr>
              <a:t>SPSS </a:t>
            </a:r>
          </a:p>
          <a:p>
            <a:r>
              <a:rPr lang="en-GB" dirty="0" smtClean="0">
                <a:effectLst/>
                <a:hlinkClick r:id="rId13"/>
              </a:rPr>
              <a:t>http://www.spss.com/ </a:t>
            </a:r>
            <a:endParaRPr lang="en-GB" dirty="0" smtClean="0">
              <a:effectLst/>
            </a:endParaRPr>
          </a:p>
          <a:p>
            <a:endParaRPr lang="en-GB" dirty="0"/>
          </a:p>
        </p:txBody>
      </p:sp>
    </p:spTree>
    <p:extLst>
      <p:ext uri="{BB962C8B-B14F-4D97-AF65-F5344CB8AC3E}">
        <p14:creationId xmlns:p14="http://schemas.microsoft.com/office/powerpoint/2010/main" val="1780189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345</TotalTime>
  <Words>9030</Words>
  <Application>Microsoft Office PowerPoint</Application>
  <PresentationFormat>Widescreen</PresentationFormat>
  <Paragraphs>638</Paragraphs>
  <Slides>103</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103</vt:i4>
      </vt:variant>
    </vt:vector>
  </HeadingPairs>
  <TitlesOfParts>
    <vt:vector size="110" baseType="lpstr">
      <vt:lpstr>Arial</vt:lpstr>
      <vt:lpstr>Calibri</vt:lpstr>
      <vt:lpstr>Calibri Light</vt:lpstr>
      <vt:lpstr>Times New Roman</vt:lpstr>
      <vt:lpstr>Verdana</vt:lpstr>
      <vt:lpstr>Office Theme</vt:lpstr>
      <vt:lpstr>Document</vt:lpstr>
      <vt:lpstr>Refresher Research Methods</vt:lpstr>
      <vt:lpstr>Link</vt:lpstr>
      <vt:lpstr>Transcription </vt:lpstr>
      <vt:lpstr>Link</vt:lpstr>
      <vt:lpstr>Qualitative data analysis </vt:lpstr>
      <vt:lpstr>Sources of qualitative data analysis </vt:lpstr>
      <vt:lpstr>Why we do qualitative data analysis</vt:lpstr>
      <vt:lpstr>Qualitative Data Analysis  </vt:lpstr>
      <vt:lpstr>Advantages of Qualitative Data Analysis </vt:lpstr>
      <vt:lpstr>Disadvantages of Qualitative Data Analysis  </vt:lpstr>
      <vt:lpstr>Qualitative research issues </vt:lpstr>
      <vt:lpstr>Thinking about qualitative data analysis</vt:lpstr>
      <vt:lpstr>Task</vt:lpstr>
      <vt:lpstr>Continued</vt:lpstr>
      <vt:lpstr>Answers</vt:lpstr>
      <vt:lpstr>Coding of data</vt:lpstr>
      <vt:lpstr>Coding can be flat or non- hierarchical, like a list, there are no sub-code levels. For example: </vt:lpstr>
      <vt:lpstr>PowerPoint Presentation</vt:lpstr>
      <vt:lpstr>   It can also use tree or hierarchical coding which, like a tree, has a branching arrangement of sub-codes. Ideally, codes in a tree relate to their parents by being 'examples of...', or 'contexts for...' or 'causes of...' or 'settings for...' and so on. </vt:lpstr>
      <vt:lpstr>PowerPoint Presentation</vt:lpstr>
      <vt:lpstr>Coding of data part two  </vt:lpstr>
      <vt:lpstr>Selective coding: </vt:lpstr>
      <vt:lpstr>Coding quiz</vt:lpstr>
      <vt:lpstr>Summary of coding</vt:lpstr>
      <vt:lpstr>Answer</vt:lpstr>
      <vt:lpstr>Question</vt:lpstr>
      <vt:lpstr>Answer</vt:lpstr>
      <vt:lpstr>Question</vt:lpstr>
      <vt:lpstr>Answer</vt:lpstr>
      <vt:lpstr>Question</vt:lpstr>
      <vt:lpstr>Answer</vt:lpstr>
      <vt:lpstr>Question</vt:lpstr>
      <vt:lpstr>Answer</vt:lpstr>
      <vt:lpstr>Tools - Manual</vt:lpstr>
      <vt:lpstr>Electronic – word tables</vt:lpstr>
      <vt:lpstr>You would then go back to your data and look for more category levels such as user satisfaction and impact.</vt:lpstr>
      <vt:lpstr>Databases</vt:lpstr>
      <vt:lpstr>Tools to help manage data  Computer Aided Qualitative Data Analysis  </vt:lpstr>
      <vt:lpstr>Continued</vt:lpstr>
      <vt:lpstr>See handout</vt:lpstr>
      <vt:lpstr>http://download.qsrinternational.com/Document/NVivo10/NVivo10-Getting-Started-Guide.pdf</vt:lpstr>
      <vt:lpstr>What tools do you think work best when managing and analysing large amounts of data?  </vt:lpstr>
      <vt:lpstr>My answer</vt:lpstr>
      <vt:lpstr>Finding meaning from your data</vt:lpstr>
      <vt:lpstr>PowerPoint Presentation</vt:lpstr>
      <vt:lpstr>Writing up analysed data </vt:lpstr>
      <vt:lpstr>References</vt:lpstr>
      <vt:lpstr>Continued</vt:lpstr>
      <vt:lpstr>Quantitative</vt:lpstr>
      <vt:lpstr>Continued</vt:lpstr>
      <vt:lpstr>Important</vt:lpstr>
      <vt:lpstr>Sources of Quantitative data</vt:lpstr>
      <vt:lpstr>Making sense of quantitative data</vt:lpstr>
      <vt:lpstr>Advantages of quantitative data</vt:lpstr>
      <vt:lpstr>Disadvantages of quantitative data</vt:lpstr>
      <vt:lpstr>What is quantitative data ? Select any or all that apply</vt:lpstr>
      <vt:lpstr>What is quantitative data ? Select any or all that apply</vt:lpstr>
      <vt:lpstr>How to collect quantitative data ?</vt:lpstr>
      <vt:lpstr>How to collect quantitative data ?</vt:lpstr>
      <vt:lpstr>True or false</vt:lpstr>
      <vt:lpstr>True or false</vt:lpstr>
      <vt:lpstr>True or false</vt:lpstr>
      <vt:lpstr>True or false</vt:lpstr>
      <vt:lpstr>True or False</vt:lpstr>
      <vt:lpstr>True or False</vt:lpstr>
      <vt:lpstr>Quantitative research issues </vt:lpstr>
      <vt:lpstr>1. Hypothesis</vt:lpstr>
      <vt:lpstr>2. Causality - cause and effect </vt:lpstr>
      <vt:lpstr>3. Generalizability or external validity </vt:lpstr>
      <vt:lpstr>4. Reliability or internal validity </vt:lpstr>
      <vt:lpstr>Using software for statistical analysis </vt:lpstr>
      <vt:lpstr>Descriptive and inferential statistics </vt:lpstr>
      <vt:lpstr>Using software for statistical analysis </vt:lpstr>
      <vt:lpstr>Sampling </vt:lpstr>
      <vt:lpstr>Online Survey Services </vt:lpstr>
      <vt:lpstr>Click</vt:lpstr>
      <vt:lpstr>Mean, Median, Mode</vt:lpstr>
      <vt:lpstr>Continued</vt:lpstr>
      <vt:lpstr>SPSS (originally Statistical Package for the Social Sciences)  </vt:lpstr>
      <vt:lpstr>Using SPSS</vt:lpstr>
      <vt:lpstr>Defining variables</vt:lpstr>
      <vt:lpstr>PowerPoint Presentation</vt:lpstr>
      <vt:lpstr>Measure in SPSS</vt:lpstr>
      <vt:lpstr>Continued</vt:lpstr>
      <vt:lpstr>Missing values in SPSS</vt:lpstr>
      <vt:lpstr>PowerPoint Presentation</vt:lpstr>
      <vt:lpstr>Statistical analysis using SPSS</vt:lpstr>
      <vt:lpstr>SPSS Viewer </vt:lpstr>
      <vt:lpstr>Statistical analysis exercises </vt:lpstr>
      <vt:lpstr>Check</vt:lpstr>
      <vt:lpstr>Graphs</vt:lpstr>
      <vt:lpstr>Check</vt:lpstr>
      <vt:lpstr>Task 3 - Cross-tabulations (Analyse&gt;Descriptive statistics&gt;Cross-tabs) </vt:lpstr>
      <vt:lpstr>Check </vt:lpstr>
      <vt:lpstr>Selecting cases (Data&gt;Select cases) </vt:lpstr>
      <vt:lpstr>Check</vt:lpstr>
      <vt:lpstr>Correlations (Analyse&gt;Correlate&gt;Bivariate&gt;Spearman's)  </vt:lpstr>
      <vt:lpstr>Check</vt:lpstr>
      <vt:lpstr>Statistics in summary</vt:lpstr>
      <vt:lpstr>PowerPoint Presentation</vt:lpstr>
      <vt:lpstr>References</vt:lpstr>
      <vt:lpstr>Continued</vt:lpstr>
      <vt:lpstr>Continued</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Refresher Research Methods</dc:title>
  <dc:creator>Caroline Jawad</dc:creator>
  <cp:lastModifiedBy>Caroline Jawad</cp:lastModifiedBy>
  <cp:revision>7</cp:revision>
  <cp:lastPrinted>2019-01-21T16:04:42Z</cp:lastPrinted>
  <dcterms:created xsi:type="dcterms:W3CDTF">2019-01-21T10:47:44Z</dcterms:created>
  <dcterms:modified xsi:type="dcterms:W3CDTF">2019-02-01T09:23:45Z</dcterms:modified>
</cp:coreProperties>
</file>