
<file path=[Content_Types].xml><?xml version="1.0" encoding="utf-8"?>
<Types xmlns="http://schemas.openxmlformats.org/package/2006/content-types">
  <Default Extension="xml" ContentType="application/xml"/>
  <Default Extension="jpeg" ContentType="image/jpeg"/>
  <Default Extension="jpg" ContentType="image/jpeg"/>
  <Default Extension="rels" ContentType="application/vnd.openxmlformats-package.relationships+xml"/>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76"/>
  </p:notesMasterIdLst>
  <p:sldIdLst>
    <p:sldId id="256" r:id="rId2"/>
    <p:sldId id="257" r:id="rId3"/>
    <p:sldId id="258" r:id="rId4"/>
    <p:sldId id="261" r:id="rId5"/>
    <p:sldId id="263" r:id="rId6"/>
    <p:sldId id="260" r:id="rId7"/>
    <p:sldId id="264" r:id="rId8"/>
    <p:sldId id="262" r:id="rId9"/>
    <p:sldId id="265" r:id="rId10"/>
    <p:sldId id="266" r:id="rId11"/>
    <p:sldId id="267" r:id="rId12"/>
    <p:sldId id="268" r:id="rId13"/>
    <p:sldId id="270" r:id="rId14"/>
    <p:sldId id="271" r:id="rId15"/>
    <p:sldId id="272" r:id="rId16"/>
    <p:sldId id="269" r:id="rId17"/>
    <p:sldId id="281" r:id="rId18"/>
    <p:sldId id="273" r:id="rId19"/>
    <p:sldId id="278" r:id="rId20"/>
    <p:sldId id="279" r:id="rId21"/>
    <p:sldId id="274" r:id="rId22"/>
    <p:sldId id="275" r:id="rId23"/>
    <p:sldId id="276" r:id="rId24"/>
    <p:sldId id="277" r:id="rId25"/>
    <p:sldId id="280" r:id="rId26"/>
    <p:sldId id="282" r:id="rId27"/>
    <p:sldId id="283" r:id="rId28"/>
    <p:sldId id="284" r:id="rId29"/>
    <p:sldId id="285" r:id="rId30"/>
    <p:sldId id="286" r:id="rId31"/>
    <p:sldId id="287" r:id="rId32"/>
    <p:sldId id="288" r:id="rId33"/>
    <p:sldId id="290" r:id="rId34"/>
    <p:sldId id="291" r:id="rId35"/>
    <p:sldId id="289" r:id="rId36"/>
    <p:sldId id="292" r:id="rId37"/>
    <p:sldId id="293" r:id="rId38"/>
    <p:sldId id="307" r:id="rId39"/>
    <p:sldId id="308" r:id="rId40"/>
    <p:sldId id="294" r:id="rId41"/>
    <p:sldId id="295" r:id="rId42"/>
    <p:sldId id="296" r:id="rId43"/>
    <p:sldId id="297" r:id="rId44"/>
    <p:sldId id="298" r:id="rId45"/>
    <p:sldId id="299" r:id="rId46"/>
    <p:sldId id="300" r:id="rId47"/>
    <p:sldId id="301" r:id="rId48"/>
    <p:sldId id="302" r:id="rId49"/>
    <p:sldId id="306" r:id="rId50"/>
    <p:sldId id="303" r:id="rId51"/>
    <p:sldId id="304" r:id="rId52"/>
    <p:sldId id="305" r:id="rId53"/>
    <p:sldId id="309" r:id="rId54"/>
    <p:sldId id="311" r:id="rId55"/>
    <p:sldId id="310" r:id="rId56"/>
    <p:sldId id="312" r:id="rId57"/>
    <p:sldId id="313" r:id="rId58"/>
    <p:sldId id="314" r:id="rId59"/>
    <p:sldId id="315" r:id="rId60"/>
    <p:sldId id="316" r:id="rId61"/>
    <p:sldId id="317" r:id="rId62"/>
    <p:sldId id="318" r:id="rId63"/>
    <p:sldId id="319" r:id="rId64"/>
    <p:sldId id="320" r:id="rId65"/>
    <p:sldId id="321" r:id="rId66"/>
    <p:sldId id="322" r:id="rId67"/>
    <p:sldId id="323" r:id="rId68"/>
    <p:sldId id="324" r:id="rId69"/>
    <p:sldId id="325" r:id="rId70"/>
    <p:sldId id="326" r:id="rId71"/>
    <p:sldId id="327" r:id="rId72"/>
    <p:sldId id="328" r:id="rId73"/>
    <p:sldId id="329" r:id="rId74"/>
    <p:sldId id="330" r:id="rId7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2527633-6823-D340-9B5E-CB04634648F1}">
          <p14:sldIdLst>
            <p14:sldId id="256"/>
          </p14:sldIdLst>
        </p14:section>
        <p14:section name="Untitled Section" id="{4C30C568-F47F-BA49-8FF2-4E5B6E53D6FB}">
          <p14:sldIdLst>
            <p14:sldId id="257"/>
            <p14:sldId id="258"/>
            <p14:sldId id="261"/>
            <p14:sldId id="263"/>
            <p14:sldId id="260"/>
            <p14:sldId id="264"/>
            <p14:sldId id="262"/>
            <p14:sldId id="265"/>
            <p14:sldId id="266"/>
            <p14:sldId id="267"/>
            <p14:sldId id="268"/>
            <p14:sldId id="270"/>
            <p14:sldId id="271"/>
            <p14:sldId id="272"/>
            <p14:sldId id="269"/>
            <p14:sldId id="281"/>
            <p14:sldId id="273"/>
            <p14:sldId id="278"/>
            <p14:sldId id="279"/>
            <p14:sldId id="274"/>
            <p14:sldId id="275"/>
            <p14:sldId id="276"/>
            <p14:sldId id="277"/>
            <p14:sldId id="280"/>
            <p14:sldId id="282"/>
            <p14:sldId id="283"/>
            <p14:sldId id="284"/>
            <p14:sldId id="285"/>
            <p14:sldId id="286"/>
            <p14:sldId id="287"/>
            <p14:sldId id="288"/>
            <p14:sldId id="290"/>
            <p14:sldId id="291"/>
            <p14:sldId id="289"/>
            <p14:sldId id="292"/>
            <p14:sldId id="293"/>
            <p14:sldId id="307"/>
            <p14:sldId id="308"/>
            <p14:sldId id="294"/>
            <p14:sldId id="295"/>
            <p14:sldId id="296"/>
            <p14:sldId id="297"/>
            <p14:sldId id="298"/>
            <p14:sldId id="299"/>
            <p14:sldId id="300"/>
            <p14:sldId id="301"/>
            <p14:sldId id="302"/>
            <p14:sldId id="306"/>
            <p14:sldId id="303"/>
            <p14:sldId id="304"/>
            <p14:sldId id="305"/>
            <p14:sldId id="309"/>
            <p14:sldId id="311"/>
            <p14:sldId id="310"/>
            <p14:sldId id="312"/>
            <p14:sldId id="313"/>
            <p14:sldId id="314"/>
            <p14:sldId id="315"/>
            <p14:sldId id="316"/>
            <p14:sldId id="317"/>
            <p14:sldId id="318"/>
            <p14:sldId id="319"/>
            <p14:sldId id="320"/>
            <p14:sldId id="321"/>
            <p14:sldId id="322"/>
            <p14:sldId id="323"/>
            <p14:sldId id="324"/>
            <p14:sldId id="325"/>
            <p14:sldId id="326"/>
            <p14:sldId id="327"/>
            <p14:sldId id="328"/>
            <p14:sldId id="329"/>
            <p14:sldId id="330"/>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8E22"/>
  </p:clrMru>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90" autoAdjust="0"/>
    <p:restoredTop sz="94684" autoAdjust="0"/>
  </p:normalViewPr>
  <p:slideViewPr>
    <p:cSldViewPr snapToGrid="0" snapToObjects="1">
      <p:cViewPr>
        <p:scale>
          <a:sx n="99" d="100"/>
          <a:sy n="99" d="100"/>
        </p:scale>
        <p:origin x="-632" y="-10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63" Type="http://schemas.openxmlformats.org/officeDocument/2006/relationships/slide" Target="slides/slide62.xml"/><Relationship Id="rId64" Type="http://schemas.openxmlformats.org/officeDocument/2006/relationships/slide" Target="slides/slide63.xml"/><Relationship Id="rId65" Type="http://schemas.openxmlformats.org/officeDocument/2006/relationships/slide" Target="slides/slide64.xml"/><Relationship Id="rId66" Type="http://schemas.openxmlformats.org/officeDocument/2006/relationships/slide" Target="slides/slide65.xml"/><Relationship Id="rId67" Type="http://schemas.openxmlformats.org/officeDocument/2006/relationships/slide" Target="slides/slide66.xml"/><Relationship Id="rId68" Type="http://schemas.openxmlformats.org/officeDocument/2006/relationships/slide" Target="slides/slide67.xml"/><Relationship Id="rId69" Type="http://schemas.openxmlformats.org/officeDocument/2006/relationships/slide" Target="slides/slide6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80" Type="http://schemas.openxmlformats.org/officeDocument/2006/relationships/theme" Target="theme/theme1.xml"/><Relationship Id="rId81" Type="http://schemas.openxmlformats.org/officeDocument/2006/relationships/tableStyles" Target="tableStyles.xml"/><Relationship Id="rId70" Type="http://schemas.openxmlformats.org/officeDocument/2006/relationships/slide" Target="slides/slide69.xml"/><Relationship Id="rId71" Type="http://schemas.openxmlformats.org/officeDocument/2006/relationships/slide" Target="slides/slide70.xml"/><Relationship Id="rId72" Type="http://schemas.openxmlformats.org/officeDocument/2006/relationships/slide" Target="slides/slide71.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73" Type="http://schemas.openxmlformats.org/officeDocument/2006/relationships/slide" Target="slides/slide72.xml"/><Relationship Id="rId74" Type="http://schemas.openxmlformats.org/officeDocument/2006/relationships/slide" Target="slides/slide73.xml"/><Relationship Id="rId75" Type="http://schemas.openxmlformats.org/officeDocument/2006/relationships/slide" Target="slides/slide74.xml"/><Relationship Id="rId76" Type="http://schemas.openxmlformats.org/officeDocument/2006/relationships/notesMaster" Target="notesMasters/notesMaster1.xml"/><Relationship Id="rId77" Type="http://schemas.openxmlformats.org/officeDocument/2006/relationships/printerSettings" Target="printerSettings/printerSettings1.bin"/><Relationship Id="rId78" Type="http://schemas.openxmlformats.org/officeDocument/2006/relationships/presProps" Target="presProps.xml"/><Relationship Id="rId79" Type="http://schemas.openxmlformats.org/officeDocument/2006/relationships/viewProps" Target="viewProps.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slide" Target="slides/slide6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0D41F24-2056-0240-8ACF-001668E94D75}" type="datetimeFigureOut">
              <a:rPr lang="en-US" smtClean="0"/>
              <a:t>08/01/2017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3D59BAC-7F16-7447-B0CD-976FC03672CA}" type="slidenum">
              <a:rPr lang="en-US" smtClean="0"/>
              <a:t>‹#›</a:t>
            </a:fld>
            <a:endParaRPr lang="en-US"/>
          </a:p>
        </p:txBody>
      </p:sp>
    </p:spTree>
    <p:extLst>
      <p:ext uri="{BB962C8B-B14F-4D97-AF65-F5344CB8AC3E}">
        <p14:creationId xmlns:p14="http://schemas.microsoft.com/office/powerpoint/2010/main" val="38294275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What is HISTORY?</a:t>
            </a:r>
          </a:p>
          <a:p>
            <a:r>
              <a:rPr lang="en-US" dirty="0" smtClean="0"/>
              <a:t>What is SCENOGRAPHY?</a:t>
            </a:r>
            <a:endParaRPr lang="en-US" dirty="0"/>
          </a:p>
        </p:txBody>
      </p:sp>
      <p:sp>
        <p:nvSpPr>
          <p:cNvPr id="4" name="Slide Number Placeholder 3"/>
          <p:cNvSpPr>
            <a:spLocks noGrp="1"/>
          </p:cNvSpPr>
          <p:nvPr>
            <p:ph type="sldNum" sz="quarter" idx="10"/>
          </p:nvPr>
        </p:nvSpPr>
        <p:spPr/>
        <p:txBody>
          <a:bodyPr/>
          <a:lstStyle/>
          <a:p>
            <a:fld id="{B3D59BAC-7F16-7447-B0CD-976FC03672CA}" type="slidenum">
              <a:rPr lang="en-US" smtClean="0"/>
              <a:t>1</a:t>
            </a:fld>
            <a:endParaRPr lang="en-US"/>
          </a:p>
        </p:txBody>
      </p:sp>
    </p:spTree>
    <p:extLst>
      <p:ext uri="{BB962C8B-B14F-4D97-AF65-F5344CB8AC3E}">
        <p14:creationId xmlns:p14="http://schemas.microsoft.com/office/powerpoint/2010/main" val="19724978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if you put on a show for kids today in the park……</a:t>
            </a:r>
          </a:p>
          <a:p>
            <a:r>
              <a:rPr lang="en-US" dirty="0" smtClean="0"/>
              <a:t>Sightlines</a:t>
            </a:r>
            <a:endParaRPr lang="en-US" dirty="0"/>
          </a:p>
        </p:txBody>
      </p:sp>
      <p:sp>
        <p:nvSpPr>
          <p:cNvPr id="4" name="Slide Number Placeholder 3"/>
          <p:cNvSpPr>
            <a:spLocks noGrp="1"/>
          </p:cNvSpPr>
          <p:nvPr>
            <p:ph type="sldNum" sz="quarter" idx="10"/>
          </p:nvPr>
        </p:nvSpPr>
        <p:spPr/>
        <p:txBody>
          <a:bodyPr/>
          <a:lstStyle/>
          <a:p>
            <a:fld id="{B3D59BAC-7F16-7447-B0CD-976FC03672CA}" type="slidenum">
              <a:rPr lang="en-US" smtClean="0"/>
              <a:t>3</a:t>
            </a:fld>
            <a:endParaRPr lang="en-US"/>
          </a:p>
        </p:txBody>
      </p:sp>
    </p:spTree>
    <p:extLst>
      <p:ext uri="{BB962C8B-B14F-4D97-AF65-F5344CB8AC3E}">
        <p14:creationId xmlns:p14="http://schemas.microsoft.com/office/powerpoint/2010/main" val="10819514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sightlines</a:t>
            </a:r>
          </a:p>
          <a:p>
            <a:r>
              <a:rPr lang="en-US" dirty="0" smtClean="0"/>
              <a:t>levels</a:t>
            </a:r>
            <a:endParaRPr lang="en-US" dirty="0"/>
          </a:p>
        </p:txBody>
      </p:sp>
      <p:sp>
        <p:nvSpPr>
          <p:cNvPr id="4" name="Slide Number Placeholder 3"/>
          <p:cNvSpPr>
            <a:spLocks noGrp="1"/>
          </p:cNvSpPr>
          <p:nvPr>
            <p:ph type="sldNum" sz="quarter" idx="10"/>
          </p:nvPr>
        </p:nvSpPr>
        <p:spPr/>
        <p:txBody>
          <a:bodyPr/>
          <a:lstStyle/>
          <a:p>
            <a:fld id="{B3D59BAC-7F16-7447-B0CD-976FC03672CA}" type="slidenum">
              <a:rPr lang="en-US" smtClean="0"/>
              <a:t>4</a:t>
            </a:fld>
            <a:endParaRPr lang="en-US"/>
          </a:p>
        </p:txBody>
      </p:sp>
    </p:spTree>
    <p:extLst>
      <p:ext uri="{BB962C8B-B14F-4D97-AF65-F5344CB8AC3E}">
        <p14:creationId xmlns:p14="http://schemas.microsoft.com/office/powerpoint/2010/main" val="33328287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GB" smtClean="0"/>
              <a:t>Click to edit Master title style</a:t>
            </a:r>
            <a:endParaRPr kumimoji="0" lang="en-US"/>
          </a:p>
        </p:txBody>
      </p:sp>
      <p:sp>
        <p:nvSpPr>
          <p:cNvPr id="17" name="Subtitle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GB" smtClean="0"/>
              <a:t>Click to edit Master subtitle style</a:t>
            </a:r>
            <a:endParaRPr kumimoji="0" lang="en-US"/>
          </a:p>
        </p:txBody>
      </p:sp>
      <p:sp>
        <p:nvSpPr>
          <p:cNvPr id="30" name="Date Placeholder 29"/>
          <p:cNvSpPr>
            <a:spLocks noGrp="1"/>
          </p:cNvSpPr>
          <p:nvPr>
            <p:ph type="dt" sz="half" idx="10"/>
          </p:nvPr>
        </p:nvSpPr>
        <p:spPr/>
        <p:txBody>
          <a:bodyPr/>
          <a:lstStyle/>
          <a:p>
            <a:fld id="{338237D6-20BE-5446-B769-3E21737A1D7C}" type="datetimeFigureOut">
              <a:rPr lang="en-US" smtClean="0"/>
              <a:t>08/01/2017</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862DFF7E-CFB0-AF4D-8C17-26B33B479452}"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kumimoji="0" lang="en-GB"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338237D6-20BE-5446-B769-3E21737A1D7C}" type="datetimeFigureOut">
              <a:rPr lang="en-US" smtClean="0"/>
              <a:t>08/01/2017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2DFF7E-CFB0-AF4D-8C17-26B33B479452}"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Title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GB" smtClean="0"/>
              <a:t>Click to edit Master text styles</a:t>
            </a:r>
          </a:p>
        </p:txBody>
      </p:sp>
      <p:sp>
        <p:nvSpPr>
          <p:cNvPr id="4" name="Date Placeholder 3"/>
          <p:cNvSpPr>
            <a:spLocks noGrp="1"/>
          </p:cNvSpPr>
          <p:nvPr>
            <p:ph type="dt" sz="half" idx="10"/>
          </p:nvPr>
        </p:nvSpPr>
        <p:spPr/>
        <p:txBody>
          <a:bodyPr/>
          <a:lstStyle/>
          <a:p>
            <a:fld id="{338237D6-20BE-5446-B769-3E21737A1D7C}" type="datetimeFigureOut">
              <a:rPr lang="en-US" smtClean="0"/>
              <a:t>08/01/2017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2DFF7E-CFB0-AF4D-8C17-26B33B479452}"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143000"/>
          </a:xfrm>
        </p:spPr>
        <p:txBody>
          <a:bodyPr/>
          <a:lstStyle/>
          <a:p>
            <a:r>
              <a:rPr kumimoji="0" lang="en-GB" smtClean="0"/>
              <a:t>Click to edit Master title style</a:t>
            </a:r>
            <a:endParaRPr kumimoji="0" lang="en-US"/>
          </a:p>
        </p:txBody>
      </p:sp>
      <p:sp>
        <p:nvSpPr>
          <p:cNvPr id="3" name="Content Placeholder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Content Placeholder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p:txBody>
          <a:bodyPr/>
          <a:lstStyle/>
          <a:p>
            <a:fld id="{338237D6-20BE-5446-B769-3E21737A1D7C}" type="datetimeFigureOut">
              <a:rPr lang="en-US" smtClean="0"/>
              <a:t>08/01/2017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2DFF7E-CFB0-AF4D-8C17-26B33B479452}"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4" name="Text Placeholder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5" name="Content Placeholder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6" name="Content Placeholder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7" name="Date Placeholder 6"/>
          <p:cNvSpPr>
            <a:spLocks noGrp="1"/>
          </p:cNvSpPr>
          <p:nvPr>
            <p:ph type="dt" sz="half" idx="10"/>
          </p:nvPr>
        </p:nvSpPr>
        <p:spPr/>
        <p:txBody>
          <a:bodyPr/>
          <a:lstStyle/>
          <a:p>
            <a:fld id="{338237D6-20BE-5446-B769-3E21737A1D7C}" type="datetimeFigureOut">
              <a:rPr lang="en-US" smtClean="0"/>
              <a:t>08/01/2017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62DFF7E-CFB0-AF4D-8C17-26B33B479452}"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7470648" cy="1143000"/>
          </a:xfrm>
        </p:spPr>
        <p:txBody>
          <a:bodyPr anchor="ctr"/>
          <a:lstStyle>
            <a:lvl1pPr algn="l">
              <a:defRPr sz="4600"/>
            </a:lvl1pPr>
          </a:lstStyle>
          <a:p>
            <a:r>
              <a:rPr kumimoji="0" lang="en-GB" smtClean="0"/>
              <a:t>Click to edit Master title style</a:t>
            </a:r>
            <a:endParaRPr kumimoji="0" lang="en-US"/>
          </a:p>
        </p:txBody>
      </p:sp>
      <p:sp>
        <p:nvSpPr>
          <p:cNvPr id="7" name="Date Placeholder 6"/>
          <p:cNvSpPr>
            <a:spLocks noGrp="1"/>
          </p:cNvSpPr>
          <p:nvPr>
            <p:ph type="dt" sz="half" idx="10"/>
          </p:nvPr>
        </p:nvSpPr>
        <p:spPr/>
        <p:txBody>
          <a:bodyPr/>
          <a:lstStyle/>
          <a:p>
            <a:fld id="{338237D6-20BE-5446-B769-3E21737A1D7C}" type="datetimeFigureOut">
              <a:rPr lang="en-US" smtClean="0"/>
              <a:t>08/01/2017</a:t>
            </a:fld>
            <a:endParaRPr lang="en-US"/>
          </a:p>
        </p:txBody>
      </p:sp>
      <p:sp>
        <p:nvSpPr>
          <p:cNvPr id="8" name="Slide Number Placeholder 7"/>
          <p:cNvSpPr>
            <a:spLocks noGrp="1"/>
          </p:cNvSpPr>
          <p:nvPr>
            <p:ph type="sldNum" sz="quarter" idx="11"/>
          </p:nvPr>
        </p:nvSpPr>
        <p:spPr/>
        <p:txBody>
          <a:bodyPr/>
          <a:lstStyle/>
          <a:p>
            <a:fld id="{862DFF7E-CFB0-AF4D-8C17-26B33B479452}" type="slidenum">
              <a:rPr lang="en-US" smtClean="0"/>
              <a:t>‹#›</a:t>
            </a:fld>
            <a:endParaRPr lang="en-US"/>
          </a:p>
        </p:txBody>
      </p:sp>
      <p:sp>
        <p:nvSpPr>
          <p:cNvPr id="9" name="Footer Placeholder 8"/>
          <p:cNvSpPr>
            <a:spLocks noGrp="1"/>
          </p:cNvSpPr>
          <p:nvPr>
            <p:ph type="ftr" sz="quarter" idx="12"/>
          </p:nvPr>
        </p:nvSpPr>
        <p:spPr/>
        <p:txBody>
          <a:bodyPr/>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8237D6-20BE-5446-B769-3E21737A1D7C}" type="datetimeFigureOut">
              <a:rPr lang="en-US" smtClean="0"/>
              <a:t>08/01/2017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62DFF7E-CFB0-AF4D-8C17-26B33B47945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en-GB" smtClean="0"/>
              <a:t>Click to edit Master title style</a:t>
            </a:r>
            <a:endParaRPr kumimoji="0" lang="en-US"/>
          </a:p>
        </p:txBody>
      </p:sp>
      <p:sp>
        <p:nvSpPr>
          <p:cNvPr id="3" name="Text Placeholder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en-GB" smtClean="0"/>
              <a:t>Click to edit Master text styles</a:t>
            </a:r>
          </a:p>
        </p:txBody>
      </p:sp>
      <p:sp>
        <p:nvSpPr>
          <p:cNvPr id="4" name="Content Placeholder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p:txBody>
          <a:bodyPr/>
          <a:lstStyle/>
          <a:p>
            <a:fld id="{338237D6-20BE-5446-B769-3E21737A1D7C}" type="datetimeFigureOut">
              <a:rPr lang="en-US" smtClean="0"/>
              <a:t>08/01/2017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156448" y="6422064"/>
            <a:ext cx="762000" cy="365125"/>
          </a:xfrm>
        </p:spPr>
        <p:txBody>
          <a:bodyPr/>
          <a:lstStyle/>
          <a:p>
            <a:fld id="{862DFF7E-CFB0-AF4D-8C17-26B33B479452}"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en-GB" smtClean="0"/>
              <a:t>Click to edit Master title style</a:t>
            </a:r>
            <a:endParaRPr kumimoji="0" lang="en-US"/>
          </a:p>
        </p:txBody>
      </p:sp>
      <p:sp>
        <p:nvSpPr>
          <p:cNvPr id="3" name="Picture Placeholder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en-GB" smtClean="0"/>
              <a:t>Drag picture to placeholder or click icon to add</a:t>
            </a:r>
            <a:endParaRPr kumimoji="0" lang="en-US" dirty="0"/>
          </a:p>
        </p:txBody>
      </p:sp>
      <p:sp>
        <p:nvSpPr>
          <p:cNvPr id="4" name="Text Placeholder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GB" smtClean="0"/>
              <a:t>Click to edit Master text styles</a:t>
            </a:r>
          </a:p>
        </p:txBody>
      </p:sp>
      <p:sp>
        <p:nvSpPr>
          <p:cNvPr id="5" name="Date Placeholder 4"/>
          <p:cNvSpPr>
            <a:spLocks noGrp="1"/>
          </p:cNvSpPr>
          <p:nvPr>
            <p:ph type="dt" sz="half" idx="10"/>
          </p:nvPr>
        </p:nvSpPr>
        <p:spPr>
          <a:xfrm>
            <a:off x="457200" y="6422064"/>
            <a:ext cx="2133600" cy="365125"/>
          </a:xfrm>
        </p:spPr>
        <p:txBody>
          <a:bodyPr/>
          <a:lstStyle/>
          <a:p>
            <a:fld id="{338237D6-20BE-5446-B769-3E21737A1D7C}" type="datetimeFigureOut">
              <a:rPr lang="en-US" smtClean="0"/>
              <a:t>08/01/2017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2DFF7E-CFB0-AF4D-8C17-26B33B479452}"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338237D6-20BE-5446-B769-3E21737A1D7C}" type="datetimeFigureOut">
              <a:rPr lang="en-US" smtClean="0"/>
              <a:t>08/01/2017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2DFF7E-CFB0-AF4D-8C17-26B33B479452}"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338237D6-20BE-5446-B769-3E21737A1D7C}" type="datetimeFigureOut">
              <a:rPr lang="en-US" smtClean="0"/>
              <a:t>08/01/2017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2DFF7E-CFB0-AF4D-8C17-26B33B47945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2" name="Freeform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Placeholder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en-GB" smtClean="0"/>
              <a:t>Click to edit Master title style</a:t>
            </a:r>
            <a:endParaRPr kumimoji="0" lang="en-US"/>
          </a:p>
        </p:txBody>
      </p:sp>
      <p:sp>
        <p:nvSpPr>
          <p:cNvPr id="30" name="Text Placeholder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en-GB" smtClean="0"/>
              <a:t>Click to edit Master text styles</a:t>
            </a:r>
          </a:p>
          <a:p>
            <a:pPr lvl="1" eaLnBrk="1" latinLnBrk="0" hangingPunct="1"/>
            <a:r>
              <a:rPr kumimoji="0" lang="en-GB" smtClean="0"/>
              <a:t>Second level</a:t>
            </a:r>
          </a:p>
          <a:p>
            <a:pPr lvl="2" eaLnBrk="1" latinLnBrk="0" hangingPunct="1"/>
            <a:r>
              <a:rPr kumimoji="0" lang="en-GB" smtClean="0"/>
              <a:t>Third level</a:t>
            </a:r>
          </a:p>
          <a:p>
            <a:pPr lvl="3" eaLnBrk="1" latinLnBrk="0" hangingPunct="1"/>
            <a:r>
              <a:rPr kumimoji="0" lang="en-GB" smtClean="0"/>
              <a:t>Fourth level</a:t>
            </a:r>
          </a:p>
          <a:p>
            <a:pPr lvl="4" eaLnBrk="1" latinLnBrk="0" hangingPunct="1"/>
            <a:r>
              <a:rPr kumimoji="0" lang="en-GB" smtClean="0"/>
              <a:t>Fifth level</a:t>
            </a:r>
            <a:endParaRPr kumimoji="0" lang="en-US"/>
          </a:p>
        </p:txBody>
      </p:sp>
      <p:sp>
        <p:nvSpPr>
          <p:cNvPr id="10" name="Date Placeholder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fld id="{338237D6-20BE-5446-B769-3E21737A1D7C}" type="datetimeFigureOut">
              <a:rPr lang="en-US" smtClean="0"/>
              <a:t>08/01/2017</a:t>
            </a:fld>
            <a:endParaRPr lang="en-US"/>
          </a:p>
        </p:txBody>
      </p:sp>
      <p:sp>
        <p:nvSpPr>
          <p:cNvPr id="22" name="Footer Placeholder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endParaRPr lang="en-US"/>
          </a:p>
        </p:txBody>
      </p:sp>
      <p:sp>
        <p:nvSpPr>
          <p:cNvPr id="18" name="Slide Number Placeholder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fld id="{862DFF7E-CFB0-AF4D-8C17-26B33B479452}"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2.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3.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g"/><Relationship Id="rId3" Type="http://schemas.openxmlformats.org/officeDocument/2006/relationships/image" Target="../media/image9.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png"/><Relationship Id="rId3" Type="http://schemas.openxmlformats.org/officeDocument/2006/relationships/image" Target="../media/image1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gif"/></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png"/><Relationship Id="rId3" Type="http://schemas.openxmlformats.org/officeDocument/2006/relationships/image" Target="../media/image19.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0.png"/></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4" Type="http://schemas.openxmlformats.org/officeDocument/2006/relationships/image" Target="../media/image23.png"/><Relationship Id="rId1" Type="http://schemas.openxmlformats.org/officeDocument/2006/relationships/slideLayout" Target="../slideLayouts/slideLayout2.xml"/><Relationship Id="rId2" Type="http://schemas.openxmlformats.org/officeDocument/2006/relationships/image" Target="../media/image21.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4.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5.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6.jp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7.jp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8.jpg"/><Relationship Id="rId3" Type="http://schemas.openxmlformats.org/officeDocument/2006/relationships/image" Target="../media/image29.jp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0.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1.jpg"/><Relationship Id="rId3" Type="http://schemas.openxmlformats.org/officeDocument/2006/relationships/image" Target="../media/image32.jp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3.jp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4.jp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5.jpg"/><Relationship Id="rId3" Type="http://schemas.openxmlformats.org/officeDocument/2006/relationships/image" Target="../media/image33.jp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6.jp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7.jp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8.jp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9.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0.jp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1.jp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2.jp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3.jp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4.jpg"/><Relationship Id="rId3" Type="http://schemas.openxmlformats.org/officeDocument/2006/relationships/image" Target="../media/image45.jp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6.jp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7.jp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8.jpg"/></Relationships>
</file>

<file path=ppt/slides/_rels/slide50.xml.rels><?xml version="1.0" encoding="UTF-8" standalone="yes"?>
<Relationships xmlns="http://schemas.openxmlformats.org/package/2006/relationships"><Relationship Id="rId3" Type="http://schemas.openxmlformats.org/officeDocument/2006/relationships/image" Target="../media/image50.jpg"/><Relationship Id="rId4" Type="http://schemas.openxmlformats.org/officeDocument/2006/relationships/image" Target="../media/image51.jpg"/><Relationship Id="rId1" Type="http://schemas.openxmlformats.org/officeDocument/2006/relationships/slideLayout" Target="../slideLayouts/slideLayout2.xml"/><Relationship Id="rId2" Type="http://schemas.openxmlformats.org/officeDocument/2006/relationships/image" Target="../media/image49.jp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2.jp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3.pn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4.pn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5.png"/><Relationship Id="rId3" Type="http://schemas.openxmlformats.org/officeDocument/2006/relationships/image" Target="../media/image56.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7.jp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8.pn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9.pn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0.png"/></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1.jpg"/></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2.jp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3.jpg"/></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4.jpg"/><Relationship Id="rId3" Type="http://schemas.openxmlformats.org/officeDocument/2006/relationships/image" Target="../media/image65.jpg"/></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6.jpg"/></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7.jpg"/></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8.jpg"/></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9.jpg"/></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0.jpg"/><Relationship Id="rId3" Type="http://schemas.openxmlformats.org/officeDocument/2006/relationships/image" Target="../media/image71.png"/></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2.jpg"/></Relationships>
</file>

<file path=ppt/slides/_rels/slide74.xml.rels><?xml version="1.0" encoding="UTF-8" standalone="yes"?>
<Relationships xmlns="http://schemas.openxmlformats.org/package/2006/relationships"><Relationship Id="rId3" Type="http://schemas.openxmlformats.org/officeDocument/2006/relationships/image" Target="../media/image74.jpg"/><Relationship Id="rId4" Type="http://schemas.openxmlformats.org/officeDocument/2006/relationships/image" Target="../media/image75.jpg"/><Relationship Id="rId1" Type="http://schemas.openxmlformats.org/officeDocument/2006/relationships/slideLayout" Target="../slideLayouts/slideLayout2.xml"/><Relationship Id="rId2" Type="http://schemas.openxmlformats.org/officeDocument/2006/relationships/image" Target="../media/image73.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HISTORY OF SCENOGRAPHY: </a:t>
            </a:r>
            <a:br>
              <a:rPr lang="en-US" dirty="0" smtClean="0"/>
            </a:br>
            <a:r>
              <a:rPr lang="en-US" dirty="0" smtClean="0"/>
              <a:t>THE SPACES</a:t>
            </a:r>
            <a:endParaRPr lang="en-US" dirty="0"/>
          </a:p>
        </p:txBody>
      </p:sp>
      <p:sp>
        <p:nvSpPr>
          <p:cNvPr id="3" name="Subtitle 2"/>
          <p:cNvSpPr>
            <a:spLocks noGrp="1"/>
          </p:cNvSpPr>
          <p:nvPr>
            <p:ph type="subTitle" idx="1"/>
          </p:nvPr>
        </p:nvSpPr>
        <p:spPr/>
        <p:txBody>
          <a:bodyPr/>
          <a:lstStyle/>
          <a:p>
            <a:r>
              <a:rPr lang="en-US" dirty="0" smtClean="0"/>
              <a:t>Module: THPR5010: 2015-2016</a:t>
            </a:r>
          </a:p>
          <a:p>
            <a:r>
              <a:rPr lang="en-US" dirty="0" smtClean="0"/>
              <a:t>Module Tutor: CARYS TUDOR</a:t>
            </a:r>
            <a:endParaRPr lang="en-US" dirty="0"/>
          </a:p>
        </p:txBody>
      </p:sp>
    </p:spTree>
    <p:extLst>
      <p:ext uri="{BB962C8B-B14F-4D97-AF65-F5344CB8AC3E}">
        <p14:creationId xmlns:p14="http://schemas.microsoft.com/office/powerpoint/2010/main" val="3221339581"/>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74637"/>
            <a:ext cx="10019766" cy="6298586"/>
          </a:xfrm>
        </p:spPr>
        <p:txBody>
          <a:bodyPr>
            <a:normAutofit/>
          </a:bodyPr>
          <a:lstStyle/>
          <a:p>
            <a:r>
              <a:rPr lang="en-US" sz="5400" dirty="0" smtClean="0"/>
              <a:t>LET’S START AT THE VERY BEGINNING…..</a:t>
            </a:r>
            <a:br>
              <a:rPr lang="en-US" sz="5400" dirty="0" smtClean="0"/>
            </a:br>
            <a:r>
              <a:rPr lang="en-US" dirty="0"/>
              <a:t/>
            </a:r>
            <a:br>
              <a:rPr lang="en-US" dirty="0"/>
            </a:br>
            <a:r>
              <a:rPr lang="en-US" sz="5400" dirty="0" smtClean="0">
                <a:solidFill>
                  <a:srgbClr val="FF8E22"/>
                </a:solidFill>
                <a:latin typeface="Chalkduster"/>
                <a:cs typeface="Chalkduster"/>
              </a:rPr>
              <a:t>The Ancient</a:t>
            </a:r>
            <a:br>
              <a:rPr lang="en-US" sz="5400" dirty="0" smtClean="0">
                <a:solidFill>
                  <a:srgbClr val="FF8E22"/>
                </a:solidFill>
                <a:latin typeface="Chalkduster"/>
                <a:cs typeface="Chalkduster"/>
              </a:rPr>
            </a:br>
            <a:r>
              <a:rPr lang="en-US" sz="5400" dirty="0" smtClean="0">
                <a:solidFill>
                  <a:srgbClr val="FF8E22"/>
                </a:solidFill>
                <a:latin typeface="Chalkduster"/>
                <a:cs typeface="Chalkduster"/>
              </a:rPr>
              <a:t>Greeks</a:t>
            </a:r>
            <a:r>
              <a:rPr lang="en-US" dirty="0" smtClean="0">
                <a:solidFill>
                  <a:srgbClr val="FF8E22"/>
                </a:solidFill>
                <a:latin typeface="Chalkduster"/>
                <a:cs typeface="Chalkduster"/>
              </a:rPr>
              <a:t>!</a:t>
            </a:r>
            <a:r>
              <a:rPr lang="en-US" dirty="0" smtClean="0">
                <a:latin typeface="Chalkduster"/>
                <a:cs typeface="Chalkduster"/>
              </a:rPr>
              <a:t/>
            </a:r>
            <a:br>
              <a:rPr lang="en-US" dirty="0" smtClean="0">
                <a:latin typeface="Chalkduster"/>
                <a:cs typeface="Chalkduster"/>
              </a:rPr>
            </a:br>
            <a:r>
              <a:rPr lang="en-US" dirty="0">
                <a:latin typeface="Chalkduster"/>
                <a:cs typeface="Chalkduster"/>
              </a:rPr>
              <a:t/>
            </a:r>
            <a:br>
              <a:rPr lang="en-US" dirty="0">
                <a:latin typeface="Chalkduster"/>
                <a:cs typeface="Chalkduster"/>
              </a:rPr>
            </a:br>
            <a:endParaRPr lang="en-US" dirty="0">
              <a:latin typeface="Chalkduster"/>
              <a:cs typeface="Chalkduster"/>
            </a:endParaRPr>
          </a:p>
        </p:txBody>
      </p:sp>
      <p:pic>
        <p:nvPicPr>
          <p:cNvPr id="6" name="Picture 5" descr="ancient_greece_colouring_pages_av2.jpg"/>
          <p:cNvPicPr>
            <a:picLocks noChangeAspect="1"/>
          </p:cNvPicPr>
          <p:nvPr/>
        </p:nvPicPr>
        <p:blipFill rotWithShape="1">
          <a:blip r:embed="rId2">
            <a:extLst>
              <a:ext uri="{28A0092B-C50C-407E-A947-70E740481C1C}">
                <a14:useLocalDpi xmlns:a14="http://schemas.microsoft.com/office/drawing/2010/main" val="0"/>
              </a:ext>
            </a:extLst>
          </a:blip>
          <a:srcRect b="10075"/>
          <a:stretch/>
        </p:blipFill>
        <p:spPr>
          <a:xfrm>
            <a:off x="5677357" y="2123378"/>
            <a:ext cx="2997495" cy="4207084"/>
          </a:xfrm>
          <a:prstGeom prst="rect">
            <a:avLst/>
          </a:prstGeom>
          <a:solidFill>
            <a:srgbClr val="FF8E22"/>
          </a:solidFill>
          <a:ln w="76200" cmpd="sng">
            <a:solidFill>
              <a:srgbClr val="FF8E22"/>
            </a:solidFill>
          </a:ln>
        </p:spPr>
      </p:pic>
    </p:spTree>
    <p:extLst>
      <p:ext uri="{BB962C8B-B14F-4D97-AF65-F5344CB8AC3E}">
        <p14:creationId xmlns:p14="http://schemas.microsoft.com/office/powerpoint/2010/main" val="2916437731"/>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808" y="274638"/>
            <a:ext cx="8845193" cy="1143000"/>
          </a:xfrm>
        </p:spPr>
        <p:txBody>
          <a:bodyPr>
            <a:normAutofit/>
          </a:bodyPr>
          <a:lstStyle/>
          <a:p>
            <a:r>
              <a:rPr lang="en-US" dirty="0" smtClean="0"/>
              <a:t>THE SPACE </a:t>
            </a:r>
            <a:r>
              <a:rPr lang="en-US" sz="3200" dirty="0" smtClean="0"/>
              <a:t>– 500 BC – 2500 YEARS AGO</a:t>
            </a:r>
            <a:endParaRPr lang="en-US" dirty="0"/>
          </a:p>
        </p:txBody>
      </p:sp>
      <p:pic>
        <p:nvPicPr>
          <p:cNvPr id="6" name="Content Placeholder 5" descr="theaterdiagram.jpg"/>
          <p:cNvPicPr>
            <a:picLocks noGrp="1" noChangeAspect="1"/>
          </p:cNvPicPr>
          <p:nvPr>
            <p:ph idx="1"/>
          </p:nvPr>
        </p:nvPicPr>
        <p:blipFill rotWithShape="1">
          <a:blip r:embed="rId3">
            <a:extLst>
              <a:ext uri="{28A0092B-C50C-407E-A947-70E740481C1C}">
                <a14:useLocalDpi xmlns:a14="http://schemas.microsoft.com/office/drawing/2010/main" val="0"/>
              </a:ext>
            </a:extLst>
          </a:blip>
          <a:srcRect l="-347"/>
          <a:stretch/>
        </p:blipFill>
        <p:spPr>
          <a:xfrm>
            <a:off x="298808" y="1417638"/>
            <a:ext cx="5397225" cy="4708526"/>
          </a:xfrm>
          <a:ln w="76200" cmpd="sng">
            <a:solidFill>
              <a:srgbClr val="FF8E22"/>
            </a:solidFill>
          </a:ln>
        </p:spPr>
      </p:pic>
      <p:sp>
        <p:nvSpPr>
          <p:cNvPr id="8" name="TextBox 7"/>
          <p:cNvSpPr txBox="1"/>
          <p:nvPr/>
        </p:nvSpPr>
        <p:spPr>
          <a:xfrm>
            <a:off x="6013516" y="1417638"/>
            <a:ext cx="2820003" cy="5632312"/>
          </a:xfrm>
          <a:prstGeom prst="rect">
            <a:avLst/>
          </a:prstGeom>
          <a:noFill/>
        </p:spPr>
        <p:txBody>
          <a:bodyPr wrap="square" rtlCol="0">
            <a:spAutoFit/>
          </a:bodyPr>
          <a:lstStyle/>
          <a:p>
            <a:r>
              <a:rPr lang="en-US" dirty="0" smtClean="0"/>
              <a:t>THEATRON</a:t>
            </a:r>
          </a:p>
          <a:p>
            <a:pPr marL="285750" indent="-285750">
              <a:buFontTx/>
              <a:buChar char="-"/>
            </a:pPr>
            <a:r>
              <a:rPr lang="en-US" dirty="0" smtClean="0"/>
              <a:t>a place where the audience can sit, on IKRIA, wooden benches</a:t>
            </a:r>
          </a:p>
          <a:p>
            <a:pPr marL="285750" indent="-285750">
              <a:buFontTx/>
              <a:buChar char="-"/>
            </a:pPr>
            <a:endParaRPr lang="en-US" dirty="0" smtClean="0"/>
          </a:p>
          <a:p>
            <a:r>
              <a:rPr lang="en-US" dirty="0" smtClean="0"/>
              <a:t>ORCHESTRA</a:t>
            </a:r>
          </a:p>
          <a:p>
            <a:pPr marL="285750" indent="-285750">
              <a:buFontTx/>
              <a:buChar char="-"/>
            </a:pPr>
            <a:r>
              <a:rPr lang="en-US" dirty="0" smtClean="0"/>
              <a:t>a central performance space</a:t>
            </a:r>
          </a:p>
          <a:p>
            <a:endParaRPr lang="en-US" dirty="0"/>
          </a:p>
          <a:p>
            <a:r>
              <a:rPr lang="en-US" dirty="0" smtClean="0"/>
              <a:t>SKENE</a:t>
            </a:r>
          </a:p>
          <a:p>
            <a:pPr marL="285750" indent="-285750">
              <a:buFontTx/>
              <a:buChar char="-"/>
            </a:pPr>
            <a:r>
              <a:rPr lang="en-US" dirty="0" smtClean="0"/>
              <a:t>structure, possibly a tent, providing a backdrop and storage</a:t>
            </a:r>
          </a:p>
          <a:p>
            <a:pPr marL="285750" indent="-285750">
              <a:buFontTx/>
              <a:buChar char="-"/>
            </a:pPr>
            <a:endParaRPr lang="en-US" dirty="0" smtClean="0"/>
          </a:p>
          <a:p>
            <a:r>
              <a:rPr lang="en-US" dirty="0" smtClean="0"/>
              <a:t>PARADOS</a:t>
            </a:r>
          </a:p>
          <a:p>
            <a:pPr marL="285750" indent="-285750">
              <a:buFontTx/>
              <a:buChar char="-"/>
            </a:pPr>
            <a:r>
              <a:rPr lang="en-US" dirty="0" smtClean="0"/>
              <a:t>side entrance</a:t>
            </a:r>
          </a:p>
          <a:p>
            <a:pPr marL="285750" indent="-285750">
              <a:buFontTx/>
              <a:buChar char="-"/>
            </a:pPr>
            <a:endParaRPr lang="en-US" dirty="0" smtClean="0"/>
          </a:p>
          <a:p>
            <a:pPr marL="285750" indent="-285750">
              <a:buFontTx/>
              <a:buChar char="-"/>
            </a:pPr>
            <a:endParaRPr lang="en-US" dirty="0" smtClean="0"/>
          </a:p>
          <a:p>
            <a:endParaRPr lang="en-US" dirty="0"/>
          </a:p>
        </p:txBody>
      </p:sp>
    </p:spTree>
    <p:extLst>
      <p:ext uri="{BB962C8B-B14F-4D97-AF65-F5344CB8AC3E}">
        <p14:creationId xmlns:p14="http://schemas.microsoft.com/office/powerpoint/2010/main" val="14252186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 y="274641"/>
            <a:ext cx="8717766" cy="937100"/>
          </a:xfrm>
        </p:spPr>
        <p:txBody>
          <a:bodyPr>
            <a:normAutofit/>
          </a:bodyPr>
          <a:lstStyle/>
          <a:p>
            <a:r>
              <a:rPr lang="en-US" dirty="0"/>
              <a:t>THE </a:t>
            </a:r>
            <a:r>
              <a:rPr lang="en-US" dirty="0" smtClean="0"/>
              <a:t>SPACE - </a:t>
            </a:r>
            <a:r>
              <a:rPr lang="en-US" sz="4000" dirty="0" smtClean="0"/>
              <a:t>about 200 years later…</a:t>
            </a:r>
            <a:endParaRPr lang="en-US" sz="4000" dirty="0"/>
          </a:p>
        </p:txBody>
      </p:sp>
      <p:sp>
        <p:nvSpPr>
          <p:cNvPr id="5" name="TextBox 4"/>
          <p:cNvSpPr txBox="1"/>
          <p:nvPr/>
        </p:nvSpPr>
        <p:spPr>
          <a:xfrm>
            <a:off x="457199" y="1459625"/>
            <a:ext cx="3025631" cy="5016759"/>
          </a:xfrm>
          <a:prstGeom prst="rect">
            <a:avLst/>
          </a:prstGeom>
          <a:noFill/>
        </p:spPr>
        <p:txBody>
          <a:bodyPr wrap="square" rtlCol="0">
            <a:spAutoFit/>
          </a:bodyPr>
          <a:lstStyle/>
          <a:p>
            <a:r>
              <a:rPr lang="en-US" sz="1600" dirty="0" smtClean="0"/>
              <a:t>ORCHESTRA</a:t>
            </a:r>
          </a:p>
          <a:p>
            <a:pPr marL="285750" indent="-285750">
              <a:buFontTx/>
              <a:buChar char="-"/>
            </a:pPr>
            <a:r>
              <a:rPr lang="en-US" sz="1600" dirty="0" smtClean="0"/>
              <a:t>a central performance space</a:t>
            </a:r>
          </a:p>
          <a:p>
            <a:pPr marL="285750" indent="-285750">
              <a:buFontTx/>
              <a:buChar char="-"/>
            </a:pPr>
            <a:endParaRPr lang="en-US" sz="1600" dirty="0" smtClean="0"/>
          </a:p>
          <a:p>
            <a:r>
              <a:rPr lang="en-US" sz="1600" dirty="0" smtClean="0"/>
              <a:t>PROSKENION</a:t>
            </a:r>
          </a:p>
          <a:p>
            <a:pPr marL="285750" indent="-285750">
              <a:buFontTx/>
              <a:buChar char="-"/>
            </a:pPr>
            <a:r>
              <a:rPr lang="en-US" sz="1600" dirty="0" smtClean="0"/>
              <a:t>a structure in front of the SKENE, and behind the ORCHESTRA, offering levels, entrances and exits.</a:t>
            </a:r>
          </a:p>
          <a:p>
            <a:endParaRPr lang="en-US" sz="1600" dirty="0"/>
          </a:p>
          <a:p>
            <a:r>
              <a:rPr lang="en-US" sz="1600" dirty="0" smtClean="0"/>
              <a:t>LOGEION</a:t>
            </a:r>
          </a:p>
          <a:p>
            <a:pPr marL="285750" indent="-285750">
              <a:buFontTx/>
              <a:buChar char="-"/>
            </a:pPr>
            <a:r>
              <a:rPr lang="en-US" sz="1600" dirty="0" smtClean="0"/>
              <a:t>the roof of the PROSKEION on which actors could perform.</a:t>
            </a:r>
          </a:p>
          <a:p>
            <a:pPr marL="285750" indent="-285750">
              <a:buFontTx/>
              <a:buChar char="-"/>
            </a:pPr>
            <a:endParaRPr lang="en-US" sz="1600" dirty="0"/>
          </a:p>
          <a:p>
            <a:r>
              <a:rPr lang="en-US" sz="1600" dirty="0" smtClean="0"/>
              <a:t>TUNNEL</a:t>
            </a:r>
          </a:p>
          <a:p>
            <a:pPr marL="285750" indent="-285750">
              <a:buFontTx/>
              <a:buChar char="-"/>
            </a:pPr>
            <a:r>
              <a:rPr lang="en-US" sz="1600" dirty="0" smtClean="0"/>
              <a:t>both in the ORCHESTRA and in the rear structure, offering entrances and exits.</a:t>
            </a:r>
          </a:p>
          <a:p>
            <a:pPr marL="285750" indent="-285750">
              <a:buFontTx/>
              <a:buChar char="-"/>
            </a:pPr>
            <a:endParaRPr lang="en-US" sz="1600" dirty="0"/>
          </a:p>
        </p:txBody>
      </p:sp>
      <p:pic>
        <p:nvPicPr>
          <p:cNvPr id="9" name="Content Placeholder 8" descr="Greek theatre.jpg"/>
          <p:cNvPicPr>
            <a:picLocks noGrp="1" noChangeAspect="1"/>
          </p:cNvPicPr>
          <p:nvPr>
            <p:ph idx="1"/>
          </p:nvPr>
        </p:nvPicPr>
        <p:blipFill>
          <a:blip r:embed="rId3">
            <a:extLst>
              <a:ext uri="{28A0092B-C50C-407E-A947-70E740481C1C}">
                <a14:useLocalDpi xmlns:a14="http://schemas.microsoft.com/office/drawing/2010/main" val="0"/>
              </a:ext>
            </a:extLst>
          </a:blip>
          <a:srcRect t="3103" b="3103"/>
          <a:stretch>
            <a:fillRect/>
          </a:stretch>
        </p:blipFill>
        <p:spPr>
          <a:xfrm>
            <a:off x="3583417" y="1600200"/>
            <a:ext cx="5117159" cy="4525963"/>
          </a:xfrm>
          <a:ln w="76200" cmpd="sng">
            <a:solidFill>
              <a:srgbClr val="FF8E22"/>
            </a:solidFill>
          </a:ln>
        </p:spPr>
      </p:pic>
    </p:spTree>
    <p:extLst>
      <p:ext uri="{BB962C8B-B14F-4D97-AF65-F5344CB8AC3E}">
        <p14:creationId xmlns:p14="http://schemas.microsoft.com/office/powerpoint/2010/main" val="11566307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74638"/>
            <a:ext cx="8367277" cy="1143000"/>
          </a:xfrm>
        </p:spPr>
        <p:txBody>
          <a:bodyPr>
            <a:normAutofit fontScale="90000"/>
          </a:bodyPr>
          <a:lstStyle/>
          <a:p>
            <a:r>
              <a:rPr lang="en-US" dirty="0"/>
              <a:t>THE SPACE - </a:t>
            </a:r>
            <a:r>
              <a:rPr lang="en-US" sz="4800" dirty="0"/>
              <a:t>about 200 years later…</a:t>
            </a:r>
            <a:endParaRPr lang="en-US" dirty="0"/>
          </a:p>
        </p:txBody>
      </p:sp>
      <p:pic>
        <p:nvPicPr>
          <p:cNvPr id="4" name="Content Placeholder 3" descr="delphi-1024x768.jpg"/>
          <p:cNvPicPr>
            <a:picLocks noGrp="1" noChangeAspect="1"/>
          </p:cNvPicPr>
          <p:nvPr>
            <p:ph idx="1"/>
          </p:nvPr>
        </p:nvPicPr>
        <p:blipFill>
          <a:blip r:embed="rId2">
            <a:extLst>
              <a:ext uri="{28A0092B-C50C-407E-A947-70E740481C1C}">
                <a14:useLocalDpi xmlns:a14="http://schemas.microsoft.com/office/drawing/2010/main" val="0"/>
              </a:ext>
            </a:extLst>
          </a:blip>
          <a:srcRect t="9595" b="9595"/>
          <a:stretch>
            <a:fillRect/>
          </a:stretch>
        </p:blipFill>
        <p:spPr>
          <a:xfrm>
            <a:off x="926352" y="1538941"/>
            <a:ext cx="7621343" cy="3752097"/>
          </a:xfrm>
          <a:ln w="76200" cmpd="sng">
            <a:solidFill>
              <a:srgbClr val="FF8E22"/>
            </a:solidFill>
          </a:ln>
        </p:spPr>
      </p:pic>
      <p:sp>
        <p:nvSpPr>
          <p:cNvPr id="6" name="TextBox 5"/>
          <p:cNvSpPr txBox="1"/>
          <p:nvPr/>
        </p:nvSpPr>
        <p:spPr>
          <a:xfrm>
            <a:off x="571167" y="5437559"/>
            <a:ext cx="8253310" cy="954107"/>
          </a:xfrm>
          <a:prstGeom prst="rect">
            <a:avLst/>
          </a:prstGeom>
          <a:noFill/>
        </p:spPr>
        <p:txBody>
          <a:bodyPr wrap="square" rtlCol="0">
            <a:spAutoFit/>
          </a:bodyPr>
          <a:lstStyle/>
          <a:p>
            <a:pPr algn="ctr"/>
            <a:r>
              <a:rPr lang="en-US" sz="2800" dirty="0" smtClean="0"/>
              <a:t>DELPHI c. 300 BC</a:t>
            </a:r>
          </a:p>
          <a:p>
            <a:pPr algn="ctr"/>
            <a:r>
              <a:rPr lang="en-US" sz="2800" dirty="0" smtClean="0"/>
              <a:t>– built into a hillside with a retaining wall.</a:t>
            </a:r>
            <a:endParaRPr lang="en-US" sz="2800" dirty="0"/>
          </a:p>
        </p:txBody>
      </p:sp>
    </p:spTree>
    <p:extLst>
      <p:ext uri="{BB962C8B-B14F-4D97-AF65-F5344CB8AC3E}">
        <p14:creationId xmlns:p14="http://schemas.microsoft.com/office/powerpoint/2010/main" val="1492532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CAME NEXT?</a:t>
            </a:r>
            <a:endParaRPr lang="en-US" dirty="0"/>
          </a:p>
        </p:txBody>
      </p:sp>
      <p:sp>
        <p:nvSpPr>
          <p:cNvPr id="3" name="Content Placeholder 2"/>
          <p:cNvSpPr>
            <a:spLocks noGrp="1"/>
          </p:cNvSpPr>
          <p:nvPr>
            <p:ph idx="1"/>
          </p:nvPr>
        </p:nvSpPr>
        <p:spPr>
          <a:xfrm>
            <a:off x="3360995" y="1270143"/>
            <a:ext cx="5359007" cy="1254654"/>
          </a:xfrm>
        </p:spPr>
        <p:txBody>
          <a:bodyPr>
            <a:normAutofit fontScale="92500" lnSpcReduction="10000"/>
          </a:bodyPr>
          <a:lstStyle/>
          <a:p>
            <a:pPr marL="36576" indent="0">
              <a:buNone/>
            </a:pPr>
            <a:r>
              <a:rPr lang="en-US" sz="6000" dirty="0">
                <a:solidFill>
                  <a:srgbClr val="FF8E22"/>
                </a:solidFill>
                <a:latin typeface="Chalkduster"/>
                <a:cs typeface="Chalkduster"/>
              </a:rPr>
              <a:t>The </a:t>
            </a:r>
            <a:r>
              <a:rPr lang="en-US" sz="6000" dirty="0" smtClean="0">
                <a:solidFill>
                  <a:srgbClr val="FF8E22"/>
                </a:solidFill>
                <a:latin typeface="Chalkduster"/>
                <a:cs typeface="Chalkduster"/>
              </a:rPr>
              <a:t>ROMANS!</a:t>
            </a:r>
            <a:r>
              <a:rPr lang="en-US" dirty="0">
                <a:latin typeface="Chalkduster"/>
                <a:cs typeface="Chalkduster"/>
              </a:rPr>
              <a:t/>
            </a:r>
            <a:br>
              <a:rPr lang="en-US" dirty="0">
                <a:latin typeface="Chalkduster"/>
                <a:cs typeface="Chalkduster"/>
              </a:rPr>
            </a:br>
            <a:endParaRPr lang="en-US" dirty="0"/>
          </a:p>
        </p:txBody>
      </p:sp>
      <p:pic>
        <p:nvPicPr>
          <p:cNvPr id="4" name="Picture 3" descr="A000104.jpg"/>
          <p:cNvPicPr>
            <a:picLocks noChangeAspect="1"/>
          </p:cNvPicPr>
          <p:nvPr/>
        </p:nvPicPr>
        <p:blipFill rotWithShape="1">
          <a:blip r:embed="rId2">
            <a:extLst>
              <a:ext uri="{28A0092B-C50C-407E-A947-70E740481C1C}">
                <a14:useLocalDpi xmlns:a14="http://schemas.microsoft.com/office/drawing/2010/main" val="0"/>
              </a:ext>
            </a:extLst>
          </a:blip>
          <a:srcRect t="7677" b="-257"/>
          <a:stretch/>
        </p:blipFill>
        <p:spPr>
          <a:xfrm>
            <a:off x="457200" y="2320269"/>
            <a:ext cx="8262803" cy="4154365"/>
          </a:xfrm>
          <a:prstGeom prst="rect">
            <a:avLst/>
          </a:prstGeom>
          <a:noFill/>
          <a:ln w="76200" cmpd="sng">
            <a:solidFill>
              <a:srgbClr val="FF8E22"/>
            </a:solidFill>
          </a:ln>
        </p:spPr>
      </p:pic>
    </p:spTree>
    <p:extLst>
      <p:ext uri="{BB962C8B-B14F-4D97-AF65-F5344CB8AC3E}">
        <p14:creationId xmlns:p14="http://schemas.microsoft.com/office/powerpoint/2010/main" val="432979584"/>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302154" cy="1143000"/>
          </a:xfrm>
        </p:spPr>
        <p:txBody>
          <a:bodyPr>
            <a:normAutofit/>
          </a:bodyPr>
          <a:lstStyle/>
          <a:p>
            <a:r>
              <a:rPr lang="en-US" sz="6600" dirty="0"/>
              <a:t>THE SPACE </a:t>
            </a:r>
            <a:r>
              <a:rPr lang="en-US" sz="6600" dirty="0" smtClean="0"/>
              <a:t>– </a:t>
            </a:r>
            <a:r>
              <a:rPr lang="en-US" sz="4800" dirty="0" smtClean="0"/>
              <a:t>55 BC… </a:t>
            </a:r>
            <a:endParaRPr lang="en-US" dirty="0"/>
          </a:p>
        </p:txBody>
      </p:sp>
      <p:pic>
        <p:nvPicPr>
          <p:cNvPr id="4" name="Content Placeholder 3" descr="POMPEY.jpg"/>
          <p:cNvPicPr>
            <a:picLocks noGrp="1" noChangeAspect="1"/>
          </p:cNvPicPr>
          <p:nvPr>
            <p:ph idx="1"/>
          </p:nvPr>
        </p:nvPicPr>
        <p:blipFill>
          <a:blip r:embed="rId2">
            <a:extLst>
              <a:ext uri="{28A0092B-C50C-407E-A947-70E740481C1C}">
                <a14:useLocalDpi xmlns:a14="http://schemas.microsoft.com/office/drawing/2010/main" val="0"/>
              </a:ext>
            </a:extLst>
          </a:blip>
          <a:srcRect t="6966" b="6966"/>
          <a:stretch>
            <a:fillRect/>
          </a:stretch>
        </p:blipFill>
        <p:spPr>
          <a:xfrm>
            <a:off x="620015" y="1417638"/>
            <a:ext cx="7943964" cy="4525963"/>
          </a:xfrm>
          <a:ln w="76200" cmpd="sng">
            <a:solidFill>
              <a:srgbClr val="FF8E22"/>
            </a:solidFill>
          </a:ln>
        </p:spPr>
      </p:pic>
      <p:sp>
        <p:nvSpPr>
          <p:cNvPr id="5" name="TextBox 4"/>
          <p:cNvSpPr txBox="1"/>
          <p:nvPr/>
        </p:nvSpPr>
        <p:spPr>
          <a:xfrm>
            <a:off x="2621294" y="6197141"/>
            <a:ext cx="3472337" cy="369332"/>
          </a:xfrm>
          <a:prstGeom prst="rect">
            <a:avLst/>
          </a:prstGeom>
          <a:noFill/>
        </p:spPr>
        <p:txBody>
          <a:bodyPr wrap="none" rtlCol="0">
            <a:spAutoFit/>
          </a:bodyPr>
          <a:lstStyle/>
          <a:p>
            <a:r>
              <a:rPr lang="en-US" dirty="0" smtClean="0"/>
              <a:t>THEATRE OF POMPEY, ROME</a:t>
            </a:r>
            <a:endParaRPr lang="en-US" dirty="0"/>
          </a:p>
        </p:txBody>
      </p:sp>
    </p:spTree>
    <p:extLst>
      <p:ext uri="{BB962C8B-B14F-4D97-AF65-F5344CB8AC3E}">
        <p14:creationId xmlns:p14="http://schemas.microsoft.com/office/powerpoint/2010/main" val="3811395844"/>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657" y="274638"/>
            <a:ext cx="8759353" cy="1143000"/>
          </a:xfrm>
        </p:spPr>
        <p:txBody>
          <a:bodyPr>
            <a:normAutofit fontScale="90000"/>
          </a:bodyPr>
          <a:lstStyle/>
          <a:p>
            <a:pPr algn="ctr"/>
            <a:r>
              <a:rPr lang="en-US" sz="5300" dirty="0" smtClean="0"/>
              <a:t>THE SPACE - </a:t>
            </a:r>
            <a:r>
              <a:rPr lang="en-US" sz="4000" dirty="0" smtClean="0"/>
              <a:t>12 BC – 2027 years ago… </a:t>
            </a:r>
            <a:endParaRPr lang="en-US" sz="4000" dirty="0"/>
          </a:p>
        </p:txBody>
      </p:sp>
      <p:pic>
        <p:nvPicPr>
          <p:cNvPr id="10" name="Content Placeholder 9" descr="Marcellus Theatre.jpg"/>
          <p:cNvPicPr>
            <a:picLocks noGrp="1" noChangeAspect="1"/>
          </p:cNvPicPr>
          <p:nvPr>
            <p:ph idx="1"/>
          </p:nvPr>
        </p:nvPicPr>
        <p:blipFill rotWithShape="1">
          <a:blip r:embed="rId2">
            <a:extLst>
              <a:ext uri="{28A0092B-C50C-407E-A947-70E740481C1C}">
                <a14:useLocalDpi xmlns:a14="http://schemas.microsoft.com/office/drawing/2010/main" val="0"/>
              </a:ext>
            </a:extLst>
          </a:blip>
          <a:srcRect l="541" r="541"/>
          <a:stretch/>
        </p:blipFill>
        <p:spPr>
          <a:xfrm>
            <a:off x="3516313" y="1612900"/>
            <a:ext cx="5243512" cy="4708525"/>
          </a:xfrm>
          <a:ln w="76200" cmpd="sng">
            <a:solidFill>
              <a:srgbClr val="FF8E22"/>
            </a:solidFill>
          </a:ln>
        </p:spPr>
      </p:pic>
      <p:sp>
        <p:nvSpPr>
          <p:cNvPr id="11" name="TextBox 10"/>
          <p:cNvSpPr txBox="1"/>
          <p:nvPr/>
        </p:nvSpPr>
        <p:spPr>
          <a:xfrm>
            <a:off x="211658" y="1530332"/>
            <a:ext cx="3109734" cy="4247317"/>
          </a:xfrm>
          <a:prstGeom prst="rect">
            <a:avLst/>
          </a:prstGeom>
          <a:noFill/>
        </p:spPr>
        <p:txBody>
          <a:bodyPr wrap="square" rtlCol="0">
            <a:spAutoFit/>
          </a:bodyPr>
          <a:lstStyle/>
          <a:p>
            <a:pPr marL="285750" indent="-285750">
              <a:buFont typeface="Wingdings" charset="2"/>
              <a:buChar char="§"/>
            </a:pPr>
            <a:r>
              <a:rPr lang="en-US" dirty="0" smtClean="0"/>
              <a:t>Erected on a flat site</a:t>
            </a:r>
          </a:p>
          <a:p>
            <a:pPr marL="285750" indent="-285750">
              <a:buFont typeface="Wingdings" charset="2"/>
              <a:buChar char="§"/>
            </a:pPr>
            <a:endParaRPr lang="en-US" dirty="0"/>
          </a:p>
          <a:p>
            <a:pPr marL="285750" indent="-285750">
              <a:buFont typeface="Wingdings" charset="2"/>
              <a:buChar char="§"/>
            </a:pPr>
            <a:r>
              <a:rPr lang="en-US" dirty="0" smtClean="0"/>
              <a:t>THEATRON known as CAVEA</a:t>
            </a:r>
          </a:p>
          <a:p>
            <a:pPr marL="285750" indent="-285750">
              <a:buFont typeface="Wingdings" charset="2"/>
              <a:buChar char="§"/>
            </a:pPr>
            <a:endParaRPr lang="en-US" dirty="0"/>
          </a:p>
          <a:p>
            <a:pPr marL="285750" indent="-285750">
              <a:buFont typeface="Wingdings" charset="2"/>
              <a:buChar char="§"/>
            </a:pPr>
            <a:r>
              <a:rPr lang="en-US" dirty="0" smtClean="0"/>
              <a:t>SKENE known as SCAENA</a:t>
            </a:r>
          </a:p>
          <a:p>
            <a:pPr marL="285750" indent="-285750">
              <a:buFont typeface="Wingdings" charset="2"/>
              <a:buChar char="§"/>
            </a:pPr>
            <a:endParaRPr lang="en-US" dirty="0"/>
          </a:p>
          <a:p>
            <a:pPr marL="285750" indent="-285750">
              <a:buFont typeface="Wingdings" charset="2"/>
              <a:buChar char="§"/>
            </a:pPr>
            <a:r>
              <a:rPr lang="en-US" dirty="0" smtClean="0"/>
              <a:t>CAVEA and SCAENA are joined in single structure made of mass concrete</a:t>
            </a:r>
          </a:p>
          <a:p>
            <a:pPr marL="285750" indent="-285750">
              <a:buFont typeface="Wingdings" charset="2"/>
              <a:buChar char="§"/>
            </a:pPr>
            <a:endParaRPr lang="en-US" dirty="0"/>
          </a:p>
          <a:p>
            <a:pPr marL="285750" indent="-285750">
              <a:buFont typeface="Wingdings" charset="2"/>
              <a:buChar char="§"/>
            </a:pPr>
            <a:r>
              <a:rPr lang="en-US" dirty="0" smtClean="0"/>
              <a:t>Audience access by means of arched openings</a:t>
            </a:r>
            <a:endParaRPr lang="en-US" dirty="0"/>
          </a:p>
        </p:txBody>
      </p:sp>
    </p:spTree>
    <p:extLst>
      <p:ext uri="{BB962C8B-B14F-4D97-AF65-F5344CB8AC3E}">
        <p14:creationId xmlns:p14="http://schemas.microsoft.com/office/powerpoint/2010/main" val="1672670282"/>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CAME NEXT?</a:t>
            </a:r>
          </a:p>
        </p:txBody>
      </p:sp>
      <p:sp>
        <p:nvSpPr>
          <p:cNvPr id="3" name="Content Placeholder 2"/>
          <p:cNvSpPr>
            <a:spLocks noGrp="1"/>
          </p:cNvSpPr>
          <p:nvPr>
            <p:ph idx="1"/>
          </p:nvPr>
        </p:nvSpPr>
        <p:spPr>
          <a:xfrm>
            <a:off x="457200" y="1417638"/>
            <a:ext cx="8041652" cy="4708525"/>
          </a:xfrm>
        </p:spPr>
        <p:txBody>
          <a:bodyPr/>
          <a:lstStyle/>
          <a:p>
            <a:pPr marL="36576" indent="0">
              <a:buNone/>
            </a:pPr>
            <a:r>
              <a:rPr lang="en-US" sz="3200" dirty="0">
                <a:solidFill>
                  <a:srgbClr val="FF8E22"/>
                </a:solidFill>
                <a:latin typeface="Chalkduster"/>
                <a:cs typeface="Chalkduster"/>
              </a:rPr>
              <a:t>The </a:t>
            </a:r>
            <a:r>
              <a:rPr lang="en-US" sz="3200" dirty="0" smtClean="0">
                <a:solidFill>
                  <a:srgbClr val="FF8E22"/>
                </a:solidFill>
                <a:latin typeface="Chalkduster"/>
                <a:cs typeface="Chalkduster"/>
              </a:rPr>
              <a:t>Fall of the Roman Empire!</a:t>
            </a:r>
            <a:endParaRPr lang="en-US" dirty="0"/>
          </a:p>
          <a:p>
            <a:pPr marL="36576" indent="0">
              <a:buNone/>
            </a:pPr>
            <a:r>
              <a:rPr lang="en-US" dirty="0" smtClean="0"/>
              <a:t>4</a:t>
            </a:r>
            <a:r>
              <a:rPr lang="en-US" baseline="30000" dirty="0" smtClean="0"/>
              <a:t>th</a:t>
            </a:r>
            <a:r>
              <a:rPr lang="en-US" dirty="0" smtClean="0"/>
              <a:t> Century AD the fall of the Roman Empire saw the beginning of the </a:t>
            </a:r>
            <a:r>
              <a:rPr lang="en-US"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Dark</a:t>
            </a:r>
            <a:r>
              <a:rPr lang="en-US" dirty="0" smtClean="0"/>
              <a:t> Ages – </a:t>
            </a:r>
            <a:r>
              <a:rPr lang="en-US"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Dark</a:t>
            </a:r>
            <a:r>
              <a:rPr lang="en-US" dirty="0" smtClean="0"/>
              <a:t> because very little is known about cultural activities and there is little or no written evidence… </a:t>
            </a:r>
            <a:r>
              <a:rPr lang="en-US" sz="2800" dirty="0" smtClean="0">
                <a:solidFill>
                  <a:srgbClr val="FF8E22"/>
                </a:solidFill>
                <a:latin typeface="Chalkduster"/>
                <a:cs typeface="Chalkduster"/>
              </a:rPr>
              <a:t>BUT</a:t>
            </a:r>
            <a:r>
              <a:rPr lang="en-US" sz="2800" dirty="0" smtClean="0"/>
              <a:t> the clergy could write… </a:t>
            </a:r>
            <a:r>
              <a:rPr lang="en-US" sz="3200" dirty="0" smtClean="0">
                <a:solidFill>
                  <a:srgbClr val="FF8E22"/>
                </a:solidFill>
                <a:latin typeface="Chalkduster"/>
                <a:cs typeface="Chalkduster"/>
              </a:rPr>
              <a:t>SO</a:t>
            </a:r>
          </a:p>
          <a:p>
            <a:pPr marL="36576" indent="0">
              <a:buNone/>
            </a:pPr>
            <a:r>
              <a:rPr lang="en-US" sz="3200" dirty="0" smtClean="0"/>
              <a:t>we know that plays took place in churches and in open spaces. These were  </a:t>
            </a:r>
            <a:r>
              <a:rPr lang="en-US" sz="2800" dirty="0" smtClean="0">
                <a:solidFill>
                  <a:srgbClr val="FF8E22"/>
                </a:solidFill>
                <a:latin typeface="Chalkduster"/>
                <a:cs typeface="Chalkduster"/>
              </a:rPr>
              <a:t>Mystery Plays, Miracle Plays </a:t>
            </a:r>
            <a:r>
              <a:rPr lang="en-US" sz="2800" dirty="0"/>
              <a:t>and</a:t>
            </a:r>
            <a:r>
              <a:rPr lang="en-US" sz="2800" dirty="0" smtClean="0">
                <a:solidFill>
                  <a:srgbClr val="FF8E22"/>
                </a:solidFill>
                <a:latin typeface="Chalkduster"/>
                <a:cs typeface="Chalkduster"/>
              </a:rPr>
              <a:t> Pageants…</a:t>
            </a:r>
            <a:endParaRPr lang="en-US" sz="2800" dirty="0">
              <a:solidFill>
                <a:srgbClr val="FF8E22"/>
              </a:solidFill>
              <a:latin typeface="Chalkduster"/>
              <a:cs typeface="Chalkduster"/>
            </a:endParaRPr>
          </a:p>
          <a:p>
            <a:pPr marL="36576" indent="0">
              <a:buNone/>
            </a:pPr>
            <a:endParaRPr lang="en-US" dirty="0"/>
          </a:p>
        </p:txBody>
      </p:sp>
    </p:spTree>
    <p:extLst>
      <p:ext uri="{BB962C8B-B14F-4D97-AF65-F5344CB8AC3E}">
        <p14:creationId xmlns:p14="http://schemas.microsoft.com/office/powerpoint/2010/main" val="1196001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74638"/>
            <a:ext cx="8464967" cy="897531"/>
          </a:xfrm>
        </p:spPr>
        <p:txBody>
          <a:bodyPr>
            <a:normAutofit fontScale="90000"/>
          </a:bodyPr>
          <a:lstStyle/>
          <a:p>
            <a:r>
              <a:rPr lang="en-US" dirty="0" smtClean="0"/>
              <a:t>DIFFERENT SPACES… </a:t>
            </a:r>
            <a:br>
              <a:rPr lang="en-US" dirty="0" smtClean="0"/>
            </a:br>
            <a:r>
              <a:rPr lang="en-US" sz="3600" dirty="0" smtClean="0">
                <a:solidFill>
                  <a:srgbClr val="FF8E22"/>
                </a:solidFill>
                <a:latin typeface="Chalkduster"/>
                <a:cs typeface="Chalkduster"/>
              </a:rPr>
              <a:t>the Dark Ages to the Middle Ages</a:t>
            </a:r>
            <a:r>
              <a:rPr lang="en-US" sz="3600" dirty="0" smtClean="0"/>
              <a:t> </a:t>
            </a:r>
            <a:endParaRPr lang="en-US" sz="3600" dirty="0"/>
          </a:p>
        </p:txBody>
      </p:sp>
      <p:pic>
        <p:nvPicPr>
          <p:cNvPr id="8" name="Content Placeholder 7" descr="images-1.jpg"/>
          <p:cNvPicPr>
            <a:picLocks noGrp="1" noChangeAspect="1"/>
          </p:cNvPicPr>
          <p:nvPr>
            <p:ph idx="1"/>
          </p:nvPr>
        </p:nvPicPr>
        <p:blipFill rotWithShape="1">
          <a:blip r:embed="rId2">
            <a:extLst>
              <a:ext uri="{28A0092B-C50C-407E-A947-70E740481C1C}">
                <a14:useLocalDpi xmlns:a14="http://schemas.microsoft.com/office/drawing/2010/main" val="0"/>
              </a:ext>
            </a:extLst>
          </a:blip>
          <a:srcRect l="-278" r="1164"/>
          <a:stretch/>
        </p:blipFill>
        <p:spPr>
          <a:xfrm>
            <a:off x="5389119" y="1663778"/>
            <a:ext cx="3158578" cy="4525963"/>
          </a:xfrm>
          <a:ln w="76200" cmpd="sng">
            <a:solidFill>
              <a:srgbClr val="FF8E22"/>
            </a:solidFill>
          </a:ln>
        </p:spPr>
      </p:pic>
      <p:pic>
        <p:nvPicPr>
          <p:cNvPr id="9" name="Picture 8" descr="imag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4075" y="3603699"/>
            <a:ext cx="4091228" cy="2794388"/>
          </a:xfrm>
          <a:prstGeom prst="rect">
            <a:avLst/>
          </a:prstGeom>
          <a:ln w="76200" cmpd="sng">
            <a:solidFill>
              <a:srgbClr val="FF8E22"/>
            </a:solidFill>
          </a:ln>
        </p:spPr>
      </p:pic>
      <p:sp>
        <p:nvSpPr>
          <p:cNvPr id="10" name="TextBox 9"/>
          <p:cNvSpPr txBox="1"/>
          <p:nvPr/>
        </p:nvSpPr>
        <p:spPr>
          <a:xfrm>
            <a:off x="457200" y="1676853"/>
            <a:ext cx="4248103" cy="1631216"/>
          </a:xfrm>
          <a:prstGeom prst="rect">
            <a:avLst/>
          </a:prstGeom>
          <a:noFill/>
        </p:spPr>
        <p:txBody>
          <a:bodyPr wrap="square" rtlCol="0">
            <a:spAutoFit/>
          </a:bodyPr>
          <a:lstStyle/>
          <a:p>
            <a:r>
              <a:rPr lang="en-US" sz="2000" dirty="0" smtClean="0"/>
              <a:t>Groups of professional actors were</a:t>
            </a:r>
          </a:p>
          <a:p>
            <a:r>
              <a:rPr lang="en-US" sz="2000" dirty="0" smtClean="0"/>
              <a:t>employed to tour the circuit of festivals, where they performed their religious plays on wagons and temporary stages. </a:t>
            </a:r>
          </a:p>
        </p:txBody>
      </p:sp>
    </p:spTree>
    <p:extLst>
      <p:ext uri="{BB962C8B-B14F-4D97-AF65-F5344CB8AC3E}">
        <p14:creationId xmlns:p14="http://schemas.microsoft.com/office/powerpoint/2010/main" val="4099563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74638"/>
            <a:ext cx="8269591" cy="1143000"/>
          </a:xfrm>
        </p:spPr>
        <p:txBody>
          <a:bodyPr>
            <a:noAutofit/>
          </a:bodyPr>
          <a:lstStyle/>
          <a:p>
            <a:pPr algn="ctr"/>
            <a:r>
              <a:rPr lang="en-US" sz="2400" dirty="0" smtClean="0"/>
              <a:t>By the 15</a:t>
            </a:r>
            <a:r>
              <a:rPr lang="en-US" sz="2400" baseline="30000" dirty="0" smtClean="0"/>
              <a:t>th</a:t>
            </a:r>
            <a:r>
              <a:rPr lang="en-US" sz="2400" dirty="0" smtClean="0"/>
              <a:t> Century more sophisticated, semi-permanent structures were erected as “stages” for the plays which were performed in cycles over several days.</a:t>
            </a:r>
            <a:endParaRPr lang="en-US" sz="2400" dirty="0"/>
          </a:p>
        </p:txBody>
      </p:sp>
      <p:pic>
        <p:nvPicPr>
          <p:cNvPr id="4" name="Content Placeholder 3" descr="images-2.jpg"/>
          <p:cNvPicPr>
            <a:picLocks noGrp="1" noChangeAspect="1"/>
          </p:cNvPicPr>
          <p:nvPr>
            <p:ph idx="1"/>
          </p:nvPr>
        </p:nvPicPr>
        <p:blipFill rotWithShape="1">
          <a:blip r:embed="rId2">
            <a:extLst>
              <a:ext uri="{28A0092B-C50C-407E-A947-70E740481C1C}">
                <a14:useLocalDpi xmlns:a14="http://schemas.microsoft.com/office/drawing/2010/main" val="0"/>
              </a:ext>
            </a:extLst>
          </a:blip>
          <a:srcRect l="-120"/>
          <a:stretch/>
        </p:blipFill>
        <p:spPr>
          <a:xfrm>
            <a:off x="846629" y="1714161"/>
            <a:ext cx="7587098" cy="4525963"/>
          </a:xfrm>
          <a:ln w="76200" cmpd="sng">
            <a:solidFill>
              <a:srgbClr val="FF8E22"/>
            </a:solidFill>
          </a:ln>
        </p:spPr>
      </p:pic>
    </p:spTree>
    <p:extLst>
      <p:ext uri="{BB962C8B-B14F-4D97-AF65-F5344CB8AC3E}">
        <p14:creationId xmlns:p14="http://schemas.microsoft.com/office/powerpoint/2010/main" val="9385004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PASSION PLAY.jpg"/>
          <p:cNvPicPr>
            <a:picLocks noGrp="1" noChangeAspect="1"/>
          </p:cNvPicPr>
          <p:nvPr>
            <p:ph idx="1"/>
          </p:nvPr>
        </p:nvPicPr>
        <p:blipFill rotWithShape="1">
          <a:blip r:embed="rId2">
            <a:extLst>
              <a:ext uri="{28A0092B-C50C-407E-A947-70E740481C1C}">
                <a14:useLocalDpi xmlns:a14="http://schemas.microsoft.com/office/drawing/2010/main" val="0"/>
              </a:ext>
            </a:extLst>
          </a:blip>
          <a:srcRect l="-20" r="-20"/>
          <a:stretch/>
        </p:blipFill>
        <p:spPr>
          <a:xfrm>
            <a:off x="782825" y="1583765"/>
            <a:ext cx="7618338" cy="4888844"/>
          </a:xfrm>
          <a:ln w="76200" cmpd="sng">
            <a:solidFill>
              <a:srgbClr val="FF8E22"/>
            </a:solidFill>
          </a:ln>
        </p:spPr>
      </p:pic>
      <p:sp>
        <p:nvSpPr>
          <p:cNvPr id="2" name="TextBox 1"/>
          <p:cNvSpPr txBox="1"/>
          <p:nvPr/>
        </p:nvSpPr>
        <p:spPr>
          <a:xfrm>
            <a:off x="633413" y="244599"/>
            <a:ext cx="8122116" cy="1200329"/>
          </a:xfrm>
          <a:prstGeom prst="rect">
            <a:avLst/>
          </a:prstGeom>
          <a:noFill/>
        </p:spPr>
        <p:txBody>
          <a:bodyPr wrap="square" rtlCol="0">
            <a:spAutoFit/>
          </a:bodyPr>
          <a:lstStyle/>
          <a:p>
            <a:r>
              <a:rPr lang="en-US" sz="4000" dirty="0"/>
              <a:t>DIFFERENT SPACES… </a:t>
            </a:r>
            <a:br>
              <a:rPr lang="en-US" sz="4000" dirty="0"/>
            </a:br>
            <a:r>
              <a:rPr lang="en-US" sz="3200" dirty="0">
                <a:solidFill>
                  <a:srgbClr val="FF8E22"/>
                </a:solidFill>
                <a:latin typeface="Chalkduster"/>
                <a:cs typeface="Chalkduster"/>
              </a:rPr>
              <a:t>the Dark Ages to the Middle Ages</a:t>
            </a:r>
            <a:r>
              <a:rPr lang="en-US" sz="3200" dirty="0"/>
              <a:t> </a:t>
            </a:r>
          </a:p>
        </p:txBody>
      </p:sp>
    </p:spTree>
    <p:extLst>
      <p:ext uri="{BB962C8B-B14F-4D97-AF65-F5344CB8AC3E}">
        <p14:creationId xmlns:p14="http://schemas.microsoft.com/office/powerpoint/2010/main" val="11609555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302154" cy="1143000"/>
          </a:xfrm>
        </p:spPr>
        <p:txBody>
          <a:bodyPr>
            <a:normAutofit/>
          </a:bodyPr>
          <a:lstStyle/>
          <a:p>
            <a:r>
              <a:rPr lang="en-US" dirty="0" smtClean="0"/>
              <a:t>IN THE MEANTIME… </a:t>
            </a:r>
            <a:r>
              <a:rPr lang="en-US" sz="4800" dirty="0" smtClean="0">
                <a:solidFill>
                  <a:srgbClr val="FF8E22"/>
                </a:solidFill>
                <a:latin typeface="Chalkduster"/>
                <a:cs typeface="Chalkduster"/>
              </a:rPr>
              <a:t>in Japan</a:t>
            </a:r>
            <a:endParaRPr lang="en-US" dirty="0"/>
          </a:p>
        </p:txBody>
      </p:sp>
      <p:sp>
        <p:nvSpPr>
          <p:cNvPr id="3" name="Content Placeholder 2"/>
          <p:cNvSpPr>
            <a:spLocks noGrp="1"/>
          </p:cNvSpPr>
          <p:nvPr>
            <p:ph idx="1"/>
          </p:nvPr>
        </p:nvSpPr>
        <p:spPr>
          <a:xfrm>
            <a:off x="260501" y="5339879"/>
            <a:ext cx="8645385" cy="1518121"/>
          </a:xfrm>
        </p:spPr>
        <p:txBody>
          <a:bodyPr>
            <a:normAutofit/>
          </a:bodyPr>
          <a:lstStyle/>
          <a:p>
            <a:pPr marL="36576" indent="0" algn="ctr">
              <a:buNone/>
            </a:pPr>
            <a:r>
              <a:rPr lang="en-US" sz="4300" dirty="0" smtClean="0">
                <a:solidFill>
                  <a:srgbClr val="FF8E22"/>
                </a:solidFill>
                <a:latin typeface="Chalkduster"/>
                <a:cs typeface="Chalkduster"/>
              </a:rPr>
              <a:t>Noh Theatre</a:t>
            </a:r>
          </a:p>
          <a:p>
            <a:pPr marL="36576" indent="0" algn="ctr">
              <a:buNone/>
            </a:pPr>
            <a:r>
              <a:rPr lang="en-US" sz="2800" dirty="0" smtClean="0"/>
              <a:t>was being performed since the 14</a:t>
            </a:r>
            <a:r>
              <a:rPr lang="en-US" sz="2800" baseline="30000" dirty="0" smtClean="0"/>
              <a:t>th</a:t>
            </a:r>
            <a:r>
              <a:rPr lang="en-US" sz="2800" dirty="0" smtClean="0"/>
              <a:t> century </a:t>
            </a:r>
            <a:endParaRPr lang="en-US" sz="2800" dirty="0"/>
          </a:p>
        </p:txBody>
      </p:sp>
      <p:pic>
        <p:nvPicPr>
          <p:cNvPr id="4" name="Picture 3" descr="51719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6294" y="1417638"/>
            <a:ext cx="7797433" cy="3791964"/>
          </a:xfrm>
          <a:prstGeom prst="rect">
            <a:avLst/>
          </a:prstGeom>
          <a:ln w="76200" cmpd="sng">
            <a:solidFill>
              <a:srgbClr val="FF8E22"/>
            </a:solidFill>
          </a:ln>
        </p:spPr>
      </p:pic>
    </p:spTree>
    <p:extLst>
      <p:ext uri="{BB962C8B-B14F-4D97-AF65-F5344CB8AC3E}">
        <p14:creationId xmlns:p14="http://schemas.microsoft.com/office/powerpoint/2010/main" val="27381882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143000"/>
          </a:xfrm>
        </p:spPr>
        <p:txBody>
          <a:bodyPr/>
          <a:lstStyle/>
          <a:p>
            <a:r>
              <a:rPr lang="en-US" sz="4800" dirty="0">
                <a:solidFill>
                  <a:srgbClr val="FF8E22"/>
                </a:solidFill>
                <a:latin typeface="Chalkduster"/>
                <a:cs typeface="Chalkduster"/>
              </a:rPr>
              <a:t>Noh</a:t>
            </a:r>
            <a:r>
              <a:rPr lang="en-US" dirty="0" smtClean="0"/>
              <a:t> SPACES…</a:t>
            </a:r>
            <a:endParaRPr lang="en-US" dirty="0"/>
          </a:p>
        </p:txBody>
      </p:sp>
      <p:pic>
        <p:nvPicPr>
          <p:cNvPr id="4" name="Content Placeholder 3" descr="Noh-stage.png"/>
          <p:cNvPicPr>
            <a:picLocks noGrp="1" noChangeAspect="1"/>
          </p:cNvPicPr>
          <p:nvPr>
            <p:ph idx="1"/>
          </p:nvPr>
        </p:nvPicPr>
        <p:blipFill>
          <a:blip r:embed="rId2">
            <a:extLst>
              <a:ext uri="{28A0092B-C50C-407E-A947-70E740481C1C}">
                <a14:useLocalDpi xmlns:a14="http://schemas.microsoft.com/office/drawing/2010/main" val="0"/>
              </a:ext>
            </a:extLst>
          </a:blip>
          <a:srcRect l="5578" r="5578"/>
          <a:stretch>
            <a:fillRect/>
          </a:stretch>
        </p:blipFill>
        <p:spPr>
          <a:xfrm>
            <a:off x="4513886" y="3081691"/>
            <a:ext cx="4375717" cy="3430357"/>
          </a:xfrm>
          <a:ln w="76200" cmpd="sng">
            <a:solidFill>
              <a:srgbClr val="FF8E22"/>
            </a:solidFill>
          </a:ln>
        </p:spPr>
      </p:pic>
      <p:pic>
        <p:nvPicPr>
          <p:cNvPr id="5" name="Picture 4"/>
          <p:cNvPicPr>
            <a:picLocks noChangeAspect="1"/>
          </p:cNvPicPr>
          <p:nvPr/>
        </p:nvPicPr>
        <p:blipFill>
          <a:blip r:embed="rId3"/>
          <a:stretch>
            <a:fillRect/>
          </a:stretch>
        </p:blipFill>
        <p:spPr>
          <a:xfrm>
            <a:off x="381000" y="1417637"/>
            <a:ext cx="3774648" cy="2522151"/>
          </a:xfrm>
          <a:prstGeom prst="rect">
            <a:avLst/>
          </a:prstGeom>
          <a:ln w="76200" cmpd="sng">
            <a:solidFill>
              <a:srgbClr val="FF8E22"/>
            </a:solidFill>
          </a:ln>
        </p:spPr>
      </p:pic>
      <p:sp>
        <p:nvSpPr>
          <p:cNvPr id="7" name="TextBox 6"/>
          <p:cNvSpPr txBox="1"/>
          <p:nvPr/>
        </p:nvSpPr>
        <p:spPr>
          <a:xfrm>
            <a:off x="4513886" y="1417638"/>
            <a:ext cx="4375717" cy="1200329"/>
          </a:xfrm>
          <a:prstGeom prst="rect">
            <a:avLst/>
          </a:prstGeom>
          <a:noFill/>
        </p:spPr>
        <p:txBody>
          <a:bodyPr wrap="square" rtlCol="0">
            <a:spAutoFit/>
          </a:bodyPr>
          <a:lstStyle/>
          <a:p>
            <a:pPr marL="285750" indent="-285750">
              <a:buFont typeface="Arial"/>
              <a:buChar char="•"/>
            </a:pPr>
            <a:r>
              <a:rPr lang="en-US" dirty="0" smtClean="0"/>
              <a:t>The world’s oldest Noh stage in </a:t>
            </a:r>
            <a:r>
              <a:rPr lang="en-US" dirty="0" err="1" smtClean="0"/>
              <a:t>Miyajima</a:t>
            </a:r>
            <a:r>
              <a:rPr lang="en-US" dirty="0" smtClean="0"/>
              <a:t>, dating back to circa 1680.</a:t>
            </a:r>
          </a:p>
          <a:p>
            <a:pPr marL="285750" indent="-285750">
              <a:buFont typeface="Arial"/>
              <a:buChar char="•"/>
            </a:pPr>
            <a:endParaRPr lang="en-US" dirty="0"/>
          </a:p>
          <a:p>
            <a:pPr marL="285750" indent="-285750">
              <a:buFont typeface="Arial"/>
              <a:buChar char="•"/>
            </a:pPr>
            <a:r>
              <a:rPr lang="en-US" dirty="0" smtClean="0"/>
              <a:t>Notice the supported roof and pillars.</a:t>
            </a:r>
            <a:endParaRPr lang="en-US" dirty="0"/>
          </a:p>
        </p:txBody>
      </p:sp>
      <p:sp>
        <p:nvSpPr>
          <p:cNvPr id="10" name="TextBox 9"/>
          <p:cNvSpPr txBox="1"/>
          <p:nvPr/>
        </p:nvSpPr>
        <p:spPr>
          <a:xfrm>
            <a:off x="354966" y="4203724"/>
            <a:ext cx="3800681" cy="1754327"/>
          </a:xfrm>
          <a:prstGeom prst="rect">
            <a:avLst/>
          </a:prstGeom>
          <a:noFill/>
        </p:spPr>
        <p:txBody>
          <a:bodyPr wrap="square" rtlCol="0">
            <a:spAutoFit/>
          </a:bodyPr>
          <a:lstStyle/>
          <a:p>
            <a:pPr marL="285750" indent="-285750">
              <a:buFont typeface="Arial"/>
              <a:buChar char="•"/>
            </a:pPr>
            <a:r>
              <a:rPr lang="en-US" dirty="0" smtClean="0"/>
              <a:t>The Noh stage is an  open space, and remains constant for every different Noh play.</a:t>
            </a:r>
          </a:p>
          <a:p>
            <a:endParaRPr lang="en-US" dirty="0"/>
          </a:p>
          <a:p>
            <a:pPr marL="285750" indent="-285750">
              <a:buFont typeface="Arial"/>
              <a:buChar char="•"/>
            </a:pPr>
            <a:r>
              <a:rPr lang="en-US" dirty="0" smtClean="0"/>
              <a:t>The audience sees every actor even when not performing.</a:t>
            </a:r>
            <a:endParaRPr lang="en-US" dirty="0"/>
          </a:p>
        </p:txBody>
      </p:sp>
    </p:spTree>
    <p:extLst>
      <p:ext uri="{BB962C8B-B14F-4D97-AF65-F5344CB8AC3E}">
        <p14:creationId xmlns:p14="http://schemas.microsoft.com/office/powerpoint/2010/main" val="22689136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800" dirty="0">
                <a:solidFill>
                  <a:srgbClr val="FF8E22"/>
                </a:solidFill>
                <a:latin typeface="Chalkduster"/>
                <a:cs typeface="Chalkduster"/>
              </a:rPr>
              <a:t>Noh</a:t>
            </a:r>
            <a:r>
              <a:rPr lang="en-US" dirty="0"/>
              <a:t> SPACES</a:t>
            </a:r>
            <a:r>
              <a:rPr lang="en-US" dirty="0" smtClean="0"/>
              <a:t>… the layout</a:t>
            </a:r>
            <a:endParaRPr lang="en-US" dirty="0"/>
          </a:p>
        </p:txBody>
      </p:sp>
      <p:pic>
        <p:nvPicPr>
          <p:cNvPr id="4" name="Content Placeholder 3" descr="seat_english_noh.gif"/>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571170" y="1417638"/>
            <a:ext cx="8123059" cy="4923223"/>
          </a:xfrm>
          <a:ln w="76200" cmpd="sng">
            <a:solidFill>
              <a:srgbClr val="FF8E22"/>
            </a:solidFill>
          </a:ln>
        </p:spPr>
      </p:pic>
    </p:spTree>
    <p:extLst>
      <p:ext uri="{BB962C8B-B14F-4D97-AF65-F5344CB8AC3E}">
        <p14:creationId xmlns:p14="http://schemas.microsoft.com/office/powerpoint/2010/main" val="16955057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6504" y="991690"/>
            <a:ext cx="8269591" cy="1420060"/>
          </a:xfrm>
        </p:spPr>
        <p:txBody>
          <a:bodyPr>
            <a:normAutofit/>
          </a:bodyPr>
          <a:lstStyle/>
          <a:p>
            <a:pPr algn="ctr"/>
            <a:r>
              <a:rPr lang="en-US" sz="4800" dirty="0" smtClean="0"/>
              <a:t>THE </a:t>
            </a:r>
            <a:r>
              <a:rPr lang="en-US" sz="4800" dirty="0" smtClean="0">
                <a:solidFill>
                  <a:srgbClr val="FF8E22"/>
                </a:solidFill>
                <a:latin typeface="Chalkduster"/>
                <a:cs typeface="Chalkduster"/>
              </a:rPr>
              <a:t>Renaissance</a:t>
            </a:r>
            <a:r>
              <a:rPr lang="en-US" sz="4800" dirty="0" smtClean="0"/>
              <a:t> SPACES</a:t>
            </a:r>
            <a:br>
              <a:rPr lang="en-US" sz="4800" dirty="0" smtClean="0"/>
            </a:br>
            <a:r>
              <a:rPr lang="en-US" sz="2400" dirty="0" smtClean="0"/>
              <a:t>14</a:t>
            </a:r>
            <a:r>
              <a:rPr lang="en-US" sz="2400" baseline="30000" dirty="0" smtClean="0"/>
              <a:t>th</a:t>
            </a:r>
            <a:r>
              <a:rPr lang="en-US" sz="2400" dirty="0" smtClean="0"/>
              <a:t> – 17</a:t>
            </a:r>
            <a:r>
              <a:rPr lang="en-US" sz="2400" baseline="30000" dirty="0" smtClean="0"/>
              <a:t>th</a:t>
            </a:r>
            <a:r>
              <a:rPr lang="en-US" sz="2400" dirty="0" smtClean="0"/>
              <a:t> Centuries</a:t>
            </a:r>
            <a:endParaRPr lang="en-US" sz="2400" dirty="0"/>
          </a:p>
        </p:txBody>
      </p:sp>
      <p:sp>
        <p:nvSpPr>
          <p:cNvPr id="5" name="Content Placeholder 4"/>
          <p:cNvSpPr>
            <a:spLocks noGrp="1"/>
          </p:cNvSpPr>
          <p:nvPr>
            <p:ph idx="1"/>
          </p:nvPr>
        </p:nvSpPr>
        <p:spPr>
          <a:xfrm>
            <a:off x="357036" y="2657277"/>
            <a:ext cx="4022642" cy="3903611"/>
          </a:xfrm>
        </p:spPr>
        <p:txBody>
          <a:bodyPr>
            <a:normAutofit/>
          </a:bodyPr>
          <a:lstStyle/>
          <a:p>
            <a:pPr marL="36576" indent="0">
              <a:buNone/>
            </a:pPr>
            <a:r>
              <a:rPr lang="en-US" sz="2400" dirty="0" smtClean="0"/>
              <a:t>In Italy, an interest in classical Greek and Roman art, culture and theatre returned.</a:t>
            </a:r>
          </a:p>
          <a:p>
            <a:pPr marL="36576" indent="0">
              <a:lnSpc>
                <a:spcPct val="50000"/>
              </a:lnSpc>
              <a:buNone/>
            </a:pPr>
            <a:endParaRPr lang="en-US" sz="2400" dirty="0" smtClean="0"/>
          </a:p>
          <a:p>
            <a:pPr marL="36576" indent="0">
              <a:buNone/>
            </a:pPr>
            <a:r>
              <a:rPr lang="en-US" sz="2400" dirty="0" smtClean="0"/>
              <a:t>Two major traditions were developed:</a:t>
            </a:r>
          </a:p>
          <a:p>
            <a:pPr>
              <a:buFont typeface="Wingdings" charset="2"/>
              <a:buChar char="§"/>
            </a:pPr>
            <a:r>
              <a:rPr lang="en-US" sz="2400" dirty="0" smtClean="0"/>
              <a:t>The Proscenium</a:t>
            </a:r>
          </a:p>
          <a:p>
            <a:pPr>
              <a:buFont typeface="Wingdings" charset="2"/>
              <a:buChar char="§"/>
            </a:pPr>
            <a:r>
              <a:rPr lang="en-US" sz="2400" dirty="0" smtClean="0"/>
              <a:t>Scenic Facilities</a:t>
            </a:r>
          </a:p>
        </p:txBody>
      </p:sp>
      <p:sp>
        <p:nvSpPr>
          <p:cNvPr id="6" name="TextBox 5"/>
          <p:cNvSpPr txBox="1"/>
          <p:nvPr/>
        </p:nvSpPr>
        <p:spPr>
          <a:xfrm>
            <a:off x="334659" y="222249"/>
            <a:ext cx="7793341" cy="769441"/>
          </a:xfrm>
          <a:prstGeom prst="rect">
            <a:avLst/>
          </a:prstGeom>
          <a:noFill/>
        </p:spPr>
        <p:txBody>
          <a:bodyPr wrap="square" rtlCol="0">
            <a:spAutoFit/>
          </a:bodyPr>
          <a:lstStyle/>
          <a:p>
            <a:r>
              <a:rPr lang="en-US" sz="4400" dirty="0"/>
              <a:t>WHAT CAME NEXT?</a:t>
            </a:r>
          </a:p>
        </p:txBody>
      </p:sp>
      <p:pic>
        <p:nvPicPr>
          <p:cNvPr id="7" name="Picture 6"/>
          <p:cNvPicPr>
            <a:picLocks noChangeAspect="1"/>
          </p:cNvPicPr>
          <p:nvPr/>
        </p:nvPicPr>
        <p:blipFill>
          <a:blip r:embed="rId2"/>
          <a:stretch>
            <a:fillRect/>
          </a:stretch>
        </p:blipFill>
        <p:spPr>
          <a:xfrm>
            <a:off x="4546995" y="3211405"/>
            <a:ext cx="4229100" cy="2844800"/>
          </a:xfrm>
          <a:prstGeom prst="rect">
            <a:avLst/>
          </a:prstGeom>
          <a:ln w="76200" cmpd="sng">
            <a:solidFill>
              <a:srgbClr val="FF8E22"/>
            </a:solidFill>
          </a:ln>
        </p:spPr>
      </p:pic>
    </p:spTree>
    <p:extLst>
      <p:ext uri="{BB962C8B-B14F-4D97-AF65-F5344CB8AC3E}">
        <p14:creationId xmlns:p14="http://schemas.microsoft.com/office/powerpoint/2010/main" val="32145305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6781" y="117838"/>
            <a:ext cx="5309634" cy="1143001"/>
          </a:xfrm>
        </p:spPr>
        <p:txBody>
          <a:bodyPr>
            <a:normAutofit fontScale="90000"/>
          </a:bodyPr>
          <a:lstStyle/>
          <a:p>
            <a:r>
              <a:rPr lang="en-US" sz="4000" dirty="0" smtClean="0"/>
              <a:t>WHO WAS </a:t>
            </a:r>
            <a:r>
              <a:rPr lang="en-US" sz="4800" dirty="0" smtClean="0">
                <a:solidFill>
                  <a:srgbClr val="FF8E22"/>
                </a:solidFill>
                <a:latin typeface="Chalkduster"/>
                <a:cs typeface="Chalkduster"/>
              </a:rPr>
              <a:t>Vitruvius?</a:t>
            </a:r>
            <a:r>
              <a:rPr lang="en-US" sz="4800" dirty="0" smtClean="0"/>
              <a:t> </a:t>
            </a:r>
            <a:endParaRPr lang="en-US" sz="4800" dirty="0"/>
          </a:p>
        </p:txBody>
      </p:sp>
      <p:sp>
        <p:nvSpPr>
          <p:cNvPr id="3" name="Content Placeholder 2"/>
          <p:cNvSpPr>
            <a:spLocks noGrp="1"/>
          </p:cNvSpPr>
          <p:nvPr>
            <p:ph idx="1"/>
          </p:nvPr>
        </p:nvSpPr>
        <p:spPr>
          <a:xfrm>
            <a:off x="210659" y="1260840"/>
            <a:ext cx="5755684" cy="5011123"/>
          </a:xfrm>
        </p:spPr>
        <p:txBody>
          <a:bodyPr>
            <a:normAutofit fontScale="92500" lnSpcReduction="10000"/>
          </a:bodyPr>
          <a:lstStyle/>
          <a:p>
            <a:pPr>
              <a:buFont typeface="Wingdings" charset="2"/>
              <a:buChar char="§"/>
            </a:pPr>
            <a:r>
              <a:rPr lang="en-US" sz="2400" dirty="0" smtClean="0"/>
              <a:t>In 1427 a manuscript was discovered which contained classical plays and descriptions of Greek and Roman theatres – written by Vitruvius, who died around 15 BC.</a:t>
            </a:r>
          </a:p>
          <a:p>
            <a:pPr>
              <a:buFont typeface="Wingdings" charset="2"/>
              <a:buChar char="§"/>
            </a:pPr>
            <a:r>
              <a:rPr lang="en-US" sz="2400" dirty="0" smtClean="0"/>
              <a:t>After 1511, editions of Vitruvius were published with especially prepared </a:t>
            </a:r>
            <a:r>
              <a:rPr lang="en-US" sz="2400" dirty="0"/>
              <a:t>illustrations, and these were used as “templates” for spaces in which to perform the newly popular old classical plays.</a:t>
            </a:r>
          </a:p>
          <a:p>
            <a:pPr>
              <a:buFont typeface="Wingdings" charset="2"/>
              <a:buChar char="§"/>
            </a:pPr>
            <a:r>
              <a:rPr lang="en-US" sz="2400" dirty="0"/>
              <a:t>This led to the first permanent theatre buildings, the oldest surviving being </a:t>
            </a:r>
            <a:r>
              <a:rPr lang="en-US" sz="2400" dirty="0" err="1"/>
              <a:t>Teatro</a:t>
            </a:r>
            <a:r>
              <a:rPr lang="en-US" sz="2400" dirty="0"/>
              <a:t> </a:t>
            </a:r>
            <a:r>
              <a:rPr lang="en-US" sz="2400" dirty="0" err="1"/>
              <a:t>Olympico</a:t>
            </a:r>
            <a:r>
              <a:rPr lang="en-US" sz="2400" dirty="0"/>
              <a:t> (1584) designed by Andrea Palladio.</a:t>
            </a:r>
          </a:p>
          <a:p>
            <a:pPr>
              <a:buFont typeface="Wingdings" charset="2"/>
              <a:buChar char="§"/>
            </a:pPr>
            <a:endParaRPr lang="en-US" sz="2400" dirty="0"/>
          </a:p>
        </p:txBody>
      </p:sp>
      <p:pic>
        <p:nvPicPr>
          <p:cNvPr id="7" name="Picture 6"/>
          <p:cNvPicPr>
            <a:picLocks noChangeAspect="1"/>
          </p:cNvPicPr>
          <p:nvPr/>
        </p:nvPicPr>
        <p:blipFill>
          <a:blip r:embed="rId2"/>
          <a:stretch>
            <a:fillRect/>
          </a:stretch>
        </p:blipFill>
        <p:spPr>
          <a:xfrm>
            <a:off x="5966343" y="351404"/>
            <a:ext cx="2844506" cy="2827968"/>
          </a:xfrm>
          <a:prstGeom prst="rect">
            <a:avLst/>
          </a:prstGeom>
          <a:ln w="76200" cmpd="sng">
            <a:solidFill>
              <a:srgbClr val="FF8E22"/>
            </a:solidFill>
          </a:ln>
        </p:spPr>
      </p:pic>
      <p:sp>
        <p:nvSpPr>
          <p:cNvPr id="9" name="TextBox 8"/>
          <p:cNvSpPr txBox="1"/>
          <p:nvPr/>
        </p:nvSpPr>
        <p:spPr>
          <a:xfrm>
            <a:off x="6208831" y="4055971"/>
            <a:ext cx="2382531" cy="2074873"/>
          </a:xfrm>
          <a:prstGeom prst="rect">
            <a:avLst/>
          </a:prstGeom>
          <a:noFill/>
          <a:ln w="76200" cmpd="sng">
            <a:solidFill>
              <a:srgbClr val="FF8E22"/>
            </a:solidFill>
          </a:ln>
        </p:spPr>
        <p:txBody>
          <a:bodyPr wrap="square" rtlCol="0">
            <a:spAutoFit/>
          </a:bodyPr>
          <a:lstStyle/>
          <a:p>
            <a:pPr algn="ctr"/>
            <a:r>
              <a:rPr lang="en-US" dirty="0" smtClean="0"/>
              <a:t>Vitruvius’ writings had a huge influence on theatre architecture, and his work became the chief authority on ancient classical architecture.</a:t>
            </a:r>
            <a:endParaRPr lang="en-US" dirty="0"/>
          </a:p>
        </p:txBody>
      </p:sp>
      <p:sp>
        <p:nvSpPr>
          <p:cNvPr id="10" name="TextBox 9"/>
          <p:cNvSpPr txBox="1"/>
          <p:nvPr/>
        </p:nvSpPr>
        <p:spPr>
          <a:xfrm>
            <a:off x="6060409" y="3267533"/>
            <a:ext cx="2672526" cy="646331"/>
          </a:xfrm>
          <a:prstGeom prst="rect">
            <a:avLst/>
          </a:prstGeom>
          <a:noFill/>
        </p:spPr>
        <p:txBody>
          <a:bodyPr wrap="none" rtlCol="0">
            <a:spAutoFit/>
          </a:bodyPr>
          <a:lstStyle/>
          <a:p>
            <a:pPr algn="ctr"/>
            <a:r>
              <a:rPr lang="en-US" dirty="0" smtClean="0">
                <a:solidFill>
                  <a:srgbClr val="FF8E22"/>
                </a:solidFill>
                <a:latin typeface="Chalkduster"/>
                <a:cs typeface="Chalkduster"/>
              </a:rPr>
              <a:t>Vitruvius</a:t>
            </a:r>
          </a:p>
          <a:p>
            <a:pPr algn="ctr"/>
            <a:r>
              <a:rPr lang="en-US" dirty="0" smtClean="0">
                <a:solidFill>
                  <a:srgbClr val="FF8E22"/>
                </a:solidFill>
                <a:latin typeface="Chalkduster"/>
                <a:cs typeface="Chalkduster"/>
              </a:rPr>
              <a:t>ROMAN ARCHITECT</a:t>
            </a:r>
            <a:endParaRPr lang="en-US" dirty="0"/>
          </a:p>
        </p:txBody>
      </p:sp>
    </p:spTree>
    <p:extLst>
      <p:ext uri="{BB962C8B-B14F-4D97-AF65-F5344CB8AC3E}">
        <p14:creationId xmlns:p14="http://schemas.microsoft.com/office/powerpoint/2010/main" val="7945731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041652" cy="604488"/>
          </a:xfrm>
        </p:spPr>
        <p:txBody>
          <a:bodyPr>
            <a:normAutofit fontScale="90000"/>
          </a:bodyPr>
          <a:lstStyle/>
          <a:p>
            <a:pPr algn="ctr"/>
            <a:r>
              <a:rPr lang="en-US" sz="4400" dirty="0"/>
              <a:t>THE </a:t>
            </a:r>
            <a:r>
              <a:rPr lang="en-US" sz="4400" dirty="0">
                <a:solidFill>
                  <a:srgbClr val="FF8E22"/>
                </a:solidFill>
                <a:latin typeface="Chalkduster"/>
                <a:cs typeface="Chalkduster"/>
              </a:rPr>
              <a:t>Renaissance</a:t>
            </a:r>
            <a:r>
              <a:rPr lang="en-US" sz="4400" dirty="0"/>
              <a:t> SPACES</a:t>
            </a:r>
            <a:endParaRPr lang="en-US" dirty="0"/>
          </a:p>
        </p:txBody>
      </p:sp>
      <p:pic>
        <p:nvPicPr>
          <p:cNvPr id="4" name="Content Placeholder 3"/>
          <p:cNvPicPr>
            <a:picLocks noGrp="1" noChangeAspect="1"/>
          </p:cNvPicPr>
          <p:nvPr>
            <p:ph idx="1"/>
          </p:nvPr>
        </p:nvPicPr>
        <p:blipFill rotWithShape="1">
          <a:blip r:embed="rId2"/>
          <a:srcRect r="-1047"/>
          <a:stretch/>
        </p:blipFill>
        <p:spPr>
          <a:xfrm>
            <a:off x="625472" y="1076325"/>
            <a:ext cx="2708278" cy="5562892"/>
          </a:xfrm>
          <a:ln w="76200" cmpd="sng">
            <a:solidFill>
              <a:srgbClr val="FF8E22"/>
            </a:solidFill>
          </a:ln>
        </p:spPr>
      </p:pic>
      <p:pic>
        <p:nvPicPr>
          <p:cNvPr id="5" name="Picture 4"/>
          <p:cNvPicPr>
            <a:picLocks noChangeAspect="1"/>
          </p:cNvPicPr>
          <p:nvPr/>
        </p:nvPicPr>
        <p:blipFill>
          <a:blip r:embed="rId3"/>
          <a:stretch>
            <a:fillRect/>
          </a:stretch>
        </p:blipFill>
        <p:spPr>
          <a:xfrm>
            <a:off x="3622674" y="3047224"/>
            <a:ext cx="4876177" cy="3591993"/>
          </a:xfrm>
          <a:prstGeom prst="rect">
            <a:avLst/>
          </a:prstGeom>
          <a:ln w="76200" cmpd="sng">
            <a:solidFill>
              <a:srgbClr val="FF8E22"/>
            </a:solidFill>
          </a:ln>
        </p:spPr>
      </p:pic>
      <p:sp>
        <p:nvSpPr>
          <p:cNvPr id="6" name="TextBox 5"/>
          <p:cNvSpPr txBox="1"/>
          <p:nvPr/>
        </p:nvSpPr>
        <p:spPr>
          <a:xfrm>
            <a:off x="3654424" y="1330325"/>
            <a:ext cx="4704727" cy="1477328"/>
          </a:xfrm>
          <a:prstGeom prst="rect">
            <a:avLst/>
          </a:prstGeom>
          <a:noFill/>
        </p:spPr>
        <p:txBody>
          <a:bodyPr wrap="square" rtlCol="0">
            <a:spAutoFit/>
          </a:bodyPr>
          <a:lstStyle/>
          <a:p>
            <a:pPr marL="285750" indent="-285750">
              <a:buFont typeface="Wingdings" charset="2"/>
              <a:buChar char="§"/>
            </a:pPr>
            <a:r>
              <a:rPr lang="en-US" dirty="0" smtClean="0"/>
              <a:t>Floor plan – see how the audience has been separated from the performers.</a:t>
            </a:r>
          </a:p>
          <a:p>
            <a:pPr marL="285750" indent="-285750">
              <a:buFont typeface="Wingdings" charset="2"/>
              <a:buChar char="§"/>
            </a:pPr>
            <a:endParaRPr lang="en-US" dirty="0"/>
          </a:p>
          <a:p>
            <a:pPr marL="285750" indent="-285750">
              <a:buFont typeface="Wingdings" charset="2"/>
              <a:buChar char="§"/>
            </a:pPr>
            <a:r>
              <a:rPr lang="en-US" dirty="0" smtClean="0"/>
              <a:t>Section of </a:t>
            </a:r>
            <a:r>
              <a:rPr lang="en-US" dirty="0" err="1" smtClean="0">
                <a:solidFill>
                  <a:srgbClr val="FF8E22"/>
                </a:solidFill>
                <a:latin typeface="Chalkduster"/>
                <a:cs typeface="Chalkduster"/>
              </a:rPr>
              <a:t>Teatro</a:t>
            </a:r>
            <a:r>
              <a:rPr lang="en-US" dirty="0" smtClean="0">
                <a:solidFill>
                  <a:srgbClr val="FF8E22"/>
                </a:solidFill>
                <a:latin typeface="Chalkduster"/>
                <a:cs typeface="Chalkduster"/>
              </a:rPr>
              <a:t> </a:t>
            </a:r>
            <a:r>
              <a:rPr lang="en-US" dirty="0" err="1" smtClean="0">
                <a:solidFill>
                  <a:srgbClr val="FF8E22"/>
                </a:solidFill>
                <a:latin typeface="Chalkduster"/>
                <a:cs typeface="Chalkduster"/>
              </a:rPr>
              <a:t>Olympico</a:t>
            </a:r>
            <a:r>
              <a:rPr lang="en-US" dirty="0" smtClean="0">
                <a:solidFill>
                  <a:srgbClr val="FF8E22"/>
                </a:solidFill>
                <a:latin typeface="Chalkduster"/>
                <a:cs typeface="Chalkduster"/>
              </a:rPr>
              <a:t> </a:t>
            </a:r>
            <a:r>
              <a:rPr lang="en-US" dirty="0" smtClean="0"/>
              <a:t>(1584) – see the more complex stage layout.</a:t>
            </a:r>
            <a:endParaRPr lang="en-US" dirty="0"/>
          </a:p>
        </p:txBody>
      </p:sp>
    </p:spTree>
    <p:extLst>
      <p:ext uri="{BB962C8B-B14F-4D97-AF65-F5344CB8AC3E}">
        <p14:creationId xmlns:p14="http://schemas.microsoft.com/office/powerpoint/2010/main" val="16472884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353650" cy="1701030"/>
          </a:xfrm>
        </p:spPr>
        <p:txBody>
          <a:bodyPr>
            <a:normAutofit fontScale="90000"/>
          </a:bodyPr>
          <a:lstStyle/>
          <a:p>
            <a:pPr algn="ctr"/>
            <a:r>
              <a:rPr lang="en-US" dirty="0" smtClean="0"/>
              <a:t>AND AT THE SAME TIME IN ITALY…  </a:t>
            </a:r>
            <a:r>
              <a:rPr lang="en-US" sz="4800" dirty="0" smtClean="0">
                <a:solidFill>
                  <a:srgbClr val="FF8E22"/>
                </a:solidFill>
                <a:latin typeface="Chalkduster"/>
                <a:cs typeface="Chalkduster"/>
              </a:rPr>
              <a:t>COMMEDIA DELL’ARTE</a:t>
            </a:r>
            <a:r>
              <a:rPr lang="en-US" dirty="0" smtClean="0"/>
              <a:t> </a:t>
            </a:r>
            <a:endParaRPr lang="en-US" dirty="0"/>
          </a:p>
        </p:txBody>
      </p:sp>
      <p:pic>
        <p:nvPicPr>
          <p:cNvPr id="4" name="Content Placeholder 3"/>
          <p:cNvPicPr>
            <a:picLocks noGrp="1" noChangeAspect="1"/>
          </p:cNvPicPr>
          <p:nvPr>
            <p:ph idx="1"/>
          </p:nvPr>
        </p:nvPicPr>
        <p:blipFill rotWithShape="1">
          <a:blip r:embed="rId2"/>
          <a:srcRect t="-269" b="-862"/>
          <a:stretch/>
        </p:blipFill>
        <p:spPr>
          <a:xfrm>
            <a:off x="457200" y="2315455"/>
            <a:ext cx="8489110" cy="3778858"/>
          </a:xfrm>
          <a:ln w="76200" cmpd="sng">
            <a:solidFill>
              <a:srgbClr val="FF8E22"/>
            </a:solidFill>
          </a:ln>
        </p:spPr>
      </p:pic>
    </p:spTree>
    <p:extLst>
      <p:ext uri="{BB962C8B-B14F-4D97-AF65-F5344CB8AC3E}">
        <p14:creationId xmlns:p14="http://schemas.microsoft.com/office/powerpoint/2010/main" val="28167960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74637"/>
            <a:ext cx="3838482" cy="1199273"/>
          </a:xfrm>
        </p:spPr>
        <p:txBody>
          <a:bodyPr>
            <a:normAutofit fontScale="90000"/>
          </a:bodyPr>
          <a:lstStyle/>
          <a:p>
            <a:r>
              <a:rPr lang="en-US" sz="4400" dirty="0" smtClean="0">
                <a:solidFill>
                  <a:srgbClr val="FF8E22"/>
                </a:solidFill>
                <a:latin typeface="Chalkduster"/>
                <a:cs typeface="Chalkduster"/>
              </a:rPr>
              <a:t>COMMEDIA</a:t>
            </a:r>
            <a:br>
              <a:rPr lang="en-US" sz="4400" dirty="0" smtClean="0">
                <a:solidFill>
                  <a:srgbClr val="FF8E22"/>
                </a:solidFill>
                <a:latin typeface="Chalkduster"/>
                <a:cs typeface="Chalkduster"/>
              </a:rPr>
            </a:br>
            <a:r>
              <a:rPr lang="en-US" sz="4400" dirty="0" smtClean="0">
                <a:solidFill>
                  <a:srgbClr val="FF8E22"/>
                </a:solidFill>
                <a:latin typeface="Chalkduster"/>
                <a:cs typeface="Chalkduster"/>
              </a:rPr>
              <a:t>DELL’ARTE…</a:t>
            </a:r>
            <a:r>
              <a:rPr lang="en-US" dirty="0" smtClean="0"/>
              <a:t> </a:t>
            </a:r>
            <a:endParaRPr lang="en-US" dirty="0"/>
          </a:p>
        </p:txBody>
      </p:sp>
      <p:pic>
        <p:nvPicPr>
          <p:cNvPr id="4" name="Content Placeholder 3"/>
          <p:cNvPicPr>
            <a:picLocks noGrp="1" noChangeAspect="1"/>
          </p:cNvPicPr>
          <p:nvPr>
            <p:ph idx="1"/>
          </p:nvPr>
        </p:nvPicPr>
        <p:blipFill>
          <a:blip r:embed="rId2"/>
          <a:srcRect t="6081" b="6081"/>
          <a:stretch>
            <a:fillRect/>
          </a:stretch>
        </p:blipFill>
        <p:spPr>
          <a:xfrm>
            <a:off x="457200" y="1903670"/>
            <a:ext cx="4638042" cy="2811024"/>
          </a:xfrm>
          <a:ln w="76200" cmpd="sng">
            <a:solidFill>
              <a:srgbClr val="FF8E22"/>
            </a:solidFill>
          </a:ln>
        </p:spPr>
      </p:pic>
      <p:pic>
        <p:nvPicPr>
          <p:cNvPr id="5" name="Picture 4"/>
          <p:cNvPicPr>
            <a:picLocks noChangeAspect="1"/>
          </p:cNvPicPr>
          <p:nvPr/>
        </p:nvPicPr>
        <p:blipFill>
          <a:blip r:embed="rId3"/>
          <a:stretch>
            <a:fillRect/>
          </a:stretch>
        </p:blipFill>
        <p:spPr>
          <a:xfrm>
            <a:off x="4754209" y="353368"/>
            <a:ext cx="3918882" cy="3005584"/>
          </a:xfrm>
          <a:prstGeom prst="rect">
            <a:avLst/>
          </a:prstGeom>
          <a:ln w="76200" cmpd="sng">
            <a:solidFill>
              <a:srgbClr val="FF8E22"/>
            </a:solidFill>
          </a:ln>
        </p:spPr>
      </p:pic>
      <p:pic>
        <p:nvPicPr>
          <p:cNvPr id="6" name="Picture 5"/>
          <p:cNvPicPr>
            <a:picLocks noChangeAspect="1"/>
          </p:cNvPicPr>
          <p:nvPr/>
        </p:nvPicPr>
        <p:blipFill>
          <a:blip r:embed="rId4"/>
          <a:stretch>
            <a:fillRect/>
          </a:stretch>
        </p:blipFill>
        <p:spPr>
          <a:xfrm>
            <a:off x="4754209" y="3778859"/>
            <a:ext cx="3889471" cy="2498985"/>
          </a:xfrm>
          <a:prstGeom prst="rect">
            <a:avLst/>
          </a:prstGeom>
          <a:ln w="76200" cmpd="sng">
            <a:solidFill>
              <a:srgbClr val="FF8E22"/>
            </a:solidFill>
          </a:ln>
        </p:spPr>
      </p:pic>
      <p:sp>
        <p:nvSpPr>
          <p:cNvPr id="7" name="TextBox 6"/>
          <p:cNvSpPr txBox="1"/>
          <p:nvPr/>
        </p:nvSpPr>
        <p:spPr>
          <a:xfrm>
            <a:off x="344909" y="4920716"/>
            <a:ext cx="4125773" cy="1477328"/>
          </a:xfrm>
          <a:prstGeom prst="rect">
            <a:avLst/>
          </a:prstGeom>
          <a:noFill/>
        </p:spPr>
        <p:txBody>
          <a:bodyPr wrap="square" rtlCol="0">
            <a:spAutoFit/>
          </a:bodyPr>
          <a:lstStyle/>
          <a:p>
            <a:r>
              <a:rPr lang="en-US" dirty="0" smtClean="0"/>
              <a:t>Improvised plays were performed in the street, on temporary structures and inside their patrons’ halls. Their plays would accommodate the spaces available to them.</a:t>
            </a:r>
            <a:endParaRPr lang="en-US" dirty="0"/>
          </a:p>
        </p:txBody>
      </p:sp>
      <p:sp>
        <p:nvSpPr>
          <p:cNvPr id="8" name="TextBox 7"/>
          <p:cNvSpPr txBox="1"/>
          <p:nvPr/>
        </p:nvSpPr>
        <p:spPr>
          <a:xfrm>
            <a:off x="7403489" y="6398044"/>
            <a:ext cx="1300957" cy="369332"/>
          </a:xfrm>
          <a:prstGeom prst="rect">
            <a:avLst/>
          </a:prstGeom>
          <a:noFill/>
        </p:spPr>
        <p:txBody>
          <a:bodyPr wrap="none" rtlCol="0">
            <a:spAutoFit/>
          </a:bodyPr>
          <a:lstStyle/>
          <a:p>
            <a:r>
              <a:rPr lang="en-US" dirty="0" smtClean="0"/>
              <a:t>Circa 1545</a:t>
            </a:r>
            <a:endParaRPr lang="en-US" dirty="0"/>
          </a:p>
        </p:txBody>
      </p:sp>
    </p:spTree>
    <p:extLst>
      <p:ext uri="{BB962C8B-B14F-4D97-AF65-F5344CB8AC3E}">
        <p14:creationId xmlns:p14="http://schemas.microsoft.com/office/powerpoint/2010/main" val="2445092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366713"/>
            <a:ext cx="8289925" cy="1617662"/>
          </a:xfrm>
        </p:spPr>
        <p:txBody>
          <a:bodyPr>
            <a:normAutofit fontScale="90000"/>
          </a:bodyPr>
          <a:lstStyle/>
          <a:p>
            <a:pPr algn="ctr"/>
            <a:r>
              <a:rPr lang="en-US" sz="3600" dirty="0" smtClean="0"/>
              <a:t>Meanwhile, back in England…</a:t>
            </a:r>
            <a:br>
              <a:rPr lang="en-US" sz="3600" dirty="0" smtClean="0"/>
            </a:br>
            <a:r>
              <a:rPr lang="en-US" sz="5300" dirty="0" smtClean="0"/>
              <a:t>THE </a:t>
            </a:r>
            <a:r>
              <a:rPr lang="en-US" sz="5300" dirty="0" smtClean="0">
                <a:solidFill>
                  <a:srgbClr val="FF8E22"/>
                </a:solidFill>
                <a:latin typeface="Chalkduster"/>
                <a:cs typeface="Chalkduster"/>
              </a:rPr>
              <a:t>Elizabethan </a:t>
            </a:r>
            <a:r>
              <a:rPr lang="en-US" sz="5300" dirty="0" smtClean="0"/>
              <a:t>SPACE…</a:t>
            </a:r>
            <a:r>
              <a:rPr lang="en-US" dirty="0" smtClean="0"/>
              <a:t> </a:t>
            </a:r>
            <a:br>
              <a:rPr lang="en-US" dirty="0" smtClean="0"/>
            </a:br>
            <a:endParaRPr lang="en-US" dirty="0"/>
          </a:p>
        </p:txBody>
      </p:sp>
      <p:sp>
        <p:nvSpPr>
          <p:cNvPr id="3" name="Content Placeholder 2"/>
          <p:cNvSpPr>
            <a:spLocks noGrp="1"/>
          </p:cNvSpPr>
          <p:nvPr>
            <p:ph idx="1"/>
          </p:nvPr>
        </p:nvSpPr>
        <p:spPr>
          <a:xfrm>
            <a:off x="457200" y="1600200"/>
            <a:ext cx="8289924" cy="4525963"/>
          </a:xfrm>
        </p:spPr>
        <p:txBody>
          <a:bodyPr>
            <a:noAutofit/>
          </a:bodyPr>
          <a:lstStyle/>
          <a:p>
            <a:pPr>
              <a:buFont typeface="Wingdings" charset="2"/>
              <a:buChar char="§"/>
            </a:pPr>
            <a:r>
              <a:rPr lang="en-US" sz="2400" dirty="0" smtClean="0"/>
              <a:t>In England the strolling players continued to play in Inn </a:t>
            </a:r>
            <a:r>
              <a:rPr lang="en-US" sz="2400" dirty="0"/>
              <a:t>C</a:t>
            </a:r>
            <a:r>
              <a:rPr lang="en-US" sz="2400" dirty="0" smtClean="0"/>
              <a:t>ourtyards and Baiting </a:t>
            </a:r>
            <a:r>
              <a:rPr lang="en-US" sz="2400" dirty="0"/>
              <a:t>Y</a:t>
            </a:r>
            <a:r>
              <a:rPr lang="en-US" sz="2400" dirty="0" smtClean="0"/>
              <a:t>ards, erecting temporary structures for the players and audiences. </a:t>
            </a:r>
          </a:p>
          <a:p>
            <a:pPr>
              <a:lnSpc>
                <a:spcPct val="50000"/>
              </a:lnSpc>
              <a:buFont typeface="Wingdings" charset="2"/>
              <a:buChar char="§"/>
            </a:pPr>
            <a:endParaRPr lang="en-US" sz="2400" dirty="0"/>
          </a:p>
          <a:p>
            <a:pPr>
              <a:buFont typeface="Wingdings" charset="2"/>
              <a:buChar char="§"/>
            </a:pPr>
            <a:r>
              <a:rPr lang="en-US" sz="2400" dirty="0" smtClean="0"/>
              <a:t>In 1576 James Burbage built the first permanent theatre, called The </a:t>
            </a:r>
            <a:r>
              <a:rPr lang="en-US" sz="2400" dirty="0" smtClean="0">
                <a:solidFill>
                  <a:srgbClr val="FF8E22"/>
                </a:solidFill>
                <a:latin typeface="Chalkduster"/>
                <a:cs typeface="Chalkduster"/>
              </a:rPr>
              <a:t>THEATRE,</a:t>
            </a:r>
            <a:r>
              <a:rPr lang="en-US" sz="2400" dirty="0" smtClean="0"/>
              <a:t> in </a:t>
            </a:r>
            <a:r>
              <a:rPr lang="en-US" sz="2400" dirty="0" err="1" smtClean="0"/>
              <a:t>Finsbury</a:t>
            </a:r>
            <a:r>
              <a:rPr lang="en-US" sz="2400" dirty="0" smtClean="0"/>
              <a:t> Fields.</a:t>
            </a:r>
          </a:p>
          <a:p>
            <a:pPr>
              <a:lnSpc>
                <a:spcPct val="50000"/>
              </a:lnSpc>
              <a:buFont typeface="Wingdings" charset="2"/>
              <a:buChar char="§"/>
            </a:pPr>
            <a:endParaRPr lang="en-US" sz="2400" dirty="0"/>
          </a:p>
          <a:p>
            <a:pPr>
              <a:buFont typeface="Wingdings" charset="2"/>
              <a:buChar char="§"/>
            </a:pPr>
            <a:r>
              <a:rPr lang="en-US" sz="2400" dirty="0" smtClean="0"/>
              <a:t>The </a:t>
            </a:r>
            <a:r>
              <a:rPr lang="en-US" sz="2400" dirty="0" smtClean="0">
                <a:solidFill>
                  <a:srgbClr val="FF8E22"/>
                </a:solidFill>
                <a:latin typeface="Chalkduster"/>
                <a:cs typeface="Chalkduster"/>
              </a:rPr>
              <a:t>ROSE</a:t>
            </a:r>
            <a:r>
              <a:rPr lang="en-US" sz="2400" dirty="0" smtClean="0"/>
              <a:t> was built in 1587.</a:t>
            </a:r>
          </a:p>
          <a:p>
            <a:pPr>
              <a:lnSpc>
                <a:spcPct val="50000"/>
              </a:lnSpc>
              <a:buFont typeface="Wingdings" charset="2"/>
              <a:buChar char="§"/>
            </a:pPr>
            <a:endParaRPr lang="en-US" sz="2400" dirty="0"/>
          </a:p>
          <a:p>
            <a:pPr>
              <a:buFont typeface="Wingdings" charset="2"/>
              <a:buChar char="§"/>
            </a:pPr>
            <a:r>
              <a:rPr lang="en-US" sz="2400" dirty="0" smtClean="0"/>
              <a:t>The </a:t>
            </a:r>
            <a:r>
              <a:rPr lang="en-US" sz="2400" dirty="0" smtClean="0">
                <a:solidFill>
                  <a:srgbClr val="FF8E22"/>
                </a:solidFill>
                <a:latin typeface="Chalkduster"/>
                <a:cs typeface="Chalkduster"/>
              </a:rPr>
              <a:t>SWAN</a:t>
            </a:r>
            <a:r>
              <a:rPr lang="en-US" sz="2400" dirty="0" smtClean="0"/>
              <a:t> was completed in 1596 and claimed to seat 3000 people.</a:t>
            </a:r>
          </a:p>
          <a:p>
            <a:pPr>
              <a:lnSpc>
                <a:spcPct val="50000"/>
              </a:lnSpc>
              <a:buFont typeface="Wingdings" charset="2"/>
              <a:buChar char="§"/>
            </a:pPr>
            <a:endParaRPr lang="en-US" sz="2400" dirty="0"/>
          </a:p>
          <a:p>
            <a:pPr>
              <a:buFont typeface="Wingdings" charset="2"/>
              <a:buChar char="§"/>
            </a:pPr>
            <a:r>
              <a:rPr lang="en-US" sz="2400" dirty="0" smtClean="0"/>
              <a:t>These were generally circular or oval open-air structures.</a:t>
            </a:r>
          </a:p>
          <a:p>
            <a:pPr>
              <a:buFont typeface="Wingdings" charset="2"/>
              <a:buChar char="§"/>
            </a:pPr>
            <a:endParaRPr lang="en-US" sz="2400" dirty="0"/>
          </a:p>
          <a:p>
            <a:pPr>
              <a:buFont typeface="Wingdings" charset="2"/>
              <a:buChar char="§"/>
            </a:pPr>
            <a:endParaRPr lang="en-US" sz="2400" dirty="0"/>
          </a:p>
        </p:txBody>
      </p:sp>
    </p:spTree>
    <p:extLst>
      <p:ext uri="{BB962C8B-B14F-4D97-AF65-F5344CB8AC3E}">
        <p14:creationId xmlns:p14="http://schemas.microsoft.com/office/powerpoint/2010/main" val="14794564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96874"/>
            <a:ext cx="8305800" cy="650875"/>
          </a:xfrm>
        </p:spPr>
        <p:txBody>
          <a:bodyPr>
            <a:normAutofit/>
          </a:bodyPr>
          <a:lstStyle/>
          <a:p>
            <a:r>
              <a:rPr lang="en-US" sz="2800" dirty="0" smtClean="0"/>
              <a:t>AN </a:t>
            </a:r>
            <a:r>
              <a:rPr lang="en-US" sz="2800" dirty="0">
                <a:solidFill>
                  <a:srgbClr val="FF8E22"/>
                </a:solidFill>
                <a:latin typeface="Chalkduster"/>
                <a:cs typeface="Chalkduster"/>
              </a:rPr>
              <a:t>Elizabethan </a:t>
            </a:r>
            <a:r>
              <a:rPr lang="en-US" sz="2800" dirty="0"/>
              <a:t>SPACE… </a:t>
            </a:r>
            <a:r>
              <a:rPr lang="en-US" sz="2800" dirty="0" smtClean="0"/>
              <a:t>  </a:t>
            </a:r>
            <a:r>
              <a:rPr lang="en-US" sz="2800" dirty="0" smtClean="0">
                <a:solidFill>
                  <a:srgbClr val="FF8E22"/>
                </a:solidFill>
                <a:latin typeface="Chalkduster"/>
                <a:cs typeface="Chalkduster"/>
              </a:rPr>
              <a:t>The Swan</a:t>
            </a:r>
            <a:endParaRPr lang="en-US" sz="2800" dirty="0"/>
          </a:p>
        </p:txBody>
      </p:sp>
      <p:pic>
        <p:nvPicPr>
          <p:cNvPr id="4" name="Content Placeholder 3"/>
          <p:cNvPicPr>
            <a:picLocks noGrp="1" noChangeAspect="1"/>
          </p:cNvPicPr>
          <p:nvPr>
            <p:ph idx="1"/>
          </p:nvPr>
        </p:nvPicPr>
        <p:blipFill rotWithShape="1">
          <a:blip r:embed="rId2"/>
          <a:srcRect l="357" r="-59"/>
          <a:stretch/>
        </p:blipFill>
        <p:spPr>
          <a:xfrm>
            <a:off x="571500" y="1346200"/>
            <a:ext cx="3794126" cy="4876800"/>
          </a:xfrm>
          <a:ln w="76200" cmpd="sng">
            <a:solidFill>
              <a:srgbClr val="FF8E22"/>
            </a:solidFill>
          </a:ln>
        </p:spPr>
      </p:pic>
      <p:sp>
        <p:nvSpPr>
          <p:cNvPr id="5" name="TextBox 4"/>
          <p:cNvSpPr txBox="1"/>
          <p:nvPr/>
        </p:nvSpPr>
        <p:spPr>
          <a:xfrm>
            <a:off x="4953001" y="1301750"/>
            <a:ext cx="3937000" cy="5355313"/>
          </a:xfrm>
          <a:prstGeom prst="rect">
            <a:avLst/>
          </a:prstGeom>
          <a:noFill/>
        </p:spPr>
        <p:txBody>
          <a:bodyPr wrap="square" rtlCol="0">
            <a:spAutoFit/>
          </a:bodyPr>
          <a:lstStyle/>
          <a:p>
            <a:r>
              <a:rPr lang="en-US" dirty="0" smtClean="0"/>
              <a:t>The </a:t>
            </a:r>
            <a:r>
              <a:rPr lang="en-US" dirty="0"/>
              <a:t>visitor paid a penny to enter the yard –</a:t>
            </a:r>
          </a:p>
          <a:p>
            <a:endParaRPr lang="en-US" dirty="0"/>
          </a:p>
          <a:p>
            <a:r>
              <a:rPr lang="en-US" b="1" i="1" dirty="0">
                <a:solidFill>
                  <a:srgbClr val="FF8E22"/>
                </a:solidFill>
              </a:rPr>
              <a:t>“but if he wants to sit, he is let in at a further door, and there he gives another penny. If he desires to sit on a cushion in the most comfortable place of all, where he not only sees everything well, but can also be seen, then he gives yet another English penny at another door”.</a:t>
            </a:r>
          </a:p>
          <a:p>
            <a:endParaRPr lang="en-US" dirty="0" smtClean="0"/>
          </a:p>
          <a:p>
            <a:r>
              <a:rPr lang="en-US" dirty="0" smtClean="0"/>
              <a:t>The SWAN – described as built of </a:t>
            </a:r>
          </a:p>
          <a:p>
            <a:r>
              <a:rPr lang="en-US" dirty="0" smtClean="0"/>
              <a:t>a “concrete of </a:t>
            </a:r>
            <a:r>
              <a:rPr lang="en-US" dirty="0" err="1" smtClean="0"/>
              <a:t>flintstones</a:t>
            </a:r>
            <a:r>
              <a:rPr lang="en-US" dirty="0" smtClean="0"/>
              <a:t>” and supported by “wooden pillars painted to imitate marble”, showing traces of “the Roman style”.</a:t>
            </a:r>
          </a:p>
          <a:p>
            <a:endParaRPr lang="en-US" dirty="0"/>
          </a:p>
        </p:txBody>
      </p:sp>
    </p:spTree>
    <p:extLst>
      <p:ext uri="{BB962C8B-B14F-4D97-AF65-F5344CB8AC3E}">
        <p14:creationId xmlns:p14="http://schemas.microsoft.com/office/powerpoint/2010/main" val="11437052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147050" cy="915987"/>
          </a:xfrm>
        </p:spPr>
        <p:txBody>
          <a:bodyPr/>
          <a:lstStyle/>
          <a:p>
            <a:pPr algn="ctr"/>
            <a:r>
              <a:rPr lang="en-US" dirty="0" smtClean="0"/>
              <a:t>A SPACE – </a:t>
            </a:r>
            <a:r>
              <a:rPr lang="en-US" sz="4800" dirty="0" smtClean="0">
                <a:solidFill>
                  <a:srgbClr val="FF8E22"/>
                </a:solidFill>
                <a:latin typeface="Chalkduster"/>
                <a:cs typeface="Chalkduster"/>
              </a:rPr>
              <a:t>THE GLOBE</a:t>
            </a:r>
            <a:endParaRPr lang="en-US" dirty="0"/>
          </a:p>
        </p:txBody>
      </p:sp>
      <p:sp>
        <p:nvSpPr>
          <p:cNvPr id="3" name="Content Placeholder 2"/>
          <p:cNvSpPr>
            <a:spLocks noGrp="1"/>
          </p:cNvSpPr>
          <p:nvPr>
            <p:ph idx="1"/>
          </p:nvPr>
        </p:nvSpPr>
        <p:spPr>
          <a:xfrm>
            <a:off x="457199" y="1412876"/>
            <a:ext cx="8385175" cy="4713288"/>
          </a:xfrm>
        </p:spPr>
        <p:txBody>
          <a:bodyPr/>
          <a:lstStyle/>
          <a:p>
            <a:pPr marL="36576" indent="0">
              <a:buNone/>
            </a:pPr>
            <a:r>
              <a:rPr lang="en-US" dirty="0" smtClean="0"/>
              <a:t>The first Globe theatre was built in 1599, but burned down in 1613.</a:t>
            </a:r>
          </a:p>
          <a:p>
            <a:pPr marL="36576" indent="0">
              <a:buNone/>
            </a:pPr>
            <a:r>
              <a:rPr lang="en-US" dirty="0" smtClean="0"/>
              <a:t>The second Globe was built the following year.</a:t>
            </a:r>
            <a:endParaRPr lang="en-US" dirty="0"/>
          </a:p>
        </p:txBody>
      </p:sp>
      <p:pic>
        <p:nvPicPr>
          <p:cNvPr id="4" name="Picture 3"/>
          <p:cNvPicPr>
            <a:picLocks noChangeAspect="1"/>
          </p:cNvPicPr>
          <p:nvPr/>
        </p:nvPicPr>
        <p:blipFill>
          <a:blip r:embed="rId2"/>
          <a:stretch>
            <a:fillRect/>
          </a:stretch>
        </p:blipFill>
        <p:spPr>
          <a:xfrm>
            <a:off x="1508125" y="3374122"/>
            <a:ext cx="5937250" cy="3092715"/>
          </a:xfrm>
          <a:prstGeom prst="rect">
            <a:avLst/>
          </a:prstGeom>
          <a:ln w="76200" cmpd="sng">
            <a:solidFill>
              <a:srgbClr val="FF8E22"/>
            </a:solidFill>
          </a:ln>
        </p:spPr>
      </p:pic>
    </p:spTree>
    <p:extLst>
      <p:ext uri="{BB962C8B-B14F-4D97-AF65-F5344CB8AC3E}">
        <p14:creationId xmlns:p14="http://schemas.microsoft.com/office/powerpoint/2010/main" val="30066456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50" y="274638"/>
            <a:ext cx="3333750" cy="582611"/>
          </a:xfrm>
        </p:spPr>
        <p:txBody>
          <a:bodyPr>
            <a:normAutofit/>
          </a:bodyPr>
          <a:lstStyle/>
          <a:p>
            <a:r>
              <a:rPr lang="en-US" sz="3200" dirty="0">
                <a:solidFill>
                  <a:srgbClr val="FF8E22"/>
                </a:solidFill>
                <a:latin typeface="Chalkduster"/>
                <a:cs typeface="Chalkduster"/>
              </a:rPr>
              <a:t>THE </a:t>
            </a:r>
            <a:r>
              <a:rPr lang="en-US" sz="3200" dirty="0" smtClean="0">
                <a:solidFill>
                  <a:srgbClr val="FF8E22"/>
                </a:solidFill>
                <a:latin typeface="Chalkduster"/>
                <a:cs typeface="Chalkduster"/>
              </a:rPr>
              <a:t>GLOBE</a:t>
            </a:r>
            <a:endParaRPr lang="en-US" sz="3200" dirty="0"/>
          </a:p>
        </p:txBody>
      </p:sp>
      <p:pic>
        <p:nvPicPr>
          <p:cNvPr id="8" name="Content Placeholder 7" descr="THE GLOBE.jpg"/>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3762640" y="417513"/>
            <a:ext cx="5111484" cy="6137645"/>
          </a:xfrm>
          <a:ln w="76200" cmpd="sng">
            <a:solidFill>
              <a:srgbClr val="FF8E22"/>
            </a:solidFill>
          </a:ln>
        </p:spPr>
      </p:pic>
      <p:sp>
        <p:nvSpPr>
          <p:cNvPr id="9" name="TextBox 8"/>
          <p:cNvSpPr txBox="1"/>
          <p:nvPr/>
        </p:nvSpPr>
        <p:spPr>
          <a:xfrm>
            <a:off x="285750" y="1066234"/>
            <a:ext cx="2921545" cy="2031325"/>
          </a:xfrm>
          <a:prstGeom prst="rect">
            <a:avLst/>
          </a:prstGeom>
          <a:noFill/>
        </p:spPr>
        <p:txBody>
          <a:bodyPr wrap="square" rtlCol="0">
            <a:spAutoFit/>
          </a:bodyPr>
          <a:lstStyle/>
          <a:p>
            <a:endParaRPr lang="en-US" dirty="0"/>
          </a:p>
          <a:p>
            <a:pPr marL="285750" indent="-285750">
              <a:buFont typeface="Wingdings" charset="2"/>
              <a:buChar char="§"/>
            </a:pPr>
            <a:r>
              <a:rPr lang="en-US" dirty="0" smtClean="0"/>
              <a:t>No proscenium.</a:t>
            </a:r>
          </a:p>
          <a:p>
            <a:pPr marL="285750" indent="-285750">
              <a:buFont typeface="Wingdings" charset="2"/>
              <a:buChar char="§"/>
            </a:pPr>
            <a:r>
              <a:rPr lang="en-US" dirty="0" smtClean="0"/>
              <a:t>Seating in the “Gods”.</a:t>
            </a:r>
          </a:p>
          <a:p>
            <a:pPr marL="285750" indent="-285750">
              <a:buFont typeface="Wingdings" charset="2"/>
              <a:buChar char="§"/>
            </a:pPr>
            <a:r>
              <a:rPr lang="en-US" dirty="0" smtClean="0"/>
              <a:t>Trap door in stage.</a:t>
            </a:r>
          </a:p>
          <a:p>
            <a:pPr marL="285750" indent="-285750">
              <a:buFont typeface="Wingdings" charset="2"/>
              <a:buChar char="§"/>
            </a:pPr>
            <a:r>
              <a:rPr lang="en-US" dirty="0" smtClean="0"/>
              <a:t>Standing room in yard.</a:t>
            </a:r>
          </a:p>
          <a:p>
            <a:pPr marL="285750" indent="-285750">
              <a:buFont typeface="Wingdings" charset="2"/>
              <a:buChar char="§"/>
            </a:pPr>
            <a:r>
              <a:rPr lang="en-US" dirty="0" smtClean="0"/>
              <a:t>Machine Room.</a:t>
            </a:r>
          </a:p>
          <a:p>
            <a:r>
              <a:rPr lang="en-US" dirty="0" smtClean="0"/>
              <a:t> </a:t>
            </a:r>
            <a:endParaRPr lang="en-US" dirty="0"/>
          </a:p>
        </p:txBody>
      </p:sp>
      <p:sp>
        <p:nvSpPr>
          <p:cNvPr id="10" name="TextBox 9"/>
          <p:cNvSpPr txBox="1"/>
          <p:nvPr/>
        </p:nvSpPr>
        <p:spPr>
          <a:xfrm>
            <a:off x="304980" y="3374558"/>
            <a:ext cx="2921545" cy="2862323"/>
          </a:xfrm>
          <a:prstGeom prst="rect">
            <a:avLst/>
          </a:prstGeom>
          <a:noFill/>
        </p:spPr>
        <p:txBody>
          <a:bodyPr wrap="square" rtlCol="0">
            <a:spAutoFit/>
          </a:bodyPr>
          <a:lstStyle/>
          <a:p>
            <a:r>
              <a:rPr lang="en-US" dirty="0" smtClean="0"/>
              <a:t>Shakespeare may have acted in the second Globe, but he probably never wrote for it. It remained the home for Shakespeare’s old company until the closure of all the theatres under the Puritans in 1642. No longer of use, it was demolished in 1644.</a:t>
            </a:r>
            <a:endParaRPr lang="en-US" dirty="0"/>
          </a:p>
        </p:txBody>
      </p:sp>
    </p:spTree>
    <p:extLst>
      <p:ext uri="{BB962C8B-B14F-4D97-AF65-F5344CB8AC3E}">
        <p14:creationId xmlns:p14="http://schemas.microsoft.com/office/powerpoint/2010/main" val="33745513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133517"/>
            <a:ext cx="8290939" cy="1246313"/>
          </a:xfrm>
        </p:spPr>
        <p:txBody>
          <a:bodyPr>
            <a:normAutofit/>
          </a:bodyPr>
          <a:lstStyle/>
          <a:p>
            <a:pPr algn="ctr"/>
            <a:r>
              <a:rPr lang="en-US" sz="3200" dirty="0"/>
              <a:t>Meanwhile, back in </a:t>
            </a:r>
            <a:r>
              <a:rPr lang="en-US" sz="3200" dirty="0" smtClean="0"/>
              <a:t>Italy…</a:t>
            </a:r>
            <a:r>
              <a:rPr lang="en-US" sz="3200" dirty="0"/>
              <a:t/>
            </a:r>
            <a:br>
              <a:rPr lang="en-US" sz="3200" dirty="0"/>
            </a:br>
            <a:r>
              <a:rPr lang="en-US" sz="4000" dirty="0"/>
              <a:t>THE </a:t>
            </a:r>
            <a:r>
              <a:rPr lang="en-US" sz="4000" dirty="0" smtClean="0"/>
              <a:t>SPACE WAS </a:t>
            </a:r>
            <a:r>
              <a:rPr lang="en-US" sz="4000" dirty="0" smtClean="0">
                <a:solidFill>
                  <a:srgbClr val="FF8E22"/>
                </a:solidFill>
                <a:latin typeface="Chalkduster"/>
                <a:cs typeface="Chalkduster"/>
              </a:rPr>
              <a:t>changing…</a:t>
            </a:r>
            <a:endParaRPr lang="en-US" sz="4000" dirty="0"/>
          </a:p>
        </p:txBody>
      </p:sp>
      <p:pic>
        <p:nvPicPr>
          <p:cNvPr id="4" name="Content Placeholder 3" descr="Teatro Farnese.jpg"/>
          <p:cNvPicPr>
            <a:picLocks noGrp="1" noChangeAspect="1"/>
          </p:cNvPicPr>
          <p:nvPr>
            <p:ph idx="1"/>
          </p:nvPr>
        </p:nvPicPr>
        <p:blipFill rotWithShape="1">
          <a:blip r:embed="rId2">
            <a:extLst>
              <a:ext uri="{28A0092B-C50C-407E-A947-70E740481C1C}">
                <a14:useLocalDpi xmlns:a14="http://schemas.microsoft.com/office/drawing/2010/main" val="0"/>
              </a:ext>
            </a:extLst>
          </a:blip>
          <a:srcRect l="1697" r="-305"/>
          <a:stretch/>
        </p:blipFill>
        <p:spPr>
          <a:xfrm>
            <a:off x="3152588" y="1787511"/>
            <a:ext cx="5774558" cy="4390373"/>
          </a:xfrm>
          <a:ln w="76200" cmpd="sng">
            <a:solidFill>
              <a:srgbClr val="FF8E22"/>
            </a:solidFill>
          </a:ln>
        </p:spPr>
      </p:pic>
      <p:sp>
        <p:nvSpPr>
          <p:cNvPr id="5" name="TextBox 4"/>
          <p:cNvSpPr txBox="1"/>
          <p:nvPr/>
        </p:nvSpPr>
        <p:spPr>
          <a:xfrm>
            <a:off x="4035713" y="6295174"/>
            <a:ext cx="4891433" cy="400110"/>
          </a:xfrm>
          <a:prstGeom prst="rect">
            <a:avLst/>
          </a:prstGeom>
          <a:noFill/>
        </p:spPr>
        <p:txBody>
          <a:bodyPr wrap="square" rtlCol="0">
            <a:spAutoFit/>
          </a:bodyPr>
          <a:lstStyle/>
          <a:p>
            <a:pPr algn="r"/>
            <a:r>
              <a:rPr lang="en-US" sz="2000" b="1" dirty="0" err="1" smtClean="0"/>
              <a:t>Teatro</a:t>
            </a:r>
            <a:r>
              <a:rPr lang="en-US" sz="2000" b="1" dirty="0" smtClean="0"/>
              <a:t> Farnese, Parma 1620 (</a:t>
            </a:r>
            <a:r>
              <a:rPr lang="en-US" sz="2000" b="1" dirty="0" err="1" smtClean="0"/>
              <a:t>Aleotti</a:t>
            </a:r>
            <a:r>
              <a:rPr lang="en-US" sz="2000" b="1" dirty="0" smtClean="0"/>
              <a:t>)</a:t>
            </a:r>
            <a:endParaRPr lang="en-US" sz="2000" b="1" dirty="0"/>
          </a:p>
        </p:txBody>
      </p:sp>
      <p:sp>
        <p:nvSpPr>
          <p:cNvPr id="6" name="TextBox 5"/>
          <p:cNvSpPr txBox="1"/>
          <p:nvPr/>
        </p:nvSpPr>
        <p:spPr>
          <a:xfrm>
            <a:off x="323528" y="1583151"/>
            <a:ext cx="2631532" cy="2246769"/>
          </a:xfrm>
          <a:prstGeom prst="rect">
            <a:avLst/>
          </a:prstGeom>
          <a:noFill/>
          <a:ln w="76200" cmpd="sng">
            <a:noFill/>
          </a:ln>
        </p:spPr>
        <p:txBody>
          <a:bodyPr wrap="square" rtlCol="0">
            <a:spAutoFit/>
          </a:bodyPr>
          <a:lstStyle/>
          <a:p>
            <a:r>
              <a:rPr lang="en-US" sz="2000" dirty="0" err="1" smtClean="0">
                <a:solidFill>
                  <a:srgbClr val="FF8E22"/>
                </a:solidFill>
              </a:rPr>
              <a:t>Serlio</a:t>
            </a:r>
            <a:r>
              <a:rPr lang="en-US" sz="2000" dirty="0" smtClean="0"/>
              <a:t> and </a:t>
            </a:r>
            <a:r>
              <a:rPr lang="en-US" sz="2000" dirty="0" err="1" smtClean="0">
                <a:solidFill>
                  <a:srgbClr val="FF8E22"/>
                </a:solidFill>
              </a:rPr>
              <a:t>Aleotti</a:t>
            </a:r>
            <a:r>
              <a:rPr lang="en-US" sz="2000" dirty="0" smtClean="0"/>
              <a:t> had built theatres which accommodated scenic elements, including backdrops, perspective and moving scenery.</a:t>
            </a:r>
          </a:p>
        </p:txBody>
      </p:sp>
      <p:sp>
        <p:nvSpPr>
          <p:cNvPr id="7" name="TextBox 6"/>
          <p:cNvSpPr txBox="1"/>
          <p:nvPr/>
        </p:nvSpPr>
        <p:spPr>
          <a:xfrm>
            <a:off x="323528" y="3949448"/>
            <a:ext cx="2210552" cy="2523768"/>
          </a:xfrm>
          <a:prstGeom prst="rect">
            <a:avLst/>
          </a:prstGeom>
          <a:noFill/>
        </p:spPr>
        <p:txBody>
          <a:bodyPr wrap="square" rtlCol="0">
            <a:spAutoFit/>
          </a:bodyPr>
          <a:lstStyle/>
          <a:p>
            <a:r>
              <a:rPr lang="en-US" sz="2000" dirty="0">
                <a:solidFill>
                  <a:srgbClr val="FFFFFF"/>
                </a:solidFill>
              </a:rPr>
              <a:t>The depth of the Stage is only 10m short of the length of the </a:t>
            </a:r>
            <a:r>
              <a:rPr lang="en-US" sz="2000" dirty="0" smtClean="0">
                <a:solidFill>
                  <a:srgbClr val="FFFFFF"/>
                </a:solidFill>
              </a:rPr>
              <a:t>Auditorium</a:t>
            </a:r>
            <a:r>
              <a:rPr lang="en-US" sz="2000" dirty="0">
                <a:solidFill>
                  <a:srgbClr val="FFFFFF"/>
                </a:solidFill>
              </a:rPr>
              <a:t>, designed to facilitate scenic devices. </a:t>
            </a:r>
          </a:p>
          <a:p>
            <a:endParaRPr lang="en-US" dirty="0">
              <a:solidFill>
                <a:schemeClr val="bg1"/>
              </a:solidFill>
            </a:endParaRPr>
          </a:p>
        </p:txBody>
      </p:sp>
    </p:spTree>
    <p:extLst>
      <p:ext uri="{BB962C8B-B14F-4D97-AF65-F5344CB8AC3E}">
        <p14:creationId xmlns:p14="http://schemas.microsoft.com/office/powerpoint/2010/main" val="9901090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240535" cy="744556"/>
          </a:xfrm>
        </p:spPr>
        <p:txBody>
          <a:bodyPr>
            <a:normAutofit fontScale="90000"/>
          </a:bodyPr>
          <a:lstStyle/>
          <a:p>
            <a:r>
              <a:rPr lang="en-US" dirty="0" smtClean="0"/>
              <a:t>Let’s look inside…</a:t>
            </a:r>
            <a:endParaRPr lang="en-US" dirty="0"/>
          </a:p>
        </p:txBody>
      </p:sp>
      <p:pic>
        <p:nvPicPr>
          <p:cNvPr id="4" name="Content Placeholder 3" descr="Farnese 1.jpg"/>
          <p:cNvPicPr>
            <a:picLocks noGrp="1" noChangeAspect="1"/>
          </p:cNvPicPr>
          <p:nvPr>
            <p:ph idx="1"/>
          </p:nvPr>
        </p:nvPicPr>
        <p:blipFill rotWithShape="1">
          <a:blip r:embed="rId2">
            <a:extLst>
              <a:ext uri="{28A0092B-C50C-407E-A947-70E740481C1C}">
                <a14:useLocalDpi xmlns:a14="http://schemas.microsoft.com/office/drawing/2010/main" val="0"/>
              </a:ext>
            </a:extLst>
          </a:blip>
          <a:srcRect l="85" r="-269"/>
          <a:stretch/>
        </p:blipFill>
        <p:spPr>
          <a:xfrm>
            <a:off x="457200" y="1239562"/>
            <a:ext cx="3950773" cy="2774495"/>
          </a:xfrm>
          <a:ln w="76200" cmpd="sng">
            <a:solidFill>
              <a:srgbClr val="FF8E22"/>
            </a:solidFill>
          </a:ln>
        </p:spPr>
      </p:pic>
      <p:pic>
        <p:nvPicPr>
          <p:cNvPr id="7" name="Picture 6" descr="Farnese 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74755" y="3324141"/>
            <a:ext cx="3943438" cy="3206212"/>
          </a:xfrm>
          <a:prstGeom prst="rect">
            <a:avLst/>
          </a:prstGeom>
          <a:ln w="76200" cmpd="sng">
            <a:solidFill>
              <a:srgbClr val="FF8E22"/>
            </a:solidFill>
          </a:ln>
        </p:spPr>
      </p:pic>
      <p:sp>
        <p:nvSpPr>
          <p:cNvPr id="9" name="TextBox 8"/>
          <p:cNvSpPr txBox="1"/>
          <p:nvPr/>
        </p:nvSpPr>
        <p:spPr>
          <a:xfrm>
            <a:off x="4515164" y="1191672"/>
            <a:ext cx="4083538" cy="1938992"/>
          </a:xfrm>
          <a:prstGeom prst="rect">
            <a:avLst/>
          </a:prstGeom>
          <a:noFill/>
        </p:spPr>
        <p:txBody>
          <a:bodyPr wrap="square" rtlCol="0">
            <a:spAutoFit/>
          </a:bodyPr>
          <a:lstStyle/>
          <a:p>
            <a:r>
              <a:rPr lang="en-US" sz="2400" dirty="0" smtClean="0"/>
              <a:t>A view from the auditorium – bearing in mind that the “orchestra” is a performing area in front of the proscenium.</a:t>
            </a:r>
            <a:endParaRPr lang="en-US" sz="2400" dirty="0"/>
          </a:p>
        </p:txBody>
      </p:sp>
      <p:sp>
        <p:nvSpPr>
          <p:cNvPr id="10" name="TextBox 9"/>
          <p:cNvSpPr txBox="1"/>
          <p:nvPr/>
        </p:nvSpPr>
        <p:spPr>
          <a:xfrm>
            <a:off x="786438" y="4155174"/>
            <a:ext cx="3950773" cy="2308324"/>
          </a:xfrm>
          <a:prstGeom prst="rect">
            <a:avLst/>
          </a:prstGeom>
          <a:noFill/>
        </p:spPr>
        <p:txBody>
          <a:bodyPr wrap="square" rtlCol="0">
            <a:spAutoFit/>
          </a:bodyPr>
          <a:lstStyle/>
          <a:p>
            <a:pPr algn="r"/>
            <a:r>
              <a:rPr lang="en-US" sz="2400" dirty="0" smtClean="0"/>
              <a:t>See the raked seating with boxes all around. A royal box was placed directly above the entry-way at the correct viewing-point for the perspective vista.</a:t>
            </a:r>
            <a:endParaRPr lang="en-US" sz="2400" dirty="0"/>
          </a:p>
        </p:txBody>
      </p:sp>
    </p:spTree>
    <p:extLst>
      <p:ext uri="{BB962C8B-B14F-4D97-AF65-F5344CB8AC3E}">
        <p14:creationId xmlns:p14="http://schemas.microsoft.com/office/powerpoint/2010/main" val="13883961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41" y="235197"/>
            <a:ext cx="8638397" cy="1128954"/>
          </a:xfrm>
        </p:spPr>
        <p:txBody>
          <a:bodyPr>
            <a:normAutofit fontScale="90000"/>
          </a:bodyPr>
          <a:lstStyle/>
          <a:p>
            <a:r>
              <a:rPr lang="en-US" sz="3100" dirty="0"/>
              <a:t>Meanwhile, back in England…</a:t>
            </a:r>
            <a:br>
              <a:rPr lang="en-US" sz="3100" dirty="0"/>
            </a:br>
            <a:r>
              <a:rPr lang="en-US" sz="4900" spc="-150" dirty="0" err="1" smtClean="0">
                <a:solidFill>
                  <a:srgbClr val="FF8E22"/>
                </a:solidFill>
                <a:latin typeface="Chalkduster"/>
                <a:cs typeface="Chalkduster"/>
              </a:rPr>
              <a:t>Inigo</a:t>
            </a:r>
            <a:r>
              <a:rPr lang="en-US" sz="4900" spc="-150" dirty="0" smtClean="0">
                <a:solidFill>
                  <a:srgbClr val="FF8E22"/>
                </a:solidFill>
                <a:latin typeface="Chalkduster"/>
                <a:cs typeface="Chalkduster"/>
              </a:rPr>
              <a:t> Jones </a:t>
            </a:r>
            <a:r>
              <a:rPr lang="en-US" sz="3100" dirty="0" smtClean="0"/>
              <a:t>was transforming THE SPACE…</a:t>
            </a:r>
            <a:endParaRPr lang="en-US" sz="3100" dirty="0"/>
          </a:p>
        </p:txBody>
      </p:sp>
      <p:sp>
        <p:nvSpPr>
          <p:cNvPr id="3" name="Content Placeholder 2"/>
          <p:cNvSpPr>
            <a:spLocks noGrp="1"/>
          </p:cNvSpPr>
          <p:nvPr>
            <p:ph idx="1"/>
          </p:nvPr>
        </p:nvSpPr>
        <p:spPr>
          <a:xfrm>
            <a:off x="2100808" y="1912949"/>
            <a:ext cx="6553264" cy="2508785"/>
          </a:xfrm>
        </p:spPr>
        <p:txBody>
          <a:bodyPr>
            <a:normAutofit/>
          </a:bodyPr>
          <a:lstStyle/>
          <a:p>
            <a:pPr>
              <a:buFont typeface="Wingdings" charset="2"/>
              <a:buChar char="§"/>
            </a:pPr>
            <a:r>
              <a:rPr lang="en-US" sz="2400" dirty="0" smtClean="0"/>
              <a:t>Born in Smithfield, London in 1573, the son of a Welsh cloth worker.</a:t>
            </a:r>
          </a:p>
          <a:p>
            <a:pPr>
              <a:buFont typeface="Wingdings" charset="2"/>
              <a:buChar char="§"/>
            </a:pPr>
            <a:r>
              <a:rPr lang="en-US" sz="2400" dirty="0" smtClean="0"/>
              <a:t>New scenic ideas were introduced into England in his designs, showing the developing pattern of changeable scenery.</a:t>
            </a:r>
          </a:p>
          <a:p>
            <a:pPr>
              <a:buFont typeface="Wingdings" charset="2"/>
              <a:buChar char="§"/>
            </a:pPr>
            <a:endParaRPr lang="en-US" sz="2400" dirty="0" smtClean="0"/>
          </a:p>
          <a:p>
            <a:pPr>
              <a:buFont typeface="Wingdings" charset="2"/>
              <a:buChar char="§"/>
            </a:pPr>
            <a:endParaRPr lang="en-US" sz="2400" dirty="0" smtClean="0"/>
          </a:p>
          <a:p>
            <a:pPr>
              <a:buFont typeface="Wingdings" charset="2"/>
              <a:buChar char="§"/>
            </a:pPr>
            <a:endParaRPr lang="en-US" sz="2400" dirty="0" smtClean="0"/>
          </a:p>
          <a:p>
            <a:pPr>
              <a:buFont typeface="Wingdings" charset="2"/>
              <a:buChar char="§"/>
            </a:pPr>
            <a:endParaRPr lang="en-US" sz="2400" dirty="0"/>
          </a:p>
        </p:txBody>
      </p:sp>
      <p:pic>
        <p:nvPicPr>
          <p:cNvPr id="4" name="Picture 3"/>
          <p:cNvPicPr>
            <a:picLocks noChangeAspect="1"/>
          </p:cNvPicPr>
          <p:nvPr/>
        </p:nvPicPr>
        <p:blipFill rotWithShape="1">
          <a:blip r:embed="rId2"/>
          <a:srcRect l="14690" t="-1" r="17626" b="35204"/>
          <a:stretch/>
        </p:blipFill>
        <p:spPr>
          <a:xfrm>
            <a:off x="486005" y="2038388"/>
            <a:ext cx="1505057" cy="1731776"/>
          </a:xfrm>
          <a:prstGeom prst="rect">
            <a:avLst/>
          </a:prstGeom>
          <a:ln w="76200" cmpd="sng">
            <a:solidFill>
              <a:srgbClr val="FF8E22"/>
            </a:solidFill>
          </a:ln>
        </p:spPr>
      </p:pic>
      <p:sp>
        <p:nvSpPr>
          <p:cNvPr id="6" name="TextBox 5"/>
          <p:cNvSpPr txBox="1"/>
          <p:nvPr/>
        </p:nvSpPr>
        <p:spPr>
          <a:xfrm>
            <a:off x="331775" y="4061096"/>
            <a:ext cx="8557463" cy="2382191"/>
          </a:xfrm>
          <a:prstGeom prst="rect">
            <a:avLst/>
          </a:prstGeom>
          <a:noFill/>
        </p:spPr>
        <p:txBody>
          <a:bodyPr wrap="square" rtlCol="0">
            <a:spAutoFit/>
          </a:bodyPr>
          <a:lstStyle/>
          <a:p>
            <a:pPr marL="421200" indent="-385200">
              <a:spcBef>
                <a:spcPts val="576"/>
              </a:spcBef>
              <a:buClr>
                <a:schemeClr val="accent1"/>
              </a:buClr>
              <a:buFont typeface="Wingdings" charset="2"/>
              <a:buChar char="§"/>
            </a:pPr>
            <a:r>
              <a:rPr lang="en-US" sz="2400" dirty="0" smtClean="0"/>
              <a:t>In 1604 he staged a masque in the medieval way with scenery set around the open floor of the hall.</a:t>
            </a:r>
          </a:p>
          <a:p>
            <a:pPr marL="421200" indent="-385200">
              <a:spcBef>
                <a:spcPts val="576"/>
              </a:spcBef>
              <a:buClr>
                <a:schemeClr val="accent1"/>
              </a:buClr>
              <a:buFont typeface="Wingdings" charset="2"/>
              <a:buChar char="§"/>
            </a:pPr>
            <a:r>
              <a:rPr lang="en-US" sz="2400" dirty="0" smtClean="0"/>
              <a:t>By the end of the year he was concealing the scene with a great painted curtain which fell to reveal a seascape with moving waves, effected by the use of barley-sugar columns laid flat and turned by stage-hands.</a:t>
            </a:r>
            <a:endParaRPr lang="en-US" sz="2400" dirty="0"/>
          </a:p>
        </p:txBody>
      </p:sp>
    </p:spTree>
    <p:extLst>
      <p:ext uri="{BB962C8B-B14F-4D97-AF65-F5344CB8AC3E}">
        <p14:creationId xmlns:p14="http://schemas.microsoft.com/office/powerpoint/2010/main" val="27897793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4371522" cy="713196"/>
          </a:xfrm>
        </p:spPr>
        <p:txBody>
          <a:bodyPr>
            <a:normAutofit fontScale="90000"/>
          </a:bodyPr>
          <a:lstStyle/>
          <a:p>
            <a:r>
              <a:rPr lang="en-US" sz="4800" spc="-150" dirty="0" err="1">
                <a:solidFill>
                  <a:srgbClr val="FF8E22"/>
                </a:solidFill>
                <a:latin typeface="Chalkduster"/>
                <a:cs typeface="Chalkduster"/>
              </a:rPr>
              <a:t>Inigo</a:t>
            </a:r>
            <a:r>
              <a:rPr lang="en-US" sz="4800" spc="-150" dirty="0">
                <a:solidFill>
                  <a:srgbClr val="FF8E22"/>
                </a:solidFill>
                <a:latin typeface="Chalkduster"/>
                <a:cs typeface="Chalkduster"/>
              </a:rPr>
              <a:t> </a:t>
            </a:r>
            <a:r>
              <a:rPr lang="en-US" sz="4800" spc="-150" dirty="0" smtClean="0">
                <a:solidFill>
                  <a:srgbClr val="FF8E22"/>
                </a:solidFill>
                <a:latin typeface="Chalkduster"/>
                <a:cs typeface="Chalkduster"/>
              </a:rPr>
              <a:t>Jones… </a:t>
            </a:r>
            <a:endParaRPr lang="en-US" dirty="0"/>
          </a:p>
        </p:txBody>
      </p:sp>
      <p:pic>
        <p:nvPicPr>
          <p:cNvPr id="4" name="Content Placeholder 3" descr="Tudor Hall 1.jpg"/>
          <p:cNvPicPr>
            <a:picLocks noGrp="1" noChangeAspect="1"/>
          </p:cNvPicPr>
          <p:nvPr>
            <p:ph idx="1"/>
          </p:nvPr>
        </p:nvPicPr>
        <p:blipFill rotWithShape="1">
          <a:blip r:embed="rId2">
            <a:extLst>
              <a:ext uri="{28A0092B-C50C-407E-A947-70E740481C1C}">
                <a14:useLocalDpi xmlns:a14="http://schemas.microsoft.com/office/drawing/2010/main" val="0"/>
              </a:ext>
            </a:extLst>
          </a:blip>
          <a:srcRect t="-236" b="-236"/>
          <a:stretch/>
        </p:blipFill>
        <p:spPr>
          <a:xfrm>
            <a:off x="575365" y="1224309"/>
            <a:ext cx="3563539" cy="2490927"/>
          </a:xfrm>
          <a:ln w="76200" cmpd="sng">
            <a:solidFill>
              <a:srgbClr val="FF8E22"/>
            </a:solidFill>
          </a:ln>
        </p:spPr>
      </p:pic>
      <p:pic>
        <p:nvPicPr>
          <p:cNvPr id="6" name="Picture 5" descr="Tudor Hall 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28722" y="3778859"/>
            <a:ext cx="4035126" cy="2937430"/>
          </a:xfrm>
          <a:prstGeom prst="rect">
            <a:avLst/>
          </a:prstGeom>
          <a:ln w="76200" cmpd="sng">
            <a:solidFill>
              <a:srgbClr val="FF8E22"/>
            </a:solidFill>
          </a:ln>
        </p:spPr>
      </p:pic>
      <p:sp>
        <p:nvSpPr>
          <p:cNvPr id="7" name="TextBox 6"/>
          <p:cNvSpPr txBox="1"/>
          <p:nvPr/>
        </p:nvSpPr>
        <p:spPr>
          <a:xfrm>
            <a:off x="4718978" y="987834"/>
            <a:ext cx="4421103" cy="2944396"/>
          </a:xfrm>
          <a:prstGeom prst="rect">
            <a:avLst/>
          </a:prstGeom>
          <a:noFill/>
        </p:spPr>
        <p:txBody>
          <a:bodyPr wrap="square" rtlCol="0">
            <a:spAutoFit/>
          </a:bodyPr>
          <a:lstStyle/>
          <a:p>
            <a:pPr marL="285750" indent="-285750">
              <a:spcBef>
                <a:spcPts val="700"/>
              </a:spcBef>
              <a:buFont typeface="Wingdings" charset="2"/>
              <a:buChar char="§"/>
            </a:pPr>
            <a:r>
              <a:rPr lang="en-US" dirty="0" err="1" smtClean="0"/>
              <a:t>Inigo</a:t>
            </a:r>
            <a:r>
              <a:rPr lang="en-US" dirty="0" smtClean="0"/>
              <a:t> adapted the Tudor Hall in Whitehall for theatrical performances.</a:t>
            </a:r>
          </a:p>
          <a:p>
            <a:pPr marL="285750" indent="-285750">
              <a:spcBef>
                <a:spcPts val="700"/>
              </a:spcBef>
              <a:buFont typeface="Wingdings" charset="2"/>
              <a:buChar char="§"/>
            </a:pPr>
            <a:r>
              <a:rPr lang="en-US" dirty="0" smtClean="0"/>
              <a:t>The seating was on only three sides or degrees.</a:t>
            </a:r>
          </a:p>
          <a:p>
            <a:pPr marL="285750" indent="-285750">
              <a:spcBef>
                <a:spcPts val="700"/>
              </a:spcBef>
              <a:buFont typeface="Wingdings" charset="2"/>
              <a:buChar char="§"/>
            </a:pPr>
            <a:r>
              <a:rPr lang="en-US" dirty="0" smtClean="0"/>
              <a:t>We can see “wings” or “flats” creating perspective on the stage.</a:t>
            </a:r>
          </a:p>
          <a:p>
            <a:pPr marL="285750" indent="-285750">
              <a:spcBef>
                <a:spcPts val="700"/>
              </a:spcBef>
              <a:buFont typeface="Wingdings" charset="2"/>
              <a:buChar char="§"/>
            </a:pPr>
            <a:r>
              <a:rPr lang="en-US" dirty="0" smtClean="0"/>
              <a:t>The performers used the central floor area as well as the stage.</a:t>
            </a:r>
          </a:p>
          <a:p>
            <a:pPr marL="285750" indent="-285750">
              <a:spcBef>
                <a:spcPts val="700"/>
              </a:spcBef>
              <a:buFont typeface="Wingdings" charset="2"/>
              <a:buChar char="§"/>
            </a:pPr>
            <a:endParaRPr lang="en-US" dirty="0"/>
          </a:p>
        </p:txBody>
      </p:sp>
      <p:sp>
        <p:nvSpPr>
          <p:cNvPr id="9" name="TextBox 8"/>
          <p:cNvSpPr txBox="1"/>
          <p:nvPr/>
        </p:nvSpPr>
        <p:spPr>
          <a:xfrm>
            <a:off x="282199" y="4138660"/>
            <a:ext cx="4302658" cy="2577629"/>
          </a:xfrm>
          <a:prstGeom prst="rect">
            <a:avLst/>
          </a:prstGeom>
          <a:noFill/>
        </p:spPr>
        <p:txBody>
          <a:bodyPr wrap="square" rtlCol="0">
            <a:spAutoFit/>
          </a:bodyPr>
          <a:lstStyle/>
          <a:p>
            <a:pPr marL="285750" indent="-285750">
              <a:spcBef>
                <a:spcPts val="700"/>
              </a:spcBef>
              <a:buSzPct val="80000"/>
              <a:buFont typeface="Wingdings" charset="2"/>
              <a:buChar char="§"/>
            </a:pPr>
            <a:r>
              <a:rPr lang="en-US" dirty="0" err="1" smtClean="0"/>
              <a:t>Inigo</a:t>
            </a:r>
            <a:r>
              <a:rPr lang="en-US" dirty="0" smtClean="0"/>
              <a:t> Jones considered all the practical questions when planning a space.</a:t>
            </a:r>
          </a:p>
          <a:p>
            <a:pPr marL="285750" indent="-285750">
              <a:spcBef>
                <a:spcPts val="700"/>
              </a:spcBef>
              <a:buFont typeface="Wingdings" charset="2"/>
              <a:buChar char="§"/>
            </a:pPr>
            <a:r>
              <a:rPr lang="en-US" dirty="0" smtClean="0"/>
              <a:t>This space follows the old medieval pattern.</a:t>
            </a:r>
          </a:p>
          <a:p>
            <a:pPr marL="285750" indent="-285750">
              <a:spcBef>
                <a:spcPts val="700"/>
              </a:spcBef>
              <a:buFont typeface="Wingdings" charset="2"/>
              <a:buChar char="§"/>
            </a:pPr>
            <a:r>
              <a:rPr lang="en-US" dirty="0" smtClean="0"/>
              <a:t>Then </a:t>
            </a:r>
            <a:r>
              <a:rPr lang="en-US" dirty="0" err="1" smtClean="0"/>
              <a:t>Inigo</a:t>
            </a:r>
            <a:r>
              <a:rPr lang="en-US" dirty="0" smtClean="0"/>
              <a:t> was inspired by the revival of the classical Roman theatre. </a:t>
            </a:r>
          </a:p>
          <a:p>
            <a:pPr>
              <a:spcBef>
                <a:spcPts val="700"/>
              </a:spcBef>
            </a:pPr>
            <a:endParaRPr lang="en-US" dirty="0"/>
          </a:p>
        </p:txBody>
      </p:sp>
    </p:spTree>
    <p:extLst>
      <p:ext uri="{BB962C8B-B14F-4D97-AF65-F5344CB8AC3E}">
        <p14:creationId xmlns:p14="http://schemas.microsoft.com/office/powerpoint/2010/main" val="30247704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6754527" cy="838636"/>
          </a:xfrm>
        </p:spPr>
        <p:txBody>
          <a:bodyPr/>
          <a:lstStyle/>
          <a:p>
            <a:r>
              <a:rPr lang="en-US" sz="4400" spc="-150" dirty="0" err="1">
                <a:solidFill>
                  <a:srgbClr val="FF8E22"/>
                </a:solidFill>
                <a:latin typeface="Chalkduster"/>
                <a:cs typeface="Chalkduster"/>
              </a:rPr>
              <a:t>Inigo</a:t>
            </a:r>
            <a:r>
              <a:rPr lang="en-US" sz="4400" spc="-150" dirty="0">
                <a:solidFill>
                  <a:srgbClr val="FF8E22"/>
                </a:solidFill>
                <a:latin typeface="Chalkduster"/>
                <a:cs typeface="Chalkduster"/>
              </a:rPr>
              <a:t> </a:t>
            </a:r>
            <a:r>
              <a:rPr lang="en-US" sz="4400" spc="-150" dirty="0" smtClean="0">
                <a:solidFill>
                  <a:srgbClr val="FF8E22"/>
                </a:solidFill>
                <a:latin typeface="Chalkduster"/>
                <a:cs typeface="Chalkduster"/>
              </a:rPr>
              <a:t>Jones … </a:t>
            </a:r>
            <a:endParaRPr lang="en-US" dirty="0"/>
          </a:p>
        </p:txBody>
      </p:sp>
      <p:sp>
        <p:nvSpPr>
          <p:cNvPr id="3" name="Content Placeholder 2"/>
          <p:cNvSpPr>
            <a:spLocks noGrp="1"/>
          </p:cNvSpPr>
          <p:nvPr>
            <p:ph idx="1"/>
          </p:nvPr>
        </p:nvSpPr>
        <p:spPr>
          <a:xfrm>
            <a:off x="457199" y="1254393"/>
            <a:ext cx="8243907" cy="1019194"/>
          </a:xfrm>
        </p:spPr>
        <p:txBody>
          <a:bodyPr>
            <a:normAutofit/>
          </a:bodyPr>
          <a:lstStyle/>
          <a:p>
            <a:pPr marL="36576" indent="0" algn="ctr">
              <a:buNone/>
            </a:pPr>
            <a:r>
              <a:rPr lang="en-US" sz="2400" dirty="0" smtClean="0"/>
              <a:t>Following a visit to Palladia’s </a:t>
            </a:r>
            <a:r>
              <a:rPr lang="en-US" sz="2400" dirty="0" err="1" smtClean="0"/>
              <a:t>Teatro</a:t>
            </a:r>
            <a:r>
              <a:rPr lang="en-US" sz="2400" dirty="0" smtClean="0"/>
              <a:t> </a:t>
            </a:r>
            <a:r>
              <a:rPr lang="en-US" sz="2400" dirty="0" err="1" smtClean="0"/>
              <a:t>Olympico</a:t>
            </a:r>
            <a:r>
              <a:rPr lang="en-US" sz="2400" dirty="0" smtClean="0"/>
              <a:t>, </a:t>
            </a:r>
            <a:r>
              <a:rPr lang="en-US" sz="2400" dirty="0" err="1" smtClean="0"/>
              <a:t>Inigo</a:t>
            </a:r>
            <a:r>
              <a:rPr lang="en-US" sz="2400" dirty="0" smtClean="0"/>
              <a:t> Jones converted the Cockpit-in-Court into a small theatre.</a:t>
            </a:r>
          </a:p>
        </p:txBody>
      </p:sp>
      <p:pic>
        <p:nvPicPr>
          <p:cNvPr id="6" name="Picture 5" descr="cockpit 1.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49087" y="2495176"/>
            <a:ext cx="5383355" cy="3745428"/>
          </a:xfrm>
          <a:prstGeom prst="rect">
            <a:avLst/>
          </a:prstGeom>
          <a:ln w="76200" cmpd="sng">
            <a:solidFill>
              <a:srgbClr val="FF8E22"/>
            </a:solidFill>
          </a:ln>
        </p:spPr>
      </p:pic>
      <p:sp>
        <p:nvSpPr>
          <p:cNvPr id="8" name="TextBox 7"/>
          <p:cNvSpPr txBox="1"/>
          <p:nvPr/>
        </p:nvSpPr>
        <p:spPr>
          <a:xfrm>
            <a:off x="250843" y="2326740"/>
            <a:ext cx="2994434" cy="3970318"/>
          </a:xfrm>
          <a:prstGeom prst="rect">
            <a:avLst/>
          </a:prstGeom>
          <a:noFill/>
        </p:spPr>
        <p:txBody>
          <a:bodyPr wrap="square" rtlCol="0">
            <a:spAutoFit/>
          </a:bodyPr>
          <a:lstStyle/>
          <a:p>
            <a:r>
              <a:rPr lang="en-US" dirty="0"/>
              <a:t>It had a raised </a:t>
            </a:r>
            <a:r>
              <a:rPr lang="en-US" dirty="0" smtClean="0"/>
              <a:t>stage occupying half the auditorium space, backed by a semi- circular </a:t>
            </a:r>
            <a:r>
              <a:rPr lang="en-US" b="1" i="1" dirty="0" smtClean="0"/>
              <a:t>FRONS SCAENAE</a:t>
            </a:r>
            <a:r>
              <a:rPr lang="en-US" dirty="0" smtClean="0"/>
              <a:t>, or </a:t>
            </a:r>
            <a:r>
              <a:rPr lang="en-US" b="1" i="1" dirty="0" smtClean="0"/>
              <a:t>back scene</a:t>
            </a:r>
            <a:r>
              <a:rPr lang="en-US" dirty="0" smtClean="0"/>
              <a:t>.</a:t>
            </a:r>
          </a:p>
          <a:p>
            <a:endParaRPr lang="en-US" dirty="0" smtClean="0"/>
          </a:p>
          <a:p>
            <a:r>
              <a:rPr lang="en-US" dirty="0" smtClean="0"/>
              <a:t>A central arched opening had a perspective scene behind it.</a:t>
            </a:r>
          </a:p>
          <a:p>
            <a:endParaRPr lang="en-US" dirty="0" smtClean="0"/>
          </a:p>
          <a:p>
            <a:r>
              <a:rPr lang="en-US" dirty="0" smtClean="0"/>
              <a:t>The arch had two doors on each side, and a central opening on a level above it.</a:t>
            </a:r>
          </a:p>
          <a:p>
            <a:endParaRPr lang="en-US" dirty="0"/>
          </a:p>
        </p:txBody>
      </p:sp>
    </p:spTree>
    <p:extLst>
      <p:ext uri="{BB962C8B-B14F-4D97-AF65-F5344CB8AC3E}">
        <p14:creationId xmlns:p14="http://schemas.microsoft.com/office/powerpoint/2010/main" val="32404565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7839"/>
            <a:ext cx="6205809" cy="1152234"/>
          </a:xfrm>
        </p:spPr>
        <p:txBody>
          <a:bodyPr>
            <a:normAutofit/>
          </a:bodyPr>
          <a:lstStyle/>
          <a:p>
            <a:r>
              <a:rPr lang="en-US" sz="3600" spc="-150" dirty="0" err="1">
                <a:solidFill>
                  <a:srgbClr val="FF8E22"/>
                </a:solidFill>
                <a:latin typeface="Chalkduster"/>
                <a:cs typeface="Chalkduster"/>
              </a:rPr>
              <a:t>Inigo</a:t>
            </a:r>
            <a:r>
              <a:rPr lang="en-US" sz="3600" spc="-150" dirty="0">
                <a:solidFill>
                  <a:srgbClr val="FF8E22"/>
                </a:solidFill>
                <a:latin typeface="Chalkduster"/>
                <a:cs typeface="Chalkduster"/>
              </a:rPr>
              <a:t> </a:t>
            </a:r>
            <a:r>
              <a:rPr lang="en-US" sz="3600" spc="-150" dirty="0" smtClean="0">
                <a:solidFill>
                  <a:srgbClr val="FF8E22"/>
                </a:solidFill>
                <a:latin typeface="Chalkduster"/>
                <a:cs typeface="Chalkduster"/>
              </a:rPr>
              <a:t>Jones …  </a:t>
            </a:r>
            <a:endParaRPr lang="en-US" sz="3600" dirty="0"/>
          </a:p>
        </p:txBody>
      </p:sp>
      <p:sp>
        <p:nvSpPr>
          <p:cNvPr id="6" name="Content Placeholder 5"/>
          <p:cNvSpPr>
            <a:spLocks noGrp="1"/>
          </p:cNvSpPr>
          <p:nvPr>
            <p:ph idx="1"/>
          </p:nvPr>
        </p:nvSpPr>
        <p:spPr>
          <a:xfrm>
            <a:off x="457200" y="1097594"/>
            <a:ext cx="4230423" cy="4155175"/>
          </a:xfrm>
        </p:spPr>
        <p:txBody>
          <a:bodyPr>
            <a:noAutofit/>
          </a:bodyPr>
          <a:lstStyle/>
          <a:p>
            <a:pPr marL="36576" indent="0">
              <a:buNone/>
            </a:pPr>
            <a:r>
              <a:rPr lang="en-US" sz="2400" dirty="0" smtClean="0"/>
              <a:t>The seating area had five degrees, and the audience would have sat on stools or fixed benches.</a:t>
            </a:r>
          </a:p>
          <a:p>
            <a:pPr marL="36576" indent="0">
              <a:lnSpc>
                <a:spcPct val="50000"/>
              </a:lnSpc>
              <a:buNone/>
            </a:pPr>
            <a:endParaRPr lang="en-US" sz="2400" dirty="0" smtClean="0"/>
          </a:p>
          <a:p>
            <a:pPr marL="36576" indent="0">
              <a:buNone/>
            </a:pPr>
            <a:r>
              <a:rPr lang="en-US" sz="2400" dirty="0" smtClean="0"/>
              <a:t>The ceiling of the hall was covered with calico and stars of silver foil.</a:t>
            </a:r>
          </a:p>
          <a:p>
            <a:pPr marL="36576" indent="0">
              <a:lnSpc>
                <a:spcPct val="50000"/>
              </a:lnSpc>
              <a:buNone/>
            </a:pPr>
            <a:endParaRPr lang="en-US" sz="2400" dirty="0"/>
          </a:p>
          <a:p>
            <a:pPr marL="36576" indent="0">
              <a:buNone/>
            </a:pPr>
            <a:r>
              <a:rPr lang="en-US" sz="2400" dirty="0" smtClean="0"/>
              <a:t>The introduction of the Roman </a:t>
            </a:r>
            <a:r>
              <a:rPr lang="en-US" sz="2400" b="1" i="1" dirty="0" smtClean="0"/>
              <a:t>FRONS SCAENAE </a:t>
            </a:r>
            <a:r>
              <a:rPr lang="en-US" sz="2400" dirty="0" smtClean="0"/>
              <a:t>into Britain, with its doorways and balconies, was to remain a feature for some time.</a:t>
            </a:r>
            <a:endParaRPr lang="en-US" sz="2400" dirty="0"/>
          </a:p>
        </p:txBody>
      </p:sp>
      <p:pic>
        <p:nvPicPr>
          <p:cNvPr id="7" name="Picture 6" descr="Cockpit 3.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75755" y="2022672"/>
            <a:ext cx="3992827" cy="4515253"/>
          </a:xfrm>
          <a:prstGeom prst="rect">
            <a:avLst/>
          </a:prstGeom>
          <a:ln w="76200" cmpd="sng">
            <a:solidFill>
              <a:srgbClr val="FF8E22"/>
            </a:solidFill>
          </a:ln>
        </p:spPr>
      </p:pic>
      <p:sp>
        <p:nvSpPr>
          <p:cNvPr id="8" name="TextBox 7"/>
          <p:cNvSpPr txBox="1"/>
          <p:nvPr/>
        </p:nvSpPr>
        <p:spPr>
          <a:xfrm>
            <a:off x="4969823" y="1489591"/>
            <a:ext cx="3818511" cy="369332"/>
          </a:xfrm>
          <a:prstGeom prst="rect">
            <a:avLst/>
          </a:prstGeom>
          <a:noFill/>
        </p:spPr>
        <p:txBody>
          <a:bodyPr wrap="none" rtlCol="0">
            <a:spAutoFit/>
          </a:bodyPr>
          <a:lstStyle/>
          <a:p>
            <a:pPr algn="ctr"/>
            <a:r>
              <a:rPr lang="en-US" dirty="0">
                <a:solidFill>
                  <a:srgbClr val="FF8E22"/>
                </a:solidFill>
                <a:latin typeface="Chalkduster"/>
                <a:cs typeface="Chalkduster"/>
              </a:rPr>
              <a:t>Cockpit-in-</a:t>
            </a:r>
            <a:r>
              <a:rPr lang="en-US" dirty="0" smtClean="0">
                <a:solidFill>
                  <a:srgbClr val="FF8E22"/>
                </a:solidFill>
                <a:latin typeface="Chalkduster"/>
                <a:cs typeface="Chalkduster"/>
              </a:rPr>
              <a:t>Court, Whitehall</a:t>
            </a:r>
            <a:endParaRPr lang="en-US" dirty="0">
              <a:solidFill>
                <a:srgbClr val="FF8E22"/>
              </a:solidFill>
              <a:latin typeface="Chalkduster"/>
              <a:cs typeface="Chalkduster"/>
            </a:endParaRPr>
          </a:p>
        </p:txBody>
      </p:sp>
    </p:spTree>
    <p:extLst>
      <p:ext uri="{BB962C8B-B14F-4D97-AF65-F5344CB8AC3E}">
        <p14:creationId xmlns:p14="http://schemas.microsoft.com/office/powerpoint/2010/main" val="22960325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Olympico.jpg"/>
          <p:cNvPicPr>
            <a:picLocks noGrp="1" noChangeAspect="1"/>
          </p:cNvPicPr>
          <p:nvPr>
            <p:ph idx="1"/>
          </p:nvPr>
        </p:nvPicPr>
        <p:blipFill rotWithShape="1">
          <a:blip r:embed="rId2">
            <a:extLst>
              <a:ext uri="{28A0092B-C50C-407E-A947-70E740481C1C}">
                <a14:useLocalDpi xmlns:a14="http://schemas.microsoft.com/office/drawing/2010/main" val="0"/>
              </a:ext>
            </a:extLst>
          </a:blip>
          <a:srcRect l="-124" r="-60"/>
          <a:stretch/>
        </p:blipFill>
        <p:spPr>
          <a:xfrm>
            <a:off x="272503" y="3653530"/>
            <a:ext cx="4389748" cy="2868612"/>
          </a:xfrm>
          <a:ln w="76200" cmpd="sng">
            <a:solidFill>
              <a:srgbClr val="FF8E22"/>
            </a:solidFill>
          </a:ln>
        </p:spPr>
      </p:pic>
      <p:pic>
        <p:nvPicPr>
          <p:cNvPr id="5" name="Picture 4" descr="cockpit 1.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04643" y="870477"/>
            <a:ext cx="4760196" cy="3175051"/>
          </a:xfrm>
          <a:prstGeom prst="rect">
            <a:avLst/>
          </a:prstGeom>
          <a:ln w="76200" cmpd="sng">
            <a:solidFill>
              <a:srgbClr val="FF8E22"/>
            </a:solidFill>
          </a:ln>
        </p:spPr>
      </p:pic>
      <p:sp>
        <p:nvSpPr>
          <p:cNvPr id="2" name="Title 1"/>
          <p:cNvSpPr>
            <a:spLocks noGrp="1"/>
          </p:cNvSpPr>
          <p:nvPr>
            <p:ph type="title"/>
          </p:nvPr>
        </p:nvSpPr>
        <p:spPr>
          <a:xfrm>
            <a:off x="272503" y="149200"/>
            <a:ext cx="4951596" cy="838636"/>
          </a:xfrm>
        </p:spPr>
        <p:txBody>
          <a:bodyPr>
            <a:normAutofit/>
          </a:bodyPr>
          <a:lstStyle/>
          <a:p>
            <a:r>
              <a:rPr lang="en-US" sz="3600" spc="-150" dirty="0" err="1">
                <a:solidFill>
                  <a:srgbClr val="FF8E22"/>
                </a:solidFill>
                <a:latin typeface="Chalkduster"/>
                <a:cs typeface="Chalkduster"/>
              </a:rPr>
              <a:t>Inigo</a:t>
            </a:r>
            <a:r>
              <a:rPr lang="en-US" sz="3600" spc="-150" dirty="0">
                <a:solidFill>
                  <a:srgbClr val="FF8E22"/>
                </a:solidFill>
                <a:latin typeface="Chalkduster"/>
                <a:cs typeface="Chalkduster"/>
              </a:rPr>
              <a:t> Jones … </a:t>
            </a:r>
            <a:endParaRPr lang="en-US" sz="3600" dirty="0"/>
          </a:p>
        </p:txBody>
      </p:sp>
      <p:sp>
        <p:nvSpPr>
          <p:cNvPr id="6" name="TextBox 5"/>
          <p:cNvSpPr txBox="1"/>
          <p:nvPr/>
        </p:nvSpPr>
        <p:spPr>
          <a:xfrm>
            <a:off x="404715" y="1480023"/>
            <a:ext cx="3577414" cy="1938992"/>
          </a:xfrm>
          <a:prstGeom prst="rect">
            <a:avLst/>
          </a:prstGeom>
          <a:noFill/>
        </p:spPr>
        <p:txBody>
          <a:bodyPr wrap="square" rtlCol="0">
            <a:spAutoFit/>
          </a:bodyPr>
          <a:lstStyle/>
          <a:p>
            <a:r>
              <a:rPr lang="en-US" sz="2400" dirty="0" smtClean="0"/>
              <a:t>We can see the influence of TEATRO OLYMPICO (below) on the plan for COCKPIT-IN-COURT.</a:t>
            </a:r>
            <a:endParaRPr lang="en-US" sz="2400" dirty="0"/>
          </a:p>
        </p:txBody>
      </p:sp>
      <p:sp>
        <p:nvSpPr>
          <p:cNvPr id="7" name="TextBox 6"/>
          <p:cNvSpPr txBox="1"/>
          <p:nvPr/>
        </p:nvSpPr>
        <p:spPr>
          <a:xfrm>
            <a:off x="5028904" y="4346828"/>
            <a:ext cx="3835935" cy="2246769"/>
          </a:xfrm>
          <a:prstGeom prst="rect">
            <a:avLst/>
          </a:prstGeom>
          <a:noFill/>
        </p:spPr>
        <p:txBody>
          <a:bodyPr wrap="square" rtlCol="0">
            <a:spAutoFit/>
          </a:bodyPr>
          <a:lstStyle/>
          <a:p>
            <a:r>
              <a:rPr lang="en-US" sz="2000" b="1" dirty="0" smtClean="0"/>
              <a:t>With the advent of perspective scenery, the relationship between the placing of the audience and the action would now be examined and tested in many different ways.</a:t>
            </a:r>
            <a:endParaRPr lang="en-US" sz="2000" b="1" dirty="0"/>
          </a:p>
        </p:txBody>
      </p:sp>
    </p:spTree>
    <p:extLst>
      <p:ext uri="{BB962C8B-B14F-4D97-AF65-F5344CB8AC3E}">
        <p14:creationId xmlns:p14="http://schemas.microsoft.com/office/powerpoint/2010/main" val="38738398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800" dirty="0"/>
              <a:t>A </a:t>
            </a:r>
            <a:r>
              <a:rPr lang="en-US" sz="4800" dirty="0" smtClean="0"/>
              <a:t>NEW SPACE - </a:t>
            </a:r>
            <a:r>
              <a:rPr lang="en-US" sz="4800" spc="-150" dirty="0" smtClean="0">
                <a:solidFill>
                  <a:srgbClr val="FF8E22"/>
                </a:solidFill>
                <a:latin typeface="Chalkduster"/>
                <a:cs typeface="Chalkduster"/>
              </a:rPr>
              <a:t>OPERA!</a:t>
            </a:r>
            <a:endParaRPr lang="en-US" dirty="0"/>
          </a:p>
        </p:txBody>
      </p:sp>
      <p:sp>
        <p:nvSpPr>
          <p:cNvPr id="3" name="Content Placeholder 2"/>
          <p:cNvSpPr>
            <a:spLocks noGrp="1"/>
          </p:cNvSpPr>
          <p:nvPr>
            <p:ph idx="1"/>
          </p:nvPr>
        </p:nvSpPr>
        <p:spPr>
          <a:xfrm>
            <a:off x="457199" y="1600200"/>
            <a:ext cx="8212551" cy="4985362"/>
          </a:xfrm>
        </p:spPr>
        <p:txBody>
          <a:bodyPr>
            <a:normAutofit/>
          </a:bodyPr>
          <a:lstStyle/>
          <a:p>
            <a:pPr>
              <a:buFont typeface="Wingdings" charset="2"/>
              <a:buChar char="§"/>
            </a:pPr>
            <a:r>
              <a:rPr lang="en-US" sz="2000" dirty="0" smtClean="0"/>
              <a:t>Italian presentations containing plays, music and dancing became known as </a:t>
            </a:r>
            <a:r>
              <a:rPr lang="en-US" sz="2000" dirty="0" smtClean="0">
                <a:solidFill>
                  <a:srgbClr val="FF8E22"/>
                </a:solidFill>
                <a:latin typeface="Chalkduster"/>
                <a:cs typeface="Chalkduster"/>
              </a:rPr>
              <a:t>Opera</a:t>
            </a:r>
            <a:r>
              <a:rPr lang="en-US" sz="2000" dirty="0" smtClean="0"/>
              <a:t>. </a:t>
            </a:r>
          </a:p>
          <a:p>
            <a:pPr>
              <a:buFont typeface="Wingdings" charset="2"/>
              <a:buChar char="§"/>
            </a:pPr>
            <a:r>
              <a:rPr lang="en-US" sz="2000" dirty="0" smtClean="0"/>
              <a:t>In 1637 the </a:t>
            </a:r>
            <a:r>
              <a:rPr lang="en-US" sz="2000" dirty="0" err="1" smtClean="0"/>
              <a:t>Teatro</a:t>
            </a:r>
            <a:r>
              <a:rPr lang="en-US" sz="2000" dirty="0" smtClean="0"/>
              <a:t> SS. Giovanni e Paolo was opened in Venice. </a:t>
            </a:r>
          </a:p>
          <a:p>
            <a:pPr>
              <a:buFont typeface="Wingdings" charset="2"/>
              <a:buChar char="§"/>
            </a:pPr>
            <a:r>
              <a:rPr lang="en-US" sz="2000" dirty="0" smtClean="0"/>
              <a:t>Similar in shape to the </a:t>
            </a:r>
            <a:r>
              <a:rPr lang="en-US" sz="2000" dirty="0" err="1" smtClean="0"/>
              <a:t>Teatro</a:t>
            </a:r>
            <a:r>
              <a:rPr lang="en-US" sz="2000" dirty="0" smtClean="0"/>
              <a:t> Farnese.</a:t>
            </a:r>
          </a:p>
          <a:p>
            <a:pPr>
              <a:buFont typeface="Wingdings" charset="2"/>
              <a:buChar char="§"/>
            </a:pPr>
            <a:r>
              <a:rPr lang="en-US" sz="2000" dirty="0" smtClean="0"/>
              <a:t>Individual boxes for audience – which were available to rent annually.</a:t>
            </a:r>
          </a:p>
          <a:p>
            <a:pPr>
              <a:buFont typeface="Wingdings" charset="2"/>
              <a:buChar char="§"/>
            </a:pPr>
            <a:r>
              <a:rPr lang="en-US" sz="2000" dirty="0" smtClean="0"/>
              <a:t>Orchestra pit for musicians.</a:t>
            </a:r>
          </a:p>
          <a:p>
            <a:pPr>
              <a:buFont typeface="Wingdings" charset="2"/>
              <a:buChar char="§"/>
            </a:pPr>
            <a:r>
              <a:rPr lang="en-US" sz="2000" dirty="0" smtClean="0"/>
              <a:t>Wall separating audience from the performance area for the first time.</a:t>
            </a:r>
          </a:p>
          <a:p>
            <a:pPr>
              <a:buFont typeface="Wingdings" charset="2"/>
              <a:buChar char="§"/>
            </a:pPr>
            <a:r>
              <a:rPr lang="en-US" sz="2000" dirty="0" smtClean="0"/>
              <a:t>Venetian architect and designer </a:t>
            </a:r>
            <a:r>
              <a:rPr lang="en-US" sz="2000" b="1" dirty="0" smtClean="0">
                <a:solidFill>
                  <a:srgbClr val="FF8E22"/>
                </a:solidFill>
              </a:rPr>
              <a:t>TORRELLI</a:t>
            </a:r>
            <a:r>
              <a:rPr lang="en-US" sz="2000" dirty="0" smtClean="0"/>
              <a:t> had a great influence on the building designs and scenic facilities at this time.</a:t>
            </a:r>
          </a:p>
          <a:p>
            <a:pPr>
              <a:buFont typeface="Wingdings" charset="2"/>
              <a:buChar char="§"/>
            </a:pPr>
            <a:r>
              <a:rPr lang="en-US" sz="2000" dirty="0" smtClean="0"/>
              <a:t>Later, </a:t>
            </a:r>
            <a:r>
              <a:rPr lang="en-US" sz="2000" b="1" dirty="0" smtClean="0">
                <a:solidFill>
                  <a:srgbClr val="FF8E22"/>
                </a:solidFill>
              </a:rPr>
              <a:t>VIGARANI</a:t>
            </a:r>
            <a:r>
              <a:rPr lang="en-US" sz="2000" dirty="0" smtClean="0"/>
              <a:t> introduced the design of a theatre which came to be known as the </a:t>
            </a:r>
            <a:r>
              <a:rPr lang="en-US" sz="2000" i="1" dirty="0" smtClean="0"/>
              <a:t>Salle des Machines</a:t>
            </a:r>
            <a:r>
              <a:rPr lang="en-US" sz="2000" dirty="0" smtClean="0"/>
              <a:t>, where the vista stage occupied 60% of the depth of the building.</a:t>
            </a:r>
          </a:p>
          <a:p>
            <a:pPr>
              <a:buFont typeface="Wingdings" charset="2"/>
              <a:buChar char="§"/>
            </a:pPr>
            <a:endParaRPr lang="en-US" sz="2000" dirty="0" smtClean="0"/>
          </a:p>
          <a:p>
            <a:pPr>
              <a:buFont typeface="Wingdings" charset="2"/>
              <a:buChar char="§"/>
            </a:pPr>
            <a:endParaRPr lang="en-US" sz="2000" dirty="0" smtClean="0"/>
          </a:p>
          <a:p>
            <a:pPr>
              <a:buFont typeface="Wingdings" charset="2"/>
              <a:buChar char="§"/>
            </a:pPr>
            <a:endParaRPr lang="en-US" sz="2000" dirty="0" smtClean="0"/>
          </a:p>
          <a:p>
            <a:pPr>
              <a:buFont typeface="Wingdings" charset="2"/>
              <a:buChar char="§"/>
            </a:pPr>
            <a:endParaRPr lang="en-US" sz="2000" dirty="0" smtClean="0"/>
          </a:p>
          <a:p>
            <a:pPr>
              <a:buFont typeface="Wingdings" charset="2"/>
              <a:buChar char="§"/>
            </a:pPr>
            <a:endParaRPr lang="en-US" sz="2000" dirty="0" smtClean="0"/>
          </a:p>
          <a:p>
            <a:pPr marL="36576" indent="0">
              <a:buNone/>
            </a:pPr>
            <a:endParaRPr lang="en-US" sz="2000" dirty="0"/>
          </a:p>
        </p:txBody>
      </p:sp>
    </p:spTree>
    <p:extLst>
      <p:ext uri="{BB962C8B-B14F-4D97-AF65-F5344CB8AC3E}">
        <p14:creationId xmlns:p14="http://schemas.microsoft.com/office/powerpoint/2010/main" val="10160939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586" y="274639"/>
            <a:ext cx="8551904" cy="713196"/>
          </a:xfrm>
        </p:spPr>
        <p:txBody>
          <a:bodyPr>
            <a:normAutofit fontScale="90000"/>
          </a:bodyPr>
          <a:lstStyle/>
          <a:p>
            <a:r>
              <a:rPr lang="en-US" sz="4400" spc="-150" dirty="0" smtClean="0">
                <a:solidFill>
                  <a:srgbClr val="FF8E22"/>
                </a:solidFill>
                <a:latin typeface="Chalkduster"/>
                <a:cs typeface="Chalkduster"/>
              </a:rPr>
              <a:t>OPERA …</a:t>
            </a:r>
            <a:r>
              <a:rPr lang="en-US" sz="2700" spc="-150" dirty="0" smtClean="0">
                <a:solidFill>
                  <a:srgbClr val="FF8E22"/>
                </a:solidFill>
                <a:latin typeface="Chalkduster"/>
                <a:cs typeface="Chalkduster"/>
              </a:rPr>
              <a:t> </a:t>
            </a:r>
            <a:r>
              <a:rPr lang="en-US" sz="2700" spc="-150" dirty="0" smtClean="0">
                <a:latin typeface="+mn-lt"/>
                <a:cs typeface="Chalkduster"/>
              </a:rPr>
              <a:t>TEATRO SS. GIOVANNI E PAOLO  (1637)</a:t>
            </a:r>
            <a:endParaRPr lang="en-US" sz="2700" dirty="0">
              <a:latin typeface="+mn-lt"/>
            </a:endParaRPr>
          </a:p>
        </p:txBody>
      </p:sp>
      <p:pic>
        <p:nvPicPr>
          <p:cNvPr id="4" name="Content Placeholder 3" descr="SS Giovanni.jpg"/>
          <p:cNvPicPr>
            <a:picLocks noGrp="1" noChangeAspect="1"/>
          </p:cNvPicPr>
          <p:nvPr>
            <p:ph idx="1"/>
          </p:nvPr>
        </p:nvPicPr>
        <p:blipFill>
          <a:blip r:embed="rId2">
            <a:extLst>
              <a:ext uri="{28A0092B-C50C-407E-A947-70E740481C1C}">
                <a14:useLocalDpi xmlns:a14="http://schemas.microsoft.com/office/drawing/2010/main" val="0"/>
              </a:ext>
            </a:extLst>
          </a:blip>
          <a:srcRect t="5019" b="5019"/>
          <a:stretch>
            <a:fillRect/>
          </a:stretch>
        </p:blipFill>
        <p:spPr>
          <a:xfrm>
            <a:off x="2571137" y="1364152"/>
            <a:ext cx="6341353" cy="4939171"/>
          </a:xfrm>
          <a:ln w="76200" cmpd="sng">
            <a:solidFill>
              <a:srgbClr val="FF8E22"/>
            </a:solidFill>
          </a:ln>
        </p:spPr>
      </p:pic>
      <p:sp>
        <p:nvSpPr>
          <p:cNvPr id="6" name="TextBox 5"/>
          <p:cNvSpPr txBox="1"/>
          <p:nvPr/>
        </p:nvSpPr>
        <p:spPr>
          <a:xfrm>
            <a:off x="188132" y="1364152"/>
            <a:ext cx="2383005" cy="4760279"/>
          </a:xfrm>
          <a:prstGeom prst="rect">
            <a:avLst/>
          </a:prstGeom>
          <a:noFill/>
        </p:spPr>
        <p:txBody>
          <a:bodyPr wrap="square" rtlCol="0">
            <a:spAutoFit/>
          </a:bodyPr>
          <a:lstStyle/>
          <a:p>
            <a:r>
              <a:rPr lang="en-US" dirty="0" smtClean="0"/>
              <a:t>NOTE:</a:t>
            </a:r>
          </a:p>
          <a:p>
            <a:endParaRPr lang="en-US" dirty="0"/>
          </a:p>
          <a:p>
            <a:pPr marL="285750" indent="-285750">
              <a:spcBef>
                <a:spcPts val="500"/>
              </a:spcBef>
              <a:buFont typeface="Wingdings" charset="2"/>
              <a:buChar char="§"/>
            </a:pPr>
            <a:r>
              <a:rPr lang="en-US" dirty="0" smtClean="0"/>
              <a:t>Boxes – 5 tiers</a:t>
            </a:r>
          </a:p>
          <a:p>
            <a:pPr marL="285750" indent="-285750">
              <a:spcBef>
                <a:spcPts val="500"/>
              </a:spcBef>
              <a:buFont typeface="Wingdings" charset="2"/>
              <a:buChar char="§"/>
            </a:pPr>
            <a:r>
              <a:rPr lang="en-US" dirty="0" smtClean="0"/>
              <a:t>Wall</a:t>
            </a:r>
          </a:p>
          <a:p>
            <a:pPr marL="285750" indent="-285750">
              <a:spcBef>
                <a:spcPts val="500"/>
              </a:spcBef>
              <a:buFont typeface="Wingdings" charset="2"/>
              <a:buChar char="§"/>
            </a:pPr>
            <a:r>
              <a:rPr lang="en-US" dirty="0" smtClean="0"/>
              <a:t>Orchestra Pit</a:t>
            </a:r>
          </a:p>
          <a:p>
            <a:pPr marL="285750" indent="-285750">
              <a:spcBef>
                <a:spcPts val="500"/>
              </a:spcBef>
              <a:buFont typeface="Wingdings" charset="2"/>
              <a:buChar char="§"/>
            </a:pPr>
            <a:r>
              <a:rPr lang="en-US" dirty="0" smtClean="0"/>
              <a:t>Depth of stage</a:t>
            </a:r>
          </a:p>
          <a:p>
            <a:pPr marL="285750" indent="-285750">
              <a:spcBef>
                <a:spcPts val="500"/>
              </a:spcBef>
              <a:buFont typeface="Wingdings" charset="2"/>
              <a:buChar char="§"/>
            </a:pPr>
            <a:r>
              <a:rPr lang="en-US" dirty="0" smtClean="0"/>
              <a:t>Parterre for paying, standing audience</a:t>
            </a:r>
          </a:p>
          <a:p>
            <a:pPr marL="285750" indent="-285750">
              <a:spcBef>
                <a:spcPts val="500"/>
              </a:spcBef>
              <a:buFont typeface="Wingdings" charset="2"/>
              <a:buChar char="§"/>
            </a:pPr>
            <a:r>
              <a:rPr lang="en-US" dirty="0" smtClean="0"/>
              <a:t>Space between Parterre and pit – for light for under-stage mechanics</a:t>
            </a:r>
          </a:p>
          <a:p>
            <a:pPr marL="285750" indent="-285750">
              <a:spcBef>
                <a:spcPts val="500"/>
              </a:spcBef>
              <a:buFont typeface="Wingdings" charset="2"/>
              <a:buChar char="§"/>
            </a:pPr>
            <a:r>
              <a:rPr lang="en-US" dirty="0" smtClean="0"/>
              <a:t>No wing space</a:t>
            </a:r>
          </a:p>
          <a:p>
            <a:endParaRPr lang="en-US" dirty="0"/>
          </a:p>
        </p:txBody>
      </p:sp>
    </p:spTree>
    <p:extLst>
      <p:ext uri="{BB962C8B-B14F-4D97-AF65-F5344CB8AC3E}">
        <p14:creationId xmlns:p14="http://schemas.microsoft.com/office/powerpoint/2010/main" val="29102433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31438"/>
            <a:ext cx="8243906" cy="964075"/>
          </a:xfrm>
        </p:spPr>
        <p:txBody>
          <a:bodyPr>
            <a:noAutofit/>
          </a:bodyPr>
          <a:lstStyle/>
          <a:p>
            <a:r>
              <a:rPr lang="en-US" sz="4000" spc="-150" dirty="0">
                <a:solidFill>
                  <a:srgbClr val="FF8E22"/>
                </a:solidFill>
                <a:latin typeface="Chalkduster"/>
                <a:cs typeface="Chalkduster"/>
              </a:rPr>
              <a:t>OPERA …</a:t>
            </a:r>
            <a:r>
              <a:rPr lang="en-US" sz="3200" spc="-150" dirty="0">
                <a:solidFill>
                  <a:srgbClr val="FF8E22"/>
                </a:solidFill>
                <a:latin typeface="Chalkduster"/>
                <a:cs typeface="Chalkduster"/>
              </a:rPr>
              <a:t> </a:t>
            </a:r>
            <a:r>
              <a:rPr lang="en-US" sz="3200" spc="-150" dirty="0" smtClean="0">
                <a:cs typeface="Chalkduster"/>
              </a:rPr>
              <a:t>SALLE DES MACHINES (1662)</a:t>
            </a:r>
            <a:r>
              <a:rPr lang="en-US" sz="3200" dirty="0"/>
              <a:t/>
            </a:r>
            <a:br>
              <a:rPr lang="en-US" sz="3200" dirty="0"/>
            </a:br>
            <a:endParaRPr lang="en-US" sz="3200" dirty="0"/>
          </a:p>
        </p:txBody>
      </p:sp>
      <p:pic>
        <p:nvPicPr>
          <p:cNvPr id="4" name="Content Placeholder 3" descr="Salle des Machines.jpg"/>
          <p:cNvPicPr>
            <a:picLocks noGrp="1" noChangeAspect="1"/>
          </p:cNvPicPr>
          <p:nvPr>
            <p:ph idx="1"/>
          </p:nvPr>
        </p:nvPicPr>
        <p:blipFill rotWithShape="1">
          <a:blip r:embed="rId2">
            <a:extLst>
              <a:ext uri="{28A0092B-C50C-407E-A947-70E740481C1C}">
                <a14:useLocalDpi xmlns:a14="http://schemas.microsoft.com/office/drawing/2010/main" val="0"/>
              </a:ext>
            </a:extLst>
          </a:blip>
          <a:srcRect t="1016" b="6910"/>
          <a:stretch/>
        </p:blipFill>
        <p:spPr>
          <a:xfrm>
            <a:off x="833465" y="3747498"/>
            <a:ext cx="7467600" cy="2634224"/>
          </a:xfrm>
          <a:ln w="76200" cmpd="sng">
            <a:solidFill>
              <a:srgbClr val="FF8E22"/>
            </a:solidFill>
          </a:ln>
        </p:spPr>
      </p:pic>
      <p:sp>
        <p:nvSpPr>
          <p:cNvPr id="5" name="TextBox 4"/>
          <p:cNvSpPr txBox="1"/>
          <p:nvPr/>
        </p:nvSpPr>
        <p:spPr>
          <a:xfrm>
            <a:off x="770753" y="1207351"/>
            <a:ext cx="8040097" cy="2246769"/>
          </a:xfrm>
          <a:prstGeom prst="rect">
            <a:avLst/>
          </a:prstGeom>
          <a:noFill/>
        </p:spPr>
        <p:txBody>
          <a:bodyPr wrap="square" rtlCol="0">
            <a:spAutoFit/>
          </a:bodyPr>
          <a:lstStyle/>
          <a:p>
            <a:r>
              <a:rPr lang="en-US" sz="2000" dirty="0" smtClean="0"/>
              <a:t>This space was </a:t>
            </a:r>
            <a:r>
              <a:rPr lang="en-US" sz="2000" dirty="0" err="1" smtClean="0"/>
              <a:t>criticised</a:t>
            </a:r>
            <a:r>
              <a:rPr lang="en-US" sz="2000" dirty="0" smtClean="0"/>
              <a:t> for its poor acoustics, but its seating – unlike other Italian auditoria, gave the audience a good view of the important and elaborate scenes.</a:t>
            </a:r>
          </a:p>
          <a:p>
            <a:r>
              <a:rPr lang="en-US" sz="2000" dirty="0" smtClean="0"/>
              <a:t>Note the seating – graduated – on the auditorium floor.</a:t>
            </a:r>
          </a:p>
          <a:p>
            <a:r>
              <a:rPr lang="en-US" sz="2000" dirty="0" smtClean="0"/>
              <a:t>There was another tier of curved seating on the first floor.</a:t>
            </a:r>
          </a:p>
          <a:p>
            <a:r>
              <a:rPr lang="en-US" sz="2000" dirty="0" smtClean="0"/>
              <a:t>The depth of the stage – the “machine room” – allowed great potential for perspective.</a:t>
            </a:r>
            <a:endParaRPr lang="en-US" sz="2000" dirty="0"/>
          </a:p>
        </p:txBody>
      </p:sp>
    </p:spTree>
    <p:extLst>
      <p:ext uri="{BB962C8B-B14F-4D97-AF65-F5344CB8AC3E}">
        <p14:creationId xmlns:p14="http://schemas.microsoft.com/office/powerpoint/2010/main" val="22217371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423358"/>
            <a:ext cx="8369327" cy="994280"/>
          </a:xfrm>
        </p:spPr>
        <p:txBody>
          <a:bodyPr>
            <a:normAutofit fontScale="90000"/>
          </a:bodyPr>
          <a:lstStyle/>
          <a:p>
            <a:r>
              <a:rPr lang="en-US" sz="4400" spc="-150" dirty="0">
                <a:solidFill>
                  <a:srgbClr val="FF8E22"/>
                </a:solidFill>
                <a:latin typeface="Chalkduster"/>
                <a:cs typeface="Chalkduster"/>
              </a:rPr>
              <a:t>OPERA …</a:t>
            </a:r>
            <a:r>
              <a:rPr lang="en-US" sz="6600" spc="-150" dirty="0">
                <a:solidFill>
                  <a:srgbClr val="FF8E22"/>
                </a:solidFill>
                <a:latin typeface="Chalkduster"/>
                <a:cs typeface="Chalkduster"/>
              </a:rPr>
              <a:t> </a:t>
            </a:r>
            <a:r>
              <a:rPr lang="en-US" sz="3100" spc="-150" dirty="0" smtClean="0">
                <a:cs typeface="Chalkduster"/>
              </a:rPr>
              <a:t>COMÉDIE FRANÇAISE, PARIS (1680)</a:t>
            </a:r>
            <a:r>
              <a:rPr lang="en-US" dirty="0" smtClean="0"/>
              <a:t/>
            </a:r>
            <a:br>
              <a:rPr lang="en-US" dirty="0" smtClean="0"/>
            </a:br>
            <a:endParaRPr lang="en-US" dirty="0"/>
          </a:p>
        </p:txBody>
      </p:sp>
      <p:pic>
        <p:nvPicPr>
          <p:cNvPr id="5" name="Content Placeholder 4" descr="Comedie Francaise.jpg"/>
          <p:cNvPicPr>
            <a:picLocks noGrp="1" noChangeAspect="1"/>
          </p:cNvPicPr>
          <p:nvPr>
            <p:ph idx="1"/>
          </p:nvPr>
        </p:nvPicPr>
        <p:blipFill rotWithShape="1">
          <a:blip r:embed="rId2">
            <a:extLst>
              <a:ext uri="{28A0092B-C50C-407E-A947-70E740481C1C}">
                <a14:useLocalDpi xmlns:a14="http://schemas.microsoft.com/office/drawing/2010/main" val="0"/>
              </a:ext>
            </a:extLst>
          </a:blip>
          <a:srcRect l="859" r="1556"/>
          <a:stretch/>
        </p:blipFill>
        <p:spPr>
          <a:xfrm>
            <a:off x="3025788" y="1799796"/>
            <a:ext cx="5800738" cy="4525963"/>
          </a:xfrm>
          <a:ln w="76200" cmpd="sng">
            <a:solidFill>
              <a:srgbClr val="FF8E22"/>
            </a:solidFill>
          </a:ln>
        </p:spPr>
      </p:pic>
      <p:sp>
        <p:nvSpPr>
          <p:cNvPr id="6" name="TextBox 5"/>
          <p:cNvSpPr txBox="1"/>
          <p:nvPr/>
        </p:nvSpPr>
        <p:spPr>
          <a:xfrm>
            <a:off x="250844" y="1709110"/>
            <a:ext cx="2586814" cy="4616649"/>
          </a:xfrm>
          <a:prstGeom prst="rect">
            <a:avLst/>
          </a:prstGeom>
          <a:noFill/>
        </p:spPr>
        <p:txBody>
          <a:bodyPr wrap="square" rtlCol="0">
            <a:spAutoFit/>
          </a:bodyPr>
          <a:lstStyle/>
          <a:p>
            <a:r>
              <a:rPr lang="en-US" dirty="0" smtClean="0"/>
              <a:t>NOTE:</a:t>
            </a:r>
          </a:p>
          <a:p>
            <a:endParaRPr lang="en-US" dirty="0"/>
          </a:p>
          <a:p>
            <a:pPr marL="285750" indent="-285750">
              <a:spcBef>
                <a:spcPts val="800"/>
              </a:spcBef>
              <a:buFont typeface="Wingdings" charset="2"/>
              <a:buChar char="§"/>
            </a:pPr>
            <a:r>
              <a:rPr lang="en-US" dirty="0" smtClean="0"/>
              <a:t>Boxes for audience</a:t>
            </a:r>
          </a:p>
          <a:p>
            <a:pPr marL="285750" indent="-285750">
              <a:spcBef>
                <a:spcPts val="800"/>
              </a:spcBef>
              <a:buFont typeface="Wingdings" charset="2"/>
              <a:buChar char="§"/>
            </a:pPr>
            <a:r>
              <a:rPr lang="en-US" dirty="0" smtClean="0"/>
              <a:t>Standing room</a:t>
            </a:r>
          </a:p>
          <a:p>
            <a:pPr marL="285750" indent="-285750">
              <a:spcBef>
                <a:spcPts val="800"/>
              </a:spcBef>
              <a:buFont typeface="Wingdings" charset="2"/>
              <a:buChar char="§"/>
            </a:pPr>
            <a:r>
              <a:rPr lang="en-US" dirty="0" smtClean="0"/>
              <a:t>Orchestra Pit</a:t>
            </a:r>
          </a:p>
          <a:p>
            <a:pPr marL="285750" indent="-285750">
              <a:spcBef>
                <a:spcPts val="800"/>
              </a:spcBef>
              <a:buFont typeface="Wingdings" charset="2"/>
              <a:buChar char="§"/>
            </a:pPr>
            <a:r>
              <a:rPr lang="en-US" dirty="0" smtClean="0"/>
              <a:t>Seating either side of stage</a:t>
            </a:r>
          </a:p>
          <a:p>
            <a:pPr marL="285750" indent="-285750">
              <a:spcBef>
                <a:spcPts val="800"/>
              </a:spcBef>
              <a:buFont typeface="Wingdings" charset="2"/>
              <a:buChar char="§"/>
            </a:pPr>
            <a:r>
              <a:rPr lang="en-US" dirty="0" smtClean="0"/>
              <a:t>Wing space SL only</a:t>
            </a:r>
          </a:p>
          <a:p>
            <a:pPr marL="285750" indent="-285750">
              <a:spcBef>
                <a:spcPts val="800"/>
              </a:spcBef>
              <a:buFont typeface="Wingdings" charset="2"/>
              <a:buChar char="§"/>
            </a:pPr>
            <a:r>
              <a:rPr lang="en-US" dirty="0" smtClean="0"/>
              <a:t>Shallow stage area</a:t>
            </a:r>
          </a:p>
          <a:p>
            <a:pPr marL="285750" indent="-285750">
              <a:spcBef>
                <a:spcPts val="800"/>
              </a:spcBef>
              <a:buFont typeface="Wingdings" charset="2"/>
              <a:buChar char="§"/>
            </a:pPr>
            <a:r>
              <a:rPr lang="en-US" dirty="0" smtClean="0"/>
              <a:t>Facilities – all rooms in the one building</a:t>
            </a:r>
          </a:p>
          <a:p>
            <a:pPr marL="285750" indent="-285750">
              <a:spcBef>
                <a:spcPts val="800"/>
              </a:spcBef>
              <a:buFont typeface="Wingdings" charset="2"/>
              <a:buChar char="§"/>
            </a:pPr>
            <a:endParaRPr lang="en-US" dirty="0"/>
          </a:p>
          <a:p>
            <a:endParaRPr lang="en-US" dirty="0"/>
          </a:p>
        </p:txBody>
      </p:sp>
    </p:spTree>
    <p:extLst>
      <p:ext uri="{BB962C8B-B14F-4D97-AF65-F5344CB8AC3E}">
        <p14:creationId xmlns:p14="http://schemas.microsoft.com/office/powerpoint/2010/main" val="5578295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800" spc="-150" dirty="0" smtClean="0">
                <a:solidFill>
                  <a:srgbClr val="FF8E22"/>
                </a:solidFill>
                <a:latin typeface="Chalkduster"/>
                <a:cs typeface="Chalkduster"/>
              </a:rPr>
              <a:t>CIVIL WAR IN ENGLAND!</a:t>
            </a:r>
            <a:endParaRPr lang="en-US" dirty="0"/>
          </a:p>
        </p:txBody>
      </p:sp>
      <p:sp>
        <p:nvSpPr>
          <p:cNvPr id="3" name="Content Placeholder 2"/>
          <p:cNvSpPr>
            <a:spLocks noGrp="1"/>
          </p:cNvSpPr>
          <p:nvPr>
            <p:ph idx="1"/>
          </p:nvPr>
        </p:nvSpPr>
        <p:spPr>
          <a:xfrm>
            <a:off x="457199" y="1600200"/>
            <a:ext cx="8432039" cy="5048081"/>
          </a:xfrm>
        </p:spPr>
        <p:txBody>
          <a:bodyPr>
            <a:normAutofit/>
          </a:bodyPr>
          <a:lstStyle/>
          <a:p>
            <a:pPr>
              <a:spcBef>
                <a:spcPts val="1000"/>
              </a:spcBef>
              <a:buFont typeface="Wingdings" charset="2"/>
              <a:buChar char="§"/>
            </a:pPr>
            <a:r>
              <a:rPr lang="en-US" sz="2000" dirty="0" smtClean="0"/>
              <a:t>IN 1642 PARLIAMENT SUPPRESSED ALL STAGE PLAYS!</a:t>
            </a:r>
          </a:p>
          <a:p>
            <a:pPr>
              <a:spcBef>
                <a:spcPts val="1000"/>
              </a:spcBef>
              <a:buFont typeface="Wingdings" charset="2"/>
              <a:buChar char="§"/>
            </a:pPr>
            <a:r>
              <a:rPr lang="en-US" sz="2000" dirty="0" smtClean="0"/>
              <a:t>In 1648 the Puritan parliament  ordered all playhouses and theatres to be pulled down, all players to be seized and whipped, and anyone caught attending a play to be fined five shillings!!!</a:t>
            </a:r>
          </a:p>
          <a:p>
            <a:pPr>
              <a:spcBef>
                <a:spcPts val="1000"/>
              </a:spcBef>
              <a:buFont typeface="Wingdings" charset="2"/>
              <a:buChar char="§"/>
            </a:pPr>
            <a:r>
              <a:rPr lang="en-US" sz="2000" dirty="0" smtClean="0"/>
              <a:t>The </a:t>
            </a:r>
            <a:r>
              <a:rPr lang="en-US" sz="2000" dirty="0"/>
              <a:t>performance of plays remained banned for most of the next eighteen </a:t>
            </a:r>
            <a:r>
              <a:rPr lang="en-US" sz="2000" dirty="0" smtClean="0"/>
              <a:t>years.</a:t>
            </a:r>
            <a:endParaRPr lang="en-US" sz="2000" dirty="0"/>
          </a:p>
          <a:p>
            <a:pPr>
              <a:spcBef>
                <a:spcPts val="1000"/>
              </a:spcBef>
              <a:buFont typeface="Wingdings" charset="2"/>
              <a:buChar char="§"/>
            </a:pPr>
            <a:r>
              <a:rPr lang="en-US" sz="2000" dirty="0" smtClean="0"/>
              <a:t>In 1660 King </a:t>
            </a:r>
            <a:r>
              <a:rPr lang="en-US" sz="2000" dirty="0"/>
              <a:t>Charles II </a:t>
            </a:r>
            <a:r>
              <a:rPr lang="en-US" sz="2000" dirty="0" smtClean="0"/>
              <a:t>was </a:t>
            </a:r>
            <a:r>
              <a:rPr lang="en-US" sz="2000" dirty="0"/>
              <a:t>restored to the throne of England </a:t>
            </a:r>
            <a:r>
              <a:rPr lang="en-US" sz="2000" dirty="0" smtClean="0"/>
              <a:t>and </a:t>
            </a:r>
            <a:r>
              <a:rPr lang="en-US" sz="2000" dirty="0"/>
              <a:t>the period called the Restoration </a:t>
            </a:r>
            <a:r>
              <a:rPr lang="en-US" sz="2000" dirty="0" smtClean="0"/>
              <a:t>saw </a:t>
            </a:r>
            <a:r>
              <a:rPr lang="en-US" sz="2000" dirty="0"/>
              <a:t>the opening of the theatres </a:t>
            </a:r>
            <a:r>
              <a:rPr lang="en-US" sz="2000" dirty="0" smtClean="0"/>
              <a:t>again. </a:t>
            </a:r>
            <a:endParaRPr lang="en-US" sz="2000" dirty="0"/>
          </a:p>
          <a:p>
            <a:pPr>
              <a:spcBef>
                <a:spcPts val="1000"/>
              </a:spcBef>
              <a:buFont typeface="Wingdings" charset="2"/>
              <a:buChar char="§"/>
            </a:pPr>
            <a:r>
              <a:rPr lang="en-US" sz="2000" dirty="0" smtClean="0"/>
              <a:t>The </a:t>
            </a:r>
            <a:r>
              <a:rPr lang="en-US" sz="2000" dirty="0"/>
              <a:t>theatres started </a:t>
            </a:r>
            <a:r>
              <a:rPr lang="en-US" sz="2000" dirty="0" smtClean="0"/>
              <a:t>performing </a:t>
            </a:r>
            <a:r>
              <a:rPr lang="en-US" sz="2000" dirty="0"/>
              <a:t>many of the plays of the previous era, though often in adapted forms; new genres of Restoration comedy and spectacle soon evolved, giving English theatre of the later seventeenth century its distinctive character</a:t>
            </a:r>
            <a:r>
              <a:rPr lang="en-US" sz="2000" dirty="0" smtClean="0"/>
              <a:t>.</a:t>
            </a:r>
          </a:p>
          <a:p>
            <a:pPr>
              <a:spcBef>
                <a:spcPts val="1000"/>
              </a:spcBef>
              <a:buFont typeface="Wingdings" charset="2"/>
              <a:buChar char="§"/>
            </a:pPr>
            <a:r>
              <a:rPr lang="en-US" sz="2000" dirty="0" smtClean="0"/>
              <a:t>1660 ONWARDS </a:t>
            </a:r>
            <a:r>
              <a:rPr lang="en-US" sz="1800" dirty="0" smtClean="0"/>
              <a:t>– </a:t>
            </a:r>
            <a:r>
              <a:rPr lang="en-US" sz="2800" dirty="0" smtClean="0">
                <a:solidFill>
                  <a:srgbClr val="FF8E22"/>
                </a:solidFill>
                <a:latin typeface="Chalkduster"/>
                <a:cs typeface="Chalkduster"/>
              </a:rPr>
              <a:t>Restoration Theatre!</a:t>
            </a:r>
            <a:endParaRPr lang="en-US" sz="2800" dirty="0">
              <a:solidFill>
                <a:srgbClr val="FF8E22"/>
              </a:solidFill>
              <a:latin typeface="Chalkduster"/>
              <a:cs typeface="Chalkduster"/>
            </a:endParaRPr>
          </a:p>
        </p:txBody>
      </p:sp>
    </p:spTree>
    <p:extLst>
      <p:ext uri="{BB962C8B-B14F-4D97-AF65-F5344CB8AC3E}">
        <p14:creationId xmlns:p14="http://schemas.microsoft.com/office/powerpoint/2010/main" val="14122696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43906" cy="1143000"/>
          </a:xfrm>
        </p:spPr>
        <p:txBody>
          <a:bodyPr>
            <a:normAutofit/>
          </a:bodyPr>
          <a:lstStyle/>
          <a:p>
            <a:r>
              <a:rPr lang="en-US" sz="4800" dirty="0"/>
              <a:t>A </a:t>
            </a:r>
            <a:r>
              <a:rPr lang="en-US" sz="4800" spc="-150" dirty="0" smtClean="0">
                <a:solidFill>
                  <a:srgbClr val="FF8E22"/>
                </a:solidFill>
                <a:latin typeface="Chalkduster"/>
                <a:cs typeface="Chalkduster"/>
              </a:rPr>
              <a:t>PLAYHOUSE </a:t>
            </a:r>
            <a:r>
              <a:rPr lang="en-US" sz="4800" dirty="0" smtClean="0"/>
              <a:t>SPACE </a:t>
            </a:r>
            <a:endParaRPr lang="en-US" sz="4800" dirty="0"/>
          </a:p>
        </p:txBody>
      </p:sp>
      <p:sp>
        <p:nvSpPr>
          <p:cNvPr id="3" name="Content Placeholder 2"/>
          <p:cNvSpPr>
            <a:spLocks noGrp="1"/>
          </p:cNvSpPr>
          <p:nvPr>
            <p:ph idx="1"/>
          </p:nvPr>
        </p:nvSpPr>
        <p:spPr>
          <a:xfrm>
            <a:off x="457200" y="1600200"/>
            <a:ext cx="8243906" cy="4525963"/>
          </a:xfrm>
        </p:spPr>
        <p:txBody>
          <a:bodyPr/>
          <a:lstStyle/>
          <a:p>
            <a:pPr>
              <a:buFont typeface="Wingdings" charset="2"/>
              <a:buChar char="§"/>
            </a:pPr>
            <a:r>
              <a:rPr lang="en-US" dirty="0" smtClean="0"/>
              <a:t>Sir William Davenant and William </a:t>
            </a:r>
            <a:r>
              <a:rPr lang="en-US" dirty="0" err="1" smtClean="0"/>
              <a:t>Killigrew</a:t>
            </a:r>
            <a:r>
              <a:rPr lang="en-US" dirty="0" smtClean="0"/>
              <a:t> imported the French practice of converting tennis courts to playhouses.</a:t>
            </a:r>
          </a:p>
          <a:p>
            <a:pPr>
              <a:buFont typeface="Wingdings" charset="2"/>
              <a:buChar char="§"/>
            </a:pPr>
            <a:r>
              <a:rPr lang="en-US" dirty="0" smtClean="0"/>
              <a:t>The long, narrow shape of the tennis court dictated the shape of the theatre.</a:t>
            </a:r>
          </a:p>
          <a:p>
            <a:pPr>
              <a:buFont typeface="Wingdings" charset="2"/>
              <a:buChar char="§"/>
            </a:pPr>
            <a:r>
              <a:rPr lang="en-US" dirty="0" smtClean="0"/>
              <a:t>In 1661 </a:t>
            </a:r>
            <a:r>
              <a:rPr lang="en-US" dirty="0" err="1" smtClean="0"/>
              <a:t>Killigrew</a:t>
            </a:r>
            <a:r>
              <a:rPr lang="en-US" dirty="0" smtClean="0"/>
              <a:t> opened the Theatre Royal in Drury Lane, but in 1672 it burned down.</a:t>
            </a:r>
          </a:p>
          <a:p>
            <a:pPr>
              <a:buFont typeface="Wingdings" charset="2"/>
              <a:buChar char="§"/>
            </a:pPr>
            <a:r>
              <a:rPr lang="en-US" dirty="0" smtClean="0"/>
              <a:t>The new Theatre Royal was designed by Christopher Wren and opened in 1674.</a:t>
            </a:r>
            <a:endParaRPr lang="en-US" dirty="0"/>
          </a:p>
        </p:txBody>
      </p:sp>
    </p:spTree>
    <p:extLst>
      <p:ext uri="{BB962C8B-B14F-4D97-AF65-F5344CB8AC3E}">
        <p14:creationId xmlns:p14="http://schemas.microsoft.com/office/powerpoint/2010/main" val="9457154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dirty="0"/>
              <a:t>A </a:t>
            </a:r>
            <a:r>
              <a:rPr lang="en-US" sz="4400" spc="-150" dirty="0">
                <a:solidFill>
                  <a:srgbClr val="FF8E22"/>
                </a:solidFill>
                <a:latin typeface="Chalkduster"/>
                <a:cs typeface="Chalkduster"/>
              </a:rPr>
              <a:t>PLAYHOUSE </a:t>
            </a:r>
            <a:r>
              <a:rPr lang="en-US" sz="4400" dirty="0"/>
              <a:t>SPACE </a:t>
            </a:r>
            <a:r>
              <a:rPr lang="en-US" sz="4400" dirty="0" smtClean="0"/>
              <a:t>…</a:t>
            </a:r>
            <a:endParaRPr lang="en-US" dirty="0"/>
          </a:p>
        </p:txBody>
      </p:sp>
      <p:sp>
        <p:nvSpPr>
          <p:cNvPr id="3" name="Content Placeholder 2"/>
          <p:cNvSpPr>
            <a:spLocks noGrp="1"/>
          </p:cNvSpPr>
          <p:nvPr>
            <p:ph idx="1"/>
          </p:nvPr>
        </p:nvSpPr>
        <p:spPr>
          <a:xfrm>
            <a:off x="457199" y="1600200"/>
            <a:ext cx="8268447" cy="5018741"/>
          </a:xfrm>
        </p:spPr>
        <p:txBody>
          <a:bodyPr>
            <a:normAutofit fontScale="92500"/>
          </a:bodyPr>
          <a:lstStyle/>
          <a:p>
            <a:pPr marL="36576" indent="0">
              <a:buNone/>
            </a:pPr>
            <a:r>
              <a:rPr lang="en-US" dirty="0" smtClean="0"/>
              <a:t>David Garrick took over Drury </a:t>
            </a:r>
            <a:r>
              <a:rPr lang="en-US" dirty="0"/>
              <a:t>Lane in 1747. He made several major changes and ended the tradition of having audience members sitting on the stage, where they often interfered with the action.</a:t>
            </a:r>
          </a:p>
          <a:p>
            <a:pPr marL="36576" indent="0">
              <a:buNone/>
            </a:pPr>
            <a:r>
              <a:rPr lang="en-US" dirty="0"/>
              <a:t>Garrick changed the whole style of acting. He rejected the fashion for declamation, where actors would strike a pose and speak their lines formally. Garrick preferred a more easy, natural manner of speech and movement. The effect was a more subtle, less mannered style of acting and a move towards realism.</a:t>
            </a:r>
          </a:p>
        </p:txBody>
      </p:sp>
    </p:spTree>
    <p:extLst>
      <p:ext uri="{BB962C8B-B14F-4D97-AF65-F5344CB8AC3E}">
        <p14:creationId xmlns:p14="http://schemas.microsoft.com/office/powerpoint/2010/main" val="9929308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800" dirty="0"/>
              <a:t>A </a:t>
            </a:r>
            <a:r>
              <a:rPr lang="en-US" sz="4800" spc="-150" dirty="0">
                <a:solidFill>
                  <a:srgbClr val="FF8E22"/>
                </a:solidFill>
                <a:latin typeface="Chalkduster"/>
                <a:cs typeface="Chalkduster"/>
              </a:rPr>
              <a:t>PLAYHOUSE </a:t>
            </a:r>
            <a:r>
              <a:rPr lang="en-US" sz="4800" dirty="0"/>
              <a:t>SPACE …</a:t>
            </a:r>
            <a:endParaRPr lang="en-US" dirty="0"/>
          </a:p>
        </p:txBody>
      </p:sp>
      <p:pic>
        <p:nvPicPr>
          <p:cNvPr id="4" name="Content Placeholder 3"/>
          <p:cNvPicPr>
            <a:picLocks noGrp="1" noChangeAspect="1"/>
          </p:cNvPicPr>
          <p:nvPr>
            <p:ph idx="1"/>
          </p:nvPr>
        </p:nvPicPr>
        <p:blipFill rotWithShape="1">
          <a:blip r:embed="rId2"/>
          <a:srcRect l="6640" t="2939" r="7085"/>
          <a:stretch/>
        </p:blipFill>
        <p:spPr>
          <a:xfrm>
            <a:off x="5019870" y="1354068"/>
            <a:ext cx="3795424" cy="4995932"/>
          </a:xfrm>
          <a:ln w="76200" cmpd="sng">
            <a:solidFill>
              <a:srgbClr val="DD8047"/>
            </a:solidFill>
          </a:ln>
        </p:spPr>
      </p:pic>
      <p:sp>
        <p:nvSpPr>
          <p:cNvPr id="6" name="TextBox 5"/>
          <p:cNvSpPr txBox="1"/>
          <p:nvPr/>
        </p:nvSpPr>
        <p:spPr>
          <a:xfrm>
            <a:off x="328706" y="1354067"/>
            <a:ext cx="4497294" cy="5016758"/>
          </a:xfrm>
          <a:prstGeom prst="rect">
            <a:avLst/>
          </a:prstGeom>
          <a:noFill/>
        </p:spPr>
        <p:txBody>
          <a:bodyPr wrap="square" rtlCol="0">
            <a:spAutoFit/>
          </a:bodyPr>
          <a:lstStyle/>
          <a:p>
            <a:pPr marL="285750" indent="-285750">
              <a:buFont typeface="Arial"/>
              <a:buChar char="•"/>
            </a:pPr>
            <a:r>
              <a:rPr lang="en-US" sz="2000" dirty="0" smtClean="0"/>
              <a:t>The changes in Drury Lane over the years changed the actors’ relationship with the audience. </a:t>
            </a:r>
          </a:p>
          <a:p>
            <a:pPr marL="285750" indent="-285750">
              <a:buFont typeface="Arial"/>
              <a:buChar char="•"/>
            </a:pPr>
            <a:r>
              <a:rPr lang="en-US" sz="2000" dirty="0" smtClean="0"/>
              <a:t>The intimate actor-audience relationship of “Old Drury” had permitted Garrick’s “</a:t>
            </a:r>
            <a:r>
              <a:rPr lang="en-US" sz="2000" i="1" dirty="0" smtClean="0"/>
              <a:t>moving brow and penetrating eye</a:t>
            </a:r>
            <a:r>
              <a:rPr lang="en-US" sz="2000" dirty="0" smtClean="0"/>
              <a:t>” to be appreciated by all the audience. </a:t>
            </a:r>
          </a:p>
          <a:p>
            <a:pPr marL="285750" indent="-285750">
              <a:buFont typeface="Arial"/>
              <a:buChar char="•"/>
            </a:pPr>
            <a:r>
              <a:rPr lang="en-US" sz="2000" dirty="0" smtClean="0"/>
              <a:t>As his “</a:t>
            </a:r>
            <a:r>
              <a:rPr lang="en-US" sz="2000" i="1" dirty="0" smtClean="0"/>
              <a:t>passions shifted, and were by turns reflected from the mirror of his expressive countenance”</a:t>
            </a:r>
            <a:r>
              <a:rPr lang="en-US" sz="2000" dirty="0" smtClean="0"/>
              <a:t>, nothing was lost.</a:t>
            </a:r>
          </a:p>
          <a:p>
            <a:pPr marL="285750" indent="-285750">
              <a:buFont typeface="Arial"/>
              <a:buChar char="•"/>
            </a:pPr>
            <a:r>
              <a:rPr lang="en-US" sz="2000" dirty="0" smtClean="0"/>
              <a:t> But “</a:t>
            </a:r>
            <a:r>
              <a:rPr lang="en-US" sz="2000" i="1" dirty="0" smtClean="0"/>
              <a:t>upon the scale of </a:t>
            </a:r>
            <a:r>
              <a:rPr lang="en-US" sz="2000" i="1" dirty="0"/>
              <a:t>M</a:t>
            </a:r>
            <a:r>
              <a:rPr lang="en-US" sz="2000" i="1" dirty="0" smtClean="0"/>
              <a:t>odern Drury, many of the finest touches of his act would of necessity fall short</a:t>
            </a:r>
            <a:r>
              <a:rPr lang="en-US" sz="2000" dirty="0" smtClean="0"/>
              <a:t>”.</a:t>
            </a:r>
            <a:endParaRPr lang="en-US" sz="2000" dirty="0"/>
          </a:p>
        </p:txBody>
      </p:sp>
    </p:spTree>
    <p:extLst>
      <p:ext uri="{BB962C8B-B14F-4D97-AF65-F5344CB8AC3E}">
        <p14:creationId xmlns:p14="http://schemas.microsoft.com/office/powerpoint/2010/main" val="194717005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74638"/>
            <a:ext cx="8343153" cy="1143000"/>
          </a:xfrm>
        </p:spPr>
        <p:txBody>
          <a:bodyPr>
            <a:normAutofit/>
          </a:bodyPr>
          <a:lstStyle/>
          <a:p>
            <a:r>
              <a:rPr lang="en-US" sz="4400" spc="-150" dirty="0" smtClean="0">
                <a:solidFill>
                  <a:srgbClr val="FF8E22"/>
                </a:solidFill>
                <a:latin typeface="Chalkduster"/>
                <a:cs typeface="Chalkduster"/>
              </a:rPr>
              <a:t>Theatre Royal, Drury Lane</a:t>
            </a:r>
            <a:endParaRPr lang="en-US" dirty="0"/>
          </a:p>
        </p:txBody>
      </p:sp>
      <p:pic>
        <p:nvPicPr>
          <p:cNvPr id="4" name="Content Placeholder 3" descr="018073.jpg"/>
          <p:cNvPicPr>
            <a:picLocks noGrp="1" noChangeAspect="1"/>
          </p:cNvPicPr>
          <p:nvPr>
            <p:ph idx="1"/>
          </p:nvPr>
        </p:nvPicPr>
        <p:blipFill rotWithShape="1">
          <a:blip r:embed="rId2">
            <a:extLst>
              <a:ext uri="{28A0092B-C50C-407E-A947-70E740481C1C}">
                <a14:useLocalDpi xmlns:a14="http://schemas.microsoft.com/office/drawing/2010/main" val="0"/>
              </a:ext>
            </a:extLst>
          </a:blip>
          <a:srcRect l="17013" r="11937"/>
          <a:stretch/>
        </p:blipFill>
        <p:spPr>
          <a:xfrm>
            <a:off x="3361764" y="1600200"/>
            <a:ext cx="5438587" cy="4525963"/>
          </a:xfrm>
          <a:ln w="76200" cmpd="sng">
            <a:solidFill>
              <a:srgbClr val="FF8E22"/>
            </a:solidFill>
          </a:ln>
        </p:spPr>
      </p:pic>
      <p:sp>
        <p:nvSpPr>
          <p:cNvPr id="5" name="TextBox 4"/>
          <p:cNvSpPr txBox="1"/>
          <p:nvPr/>
        </p:nvSpPr>
        <p:spPr>
          <a:xfrm>
            <a:off x="179294" y="1260177"/>
            <a:ext cx="3018117" cy="4909036"/>
          </a:xfrm>
          <a:prstGeom prst="rect">
            <a:avLst/>
          </a:prstGeom>
          <a:noFill/>
        </p:spPr>
        <p:txBody>
          <a:bodyPr wrap="square" rtlCol="0">
            <a:spAutoFit/>
          </a:bodyPr>
          <a:lstStyle/>
          <a:p>
            <a:pPr>
              <a:spcBef>
                <a:spcPts val="700"/>
              </a:spcBef>
            </a:pPr>
            <a:endParaRPr lang="en-US" dirty="0"/>
          </a:p>
          <a:p>
            <a:pPr marL="285750" indent="-285750">
              <a:spcBef>
                <a:spcPts val="700"/>
              </a:spcBef>
              <a:buFont typeface="Wingdings" charset="2"/>
              <a:buChar char="§"/>
            </a:pPr>
            <a:r>
              <a:rPr lang="en-US" sz="2000" dirty="0" smtClean="0"/>
              <a:t>Side walls of auditorium slope inwards towards stage</a:t>
            </a:r>
          </a:p>
          <a:p>
            <a:pPr marL="285750" indent="-285750">
              <a:spcBef>
                <a:spcPts val="700"/>
              </a:spcBef>
              <a:buFont typeface="Wingdings" charset="2"/>
              <a:buChar char="§"/>
            </a:pPr>
            <a:r>
              <a:rPr lang="en-US" sz="2000" dirty="0" smtClean="0"/>
              <a:t>Boxes could see the stage but not the scene</a:t>
            </a:r>
          </a:p>
          <a:p>
            <a:pPr marL="285750" indent="-285750">
              <a:spcBef>
                <a:spcPts val="700"/>
              </a:spcBef>
              <a:buFont typeface="Wingdings" charset="2"/>
              <a:buChar char="§"/>
            </a:pPr>
            <a:r>
              <a:rPr lang="en-US" sz="2000" dirty="0" smtClean="0"/>
              <a:t>Curved auditorium seating</a:t>
            </a:r>
          </a:p>
          <a:p>
            <a:pPr marL="285750" indent="-285750">
              <a:spcBef>
                <a:spcPts val="700"/>
              </a:spcBef>
              <a:buFont typeface="Wingdings" charset="2"/>
              <a:buChar char="§"/>
            </a:pPr>
            <a:r>
              <a:rPr lang="en-US" sz="2000" dirty="0" smtClean="0"/>
              <a:t>Two doors either side for entrances/exits</a:t>
            </a:r>
          </a:p>
          <a:p>
            <a:pPr marL="285750" indent="-285750">
              <a:spcBef>
                <a:spcPts val="700"/>
              </a:spcBef>
              <a:buFont typeface="Wingdings" charset="2"/>
              <a:buChar char="§"/>
            </a:pPr>
            <a:r>
              <a:rPr lang="en-US" sz="2000" dirty="0" smtClean="0"/>
              <a:t>No orchestra pit</a:t>
            </a:r>
          </a:p>
          <a:p>
            <a:pPr marL="285750" indent="-285750">
              <a:spcBef>
                <a:spcPts val="700"/>
              </a:spcBef>
              <a:buFont typeface="Wingdings" charset="2"/>
              <a:buChar char="§"/>
            </a:pPr>
            <a:r>
              <a:rPr lang="en-US" sz="2000" dirty="0" smtClean="0"/>
              <a:t>Raked stage leading up to vista</a:t>
            </a:r>
            <a:endParaRPr lang="en-US" sz="2000" dirty="0"/>
          </a:p>
        </p:txBody>
      </p:sp>
      <p:sp>
        <p:nvSpPr>
          <p:cNvPr id="6" name="TextBox 5"/>
          <p:cNvSpPr txBox="1"/>
          <p:nvPr/>
        </p:nvSpPr>
        <p:spPr>
          <a:xfrm>
            <a:off x="4422587" y="6335059"/>
            <a:ext cx="4377765" cy="369332"/>
          </a:xfrm>
          <a:prstGeom prst="rect">
            <a:avLst/>
          </a:prstGeom>
          <a:noFill/>
        </p:spPr>
        <p:txBody>
          <a:bodyPr wrap="square" rtlCol="0">
            <a:spAutoFit/>
          </a:bodyPr>
          <a:lstStyle/>
          <a:p>
            <a:pPr algn="r"/>
            <a:r>
              <a:rPr lang="en-US" b="1" dirty="0" smtClean="0"/>
              <a:t>Sir Christopher Wren: 1674</a:t>
            </a:r>
            <a:endParaRPr lang="en-US" b="1" dirty="0"/>
          </a:p>
        </p:txBody>
      </p:sp>
    </p:spTree>
    <p:extLst>
      <p:ext uri="{BB962C8B-B14F-4D97-AF65-F5344CB8AC3E}">
        <p14:creationId xmlns:p14="http://schemas.microsoft.com/office/powerpoint/2010/main" val="371816121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6087035" cy="562068"/>
          </a:xfrm>
        </p:spPr>
        <p:txBody>
          <a:bodyPr>
            <a:noAutofit/>
          </a:bodyPr>
          <a:lstStyle/>
          <a:p>
            <a:r>
              <a:rPr lang="en-US" sz="3200" spc="-150" dirty="0">
                <a:solidFill>
                  <a:srgbClr val="FF8E22"/>
                </a:solidFill>
                <a:latin typeface="Chalkduster"/>
                <a:cs typeface="Chalkduster"/>
              </a:rPr>
              <a:t>Theatre Royal, Drury Lane</a:t>
            </a:r>
            <a:endParaRPr lang="en-US" sz="3200" dirty="0"/>
          </a:p>
        </p:txBody>
      </p:sp>
      <p:pic>
        <p:nvPicPr>
          <p:cNvPr id="4" name="Content Placeholder 3" descr="Drury Lane.jpg"/>
          <p:cNvPicPr>
            <a:picLocks noGrp="1" noChangeAspect="1"/>
          </p:cNvPicPr>
          <p:nvPr>
            <p:ph idx="1"/>
          </p:nvPr>
        </p:nvPicPr>
        <p:blipFill rotWithShape="1">
          <a:blip r:embed="rId2">
            <a:extLst>
              <a:ext uri="{28A0092B-C50C-407E-A947-70E740481C1C}">
                <a14:useLocalDpi xmlns:a14="http://schemas.microsoft.com/office/drawing/2010/main" val="0"/>
              </a:ext>
            </a:extLst>
          </a:blip>
          <a:srcRect l="3053" r="1089"/>
          <a:stretch/>
        </p:blipFill>
        <p:spPr>
          <a:xfrm>
            <a:off x="4064000" y="1299977"/>
            <a:ext cx="4676588" cy="4512668"/>
          </a:xfrm>
          <a:ln w="76200" cmpd="sng">
            <a:solidFill>
              <a:srgbClr val="FF8E22"/>
            </a:solidFill>
          </a:ln>
        </p:spPr>
      </p:pic>
      <p:sp>
        <p:nvSpPr>
          <p:cNvPr id="5" name="TextBox 4"/>
          <p:cNvSpPr txBox="1"/>
          <p:nvPr/>
        </p:nvSpPr>
        <p:spPr>
          <a:xfrm>
            <a:off x="209177" y="1150473"/>
            <a:ext cx="3720352" cy="4508927"/>
          </a:xfrm>
          <a:prstGeom prst="rect">
            <a:avLst/>
          </a:prstGeom>
          <a:noFill/>
        </p:spPr>
        <p:txBody>
          <a:bodyPr wrap="square" rtlCol="0">
            <a:spAutoFit/>
          </a:bodyPr>
          <a:lstStyle/>
          <a:p>
            <a:r>
              <a:rPr lang="en-US" dirty="0" smtClean="0"/>
              <a:t>By 1775, the building had been completely restored by Robert Adam:</a:t>
            </a:r>
          </a:p>
          <a:p>
            <a:endParaRPr lang="en-US" dirty="0"/>
          </a:p>
          <a:p>
            <a:pPr marL="285750" indent="-285750">
              <a:spcBef>
                <a:spcPts val="700"/>
              </a:spcBef>
              <a:buFont typeface="Wingdings" charset="2"/>
              <a:buChar char="§"/>
            </a:pPr>
            <a:r>
              <a:rPr lang="en-US" dirty="0" smtClean="0"/>
              <a:t>He stopped the audience accessing the stage</a:t>
            </a:r>
          </a:p>
          <a:p>
            <a:pPr marL="285750" indent="-285750">
              <a:spcBef>
                <a:spcPts val="700"/>
              </a:spcBef>
              <a:buFont typeface="Wingdings" charset="2"/>
              <a:buChar char="§"/>
            </a:pPr>
            <a:r>
              <a:rPr lang="en-US" dirty="0" smtClean="0"/>
              <a:t>He added a third tier, gaining additional seating</a:t>
            </a:r>
          </a:p>
          <a:p>
            <a:pPr marL="285750" indent="-285750">
              <a:spcBef>
                <a:spcPts val="700"/>
              </a:spcBef>
              <a:buFont typeface="Wingdings" charset="2"/>
              <a:buChar char="§"/>
            </a:pPr>
            <a:r>
              <a:rPr lang="en-US" dirty="0" smtClean="0"/>
              <a:t>He moved the proscenium further upstage to improve sightlines</a:t>
            </a:r>
          </a:p>
          <a:p>
            <a:pPr marL="285750" indent="-285750">
              <a:spcBef>
                <a:spcPts val="700"/>
              </a:spcBef>
              <a:buFont typeface="Wingdings" charset="2"/>
              <a:buChar char="§"/>
            </a:pPr>
            <a:r>
              <a:rPr lang="en-US" dirty="0" smtClean="0"/>
              <a:t>Added orchestra pit</a:t>
            </a:r>
          </a:p>
          <a:p>
            <a:pPr marL="285750" indent="-285750">
              <a:spcBef>
                <a:spcPts val="700"/>
              </a:spcBef>
              <a:buFont typeface="Wingdings" charset="2"/>
              <a:buChar char="§"/>
            </a:pPr>
            <a:r>
              <a:rPr lang="en-US" dirty="0" smtClean="0"/>
              <a:t>Only two doors to onto stage</a:t>
            </a:r>
          </a:p>
          <a:p>
            <a:pPr marL="285750" indent="-285750">
              <a:spcBef>
                <a:spcPts val="700"/>
              </a:spcBef>
              <a:buFont typeface="Wingdings" charset="2"/>
              <a:buChar char="§"/>
            </a:pPr>
            <a:r>
              <a:rPr lang="en-US" dirty="0" smtClean="0"/>
              <a:t>Production rooms</a:t>
            </a:r>
          </a:p>
        </p:txBody>
      </p:sp>
      <p:sp>
        <p:nvSpPr>
          <p:cNvPr id="6" name="TextBox 5"/>
          <p:cNvSpPr txBox="1"/>
          <p:nvPr/>
        </p:nvSpPr>
        <p:spPr>
          <a:xfrm>
            <a:off x="522943" y="6051175"/>
            <a:ext cx="8217645" cy="400110"/>
          </a:xfrm>
          <a:prstGeom prst="rect">
            <a:avLst/>
          </a:prstGeom>
          <a:noFill/>
        </p:spPr>
        <p:txBody>
          <a:bodyPr wrap="square" rtlCol="0">
            <a:spAutoFit/>
          </a:bodyPr>
          <a:lstStyle/>
          <a:p>
            <a:r>
              <a:rPr lang="en-US" sz="2000" b="1" dirty="0" smtClean="0"/>
              <a:t>This set the pattern for new playhouses such as Covent Garden… </a:t>
            </a:r>
            <a:endParaRPr lang="en-US" sz="2000" b="1" dirty="0"/>
          </a:p>
        </p:txBody>
      </p:sp>
    </p:spTree>
    <p:extLst>
      <p:ext uri="{BB962C8B-B14F-4D97-AF65-F5344CB8AC3E}">
        <p14:creationId xmlns:p14="http://schemas.microsoft.com/office/powerpoint/2010/main" val="354504002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0988" y="199933"/>
            <a:ext cx="7467600" cy="756303"/>
          </a:xfrm>
        </p:spPr>
        <p:txBody>
          <a:bodyPr>
            <a:normAutofit/>
          </a:bodyPr>
          <a:lstStyle/>
          <a:p>
            <a:r>
              <a:rPr lang="en-US" sz="2800" spc="-150" dirty="0" smtClean="0">
                <a:solidFill>
                  <a:srgbClr val="FF8E22"/>
                </a:solidFill>
                <a:latin typeface="Chalkduster"/>
                <a:cs typeface="Chalkduster"/>
              </a:rPr>
              <a:t>Theatre Royal, Covent Garden - 1794</a:t>
            </a:r>
            <a:endParaRPr lang="en-US" sz="2800" dirty="0"/>
          </a:p>
        </p:txBody>
      </p:sp>
      <p:pic>
        <p:nvPicPr>
          <p:cNvPr id="4" name="Content Placeholder 3" descr="covent garden.jpg"/>
          <p:cNvPicPr>
            <a:picLocks noGrp="1" noChangeAspect="1"/>
          </p:cNvPicPr>
          <p:nvPr>
            <p:ph idx="1"/>
          </p:nvPr>
        </p:nvPicPr>
        <p:blipFill>
          <a:blip r:embed="rId2">
            <a:extLst>
              <a:ext uri="{28A0092B-C50C-407E-A947-70E740481C1C}">
                <a14:useLocalDpi xmlns:a14="http://schemas.microsoft.com/office/drawing/2010/main" val="0"/>
              </a:ext>
            </a:extLst>
          </a:blip>
          <a:srcRect t="11968" b="11968"/>
          <a:stretch>
            <a:fillRect/>
          </a:stretch>
        </p:blipFill>
        <p:spPr>
          <a:xfrm>
            <a:off x="510988" y="1211730"/>
            <a:ext cx="8119035" cy="4920785"/>
          </a:xfrm>
          <a:ln w="76200" cmpd="sng">
            <a:solidFill>
              <a:srgbClr val="FF8E22"/>
            </a:solidFill>
          </a:ln>
        </p:spPr>
      </p:pic>
    </p:spTree>
    <p:extLst>
      <p:ext uri="{BB962C8B-B14F-4D97-AF65-F5344CB8AC3E}">
        <p14:creationId xmlns:p14="http://schemas.microsoft.com/office/powerpoint/2010/main" val="155039498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spc="-150" dirty="0">
                <a:solidFill>
                  <a:srgbClr val="FF8E22"/>
                </a:solidFill>
                <a:latin typeface="Chalkduster"/>
                <a:cs typeface="Chalkduster"/>
              </a:rPr>
              <a:t>Theatre Royal, </a:t>
            </a:r>
            <a:r>
              <a:rPr lang="en-US" sz="3200" spc="-150" dirty="0" smtClean="0">
                <a:solidFill>
                  <a:srgbClr val="FF8E22"/>
                </a:solidFill>
                <a:latin typeface="Chalkduster"/>
                <a:cs typeface="Chalkduster"/>
              </a:rPr>
              <a:t>Drury Lane – 1797</a:t>
            </a:r>
            <a:endParaRPr lang="en-US" sz="3200" dirty="0"/>
          </a:p>
        </p:txBody>
      </p:sp>
      <p:pic>
        <p:nvPicPr>
          <p:cNvPr id="4" name="Content Placeholder 3" descr="Drury Lane 2.jpg"/>
          <p:cNvPicPr>
            <a:picLocks noGrp="1" noChangeAspect="1"/>
          </p:cNvPicPr>
          <p:nvPr>
            <p:ph idx="1"/>
          </p:nvPr>
        </p:nvPicPr>
        <p:blipFill rotWithShape="1">
          <a:blip r:embed="rId2">
            <a:extLst>
              <a:ext uri="{28A0092B-C50C-407E-A947-70E740481C1C}">
                <a14:useLocalDpi xmlns:a14="http://schemas.microsoft.com/office/drawing/2010/main" val="0"/>
              </a:ext>
            </a:extLst>
          </a:blip>
          <a:srcRect l="-328" r="340"/>
          <a:stretch/>
        </p:blipFill>
        <p:spPr>
          <a:xfrm>
            <a:off x="959699" y="1417639"/>
            <a:ext cx="7123477" cy="4828054"/>
          </a:xfrm>
          <a:ln w="76200" cmpd="sng">
            <a:solidFill>
              <a:srgbClr val="FF8E22"/>
            </a:solidFill>
          </a:ln>
        </p:spPr>
      </p:pic>
    </p:spTree>
    <p:extLst>
      <p:ext uri="{BB962C8B-B14F-4D97-AF65-F5344CB8AC3E}">
        <p14:creationId xmlns:p14="http://schemas.microsoft.com/office/powerpoint/2010/main" val="248372250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831009"/>
          </a:xfrm>
        </p:spPr>
        <p:txBody>
          <a:bodyPr>
            <a:normAutofit/>
          </a:bodyPr>
          <a:lstStyle/>
          <a:p>
            <a:r>
              <a:rPr lang="en-US" sz="4800" spc="-150" dirty="0" smtClean="0">
                <a:solidFill>
                  <a:srgbClr val="FF8E22"/>
                </a:solidFill>
                <a:latin typeface="Chalkduster"/>
                <a:cs typeface="Chalkduster"/>
              </a:rPr>
              <a:t>Provincial </a:t>
            </a:r>
            <a:r>
              <a:rPr lang="en-US" sz="4800" dirty="0" smtClean="0"/>
              <a:t>SPACES</a:t>
            </a:r>
            <a:endParaRPr lang="en-US" dirty="0"/>
          </a:p>
        </p:txBody>
      </p:sp>
      <p:sp>
        <p:nvSpPr>
          <p:cNvPr id="3" name="Content Placeholder 2"/>
          <p:cNvSpPr>
            <a:spLocks noGrp="1"/>
          </p:cNvSpPr>
          <p:nvPr>
            <p:ph idx="1"/>
          </p:nvPr>
        </p:nvSpPr>
        <p:spPr>
          <a:xfrm>
            <a:off x="457199" y="1137024"/>
            <a:ext cx="8298329" cy="5242858"/>
          </a:xfrm>
        </p:spPr>
        <p:txBody>
          <a:bodyPr>
            <a:normAutofit lnSpcReduction="10000"/>
          </a:bodyPr>
          <a:lstStyle/>
          <a:p>
            <a:pPr marL="36576" indent="0">
              <a:buNone/>
            </a:pPr>
            <a:r>
              <a:rPr lang="en-US" dirty="0" smtClean="0"/>
              <a:t>(late 18</a:t>
            </a:r>
            <a:r>
              <a:rPr lang="en-US" baseline="30000" dirty="0" smtClean="0"/>
              <a:t>th</a:t>
            </a:r>
            <a:r>
              <a:rPr lang="en-US" dirty="0" smtClean="0"/>
              <a:t> and early 19</a:t>
            </a:r>
            <a:r>
              <a:rPr lang="en-US" baseline="30000" dirty="0" smtClean="0"/>
              <a:t>th</a:t>
            </a:r>
            <a:r>
              <a:rPr lang="en-US" dirty="0" smtClean="0"/>
              <a:t> centuries)</a:t>
            </a:r>
          </a:p>
          <a:p>
            <a:pPr marL="36576" indent="0">
              <a:buNone/>
            </a:pPr>
            <a:endParaRPr lang="en-US" dirty="0" smtClean="0"/>
          </a:p>
          <a:p>
            <a:r>
              <a:rPr lang="en-US" dirty="0" smtClean="0"/>
              <a:t>Theatres were built by managers whose companies toured regular circuits of towns and villages.</a:t>
            </a:r>
          </a:p>
          <a:p>
            <a:r>
              <a:rPr lang="en-US" dirty="0" smtClean="0"/>
              <a:t>These were converted from halls and barns.</a:t>
            </a:r>
          </a:p>
          <a:p>
            <a:r>
              <a:rPr lang="en-US" dirty="0" smtClean="0"/>
              <a:t>They reflected the small “tennis court” shape rather than the grand Metropolis model.</a:t>
            </a:r>
          </a:p>
          <a:p>
            <a:r>
              <a:rPr lang="en-US" dirty="0" smtClean="0"/>
              <a:t>The theatres were built with touring in mind, so the scenery etc. could be easily moved from one venue to another.</a:t>
            </a:r>
          </a:p>
          <a:p>
            <a:pPr marL="36576" indent="0">
              <a:buNone/>
            </a:pPr>
            <a:endParaRPr lang="en-US" dirty="0"/>
          </a:p>
        </p:txBody>
      </p:sp>
    </p:spTree>
    <p:extLst>
      <p:ext uri="{BB962C8B-B14F-4D97-AF65-F5344CB8AC3E}">
        <p14:creationId xmlns:p14="http://schemas.microsoft.com/office/powerpoint/2010/main" val="413175376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6460565" cy="860891"/>
          </a:xfrm>
        </p:spPr>
        <p:txBody>
          <a:bodyPr>
            <a:normAutofit fontScale="90000"/>
          </a:bodyPr>
          <a:lstStyle/>
          <a:p>
            <a:r>
              <a:rPr lang="en-US" sz="4400" spc="-150" dirty="0" smtClean="0">
                <a:solidFill>
                  <a:srgbClr val="FF8E22"/>
                </a:solidFill>
                <a:latin typeface="Chalkduster"/>
                <a:cs typeface="Chalkduster"/>
              </a:rPr>
              <a:t>Sparrow Hill Theatre </a:t>
            </a:r>
            <a:r>
              <a:rPr lang="en-US" sz="3100" dirty="0" err="1" smtClean="0"/>
              <a:t>Loughborough</a:t>
            </a:r>
            <a:r>
              <a:rPr lang="en-US" sz="3100" dirty="0" smtClean="0"/>
              <a:t> - 1822</a:t>
            </a:r>
            <a:endParaRPr lang="en-US" sz="3100" dirty="0"/>
          </a:p>
        </p:txBody>
      </p:sp>
      <p:pic>
        <p:nvPicPr>
          <p:cNvPr id="6" name="Content Placeholder 5" descr="Sparrow hill 1.jpg"/>
          <p:cNvPicPr>
            <a:picLocks noGrp="1" noChangeAspect="1"/>
          </p:cNvPicPr>
          <p:nvPr>
            <p:ph idx="1"/>
          </p:nvPr>
        </p:nvPicPr>
        <p:blipFill rotWithShape="1">
          <a:blip r:embed="rId2">
            <a:extLst>
              <a:ext uri="{28A0092B-C50C-407E-A947-70E740481C1C}">
                <a14:useLocalDpi xmlns:a14="http://schemas.microsoft.com/office/drawing/2010/main" val="0"/>
              </a:ext>
            </a:extLst>
          </a:blip>
          <a:srcRect l="217" r="509"/>
          <a:stretch/>
        </p:blipFill>
        <p:spPr>
          <a:xfrm>
            <a:off x="463179" y="1748118"/>
            <a:ext cx="5109883" cy="4378045"/>
          </a:xfrm>
          <a:ln w="76200" cmpd="sng">
            <a:solidFill>
              <a:srgbClr val="FF8E22"/>
            </a:solidFill>
          </a:ln>
        </p:spPr>
      </p:pic>
      <p:pic>
        <p:nvPicPr>
          <p:cNvPr id="7" name="Picture 6" descr="Sparrow hill 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05294" y="3376706"/>
            <a:ext cx="3756996" cy="3083262"/>
          </a:xfrm>
          <a:prstGeom prst="rect">
            <a:avLst/>
          </a:prstGeom>
          <a:ln w="76200" cmpd="sng">
            <a:solidFill>
              <a:srgbClr val="FF8E22"/>
            </a:solidFill>
          </a:ln>
        </p:spPr>
      </p:pic>
      <p:sp>
        <p:nvSpPr>
          <p:cNvPr id="8" name="TextBox 7"/>
          <p:cNvSpPr txBox="1"/>
          <p:nvPr/>
        </p:nvSpPr>
        <p:spPr>
          <a:xfrm>
            <a:off x="5782235" y="1135529"/>
            <a:ext cx="3227294" cy="2169825"/>
          </a:xfrm>
          <a:prstGeom prst="rect">
            <a:avLst/>
          </a:prstGeom>
          <a:noFill/>
        </p:spPr>
        <p:txBody>
          <a:bodyPr wrap="square" rtlCol="0">
            <a:spAutoFit/>
          </a:bodyPr>
          <a:lstStyle/>
          <a:p>
            <a:r>
              <a:rPr lang="en-US" dirty="0" smtClean="0"/>
              <a:t>Note how small this venue is! Yet it is quite sophisticated for its time.</a:t>
            </a:r>
          </a:p>
          <a:p>
            <a:pPr>
              <a:lnSpc>
                <a:spcPct val="50000"/>
              </a:lnSpc>
            </a:pPr>
            <a:endParaRPr lang="en-US" dirty="0"/>
          </a:p>
          <a:p>
            <a:r>
              <a:rPr lang="en-US" dirty="0" smtClean="0"/>
              <a:t>Most theatres built in this era fell between the styles of the previous grand spaces and this converted barn.</a:t>
            </a:r>
            <a:endParaRPr lang="en-US" dirty="0"/>
          </a:p>
        </p:txBody>
      </p:sp>
    </p:spTree>
    <p:extLst>
      <p:ext uri="{BB962C8B-B14F-4D97-AF65-F5344CB8AC3E}">
        <p14:creationId xmlns:p14="http://schemas.microsoft.com/office/powerpoint/2010/main" val="257614378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5109"/>
            <a:ext cx="8074212" cy="1070067"/>
          </a:xfrm>
        </p:spPr>
        <p:txBody>
          <a:bodyPr>
            <a:normAutofit/>
          </a:bodyPr>
          <a:lstStyle/>
          <a:p>
            <a:r>
              <a:rPr lang="en-US" sz="3600" spc="-150" dirty="0" smtClean="0">
                <a:solidFill>
                  <a:srgbClr val="FF8E22"/>
                </a:solidFill>
                <a:latin typeface="Chalkduster"/>
                <a:cs typeface="Chalkduster"/>
              </a:rPr>
              <a:t>Stage and Auditorium -  </a:t>
            </a:r>
            <a:r>
              <a:rPr lang="en-US" sz="3600" dirty="0" smtClean="0"/>
              <a:t>Space</a:t>
            </a:r>
            <a:endParaRPr lang="en-US" sz="3600" dirty="0"/>
          </a:p>
        </p:txBody>
      </p:sp>
      <p:sp>
        <p:nvSpPr>
          <p:cNvPr id="3" name="Content Placeholder 2"/>
          <p:cNvSpPr>
            <a:spLocks noGrp="1"/>
          </p:cNvSpPr>
          <p:nvPr>
            <p:ph idx="1"/>
          </p:nvPr>
        </p:nvSpPr>
        <p:spPr>
          <a:xfrm>
            <a:off x="457200" y="1225177"/>
            <a:ext cx="8387976" cy="5363882"/>
          </a:xfrm>
        </p:spPr>
        <p:txBody>
          <a:bodyPr>
            <a:normAutofit/>
          </a:bodyPr>
          <a:lstStyle/>
          <a:p>
            <a:pPr marL="36576" indent="0">
              <a:buNone/>
            </a:pPr>
            <a:r>
              <a:rPr lang="en-US" sz="2000" b="1" dirty="0" smtClean="0"/>
              <a:t>In 1812 the Theatre Royal, Drury Lane was rebuilt by Benjamin Wyatt. This introduced many “new” factors which are relevant today:</a:t>
            </a:r>
          </a:p>
          <a:p>
            <a:pPr>
              <a:buFont typeface="Wingdings" charset="2"/>
              <a:buChar char="§"/>
            </a:pPr>
            <a:r>
              <a:rPr lang="en-US" sz="1800" dirty="0" smtClean="0"/>
              <a:t>auditorium to hold as large an audience as possible - 3,200 – in order to gain the highest potential box office income</a:t>
            </a:r>
          </a:p>
          <a:p>
            <a:pPr>
              <a:buFont typeface="Wingdings" charset="2"/>
              <a:buChar char="§"/>
            </a:pPr>
            <a:r>
              <a:rPr lang="en-US" sz="1800" dirty="0" smtClean="0"/>
              <a:t>he </a:t>
            </a:r>
            <a:r>
              <a:rPr lang="en-US" sz="1800" dirty="0" err="1" smtClean="0"/>
              <a:t>realised</a:t>
            </a:r>
            <a:r>
              <a:rPr lang="en-US" sz="1800" dirty="0" smtClean="0"/>
              <a:t> that the wider the proscenium opening, the more scenery and “extras” were needed to fill the space</a:t>
            </a:r>
          </a:p>
          <a:p>
            <a:pPr>
              <a:buFont typeface="Wingdings" charset="2"/>
              <a:buChar char="§"/>
            </a:pPr>
            <a:r>
              <a:rPr lang="en-US" sz="1800" dirty="0" smtClean="0"/>
              <a:t>he used the proscenium as a “Frame to the </a:t>
            </a:r>
            <a:r>
              <a:rPr lang="en-US" sz="1800" dirty="0"/>
              <a:t>S</a:t>
            </a:r>
            <a:r>
              <a:rPr lang="en-US" sz="1800" dirty="0" smtClean="0"/>
              <a:t>cenic Picture”, and actors were forbidden to “step out” of this picture</a:t>
            </a:r>
          </a:p>
          <a:p>
            <a:pPr>
              <a:buFont typeface="Wingdings" charset="2"/>
              <a:buChar char="§"/>
            </a:pPr>
            <a:r>
              <a:rPr lang="en-US" sz="1800" dirty="0" smtClean="0"/>
              <a:t>this led later to the removal of the “</a:t>
            </a:r>
            <a:r>
              <a:rPr lang="en-US" sz="1800" dirty="0"/>
              <a:t>a</a:t>
            </a:r>
            <a:r>
              <a:rPr lang="en-US" sz="1800" dirty="0" smtClean="0"/>
              <a:t>ctor’s stage” altogether. The orchestra pit butted up to the stage just in front of the proscenium arch</a:t>
            </a:r>
          </a:p>
          <a:p>
            <a:pPr>
              <a:buFont typeface="Wingdings" charset="2"/>
              <a:buChar char="§"/>
            </a:pPr>
            <a:r>
              <a:rPr lang="en-US" sz="1800" dirty="0" smtClean="0"/>
              <a:t>he increased the numbers of entrances and exits in order to make the movement of the audience safer</a:t>
            </a:r>
          </a:p>
          <a:p>
            <a:pPr>
              <a:buFont typeface="Wingdings" charset="2"/>
              <a:buChar char="§"/>
            </a:pPr>
            <a:r>
              <a:rPr lang="en-US" sz="1800" dirty="0" smtClean="0"/>
              <a:t>he introduced a series of perforated water pipes, subdivided into sections, as an emergency fire precaution</a:t>
            </a:r>
          </a:p>
          <a:p>
            <a:pPr>
              <a:buFont typeface="Wingdings" charset="2"/>
              <a:buChar char="§"/>
            </a:pPr>
            <a:r>
              <a:rPr lang="en-US" sz="1800" dirty="0" smtClean="0"/>
              <a:t>he used a semi-circular plan for audience seating as he believed this offered the best sightlines to the majority of the audience – not just the nobility.</a:t>
            </a:r>
          </a:p>
          <a:p>
            <a:pPr>
              <a:buFont typeface="Wingdings" charset="2"/>
              <a:buChar char="§"/>
            </a:pPr>
            <a:endParaRPr lang="en-US" sz="2000" dirty="0" smtClean="0"/>
          </a:p>
          <a:p>
            <a:pPr>
              <a:buFont typeface="Wingdings" charset="2"/>
              <a:buChar char="§"/>
            </a:pPr>
            <a:endParaRPr lang="en-US" sz="2000" dirty="0" smtClean="0"/>
          </a:p>
          <a:p>
            <a:pPr>
              <a:buFont typeface="Wingdings" charset="2"/>
              <a:buChar char="§"/>
            </a:pPr>
            <a:endParaRPr lang="en-US" sz="2000" dirty="0" smtClean="0"/>
          </a:p>
          <a:p>
            <a:pPr>
              <a:buFont typeface="Wingdings" charset="2"/>
              <a:buChar char="§"/>
            </a:pPr>
            <a:endParaRPr lang="en-US" sz="2000" dirty="0" smtClean="0"/>
          </a:p>
          <a:p>
            <a:pPr>
              <a:buFont typeface="Wingdings" charset="2"/>
              <a:buChar char="§"/>
            </a:pPr>
            <a:endParaRPr lang="en-US" sz="2000" dirty="0"/>
          </a:p>
        </p:txBody>
      </p:sp>
    </p:spTree>
    <p:extLst>
      <p:ext uri="{BB962C8B-B14F-4D97-AF65-F5344CB8AC3E}">
        <p14:creationId xmlns:p14="http://schemas.microsoft.com/office/powerpoint/2010/main" val="391607491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801127"/>
          </a:xfrm>
        </p:spPr>
        <p:txBody>
          <a:bodyPr/>
          <a:lstStyle/>
          <a:p>
            <a:r>
              <a:rPr lang="en-US" sz="4400" spc="-150" dirty="0" smtClean="0">
                <a:solidFill>
                  <a:srgbClr val="FF8E22"/>
                </a:solidFill>
                <a:latin typeface="Chalkduster"/>
                <a:cs typeface="Chalkduster"/>
              </a:rPr>
              <a:t>Drury Lane </a:t>
            </a:r>
            <a:r>
              <a:rPr lang="en-US" dirty="0" smtClean="0"/>
              <a:t>- AGAIN!</a:t>
            </a:r>
            <a:endParaRPr lang="en-US" dirty="0"/>
          </a:p>
        </p:txBody>
      </p:sp>
      <p:pic>
        <p:nvPicPr>
          <p:cNvPr id="4" name="Content Placeholder 3" descr="Drury Lane 3.jpg"/>
          <p:cNvPicPr>
            <a:picLocks noGrp="1" noChangeAspect="1"/>
          </p:cNvPicPr>
          <p:nvPr>
            <p:ph idx="1"/>
          </p:nvPr>
        </p:nvPicPr>
        <p:blipFill>
          <a:blip r:embed="rId2">
            <a:extLst>
              <a:ext uri="{28A0092B-C50C-407E-A947-70E740481C1C}">
                <a14:useLocalDpi xmlns:a14="http://schemas.microsoft.com/office/drawing/2010/main" val="0"/>
              </a:ext>
            </a:extLst>
          </a:blip>
          <a:srcRect t="13491" b="13491"/>
          <a:stretch>
            <a:fillRect/>
          </a:stretch>
        </p:blipFill>
        <p:spPr>
          <a:xfrm>
            <a:off x="457199" y="1435845"/>
            <a:ext cx="8329963" cy="5048624"/>
          </a:xfrm>
          <a:ln w="76200" cmpd="sng">
            <a:solidFill>
              <a:srgbClr val="FF8E22"/>
            </a:solidFill>
          </a:ln>
        </p:spPr>
      </p:pic>
    </p:spTree>
    <p:extLst>
      <p:ext uri="{BB962C8B-B14F-4D97-AF65-F5344CB8AC3E}">
        <p14:creationId xmlns:p14="http://schemas.microsoft.com/office/powerpoint/2010/main" val="383162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5464"/>
            <a:ext cx="7467600" cy="1143000"/>
          </a:xfrm>
        </p:spPr>
        <p:txBody>
          <a:bodyPr>
            <a:normAutofit fontScale="90000"/>
          </a:bodyPr>
          <a:lstStyle/>
          <a:p>
            <a:r>
              <a:rPr lang="en-US" sz="4800" dirty="0" smtClean="0"/>
              <a:t>SPACE – </a:t>
            </a:r>
            <a:r>
              <a:rPr lang="en-US" sz="4800" spc="-150" dirty="0" smtClean="0">
                <a:solidFill>
                  <a:srgbClr val="FF8E22"/>
                </a:solidFill>
                <a:latin typeface="Chalkduster"/>
                <a:cs typeface="Chalkduster"/>
              </a:rPr>
              <a:t>THE MECHANICS</a:t>
            </a:r>
            <a:endParaRPr lang="en-US" dirty="0"/>
          </a:p>
        </p:txBody>
      </p:sp>
      <p:pic>
        <p:nvPicPr>
          <p:cNvPr id="4" name="Content Placeholder 3" descr="STAGE MECHANICS.jpg"/>
          <p:cNvPicPr>
            <a:picLocks noGrp="1" noChangeAspect="1"/>
          </p:cNvPicPr>
          <p:nvPr>
            <p:ph idx="1"/>
          </p:nvPr>
        </p:nvPicPr>
        <p:blipFill rotWithShape="1">
          <a:blip r:embed="rId2">
            <a:extLst>
              <a:ext uri="{28A0092B-C50C-407E-A947-70E740481C1C}">
                <a14:useLocalDpi xmlns:a14="http://schemas.microsoft.com/office/drawing/2010/main" val="0"/>
              </a:ext>
            </a:extLst>
          </a:blip>
          <a:srcRect r="444"/>
          <a:stretch/>
        </p:blipFill>
        <p:spPr>
          <a:xfrm>
            <a:off x="5005294" y="1163641"/>
            <a:ext cx="3839883" cy="5192736"/>
          </a:xfrm>
          <a:ln w="76200" cmpd="sng">
            <a:solidFill>
              <a:srgbClr val="FF8E22"/>
            </a:solidFill>
          </a:ln>
        </p:spPr>
      </p:pic>
      <p:sp>
        <p:nvSpPr>
          <p:cNvPr id="5" name="TextBox 4"/>
          <p:cNvSpPr txBox="1"/>
          <p:nvPr/>
        </p:nvSpPr>
        <p:spPr>
          <a:xfrm>
            <a:off x="343647" y="1389529"/>
            <a:ext cx="4402816" cy="369332"/>
          </a:xfrm>
          <a:prstGeom prst="rect">
            <a:avLst/>
          </a:prstGeom>
          <a:noFill/>
        </p:spPr>
        <p:txBody>
          <a:bodyPr wrap="square" rtlCol="0">
            <a:spAutoFit/>
          </a:bodyPr>
          <a:lstStyle/>
          <a:p>
            <a:r>
              <a:rPr lang="en-US" b="1" dirty="0" smtClean="0"/>
              <a:t>1888 – THEATRE ROYAL, LEICESTER</a:t>
            </a:r>
            <a:endParaRPr lang="en-US" b="1" dirty="0"/>
          </a:p>
        </p:txBody>
      </p:sp>
      <p:sp>
        <p:nvSpPr>
          <p:cNvPr id="6" name="TextBox 5"/>
          <p:cNvSpPr txBox="1"/>
          <p:nvPr/>
        </p:nvSpPr>
        <p:spPr>
          <a:xfrm>
            <a:off x="343648" y="1758861"/>
            <a:ext cx="3899646" cy="369332"/>
          </a:xfrm>
          <a:prstGeom prst="rect">
            <a:avLst/>
          </a:prstGeom>
          <a:noFill/>
        </p:spPr>
        <p:txBody>
          <a:bodyPr wrap="square" rtlCol="0">
            <a:spAutoFit/>
          </a:bodyPr>
          <a:lstStyle/>
          <a:p>
            <a:r>
              <a:rPr lang="en-US" b="1" i="1" dirty="0" smtClean="0"/>
              <a:t>“The English Wooden Stage”</a:t>
            </a:r>
          </a:p>
        </p:txBody>
      </p:sp>
      <p:sp>
        <p:nvSpPr>
          <p:cNvPr id="7" name="TextBox 6"/>
          <p:cNvSpPr txBox="1"/>
          <p:nvPr/>
        </p:nvSpPr>
        <p:spPr>
          <a:xfrm>
            <a:off x="343648" y="2286001"/>
            <a:ext cx="4402815" cy="4231928"/>
          </a:xfrm>
          <a:prstGeom prst="rect">
            <a:avLst/>
          </a:prstGeom>
          <a:noFill/>
        </p:spPr>
        <p:txBody>
          <a:bodyPr wrap="square" rtlCol="0">
            <a:spAutoFit/>
          </a:bodyPr>
          <a:lstStyle/>
          <a:p>
            <a:pPr marL="285750" indent="-285750">
              <a:spcBef>
                <a:spcPts val="700"/>
              </a:spcBef>
              <a:buFont typeface="Arial"/>
              <a:buChar char="•"/>
            </a:pPr>
            <a:r>
              <a:rPr lang="en-US" dirty="0" smtClean="0"/>
              <a:t>four square corner traps</a:t>
            </a:r>
          </a:p>
          <a:p>
            <a:pPr marL="285750" indent="-285750">
              <a:spcBef>
                <a:spcPts val="700"/>
              </a:spcBef>
              <a:buFont typeface="Arial"/>
              <a:buChar char="•"/>
            </a:pPr>
            <a:r>
              <a:rPr lang="en-US" dirty="0" smtClean="0"/>
              <a:t>centrally-placed “grave-trap”</a:t>
            </a:r>
          </a:p>
          <a:p>
            <a:pPr marL="285750" indent="-285750">
              <a:spcBef>
                <a:spcPts val="700"/>
              </a:spcBef>
              <a:buFont typeface="Arial"/>
              <a:buChar char="•"/>
            </a:pPr>
            <a:r>
              <a:rPr lang="en-US" dirty="0" smtClean="0"/>
              <a:t>series of openings reflecting wing positions</a:t>
            </a:r>
          </a:p>
          <a:p>
            <a:pPr marL="285750" indent="-285750">
              <a:spcBef>
                <a:spcPts val="700"/>
              </a:spcBef>
              <a:buFont typeface="Arial"/>
              <a:buChar char="•"/>
            </a:pPr>
            <a:r>
              <a:rPr lang="en-US" dirty="0" smtClean="0"/>
              <a:t>sections of stage could slide apart, leaving “cuts” in the floor the width of the proscenium</a:t>
            </a:r>
          </a:p>
          <a:p>
            <a:pPr marL="285750" indent="-285750">
              <a:spcBef>
                <a:spcPts val="700"/>
              </a:spcBef>
              <a:buFont typeface="Arial"/>
              <a:buChar char="•"/>
            </a:pPr>
            <a:r>
              <a:rPr lang="en-US" dirty="0" smtClean="0"/>
              <a:t>narrow cuts for horizontal “ground-rows”</a:t>
            </a:r>
          </a:p>
          <a:p>
            <a:pPr marL="285750" indent="-285750">
              <a:spcBef>
                <a:spcPts val="700"/>
              </a:spcBef>
              <a:buFont typeface="Arial"/>
              <a:buChar char="•"/>
            </a:pPr>
            <a:r>
              <a:rPr lang="en-US" dirty="0" smtClean="0"/>
              <a:t>wider openings allowing the raising of groups of actors, or units of built scenery to stage level</a:t>
            </a:r>
          </a:p>
          <a:p>
            <a:pPr marL="285750" indent="-285750">
              <a:spcBef>
                <a:spcPts val="700"/>
              </a:spcBef>
              <a:buFont typeface="Arial"/>
              <a:buChar char="•"/>
            </a:pPr>
            <a:endParaRPr lang="en-US" dirty="0"/>
          </a:p>
        </p:txBody>
      </p:sp>
    </p:spTree>
    <p:extLst>
      <p:ext uri="{BB962C8B-B14F-4D97-AF65-F5344CB8AC3E}">
        <p14:creationId xmlns:p14="http://schemas.microsoft.com/office/powerpoint/2010/main" val="373851818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6415741" cy="666656"/>
          </a:xfrm>
        </p:spPr>
        <p:txBody>
          <a:bodyPr>
            <a:normAutofit fontScale="90000"/>
          </a:bodyPr>
          <a:lstStyle/>
          <a:p>
            <a:r>
              <a:rPr lang="en-US" sz="4400" spc="-150" dirty="0">
                <a:solidFill>
                  <a:srgbClr val="FF8E22"/>
                </a:solidFill>
                <a:latin typeface="Chalkduster"/>
                <a:cs typeface="Chalkduster"/>
              </a:rPr>
              <a:t>THE </a:t>
            </a:r>
            <a:r>
              <a:rPr lang="en-US" sz="4400" spc="-150" dirty="0" smtClean="0">
                <a:solidFill>
                  <a:srgbClr val="FF8E22"/>
                </a:solidFill>
                <a:latin typeface="Chalkduster"/>
                <a:cs typeface="Chalkduster"/>
              </a:rPr>
              <a:t>MECHANICS …</a:t>
            </a:r>
            <a:endParaRPr lang="en-US" dirty="0"/>
          </a:p>
        </p:txBody>
      </p:sp>
      <p:pic>
        <p:nvPicPr>
          <p:cNvPr id="4" name="Content Placeholder 3" descr="Under the stage.jpg"/>
          <p:cNvPicPr>
            <a:picLocks noGrp="1" noChangeAspect="1"/>
          </p:cNvPicPr>
          <p:nvPr>
            <p:ph idx="1"/>
          </p:nvPr>
        </p:nvPicPr>
        <p:blipFill>
          <a:blip r:embed="rId2">
            <a:extLst>
              <a:ext uri="{28A0092B-C50C-407E-A947-70E740481C1C}">
                <a14:useLocalDpi xmlns:a14="http://schemas.microsoft.com/office/drawing/2010/main" val="0"/>
              </a:ext>
            </a:extLst>
          </a:blip>
          <a:srcRect t="14605" b="14605"/>
          <a:stretch>
            <a:fillRect/>
          </a:stretch>
        </p:blipFill>
        <p:spPr>
          <a:xfrm>
            <a:off x="576729" y="1256554"/>
            <a:ext cx="7969624" cy="4830230"/>
          </a:xfrm>
          <a:ln w="76200" cmpd="sng">
            <a:solidFill>
              <a:srgbClr val="FF8E22"/>
            </a:solidFill>
          </a:ln>
        </p:spPr>
      </p:pic>
      <p:sp>
        <p:nvSpPr>
          <p:cNvPr id="5" name="TextBox 4"/>
          <p:cNvSpPr txBox="1"/>
          <p:nvPr/>
        </p:nvSpPr>
        <p:spPr>
          <a:xfrm>
            <a:off x="1927412" y="6245414"/>
            <a:ext cx="5483412" cy="369332"/>
          </a:xfrm>
          <a:prstGeom prst="rect">
            <a:avLst/>
          </a:prstGeom>
          <a:noFill/>
        </p:spPr>
        <p:txBody>
          <a:bodyPr wrap="square" rtlCol="0">
            <a:spAutoFit/>
          </a:bodyPr>
          <a:lstStyle/>
          <a:p>
            <a:r>
              <a:rPr lang="en-US" b="1" dirty="0" smtClean="0"/>
              <a:t>Below stage – VIENNA COURT THEATRE - 1888</a:t>
            </a:r>
            <a:endParaRPr lang="en-US" b="1" dirty="0"/>
          </a:p>
        </p:txBody>
      </p:sp>
    </p:spTree>
    <p:extLst>
      <p:ext uri="{BB962C8B-B14F-4D97-AF65-F5344CB8AC3E}">
        <p14:creationId xmlns:p14="http://schemas.microsoft.com/office/powerpoint/2010/main" val="30917280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681597"/>
          </a:xfrm>
        </p:spPr>
        <p:txBody>
          <a:bodyPr>
            <a:normAutofit/>
          </a:bodyPr>
          <a:lstStyle/>
          <a:p>
            <a:r>
              <a:rPr lang="en-US" sz="3200" spc="-150" dirty="0" smtClean="0">
                <a:solidFill>
                  <a:srgbClr val="FF8E22"/>
                </a:solidFill>
                <a:latin typeface="Chalkduster"/>
                <a:cs typeface="Chalkduster"/>
              </a:rPr>
              <a:t>The Mechanics …</a:t>
            </a:r>
            <a:endParaRPr lang="en-US" sz="3200" dirty="0"/>
          </a:p>
        </p:txBody>
      </p:sp>
      <p:pic>
        <p:nvPicPr>
          <p:cNvPr id="4" name="Content Placeholder 3" descr="Roller cloth 1.jpg"/>
          <p:cNvPicPr>
            <a:picLocks noGrp="1" noChangeAspect="1"/>
          </p:cNvPicPr>
          <p:nvPr>
            <p:ph idx="1"/>
          </p:nvPr>
        </p:nvPicPr>
        <p:blipFill rotWithShape="1">
          <a:blip r:embed="rId2">
            <a:extLst>
              <a:ext uri="{28A0092B-C50C-407E-A947-70E740481C1C}">
                <a14:useLocalDpi xmlns:a14="http://schemas.microsoft.com/office/drawing/2010/main" val="0"/>
              </a:ext>
            </a:extLst>
          </a:blip>
          <a:srcRect l="96" r="297"/>
          <a:stretch/>
        </p:blipFill>
        <p:spPr>
          <a:xfrm>
            <a:off x="4840942" y="470305"/>
            <a:ext cx="4049058" cy="6132679"/>
          </a:xfrm>
          <a:ln w="76200" cmpd="sng">
            <a:solidFill>
              <a:srgbClr val="FF8E22"/>
            </a:solidFill>
          </a:ln>
        </p:spPr>
      </p:pic>
      <p:pic>
        <p:nvPicPr>
          <p:cNvPr id="5" name="Picture 4" descr="Roller Cloth 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3490" y="1105706"/>
            <a:ext cx="2528316" cy="3346704"/>
          </a:xfrm>
          <a:prstGeom prst="rect">
            <a:avLst/>
          </a:prstGeom>
          <a:ln w="76200" cmpd="sng">
            <a:solidFill>
              <a:srgbClr val="FF8E22"/>
            </a:solidFill>
          </a:ln>
        </p:spPr>
      </p:pic>
      <p:pic>
        <p:nvPicPr>
          <p:cNvPr id="6" name="Picture 5" descr="Roller Cloth 3.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19412" y="4244310"/>
            <a:ext cx="2976552" cy="2389854"/>
          </a:xfrm>
          <a:prstGeom prst="rect">
            <a:avLst/>
          </a:prstGeom>
          <a:ln w="76200" cmpd="sng">
            <a:solidFill>
              <a:srgbClr val="FF8E22"/>
            </a:solidFill>
          </a:ln>
        </p:spPr>
      </p:pic>
    </p:spTree>
    <p:extLst>
      <p:ext uri="{BB962C8B-B14F-4D97-AF65-F5344CB8AC3E}">
        <p14:creationId xmlns:p14="http://schemas.microsoft.com/office/powerpoint/2010/main" val="211512255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9"/>
            <a:ext cx="6968566" cy="457480"/>
          </a:xfrm>
        </p:spPr>
        <p:txBody>
          <a:bodyPr>
            <a:normAutofit fontScale="90000"/>
          </a:bodyPr>
          <a:lstStyle/>
          <a:p>
            <a:r>
              <a:rPr lang="en-US" sz="4800" spc="-150" dirty="0">
                <a:solidFill>
                  <a:srgbClr val="FF8E22"/>
                </a:solidFill>
                <a:latin typeface="Chalkduster"/>
                <a:cs typeface="Chalkduster"/>
              </a:rPr>
              <a:t>The Mechanics </a:t>
            </a:r>
            <a:r>
              <a:rPr lang="en-US" sz="4800" spc="-150" dirty="0" smtClean="0">
                <a:solidFill>
                  <a:srgbClr val="FF8E22"/>
                </a:solidFill>
                <a:latin typeface="Chalkduster"/>
                <a:cs typeface="Chalkduster"/>
              </a:rPr>
              <a:t>… </a:t>
            </a:r>
            <a:endParaRPr lang="en-US" dirty="0"/>
          </a:p>
        </p:txBody>
      </p:sp>
      <p:sp>
        <p:nvSpPr>
          <p:cNvPr id="3" name="Content Placeholder 2"/>
          <p:cNvSpPr>
            <a:spLocks noGrp="1"/>
          </p:cNvSpPr>
          <p:nvPr>
            <p:ph idx="1"/>
          </p:nvPr>
        </p:nvSpPr>
        <p:spPr>
          <a:xfrm>
            <a:off x="457200" y="1255058"/>
            <a:ext cx="7467600" cy="4871105"/>
          </a:xfrm>
        </p:spPr>
        <p:txBody>
          <a:bodyPr/>
          <a:lstStyle/>
          <a:p>
            <a:r>
              <a:rPr lang="en-US" dirty="0" smtClean="0"/>
              <a:t>Until 1888 the Theatre Royal, Leicester had a continuous roof from front to rear of the building, the roof space being used as a carpenter’s shop.</a:t>
            </a:r>
          </a:p>
          <a:p>
            <a:r>
              <a:rPr lang="en-US" dirty="0" smtClean="0"/>
              <a:t>In that year the stage roof was raised to enable “the scenes to hang, without being rolled up or folded”.</a:t>
            </a:r>
          </a:p>
          <a:p>
            <a:r>
              <a:rPr lang="en-US" dirty="0" smtClean="0"/>
              <a:t>The resulting architectural feature was to be the characteristic Fly</a:t>
            </a:r>
            <a:r>
              <a:rPr lang="en-US" dirty="0"/>
              <a:t> T</a:t>
            </a:r>
            <a:r>
              <a:rPr lang="en-US" dirty="0" smtClean="0"/>
              <a:t>ower of contemporary theatres.</a:t>
            </a:r>
          </a:p>
          <a:p>
            <a:pPr marL="36576" indent="0">
              <a:buNone/>
            </a:pPr>
            <a:endParaRPr lang="en-US" dirty="0"/>
          </a:p>
        </p:txBody>
      </p:sp>
    </p:spTree>
    <p:extLst>
      <p:ext uri="{BB962C8B-B14F-4D97-AF65-F5344CB8AC3E}">
        <p14:creationId xmlns:p14="http://schemas.microsoft.com/office/powerpoint/2010/main" val="9373063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824" y="274639"/>
            <a:ext cx="8531411" cy="457480"/>
          </a:xfrm>
        </p:spPr>
        <p:txBody>
          <a:bodyPr>
            <a:normAutofit fontScale="90000"/>
          </a:bodyPr>
          <a:lstStyle/>
          <a:p>
            <a:r>
              <a:rPr lang="en-US" sz="4800" spc="-150" dirty="0">
                <a:solidFill>
                  <a:srgbClr val="FF8E22"/>
                </a:solidFill>
                <a:latin typeface="Chalkduster"/>
                <a:cs typeface="Chalkduster"/>
              </a:rPr>
              <a:t>The Mechanics </a:t>
            </a:r>
            <a:r>
              <a:rPr lang="en-US" sz="4800" spc="-150" dirty="0" smtClean="0">
                <a:solidFill>
                  <a:srgbClr val="FF8E22"/>
                </a:solidFill>
                <a:latin typeface="Chalkduster"/>
                <a:cs typeface="Chalkduster"/>
              </a:rPr>
              <a:t>… </a:t>
            </a:r>
            <a:r>
              <a:rPr lang="en-US" spc="-150" dirty="0" smtClean="0"/>
              <a:t>the FLY TOWER</a:t>
            </a:r>
            <a:endParaRPr lang="en-US" spc="-150" dirty="0"/>
          </a:p>
        </p:txBody>
      </p:sp>
      <p:pic>
        <p:nvPicPr>
          <p:cNvPr id="4" name="Content Placeholder 3" descr="Flying system.jpg"/>
          <p:cNvPicPr>
            <a:picLocks noGrp="1" noChangeAspect="1"/>
          </p:cNvPicPr>
          <p:nvPr>
            <p:ph idx="1"/>
          </p:nvPr>
        </p:nvPicPr>
        <p:blipFill rotWithShape="1">
          <a:blip r:embed="rId2">
            <a:extLst>
              <a:ext uri="{28A0092B-C50C-407E-A947-70E740481C1C}">
                <a14:useLocalDpi xmlns:a14="http://schemas.microsoft.com/office/drawing/2010/main" val="0"/>
              </a:ext>
            </a:extLst>
          </a:blip>
          <a:srcRect t="9049" b="-197"/>
          <a:stretch/>
        </p:blipFill>
        <p:spPr>
          <a:xfrm>
            <a:off x="657411" y="1222447"/>
            <a:ext cx="7859059" cy="5217481"/>
          </a:xfrm>
          <a:ln w="76200" cmpd="sng">
            <a:solidFill>
              <a:srgbClr val="FF8E22"/>
            </a:solidFill>
          </a:ln>
        </p:spPr>
      </p:pic>
    </p:spTree>
    <p:extLst>
      <p:ext uri="{BB962C8B-B14F-4D97-AF65-F5344CB8AC3E}">
        <p14:creationId xmlns:p14="http://schemas.microsoft.com/office/powerpoint/2010/main" val="140755258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spc="-150" dirty="0" smtClean="0">
                <a:solidFill>
                  <a:srgbClr val="FF8E22"/>
                </a:solidFill>
                <a:latin typeface="Chalkduster"/>
                <a:cs typeface="Chalkduster"/>
              </a:rPr>
              <a:t>WAGNER’S </a:t>
            </a:r>
            <a:r>
              <a:rPr lang="en-US" spc="-150" dirty="0" smtClean="0"/>
              <a:t>SPACE</a:t>
            </a:r>
            <a:endParaRPr lang="en-US" dirty="0"/>
          </a:p>
        </p:txBody>
      </p:sp>
      <p:sp>
        <p:nvSpPr>
          <p:cNvPr id="3" name="Content Placeholder 2"/>
          <p:cNvSpPr>
            <a:spLocks noGrp="1"/>
          </p:cNvSpPr>
          <p:nvPr>
            <p:ph idx="1"/>
          </p:nvPr>
        </p:nvSpPr>
        <p:spPr>
          <a:xfrm>
            <a:off x="431467" y="1284942"/>
            <a:ext cx="8328212" cy="1759790"/>
          </a:xfrm>
        </p:spPr>
        <p:txBody>
          <a:bodyPr>
            <a:normAutofit fontScale="92500" lnSpcReduction="10000"/>
          </a:bodyPr>
          <a:lstStyle/>
          <a:p>
            <a:pPr marL="36576" indent="0">
              <a:buNone/>
            </a:pPr>
            <a:r>
              <a:rPr lang="en-US" dirty="0" smtClean="0"/>
              <a:t>In 1876, Wagner (with Otto </a:t>
            </a:r>
            <a:r>
              <a:rPr lang="en-US" dirty="0" err="1" smtClean="0"/>
              <a:t>Bruckwald</a:t>
            </a:r>
            <a:r>
              <a:rPr lang="en-US" dirty="0" smtClean="0"/>
              <a:t>) designed an opera house in Bayreuth, Bavaria, for the express purpose of presenting his operas. “The Ring” was its first performance.</a:t>
            </a:r>
          </a:p>
        </p:txBody>
      </p:sp>
      <p:pic>
        <p:nvPicPr>
          <p:cNvPr id="4" name="Picture 3"/>
          <p:cNvPicPr>
            <a:picLocks noChangeAspect="1"/>
          </p:cNvPicPr>
          <p:nvPr/>
        </p:nvPicPr>
        <p:blipFill>
          <a:blip r:embed="rId2"/>
          <a:stretch>
            <a:fillRect/>
          </a:stretch>
        </p:blipFill>
        <p:spPr>
          <a:xfrm>
            <a:off x="3873915" y="3139911"/>
            <a:ext cx="5031027" cy="3481294"/>
          </a:xfrm>
          <a:prstGeom prst="rect">
            <a:avLst/>
          </a:prstGeom>
          <a:ln w="76200" cmpd="sng">
            <a:solidFill>
              <a:srgbClr val="DD8047"/>
            </a:solidFill>
          </a:ln>
        </p:spPr>
      </p:pic>
      <p:sp>
        <p:nvSpPr>
          <p:cNvPr id="5" name="TextBox 4"/>
          <p:cNvSpPr txBox="1"/>
          <p:nvPr/>
        </p:nvSpPr>
        <p:spPr>
          <a:xfrm>
            <a:off x="313764" y="2970027"/>
            <a:ext cx="3357614" cy="3785652"/>
          </a:xfrm>
          <a:prstGeom prst="rect">
            <a:avLst/>
          </a:prstGeom>
          <a:noFill/>
        </p:spPr>
        <p:txBody>
          <a:bodyPr wrap="square" rtlCol="0">
            <a:spAutoFit/>
          </a:bodyPr>
          <a:lstStyle/>
          <a:p>
            <a:pPr marL="36576" indent="0" algn="r">
              <a:buNone/>
            </a:pPr>
            <a:r>
              <a:rPr lang="en-US" sz="2400" dirty="0"/>
              <a:t>The auditorium was designed as a “fan” shape, </a:t>
            </a:r>
            <a:r>
              <a:rPr lang="en-US" sz="2400" dirty="0" smtClean="0"/>
              <a:t>known as “continental seating”, with 1,345 seats </a:t>
            </a:r>
            <a:r>
              <a:rPr lang="en-US" sz="2400" dirty="0"/>
              <a:t>on one single slope, with rows of seating extending the whole width of the auditorium.</a:t>
            </a:r>
          </a:p>
        </p:txBody>
      </p:sp>
    </p:spTree>
    <p:extLst>
      <p:ext uri="{BB962C8B-B14F-4D97-AF65-F5344CB8AC3E}">
        <p14:creationId xmlns:p14="http://schemas.microsoft.com/office/powerpoint/2010/main" val="98271448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800" spc="-150" dirty="0">
                <a:solidFill>
                  <a:srgbClr val="FF8E22"/>
                </a:solidFill>
                <a:latin typeface="Chalkduster"/>
                <a:cs typeface="Chalkduster"/>
              </a:rPr>
              <a:t>WAGNER’S </a:t>
            </a:r>
            <a:r>
              <a:rPr lang="en-US" spc="-150" dirty="0" smtClean="0"/>
              <a:t>SPACE …</a:t>
            </a:r>
            <a:endParaRPr lang="en-US" dirty="0"/>
          </a:p>
        </p:txBody>
      </p:sp>
      <p:pic>
        <p:nvPicPr>
          <p:cNvPr id="4" name="Content Placeholder 3" descr="Bayreuth 1.psd"/>
          <p:cNvPicPr>
            <a:picLocks noGrp="1" noChangeAspect="1"/>
          </p:cNvPicPr>
          <p:nvPr>
            <p:ph idx="1"/>
          </p:nvPr>
        </p:nvPicPr>
        <p:blipFill rotWithShape="1">
          <a:blip r:embed="rId2">
            <a:extLst>
              <a:ext uri="{28A0092B-C50C-407E-A947-70E740481C1C}">
                <a14:useLocalDpi xmlns:a14="http://schemas.microsoft.com/office/drawing/2010/main" val="0"/>
              </a:ext>
            </a:extLst>
          </a:blip>
          <a:srcRect l="871" r="10074"/>
          <a:stretch/>
        </p:blipFill>
        <p:spPr>
          <a:xfrm>
            <a:off x="3349255" y="1417639"/>
            <a:ext cx="5503392" cy="5067114"/>
          </a:xfrm>
          <a:ln w="76200" cmpd="sng">
            <a:solidFill>
              <a:srgbClr val="DD8047"/>
            </a:solidFill>
          </a:ln>
        </p:spPr>
      </p:pic>
      <p:sp>
        <p:nvSpPr>
          <p:cNvPr id="5" name="TextBox 4"/>
          <p:cNvSpPr txBox="1"/>
          <p:nvPr/>
        </p:nvSpPr>
        <p:spPr>
          <a:xfrm>
            <a:off x="224119" y="1507286"/>
            <a:ext cx="2883646" cy="4929556"/>
          </a:xfrm>
          <a:prstGeom prst="rect">
            <a:avLst/>
          </a:prstGeom>
          <a:noFill/>
        </p:spPr>
        <p:txBody>
          <a:bodyPr wrap="square" rtlCol="0">
            <a:spAutoFit/>
          </a:bodyPr>
          <a:lstStyle/>
          <a:p>
            <a:pPr marL="285750" indent="-285750">
              <a:spcBef>
                <a:spcPts val="500"/>
              </a:spcBef>
              <a:buFont typeface="Arial"/>
              <a:buChar char="•"/>
            </a:pPr>
            <a:r>
              <a:rPr lang="en-US" dirty="0" smtClean="0"/>
              <a:t>There was a double proscenium arch which, unlit, effectively separated the “real world” of the auditorium from the illusion of the stage world, and made it look much further away.</a:t>
            </a:r>
          </a:p>
          <a:p>
            <a:pPr marL="285750" indent="-285750">
              <a:spcBef>
                <a:spcPts val="500"/>
              </a:spcBef>
              <a:buFont typeface="Arial"/>
              <a:buChar char="•"/>
            </a:pPr>
            <a:r>
              <a:rPr lang="en-US" dirty="0" smtClean="0"/>
              <a:t>This enhanced the general safety of the building.</a:t>
            </a:r>
          </a:p>
          <a:p>
            <a:pPr marL="285750" indent="-285750">
              <a:spcBef>
                <a:spcPts val="500"/>
              </a:spcBef>
              <a:buFont typeface="Arial"/>
              <a:buChar char="•"/>
            </a:pPr>
            <a:r>
              <a:rPr lang="en-US" dirty="0" smtClean="0"/>
              <a:t>This building was the first acknowledged “opera house” rather than a concert hall for opera.</a:t>
            </a:r>
            <a:endParaRPr lang="en-US" dirty="0"/>
          </a:p>
        </p:txBody>
      </p:sp>
    </p:spTree>
    <p:extLst>
      <p:ext uri="{BB962C8B-B14F-4D97-AF65-F5344CB8AC3E}">
        <p14:creationId xmlns:p14="http://schemas.microsoft.com/office/powerpoint/2010/main" val="308735020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spc="-150" dirty="0">
                <a:solidFill>
                  <a:srgbClr val="FF8E22"/>
                </a:solidFill>
                <a:latin typeface="Chalkduster"/>
                <a:cs typeface="Chalkduster"/>
              </a:rPr>
              <a:t>WAGNER’S </a:t>
            </a:r>
            <a:r>
              <a:rPr lang="en-US" spc="-150" dirty="0"/>
              <a:t>SPACE …</a:t>
            </a:r>
            <a:endParaRPr lang="en-US" dirty="0"/>
          </a:p>
        </p:txBody>
      </p:sp>
      <p:pic>
        <p:nvPicPr>
          <p:cNvPr id="4" name="Content Placeholder 3"/>
          <p:cNvPicPr>
            <a:picLocks noGrp="1" noChangeAspect="1"/>
          </p:cNvPicPr>
          <p:nvPr>
            <p:ph idx="1"/>
          </p:nvPr>
        </p:nvPicPr>
        <p:blipFill>
          <a:blip r:embed="rId2"/>
          <a:srcRect l="12077" r="12077"/>
          <a:stretch>
            <a:fillRect/>
          </a:stretch>
        </p:blipFill>
        <p:spPr>
          <a:xfrm>
            <a:off x="4616824" y="3940589"/>
            <a:ext cx="4232088" cy="2738398"/>
          </a:xfrm>
          <a:ln w="76200" cmpd="sng">
            <a:solidFill>
              <a:srgbClr val="DD8047"/>
            </a:solidFill>
          </a:ln>
        </p:spPr>
      </p:pic>
      <p:pic>
        <p:nvPicPr>
          <p:cNvPr id="5" name="Picture 4"/>
          <p:cNvPicPr>
            <a:picLocks noChangeAspect="1"/>
          </p:cNvPicPr>
          <p:nvPr/>
        </p:nvPicPr>
        <p:blipFill>
          <a:blip r:embed="rId3"/>
          <a:stretch>
            <a:fillRect/>
          </a:stretch>
        </p:blipFill>
        <p:spPr>
          <a:xfrm>
            <a:off x="5308894" y="1120588"/>
            <a:ext cx="3540017" cy="2685530"/>
          </a:xfrm>
          <a:prstGeom prst="rect">
            <a:avLst/>
          </a:prstGeom>
        </p:spPr>
      </p:pic>
      <p:sp>
        <p:nvSpPr>
          <p:cNvPr id="6" name="TextBox 5"/>
          <p:cNvSpPr txBox="1"/>
          <p:nvPr/>
        </p:nvSpPr>
        <p:spPr>
          <a:xfrm>
            <a:off x="457199" y="1268228"/>
            <a:ext cx="4966447" cy="2185214"/>
          </a:xfrm>
          <a:prstGeom prst="rect">
            <a:avLst/>
          </a:prstGeom>
          <a:noFill/>
        </p:spPr>
        <p:txBody>
          <a:bodyPr wrap="square" rtlCol="0">
            <a:spAutoFit/>
          </a:bodyPr>
          <a:lstStyle/>
          <a:p>
            <a:r>
              <a:rPr lang="en-US" sz="2000" dirty="0" smtClean="0"/>
              <a:t>There was another great innovation at Bayreuth – the Orchestra Pit. Here, the pit was recessed below and underneath  the stage. This created a “mystic gulf” between the audience and the </a:t>
            </a:r>
            <a:r>
              <a:rPr lang="en-US" sz="2000" dirty="0"/>
              <a:t>s</a:t>
            </a:r>
            <a:r>
              <a:rPr lang="en-US" sz="2000" dirty="0" smtClean="0"/>
              <a:t>tage.</a:t>
            </a:r>
          </a:p>
          <a:p>
            <a:endParaRPr lang="en-US" dirty="0" smtClean="0"/>
          </a:p>
          <a:p>
            <a:endParaRPr lang="en-US" dirty="0"/>
          </a:p>
        </p:txBody>
      </p:sp>
      <p:sp>
        <p:nvSpPr>
          <p:cNvPr id="7" name="TextBox 6"/>
          <p:cNvSpPr txBox="1"/>
          <p:nvPr/>
        </p:nvSpPr>
        <p:spPr>
          <a:xfrm>
            <a:off x="442259" y="3074006"/>
            <a:ext cx="4069975" cy="3493264"/>
          </a:xfrm>
          <a:prstGeom prst="rect">
            <a:avLst/>
          </a:prstGeom>
          <a:noFill/>
        </p:spPr>
        <p:txBody>
          <a:bodyPr wrap="square" rtlCol="0">
            <a:spAutoFit/>
          </a:bodyPr>
          <a:lstStyle/>
          <a:p>
            <a:pPr marL="285750" indent="-285750">
              <a:spcBef>
                <a:spcPts val="600"/>
              </a:spcBef>
              <a:buFont typeface="Arial"/>
              <a:buChar char="•"/>
            </a:pPr>
            <a:r>
              <a:rPr lang="en-US" dirty="0"/>
              <a:t>This </a:t>
            </a:r>
            <a:r>
              <a:rPr lang="en-US" dirty="0" smtClean="0"/>
              <a:t>gave </a:t>
            </a:r>
            <a:r>
              <a:rPr lang="en-US" dirty="0"/>
              <a:t>a dreamlike character to performances, and </a:t>
            </a:r>
            <a:r>
              <a:rPr lang="en-US" dirty="0" smtClean="0"/>
              <a:t>provided </a:t>
            </a:r>
            <a:r>
              <a:rPr lang="en-US" dirty="0"/>
              <a:t>a physical reinforcement of the mythic content of most of Wagner's </a:t>
            </a:r>
            <a:r>
              <a:rPr lang="en-US" dirty="0" smtClean="0"/>
              <a:t>operas.</a:t>
            </a:r>
          </a:p>
          <a:p>
            <a:pPr marL="285750" indent="-285750">
              <a:spcBef>
                <a:spcPts val="600"/>
              </a:spcBef>
              <a:buFont typeface="Arial"/>
              <a:buChar char="•"/>
            </a:pPr>
            <a:r>
              <a:rPr lang="en-US" dirty="0"/>
              <a:t>The architecture of </a:t>
            </a:r>
            <a:r>
              <a:rPr lang="en-US" dirty="0" err="1"/>
              <a:t>Festpielhaus</a:t>
            </a:r>
            <a:r>
              <a:rPr lang="en-US" dirty="0"/>
              <a:t> accomplished many of Wagner's goals and ideals for the performances of his operas including an improvement on the sound, feel, and overall look of the production.</a:t>
            </a:r>
          </a:p>
        </p:txBody>
      </p:sp>
    </p:spTree>
    <p:extLst>
      <p:ext uri="{BB962C8B-B14F-4D97-AF65-F5344CB8AC3E}">
        <p14:creationId xmlns:p14="http://schemas.microsoft.com/office/powerpoint/2010/main" val="57213018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4288"/>
            <a:ext cx="8223624" cy="1143000"/>
          </a:xfrm>
        </p:spPr>
        <p:txBody>
          <a:bodyPr>
            <a:noAutofit/>
          </a:bodyPr>
          <a:lstStyle/>
          <a:p>
            <a:r>
              <a:rPr lang="en-US" sz="3200" spc="-150" dirty="0">
                <a:solidFill>
                  <a:srgbClr val="FF8E22"/>
                </a:solidFill>
                <a:latin typeface="Chalkduster"/>
                <a:cs typeface="Chalkduster"/>
              </a:rPr>
              <a:t>The </a:t>
            </a:r>
            <a:r>
              <a:rPr lang="en-US" sz="3200" spc="-150" dirty="0" smtClean="0">
                <a:solidFill>
                  <a:srgbClr val="FF8E22"/>
                </a:solidFill>
                <a:latin typeface="Chalkduster"/>
                <a:cs typeface="Chalkduster"/>
              </a:rPr>
              <a:t>Nineteenth Century </a:t>
            </a:r>
            <a:r>
              <a:rPr lang="en-US" sz="3200" spc="-150" dirty="0" smtClean="0"/>
              <a:t>- the </a:t>
            </a:r>
            <a:r>
              <a:rPr lang="en-US" sz="4000" spc="-150" dirty="0" smtClean="0"/>
              <a:t>CHANGES</a:t>
            </a:r>
            <a:r>
              <a:rPr lang="en-US" sz="3200" spc="-150" dirty="0" smtClean="0"/>
              <a:t> </a:t>
            </a:r>
            <a:endParaRPr lang="en-US" sz="3200" dirty="0"/>
          </a:p>
        </p:txBody>
      </p:sp>
      <p:sp>
        <p:nvSpPr>
          <p:cNvPr id="3" name="Content Placeholder 2"/>
          <p:cNvSpPr>
            <a:spLocks noGrp="1"/>
          </p:cNvSpPr>
          <p:nvPr>
            <p:ph idx="1"/>
          </p:nvPr>
        </p:nvSpPr>
        <p:spPr/>
        <p:txBody>
          <a:bodyPr>
            <a:normAutofit lnSpcReduction="10000"/>
          </a:bodyPr>
          <a:lstStyle/>
          <a:p>
            <a:r>
              <a:rPr lang="en-US" dirty="0" smtClean="0">
                <a:solidFill>
                  <a:srgbClr val="FF8E22"/>
                </a:solidFill>
              </a:rPr>
              <a:t>CHANGE</a:t>
            </a:r>
            <a:r>
              <a:rPr lang="en-US" dirty="0" smtClean="0"/>
              <a:t> from timber to iron in stage construction</a:t>
            </a:r>
          </a:p>
          <a:p>
            <a:r>
              <a:rPr lang="en-US" dirty="0" smtClean="0">
                <a:solidFill>
                  <a:srgbClr val="FF8E22"/>
                </a:solidFill>
              </a:rPr>
              <a:t>CHANGE</a:t>
            </a:r>
            <a:r>
              <a:rPr lang="en-US" dirty="0" smtClean="0"/>
              <a:t> from manual to mechanical power</a:t>
            </a:r>
          </a:p>
          <a:p>
            <a:r>
              <a:rPr lang="en-US" dirty="0" smtClean="0">
                <a:solidFill>
                  <a:srgbClr val="FF8E22"/>
                </a:solidFill>
              </a:rPr>
              <a:t>CHANGE</a:t>
            </a:r>
            <a:r>
              <a:rPr lang="en-US" dirty="0" smtClean="0"/>
              <a:t> to steam, hydraulic and electric power</a:t>
            </a:r>
          </a:p>
          <a:p>
            <a:r>
              <a:rPr lang="en-US" dirty="0" smtClean="0">
                <a:solidFill>
                  <a:srgbClr val="FF8E22"/>
                </a:solidFill>
              </a:rPr>
              <a:t>CHANGE</a:t>
            </a:r>
            <a:r>
              <a:rPr lang="en-US" dirty="0" smtClean="0"/>
              <a:t> to gas and electric lighting</a:t>
            </a:r>
          </a:p>
          <a:p>
            <a:r>
              <a:rPr lang="en-US" dirty="0" smtClean="0">
                <a:solidFill>
                  <a:srgbClr val="FF8E22"/>
                </a:solidFill>
              </a:rPr>
              <a:t>CHANGE</a:t>
            </a:r>
            <a:r>
              <a:rPr lang="en-US" dirty="0" smtClean="0"/>
              <a:t> to the Box Set</a:t>
            </a:r>
          </a:p>
          <a:p>
            <a:r>
              <a:rPr lang="en-US" dirty="0" smtClean="0">
                <a:solidFill>
                  <a:srgbClr val="FF8E22"/>
                </a:solidFill>
              </a:rPr>
              <a:t>CHANGE</a:t>
            </a:r>
            <a:r>
              <a:rPr lang="en-US" dirty="0" smtClean="0"/>
              <a:t> of the actor’s “place”</a:t>
            </a:r>
            <a:endParaRPr lang="en-US" dirty="0"/>
          </a:p>
        </p:txBody>
      </p:sp>
    </p:spTree>
    <p:extLst>
      <p:ext uri="{BB962C8B-B14F-4D97-AF65-F5344CB8AC3E}">
        <p14:creationId xmlns:p14="http://schemas.microsoft.com/office/powerpoint/2010/main" val="47695520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74638"/>
            <a:ext cx="8178801" cy="1143000"/>
          </a:xfrm>
        </p:spPr>
        <p:txBody>
          <a:bodyPr>
            <a:normAutofit/>
          </a:bodyPr>
          <a:lstStyle/>
          <a:p>
            <a:r>
              <a:rPr lang="en-US" sz="3200" spc="-150" dirty="0">
                <a:solidFill>
                  <a:srgbClr val="FF8E22"/>
                </a:solidFill>
                <a:latin typeface="Chalkduster"/>
                <a:cs typeface="Chalkduster"/>
              </a:rPr>
              <a:t>The Nineteenth Century </a:t>
            </a:r>
            <a:r>
              <a:rPr lang="en-US" sz="3200" spc="-150" dirty="0"/>
              <a:t>- the CHANGES </a:t>
            </a:r>
            <a:endParaRPr lang="en-US" sz="3200" dirty="0"/>
          </a:p>
        </p:txBody>
      </p:sp>
      <p:sp>
        <p:nvSpPr>
          <p:cNvPr id="3" name="Content Placeholder 2"/>
          <p:cNvSpPr>
            <a:spLocks noGrp="1"/>
          </p:cNvSpPr>
          <p:nvPr>
            <p:ph idx="1"/>
          </p:nvPr>
        </p:nvSpPr>
        <p:spPr>
          <a:xfrm>
            <a:off x="555811" y="1210234"/>
            <a:ext cx="7894918" cy="2569883"/>
          </a:xfrm>
        </p:spPr>
        <p:txBody>
          <a:bodyPr>
            <a:normAutofit/>
          </a:bodyPr>
          <a:lstStyle/>
          <a:p>
            <a:pPr marL="36576" indent="0">
              <a:buNone/>
            </a:pPr>
            <a:r>
              <a:rPr lang="en-US" sz="2400" dirty="0" smtClean="0"/>
              <a:t>Continental theatres ran on a daily repertoire basis, so quick changes of sets were necessary.</a:t>
            </a:r>
          </a:p>
          <a:p>
            <a:pPr marL="36576" indent="0">
              <a:buNone/>
            </a:pPr>
            <a:r>
              <a:rPr lang="en-US" sz="2400" dirty="0" smtClean="0"/>
              <a:t>English theatres had long runs of single productions, however, they still installed some very expensive machinery, such as these hydraulic bridges in Drury Lane (1898).</a:t>
            </a:r>
            <a:endParaRPr lang="en-US" sz="2400" dirty="0"/>
          </a:p>
        </p:txBody>
      </p:sp>
      <p:pic>
        <p:nvPicPr>
          <p:cNvPr id="4" name="Picture 3" descr="Brid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5506" y="3735294"/>
            <a:ext cx="7731200" cy="2785636"/>
          </a:xfrm>
          <a:prstGeom prst="rect">
            <a:avLst/>
          </a:prstGeom>
          <a:ln w="76200" cmpd="sng">
            <a:solidFill>
              <a:srgbClr val="DD8047"/>
            </a:solidFill>
          </a:ln>
        </p:spPr>
      </p:pic>
    </p:spTree>
    <p:extLst>
      <p:ext uri="{BB962C8B-B14F-4D97-AF65-F5344CB8AC3E}">
        <p14:creationId xmlns:p14="http://schemas.microsoft.com/office/powerpoint/2010/main" val="227887941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74638"/>
            <a:ext cx="7894919" cy="1143000"/>
          </a:xfrm>
        </p:spPr>
        <p:txBody>
          <a:bodyPr>
            <a:noAutofit/>
          </a:bodyPr>
          <a:lstStyle/>
          <a:p>
            <a:r>
              <a:rPr lang="en-US" sz="3200" spc="-150" dirty="0">
                <a:solidFill>
                  <a:srgbClr val="FF8E22"/>
                </a:solidFill>
                <a:latin typeface="Chalkduster"/>
                <a:cs typeface="Chalkduster"/>
              </a:rPr>
              <a:t>The Nineteenth Century </a:t>
            </a:r>
            <a:r>
              <a:rPr lang="en-US" sz="3200" spc="-150" dirty="0"/>
              <a:t>- the </a:t>
            </a:r>
            <a:r>
              <a:rPr lang="en-US" sz="3200" spc="-150" dirty="0" smtClean="0"/>
              <a:t>CHANGES</a:t>
            </a:r>
            <a:endParaRPr lang="en-US" sz="3200" dirty="0"/>
          </a:p>
        </p:txBody>
      </p:sp>
      <p:sp>
        <p:nvSpPr>
          <p:cNvPr id="3" name="Content Placeholder 2"/>
          <p:cNvSpPr>
            <a:spLocks noGrp="1"/>
          </p:cNvSpPr>
          <p:nvPr>
            <p:ph idx="1"/>
          </p:nvPr>
        </p:nvSpPr>
        <p:spPr>
          <a:xfrm>
            <a:off x="119529" y="1600201"/>
            <a:ext cx="4467412" cy="4883372"/>
          </a:xfrm>
        </p:spPr>
        <p:txBody>
          <a:bodyPr>
            <a:noAutofit/>
          </a:bodyPr>
          <a:lstStyle/>
          <a:p>
            <a:pPr>
              <a:lnSpc>
                <a:spcPct val="110000"/>
              </a:lnSpc>
            </a:pPr>
            <a:r>
              <a:rPr lang="en-US" sz="2000" dirty="0" smtClean="0"/>
              <a:t>Candles and oil lamps initially gave way to gas lighting.</a:t>
            </a:r>
          </a:p>
          <a:p>
            <a:pPr>
              <a:lnSpc>
                <a:spcPct val="110000"/>
              </a:lnSpc>
            </a:pPr>
            <a:r>
              <a:rPr lang="en-US" sz="2000" dirty="0" smtClean="0"/>
              <a:t>Whole sections of lighting could be controlled by a tap, and varying degrees of brilliance could be easily achieved.</a:t>
            </a:r>
          </a:p>
          <a:p>
            <a:pPr>
              <a:lnSpc>
                <a:spcPct val="110000"/>
              </a:lnSpc>
            </a:pPr>
            <a:r>
              <a:rPr lang="en-US" sz="2000" dirty="0" err="1" smtClean="0"/>
              <a:t>Colour</a:t>
            </a:r>
            <a:r>
              <a:rPr lang="en-US" sz="2000" dirty="0" smtClean="0"/>
              <a:t> media could be wrapped around the gas batten to achieve </a:t>
            </a:r>
            <a:r>
              <a:rPr lang="en-US" sz="2000" dirty="0" err="1" smtClean="0"/>
              <a:t>coloured</a:t>
            </a:r>
            <a:r>
              <a:rPr lang="en-US" sz="2000" dirty="0" smtClean="0"/>
              <a:t> lighting effects.</a:t>
            </a:r>
          </a:p>
          <a:p>
            <a:pPr>
              <a:lnSpc>
                <a:spcPct val="110000"/>
              </a:lnSpc>
            </a:pPr>
            <a:r>
              <a:rPr lang="en-US" sz="2000" dirty="0" smtClean="0"/>
              <a:t>However – fire hazards from open flames were now compounded with the hazards of explosions from leaking pipes!</a:t>
            </a:r>
            <a:endParaRPr lang="en-US" sz="2000" dirty="0"/>
          </a:p>
        </p:txBody>
      </p:sp>
      <p:pic>
        <p:nvPicPr>
          <p:cNvPr id="4" name="Picture 3"/>
          <p:cNvPicPr>
            <a:picLocks noChangeAspect="1"/>
          </p:cNvPicPr>
          <p:nvPr/>
        </p:nvPicPr>
        <p:blipFill>
          <a:blip r:embed="rId2"/>
          <a:stretch>
            <a:fillRect/>
          </a:stretch>
        </p:blipFill>
        <p:spPr>
          <a:xfrm>
            <a:off x="4751293" y="1374147"/>
            <a:ext cx="3975249" cy="5109426"/>
          </a:xfrm>
          <a:prstGeom prst="rect">
            <a:avLst/>
          </a:prstGeom>
          <a:ln w="76200" cmpd="sng">
            <a:solidFill>
              <a:srgbClr val="DD8047"/>
            </a:solidFill>
          </a:ln>
        </p:spPr>
      </p:pic>
    </p:spTree>
    <p:extLst>
      <p:ext uri="{BB962C8B-B14F-4D97-AF65-F5344CB8AC3E}">
        <p14:creationId xmlns:p14="http://schemas.microsoft.com/office/powerpoint/2010/main" val="272755801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74638"/>
            <a:ext cx="7655859" cy="1143000"/>
          </a:xfrm>
        </p:spPr>
        <p:txBody>
          <a:bodyPr>
            <a:normAutofit/>
          </a:bodyPr>
          <a:lstStyle/>
          <a:p>
            <a:r>
              <a:rPr lang="en-US" sz="3200" spc="-150" dirty="0">
                <a:solidFill>
                  <a:srgbClr val="FF8E22"/>
                </a:solidFill>
                <a:latin typeface="Chalkduster"/>
                <a:cs typeface="Chalkduster"/>
              </a:rPr>
              <a:t>The Nineteenth Century </a:t>
            </a:r>
            <a:r>
              <a:rPr lang="en-US" sz="3200" spc="-150" dirty="0"/>
              <a:t>- the CHANGES</a:t>
            </a:r>
            <a:endParaRPr lang="en-US" sz="3200" dirty="0"/>
          </a:p>
        </p:txBody>
      </p:sp>
      <p:sp>
        <p:nvSpPr>
          <p:cNvPr id="3" name="Content Placeholder 2"/>
          <p:cNvSpPr>
            <a:spLocks noGrp="1"/>
          </p:cNvSpPr>
          <p:nvPr>
            <p:ph idx="1"/>
          </p:nvPr>
        </p:nvSpPr>
        <p:spPr>
          <a:xfrm>
            <a:off x="457199" y="2347983"/>
            <a:ext cx="2959018" cy="4463419"/>
          </a:xfrm>
        </p:spPr>
        <p:txBody>
          <a:bodyPr>
            <a:normAutofit fontScale="55000" lnSpcReduction="20000"/>
          </a:bodyPr>
          <a:lstStyle/>
          <a:p>
            <a:pPr marL="36576" indent="0">
              <a:buNone/>
            </a:pPr>
            <a:r>
              <a:rPr lang="en-US" dirty="0" smtClean="0"/>
              <a:t>As </a:t>
            </a:r>
            <a:r>
              <a:rPr lang="en-US" dirty="0"/>
              <a:t>a set designer, he wanted to create a more seamless way of transitioning from one scene to </a:t>
            </a:r>
            <a:r>
              <a:rPr lang="en-US" dirty="0" smtClean="0"/>
              <a:t>another, </a:t>
            </a:r>
            <a:r>
              <a:rPr lang="en-US" dirty="0"/>
              <a:t>other than flying out a backdrop and bringing in a new </a:t>
            </a:r>
            <a:r>
              <a:rPr lang="en-US" dirty="0" smtClean="0"/>
              <a:t>one.</a:t>
            </a:r>
          </a:p>
          <a:p>
            <a:pPr marL="36576" indent="0">
              <a:buNone/>
            </a:pPr>
            <a:endParaRPr lang="en-US" dirty="0" smtClean="0"/>
          </a:p>
          <a:p>
            <a:pPr marL="36576" indent="0">
              <a:buNone/>
            </a:pPr>
            <a:r>
              <a:rPr lang="en-US" dirty="0"/>
              <a:t>The shape created the look of a more extensive sky and </a:t>
            </a:r>
            <a:r>
              <a:rPr lang="en-US" dirty="0" err="1"/>
              <a:t>Fortuny</a:t>
            </a:r>
            <a:r>
              <a:rPr lang="en-US" dirty="0"/>
              <a:t> could create any type of sky he wanted by reflecting light onto it in a certain way. He could even reflect clouds on the backdrop by painting different things on the mirrors that reflected light onto the dome. </a:t>
            </a:r>
          </a:p>
        </p:txBody>
      </p:sp>
      <p:pic>
        <p:nvPicPr>
          <p:cNvPr id="4" name="Picture 3"/>
          <p:cNvPicPr>
            <a:picLocks noChangeAspect="1"/>
          </p:cNvPicPr>
          <p:nvPr/>
        </p:nvPicPr>
        <p:blipFill rotWithShape="1">
          <a:blip r:embed="rId2"/>
          <a:srcRect l="2568"/>
          <a:stretch/>
        </p:blipFill>
        <p:spPr>
          <a:xfrm>
            <a:off x="3526783" y="2347983"/>
            <a:ext cx="5307933" cy="4166370"/>
          </a:xfrm>
          <a:prstGeom prst="rect">
            <a:avLst/>
          </a:prstGeom>
          <a:ln w="76200" cmpd="sng">
            <a:solidFill>
              <a:srgbClr val="DD8047"/>
            </a:solidFill>
          </a:ln>
        </p:spPr>
      </p:pic>
      <p:sp>
        <p:nvSpPr>
          <p:cNvPr id="5" name="TextBox 4"/>
          <p:cNvSpPr txBox="1"/>
          <p:nvPr/>
        </p:nvSpPr>
        <p:spPr>
          <a:xfrm>
            <a:off x="457199" y="1147654"/>
            <a:ext cx="8044329" cy="1200329"/>
          </a:xfrm>
          <a:prstGeom prst="rect">
            <a:avLst/>
          </a:prstGeom>
          <a:noFill/>
        </p:spPr>
        <p:txBody>
          <a:bodyPr wrap="square" rtlCol="0">
            <a:spAutoFit/>
          </a:bodyPr>
          <a:lstStyle/>
          <a:p>
            <a:pPr marL="36576" indent="0">
              <a:buNone/>
            </a:pPr>
            <a:r>
              <a:rPr lang="en-US" dirty="0"/>
              <a:t>The SKY DOME</a:t>
            </a:r>
          </a:p>
          <a:p>
            <a:pPr marL="36576" indent="0">
              <a:buNone/>
            </a:pPr>
            <a:r>
              <a:rPr lang="en-US" b="1" dirty="0" smtClean="0">
                <a:solidFill>
                  <a:srgbClr val="FF8E22"/>
                </a:solidFill>
              </a:rPr>
              <a:t>MARIO FORTUNY </a:t>
            </a:r>
            <a:r>
              <a:rPr lang="en-US" dirty="0" smtClean="0"/>
              <a:t>developed </a:t>
            </a:r>
            <a:r>
              <a:rPr lang="en-US" dirty="0"/>
              <a:t>the Sky Dome as a means of enclosing the stage and masking the machinery. </a:t>
            </a:r>
          </a:p>
          <a:p>
            <a:endParaRPr lang="en-US" dirty="0"/>
          </a:p>
        </p:txBody>
      </p:sp>
    </p:spTree>
    <p:extLst>
      <p:ext uri="{BB962C8B-B14F-4D97-AF65-F5344CB8AC3E}">
        <p14:creationId xmlns:p14="http://schemas.microsoft.com/office/powerpoint/2010/main" val="323837180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432800" cy="1143000"/>
          </a:xfrm>
        </p:spPr>
        <p:txBody>
          <a:bodyPr>
            <a:noAutofit/>
          </a:bodyPr>
          <a:lstStyle/>
          <a:p>
            <a:r>
              <a:rPr lang="en-US" sz="3200" spc="-150" dirty="0">
                <a:solidFill>
                  <a:srgbClr val="FF8E22"/>
                </a:solidFill>
                <a:latin typeface="Chalkduster"/>
                <a:cs typeface="Chalkduster"/>
              </a:rPr>
              <a:t>The Nineteenth Century </a:t>
            </a:r>
            <a:r>
              <a:rPr lang="en-US" sz="3200" spc="-150" dirty="0"/>
              <a:t>- the CHANGES</a:t>
            </a:r>
            <a:endParaRPr lang="en-US" sz="3200" dirty="0"/>
          </a:p>
        </p:txBody>
      </p:sp>
      <p:sp>
        <p:nvSpPr>
          <p:cNvPr id="3" name="Content Placeholder 2"/>
          <p:cNvSpPr>
            <a:spLocks noGrp="1"/>
          </p:cNvSpPr>
          <p:nvPr>
            <p:ph idx="1"/>
          </p:nvPr>
        </p:nvSpPr>
        <p:spPr>
          <a:xfrm>
            <a:off x="457199" y="1600200"/>
            <a:ext cx="8119035" cy="4839447"/>
          </a:xfrm>
        </p:spPr>
        <p:txBody>
          <a:bodyPr>
            <a:normAutofit fontScale="85000" lnSpcReduction="10000"/>
          </a:bodyPr>
          <a:lstStyle/>
          <a:p>
            <a:r>
              <a:rPr lang="en-US" dirty="0" smtClean="0"/>
              <a:t>The Sky Dome had its limitations – specifically that actors and scenery could not pass through it!</a:t>
            </a:r>
          </a:p>
          <a:p>
            <a:r>
              <a:rPr lang="en-US" dirty="0" err="1" smtClean="0"/>
              <a:t>Fortuny</a:t>
            </a:r>
            <a:r>
              <a:rPr lang="en-US" dirty="0" smtClean="0"/>
              <a:t> adapted the idea, and, at the end of the century, he developed the MOBILE SKY DOME.</a:t>
            </a:r>
          </a:p>
          <a:p>
            <a:r>
              <a:rPr lang="en-US" dirty="0" smtClean="0"/>
              <a:t>The Mobile Sky Dome could be moved upstage on tracks to allow access, but it was not entirely satisfactory. Bridges were still necessary to raise set pieces up from below stage, and return them.</a:t>
            </a:r>
          </a:p>
          <a:p>
            <a:r>
              <a:rPr lang="en-US" dirty="0" smtClean="0"/>
              <a:t>Over the years, the sky dome became a cyclorama, partially wrapping the set and offering opportunities for comprehensive sky effects.</a:t>
            </a:r>
            <a:endParaRPr lang="en-US" dirty="0"/>
          </a:p>
        </p:txBody>
      </p:sp>
    </p:spTree>
    <p:extLst>
      <p:ext uri="{BB962C8B-B14F-4D97-AF65-F5344CB8AC3E}">
        <p14:creationId xmlns:p14="http://schemas.microsoft.com/office/powerpoint/2010/main" val="386961642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86800" cy="1143000"/>
          </a:xfrm>
        </p:spPr>
        <p:txBody>
          <a:bodyPr>
            <a:normAutofit/>
          </a:bodyPr>
          <a:lstStyle/>
          <a:p>
            <a:r>
              <a:rPr lang="en-US" sz="3200" spc="-150" dirty="0">
                <a:solidFill>
                  <a:srgbClr val="FF8E22"/>
                </a:solidFill>
                <a:latin typeface="Chalkduster"/>
                <a:cs typeface="Chalkduster"/>
              </a:rPr>
              <a:t>The Nineteenth Century </a:t>
            </a:r>
            <a:r>
              <a:rPr lang="en-US" sz="3200" spc="-150" dirty="0"/>
              <a:t>- the CHANGES</a:t>
            </a:r>
            <a:endParaRPr lang="en-US" sz="3200" dirty="0"/>
          </a:p>
        </p:txBody>
      </p:sp>
      <p:sp>
        <p:nvSpPr>
          <p:cNvPr id="3" name="Content Placeholder 2"/>
          <p:cNvSpPr>
            <a:spLocks noGrp="1"/>
          </p:cNvSpPr>
          <p:nvPr>
            <p:ph idx="1"/>
          </p:nvPr>
        </p:nvSpPr>
        <p:spPr>
          <a:xfrm>
            <a:off x="298823" y="1600200"/>
            <a:ext cx="8396942" cy="5003800"/>
          </a:xfrm>
        </p:spPr>
        <p:txBody>
          <a:bodyPr>
            <a:normAutofit fontScale="92500" lnSpcReduction="10000"/>
          </a:bodyPr>
          <a:lstStyle/>
          <a:p>
            <a:r>
              <a:rPr lang="en-US" dirty="0"/>
              <a:t>As early as 1804, the manager of the Court Theatre at Mannheim (Germany) joined several pairs of wings with door and window flats creating a more realistic scenic environment</a:t>
            </a:r>
            <a:r>
              <a:rPr lang="en-US" dirty="0" smtClean="0"/>
              <a:t>.</a:t>
            </a:r>
          </a:p>
          <a:p>
            <a:r>
              <a:rPr lang="en-US" dirty="0" smtClean="0"/>
              <a:t> </a:t>
            </a:r>
            <a:r>
              <a:rPr lang="en-US" dirty="0"/>
              <a:t>Actor-manager </a:t>
            </a:r>
            <a:r>
              <a:rPr lang="en-US" b="1" dirty="0">
                <a:solidFill>
                  <a:srgbClr val="FF8E22"/>
                </a:solidFill>
              </a:rPr>
              <a:t>Mme.</a:t>
            </a:r>
            <a:r>
              <a:rPr lang="en-US" dirty="0"/>
              <a:t> </a:t>
            </a:r>
            <a:r>
              <a:rPr lang="en-US" b="1" dirty="0" smtClean="0">
                <a:solidFill>
                  <a:srgbClr val="FF8E22"/>
                </a:solidFill>
              </a:rPr>
              <a:t>VESTRIS</a:t>
            </a:r>
            <a:r>
              <a:rPr lang="en-US" dirty="0" smtClean="0"/>
              <a:t> </a:t>
            </a:r>
            <a:r>
              <a:rPr lang="en-US" dirty="0"/>
              <a:t>(1797-1856) is credited with introducing the box set to the English </a:t>
            </a:r>
            <a:r>
              <a:rPr lang="en-US" dirty="0" smtClean="0"/>
              <a:t>stage – a cloth-ceilinged room with one wall removed.</a:t>
            </a:r>
          </a:p>
          <a:p>
            <a:r>
              <a:rPr lang="en-US" dirty="0" smtClean="0"/>
              <a:t> </a:t>
            </a:r>
            <a:r>
              <a:rPr lang="en-US" dirty="0"/>
              <a:t>In 1832, a critic wrote of one of her productions "the stage's more perfect enclosure fits the appearance of a private chamber infinitely better than the old contrivance of wings."</a:t>
            </a:r>
          </a:p>
        </p:txBody>
      </p:sp>
    </p:spTree>
    <p:extLst>
      <p:ext uri="{BB962C8B-B14F-4D97-AF65-F5344CB8AC3E}">
        <p14:creationId xmlns:p14="http://schemas.microsoft.com/office/powerpoint/2010/main" val="83161376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74638"/>
            <a:ext cx="8014447" cy="1143000"/>
          </a:xfrm>
        </p:spPr>
        <p:txBody>
          <a:bodyPr>
            <a:normAutofit fontScale="90000"/>
          </a:bodyPr>
          <a:lstStyle/>
          <a:p>
            <a:r>
              <a:rPr lang="en-US" sz="4800" spc="-150" dirty="0">
                <a:solidFill>
                  <a:srgbClr val="FF8E22"/>
                </a:solidFill>
                <a:latin typeface="Chalkduster"/>
                <a:cs typeface="Chalkduster"/>
              </a:rPr>
              <a:t>The </a:t>
            </a:r>
            <a:r>
              <a:rPr lang="en-US" sz="3600" spc="-150" dirty="0">
                <a:solidFill>
                  <a:srgbClr val="FF8E22"/>
                </a:solidFill>
                <a:latin typeface="Chalkduster"/>
                <a:cs typeface="Chalkduster"/>
              </a:rPr>
              <a:t>Nineteenth Century </a:t>
            </a:r>
            <a:r>
              <a:rPr lang="en-US" sz="3600" spc="-150" dirty="0"/>
              <a:t>- the CHANGES</a:t>
            </a:r>
            <a:endParaRPr lang="en-US" sz="3600" dirty="0"/>
          </a:p>
        </p:txBody>
      </p:sp>
      <p:pic>
        <p:nvPicPr>
          <p:cNvPr id="4" name="Content Placeholder 3"/>
          <p:cNvPicPr>
            <a:picLocks noGrp="1" noChangeAspect="1"/>
          </p:cNvPicPr>
          <p:nvPr>
            <p:ph idx="1"/>
          </p:nvPr>
        </p:nvPicPr>
        <p:blipFill>
          <a:blip r:embed="rId2"/>
          <a:srcRect t="23132" b="23132"/>
          <a:stretch>
            <a:fillRect/>
          </a:stretch>
        </p:blipFill>
        <p:spPr>
          <a:xfrm>
            <a:off x="3910710" y="3406589"/>
            <a:ext cx="4925502" cy="2985248"/>
          </a:xfrm>
          <a:ln w="76200" cmpd="sng">
            <a:solidFill>
              <a:srgbClr val="DD8047"/>
            </a:solidFill>
          </a:ln>
        </p:spPr>
      </p:pic>
      <p:sp>
        <p:nvSpPr>
          <p:cNvPr id="5" name="TextBox 4"/>
          <p:cNvSpPr txBox="1"/>
          <p:nvPr/>
        </p:nvSpPr>
        <p:spPr>
          <a:xfrm>
            <a:off x="493059" y="1417638"/>
            <a:ext cx="8516470" cy="1569660"/>
          </a:xfrm>
          <a:prstGeom prst="rect">
            <a:avLst/>
          </a:prstGeom>
          <a:noFill/>
        </p:spPr>
        <p:txBody>
          <a:bodyPr wrap="square" rtlCol="0">
            <a:spAutoFit/>
          </a:bodyPr>
          <a:lstStyle/>
          <a:p>
            <a:r>
              <a:rPr lang="en-US" sz="2400" dirty="0"/>
              <a:t>When Mme. </a:t>
            </a:r>
            <a:r>
              <a:rPr lang="en-US" sz="2400" dirty="0" err="1"/>
              <a:t>Vestris</a:t>
            </a:r>
            <a:r>
              <a:rPr lang="en-US" sz="2400" dirty="0"/>
              <a:t> produced Dion Boucicault's London Assurance at Covent Garden in 1841, the critics noted the realism of the rooms with their heavy molding, real doors with doorknobs, and ample and correct furniture.</a:t>
            </a:r>
          </a:p>
        </p:txBody>
      </p:sp>
      <p:sp>
        <p:nvSpPr>
          <p:cNvPr id="6" name="TextBox 5"/>
          <p:cNvSpPr txBox="1"/>
          <p:nvPr/>
        </p:nvSpPr>
        <p:spPr>
          <a:xfrm>
            <a:off x="209176" y="3017178"/>
            <a:ext cx="3451413" cy="3600986"/>
          </a:xfrm>
          <a:prstGeom prst="rect">
            <a:avLst/>
          </a:prstGeom>
          <a:noFill/>
        </p:spPr>
        <p:txBody>
          <a:bodyPr wrap="square" rtlCol="0">
            <a:spAutoFit/>
          </a:bodyPr>
          <a:lstStyle/>
          <a:p>
            <a:pPr marL="285750" indent="-285750">
              <a:buFont typeface="Arial"/>
              <a:buChar char="•"/>
            </a:pPr>
            <a:r>
              <a:rPr lang="en-US" sz="2400" dirty="0" smtClean="0"/>
              <a:t>She was the first to use real furniture, props and carpets.</a:t>
            </a:r>
          </a:p>
          <a:p>
            <a:pPr marL="285750" indent="-285750">
              <a:lnSpc>
                <a:spcPct val="50000"/>
              </a:lnSpc>
              <a:buFont typeface="Arial"/>
              <a:buChar char="•"/>
            </a:pPr>
            <a:endParaRPr lang="en-US" sz="2400" dirty="0"/>
          </a:p>
          <a:p>
            <a:pPr marL="285750" indent="-285750">
              <a:buFont typeface="Arial"/>
              <a:buChar char="•"/>
            </a:pPr>
            <a:r>
              <a:rPr lang="en-US" sz="2400" dirty="0" smtClean="0"/>
              <a:t>Her </a:t>
            </a:r>
            <a:r>
              <a:rPr lang="en-US" sz="2400" dirty="0"/>
              <a:t>insistence on real props and historically accurate costuming set new standards in stage design. </a:t>
            </a:r>
            <a:endParaRPr lang="en-US" sz="2400" dirty="0" smtClean="0"/>
          </a:p>
          <a:p>
            <a:pPr marL="285750" indent="-285750">
              <a:buFont typeface="Arial"/>
              <a:buChar char="•"/>
            </a:pPr>
            <a:endParaRPr lang="en-US" sz="2400" dirty="0"/>
          </a:p>
        </p:txBody>
      </p:sp>
    </p:spTree>
    <p:extLst>
      <p:ext uri="{BB962C8B-B14F-4D97-AF65-F5344CB8AC3E}">
        <p14:creationId xmlns:p14="http://schemas.microsoft.com/office/powerpoint/2010/main" val="401044622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74638"/>
            <a:ext cx="8582213" cy="1143000"/>
          </a:xfrm>
        </p:spPr>
        <p:txBody>
          <a:bodyPr>
            <a:noAutofit/>
          </a:bodyPr>
          <a:lstStyle/>
          <a:p>
            <a:r>
              <a:rPr lang="en-US" sz="3600" spc="-150" dirty="0">
                <a:solidFill>
                  <a:srgbClr val="FF8E22"/>
                </a:solidFill>
                <a:latin typeface="Chalkduster"/>
                <a:cs typeface="Chalkduster"/>
              </a:rPr>
              <a:t>The </a:t>
            </a:r>
            <a:r>
              <a:rPr lang="en-US" sz="3600" spc="-150" dirty="0" smtClean="0">
                <a:solidFill>
                  <a:srgbClr val="FF8E22"/>
                </a:solidFill>
                <a:latin typeface="Chalkduster"/>
                <a:cs typeface="Chalkduster"/>
              </a:rPr>
              <a:t>Twentieth </a:t>
            </a:r>
            <a:r>
              <a:rPr lang="en-US" sz="3600" spc="-150" dirty="0">
                <a:solidFill>
                  <a:srgbClr val="FF8E22"/>
                </a:solidFill>
                <a:latin typeface="Chalkduster"/>
                <a:cs typeface="Chalkduster"/>
              </a:rPr>
              <a:t>Century </a:t>
            </a:r>
            <a:r>
              <a:rPr lang="en-US" sz="3600" spc="-150" dirty="0" smtClean="0"/>
              <a:t>– NEW SPACES</a:t>
            </a:r>
            <a:endParaRPr lang="en-US" sz="3600" dirty="0"/>
          </a:p>
        </p:txBody>
      </p:sp>
      <p:sp>
        <p:nvSpPr>
          <p:cNvPr id="3" name="Content Placeholder 2"/>
          <p:cNvSpPr>
            <a:spLocks noGrp="1"/>
          </p:cNvSpPr>
          <p:nvPr>
            <p:ph idx="1"/>
          </p:nvPr>
        </p:nvSpPr>
        <p:spPr>
          <a:xfrm>
            <a:off x="239059" y="2233119"/>
            <a:ext cx="4043381" cy="4400764"/>
          </a:xfrm>
        </p:spPr>
        <p:txBody>
          <a:bodyPr>
            <a:normAutofit fontScale="70000" lnSpcReduction="20000"/>
          </a:bodyPr>
          <a:lstStyle/>
          <a:p>
            <a:r>
              <a:rPr lang="en-US" dirty="0" smtClean="0"/>
              <a:t>This was a small arts theatre, seating 642, and was a break from the traditional “pack them in” philosophy.</a:t>
            </a:r>
          </a:p>
          <a:p>
            <a:r>
              <a:rPr lang="en-US" dirty="0" smtClean="0"/>
              <a:t>It had the Wagnerian “fan” shaped auditorium and a rectangular stage – thus improving the sightlines.</a:t>
            </a:r>
          </a:p>
          <a:p>
            <a:r>
              <a:rPr lang="en-US" dirty="0" smtClean="0"/>
              <a:t>The orchestra pit could be covered to create a forestage.</a:t>
            </a:r>
          </a:p>
          <a:p>
            <a:r>
              <a:rPr lang="en-US" dirty="0" smtClean="0"/>
              <a:t>The proscenium arch was lower, and footlights were built into soffits in the the stage floor.</a:t>
            </a:r>
            <a:endParaRPr lang="en-US" dirty="0"/>
          </a:p>
        </p:txBody>
      </p:sp>
      <p:pic>
        <p:nvPicPr>
          <p:cNvPr id="4" name="Picture 3" descr="Kunstler 2.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82440" y="2700467"/>
            <a:ext cx="4539734" cy="3634591"/>
          </a:xfrm>
          <a:prstGeom prst="rect">
            <a:avLst/>
          </a:prstGeom>
          <a:ln w="76200" cmpd="sng">
            <a:solidFill>
              <a:srgbClr val="DD8047"/>
            </a:solidFill>
          </a:ln>
        </p:spPr>
      </p:pic>
      <p:sp>
        <p:nvSpPr>
          <p:cNvPr id="5" name="TextBox 4"/>
          <p:cNvSpPr txBox="1"/>
          <p:nvPr/>
        </p:nvSpPr>
        <p:spPr>
          <a:xfrm>
            <a:off x="457199" y="1374926"/>
            <a:ext cx="8373035" cy="738664"/>
          </a:xfrm>
          <a:prstGeom prst="rect">
            <a:avLst/>
          </a:prstGeom>
          <a:noFill/>
        </p:spPr>
        <p:txBody>
          <a:bodyPr wrap="square" rtlCol="0">
            <a:spAutoFit/>
          </a:bodyPr>
          <a:lstStyle/>
          <a:p>
            <a:pPr marL="36576" indent="0">
              <a:buNone/>
            </a:pPr>
            <a:r>
              <a:rPr lang="en-US" sz="2400" b="1" dirty="0"/>
              <a:t>THE LITTLE THEATRE</a:t>
            </a:r>
          </a:p>
          <a:p>
            <a:r>
              <a:rPr lang="en-US" dirty="0"/>
              <a:t>In 1908 Georg Fuchs and Max Littman opened the </a:t>
            </a:r>
            <a:r>
              <a:rPr lang="en-US" b="1" dirty="0" err="1"/>
              <a:t>Künstler</a:t>
            </a:r>
            <a:r>
              <a:rPr lang="en-US" b="1" dirty="0"/>
              <a:t> Theatre </a:t>
            </a:r>
            <a:r>
              <a:rPr lang="en-US" dirty="0"/>
              <a:t>in Munich. </a:t>
            </a:r>
          </a:p>
        </p:txBody>
      </p:sp>
    </p:spTree>
    <p:extLst>
      <p:ext uri="{BB962C8B-B14F-4D97-AF65-F5344CB8AC3E}">
        <p14:creationId xmlns:p14="http://schemas.microsoft.com/office/powerpoint/2010/main" val="152118260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07506" cy="1143000"/>
          </a:xfrm>
        </p:spPr>
        <p:txBody>
          <a:bodyPr>
            <a:normAutofit/>
          </a:bodyPr>
          <a:lstStyle/>
          <a:p>
            <a:r>
              <a:rPr lang="en-US" sz="3600" spc="-150" dirty="0">
                <a:solidFill>
                  <a:srgbClr val="FF8E22"/>
                </a:solidFill>
                <a:latin typeface="Chalkduster"/>
                <a:cs typeface="Chalkduster"/>
              </a:rPr>
              <a:t>The Twentieth Century </a:t>
            </a:r>
            <a:r>
              <a:rPr lang="en-US" sz="3600" spc="-150" dirty="0"/>
              <a:t>– NEW SPACES</a:t>
            </a:r>
            <a:endParaRPr lang="en-US" sz="3600" dirty="0"/>
          </a:p>
        </p:txBody>
      </p:sp>
      <p:pic>
        <p:nvPicPr>
          <p:cNvPr id="4" name="Content Placeholder 3" descr="Kunstler 1.jpg"/>
          <p:cNvPicPr>
            <a:picLocks noGrp="1" noChangeAspect="1"/>
          </p:cNvPicPr>
          <p:nvPr>
            <p:ph idx="1"/>
          </p:nvPr>
        </p:nvPicPr>
        <p:blipFill rotWithShape="1">
          <a:blip r:embed="rId2">
            <a:extLst>
              <a:ext uri="{28A0092B-C50C-407E-A947-70E740481C1C}">
                <a14:useLocalDpi xmlns:a14="http://schemas.microsoft.com/office/drawing/2010/main" val="0"/>
              </a:ext>
            </a:extLst>
          </a:blip>
          <a:srcRect l="4633" r="4633"/>
          <a:stretch/>
        </p:blipFill>
        <p:spPr>
          <a:xfrm rot="5400000">
            <a:off x="2072737" y="393539"/>
            <a:ext cx="5058283" cy="7261413"/>
          </a:xfrm>
          <a:ln w="76200" cmpd="sng">
            <a:solidFill>
              <a:srgbClr val="DD8047"/>
            </a:solidFill>
          </a:ln>
        </p:spPr>
      </p:pic>
      <p:sp>
        <p:nvSpPr>
          <p:cNvPr id="5" name="TextBox 4"/>
          <p:cNvSpPr txBox="1"/>
          <p:nvPr/>
        </p:nvSpPr>
        <p:spPr>
          <a:xfrm>
            <a:off x="1105647" y="6086431"/>
            <a:ext cx="3750508" cy="369332"/>
          </a:xfrm>
          <a:prstGeom prst="rect">
            <a:avLst/>
          </a:prstGeom>
          <a:noFill/>
        </p:spPr>
        <p:txBody>
          <a:bodyPr wrap="none" rtlCol="0">
            <a:spAutoFit/>
          </a:bodyPr>
          <a:lstStyle/>
          <a:p>
            <a:r>
              <a:rPr lang="en-US" b="1" dirty="0" err="1">
                <a:solidFill>
                  <a:schemeClr val="bg2"/>
                </a:solidFill>
              </a:rPr>
              <a:t>Künstler</a:t>
            </a:r>
            <a:r>
              <a:rPr lang="en-US" b="1" dirty="0">
                <a:solidFill>
                  <a:schemeClr val="bg2"/>
                </a:solidFill>
              </a:rPr>
              <a:t> Theatre, Munich - 1908  </a:t>
            </a:r>
            <a:endParaRPr lang="en-US" dirty="0">
              <a:solidFill>
                <a:schemeClr val="bg2"/>
              </a:solidFill>
            </a:endParaRPr>
          </a:p>
        </p:txBody>
      </p:sp>
    </p:spTree>
    <p:extLst>
      <p:ext uri="{BB962C8B-B14F-4D97-AF65-F5344CB8AC3E}">
        <p14:creationId xmlns:p14="http://schemas.microsoft.com/office/powerpoint/2010/main" val="142523539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74638"/>
            <a:ext cx="8492565" cy="1143000"/>
          </a:xfrm>
        </p:spPr>
        <p:txBody>
          <a:bodyPr>
            <a:noAutofit/>
          </a:bodyPr>
          <a:lstStyle/>
          <a:p>
            <a:r>
              <a:rPr lang="en-US" sz="3600" spc="-150" dirty="0">
                <a:solidFill>
                  <a:srgbClr val="FF8E22"/>
                </a:solidFill>
                <a:latin typeface="Chalkduster"/>
                <a:cs typeface="Chalkduster"/>
              </a:rPr>
              <a:t>The Twentieth Century </a:t>
            </a:r>
            <a:r>
              <a:rPr lang="en-US" sz="3600" spc="-150" dirty="0"/>
              <a:t>– NEW SPACES</a:t>
            </a:r>
            <a:endParaRPr lang="en-US" sz="3600" dirty="0"/>
          </a:p>
        </p:txBody>
      </p:sp>
      <p:pic>
        <p:nvPicPr>
          <p:cNvPr id="4" name="Content Placeholder 3" descr="Adam street.jpg"/>
          <p:cNvPicPr>
            <a:picLocks noGrp="1" noChangeAspect="1"/>
          </p:cNvPicPr>
          <p:nvPr>
            <p:ph idx="1"/>
          </p:nvPr>
        </p:nvPicPr>
        <p:blipFill rotWithShape="1">
          <a:blip r:embed="rId2">
            <a:extLst>
              <a:ext uri="{28A0092B-C50C-407E-A947-70E740481C1C}">
                <a14:useLocalDpi xmlns:a14="http://schemas.microsoft.com/office/drawing/2010/main" val="0"/>
              </a:ext>
            </a:extLst>
          </a:blip>
          <a:srcRect l="505" t="7560" r="1293"/>
          <a:stretch/>
        </p:blipFill>
        <p:spPr>
          <a:xfrm>
            <a:off x="457199" y="1718235"/>
            <a:ext cx="6365903" cy="4766236"/>
          </a:xfrm>
          <a:ln w="76200" cmpd="sng">
            <a:solidFill>
              <a:srgbClr val="DD8047"/>
            </a:solidFill>
          </a:ln>
        </p:spPr>
      </p:pic>
      <p:sp>
        <p:nvSpPr>
          <p:cNvPr id="5" name="TextBox 4"/>
          <p:cNvSpPr txBox="1"/>
          <p:nvPr/>
        </p:nvSpPr>
        <p:spPr>
          <a:xfrm>
            <a:off x="7022353" y="1733176"/>
            <a:ext cx="1927412" cy="3970318"/>
          </a:xfrm>
          <a:prstGeom prst="rect">
            <a:avLst/>
          </a:prstGeom>
          <a:noFill/>
        </p:spPr>
        <p:txBody>
          <a:bodyPr wrap="square" rtlCol="0">
            <a:spAutoFit/>
          </a:bodyPr>
          <a:lstStyle/>
          <a:p>
            <a:r>
              <a:rPr lang="en-US" b="1" dirty="0" smtClean="0"/>
              <a:t>Little Theatre, John Adam Street, London. 1910</a:t>
            </a:r>
          </a:p>
          <a:p>
            <a:endParaRPr lang="en-US" dirty="0"/>
          </a:p>
          <a:p>
            <a:pPr marL="285750" indent="-285750">
              <a:buFont typeface="Arial"/>
              <a:buChar char="•"/>
            </a:pPr>
            <a:r>
              <a:rPr lang="en-US" dirty="0" smtClean="0"/>
              <a:t>300 seats on a slighter slope.</a:t>
            </a:r>
          </a:p>
          <a:p>
            <a:pPr marL="285750" indent="-285750">
              <a:buFont typeface="Arial"/>
              <a:buChar char="•"/>
            </a:pPr>
            <a:endParaRPr lang="en-US" dirty="0"/>
          </a:p>
          <a:p>
            <a:pPr marL="285750" indent="-285750">
              <a:buFont typeface="Arial"/>
              <a:buChar char="•"/>
            </a:pPr>
            <a:r>
              <a:rPr lang="en-US" dirty="0" smtClean="0"/>
              <a:t>Plaster cyclorama.</a:t>
            </a:r>
          </a:p>
          <a:p>
            <a:pPr marL="285750" indent="-285750">
              <a:buFont typeface="Arial"/>
              <a:buChar char="•"/>
            </a:pPr>
            <a:endParaRPr lang="en-US" dirty="0"/>
          </a:p>
          <a:p>
            <a:pPr marL="285750" indent="-285750">
              <a:buFont typeface="Arial"/>
              <a:buChar char="•"/>
            </a:pPr>
            <a:r>
              <a:rPr lang="en-US" dirty="0" smtClean="0"/>
              <a:t>Little room for set storage</a:t>
            </a:r>
            <a:endParaRPr lang="en-US" dirty="0"/>
          </a:p>
        </p:txBody>
      </p:sp>
    </p:spTree>
    <p:extLst>
      <p:ext uri="{BB962C8B-B14F-4D97-AF65-F5344CB8AC3E}">
        <p14:creationId xmlns:p14="http://schemas.microsoft.com/office/powerpoint/2010/main" val="15501883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477624" cy="1143000"/>
          </a:xfrm>
        </p:spPr>
        <p:txBody>
          <a:bodyPr>
            <a:noAutofit/>
          </a:bodyPr>
          <a:lstStyle/>
          <a:p>
            <a:r>
              <a:rPr lang="en-US" sz="3600" spc="-150" dirty="0">
                <a:solidFill>
                  <a:srgbClr val="FF8E22"/>
                </a:solidFill>
                <a:latin typeface="Chalkduster"/>
                <a:cs typeface="Chalkduster"/>
              </a:rPr>
              <a:t>The Twentieth Century </a:t>
            </a:r>
            <a:r>
              <a:rPr lang="en-US" sz="3600" spc="-150" dirty="0"/>
              <a:t>– NEW SPACES</a:t>
            </a:r>
            <a:endParaRPr lang="en-US" sz="3600" dirty="0"/>
          </a:p>
        </p:txBody>
      </p:sp>
      <p:pic>
        <p:nvPicPr>
          <p:cNvPr id="8" name="Content Placeholder 7" descr="Festval cambridge.jpg"/>
          <p:cNvPicPr>
            <a:picLocks noGrp="1" noChangeAspect="1"/>
          </p:cNvPicPr>
          <p:nvPr>
            <p:ph idx="1"/>
          </p:nvPr>
        </p:nvPicPr>
        <p:blipFill rotWithShape="1">
          <a:blip r:embed="rId2">
            <a:extLst>
              <a:ext uri="{28A0092B-C50C-407E-A947-70E740481C1C}">
                <a14:useLocalDpi xmlns:a14="http://schemas.microsoft.com/office/drawing/2010/main" val="0"/>
              </a:ext>
            </a:extLst>
          </a:blip>
          <a:srcRect l="294" r="38"/>
          <a:stretch/>
        </p:blipFill>
        <p:spPr>
          <a:xfrm>
            <a:off x="4751295" y="3809999"/>
            <a:ext cx="4019177" cy="2805722"/>
          </a:xfrm>
          <a:ln w="76200" cmpd="sng">
            <a:solidFill>
              <a:srgbClr val="DD8047"/>
            </a:solidFill>
          </a:ln>
        </p:spPr>
      </p:pic>
      <p:pic>
        <p:nvPicPr>
          <p:cNvPr id="9" name="Picture 8" descr="Barnwell.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7883" y="3809999"/>
            <a:ext cx="4039645" cy="2805721"/>
          </a:xfrm>
          <a:prstGeom prst="rect">
            <a:avLst/>
          </a:prstGeom>
          <a:ln w="76200" cmpd="sng">
            <a:solidFill>
              <a:srgbClr val="DD8047"/>
            </a:solidFill>
          </a:ln>
        </p:spPr>
      </p:pic>
      <p:sp>
        <p:nvSpPr>
          <p:cNvPr id="10" name="TextBox 9"/>
          <p:cNvSpPr txBox="1"/>
          <p:nvPr/>
        </p:nvSpPr>
        <p:spPr>
          <a:xfrm>
            <a:off x="457200" y="1283168"/>
            <a:ext cx="8396942" cy="707886"/>
          </a:xfrm>
          <a:prstGeom prst="rect">
            <a:avLst/>
          </a:prstGeom>
          <a:noFill/>
        </p:spPr>
        <p:txBody>
          <a:bodyPr wrap="square" rtlCol="0">
            <a:spAutoFit/>
          </a:bodyPr>
          <a:lstStyle/>
          <a:p>
            <a:r>
              <a:rPr lang="en-US" sz="2000" dirty="0" smtClean="0"/>
              <a:t>In 1926, </a:t>
            </a:r>
            <a:r>
              <a:rPr lang="en-US" sz="2000" b="1" dirty="0" smtClean="0">
                <a:solidFill>
                  <a:srgbClr val="FF8E22"/>
                </a:solidFill>
              </a:rPr>
              <a:t>TERENCE GRAY </a:t>
            </a:r>
            <a:r>
              <a:rPr lang="en-US" sz="2000" dirty="0" smtClean="0"/>
              <a:t>adapted the </a:t>
            </a:r>
            <a:r>
              <a:rPr lang="en-US" sz="2000" dirty="0" err="1" smtClean="0"/>
              <a:t>Branwell</a:t>
            </a:r>
            <a:r>
              <a:rPr lang="en-US" sz="2000" dirty="0" smtClean="0"/>
              <a:t> Theatre, which was built in 1816, and opened it as the FESTIVAL THEATRE.</a:t>
            </a:r>
            <a:endParaRPr lang="en-US" sz="2000" dirty="0"/>
          </a:p>
        </p:txBody>
      </p:sp>
      <p:sp>
        <p:nvSpPr>
          <p:cNvPr id="11" name="TextBox 10"/>
          <p:cNvSpPr txBox="1"/>
          <p:nvPr/>
        </p:nvSpPr>
        <p:spPr>
          <a:xfrm>
            <a:off x="457200" y="1929499"/>
            <a:ext cx="8477624" cy="1754327"/>
          </a:xfrm>
          <a:prstGeom prst="rect">
            <a:avLst/>
          </a:prstGeom>
          <a:noFill/>
        </p:spPr>
        <p:txBody>
          <a:bodyPr wrap="square" rtlCol="0">
            <a:spAutoFit/>
          </a:bodyPr>
          <a:lstStyle/>
          <a:p>
            <a:r>
              <a:rPr lang="en-US" dirty="0" smtClean="0"/>
              <a:t>He removed the proscenium, and the original forestage was replaced with a series of stepped platforms.</a:t>
            </a:r>
          </a:p>
          <a:p>
            <a:r>
              <a:rPr lang="en-US" dirty="0" smtClean="0"/>
              <a:t>The main stage had a REVOLVE, and 3 mobile rostra which could be raised and lowered to allow actors to enter.</a:t>
            </a:r>
          </a:p>
          <a:p>
            <a:r>
              <a:rPr lang="en-US" dirty="0" smtClean="0"/>
              <a:t>The rear stage was enclosed by a permanent, plastered cyclorama, behind which actors could pass.</a:t>
            </a:r>
            <a:endParaRPr lang="en-US" dirty="0"/>
          </a:p>
        </p:txBody>
      </p:sp>
    </p:spTree>
    <p:extLst>
      <p:ext uri="{BB962C8B-B14F-4D97-AF65-F5344CB8AC3E}">
        <p14:creationId xmlns:p14="http://schemas.microsoft.com/office/powerpoint/2010/main" val="272181106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462682" cy="1143000"/>
          </a:xfrm>
        </p:spPr>
        <p:txBody>
          <a:bodyPr>
            <a:noAutofit/>
          </a:bodyPr>
          <a:lstStyle/>
          <a:p>
            <a:r>
              <a:rPr lang="en-US" sz="3600" spc="-150" dirty="0">
                <a:solidFill>
                  <a:srgbClr val="FF8E22"/>
                </a:solidFill>
                <a:latin typeface="Chalkduster"/>
                <a:cs typeface="Chalkduster"/>
              </a:rPr>
              <a:t>The Twentieth Century </a:t>
            </a:r>
            <a:r>
              <a:rPr lang="en-US" sz="3600" spc="-150" dirty="0"/>
              <a:t>– NEW SPACES</a:t>
            </a:r>
            <a:endParaRPr lang="en-US" sz="3600" dirty="0"/>
          </a:p>
        </p:txBody>
      </p:sp>
      <p:sp>
        <p:nvSpPr>
          <p:cNvPr id="3" name="Content Placeholder 2"/>
          <p:cNvSpPr>
            <a:spLocks noGrp="1"/>
          </p:cNvSpPr>
          <p:nvPr>
            <p:ph idx="1"/>
          </p:nvPr>
        </p:nvSpPr>
        <p:spPr>
          <a:xfrm>
            <a:off x="328707" y="1600200"/>
            <a:ext cx="8367058" cy="5033682"/>
          </a:xfrm>
        </p:spPr>
        <p:txBody>
          <a:bodyPr>
            <a:normAutofit fontScale="92500" lnSpcReduction="10000"/>
          </a:bodyPr>
          <a:lstStyle/>
          <a:p>
            <a:pPr marL="36576" indent="0">
              <a:buNone/>
            </a:pPr>
            <a:r>
              <a:rPr lang="en-US" sz="3800" dirty="0" smtClean="0"/>
              <a:t>This was a departure from the traditional:</a:t>
            </a:r>
          </a:p>
          <a:p>
            <a:pPr>
              <a:lnSpc>
                <a:spcPct val="110000"/>
              </a:lnSpc>
            </a:pPr>
            <a:r>
              <a:rPr lang="en-US" dirty="0" smtClean="0"/>
              <a:t>Gray wanted a space that would create a mood rather that a realistic setting for a play.</a:t>
            </a:r>
          </a:p>
          <a:p>
            <a:pPr>
              <a:lnSpc>
                <a:spcPct val="110000"/>
              </a:lnSpc>
            </a:pPr>
            <a:r>
              <a:rPr lang="en-US" dirty="0" smtClean="0"/>
              <a:t>This was an example of the reaction throughout Europe against the over-realistic interpretation of nature on picture-frame stages.</a:t>
            </a:r>
          </a:p>
          <a:p>
            <a:pPr>
              <a:lnSpc>
                <a:spcPct val="110000"/>
              </a:lnSpc>
            </a:pPr>
            <a:r>
              <a:rPr lang="en-US" dirty="0" smtClean="0"/>
              <a:t>Gray wrote: “</a:t>
            </a:r>
            <a:r>
              <a:rPr lang="en-US" i="1" dirty="0" smtClean="0"/>
              <a:t>…make-believe reality will be unwanted and impossible; scenery will no longer seek to reproduce the external appearance of the place of action</a:t>
            </a:r>
            <a:r>
              <a:rPr lang="en-US" dirty="0" smtClean="0"/>
              <a:t>”.</a:t>
            </a:r>
            <a:endParaRPr lang="en-US" dirty="0"/>
          </a:p>
        </p:txBody>
      </p:sp>
    </p:spTree>
    <p:extLst>
      <p:ext uri="{BB962C8B-B14F-4D97-AF65-F5344CB8AC3E}">
        <p14:creationId xmlns:p14="http://schemas.microsoft.com/office/powerpoint/2010/main" val="231321390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74638"/>
            <a:ext cx="8477625" cy="1143000"/>
          </a:xfrm>
        </p:spPr>
        <p:txBody>
          <a:bodyPr>
            <a:noAutofit/>
          </a:bodyPr>
          <a:lstStyle/>
          <a:p>
            <a:r>
              <a:rPr lang="en-US" sz="3600" spc="-150" dirty="0">
                <a:solidFill>
                  <a:srgbClr val="FF8E22"/>
                </a:solidFill>
                <a:latin typeface="Chalkduster"/>
                <a:cs typeface="Chalkduster"/>
              </a:rPr>
              <a:t>The Twentieth Century </a:t>
            </a:r>
            <a:r>
              <a:rPr lang="en-US" sz="3600" spc="-150" dirty="0"/>
              <a:t>– NEW SPACES</a:t>
            </a:r>
            <a:endParaRPr lang="en-US" sz="3600" dirty="0"/>
          </a:p>
        </p:txBody>
      </p:sp>
      <p:sp>
        <p:nvSpPr>
          <p:cNvPr id="3" name="Content Placeholder 2"/>
          <p:cNvSpPr>
            <a:spLocks noGrp="1"/>
          </p:cNvSpPr>
          <p:nvPr>
            <p:ph idx="1"/>
          </p:nvPr>
        </p:nvSpPr>
        <p:spPr>
          <a:xfrm>
            <a:off x="343647" y="1357875"/>
            <a:ext cx="8486588" cy="659186"/>
          </a:xfrm>
        </p:spPr>
        <p:txBody>
          <a:bodyPr/>
          <a:lstStyle/>
          <a:p>
            <a:pPr marL="36576" indent="0">
              <a:buNone/>
            </a:pPr>
            <a:r>
              <a:rPr lang="en-US" dirty="0" smtClean="0"/>
              <a:t>THE NON-EXISTENT PROSCENIUM OPENING</a:t>
            </a:r>
            <a:endParaRPr lang="en-US" dirty="0"/>
          </a:p>
        </p:txBody>
      </p:sp>
      <p:sp>
        <p:nvSpPr>
          <p:cNvPr id="4" name="TextBox 3"/>
          <p:cNvSpPr txBox="1"/>
          <p:nvPr/>
        </p:nvSpPr>
        <p:spPr>
          <a:xfrm>
            <a:off x="149412" y="1942354"/>
            <a:ext cx="4213411" cy="5073183"/>
          </a:xfrm>
          <a:prstGeom prst="rect">
            <a:avLst/>
          </a:prstGeom>
          <a:noFill/>
        </p:spPr>
        <p:txBody>
          <a:bodyPr wrap="square" rtlCol="0">
            <a:spAutoFit/>
          </a:bodyPr>
          <a:lstStyle/>
          <a:p>
            <a:pPr marL="285750" indent="-285750">
              <a:spcBef>
                <a:spcPts val="700"/>
              </a:spcBef>
              <a:buFont typeface="Arial"/>
              <a:buChar char="•"/>
            </a:pPr>
            <a:r>
              <a:rPr lang="en-US" sz="2400" dirty="0" smtClean="0"/>
              <a:t>The division between the actors and their audience continued until the second half of the twentieth century – this was partly due to the need to separate the scenic fire risk from the audience.</a:t>
            </a:r>
          </a:p>
          <a:p>
            <a:pPr marL="285750" indent="-285750">
              <a:spcBef>
                <a:spcPts val="700"/>
              </a:spcBef>
              <a:buFont typeface="Arial"/>
              <a:buChar char="•"/>
            </a:pPr>
            <a:r>
              <a:rPr lang="en-US" sz="2400" dirty="0" smtClean="0"/>
              <a:t>However, newer spaces were dispensing with the proscenium as a “hole in the wall” and simply “ending the walls”.</a:t>
            </a:r>
          </a:p>
          <a:p>
            <a:pPr marL="285750" indent="-285750">
              <a:spcBef>
                <a:spcPts val="700"/>
              </a:spcBef>
              <a:buFont typeface="Arial"/>
              <a:buChar char="•"/>
            </a:pPr>
            <a:endParaRPr lang="en-US" sz="2400" dirty="0"/>
          </a:p>
        </p:txBody>
      </p:sp>
      <p:pic>
        <p:nvPicPr>
          <p:cNvPr id="5" name="Picture 4" descr="Non-existent pro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01393" y="2241177"/>
            <a:ext cx="4179432" cy="4063998"/>
          </a:xfrm>
          <a:prstGeom prst="rect">
            <a:avLst/>
          </a:prstGeom>
          <a:ln w="76200" cmpd="sng">
            <a:solidFill>
              <a:srgbClr val="DD8047"/>
            </a:solidFill>
          </a:ln>
        </p:spPr>
      </p:pic>
    </p:spTree>
    <p:extLst>
      <p:ext uri="{BB962C8B-B14F-4D97-AF65-F5344CB8AC3E}">
        <p14:creationId xmlns:p14="http://schemas.microsoft.com/office/powerpoint/2010/main" val="29143207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82212" cy="1143000"/>
          </a:xfrm>
        </p:spPr>
        <p:txBody>
          <a:bodyPr>
            <a:normAutofit/>
          </a:bodyPr>
          <a:lstStyle/>
          <a:p>
            <a:r>
              <a:rPr lang="en-US" sz="3600" spc="-150" dirty="0">
                <a:solidFill>
                  <a:srgbClr val="FF8E22"/>
                </a:solidFill>
                <a:latin typeface="Chalkduster"/>
                <a:cs typeface="Chalkduster"/>
              </a:rPr>
              <a:t>The Twentieth Century </a:t>
            </a:r>
            <a:r>
              <a:rPr lang="en-US" sz="3600" spc="-150" dirty="0"/>
              <a:t>– NEW SPACES</a:t>
            </a:r>
            <a:endParaRPr lang="en-US" sz="3600" dirty="0"/>
          </a:p>
        </p:txBody>
      </p:sp>
      <p:pic>
        <p:nvPicPr>
          <p:cNvPr id="5" name="Content Placeholder 4" descr="Belgrade 1.jpg"/>
          <p:cNvPicPr>
            <a:picLocks noGrp="1" noChangeAspect="1"/>
          </p:cNvPicPr>
          <p:nvPr>
            <p:ph idx="1"/>
          </p:nvPr>
        </p:nvPicPr>
        <p:blipFill rotWithShape="1">
          <a:blip r:embed="rId2">
            <a:extLst>
              <a:ext uri="{28A0092B-C50C-407E-A947-70E740481C1C}">
                <a14:useLocalDpi xmlns:a14="http://schemas.microsoft.com/office/drawing/2010/main" val="0"/>
              </a:ext>
            </a:extLst>
          </a:blip>
          <a:srcRect l="3493" r="2825"/>
          <a:stretch/>
        </p:blipFill>
        <p:spPr>
          <a:xfrm>
            <a:off x="3152588" y="2160557"/>
            <a:ext cx="5498354" cy="3965606"/>
          </a:xfrm>
          <a:ln w="76200" cmpd="sng">
            <a:solidFill>
              <a:srgbClr val="DD8047"/>
            </a:solidFill>
          </a:ln>
        </p:spPr>
      </p:pic>
      <p:sp>
        <p:nvSpPr>
          <p:cNvPr id="6" name="TextBox 5"/>
          <p:cNvSpPr txBox="1"/>
          <p:nvPr/>
        </p:nvSpPr>
        <p:spPr>
          <a:xfrm>
            <a:off x="457200" y="1417637"/>
            <a:ext cx="8402918" cy="400110"/>
          </a:xfrm>
          <a:prstGeom prst="rect">
            <a:avLst/>
          </a:prstGeom>
          <a:noFill/>
        </p:spPr>
        <p:txBody>
          <a:bodyPr wrap="square" rtlCol="0">
            <a:spAutoFit/>
          </a:bodyPr>
          <a:lstStyle/>
          <a:p>
            <a:r>
              <a:rPr lang="en-US" sz="2000" dirty="0" smtClean="0"/>
              <a:t>The BELGRADE THEATRE, Coventry was designed in this way in 1958.</a:t>
            </a:r>
            <a:endParaRPr lang="en-US" sz="2000" dirty="0"/>
          </a:p>
        </p:txBody>
      </p:sp>
      <p:sp>
        <p:nvSpPr>
          <p:cNvPr id="7" name="TextBox 6"/>
          <p:cNvSpPr txBox="1"/>
          <p:nvPr/>
        </p:nvSpPr>
        <p:spPr>
          <a:xfrm>
            <a:off x="224119" y="2155845"/>
            <a:ext cx="2794000" cy="3970318"/>
          </a:xfrm>
          <a:prstGeom prst="rect">
            <a:avLst/>
          </a:prstGeom>
          <a:noFill/>
        </p:spPr>
        <p:txBody>
          <a:bodyPr wrap="square" rtlCol="0">
            <a:spAutoFit/>
          </a:bodyPr>
          <a:lstStyle/>
          <a:p>
            <a:pPr marL="285750" indent="-285750">
              <a:buFont typeface="Arial"/>
              <a:buChar char="•"/>
            </a:pPr>
            <a:r>
              <a:rPr lang="en-US" dirty="0" smtClean="0"/>
              <a:t>It </a:t>
            </a:r>
            <a:r>
              <a:rPr lang="en-US" dirty="0"/>
              <a:t>was the first civic theatre to be built after the Second World War in </a:t>
            </a:r>
            <a:r>
              <a:rPr lang="en-US" dirty="0" smtClean="0"/>
              <a:t>Britain.</a:t>
            </a:r>
          </a:p>
          <a:p>
            <a:pPr marL="285750" indent="-285750">
              <a:buFont typeface="Arial"/>
              <a:buChar char="•"/>
            </a:pPr>
            <a:r>
              <a:rPr lang="en-US" dirty="0" smtClean="0"/>
              <a:t>The stage projected into the auditorium to relate the actor more closely to the audience.</a:t>
            </a:r>
          </a:p>
          <a:p>
            <a:pPr marL="285750" indent="-285750">
              <a:buFont typeface="Arial"/>
              <a:buChar char="•"/>
            </a:pPr>
            <a:r>
              <a:rPr lang="en-US" dirty="0" smtClean="0"/>
              <a:t>Note the Circle seating – now as a second tier of continuous seats, while boxes still exist down the sides.</a:t>
            </a:r>
            <a:endParaRPr lang="en-US" dirty="0"/>
          </a:p>
        </p:txBody>
      </p:sp>
    </p:spTree>
    <p:extLst>
      <p:ext uri="{BB962C8B-B14F-4D97-AF65-F5344CB8AC3E}">
        <p14:creationId xmlns:p14="http://schemas.microsoft.com/office/powerpoint/2010/main" val="65195815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8" y="274638"/>
            <a:ext cx="8686801" cy="1143000"/>
          </a:xfrm>
        </p:spPr>
        <p:txBody>
          <a:bodyPr>
            <a:noAutofit/>
          </a:bodyPr>
          <a:lstStyle/>
          <a:p>
            <a:r>
              <a:rPr lang="en-US" sz="3600" spc="-150" dirty="0">
                <a:solidFill>
                  <a:srgbClr val="FF8E22"/>
                </a:solidFill>
                <a:latin typeface="Chalkduster"/>
                <a:cs typeface="Chalkduster"/>
              </a:rPr>
              <a:t>The Twentieth Century </a:t>
            </a:r>
            <a:r>
              <a:rPr lang="en-US" sz="3600" spc="-150" dirty="0"/>
              <a:t>– NEW SPACES</a:t>
            </a:r>
            <a:endParaRPr lang="en-US" sz="3600" dirty="0"/>
          </a:p>
        </p:txBody>
      </p:sp>
      <p:sp>
        <p:nvSpPr>
          <p:cNvPr id="3" name="Content Placeholder 2"/>
          <p:cNvSpPr>
            <a:spLocks noGrp="1"/>
          </p:cNvSpPr>
          <p:nvPr>
            <p:ph idx="1"/>
          </p:nvPr>
        </p:nvSpPr>
        <p:spPr>
          <a:xfrm>
            <a:off x="322729" y="1316320"/>
            <a:ext cx="6849036" cy="655918"/>
          </a:xfrm>
        </p:spPr>
        <p:txBody>
          <a:bodyPr/>
          <a:lstStyle/>
          <a:p>
            <a:pPr marL="36576" indent="0">
              <a:buNone/>
            </a:pPr>
            <a:r>
              <a:rPr lang="en-US" dirty="0" smtClean="0"/>
              <a:t>THE OPEN STAGE</a:t>
            </a:r>
          </a:p>
          <a:p>
            <a:pPr marL="36576" indent="0">
              <a:buNone/>
            </a:pPr>
            <a:endParaRPr lang="en-US" dirty="0"/>
          </a:p>
        </p:txBody>
      </p:sp>
      <p:pic>
        <p:nvPicPr>
          <p:cNvPr id="4" name="Picture 3" descr="DRESDEN.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58235" y="2286000"/>
            <a:ext cx="4528002" cy="3984213"/>
          </a:xfrm>
          <a:prstGeom prst="rect">
            <a:avLst/>
          </a:prstGeom>
          <a:ln w="76200" cmpd="sng">
            <a:solidFill>
              <a:srgbClr val="DD8047"/>
            </a:solidFill>
          </a:ln>
        </p:spPr>
      </p:pic>
      <p:sp>
        <p:nvSpPr>
          <p:cNvPr id="5" name="TextBox 4"/>
          <p:cNvSpPr txBox="1"/>
          <p:nvPr/>
        </p:nvSpPr>
        <p:spPr>
          <a:xfrm>
            <a:off x="322729" y="2151529"/>
            <a:ext cx="3844287" cy="3924152"/>
          </a:xfrm>
          <a:prstGeom prst="rect">
            <a:avLst/>
          </a:prstGeom>
          <a:noFill/>
        </p:spPr>
        <p:txBody>
          <a:bodyPr wrap="square" rtlCol="0">
            <a:spAutoFit/>
          </a:bodyPr>
          <a:lstStyle/>
          <a:p>
            <a:pPr marL="285750" indent="-285750">
              <a:spcBef>
                <a:spcPts val="600"/>
              </a:spcBef>
              <a:buFont typeface="Arial"/>
              <a:buChar char="•"/>
            </a:pPr>
            <a:r>
              <a:rPr lang="en-US" dirty="0" smtClean="0"/>
              <a:t>In 1910 TESSENOW designed the Festival Auditorium, Dresden. </a:t>
            </a:r>
          </a:p>
          <a:p>
            <a:pPr marL="285750" indent="-285750">
              <a:spcBef>
                <a:spcPts val="600"/>
              </a:spcBef>
              <a:buFont typeface="Arial"/>
              <a:buChar char="•"/>
            </a:pPr>
            <a:r>
              <a:rPr lang="en-US" dirty="0" smtClean="0"/>
              <a:t>This was a single hall containing both stage and auditorium, separated only by a sunken orchestra pit.</a:t>
            </a:r>
            <a:endParaRPr lang="en-US" dirty="0"/>
          </a:p>
          <a:p>
            <a:pPr marL="285750" indent="-285750">
              <a:spcBef>
                <a:spcPts val="600"/>
              </a:spcBef>
              <a:buFont typeface="Arial"/>
              <a:buChar char="•"/>
            </a:pPr>
            <a:r>
              <a:rPr lang="en-US" dirty="0" smtClean="0"/>
              <a:t>The walls and ceiling were covered with transparent fabric, behind which were lights, so that the whole hall glowed.</a:t>
            </a:r>
            <a:endParaRPr lang="en-US" dirty="0"/>
          </a:p>
          <a:p>
            <a:pPr marL="285750" indent="-285750">
              <a:spcBef>
                <a:spcPts val="600"/>
              </a:spcBef>
              <a:buFont typeface="Arial"/>
              <a:buChar char="•"/>
            </a:pPr>
            <a:r>
              <a:rPr lang="en-US" dirty="0" smtClean="0"/>
              <a:t>The stage settings were simple steps, platforms and pillars, designed and lit by </a:t>
            </a:r>
            <a:r>
              <a:rPr lang="en-US" dirty="0" err="1" smtClean="0"/>
              <a:t>Adolphe</a:t>
            </a:r>
            <a:r>
              <a:rPr lang="en-US" dirty="0" smtClean="0"/>
              <a:t> Apia.</a:t>
            </a:r>
            <a:endParaRPr lang="en-US" dirty="0"/>
          </a:p>
        </p:txBody>
      </p:sp>
      <p:sp>
        <p:nvSpPr>
          <p:cNvPr id="6" name="TextBox 5"/>
          <p:cNvSpPr txBox="1"/>
          <p:nvPr/>
        </p:nvSpPr>
        <p:spPr>
          <a:xfrm>
            <a:off x="4243294" y="2345768"/>
            <a:ext cx="2644589" cy="523220"/>
          </a:xfrm>
          <a:prstGeom prst="rect">
            <a:avLst/>
          </a:prstGeom>
          <a:noFill/>
        </p:spPr>
        <p:txBody>
          <a:bodyPr wrap="square" rtlCol="0">
            <a:spAutoFit/>
          </a:bodyPr>
          <a:lstStyle/>
          <a:p>
            <a:r>
              <a:rPr lang="en-US" sz="1400" dirty="0" smtClean="0">
                <a:solidFill>
                  <a:schemeClr val="bg1"/>
                </a:solidFill>
              </a:rPr>
              <a:t>FESTIVAL AUDITORIUM, </a:t>
            </a:r>
          </a:p>
          <a:p>
            <a:r>
              <a:rPr lang="en-US" sz="1400" dirty="0" smtClean="0">
                <a:solidFill>
                  <a:schemeClr val="bg1"/>
                </a:solidFill>
              </a:rPr>
              <a:t>HELLERAU, DRESDEN - 1910</a:t>
            </a:r>
            <a:endParaRPr lang="en-US" sz="1400" dirty="0">
              <a:solidFill>
                <a:schemeClr val="bg1"/>
              </a:solidFill>
            </a:endParaRPr>
          </a:p>
        </p:txBody>
      </p:sp>
    </p:spTree>
    <p:extLst>
      <p:ext uri="{BB962C8B-B14F-4D97-AF65-F5344CB8AC3E}">
        <p14:creationId xmlns:p14="http://schemas.microsoft.com/office/powerpoint/2010/main" val="58120070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74638"/>
            <a:ext cx="8686801" cy="1143000"/>
          </a:xfrm>
        </p:spPr>
        <p:txBody>
          <a:bodyPr>
            <a:noAutofit/>
          </a:bodyPr>
          <a:lstStyle/>
          <a:p>
            <a:r>
              <a:rPr lang="en-US" sz="3600" spc="-150" dirty="0">
                <a:solidFill>
                  <a:srgbClr val="FF8E22"/>
                </a:solidFill>
                <a:latin typeface="Chalkduster"/>
                <a:cs typeface="Chalkduster"/>
              </a:rPr>
              <a:t>The Twentieth Century </a:t>
            </a:r>
            <a:r>
              <a:rPr lang="en-US" sz="3600" spc="-150" dirty="0"/>
              <a:t>– NEW SPACES</a:t>
            </a:r>
            <a:endParaRPr lang="en-US" sz="3600" dirty="0"/>
          </a:p>
        </p:txBody>
      </p:sp>
      <p:sp>
        <p:nvSpPr>
          <p:cNvPr id="3" name="Content Placeholder 2"/>
          <p:cNvSpPr>
            <a:spLocks noGrp="1"/>
          </p:cNvSpPr>
          <p:nvPr>
            <p:ph idx="1"/>
          </p:nvPr>
        </p:nvSpPr>
        <p:spPr>
          <a:xfrm>
            <a:off x="457200" y="1417638"/>
            <a:ext cx="7467600" cy="655918"/>
          </a:xfrm>
        </p:spPr>
        <p:txBody>
          <a:bodyPr>
            <a:normAutofit/>
          </a:bodyPr>
          <a:lstStyle/>
          <a:p>
            <a:pPr marL="36576" indent="0">
              <a:buNone/>
            </a:pPr>
            <a:r>
              <a:rPr lang="en-US" dirty="0" smtClean="0"/>
              <a:t>The new MERMAID, London – 1981</a:t>
            </a:r>
          </a:p>
        </p:txBody>
      </p:sp>
      <p:pic>
        <p:nvPicPr>
          <p:cNvPr id="4" name="Picture 3" descr="Mermaid.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22587" y="3141681"/>
            <a:ext cx="4273177" cy="3223260"/>
          </a:xfrm>
          <a:prstGeom prst="rect">
            <a:avLst/>
          </a:prstGeom>
          <a:ln w="76200" cmpd="sng">
            <a:solidFill>
              <a:srgbClr val="DD8047"/>
            </a:solidFill>
          </a:ln>
        </p:spPr>
      </p:pic>
      <p:sp>
        <p:nvSpPr>
          <p:cNvPr id="5" name="TextBox 4"/>
          <p:cNvSpPr txBox="1"/>
          <p:nvPr/>
        </p:nvSpPr>
        <p:spPr>
          <a:xfrm>
            <a:off x="457199" y="2073556"/>
            <a:ext cx="6138519" cy="646331"/>
          </a:xfrm>
          <a:prstGeom prst="rect">
            <a:avLst/>
          </a:prstGeom>
          <a:noFill/>
        </p:spPr>
        <p:txBody>
          <a:bodyPr wrap="none" rtlCol="0">
            <a:spAutoFit/>
          </a:bodyPr>
          <a:lstStyle/>
          <a:p>
            <a:r>
              <a:rPr lang="en-US" dirty="0"/>
              <a:t>The open theatre space could be </a:t>
            </a:r>
            <a:r>
              <a:rPr lang="en-US" dirty="0" smtClean="0"/>
              <a:t>used in several formats.</a:t>
            </a:r>
            <a:endParaRPr lang="en-US" dirty="0"/>
          </a:p>
          <a:p>
            <a:endParaRPr lang="en-US" dirty="0"/>
          </a:p>
        </p:txBody>
      </p:sp>
      <p:sp>
        <p:nvSpPr>
          <p:cNvPr id="6" name="TextBox 5"/>
          <p:cNvSpPr txBox="1"/>
          <p:nvPr/>
        </p:nvSpPr>
        <p:spPr>
          <a:xfrm>
            <a:off x="457199" y="2525058"/>
            <a:ext cx="3965387" cy="3970318"/>
          </a:xfrm>
          <a:prstGeom prst="rect">
            <a:avLst/>
          </a:prstGeom>
          <a:noFill/>
        </p:spPr>
        <p:txBody>
          <a:bodyPr wrap="square" rtlCol="0">
            <a:spAutoFit/>
          </a:bodyPr>
          <a:lstStyle/>
          <a:p>
            <a:pPr marL="285750" indent="-285750">
              <a:buFont typeface="Arial"/>
              <a:buChar char="•"/>
            </a:pPr>
            <a:r>
              <a:rPr lang="en-US" dirty="0" smtClean="0"/>
              <a:t>By the late twentieth century, the use of electric lighting had moved much of the equipment into the auditorium, with lanterns fixed to balcony fronts, or set behind </a:t>
            </a:r>
            <a:r>
              <a:rPr lang="en-US" dirty="0" err="1" smtClean="0"/>
              <a:t>louvres</a:t>
            </a:r>
            <a:r>
              <a:rPr lang="en-US" dirty="0" smtClean="0"/>
              <a:t> in the walls or ceiling.</a:t>
            </a:r>
          </a:p>
          <a:p>
            <a:pPr marL="285750" indent="-285750">
              <a:buFont typeface="Arial"/>
              <a:buChar char="•"/>
            </a:pPr>
            <a:r>
              <a:rPr lang="en-US" dirty="0" smtClean="0"/>
              <a:t>The use of scenery and lighting without a fire curtain was of great concern to the authorities.</a:t>
            </a:r>
          </a:p>
          <a:p>
            <a:pPr marL="285750" indent="-285750">
              <a:buFont typeface="Arial"/>
              <a:buChar char="•"/>
            </a:pPr>
            <a:r>
              <a:rPr lang="en-US" dirty="0" smtClean="0"/>
              <a:t>Restrictions were from now on firmly enforced regarding the materials from which scenery could be constructed in open theatres.</a:t>
            </a:r>
            <a:endParaRPr lang="en-US" dirty="0"/>
          </a:p>
        </p:txBody>
      </p:sp>
    </p:spTree>
    <p:extLst>
      <p:ext uri="{BB962C8B-B14F-4D97-AF65-F5344CB8AC3E}">
        <p14:creationId xmlns:p14="http://schemas.microsoft.com/office/powerpoint/2010/main" val="19294433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74638"/>
            <a:ext cx="8686801" cy="1143000"/>
          </a:xfrm>
        </p:spPr>
        <p:txBody>
          <a:bodyPr>
            <a:noAutofit/>
          </a:bodyPr>
          <a:lstStyle/>
          <a:p>
            <a:r>
              <a:rPr lang="en-US" sz="3600" spc="-150" dirty="0">
                <a:solidFill>
                  <a:srgbClr val="FF8E22"/>
                </a:solidFill>
                <a:latin typeface="Chalkduster"/>
                <a:cs typeface="Chalkduster"/>
              </a:rPr>
              <a:t>The Twentieth Century </a:t>
            </a:r>
            <a:r>
              <a:rPr lang="en-US" sz="3600" spc="-150" dirty="0"/>
              <a:t>– NEW SPACES</a:t>
            </a:r>
            <a:endParaRPr lang="en-US" sz="3600" dirty="0"/>
          </a:p>
        </p:txBody>
      </p:sp>
      <p:sp>
        <p:nvSpPr>
          <p:cNvPr id="3" name="Content Placeholder 2"/>
          <p:cNvSpPr>
            <a:spLocks noGrp="1"/>
          </p:cNvSpPr>
          <p:nvPr>
            <p:ph idx="1"/>
          </p:nvPr>
        </p:nvSpPr>
        <p:spPr>
          <a:xfrm>
            <a:off x="457199" y="1264770"/>
            <a:ext cx="7467600" cy="670859"/>
          </a:xfrm>
        </p:spPr>
        <p:txBody>
          <a:bodyPr>
            <a:normAutofit/>
          </a:bodyPr>
          <a:lstStyle/>
          <a:p>
            <a:pPr marL="36576" indent="0">
              <a:buNone/>
            </a:pPr>
            <a:r>
              <a:rPr lang="en-US" dirty="0" smtClean="0"/>
              <a:t>THE THREE-SIDED THRUST STAGE</a:t>
            </a:r>
          </a:p>
        </p:txBody>
      </p:sp>
      <p:pic>
        <p:nvPicPr>
          <p:cNvPr id="5" name="Picture 4" descr="Chichister.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87240" y="3258469"/>
            <a:ext cx="4242995" cy="3276600"/>
          </a:xfrm>
          <a:prstGeom prst="rect">
            <a:avLst/>
          </a:prstGeom>
          <a:ln w="76200" cmpd="sng">
            <a:solidFill>
              <a:srgbClr val="DD8047"/>
            </a:solidFill>
          </a:ln>
        </p:spPr>
      </p:pic>
      <p:sp>
        <p:nvSpPr>
          <p:cNvPr id="6" name="TextBox 5"/>
          <p:cNvSpPr txBox="1"/>
          <p:nvPr/>
        </p:nvSpPr>
        <p:spPr>
          <a:xfrm>
            <a:off x="179296" y="2332117"/>
            <a:ext cx="4377763" cy="4632038"/>
          </a:xfrm>
          <a:prstGeom prst="rect">
            <a:avLst/>
          </a:prstGeom>
          <a:noFill/>
        </p:spPr>
        <p:txBody>
          <a:bodyPr wrap="square" rtlCol="0">
            <a:spAutoFit/>
          </a:bodyPr>
          <a:lstStyle/>
          <a:p>
            <a:pPr marL="285750" indent="-285750">
              <a:spcBef>
                <a:spcPts val="600"/>
              </a:spcBef>
              <a:buFont typeface="Arial"/>
              <a:buChar char="•"/>
            </a:pPr>
            <a:r>
              <a:rPr lang="en-US" dirty="0" smtClean="0"/>
              <a:t>In a thrust theatre, a much larger audience may be seated close to the actor than in a directional end-stage arrangement.</a:t>
            </a:r>
          </a:p>
          <a:p>
            <a:pPr marL="285750" indent="-285750">
              <a:spcBef>
                <a:spcPts val="600"/>
              </a:spcBef>
              <a:buFont typeface="Arial"/>
              <a:buChar char="•"/>
            </a:pPr>
            <a:r>
              <a:rPr lang="en-US" dirty="0" smtClean="0"/>
              <a:t>However, the movement of the actors are restricted in that their points of entry are both fixed and limited.</a:t>
            </a:r>
          </a:p>
          <a:p>
            <a:pPr marL="285750" indent="-285750">
              <a:spcBef>
                <a:spcPts val="600"/>
              </a:spcBef>
              <a:buFont typeface="Arial"/>
              <a:buChar char="•"/>
            </a:pPr>
            <a:r>
              <a:rPr lang="en-US" dirty="0" smtClean="0"/>
              <a:t>In some previous theatres, the arc of the audience continued behind the thrust. The Festival Theatre arc stops at the rear of the thrust.</a:t>
            </a:r>
          </a:p>
          <a:p>
            <a:pPr marL="285750" indent="-285750">
              <a:spcBef>
                <a:spcPts val="600"/>
              </a:spcBef>
              <a:buFont typeface="Arial"/>
              <a:buChar char="•"/>
            </a:pPr>
            <a:r>
              <a:rPr lang="en-US" dirty="0" smtClean="0"/>
              <a:t>Actors have access to a balcony that encircles the arena.</a:t>
            </a:r>
          </a:p>
          <a:p>
            <a:pPr marL="285750" indent="-285750">
              <a:spcBef>
                <a:spcPts val="600"/>
              </a:spcBef>
              <a:buFont typeface="Arial"/>
              <a:buChar char="•"/>
            </a:pPr>
            <a:r>
              <a:rPr lang="en-US" dirty="0" smtClean="0"/>
              <a:t>The stage is raised above floor level.</a:t>
            </a:r>
          </a:p>
          <a:p>
            <a:pPr marL="285750" indent="-285750">
              <a:spcBef>
                <a:spcPts val="600"/>
              </a:spcBef>
              <a:buFont typeface="Arial"/>
              <a:buChar char="•"/>
            </a:pPr>
            <a:endParaRPr lang="en-US" dirty="0"/>
          </a:p>
        </p:txBody>
      </p:sp>
      <p:sp>
        <p:nvSpPr>
          <p:cNvPr id="7" name="TextBox 6"/>
          <p:cNvSpPr txBox="1"/>
          <p:nvPr/>
        </p:nvSpPr>
        <p:spPr>
          <a:xfrm>
            <a:off x="487081" y="1843305"/>
            <a:ext cx="5623860" cy="677108"/>
          </a:xfrm>
          <a:prstGeom prst="rect">
            <a:avLst/>
          </a:prstGeom>
          <a:noFill/>
        </p:spPr>
        <p:txBody>
          <a:bodyPr wrap="square" rtlCol="0">
            <a:spAutoFit/>
          </a:bodyPr>
          <a:lstStyle/>
          <a:p>
            <a:r>
              <a:rPr lang="en-US" sz="2000" dirty="0"/>
              <a:t>The FESTIVAL THEATRE, </a:t>
            </a:r>
            <a:r>
              <a:rPr lang="en-US" sz="2000" dirty="0" err="1" smtClean="0"/>
              <a:t>Chichester</a:t>
            </a:r>
            <a:r>
              <a:rPr lang="en-US" sz="2000" dirty="0" smtClean="0"/>
              <a:t> </a:t>
            </a:r>
            <a:r>
              <a:rPr lang="en-US" sz="2000" dirty="0"/>
              <a:t>(1962) </a:t>
            </a:r>
          </a:p>
          <a:p>
            <a:endParaRPr lang="en-US" dirty="0"/>
          </a:p>
        </p:txBody>
      </p:sp>
      <p:pic>
        <p:nvPicPr>
          <p:cNvPr id="4" name="Picture 3"/>
          <p:cNvPicPr>
            <a:picLocks noChangeAspect="1"/>
          </p:cNvPicPr>
          <p:nvPr/>
        </p:nvPicPr>
        <p:blipFill>
          <a:blip r:embed="rId3"/>
          <a:stretch>
            <a:fillRect/>
          </a:stretch>
        </p:blipFill>
        <p:spPr>
          <a:xfrm>
            <a:off x="6282501" y="1935629"/>
            <a:ext cx="2547734" cy="1800010"/>
          </a:xfrm>
          <a:prstGeom prst="rect">
            <a:avLst/>
          </a:prstGeom>
          <a:ln w="76200" cmpd="sng">
            <a:solidFill>
              <a:srgbClr val="DD8047"/>
            </a:solidFill>
          </a:ln>
        </p:spPr>
      </p:pic>
    </p:spTree>
    <p:extLst>
      <p:ext uri="{BB962C8B-B14F-4D97-AF65-F5344CB8AC3E}">
        <p14:creationId xmlns:p14="http://schemas.microsoft.com/office/powerpoint/2010/main" val="50246021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74638"/>
            <a:ext cx="8462683" cy="1143000"/>
          </a:xfrm>
        </p:spPr>
        <p:txBody>
          <a:bodyPr>
            <a:noAutofit/>
          </a:bodyPr>
          <a:lstStyle/>
          <a:p>
            <a:r>
              <a:rPr lang="en-US" sz="3600" spc="-150" dirty="0">
                <a:solidFill>
                  <a:srgbClr val="FF8E22"/>
                </a:solidFill>
                <a:latin typeface="Chalkduster"/>
                <a:cs typeface="Chalkduster"/>
              </a:rPr>
              <a:t>The Twentieth Century </a:t>
            </a:r>
            <a:r>
              <a:rPr lang="en-US" sz="3600" spc="-150" dirty="0"/>
              <a:t>– NEW SPACES</a:t>
            </a:r>
            <a:endParaRPr lang="en-US" sz="3600" dirty="0"/>
          </a:p>
        </p:txBody>
      </p:sp>
      <p:sp>
        <p:nvSpPr>
          <p:cNvPr id="3" name="Content Placeholder 2"/>
          <p:cNvSpPr>
            <a:spLocks noGrp="1"/>
          </p:cNvSpPr>
          <p:nvPr>
            <p:ph idx="1"/>
          </p:nvPr>
        </p:nvSpPr>
        <p:spPr>
          <a:xfrm>
            <a:off x="457200" y="1419133"/>
            <a:ext cx="7467600" cy="655918"/>
          </a:xfrm>
        </p:spPr>
        <p:txBody>
          <a:bodyPr/>
          <a:lstStyle/>
          <a:p>
            <a:pPr marL="36576" indent="0">
              <a:buNone/>
            </a:pPr>
            <a:r>
              <a:rPr lang="en-US" dirty="0" smtClean="0"/>
              <a:t>THE FLEXIBLE SPACE</a:t>
            </a:r>
          </a:p>
          <a:p>
            <a:pPr marL="36576" indent="0">
              <a:buNone/>
            </a:pPr>
            <a:endParaRPr lang="en-US" dirty="0"/>
          </a:p>
        </p:txBody>
      </p:sp>
      <p:pic>
        <p:nvPicPr>
          <p:cNvPr id="4" name="Picture 3" descr="Octagon plan.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50234" y="3272116"/>
            <a:ext cx="5169647" cy="3361765"/>
          </a:xfrm>
          <a:prstGeom prst="rect">
            <a:avLst/>
          </a:prstGeom>
          <a:ln w="76200" cmpd="sng">
            <a:solidFill>
              <a:srgbClr val="DD8047"/>
            </a:solidFill>
          </a:ln>
        </p:spPr>
      </p:pic>
      <p:sp>
        <p:nvSpPr>
          <p:cNvPr id="5" name="TextBox 4"/>
          <p:cNvSpPr txBox="1"/>
          <p:nvPr/>
        </p:nvSpPr>
        <p:spPr>
          <a:xfrm>
            <a:off x="457199" y="1942353"/>
            <a:ext cx="8686801" cy="646331"/>
          </a:xfrm>
          <a:prstGeom prst="rect">
            <a:avLst/>
          </a:prstGeom>
          <a:noFill/>
        </p:spPr>
        <p:txBody>
          <a:bodyPr wrap="square" rtlCol="0">
            <a:spAutoFit/>
          </a:bodyPr>
          <a:lstStyle/>
          <a:p>
            <a:r>
              <a:rPr lang="en-US" dirty="0" smtClean="0"/>
              <a:t>The idea of being able to change the relationship between the stage and seating to suit each production goes back to the 1940s. </a:t>
            </a:r>
            <a:endParaRPr lang="en-US" dirty="0"/>
          </a:p>
        </p:txBody>
      </p:sp>
      <p:sp>
        <p:nvSpPr>
          <p:cNvPr id="6" name="TextBox 5"/>
          <p:cNvSpPr txBox="1"/>
          <p:nvPr/>
        </p:nvSpPr>
        <p:spPr>
          <a:xfrm>
            <a:off x="5096854" y="2797861"/>
            <a:ext cx="3972437" cy="369332"/>
          </a:xfrm>
          <a:prstGeom prst="rect">
            <a:avLst/>
          </a:prstGeom>
          <a:noFill/>
        </p:spPr>
        <p:txBody>
          <a:bodyPr wrap="none" rtlCol="0">
            <a:spAutoFit/>
          </a:bodyPr>
          <a:lstStyle/>
          <a:p>
            <a:r>
              <a:rPr lang="en-US" dirty="0" smtClean="0"/>
              <a:t>THE OCTAGON THEATRE BOLTON</a:t>
            </a:r>
            <a:endParaRPr lang="en-US" dirty="0"/>
          </a:p>
        </p:txBody>
      </p:sp>
      <p:sp>
        <p:nvSpPr>
          <p:cNvPr id="7" name="TextBox 6"/>
          <p:cNvSpPr txBox="1"/>
          <p:nvPr/>
        </p:nvSpPr>
        <p:spPr>
          <a:xfrm>
            <a:off x="457200" y="2613196"/>
            <a:ext cx="3092108" cy="3785652"/>
          </a:xfrm>
          <a:prstGeom prst="rect">
            <a:avLst/>
          </a:prstGeom>
          <a:noFill/>
        </p:spPr>
        <p:txBody>
          <a:bodyPr wrap="square" rtlCol="0">
            <a:spAutoFit/>
          </a:bodyPr>
          <a:lstStyle/>
          <a:p>
            <a:pPr marL="285750" indent="-285750">
              <a:buFont typeface="Arial"/>
              <a:buChar char="•"/>
            </a:pPr>
            <a:r>
              <a:rPr lang="en-US" sz="2000" dirty="0" smtClean="0"/>
              <a:t>Within an hexagonal auditorium, the stage and seating may be arranged to create theatre in the round, a thrust stage, or an end stage.</a:t>
            </a:r>
          </a:p>
          <a:p>
            <a:pPr marL="285750" indent="-285750">
              <a:buFont typeface="Arial"/>
              <a:buChar char="•"/>
            </a:pPr>
            <a:r>
              <a:rPr lang="en-US" sz="2000" dirty="0" smtClean="0"/>
              <a:t>Such a format makes a fly tower impossible.</a:t>
            </a:r>
          </a:p>
          <a:p>
            <a:pPr marL="285750" indent="-285750">
              <a:buFont typeface="Arial"/>
              <a:buChar char="•"/>
            </a:pPr>
            <a:r>
              <a:rPr lang="en-US" sz="2000" dirty="0" smtClean="0"/>
              <a:t>An open lattice roof contains lighting galleries.</a:t>
            </a:r>
            <a:endParaRPr lang="en-US" sz="2000" dirty="0"/>
          </a:p>
        </p:txBody>
      </p:sp>
    </p:spTree>
    <p:extLst>
      <p:ext uri="{BB962C8B-B14F-4D97-AF65-F5344CB8AC3E}">
        <p14:creationId xmlns:p14="http://schemas.microsoft.com/office/powerpoint/2010/main" val="343225403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184992"/>
            <a:ext cx="8492565" cy="1143000"/>
          </a:xfrm>
        </p:spPr>
        <p:txBody>
          <a:bodyPr>
            <a:normAutofit/>
          </a:bodyPr>
          <a:lstStyle/>
          <a:p>
            <a:r>
              <a:rPr lang="en-US" sz="3600" spc="-150" dirty="0">
                <a:solidFill>
                  <a:srgbClr val="FF8E22"/>
                </a:solidFill>
                <a:latin typeface="Chalkduster"/>
                <a:cs typeface="Chalkduster"/>
              </a:rPr>
              <a:t>The Twentieth Century </a:t>
            </a:r>
            <a:r>
              <a:rPr lang="en-US" sz="3600" spc="-150" dirty="0"/>
              <a:t>– NEW SPACES</a:t>
            </a:r>
            <a:endParaRPr lang="en-US" sz="3600" dirty="0"/>
          </a:p>
        </p:txBody>
      </p:sp>
      <p:pic>
        <p:nvPicPr>
          <p:cNvPr id="4" name="Picture 3" descr="Octagon 1.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7435" y="1270001"/>
            <a:ext cx="3382683" cy="2593803"/>
          </a:xfrm>
          <a:prstGeom prst="rect">
            <a:avLst/>
          </a:prstGeom>
          <a:ln w="76200" cmpd="sng">
            <a:solidFill>
              <a:srgbClr val="DD8047"/>
            </a:solidFill>
          </a:ln>
        </p:spPr>
      </p:pic>
      <p:pic>
        <p:nvPicPr>
          <p:cNvPr id="5" name="Picture 4" descr="Octagon 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45531" y="2643332"/>
            <a:ext cx="3744468" cy="2871216"/>
          </a:xfrm>
          <a:prstGeom prst="rect">
            <a:avLst/>
          </a:prstGeom>
          <a:ln w="76200" cmpd="sng">
            <a:solidFill>
              <a:srgbClr val="DD8047"/>
            </a:solidFill>
          </a:ln>
        </p:spPr>
      </p:pic>
      <p:pic>
        <p:nvPicPr>
          <p:cNvPr id="6" name="Picture 5" descr="Octagon 3.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68329" y="4078940"/>
            <a:ext cx="3372609" cy="2586079"/>
          </a:xfrm>
          <a:prstGeom prst="rect">
            <a:avLst/>
          </a:prstGeom>
          <a:ln w="76200" cmpd="sng">
            <a:solidFill>
              <a:srgbClr val="DD8047"/>
            </a:solidFill>
          </a:ln>
        </p:spPr>
      </p:pic>
      <p:sp>
        <p:nvSpPr>
          <p:cNvPr id="7" name="TextBox 6"/>
          <p:cNvSpPr txBox="1"/>
          <p:nvPr/>
        </p:nvSpPr>
        <p:spPr>
          <a:xfrm>
            <a:off x="3854824" y="1442149"/>
            <a:ext cx="2641468" cy="461665"/>
          </a:xfrm>
          <a:prstGeom prst="rect">
            <a:avLst/>
          </a:prstGeom>
          <a:noFill/>
        </p:spPr>
        <p:txBody>
          <a:bodyPr wrap="none" rtlCol="0">
            <a:spAutoFit/>
          </a:bodyPr>
          <a:lstStyle/>
          <a:p>
            <a:r>
              <a:rPr lang="en-US" sz="2400" dirty="0" smtClean="0"/>
              <a:t>THE END STAGE</a:t>
            </a:r>
            <a:endParaRPr lang="en-US" sz="2400" dirty="0"/>
          </a:p>
        </p:txBody>
      </p:sp>
      <p:sp>
        <p:nvSpPr>
          <p:cNvPr id="8" name="TextBox 7"/>
          <p:cNvSpPr txBox="1"/>
          <p:nvPr/>
        </p:nvSpPr>
        <p:spPr>
          <a:xfrm>
            <a:off x="5931690" y="2071451"/>
            <a:ext cx="3018074" cy="461665"/>
          </a:xfrm>
          <a:prstGeom prst="rect">
            <a:avLst/>
          </a:prstGeom>
          <a:noFill/>
        </p:spPr>
        <p:txBody>
          <a:bodyPr wrap="none" rtlCol="0">
            <a:spAutoFit/>
          </a:bodyPr>
          <a:lstStyle/>
          <a:p>
            <a:r>
              <a:rPr lang="en-US" sz="2400" dirty="0" smtClean="0"/>
              <a:t>THE ARENA STAGE</a:t>
            </a:r>
            <a:endParaRPr lang="en-US" sz="2400" dirty="0"/>
          </a:p>
        </p:txBody>
      </p:sp>
      <p:sp>
        <p:nvSpPr>
          <p:cNvPr id="9" name="TextBox 8"/>
          <p:cNvSpPr txBox="1"/>
          <p:nvPr/>
        </p:nvSpPr>
        <p:spPr>
          <a:xfrm>
            <a:off x="4811060" y="6326912"/>
            <a:ext cx="3228618" cy="738664"/>
          </a:xfrm>
          <a:prstGeom prst="rect">
            <a:avLst/>
          </a:prstGeom>
          <a:noFill/>
        </p:spPr>
        <p:txBody>
          <a:bodyPr wrap="none" rtlCol="0">
            <a:spAutoFit/>
          </a:bodyPr>
          <a:lstStyle/>
          <a:p>
            <a:r>
              <a:rPr lang="en-US" sz="2400" dirty="0"/>
              <a:t>THE </a:t>
            </a:r>
            <a:r>
              <a:rPr lang="en-US" sz="2400" dirty="0" smtClean="0"/>
              <a:t>THRUST </a:t>
            </a:r>
            <a:r>
              <a:rPr lang="en-US" sz="2400" dirty="0"/>
              <a:t>STAGE</a:t>
            </a:r>
          </a:p>
          <a:p>
            <a:endParaRPr lang="en-US" dirty="0"/>
          </a:p>
        </p:txBody>
      </p:sp>
    </p:spTree>
    <p:extLst>
      <p:ext uri="{BB962C8B-B14F-4D97-AF65-F5344CB8AC3E}">
        <p14:creationId xmlns:p14="http://schemas.microsoft.com/office/powerpoint/2010/main" val="1090824832"/>
      </p:ext>
    </p:extLst>
  </p:cSld>
  <p:clrMapOvr>
    <a:masterClrMapping/>
  </p:clrMapOvr>
</p:sld>
</file>

<file path=ppt/theme/theme1.xml><?xml version="1.0" encoding="utf-8"?>
<a:theme xmlns:a="http://schemas.openxmlformats.org/drawingml/2006/main" name="Technic">
  <a:themeElements>
    <a:clrScheme name="Technic">
      <a:dk1>
        <a:sysClr val="windowText" lastClr="000000"/>
      </a:dk1>
      <a:lt1>
        <a:sysClr val="window" lastClr="FFFFFF"/>
      </a:lt1>
      <a:dk2>
        <a:srgbClr val="3B3B3B"/>
      </a:dk2>
      <a:lt2>
        <a:srgbClr val="D4D2D0"/>
      </a:lt2>
      <a:accent1>
        <a:srgbClr val="6EA0B0"/>
      </a:accent1>
      <a:accent2>
        <a:srgbClr val="CCAF0A"/>
      </a:accent2>
      <a:accent3>
        <a:srgbClr val="8D89A4"/>
      </a:accent3>
      <a:accent4>
        <a:srgbClr val="748560"/>
      </a:accent4>
      <a:accent5>
        <a:srgbClr val="9E9273"/>
      </a:accent5>
      <a:accent6>
        <a:srgbClr val="7E848D"/>
      </a:accent6>
      <a:hlink>
        <a:srgbClr val="00C8C3"/>
      </a:hlink>
      <a:folHlink>
        <a:srgbClr val="A116E0"/>
      </a:folHlink>
    </a:clrScheme>
    <a:fontScheme name="Technic">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ゴシック"/>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Technic">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Technic.thmx</Template>
  <TotalTime>23320</TotalTime>
  <Words>4445</Words>
  <Application>Microsoft Macintosh PowerPoint</Application>
  <PresentationFormat>On-screen Show (4:3)</PresentationFormat>
  <Paragraphs>400</Paragraphs>
  <Slides>74</Slides>
  <Notes>3</Notes>
  <HiddenSlides>0</HiddenSlides>
  <MMClips>0</MMClips>
  <ScaleCrop>false</ScaleCrop>
  <HeadingPairs>
    <vt:vector size="4" baseType="variant">
      <vt:variant>
        <vt:lpstr>Theme</vt:lpstr>
      </vt:variant>
      <vt:variant>
        <vt:i4>1</vt:i4>
      </vt:variant>
      <vt:variant>
        <vt:lpstr>Slide Titles</vt:lpstr>
      </vt:variant>
      <vt:variant>
        <vt:i4>74</vt:i4>
      </vt:variant>
    </vt:vector>
  </HeadingPairs>
  <TitlesOfParts>
    <vt:vector size="75" baseType="lpstr">
      <vt:lpstr>Technic</vt:lpstr>
      <vt:lpstr>HISTORY OF SCENOGRAPHY:  THE SPACES</vt:lpstr>
      <vt:lpstr>LET’S START AT THE VERY BEGINNING…..  The Ancient Greeks!  </vt:lpstr>
      <vt:lpstr>THE SPACE – 500 BC – 2500 YEARS AGO</vt:lpstr>
      <vt:lpstr>THE SPACE - about 200 years later…</vt:lpstr>
      <vt:lpstr>THE SPACE - about 200 years later…</vt:lpstr>
      <vt:lpstr>WHAT CAME NEXT?</vt:lpstr>
      <vt:lpstr>THE SPACE – 55 BC… </vt:lpstr>
      <vt:lpstr>THE SPACE - 12 BC – 2027 years ago… </vt:lpstr>
      <vt:lpstr>WHAT CAME NEXT?</vt:lpstr>
      <vt:lpstr>DIFFERENT SPACES…  the Dark Ages to the Middle Ages </vt:lpstr>
      <vt:lpstr>By the 15th Century more sophisticated, semi-permanent structures were erected as “stages” for the plays which were performed in cycles over several days.</vt:lpstr>
      <vt:lpstr>PowerPoint Presentation</vt:lpstr>
      <vt:lpstr>IN THE MEANTIME… in Japan</vt:lpstr>
      <vt:lpstr>Noh SPACES…</vt:lpstr>
      <vt:lpstr>Noh SPACES… the layout</vt:lpstr>
      <vt:lpstr>THE Renaissance SPACES 14th – 17th Centuries</vt:lpstr>
      <vt:lpstr>WHO WAS Vitruvius? </vt:lpstr>
      <vt:lpstr>THE Renaissance SPACES</vt:lpstr>
      <vt:lpstr>AND AT THE SAME TIME IN ITALY…  COMMEDIA DELL’ARTE </vt:lpstr>
      <vt:lpstr>COMMEDIA DELL’ARTE… </vt:lpstr>
      <vt:lpstr>Meanwhile, back in England… THE Elizabethan SPACE…  </vt:lpstr>
      <vt:lpstr>AN Elizabethan SPACE…   The Swan</vt:lpstr>
      <vt:lpstr>A SPACE – THE GLOBE</vt:lpstr>
      <vt:lpstr>THE GLOBE</vt:lpstr>
      <vt:lpstr>Meanwhile, back in Italy… THE SPACE WAS changing…</vt:lpstr>
      <vt:lpstr>Let’s look inside…</vt:lpstr>
      <vt:lpstr>Meanwhile, back in England… Inigo Jones was transforming THE SPACE…</vt:lpstr>
      <vt:lpstr>Inigo Jones… </vt:lpstr>
      <vt:lpstr>Inigo Jones … </vt:lpstr>
      <vt:lpstr>Inigo Jones …  </vt:lpstr>
      <vt:lpstr>Inigo Jones … </vt:lpstr>
      <vt:lpstr>A NEW SPACE - OPERA!</vt:lpstr>
      <vt:lpstr>OPERA … TEATRO SS. GIOVANNI E PAOLO  (1637)</vt:lpstr>
      <vt:lpstr>OPERA … SALLE DES MACHINES (1662) </vt:lpstr>
      <vt:lpstr>OPERA … COMÉDIE FRANÇAISE, PARIS (1680) </vt:lpstr>
      <vt:lpstr>CIVIL WAR IN ENGLAND!</vt:lpstr>
      <vt:lpstr>A PLAYHOUSE SPACE </vt:lpstr>
      <vt:lpstr>A PLAYHOUSE SPACE …</vt:lpstr>
      <vt:lpstr>A PLAYHOUSE SPACE …</vt:lpstr>
      <vt:lpstr>Theatre Royal, Drury Lane</vt:lpstr>
      <vt:lpstr>Theatre Royal, Drury Lane</vt:lpstr>
      <vt:lpstr>Theatre Royal, Covent Garden - 1794</vt:lpstr>
      <vt:lpstr>Theatre Royal, Drury Lane – 1797</vt:lpstr>
      <vt:lpstr>Provincial SPACES</vt:lpstr>
      <vt:lpstr>Sparrow Hill Theatre Loughborough - 1822</vt:lpstr>
      <vt:lpstr>Stage and Auditorium -  Space</vt:lpstr>
      <vt:lpstr>Drury Lane - AGAIN!</vt:lpstr>
      <vt:lpstr>SPACE – THE MECHANICS</vt:lpstr>
      <vt:lpstr>THE MECHANICS …</vt:lpstr>
      <vt:lpstr>The Mechanics …</vt:lpstr>
      <vt:lpstr>The Mechanics … </vt:lpstr>
      <vt:lpstr>The Mechanics … the FLY TOWER</vt:lpstr>
      <vt:lpstr>WAGNER’S SPACE</vt:lpstr>
      <vt:lpstr>WAGNER’S SPACE …</vt:lpstr>
      <vt:lpstr>WAGNER’S SPACE …</vt:lpstr>
      <vt:lpstr>The Nineteenth Century - the CHANGES </vt:lpstr>
      <vt:lpstr>The Nineteenth Century - the CHANGES </vt:lpstr>
      <vt:lpstr>The Nineteenth Century - the CHANGES</vt:lpstr>
      <vt:lpstr>The Nineteenth Century - the CHANGES</vt:lpstr>
      <vt:lpstr>The Nineteenth Century - the CHANGES</vt:lpstr>
      <vt:lpstr>The Nineteenth Century - the CHANGES</vt:lpstr>
      <vt:lpstr>The Nineteenth Century - the CHANGES</vt:lpstr>
      <vt:lpstr>The Twentieth Century – NEW SPACES</vt:lpstr>
      <vt:lpstr>The Twentieth Century – NEW SPACES</vt:lpstr>
      <vt:lpstr>The Twentieth Century – NEW SPACES</vt:lpstr>
      <vt:lpstr>The Twentieth Century – NEW SPACES</vt:lpstr>
      <vt:lpstr>The Twentieth Century – NEW SPACES</vt:lpstr>
      <vt:lpstr>The Twentieth Century – NEW SPACES</vt:lpstr>
      <vt:lpstr>The Twentieth Century – NEW SPACES</vt:lpstr>
      <vt:lpstr>The Twentieth Century – NEW SPACES</vt:lpstr>
      <vt:lpstr>The Twentieth Century – NEW SPACES</vt:lpstr>
      <vt:lpstr>The Twentieth Century – NEW SPACES</vt:lpstr>
      <vt:lpstr>The Twentieth Century – NEW SPACES</vt:lpstr>
      <vt:lpstr>The Twentieth Century – NEW SPACES</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HISTORY OF SCENOGRAPHY</dc:title>
  <dc:creator>Office 2004 Test Drive User</dc:creator>
  <cp:lastModifiedBy>Office 2004 Test Drive User</cp:lastModifiedBy>
  <cp:revision>166</cp:revision>
  <dcterms:created xsi:type="dcterms:W3CDTF">2015-10-14T16:25:01Z</dcterms:created>
  <dcterms:modified xsi:type="dcterms:W3CDTF">2017-01-08T19:37:31Z</dcterms:modified>
</cp:coreProperties>
</file>