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</p:sldIdLst>
  <p:sldSz cx="12192000" cy="6858000"/>
  <p:notesSz cx="6669088" cy="9753600"/>
  <p:defaultTextStyle>
    <a:defPPr>
      <a:defRPr lang="en-US"/>
    </a:defPPr>
    <a:lvl1pPr algn="l">
      <a:spcBef>
        <a:spcPts val="0"/>
      </a:spcBef>
      <a:spcAft>
        <a:spcPts val="0"/>
      </a:spcAft>
      <a:defRPr>
        <a:solidFill>
          <a:schemeClr val="tx1"/>
        </a:solidFill>
        <a:latin typeface="Arial"/>
        <a:ea typeface="+mn-ea"/>
        <a:cs typeface="Arial"/>
      </a:defRPr>
    </a:lvl1pPr>
    <a:lvl2pPr marL="457200" algn="l">
      <a:spcBef>
        <a:spcPts val="0"/>
      </a:spcBef>
      <a:spcAft>
        <a:spcPts val="0"/>
      </a:spcAft>
      <a:defRPr>
        <a:solidFill>
          <a:schemeClr val="tx1"/>
        </a:solidFill>
        <a:latin typeface="Arial"/>
        <a:ea typeface="+mn-ea"/>
        <a:cs typeface="Arial"/>
      </a:defRPr>
    </a:lvl2pPr>
    <a:lvl3pPr marL="914400" algn="l">
      <a:spcBef>
        <a:spcPts val="0"/>
      </a:spcBef>
      <a:spcAft>
        <a:spcPts val="0"/>
      </a:spcAft>
      <a:defRPr>
        <a:solidFill>
          <a:schemeClr val="tx1"/>
        </a:solidFill>
        <a:latin typeface="Arial"/>
        <a:ea typeface="+mn-ea"/>
        <a:cs typeface="Arial"/>
      </a:defRPr>
    </a:lvl3pPr>
    <a:lvl4pPr marL="1371600" algn="l">
      <a:spcBef>
        <a:spcPts val="0"/>
      </a:spcBef>
      <a:spcAft>
        <a:spcPts val="0"/>
      </a:spcAft>
      <a:defRPr>
        <a:solidFill>
          <a:schemeClr val="tx1"/>
        </a:solidFill>
        <a:latin typeface="Arial"/>
        <a:ea typeface="+mn-ea"/>
        <a:cs typeface="Arial"/>
      </a:defRPr>
    </a:lvl4pPr>
    <a:lvl5pPr marL="1828800" algn="l">
      <a:spcBef>
        <a:spcPts val="0"/>
      </a:spcBef>
      <a:spcAft>
        <a:spcPts val="0"/>
      </a:spcAft>
      <a:defRPr>
        <a:solidFill>
          <a:schemeClr val="tx1"/>
        </a:solidFill>
        <a:latin typeface="Arial"/>
        <a:ea typeface="+mn-ea"/>
        <a:cs typeface="Arial"/>
      </a:defRPr>
    </a:lvl5pPr>
    <a:lvl6pPr marL="2286000" algn="l" defTabSz="914400">
      <a:defRPr>
        <a:solidFill>
          <a:schemeClr val="tx1"/>
        </a:solidFill>
        <a:latin typeface="Arial"/>
        <a:ea typeface="+mn-ea"/>
        <a:cs typeface="Arial"/>
      </a:defRPr>
    </a:lvl6pPr>
    <a:lvl7pPr marL="2743200" algn="l" defTabSz="914400">
      <a:defRPr>
        <a:solidFill>
          <a:schemeClr val="tx1"/>
        </a:solidFill>
        <a:latin typeface="Arial"/>
        <a:ea typeface="+mn-ea"/>
        <a:cs typeface="Arial"/>
      </a:defRPr>
    </a:lvl7pPr>
    <a:lvl8pPr marL="3200400" algn="l" defTabSz="914400">
      <a:defRPr>
        <a:solidFill>
          <a:schemeClr val="tx1"/>
        </a:solidFill>
        <a:latin typeface="Arial"/>
        <a:ea typeface="+mn-ea"/>
        <a:cs typeface="Arial"/>
      </a:defRPr>
    </a:lvl8pPr>
    <a:lvl9pPr marL="3657600" algn="l" defTabSz="914400">
      <a:defRPr>
        <a:solidFill>
          <a:schemeClr val="tx1"/>
        </a:solidFill>
        <a:latin typeface="Arial"/>
        <a:ea typeface="+mn-ea"/>
        <a:cs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>
              <a:solidFill>
                <a:schemeClr val="lt1"/>
              </a:solidFill>
            </a:ln>
          </a:left>
          <a:right>
            <a:ln w="12700">
              <a:solidFill>
                <a:schemeClr val="lt1"/>
              </a:solidFill>
            </a:ln>
          </a:right>
          <a:top>
            <a:ln w="12700">
              <a:solidFill>
                <a:schemeClr val="lt1"/>
              </a:solidFill>
            </a:ln>
          </a:top>
          <a:bottom>
            <a:ln w="12700">
              <a:solidFill>
                <a:schemeClr val="lt1"/>
              </a:solidFill>
            </a:ln>
          </a:bottom>
          <a:insideH>
            <a:ln w="12700">
              <a:solidFill>
                <a:schemeClr val="lt1"/>
              </a:solidFill>
            </a:ln>
          </a:insideH>
          <a:insideV>
            <a:ln w="12700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  <a:fill>
          <a:solidFill>
            <a:schemeClr val="accent1">
              <a:tint val="40000"/>
            </a:schemeClr>
          </a:solidFill>
        </a:fill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seCell>
      <a:tcStyle>
        <a:tcBdr/>
      </a:tcStyle>
    </a:seCell>
    <a:swCell>
      <a:tcStyle>
        <a:tcBdr/>
      </a:tcStyle>
    </a:swCell>
    <a:firstRow>
      <a:tcTxStyle b="on">
        <a:fontRef idx="minor">
          <a:prstClr val="black"/>
        </a:fontRef>
        <a:schemeClr val="lt1"/>
      </a:tcTxStyle>
      <a:tcStyle>
        <a:tcBdr>
          <a:bottom>
            <a:ln w="38100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  <a:neCell>
      <a:tcStyle>
        <a:tcBdr/>
      </a:tcStyle>
    </a:neCell>
    <a:nwCell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756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Verdan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8704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>
              <a:defRPr/>
            </a:pPr>
            <a:r>
              <a:rPr lang="en-GB"/>
              <a:t>Click to edit Master text styles</a:t>
            </a:r>
            <a:endParaRPr/>
          </a:p>
          <a:p>
            <a:pPr lvl="1">
              <a:defRPr/>
            </a:pPr>
            <a:r>
              <a:rPr lang="en-GB"/>
              <a:t>Second level</a:t>
            </a:r>
            <a:endParaRPr/>
          </a:p>
          <a:p>
            <a:pPr lvl="2">
              <a:defRPr/>
            </a:pPr>
            <a:r>
              <a:rPr lang="en-GB"/>
              <a:t>Third level</a:t>
            </a:r>
            <a:endParaRPr/>
          </a:p>
          <a:p>
            <a:pPr lvl="3">
              <a:defRPr/>
            </a:pPr>
            <a:r>
              <a:rPr lang="en-GB"/>
              <a:t>Fourth level</a:t>
            </a:r>
            <a:endParaRPr/>
          </a:p>
          <a:p>
            <a:pPr lvl="4">
              <a:defRPr/>
            </a:pPr>
            <a:r>
              <a:rPr lang="en-GB"/>
              <a:t>Fifth level</a:t>
            </a:r>
            <a:endParaRPr/>
          </a:p>
        </p:txBody>
      </p:sp>
      <p:sp>
        <p:nvSpPr>
          <p:cNvPr id="8704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Verdan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704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/>
              </a:defRPr>
            </a:lvl1pPr>
          </a:lstStyle>
          <a:p>
            <a:pPr>
              <a:defRPr/>
            </a:pPr>
            <a:fld id="{81B164FB-C17E-44B0-8405-045844A6C61F}" type="slidenum">
              <a:rPr lang="en-GB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>
      <a:spcBef>
        <a:spcPts val="0"/>
      </a:spcBef>
      <a:spcAft>
        <a:spcPts val="0"/>
      </a:spcAft>
      <a:defRPr sz="1200">
        <a:solidFill>
          <a:schemeClr val="tx1"/>
        </a:solidFill>
        <a:latin typeface="Arial"/>
        <a:ea typeface="+mn-ea"/>
        <a:cs typeface="+mn-cs"/>
      </a:defRPr>
    </a:lvl1pPr>
    <a:lvl2pPr marL="457200" algn="l">
      <a:spcBef>
        <a:spcPts val="0"/>
      </a:spcBef>
      <a:spcAft>
        <a:spcPts val="0"/>
      </a:spcAft>
      <a:defRPr sz="1200">
        <a:solidFill>
          <a:schemeClr val="tx1"/>
        </a:solidFill>
        <a:latin typeface="Arial"/>
        <a:ea typeface="+mn-ea"/>
        <a:cs typeface="+mn-cs"/>
      </a:defRPr>
    </a:lvl2pPr>
    <a:lvl3pPr marL="914400" algn="l">
      <a:spcBef>
        <a:spcPts val="0"/>
      </a:spcBef>
      <a:spcAft>
        <a:spcPts val="0"/>
      </a:spcAft>
      <a:defRPr sz="1200">
        <a:solidFill>
          <a:schemeClr val="tx1"/>
        </a:solidFill>
        <a:latin typeface="Arial"/>
        <a:ea typeface="+mn-ea"/>
        <a:cs typeface="+mn-cs"/>
      </a:defRPr>
    </a:lvl3pPr>
    <a:lvl4pPr marL="1371600" algn="l">
      <a:spcBef>
        <a:spcPts val="0"/>
      </a:spcBef>
      <a:spcAft>
        <a:spcPts val="0"/>
      </a:spcAft>
      <a:defRPr sz="1200">
        <a:solidFill>
          <a:schemeClr val="tx1"/>
        </a:solidFill>
        <a:latin typeface="Arial"/>
        <a:ea typeface="+mn-ea"/>
        <a:cs typeface="+mn-cs"/>
      </a:defRPr>
    </a:lvl4pPr>
    <a:lvl5pPr marL="1828800" algn="l">
      <a:spcBef>
        <a:spcPts val="0"/>
      </a:spcBef>
      <a:spcAft>
        <a:spcPts val="0"/>
      </a:spcAft>
      <a:defRPr sz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>
      <a:defRPr sz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>
      <a:defRPr sz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>
      <a:defRPr sz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>
      <a:defRPr sz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F1BDAD50-3492-D12A-B32C-A0BCA2347286}" type="slidenum">
              <a:rPr/>
              <a:t>1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0C2FD8DD-EAE2-4F38-2200-10ECCD2F2F2F}" type="slidenum">
              <a:rPr/>
              <a:t>2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5ECB6F6D-0F9E-57BC-3F15-1335ACC42817}" type="slidenum">
              <a:rPr/>
              <a:t>3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8202840B-B0EE-584F-A605-F4CE378962AE}" type="slidenum">
              <a:rPr/>
              <a:t>4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7877442F-2050-F6EE-79A4-FD1831453FB4}" type="slidenum">
              <a:rPr/>
              <a:t>5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987C571F-CBD0-D8FA-06FE-722BA93260DC}" type="slidenum">
              <a:rPr/>
              <a:t>6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76F26277-89AF-EE37-EBAF-8E0BC366A064}" type="slidenum">
              <a:rPr/>
              <a:t>7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413B17CB-2633-2D40-5939-208E64AF1A54}" type="slidenum">
              <a:rPr/>
              <a:t>8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05EBF733-7791-F7BE-5770-6BFD831619A7}" type="slidenum">
              <a:rPr/>
              <a:t>9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1208503F-8D14-7556-B59E-8E0773C6F6F0}" type="slidenum">
              <a:rPr/>
              <a:t>10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E6BB2BE7-B90A-6B97-74A7-C84F2DE3600B}" type="slidenum">
              <a:rPr/>
              <a:t>11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6867AB00-2BD5-11E3-8864-CE713DDF96B0}" type="slidenum">
              <a:rPr/>
              <a:t>12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D967C21B-7EAC-1830-F0FF-56AED871A2EC}" type="slidenum">
              <a:rPr/>
              <a:t>13</a:t>
            </a:fld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25640154-4494-C919-54B7-C44DA8CA6B69}" type="slidenum">
              <a:rPr/>
              <a:t>14</a:t>
            </a:fld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81AA6299-F7AE-1D0C-C24A-F57BF57E079C}" type="slidenum">
              <a:rPr/>
              <a:t>15</a:t>
            </a:fld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02A82489-9CB0-BB2C-D84A-173E717723B8}" type="slidenum">
              <a:rPr/>
              <a:t>16</a:t>
            </a:fld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72718766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92708761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211916742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0251E86C-0B7C-04BF-DBC6-C5917957AD80}" type="slidenum">
              <a:rPr/>
              <a:t>17</a:t>
            </a:fld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EE134ADB-6497-4F3E-BEAE-AF7D6A35656D}" type="slidenum">
              <a:rPr/>
              <a:t>18</a:t>
            </a:fld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C4761388-F12E-7822-14DA-7F3008AEFF3D}" type="slidenum">
              <a:rPr/>
              <a:t>19</a:t>
            </a:fld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9AA68C11-5AD7-5ED2-4891-2C425017D2B6}" type="slidenum">
              <a:rPr/>
              <a:t>20</a:t>
            </a:fld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52ABEDDC-40AA-575C-AB4B-8D9EF1CFC775}" type="slidenum">
              <a:rPr/>
              <a:t>21</a:t>
            </a:fld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0CB7A5B9-12BE-C12C-1BC5-BB8EF5646D70}" type="slidenum">
              <a:rPr/>
              <a:t>22</a:t>
            </a:fld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D21E25B0-E6AB-05C7-D8A3-ABDCBA0ED699}" type="slidenum">
              <a:rPr/>
              <a:t>23</a:t>
            </a:fld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 bwMode="auto">
          <a:prstGeom prst="rect">
            <a:avLst/>
          </a:prstGeom>
          <a:noFill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 bwMode="auto">
          <a:prstGeom prst="rect">
            <a:avLst/>
          </a:prstGeom>
          <a:noFill/>
        </p:spPr>
        <p:txBody>
          <a:bodyPr/>
          <a:lstStyle>
            <a:lvl1pPr>
              <a:spcBef>
                <a:spcPts val="0"/>
              </a:spcBef>
              <a:defRPr sz="1200">
                <a:solidFill>
                  <a:schemeClr val="tx1"/>
                </a:solidFill>
                <a:latin typeface="Arial"/>
              </a:defRPr>
            </a:lvl1pPr>
            <a:lvl2pPr marL="731838" indent="-280988">
              <a:spcBef>
                <a:spcPts val="0"/>
              </a:spcBef>
              <a:defRPr sz="1200">
                <a:solidFill>
                  <a:schemeClr val="tx1"/>
                </a:solidFill>
                <a:latin typeface="Arial"/>
              </a:defRPr>
            </a:lvl2pPr>
            <a:lvl3pPr marL="1125538" indent="-223838">
              <a:spcBef>
                <a:spcPts val="0"/>
              </a:spcBef>
              <a:defRPr sz="1200">
                <a:solidFill>
                  <a:schemeClr val="tx1"/>
                </a:solidFill>
                <a:latin typeface="Arial"/>
              </a:defRPr>
            </a:lvl3pPr>
            <a:lvl4pPr marL="1576388" indent="-223838">
              <a:spcBef>
                <a:spcPts val="0"/>
              </a:spcBef>
              <a:defRPr sz="1200">
                <a:solidFill>
                  <a:schemeClr val="tx1"/>
                </a:solidFill>
                <a:latin typeface="Arial"/>
              </a:defRPr>
            </a:lvl4pPr>
            <a:lvl5pPr marL="2027238" indent="-223838">
              <a:spcBef>
                <a:spcPts val="0"/>
              </a:spcBef>
              <a:defRPr sz="1200">
                <a:solidFill>
                  <a:schemeClr val="tx1"/>
                </a:solidFill>
                <a:latin typeface="Arial"/>
              </a:defRPr>
            </a:lvl5pPr>
            <a:lvl6pPr marL="2484438" indent="-223838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/>
                </a:solidFill>
                <a:latin typeface="Arial"/>
              </a:defRPr>
            </a:lvl6pPr>
            <a:lvl7pPr marL="2941638" indent="-223838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/>
                </a:solidFill>
                <a:latin typeface="Arial"/>
              </a:defRPr>
            </a:lvl7pPr>
            <a:lvl8pPr marL="3398838" indent="-223838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/>
                </a:solidFill>
                <a:latin typeface="Arial"/>
              </a:defRPr>
            </a:lvl8pPr>
            <a:lvl9pPr marL="3856038" indent="-223838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/>
                </a:solidFill>
                <a:latin typeface="Arial"/>
              </a:defRPr>
            </a:lvl9pPr>
          </a:lstStyle>
          <a:p>
            <a:pPr>
              <a:spcBef>
                <a:spcPts val="0"/>
              </a:spcBef>
              <a:defRPr/>
            </a:pPr>
            <a:fld id="{457DD099-6E5F-4EB3-8873-C6D6682A2AAA}" type="slidenum">
              <a:rPr lang="en-GB"/>
              <a:t>24</a:t>
            </a:fld>
            <a:endParaRPr lang="en-GB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B95A9454-FD1F-621E-45F2-45DBB122A50F}" type="slidenum">
              <a:rPr/>
              <a:t>25</a:t>
            </a:fld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1A15EFFE-69E3-06D7-1925-6A663B39868C}" type="slidenum">
              <a:rPr/>
              <a:t>26</a:t>
            </a:fld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DB1B221A-BD1C-82B1-5716-8CBB4C972D3D}" type="slidenum">
              <a:rPr/>
              <a:t>27</a:t>
            </a:fld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CAA36629-3117-BEA7-EAC6-EAAD22C3C85B}" type="slidenum">
              <a:rPr/>
              <a:t>28</a:t>
            </a:fld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8BF5E84A-338D-8E6C-F169-BA11CAEE6C53}" type="slidenum">
              <a:rPr/>
              <a:t>29</a:t>
            </a:fld>
            <a:endParaRPr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E09B06BD-FE5A-2C49-81D4-D107ED9CC776}" type="slidenum">
              <a:rPr/>
              <a:t>30</a:t>
            </a:fld>
            <a:endParaRPr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B86E405F-C657-9B7A-1544-880E88E2F85E}" type="slidenum">
              <a:rPr/>
              <a:t>31</a:t>
            </a:fld>
            <a:endParaRPr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FCAA8942-A703-6CBE-31F2-B432648C9082}" type="slidenum">
              <a:rPr/>
              <a:t>32</a:t>
            </a:fld>
            <a:endParaRPr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A9772BA2-9B0F-DF85-2FAE-5E16B0CBD395}" type="slidenum">
              <a:rPr/>
              <a:t>33</a:t>
            </a:fld>
            <a:endParaRPr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FFD18BC9-46B3-0598-2568-CB653055F28F}" type="slidenum">
              <a:rPr/>
              <a:t>34</a:t>
            </a:fld>
            <a:endParaRPr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4188E926-B9C4-734A-0EF2-A4C9E387A568}" type="slidenum">
              <a:rPr/>
              <a:t>35</a:t>
            </a:fld>
            <a:endParaRPr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A5C3C88D-EA68-18EA-0257-7A19166BE38C}" type="slidenum">
              <a:rPr/>
              <a:t>36</a:t>
            </a:fld>
            <a:endParaRPr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E5DCFBAD-ED50-41A3-6B37-02C9C8ABF626}" type="slidenum">
              <a:rPr/>
              <a:t>37</a:t>
            </a:fld>
            <a:endParaRPr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8506499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1622698864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1516900191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94661080-5B8C-697C-5E06-F8C6DC399C8F}" type="slidenum">
              <a:rPr/>
              <a:t>38</a:t>
            </a:fld>
            <a:endParaRPr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 bwMode="auto">
          <a:prstGeom prst="rect">
            <a:avLst/>
          </a:prstGeom>
          <a:noFill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 bwMode="auto">
          <a:prstGeom prst="rect">
            <a:avLst/>
          </a:prstGeom>
          <a:noFill/>
        </p:spPr>
        <p:txBody>
          <a:bodyPr/>
          <a:lstStyle>
            <a:lvl1pPr>
              <a:spcBef>
                <a:spcPts val="0"/>
              </a:spcBef>
              <a:defRPr sz="1200">
                <a:solidFill>
                  <a:schemeClr val="tx1"/>
                </a:solidFill>
                <a:latin typeface="Arial"/>
              </a:defRPr>
            </a:lvl1pPr>
            <a:lvl2pPr marL="731838" indent="-280988">
              <a:spcBef>
                <a:spcPts val="0"/>
              </a:spcBef>
              <a:defRPr sz="1200">
                <a:solidFill>
                  <a:schemeClr val="tx1"/>
                </a:solidFill>
                <a:latin typeface="Arial"/>
              </a:defRPr>
            </a:lvl2pPr>
            <a:lvl3pPr marL="1125538" indent="-223838">
              <a:spcBef>
                <a:spcPts val="0"/>
              </a:spcBef>
              <a:defRPr sz="1200">
                <a:solidFill>
                  <a:schemeClr val="tx1"/>
                </a:solidFill>
                <a:latin typeface="Arial"/>
              </a:defRPr>
            </a:lvl3pPr>
            <a:lvl4pPr marL="1576388" indent="-223838">
              <a:spcBef>
                <a:spcPts val="0"/>
              </a:spcBef>
              <a:defRPr sz="1200">
                <a:solidFill>
                  <a:schemeClr val="tx1"/>
                </a:solidFill>
                <a:latin typeface="Arial"/>
              </a:defRPr>
            </a:lvl4pPr>
            <a:lvl5pPr marL="2027238" indent="-223838">
              <a:spcBef>
                <a:spcPts val="0"/>
              </a:spcBef>
              <a:defRPr sz="1200">
                <a:solidFill>
                  <a:schemeClr val="tx1"/>
                </a:solidFill>
                <a:latin typeface="Arial"/>
              </a:defRPr>
            </a:lvl5pPr>
            <a:lvl6pPr marL="2484438" indent="-223838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/>
                </a:solidFill>
                <a:latin typeface="Arial"/>
              </a:defRPr>
            </a:lvl6pPr>
            <a:lvl7pPr marL="2941638" indent="-223838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/>
                </a:solidFill>
                <a:latin typeface="Arial"/>
              </a:defRPr>
            </a:lvl7pPr>
            <a:lvl8pPr marL="3398838" indent="-223838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/>
                </a:solidFill>
                <a:latin typeface="Arial"/>
              </a:defRPr>
            </a:lvl8pPr>
            <a:lvl9pPr marL="3856038" indent="-223838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/>
                </a:solidFill>
                <a:latin typeface="Arial"/>
              </a:defRPr>
            </a:lvl9pPr>
          </a:lstStyle>
          <a:p>
            <a:pPr>
              <a:spcBef>
                <a:spcPts val="0"/>
              </a:spcBef>
              <a:defRPr/>
            </a:pPr>
            <a:fld id="{457DD099-6E5F-4EB3-8873-C6D6682A2AAA}" type="slidenum">
              <a:rPr lang="en-GB"/>
              <a:t>39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itle" preserve="1" userDrawn="1">
  <p:cSld name="Title Slide"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auto">
          <a:xfrm>
            <a:off x="911424" y="1988841"/>
            <a:ext cx="10363200" cy="1470025"/>
          </a:xfrm>
        </p:spPr>
        <p:txBody>
          <a:bodyPr/>
          <a:lstStyle/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auto">
          <a:xfrm>
            <a:off x="1825824" y="3744615"/>
            <a:ext cx="8534400" cy="1752599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>
              <a:defRPr/>
            </a:pPr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>
            <a:off x="527051" y="6524626"/>
            <a:ext cx="1295400" cy="219074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obj" preserve="1" userDrawn="1">
  <p:cSld name="Title and Conten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 bwMode="auto">
          <a:xfrm>
            <a:off x="609600" y="1600201"/>
            <a:ext cx="10972800" cy="3917031"/>
          </a:xfrm>
        </p:spPr>
        <p:txBody>
          <a:bodyPr/>
          <a:lstStyle/>
          <a:p>
            <a:pPr lvl="0">
              <a:defRPr/>
            </a:pPr>
            <a:r>
              <a:rPr lang="en-US"/>
              <a:t>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secHead" preserve="1" userDrawn="1">
  <p:cSld name="Section Header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>
              <a:defRPr/>
            </a:pPr>
            <a:r>
              <a:rPr lang="en-US"/>
              <a:t>Edit Master text styles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/>
              <a:t>04/07/2026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woObj" preserve="1" userDrawn="1">
  <p:cSld name="Two Conten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 bwMode="auto"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>
              <a:defRPr/>
            </a:pPr>
            <a:r>
              <a:rPr lang="en-US"/>
              <a:t>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 bwMode="auto"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>
              <a:defRPr/>
            </a:pPr>
            <a:r>
              <a:rPr lang="en-US"/>
              <a:t>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/>
              <a:t>04/07/2026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woTxTwoObj" preserve="1" userDrawn="1">
  <p:cSld name="Comparison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>
              <a:defRPr/>
            </a:pPr>
            <a:r>
              <a:rPr lang="en-US"/>
              <a:t>Edit Master text styles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 bwMode="auto"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>
              <a:defRPr/>
            </a:pPr>
            <a:r>
              <a:rPr lang="en-US"/>
              <a:t>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 bwMode="auto"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>
              <a:defRPr/>
            </a:pPr>
            <a:r>
              <a:rPr lang="en-US"/>
              <a:t>Edit Master text styles</a:t>
            </a:r>
            <a:endParaRPr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 bwMode="auto"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>
              <a:defRPr/>
            </a:pPr>
            <a:r>
              <a:rPr lang="en-US"/>
              <a:t>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/>
              <a:t>04/07/2026</a:t>
            </a:fld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itleOnly" preserve="1" userDrawn="1">
  <p:cSld name="Title Only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/>
              <a:t>04/07/2026</a:t>
            </a:fld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blank" preserve="1" userDrawn="1">
  <p:cSld name="Blank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/>
              <a:t>04/07/2026</a:t>
            </a:fld>
            <a:endParaRPr lang="en-GB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objTx" preserve="1" userDrawn="1">
  <p:cSld name="Content with Caption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 bwMode="auto">
          <a:xfrm>
            <a:off x="4766732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>
              <a:defRPr/>
            </a:pPr>
            <a:r>
              <a:rPr lang="en-US"/>
              <a:t>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auto"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>
              <a:defRPr/>
            </a:pPr>
            <a:r>
              <a:rPr lang="en-US"/>
              <a:t>Edit Master text styles</a:t>
            </a:r>
            <a:endParaRPr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/>
              <a:t>04/07/2026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picTx" preserve="1" userDrawn="1">
  <p:cSld name="Picture with Caption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 bwMode="auto"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>
              <a:defRPr/>
            </a:pPr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auto"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>
              <a:defRPr/>
            </a:pPr>
            <a:r>
              <a:rPr lang="en-US"/>
              <a:t>Edit Master text styles</a:t>
            </a:r>
            <a:endParaRPr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/>
              <a:t>04/07/2026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vertTx" preserve="1" userDrawn="1">
  <p:cSld name="Title and Vertical Tex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 bwMode="auto"/>
        <p:txBody>
          <a:bodyPr vert="eaVert"/>
          <a:lstStyle/>
          <a:p>
            <a:pPr lvl="0">
              <a:defRPr/>
            </a:pPr>
            <a:r>
              <a:rPr lang="en-US"/>
              <a:t>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/>
              <a:t>04/07/2026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vertTitleAndTx" preserve="1" userDrawn="1">
  <p:cSld name="Vertical Title and Tex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 bwMode="auto">
          <a:xfrm>
            <a:off x="8839200" y="274639"/>
            <a:ext cx="2743200" cy="5242594"/>
          </a:xfrm>
        </p:spPr>
        <p:txBody>
          <a:bodyPr vert="eaVert"/>
          <a:lstStyle/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 bwMode="auto">
          <a:xfrm>
            <a:off x="609600" y="274639"/>
            <a:ext cx="8026400" cy="5242594"/>
          </a:xfrm>
        </p:spPr>
        <p:txBody>
          <a:bodyPr vert="eaVert"/>
          <a:lstStyle/>
          <a:p>
            <a:pPr lvl="0">
              <a:defRPr/>
            </a:pPr>
            <a:r>
              <a:rPr lang="en-US"/>
              <a:t>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/>
              <a:t>04/07/2026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userDrawn="1">
  <p:cSld name="Light blue Title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 noGrp="1"/>
          </p:cNvSpPr>
          <p:nvPr>
            <p:ph type="title"/>
          </p:nvPr>
        </p:nvSpPr>
        <p:spPr bwMode="auto">
          <a:xfrm>
            <a:off x="838203" y="3136309"/>
            <a:ext cx="10515600" cy="1186077"/>
          </a:xfrm>
        </p:spPr>
        <p:txBody>
          <a:bodyPr anchor="b" anchorCtr="1"/>
          <a:lstStyle>
            <a:lvl1pPr algn="ctr">
              <a:lnSpc>
                <a:spcPts val="3375"/>
              </a:lnSpc>
              <a:defRPr sz="3900" b="1" cap="all" spc="-38">
                <a:solidFill>
                  <a:srgbClr val="FFFFFF"/>
                </a:solidFill>
                <a:latin typeface="Calibri"/>
              </a:defRPr>
            </a:lvl1pPr>
          </a:lstStyle>
          <a:p>
            <a:pPr lvl="0">
              <a:defRPr/>
            </a:pPr>
            <a:r>
              <a:rPr lang="en-US"/>
              <a:t>Click to edit title  </a:t>
            </a:r>
            <a:endParaRPr lang="en-GB"/>
          </a:p>
        </p:txBody>
      </p:sp>
      <p:sp>
        <p:nvSpPr>
          <p:cNvPr id="3" name="Text Placeholder 5"/>
          <p:cNvSpPr txBox="1">
            <a:spLocks noGrp="1"/>
          </p:cNvSpPr>
          <p:nvPr>
            <p:ph type="body" idx="4294967295"/>
          </p:nvPr>
        </p:nvSpPr>
        <p:spPr bwMode="auto">
          <a:xfrm>
            <a:off x="838203" y="4495080"/>
            <a:ext cx="10515600" cy="1290410"/>
          </a:xfrm>
        </p:spPr>
        <p:txBody>
          <a:bodyPr anchorCtr="1"/>
          <a:lstStyle>
            <a:lvl1pPr marL="0" indent="0" algn="ctr">
              <a:buNone/>
              <a:defRPr sz="2100" spc="-38">
                <a:solidFill>
                  <a:srgbClr val="FFFFFF"/>
                </a:solidFill>
              </a:defRPr>
            </a:lvl1pPr>
          </a:lstStyle>
          <a:p>
            <a:pPr lvl="0">
              <a:defRPr/>
            </a:pPr>
            <a:r>
              <a:rPr lang="en-US"/>
              <a:t>Edit Master text styles</a:t>
            </a:r>
            <a:endParaRPr/>
          </a:p>
        </p:txBody>
      </p:sp>
    </p:spTree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4"/>
          <a:stretch/>
        </a:blip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>
              <a:defRPr/>
            </a:pPr>
            <a:r>
              <a:rPr lang="en-US"/>
              <a:t>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auto">
          <a:xfrm>
            <a:off x="334433" y="6524626"/>
            <a:ext cx="1295400" cy="2190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/>
              <a:t>04/07/2026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auto"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hf sldNum="0" hdr="0" ftr="0" dt="0"/>
  <p:txStyles>
    <p:titleStyle>
      <a:lvl1pPr algn="ctr">
        <a:spcBef>
          <a:spcPts val="0"/>
        </a:spcBef>
        <a:spcAft>
          <a:spcPts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>
        <a:spcBef>
          <a:spcPts val="0"/>
        </a:spcBef>
        <a:spcAft>
          <a:spcPts val="0"/>
        </a:spcAft>
        <a:defRPr sz="4400">
          <a:solidFill>
            <a:schemeClr val="tx1"/>
          </a:solidFill>
          <a:latin typeface="Myriad Pro"/>
        </a:defRPr>
      </a:lvl2pPr>
      <a:lvl3pPr algn="ctr">
        <a:spcBef>
          <a:spcPts val="0"/>
        </a:spcBef>
        <a:spcAft>
          <a:spcPts val="0"/>
        </a:spcAft>
        <a:defRPr sz="4400">
          <a:solidFill>
            <a:schemeClr val="tx1"/>
          </a:solidFill>
          <a:latin typeface="Myriad Pro"/>
        </a:defRPr>
      </a:lvl3pPr>
      <a:lvl4pPr algn="ctr">
        <a:spcBef>
          <a:spcPts val="0"/>
        </a:spcBef>
        <a:spcAft>
          <a:spcPts val="0"/>
        </a:spcAft>
        <a:defRPr sz="4400">
          <a:solidFill>
            <a:schemeClr val="tx1"/>
          </a:solidFill>
          <a:latin typeface="Myriad Pro"/>
        </a:defRPr>
      </a:lvl4pPr>
      <a:lvl5pPr algn="ctr">
        <a:spcBef>
          <a:spcPts val="0"/>
        </a:spcBef>
        <a:spcAft>
          <a:spcPts val="0"/>
        </a:spcAft>
        <a:defRPr sz="4400">
          <a:solidFill>
            <a:schemeClr val="tx1"/>
          </a:solidFill>
          <a:latin typeface="Myriad Pro"/>
        </a:defRPr>
      </a:lvl5pPr>
      <a:lvl6pPr marL="457200" algn="ctr">
        <a:spcBef>
          <a:spcPts val="0"/>
        </a:spcBef>
        <a:spcAft>
          <a:spcPts val="0"/>
        </a:spcAft>
        <a:defRPr sz="4400">
          <a:solidFill>
            <a:schemeClr val="tx1"/>
          </a:solidFill>
          <a:latin typeface="Myriad Pro"/>
        </a:defRPr>
      </a:lvl6pPr>
      <a:lvl7pPr marL="914400" algn="ctr">
        <a:spcBef>
          <a:spcPts val="0"/>
        </a:spcBef>
        <a:spcAft>
          <a:spcPts val="0"/>
        </a:spcAft>
        <a:defRPr sz="4400">
          <a:solidFill>
            <a:schemeClr val="tx1"/>
          </a:solidFill>
          <a:latin typeface="Myriad Pro"/>
        </a:defRPr>
      </a:lvl7pPr>
      <a:lvl8pPr marL="1371600" algn="ctr">
        <a:spcBef>
          <a:spcPts val="0"/>
        </a:spcBef>
        <a:spcAft>
          <a:spcPts val="0"/>
        </a:spcAft>
        <a:defRPr sz="4400">
          <a:solidFill>
            <a:schemeClr val="tx1"/>
          </a:solidFill>
          <a:latin typeface="Myriad Pro"/>
        </a:defRPr>
      </a:lvl8pPr>
      <a:lvl9pPr marL="1828800" algn="ctr">
        <a:spcBef>
          <a:spcPts val="0"/>
        </a:spcBef>
        <a:spcAft>
          <a:spcPts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>
        <a:spcBef>
          <a:spcPts val="0"/>
        </a:spcBef>
        <a:spcAft>
          <a:spcPts val="0"/>
        </a:spcAft>
        <a:buFont typeface="Arial"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>
        <a:spcBef>
          <a:spcPts val="0"/>
        </a:spcBef>
        <a:spcAft>
          <a:spcPts val="0"/>
        </a:spcAft>
        <a:buFont typeface="Arial"/>
        <a:buChar char="–"/>
        <a:defRPr sz="28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>
        <a:spcBef>
          <a:spcPts val="0"/>
        </a:spcBef>
        <a:spcAft>
          <a:spcPts val="0"/>
        </a:spcAft>
        <a:buFont typeface="Arial"/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>
        <a:spcBef>
          <a:spcPts val="0"/>
        </a:spcBef>
        <a:spcAft>
          <a:spcPts val="0"/>
        </a:spcAft>
        <a:buFont typeface="Arial"/>
        <a:buChar char="–"/>
        <a:defRPr sz="20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>
        <a:spcBef>
          <a:spcPts val="0"/>
        </a:spcBef>
        <a:spcAft>
          <a:spcPts val="0"/>
        </a:spcAft>
        <a:buFont typeface="Arial"/>
        <a:buChar char="»"/>
        <a:defRPr sz="20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>
        <a:spcBef>
          <a:spcPts val="0"/>
        </a:spcBef>
        <a:buFont typeface="Arial"/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>
        <a:spcBef>
          <a:spcPts val="0"/>
        </a:spcBef>
        <a:buFont typeface="Arial"/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>
        <a:spcBef>
          <a:spcPts val="0"/>
        </a:spcBef>
        <a:buFont typeface="Arial"/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>
        <a:spcBef>
          <a:spcPts val="0"/>
        </a:spcBef>
        <a:buFont typeface="Arial"/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scholar.google.com/" TargetMode="External"/><Relationship Id="rId7" Type="http://schemas.openxmlformats.org/officeDocument/2006/relationships/hyperlink" Target="https://journals.sagepub.com/action/doSearch?AllField=computing&amp;startPage=&amp;ConceptID=6389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esearchgate.net/topic/Computer-Science/publications" TargetMode="External"/><Relationship Id="rId5" Type="http://schemas.openxmlformats.org/officeDocument/2006/relationships/hyperlink" Target="https://www.jstor.org/" TargetMode="External"/><Relationship Id="rId4" Type="http://schemas.openxmlformats.org/officeDocument/2006/relationships/hyperlink" Target="https://www.zotero.org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2979/teachlearninqu.2.2.41" TargetMode="External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aperpile.com/g/google-scholar-guide/" TargetMode="Externa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 bwMode="auto">
          <a:xfrm>
            <a:off x="2209800" y="404664"/>
            <a:ext cx="7772400" cy="1512888"/>
          </a:xfrm>
        </p:spPr>
        <p:txBody>
          <a:bodyPr/>
          <a:lstStyle/>
          <a:p>
            <a:pPr>
              <a:defRPr/>
            </a:pPr>
            <a:r>
              <a:rPr lang="en-GB" b="1"/>
              <a:t>LCLM6004</a:t>
            </a:r>
            <a:endParaRPr lang="en-GB"/>
          </a:p>
        </p:txBody>
      </p:sp>
      <p:sp>
        <p:nvSpPr>
          <p:cNvPr id="5" name="Subtitle 4"/>
          <p:cNvSpPr txBox="1"/>
          <p:nvPr/>
        </p:nvSpPr>
        <p:spPr bwMode="auto">
          <a:xfrm>
            <a:off x="1055440" y="3722941"/>
            <a:ext cx="10801200" cy="165618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/>
              <a:buNone/>
              <a:defRPr sz="3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spcBef>
                <a:spcPts val="0"/>
              </a:spcBef>
              <a:spcAft>
                <a:spcPts val="0"/>
              </a:spcAft>
              <a:buFont typeface="Arial"/>
              <a:buNone/>
              <a:defRPr sz="28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>
              <a:spcBef>
                <a:spcPts val="0"/>
              </a:spcBef>
              <a:spcAft>
                <a:spcPts val="0"/>
              </a:spcAft>
              <a:buFont typeface="Arial"/>
              <a:buNone/>
              <a:defRPr sz="24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>
              <a:spcBef>
                <a:spcPts val="0"/>
              </a:spcBef>
              <a:spcAft>
                <a:spcPts val="0"/>
              </a:spcAft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>
              <a:spcBef>
                <a:spcPts val="0"/>
              </a:spcBef>
              <a:spcAft>
                <a:spcPts val="0"/>
              </a:spcAft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>
              <a:spcBef>
                <a:spcPts val="0"/>
              </a:spcBef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>
              <a:spcBef>
                <a:spcPts val="0"/>
              </a:spcBef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>
              <a:spcBef>
                <a:spcPts val="0"/>
              </a:spcBef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>
              <a:spcBef>
                <a:spcPts val="0"/>
              </a:spcBef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b="1">
                <a:solidFill>
                  <a:srgbClr val="FFFF00"/>
                </a:solidFill>
              </a:rPr>
              <a:t>Week 4 Lesson 1 </a:t>
            </a:r>
            <a:endParaRPr/>
          </a:p>
          <a:p>
            <a:pPr>
              <a:defRPr/>
            </a:pPr>
            <a:r>
              <a:rPr lang="en-GB" sz="4000">
                <a:solidFill>
                  <a:srgbClr val="FF0000"/>
                </a:solidFill>
                <a:latin typeface="Calibri"/>
              </a:rPr>
              <a:t>Literature Review</a:t>
            </a:r>
            <a:r>
              <a:rPr lang="en-GB" sz="4000">
                <a:solidFill>
                  <a:srgbClr val="FFFF00"/>
                </a:solidFill>
              </a:rPr>
              <a:t> </a:t>
            </a:r>
            <a:endParaRPr lang="en-GB">
              <a:solidFill>
                <a:schemeClr val="tx1"/>
              </a:solidFill>
            </a:endParaRPr>
          </a:p>
        </p:txBody>
      </p:sp>
      <p:sp>
        <p:nvSpPr>
          <p:cNvPr id="7" name="Subtitle 4"/>
          <p:cNvSpPr txBox="1"/>
          <p:nvPr/>
        </p:nvSpPr>
        <p:spPr bwMode="auto">
          <a:xfrm>
            <a:off x="479376" y="2276872"/>
            <a:ext cx="10945216" cy="14401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/>
              <a:buNone/>
              <a:defRPr sz="3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spcBef>
                <a:spcPts val="0"/>
              </a:spcBef>
              <a:spcAft>
                <a:spcPts val="0"/>
              </a:spcAft>
              <a:buFont typeface="Arial"/>
              <a:buNone/>
              <a:defRPr sz="28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>
              <a:spcBef>
                <a:spcPts val="0"/>
              </a:spcBef>
              <a:spcAft>
                <a:spcPts val="0"/>
              </a:spcAft>
              <a:buFont typeface="Arial"/>
              <a:buNone/>
              <a:defRPr sz="24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>
              <a:spcBef>
                <a:spcPts val="0"/>
              </a:spcBef>
              <a:spcAft>
                <a:spcPts val="0"/>
              </a:spcAft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>
              <a:spcBef>
                <a:spcPts val="0"/>
              </a:spcBef>
              <a:spcAft>
                <a:spcPts val="0"/>
              </a:spcAft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>
              <a:spcBef>
                <a:spcPts val="0"/>
              </a:spcBef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>
              <a:spcBef>
                <a:spcPts val="0"/>
              </a:spcBef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>
              <a:spcBef>
                <a:spcPts val="0"/>
              </a:spcBef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>
              <a:spcBef>
                <a:spcPts val="0"/>
              </a:spcBef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4000" b="1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latin typeface="Aharoni"/>
                <a:cs typeface="Aharoni"/>
              </a:rPr>
              <a:t> RESEARCH METHODS FOR BUSINESS</a:t>
            </a:r>
            <a:endParaRPr lang="en-GB" sz="3600" b="1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latin typeface="Aharoni"/>
              <a:cs typeface="Aharon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2580967" y="1690689"/>
            <a:ext cx="7757650" cy="1325559"/>
          </a:xfrm>
        </p:spPr>
        <p:txBody>
          <a:bodyPr>
            <a:noAutofit/>
          </a:bodyPr>
          <a:lstStyle/>
          <a:p>
            <a:pPr lvl="0">
              <a:defRPr/>
            </a:pPr>
            <a:r>
              <a:rPr lang="en-GB" sz="5400">
                <a:latin typeface="Calibri"/>
              </a:rPr>
              <a:t>WEEK 4</a:t>
            </a:r>
            <a:br>
              <a:rPr lang="en-GB" sz="5400">
                <a:latin typeface="Calibri"/>
              </a:rPr>
            </a:br>
            <a:r>
              <a:rPr lang="en-GB" sz="5400">
                <a:solidFill>
                  <a:srgbClr val="FF0000"/>
                </a:solidFill>
                <a:latin typeface="Calibri"/>
              </a:rPr>
              <a:t>Literature Review </a:t>
            </a:r>
            <a:r>
              <a:rPr lang="en-GB" sz="5400">
                <a:latin typeface="Calibri"/>
              </a:rPr>
              <a:t>(Part 1)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528486" y="127641"/>
            <a:ext cx="7730611" cy="1186077"/>
          </a:xfrm>
        </p:spPr>
        <p:txBody>
          <a:bodyPr/>
          <a:lstStyle/>
          <a:p>
            <a:pPr lvl="0">
              <a:defRPr/>
            </a:pPr>
            <a:r>
              <a:rPr lang="en-GB">
                <a:solidFill>
                  <a:srgbClr val="000000"/>
                </a:solidFill>
              </a:rPr>
              <a:t>FOR THIS SESSION:</a:t>
            </a:r>
            <a:endParaRPr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 bwMode="auto">
          <a:xfrm>
            <a:off x="734958" y="2138589"/>
            <a:ext cx="10515600" cy="4119829"/>
          </a:xfrm>
        </p:spPr>
        <p:txBody>
          <a:bodyPr/>
          <a:lstStyle/>
          <a:p>
            <a:pPr marL="0" lvl="0" indent="0" algn="ctr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3200"/>
              <a:t>By the end of this session, you will be able to understand:</a:t>
            </a:r>
            <a:endParaRPr/>
          </a:p>
          <a:p>
            <a:pPr marL="1101723" lvl="1" indent="-533396">
              <a:buFont typeface="Verdana"/>
              <a:buChar char="›"/>
              <a:defRPr/>
            </a:pPr>
            <a:r>
              <a:rPr lang="en-GB" sz="3200"/>
              <a:t>W</a:t>
            </a:r>
            <a:r>
              <a:rPr lang="en-US" sz="3200"/>
              <a:t>hat is a Literature Review</a:t>
            </a:r>
            <a:r>
              <a:rPr lang="en-GB" sz="3200"/>
              <a:t>?</a:t>
            </a:r>
            <a:endParaRPr/>
          </a:p>
          <a:p>
            <a:pPr marL="1101723" lvl="1" indent="-533396">
              <a:buFont typeface="Verdana"/>
              <a:buChar char="›"/>
              <a:defRPr/>
            </a:pPr>
            <a:r>
              <a:rPr lang="en-GB" sz="3200"/>
              <a:t>S</a:t>
            </a:r>
            <a:r>
              <a:rPr lang="en-US" sz="3200"/>
              <a:t>teps for conducting a Literature Review</a:t>
            </a:r>
            <a:endParaRPr/>
          </a:p>
          <a:p>
            <a:pPr marL="1101723" lvl="1" indent="-533396">
              <a:buFont typeface="Verdana"/>
              <a:buChar char="›"/>
              <a:defRPr/>
            </a:pPr>
            <a:r>
              <a:rPr lang="en-GB" sz="3200"/>
              <a:t>Types and Structures of </a:t>
            </a:r>
            <a:r>
              <a:rPr lang="en-US" sz="3200"/>
              <a:t>Literature Review</a:t>
            </a:r>
            <a:endParaRPr/>
          </a:p>
          <a:p>
            <a:pPr marL="1101723" lvl="1" indent="-533396">
              <a:buFont typeface="Verdana"/>
              <a:buChar char="›"/>
              <a:defRPr/>
            </a:pPr>
            <a:r>
              <a:rPr lang="en-GB" sz="3200"/>
              <a:t>H</a:t>
            </a:r>
            <a:r>
              <a:rPr lang="en-US" sz="3200"/>
              <a:t>ow to use sources effectively for Review</a:t>
            </a:r>
            <a:r>
              <a:rPr lang="en-GB" sz="3200"/>
              <a:t>?</a:t>
            </a:r>
            <a:endParaRPr/>
          </a:p>
          <a:p>
            <a:pPr marL="0" lvl="0" indent="0" algn="ctr">
              <a:buNone/>
              <a:defRPr/>
            </a:pPr>
            <a:endParaRPr lang="en-GB" sz="2100" spc="-38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723903" y="173397"/>
            <a:ext cx="10629900" cy="799999"/>
          </a:xfrm>
        </p:spPr>
        <p:txBody>
          <a:bodyPr/>
          <a:lstStyle/>
          <a:p>
            <a:pPr lvl="0">
              <a:defRPr/>
            </a:pPr>
            <a:r>
              <a:rPr lang="en-GB" sz="4900">
                <a:latin typeface="Calibri"/>
              </a:rPr>
              <a:t>Last  week, you learned that…</a:t>
            </a:r>
            <a:br>
              <a:rPr lang="en-GB" sz="4000"/>
            </a:br>
            <a:endParaRPr lang="en-GB" sz="4000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 bwMode="auto">
          <a:xfrm>
            <a:off x="479376" y="973396"/>
            <a:ext cx="11415250" cy="3978269"/>
          </a:xfrm>
        </p:spPr>
        <p:txBody>
          <a:bodyPr/>
          <a:lstStyle/>
          <a:p>
            <a:pPr lvl="0">
              <a:buFont typeface="Wingdings"/>
              <a:buChar char="ü"/>
              <a:defRPr/>
            </a:pPr>
            <a:r>
              <a:rPr lang="en-GB" sz="2800"/>
              <a:t>Research is a decision and dilemma – centred.</a:t>
            </a:r>
            <a:endParaRPr/>
          </a:p>
          <a:p>
            <a:pPr lvl="0">
              <a:buFont typeface="Wingdings"/>
              <a:buChar char="ü"/>
              <a:defRPr/>
            </a:pPr>
            <a:r>
              <a:rPr lang="en-GB" sz="2800"/>
              <a:t>The clarified research question is the result of careful exploration and analysis. It sets the direction for the research project.</a:t>
            </a:r>
            <a:endParaRPr/>
          </a:p>
          <a:p>
            <a:pPr lvl="0">
              <a:buFont typeface="Wingdings"/>
              <a:buChar char="ü"/>
              <a:defRPr/>
            </a:pPr>
            <a:r>
              <a:rPr lang="en-GB" sz="2800"/>
              <a:t>How value assessments and budgeting influence the process for proposing research and, ultimately, the research design.</a:t>
            </a:r>
            <a:endParaRPr/>
          </a:p>
          <a:p>
            <a:pPr lvl="0">
              <a:buFont typeface="Wingdings"/>
              <a:buChar char="ü"/>
              <a:defRPr/>
            </a:pPr>
            <a:r>
              <a:rPr lang="en-GB" sz="2800"/>
              <a:t>What is included in the research design, data collection, data analysis, and reporting.</a:t>
            </a:r>
            <a:endParaRPr/>
          </a:p>
          <a:p>
            <a:pPr lvl="0">
              <a:buFont typeface="Wingdings"/>
              <a:buChar char="ü"/>
              <a:defRPr/>
            </a:pPr>
            <a:r>
              <a:rPr lang="en-GB" sz="2800"/>
              <a:t>Research process problems to avoid.</a:t>
            </a:r>
            <a:endParaRPr/>
          </a:p>
          <a:p>
            <a:pPr marL="0" lvl="0" indent="0">
              <a:buNone/>
              <a:defRPr/>
            </a:pPr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 lvl="0">
              <a:defRPr/>
            </a:pPr>
            <a:r>
              <a:rPr lang="en-US" b="1">
                <a:solidFill>
                  <a:srgbClr val="7030A0"/>
                </a:solidFill>
              </a:rPr>
              <a:t>What is a Literature Review</a:t>
            </a:r>
            <a:r>
              <a:rPr lang="en-GB" b="1">
                <a:solidFill>
                  <a:srgbClr val="7030A0"/>
                </a:solidFill>
              </a:rPr>
              <a:t>?</a:t>
            </a:r>
            <a:r>
              <a:rPr lang="en-US" b="1">
                <a:solidFill>
                  <a:srgbClr val="7030A0"/>
                </a:solidFill>
              </a:rPr>
              <a:t> </a:t>
            </a:r>
            <a:br>
              <a:rPr lang="en-GB" b="1">
                <a:solidFill>
                  <a:srgbClr val="7030A0"/>
                </a:solidFill>
              </a:rPr>
            </a:b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 bwMode="auto">
          <a:xfrm>
            <a:off x="638260" y="1417638"/>
            <a:ext cx="11297265" cy="2967602"/>
          </a:xfrm>
        </p:spPr>
        <p:txBody>
          <a:bodyPr/>
          <a:lstStyle/>
          <a:p>
            <a:pPr marL="568327" lvl="0" indent="-457200">
              <a:buFont typeface="Wingdings"/>
              <a:buChar char="§"/>
              <a:defRPr/>
            </a:pPr>
            <a:r>
              <a:rPr lang="en-GB"/>
              <a:t>Literature Review is an academic review of scholarly sources on a specific topic of interest. </a:t>
            </a:r>
            <a:endParaRPr/>
          </a:p>
          <a:p>
            <a:pPr marL="568327" lvl="0" indent="-457200">
              <a:buFont typeface="Wingdings"/>
              <a:buChar char="§"/>
              <a:defRPr/>
            </a:pPr>
            <a:r>
              <a:rPr lang="en-GB"/>
              <a:t>By carrying out literature review, it will help you to provide a critical overview of the current knowledge, to understand and identify various theories, methods leading to the further research which will help to fill the gap in the literature. </a:t>
            </a:r>
            <a:endParaRPr/>
          </a:p>
          <a:p>
            <a:pPr marL="0" lvl="0" indent="0">
              <a:buNone/>
              <a:defRPr/>
            </a:pPr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 lvl="0">
              <a:defRPr/>
            </a:pPr>
            <a:r>
              <a:rPr lang="en-GB"/>
              <a:t>Types of Literature Review</a:t>
            </a:r>
            <a:endParaRPr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 bwMode="auto">
          <a:xfrm>
            <a:off x="838203" y="1515910"/>
            <a:ext cx="6119347" cy="1603372"/>
          </a:xfrm>
        </p:spPr>
        <p:txBody>
          <a:bodyPr/>
          <a:lstStyle/>
          <a:p>
            <a:pPr lvl="0">
              <a:buFont typeface="Wingdings"/>
              <a:buChar char="Ø"/>
              <a:defRPr/>
            </a:pPr>
            <a:r>
              <a:rPr lang="en-GB">
                <a:solidFill>
                  <a:srgbClr val="0070C0"/>
                </a:solidFill>
                <a:cs typeface="Arial"/>
              </a:rPr>
              <a:t>Narrative Literature Review</a:t>
            </a:r>
            <a:endParaRPr lang="en-GB">
              <a:cs typeface="Times New Roman"/>
            </a:endParaRPr>
          </a:p>
          <a:p>
            <a:pPr lvl="0">
              <a:buFont typeface="Wingdings"/>
              <a:buChar char="Ø"/>
              <a:defRPr/>
            </a:pPr>
            <a:r>
              <a:rPr lang="en-GB">
                <a:solidFill>
                  <a:srgbClr val="0070C0"/>
                </a:solidFill>
                <a:cs typeface="Arial"/>
              </a:rPr>
              <a:t>Systematic Literature Review</a:t>
            </a:r>
            <a:endParaRPr lang="en-GB">
              <a:cs typeface="Times New Roman"/>
            </a:endParaRPr>
          </a:p>
          <a:p>
            <a:pPr marL="0" lvl="0" indent="0">
              <a:buNone/>
              <a:defRPr/>
            </a:pPr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Oval 14"/>
          <p:cNvSpPr/>
          <p:nvPr/>
        </p:nvSpPr>
        <p:spPr bwMode="auto">
          <a:xfrm>
            <a:off x="5164220" y="2828925"/>
            <a:ext cx="1879604" cy="801691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 extrusionOk="0">
                <a:moveTo>
                  <a:pt x="f38" y="f52"/>
                </a:moveTo>
                <a:arcTo wR="f48" hR="f49" stAng="f1" swAng="f0"/>
                <a:close/>
              </a:path>
            </a:pathLst>
          </a:custGeom>
          <a:gradFill>
            <a:gsLst>
              <a:gs pos="0">
                <a:srgbClr val="C9C9C9"/>
              </a:gs>
              <a:gs pos="50000">
                <a:srgbClr val="A5A5A5"/>
              </a:gs>
              <a:gs pos="100000">
                <a:srgbClr val="C9C9C9"/>
              </a:gs>
            </a:gsLst>
            <a:lin ang="5400000" scaled="1"/>
          </a:gradFill>
          <a:ln w="12701" cap="flat">
            <a:solidFill>
              <a:srgbClr val="A5A5A5"/>
            </a:solidFill>
            <a:prstDash val="solid"/>
            <a:round/>
          </a:ln>
          <a:effectLst>
            <a:outerShdw dist="28400" dir="3806097" algn="tl">
              <a:srgbClr val="525252"/>
            </a:outerShdw>
          </a:effectLst>
        </p:spPr>
        <p:txBody>
          <a:bodyPr vert="horz" wrap="square" lIns="91440" tIns="45720" rIns="91440" bIns="45720" anchor="t" anchorCtr="1" compatLnSpc="1">
            <a:noAutofit/>
          </a:bodyPr>
          <a:lstStyle/>
          <a:p>
            <a:pPr marL="0" marR="0" lv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000" b="1" i="0" u="none" strike="noStrike" cap="none" spc="0">
                <a:solidFill>
                  <a:srgbClr val="000000"/>
                </a:solidFill>
                <a:latin typeface="Arial Nova"/>
                <a:ea typeface="Calibri"/>
                <a:cs typeface="Times New Roman"/>
              </a:rPr>
              <a:t>Narrative Literature Review</a:t>
            </a:r>
            <a:endParaRPr lang="en-US" sz="1800" b="0" i="0" u="none" strike="noStrike" cap="none" spc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Oval 15"/>
          <p:cNvSpPr/>
          <p:nvPr/>
        </p:nvSpPr>
        <p:spPr bwMode="auto">
          <a:xfrm>
            <a:off x="9662528" y="263731"/>
            <a:ext cx="1851029" cy="806445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 extrusionOk="0">
                <a:moveTo>
                  <a:pt x="f38" y="f52"/>
                </a:moveTo>
                <a:arcTo wR="f48" hR="f49" stAng="f1" swAng="f0"/>
                <a:close/>
              </a:path>
            </a:pathLst>
          </a:custGeom>
          <a:gradFill>
            <a:gsLst>
              <a:gs pos="0">
                <a:srgbClr val="FFD966"/>
              </a:gs>
              <a:gs pos="50000">
                <a:srgbClr val="FFC000"/>
              </a:gs>
              <a:gs pos="100000">
                <a:srgbClr val="FFD966"/>
              </a:gs>
            </a:gsLst>
            <a:lin ang="5400000" scaled="1"/>
          </a:gradFill>
          <a:ln w="12701" cap="flat">
            <a:solidFill>
              <a:srgbClr val="FFC000"/>
            </a:solidFill>
            <a:prstDash val="solid"/>
            <a:round/>
          </a:ln>
          <a:effectLst>
            <a:outerShdw dist="28400" dir="3806097" algn="tl">
              <a:srgbClr val="7F5F00"/>
            </a:outerShdw>
          </a:effectLst>
        </p:spPr>
        <p:txBody>
          <a:bodyPr vert="horz" wrap="square" lIns="91440" tIns="45720" rIns="91440" bIns="45720" anchor="t" anchorCtr="1" compatLnSpc="1">
            <a:noAutofit/>
          </a:bodyPr>
          <a:lstStyle/>
          <a:p>
            <a:pPr marL="0" marR="0" lv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900" b="0" i="0" u="none" strike="noStrike" cap="none" spc="0">
                <a:solidFill>
                  <a:srgbClr val="000000"/>
                </a:solidFill>
                <a:latin typeface="Arial Nova"/>
                <a:ea typeface="Calibri"/>
                <a:cs typeface="Times New Roman"/>
              </a:rPr>
              <a:t>Identifying and explaining key concepts</a:t>
            </a:r>
            <a:endParaRPr lang="en-US" sz="1800" b="0" i="0" u="none" strike="noStrike" cap="none" spc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Oval 13"/>
          <p:cNvSpPr/>
          <p:nvPr/>
        </p:nvSpPr>
        <p:spPr bwMode="auto">
          <a:xfrm>
            <a:off x="9645740" y="1644648"/>
            <a:ext cx="1866902" cy="790571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 extrusionOk="0">
                <a:moveTo>
                  <a:pt x="f38" y="f52"/>
                </a:moveTo>
                <a:arcTo wR="f48" hR="f49" stAng="f1" swAng="f0"/>
                <a:close/>
              </a:path>
            </a:pathLst>
          </a:custGeom>
          <a:gradFill>
            <a:gsLst>
              <a:gs pos="0">
                <a:srgbClr val="A8D08D"/>
              </a:gs>
              <a:gs pos="50000">
                <a:srgbClr val="70AD47"/>
              </a:gs>
              <a:gs pos="100000">
                <a:srgbClr val="A8D08D"/>
              </a:gs>
            </a:gsLst>
            <a:lin ang="5400000" scaled="1"/>
          </a:gradFill>
          <a:ln w="12701" cap="flat">
            <a:solidFill>
              <a:srgbClr val="70AD47"/>
            </a:solidFill>
            <a:prstDash val="solid"/>
            <a:round/>
          </a:ln>
          <a:effectLst>
            <a:outerShdw dist="28400" dir="3806097" algn="tl">
              <a:srgbClr val="375623"/>
            </a:outerShdw>
          </a:effectLst>
        </p:spPr>
        <p:txBody>
          <a:bodyPr vert="horz" wrap="square" lIns="91440" tIns="45720" rIns="91440" bIns="45720" anchor="t" anchorCtr="1" compatLnSpc="1">
            <a:noAutofit/>
          </a:bodyPr>
          <a:lstStyle/>
          <a:p>
            <a:pPr marL="0" marR="0" lv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900" b="0" i="0" u="none" strike="noStrike" cap="none" spc="0">
                <a:solidFill>
                  <a:srgbClr val="000000"/>
                </a:solidFill>
                <a:latin typeface="Arial Nova"/>
                <a:ea typeface="Calibri"/>
                <a:cs typeface="Times New Roman"/>
              </a:rPr>
              <a:t>Throughout Literature search from credible and</a:t>
            </a:r>
            <a:r>
              <a:rPr lang="en-US" sz="1000" b="0" i="0" u="none" strike="noStrike" cap="none" spc="0">
                <a:solidFill>
                  <a:srgbClr val="000000"/>
                </a:solidFill>
                <a:latin typeface="Arial Nova"/>
                <a:ea typeface="Calibri"/>
                <a:cs typeface="Times New Roman"/>
              </a:rPr>
              <a:t> </a:t>
            </a:r>
            <a:r>
              <a:rPr lang="en-US" sz="900" b="0" i="0" u="none" strike="noStrike" cap="none" spc="0">
                <a:solidFill>
                  <a:srgbClr val="000000"/>
                </a:solidFill>
                <a:latin typeface="Arial Nova"/>
                <a:ea typeface="Calibri"/>
                <a:cs typeface="Times New Roman"/>
              </a:rPr>
              <a:t>pertinent source</a:t>
            </a:r>
            <a:endParaRPr lang="en-US" sz="1800" b="0" i="0" u="none" strike="noStrike" cap="none" spc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Oval 12"/>
          <p:cNvSpPr/>
          <p:nvPr/>
        </p:nvSpPr>
        <p:spPr bwMode="auto">
          <a:xfrm>
            <a:off x="9682252" y="3106738"/>
            <a:ext cx="1830391" cy="763588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 extrusionOk="0">
                <a:moveTo>
                  <a:pt x="f38" y="f52"/>
                </a:moveTo>
                <a:arcTo wR="f48" hR="f49" stAng="f1" swAng="f0"/>
                <a:close/>
              </a:path>
            </a:pathLst>
          </a:custGeom>
          <a:gradFill>
            <a:gsLst>
              <a:gs pos="0">
                <a:srgbClr val="9CC2E5"/>
              </a:gs>
              <a:gs pos="50000">
                <a:srgbClr val="5B9BD5"/>
              </a:gs>
              <a:gs pos="100000">
                <a:srgbClr val="9CC2E5"/>
              </a:gs>
            </a:gsLst>
            <a:lin ang="5400000" scaled="1"/>
          </a:gradFill>
          <a:ln w="12701" cap="flat">
            <a:solidFill>
              <a:srgbClr val="5B9BD5"/>
            </a:solidFill>
            <a:prstDash val="solid"/>
            <a:round/>
          </a:ln>
          <a:effectLst>
            <a:outerShdw dist="28400" dir="3806097" algn="tl">
              <a:srgbClr val="1F4D78"/>
            </a:outerShdw>
          </a:effectLst>
        </p:spPr>
        <p:txBody>
          <a:bodyPr vert="horz" wrap="square" lIns="91440" tIns="45720" rIns="91440" bIns="45720" anchor="t" anchorCtr="1" compatLnSpc="1">
            <a:noAutofit/>
          </a:bodyPr>
          <a:lstStyle/>
          <a:p>
            <a:pPr marL="0" marR="0" lv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900" b="0" i="0" u="none" strike="noStrike" cap="none" spc="0">
                <a:solidFill>
                  <a:srgbClr val="000000"/>
                </a:solidFill>
                <a:latin typeface="Arial Nova"/>
                <a:ea typeface="Calibri"/>
                <a:cs typeface="Times New Roman"/>
              </a:rPr>
              <a:t>Critically analysing and evaluation of the identified data</a:t>
            </a:r>
            <a:endParaRPr lang="en-US" sz="1800" b="0" i="0" u="none" strike="noStrike" cap="none" spc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Oval 11"/>
          <p:cNvSpPr/>
          <p:nvPr/>
        </p:nvSpPr>
        <p:spPr bwMode="auto">
          <a:xfrm>
            <a:off x="9682252" y="4568827"/>
            <a:ext cx="1830391" cy="763588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 extrusionOk="0">
                <a:moveTo>
                  <a:pt x="f38" y="f52"/>
                </a:moveTo>
                <a:arcTo wR="f48" hR="f49" stAng="f1" swAng="f0"/>
                <a:close/>
              </a:path>
            </a:pathLst>
          </a:custGeom>
          <a:gradFill>
            <a:gsLst>
              <a:gs pos="0">
                <a:srgbClr val="8EAADB"/>
              </a:gs>
              <a:gs pos="50000">
                <a:srgbClr val="4472C4"/>
              </a:gs>
              <a:gs pos="100000">
                <a:srgbClr val="8EAADB"/>
              </a:gs>
            </a:gsLst>
            <a:lin ang="5400000" scaled="1"/>
          </a:gradFill>
          <a:ln w="12701" cap="flat">
            <a:solidFill>
              <a:srgbClr val="4472C4"/>
            </a:solidFill>
            <a:prstDash val="solid"/>
            <a:round/>
          </a:ln>
          <a:effectLst>
            <a:outerShdw dist="28400" dir="3806097" algn="tl">
              <a:srgbClr val="1F3763"/>
            </a:outerShdw>
          </a:effectLst>
        </p:spPr>
        <p:txBody>
          <a:bodyPr vert="horz" wrap="square" lIns="91440" tIns="45720" rIns="91440" bIns="45720" anchor="t" anchorCtr="1" compatLnSpc="1">
            <a:noAutofit/>
          </a:bodyPr>
          <a:lstStyle/>
          <a:p>
            <a:pPr marL="0" marR="0" lv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900" b="0" i="0" u="none" strike="noStrike" cap="none" spc="0">
                <a:solidFill>
                  <a:srgbClr val="000000"/>
                </a:solidFill>
                <a:latin typeface="Arial Nova"/>
                <a:ea typeface="Calibri"/>
                <a:cs typeface="Times New Roman"/>
              </a:rPr>
              <a:t>Synthesise and integrate the relevant findings.</a:t>
            </a:r>
            <a:endParaRPr lang="en-US" sz="1800" b="0" i="0" u="none" strike="noStrike" cap="none" spc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Oval 10"/>
          <p:cNvSpPr/>
          <p:nvPr/>
        </p:nvSpPr>
        <p:spPr bwMode="auto">
          <a:xfrm>
            <a:off x="9740984" y="6027733"/>
            <a:ext cx="1830391" cy="763588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 extrusionOk="0">
                <a:moveTo>
                  <a:pt x="f38" y="f52"/>
                </a:moveTo>
                <a:arcTo wR="f48" hR="f49" stAng="f1" swAng="f0"/>
                <a:close/>
              </a:path>
            </a:pathLst>
          </a:custGeom>
          <a:gradFill>
            <a:gsLst>
              <a:gs pos="0">
                <a:srgbClr val="F4B083"/>
              </a:gs>
              <a:gs pos="50000">
                <a:srgbClr val="ED7D31"/>
              </a:gs>
              <a:gs pos="100000">
                <a:srgbClr val="F4B083"/>
              </a:gs>
            </a:gsLst>
            <a:lin ang="5400000" scaled="1"/>
          </a:gradFill>
          <a:ln w="12701" cap="flat">
            <a:solidFill>
              <a:srgbClr val="ED7D31"/>
            </a:solidFill>
            <a:prstDash val="solid"/>
            <a:round/>
          </a:ln>
          <a:effectLst>
            <a:outerShdw dist="28400" dir="3806097" algn="tl">
              <a:srgbClr val="823B0B"/>
            </a:outerShdw>
          </a:effectLst>
        </p:spPr>
        <p:txBody>
          <a:bodyPr vert="horz" wrap="square" lIns="91440" tIns="45720" rIns="91440" bIns="45720" anchor="t" anchorCtr="1" compatLnSpc="1">
            <a:noAutofit/>
          </a:bodyPr>
          <a:lstStyle/>
          <a:p>
            <a:pPr marL="0" marR="0" lv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900" b="0" i="0" u="none" strike="noStrike" cap="none" spc="0">
                <a:solidFill>
                  <a:srgbClr val="000000"/>
                </a:solidFill>
                <a:latin typeface="Arial Nova"/>
                <a:ea typeface="Calibri"/>
                <a:cs typeface="Times New Roman"/>
              </a:rPr>
              <a:t>Discussion and conclusion</a:t>
            </a:r>
            <a:endParaRPr lang="en-US" sz="1800" b="0" i="0" u="none" strike="noStrike" cap="none" spc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8" name="AutoShape 9"/>
          <p:cNvSpPr/>
          <p:nvPr/>
        </p:nvSpPr>
        <p:spPr bwMode="auto">
          <a:xfrm flipV="1">
            <a:off x="7043824" y="736604"/>
            <a:ext cx="2638428" cy="2473323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abs f0"/>
              <a:gd name="f5" fmla="abs f1"/>
              <a:gd name="f6" fmla="abs f2"/>
              <a:gd name="f7" fmla="val f3"/>
              <a:gd name="f8" fmla="?: f4 f0 1"/>
              <a:gd name="f9" fmla="?: f5 f1 1"/>
              <a:gd name="f10" fmla="?: f6 f2 1"/>
              <a:gd name="f11" fmla="*/ f8 1 21600"/>
              <a:gd name="f12" fmla="*/ f9 1 21600"/>
              <a:gd name="f13" fmla="*/ 21600 f8 1"/>
              <a:gd name="f14" fmla="*/ 21600 f9 1"/>
              <a:gd name="f15" fmla="min f12 f11"/>
              <a:gd name="f16" fmla="*/ f13 1 f10"/>
              <a:gd name="f17" fmla="*/ f14 1 f10"/>
              <a:gd name="f18" fmla="val f16"/>
              <a:gd name="f19" fmla="val f17"/>
              <a:gd name="f20" fmla="*/ f7 f15 1"/>
              <a:gd name="f21" fmla="*/ f18 f15 1"/>
              <a:gd name="f22" fmla="*/ f19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0" t="f20" r="f21" b="f22"/>
            <a:pathLst>
              <a:path fill="none" extrusionOk="0">
                <a:moveTo>
                  <a:pt x="f20" y="f20"/>
                </a:moveTo>
                <a:lnTo>
                  <a:pt x="f21" y="f22"/>
                </a:lnTo>
              </a:path>
            </a:pathLst>
          </a:custGeom>
          <a:noFill/>
          <a:ln w="9528" cap="flat">
            <a:solidFill>
              <a:srgbClr val="000000"/>
            </a:solidFill>
            <a:prstDash val="solid"/>
            <a:round/>
            <a:tailEnd type="arrow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endParaRPr lang="en-GB" sz="1800" b="0" i="0" u="none" strike="noStrike" cap="none" spc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" name="AutoShape 8"/>
          <p:cNvSpPr/>
          <p:nvPr/>
        </p:nvSpPr>
        <p:spPr bwMode="auto">
          <a:xfrm flipV="1">
            <a:off x="7043824" y="2093911"/>
            <a:ext cx="2601916" cy="1160465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abs f0"/>
              <a:gd name="f5" fmla="abs f1"/>
              <a:gd name="f6" fmla="abs f2"/>
              <a:gd name="f7" fmla="val f3"/>
              <a:gd name="f8" fmla="?: f4 f0 1"/>
              <a:gd name="f9" fmla="?: f5 f1 1"/>
              <a:gd name="f10" fmla="?: f6 f2 1"/>
              <a:gd name="f11" fmla="*/ f8 1 21600"/>
              <a:gd name="f12" fmla="*/ f9 1 21600"/>
              <a:gd name="f13" fmla="*/ 21600 f8 1"/>
              <a:gd name="f14" fmla="*/ 21600 f9 1"/>
              <a:gd name="f15" fmla="min f12 f11"/>
              <a:gd name="f16" fmla="*/ f13 1 f10"/>
              <a:gd name="f17" fmla="*/ f14 1 f10"/>
              <a:gd name="f18" fmla="val f16"/>
              <a:gd name="f19" fmla="val f17"/>
              <a:gd name="f20" fmla="*/ f7 f15 1"/>
              <a:gd name="f21" fmla="*/ f18 f15 1"/>
              <a:gd name="f22" fmla="*/ f19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0" t="f20" r="f21" b="f22"/>
            <a:pathLst>
              <a:path fill="none" extrusionOk="0">
                <a:moveTo>
                  <a:pt x="f20" y="f20"/>
                </a:moveTo>
                <a:lnTo>
                  <a:pt x="f21" y="f22"/>
                </a:lnTo>
              </a:path>
            </a:pathLst>
          </a:custGeom>
          <a:noFill/>
          <a:ln w="9528" cap="flat">
            <a:solidFill>
              <a:srgbClr val="000000"/>
            </a:solidFill>
            <a:prstDash val="solid"/>
            <a:round/>
            <a:tailEnd type="arrow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endParaRPr lang="en-GB" sz="1800" b="0" i="0" u="none" strike="noStrike" cap="none" spc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0" name="AutoShape 7"/>
          <p:cNvSpPr/>
          <p:nvPr/>
        </p:nvSpPr>
        <p:spPr bwMode="auto">
          <a:xfrm>
            <a:off x="7043824" y="3298826"/>
            <a:ext cx="2697159" cy="2957517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abs f0"/>
              <a:gd name="f5" fmla="abs f1"/>
              <a:gd name="f6" fmla="abs f2"/>
              <a:gd name="f7" fmla="val f3"/>
              <a:gd name="f8" fmla="?: f4 f0 1"/>
              <a:gd name="f9" fmla="?: f5 f1 1"/>
              <a:gd name="f10" fmla="?: f6 f2 1"/>
              <a:gd name="f11" fmla="*/ f8 1 21600"/>
              <a:gd name="f12" fmla="*/ f9 1 21600"/>
              <a:gd name="f13" fmla="*/ 21600 f8 1"/>
              <a:gd name="f14" fmla="*/ 21600 f9 1"/>
              <a:gd name="f15" fmla="min f12 f11"/>
              <a:gd name="f16" fmla="*/ f13 1 f10"/>
              <a:gd name="f17" fmla="*/ f14 1 f10"/>
              <a:gd name="f18" fmla="val f16"/>
              <a:gd name="f19" fmla="val f17"/>
              <a:gd name="f20" fmla="*/ f7 f15 1"/>
              <a:gd name="f21" fmla="*/ f18 f15 1"/>
              <a:gd name="f22" fmla="*/ f19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0" t="f20" r="f21" b="f22"/>
            <a:pathLst>
              <a:path fill="none" extrusionOk="0">
                <a:moveTo>
                  <a:pt x="f20" y="f20"/>
                </a:moveTo>
                <a:lnTo>
                  <a:pt x="f21" y="f22"/>
                </a:lnTo>
              </a:path>
            </a:pathLst>
          </a:custGeom>
          <a:noFill/>
          <a:ln w="9528" cap="flat">
            <a:solidFill>
              <a:srgbClr val="000000"/>
            </a:solidFill>
            <a:prstDash val="solid"/>
            <a:round/>
            <a:tailEnd type="arrow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endParaRPr lang="en-GB" sz="1800" b="0" i="0" u="none" strike="noStrike" cap="none" spc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" name="AutoShape 6"/>
          <p:cNvSpPr/>
          <p:nvPr/>
        </p:nvSpPr>
        <p:spPr bwMode="auto">
          <a:xfrm>
            <a:off x="7043824" y="3298826"/>
            <a:ext cx="2638428" cy="119064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abs f0"/>
              <a:gd name="f5" fmla="abs f1"/>
              <a:gd name="f6" fmla="abs f2"/>
              <a:gd name="f7" fmla="val f3"/>
              <a:gd name="f8" fmla="?: f4 f0 1"/>
              <a:gd name="f9" fmla="?: f5 f1 1"/>
              <a:gd name="f10" fmla="?: f6 f2 1"/>
              <a:gd name="f11" fmla="*/ f8 1 21600"/>
              <a:gd name="f12" fmla="*/ f9 1 21600"/>
              <a:gd name="f13" fmla="*/ 21600 f8 1"/>
              <a:gd name="f14" fmla="*/ 21600 f9 1"/>
              <a:gd name="f15" fmla="min f12 f11"/>
              <a:gd name="f16" fmla="*/ f13 1 f10"/>
              <a:gd name="f17" fmla="*/ f14 1 f10"/>
              <a:gd name="f18" fmla="val f16"/>
              <a:gd name="f19" fmla="val f17"/>
              <a:gd name="f20" fmla="*/ f7 f15 1"/>
              <a:gd name="f21" fmla="*/ f18 f15 1"/>
              <a:gd name="f22" fmla="*/ f19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0" t="f20" r="f21" b="f22"/>
            <a:pathLst>
              <a:path fill="none" extrusionOk="0">
                <a:moveTo>
                  <a:pt x="f20" y="f20"/>
                </a:moveTo>
                <a:lnTo>
                  <a:pt x="f21" y="f22"/>
                </a:lnTo>
              </a:path>
            </a:pathLst>
          </a:custGeom>
          <a:noFill/>
          <a:ln w="9528" cap="flat">
            <a:solidFill>
              <a:srgbClr val="000000"/>
            </a:solidFill>
            <a:prstDash val="solid"/>
            <a:round/>
            <a:tailEnd type="arrow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endParaRPr lang="en-GB" sz="1800" b="0" i="0" u="none" strike="noStrike" cap="none" spc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2" name="AutoShape 5"/>
          <p:cNvSpPr/>
          <p:nvPr/>
        </p:nvSpPr>
        <p:spPr bwMode="auto">
          <a:xfrm>
            <a:off x="7043824" y="3298826"/>
            <a:ext cx="2697159" cy="1535113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abs f0"/>
              <a:gd name="f5" fmla="abs f1"/>
              <a:gd name="f6" fmla="abs f2"/>
              <a:gd name="f7" fmla="val f3"/>
              <a:gd name="f8" fmla="?: f4 f0 1"/>
              <a:gd name="f9" fmla="?: f5 f1 1"/>
              <a:gd name="f10" fmla="?: f6 f2 1"/>
              <a:gd name="f11" fmla="*/ f8 1 21600"/>
              <a:gd name="f12" fmla="*/ f9 1 21600"/>
              <a:gd name="f13" fmla="*/ 21600 f8 1"/>
              <a:gd name="f14" fmla="*/ 21600 f9 1"/>
              <a:gd name="f15" fmla="min f12 f11"/>
              <a:gd name="f16" fmla="*/ f13 1 f10"/>
              <a:gd name="f17" fmla="*/ f14 1 f10"/>
              <a:gd name="f18" fmla="val f16"/>
              <a:gd name="f19" fmla="val f17"/>
              <a:gd name="f20" fmla="*/ f7 f15 1"/>
              <a:gd name="f21" fmla="*/ f18 f15 1"/>
              <a:gd name="f22" fmla="*/ f19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0" t="f20" r="f21" b="f22"/>
            <a:pathLst>
              <a:path fill="none" extrusionOk="0">
                <a:moveTo>
                  <a:pt x="f20" y="f20"/>
                </a:moveTo>
                <a:lnTo>
                  <a:pt x="f21" y="f22"/>
                </a:lnTo>
              </a:path>
            </a:pathLst>
          </a:custGeom>
          <a:noFill/>
          <a:ln w="9528" cap="flat">
            <a:solidFill>
              <a:srgbClr val="000000"/>
            </a:solidFill>
            <a:prstDash val="solid"/>
            <a:round/>
            <a:tailEnd type="arrow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endParaRPr lang="en-GB" sz="1800" b="0" i="0" u="none" strike="noStrike" cap="none" spc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3" name="AutoShape 4"/>
          <p:cNvSpPr/>
          <p:nvPr/>
        </p:nvSpPr>
        <p:spPr bwMode="auto">
          <a:xfrm>
            <a:off x="10549021" y="1082677"/>
            <a:ext cx="90489" cy="539752"/>
          </a:xfrm>
          <a:custGeom>
            <a:avLst>
              <a:gd name="f0" fmla="val 16200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-270"/>
              <a:gd name="f11" fmla="+- 0 0 -90"/>
              <a:gd name="f12" fmla="*/ f5 1 21600"/>
              <a:gd name="f13" fmla="*/ f6 1 21600"/>
              <a:gd name="f14" fmla="pin 0 f1 10800"/>
              <a:gd name="f15" fmla="pin 0 f0 21600"/>
              <a:gd name="f16" fmla="*/ f10 f2 1"/>
              <a:gd name="f17" fmla="*/ f11 f2 1"/>
              <a:gd name="f18" fmla="val f14"/>
              <a:gd name="f19" fmla="val f15"/>
              <a:gd name="f20" fmla="+- 21600 0 f14"/>
              <a:gd name="f21" fmla="*/ f14 f12 1"/>
              <a:gd name="f22" fmla="*/ f15 f13 1"/>
              <a:gd name="f23" fmla="*/ 0 f13 1"/>
              <a:gd name="f24" fmla="*/ 0 f12 1"/>
              <a:gd name="f25" fmla="*/ f16 1 f4"/>
              <a:gd name="f26" fmla="*/ 21600 f12 1"/>
              <a:gd name="f27" fmla="*/ f17 1 f4"/>
              <a:gd name="f28" fmla="+- 21600 0 f19"/>
              <a:gd name="f29" fmla="*/ f18 f12 1"/>
              <a:gd name="f30" fmla="*/ f20 f12 1"/>
              <a:gd name="f31" fmla="*/ f19 f13 1"/>
              <a:gd name="f32" fmla="+- f25 0 f3"/>
              <a:gd name="f33" fmla="+- f27 0 f3"/>
              <a:gd name="f34" fmla="*/ f28 f18 1"/>
              <a:gd name="f35" fmla="*/ f34 1 10800"/>
              <a:gd name="f36" fmla="+- f19 f35 0"/>
              <a:gd name="f37" fmla="*/ f36 f13 1"/>
            </a:gdLst>
            <a:ahLst>
              <a:ahXY gdRefX="f1" minX="f7" maxX="f9" gdRefY="f0" minY="f7" maxY="f8">
                <a:pos x="f21" y="f22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24" y="f31"/>
              </a:cxn>
              <a:cxn ang="f33">
                <a:pos x="f26" y="f31"/>
              </a:cxn>
            </a:cxnLst>
            <a:rect l="f29" t="f23" r="f30" b="f37"/>
            <a:pathLst>
              <a:path w="21600" h="21600" extrusionOk="0">
                <a:moveTo>
                  <a:pt x="f18" y="f7"/>
                </a:moveTo>
                <a:lnTo>
                  <a:pt x="f18" y="f19"/>
                </a:lnTo>
                <a:lnTo>
                  <a:pt x="f7" y="f19"/>
                </a:lnTo>
                <a:lnTo>
                  <a:pt x="f9" y="f8"/>
                </a:lnTo>
                <a:lnTo>
                  <a:pt x="f8" y="f19"/>
                </a:lnTo>
                <a:lnTo>
                  <a:pt x="f20" y="f19"/>
                </a:lnTo>
                <a:lnTo>
                  <a:pt x="f20" y="f7"/>
                </a:lnTo>
                <a:close/>
              </a:path>
            </a:pathLst>
          </a:custGeom>
          <a:solidFill>
            <a:srgbClr val="FFFFFF"/>
          </a:solidFill>
          <a:ln w="9528" cap="flat">
            <a:solidFill>
              <a:srgbClr val="000000"/>
            </a:solidFill>
            <a:prstDash val="solid"/>
            <a:miter/>
          </a:ln>
        </p:spPr>
        <p:txBody>
          <a:bodyPr vert="eaVert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endParaRPr lang="en-GB" sz="1800" b="0" i="0" u="none" strike="noStrike" cap="none" spc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4" name="AutoShape 3"/>
          <p:cNvSpPr/>
          <p:nvPr/>
        </p:nvSpPr>
        <p:spPr bwMode="auto">
          <a:xfrm>
            <a:off x="10549021" y="2459041"/>
            <a:ext cx="90489" cy="612776"/>
          </a:xfrm>
          <a:custGeom>
            <a:avLst>
              <a:gd name="f0" fmla="val 16200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-270"/>
              <a:gd name="f11" fmla="+- 0 0 -90"/>
              <a:gd name="f12" fmla="*/ f5 1 21600"/>
              <a:gd name="f13" fmla="*/ f6 1 21600"/>
              <a:gd name="f14" fmla="pin 0 f1 10800"/>
              <a:gd name="f15" fmla="pin 0 f0 21600"/>
              <a:gd name="f16" fmla="*/ f10 f2 1"/>
              <a:gd name="f17" fmla="*/ f11 f2 1"/>
              <a:gd name="f18" fmla="val f14"/>
              <a:gd name="f19" fmla="val f15"/>
              <a:gd name="f20" fmla="+- 21600 0 f14"/>
              <a:gd name="f21" fmla="*/ f14 f12 1"/>
              <a:gd name="f22" fmla="*/ f15 f13 1"/>
              <a:gd name="f23" fmla="*/ 0 f13 1"/>
              <a:gd name="f24" fmla="*/ 0 f12 1"/>
              <a:gd name="f25" fmla="*/ f16 1 f4"/>
              <a:gd name="f26" fmla="*/ 21600 f12 1"/>
              <a:gd name="f27" fmla="*/ f17 1 f4"/>
              <a:gd name="f28" fmla="+- 21600 0 f19"/>
              <a:gd name="f29" fmla="*/ f18 f12 1"/>
              <a:gd name="f30" fmla="*/ f20 f12 1"/>
              <a:gd name="f31" fmla="*/ f19 f13 1"/>
              <a:gd name="f32" fmla="+- f25 0 f3"/>
              <a:gd name="f33" fmla="+- f27 0 f3"/>
              <a:gd name="f34" fmla="*/ f28 f18 1"/>
              <a:gd name="f35" fmla="*/ f34 1 10800"/>
              <a:gd name="f36" fmla="+- f19 f35 0"/>
              <a:gd name="f37" fmla="*/ f36 f13 1"/>
            </a:gdLst>
            <a:ahLst>
              <a:ahXY gdRefX="f1" minX="f7" maxX="f9" gdRefY="f0" minY="f7" maxY="f8">
                <a:pos x="f21" y="f22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24" y="f31"/>
              </a:cxn>
              <a:cxn ang="f33">
                <a:pos x="f26" y="f31"/>
              </a:cxn>
            </a:cxnLst>
            <a:rect l="f29" t="f23" r="f30" b="f37"/>
            <a:pathLst>
              <a:path w="21600" h="21600" extrusionOk="0">
                <a:moveTo>
                  <a:pt x="f18" y="f7"/>
                </a:moveTo>
                <a:lnTo>
                  <a:pt x="f18" y="f19"/>
                </a:lnTo>
                <a:lnTo>
                  <a:pt x="f7" y="f19"/>
                </a:lnTo>
                <a:lnTo>
                  <a:pt x="f9" y="f8"/>
                </a:lnTo>
                <a:lnTo>
                  <a:pt x="f8" y="f19"/>
                </a:lnTo>
                <a:lnTo>
                  <a:pt x="f20" y="f19"/>
                </a:lnTo>
                <a:lnTo>
                  <a:pt x="f20" y="f7"/>
                </a:lnTo>
                <a:close/>
              </a:path>
            </a:pathLst>
          </a:custGeom>
          <a:solidFill>
            <a:srgbClr val="FFFFFF"/>
          </a:solidFill>
          <a:ln w="9528" cap="flat">
            <a:solidFill>
              <a:srgbClr val="000000"/>
            </a:solidFill>
            <a:prstDash val="solid"/>
            <a:miter/>
          </a:ln>
        </p:spPr>
        <p:txBody>
          <a:bodyPr vert="eaVert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endParaRPr lang="en-GB" sz="1800" b="0" i="0" u="none" strike="noStrike" cap="none" spc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5" name="AutoShape 2"/>
          <p:cNvSpPr/>
          <p:nvPr/>
        </p:nvSpPr>
        <p:spPr bwMode="auto">
          <a:xfrm>
            <a:off x="10549021" y="3892545"/>
            <a:ext cx="90489" cy="654052"/>
          </a:xfrm>
          <a:custGeom>
            <a:avLst>
              <a:gd name="f0" fmla="val 16200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-270"/>
              <a:gd name="f11" fmla="+- 0 0 -90"/>
              <a:gd name="f12" fmla="*/ f5 1 21600"/>
              <a:gd name="f13" fmla="*/ f6 1 21600"/>
              <a:gd name="f14" fmla="pin 0 f1 10800"/>
              <a:gd name="f15" fmla="pin 0 f0 21600"/>
              <a:gd name="f16" fmla="*/ f10 f2 1"/>
              <a:gd name="f17" fmla="*/ f11 f2 1"/>
              <a:gd name="f18" fmla="val f14"/>
              <a:gd name="f19" fmla="val f15"/>
              <a:gd name="f20" fmla="+- 21600 0 f14"/>
              <a:gd name="f21" fmla="*/ f14 f12 1"/>
              <a:gd name="f22" fmla="*/ f15 f13 1"/>
              <a:gd name="f23" fmla="*/ 0 f13 1"/>
              <a:gd name="f24" fmla="*/ 0 f12 1"/>
              <a:gd name="f25" fmla="*/ f16 1 f4"/>
              <a:gd name="f26" fmla="*/ 21600 f12 1"/>
              <a:gd name="f27" fmla="*/ f17 1 f4"/>
              <a:gd name="f28" fmla="+- 21600 0 f19"/>
              <a:gd name="f29" fmla="*/ f18 f12 1"/>
              <a:gd name="f30" fmla="*/ f20 f12 1"/>
              <a:gd name="f31" fmla="*/ f19 f13 1"/>
              <a:gd name="f32" fmla="+- f25 0 f3"/>
              <a:gd name="f33" fmla="+- f27 0 f3"/>
              <a:gd name="f34" fmla="*/ f28 f18 1"/>
              <a:gd name="f35" fmla="*/ f34 1 10800"/>
              <a:gd name="f36" fmla="+- f19 f35 0"/>
              <a:gd name="f37" fmla="*/ f36 f13 1"/>
            </a:gdLst>
            <a:ahLst>
              <a:ahXY gdRefX="f1" minX="f7" maxX="f9" gdRefY="f0" minY="f7" maxY="f8">
                <a:pos x="f21" y="f22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24" y="f31"/>
              </a:cxn>
              <a:cxn ang="f33">
                <a:pos x="f26" y="f31"/>
              </a:cxn>
            </a:cxnLst>
            <a:rect l="f29" t="f23" r="f30" b="f37"/>
            <a:pathLst>
              <a:path w="21600" h="21600" extrusionOk="0">
                <a:moveTo>
                  <a:pt x="f18" y="f7"/>
                </a:moveTo>
                <a:lnTo>
                  <a:pt x="f18" y="f19"/>
                </a:lnTo>
                <a:lnTo>
                  <a:pt x="f7" y="f19"/>
                </a:lnTo>
                <a:lnTo>
                  <a:pt x="f9" y="f8"/>
                </a:lnTo>
                <a:lnTo>
                  <a:pt x="f8" y="f19"/>
                </a:lnTo>
                <a:lnTo>
                  <a:pt x="f20" y="f19"/>
                </a:lnTo>
                <a:lnTo>
                  <a:pt x="f20" y="f7"/>
                </a:lnTo>
                <a:close/>
              </a:path>
            </a:pathLst>
          </a:custGeom>
          <a:solidFill>
            <a:srgbClr val="FFFFFF"/>
          </a:solidFill>
          <a:ln w="9528" cap="flat">
            <a:solidFill>
              <a:srgbClr val="000000"/>
            </a:solidFill>
            <a:prstDash val="solid"/>
            <a:miter/>
          </a:ln>
        </p:spPr>
        <p:txBody>
          <a:bodyPr vert="eaVert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endParaRPr lang="en-GB" sz="1800" b="0" i="0" u="none" strike="noStrike" cap="none" spc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6" name="AutoShape 1"/>
          <p:cNvSpPr/>
          <p:nvPr/>
        </p:nvSpPr>
        <p:spPr bwMode="auto">
          <a:xfrm>
            <a:off x="10549021" y="5365754"/>
            <a:ext cx="90489" cy="639759"/>
          </a:xfrm>
          <a:custGeom>
            <a:avLst>
              <a:gd name="f0" fmla="val 16200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-270"/>
              <a:gd name="f11" fmla="+- 0 0 -90"/>
              <a:gd name="f12" fmla="*/ f5 1 21600"/>
              <a:gd name="f13" fmla="*/ f6 1 21600"/>
              <a:gd name="f14" fmla="pin 0 f1 10800"/>
              <a:gd name="f15" fmla="pin 0 f0 21600"/>
              <a:gd name="f16" fmla="*/ f10 f2 1"/>
              <a:gd name="f17" fmla="*/ f11 f2 1"/>
              <a:gd name="f18" fmla="val f14"/>
              <a:gd name="f19" fmla="val f15"/>
              <a:gd name="f20" fmla="+- 21600 0 f14"/>
              <a:gd name="f21" fmla="*/ f14 f12 1"/>
              <a:gd name="f22" fmla="*/ f15 f13 1"/>
              <a:gd name="f23" fmla="*/ 0 f13 1"/>
              <a:gd name="f24" fmla="*/ 0 f12 1"/>
              <a:gd name="f25" fmla="*/ f16 1 f4"/>
              <a:gd name="f26" fmla="*/ 21600 f12 1"/>
              <a:gd name="f27" fmla="*/ f17 1 f4"/>
              <a:gd name="f28" fmla="+- 21600 0 f19"/>
              <a:gd name="f29" fmla="*/ f18 f12 1"/>
              <a:gd name="f30" fmla="*/ f20 f12 1"/>
              <a:gd name="f31" fmla="*/ f19 f13 1"/>
              <a:gd name="f32" fmla="+- f25 0 f3"/>
              <a:gd name="f33" fmla="+- f27 0 f3"/>
              <a:gd name="f34" fmla="*/ f28 f18 1"/>
              <a:gd name="f35" fmla="*/ f34 1 10800"/>
              <a:gd name="f36" fmla="+- f19 f35 0"/>
              <a:gd name="f37" fmla="*/ f36 f13 1"/>
            </a:gdLst>
            <a:ahLst>
              <a:ahXY gdRefX="f1" minX="f7" maxX="f9" gdRefY="f0" minY="f7" maxY="f8">
                <a:pos x="f21" y="f22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24" y="f31"/>
              </a:cxn>
              <a:cxn ang="f33">
                <a:pos x="f26" y="f31"/>
              </a:cxn>
            </a:cxnLst>
            <a:rect l="f29" t="f23" r="f30" b="f37"/>
            <a:pathLst>
              <a:path w="21600" h="21600" extrusionOk="0">
                <a:moveTo>
                  <a:pt x="f18" y="f7"/>
                </a:moveTo>
                <a:lnTo>
                  <a:pt x="f18" y="f19"/>
                </a:lnTo>
                <a:lnTo>
                  <a:pt x="f7" y="f19"/>
                </a:lnTo>
                <a:lnTo>
                  <a:pt x="f9" y="f8"/>
                </a:lnTo>
                <a:lnTo>
                  <a:pt x="f8" y="f19"/>
                </a:lnTo>
                <a:lnTo>
                  <a:pt x="f20" y="f19"/>
                </a:lnTo>
                <a:lnTo>
                  <a:pt x="f20" y="f7"/>
                </a:lnTo>
                <a:close/>
              </a:path>
            </a:pathLst>
          </a:custGeom>
          <a:solidFill>
            <a:srgbClr val="FFFFFF"/>
          </a:solidFill>
          <a:ln w="9528" cap="flat">
            <a:solidFill>
              <a:srgbClr val="000000"/>
            </a:solidFill>
            <a:prstDash val="solid"/>
            <a:miter/>
          </a:ln>
        </p:spPr>
        <p:txBody>
          <a:bodyPr vert="eaVert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endParaRPr lang="en-GB" sz="1800" b="0" i="0" u="none" strike="noStrike" cap="none" spc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7" name="Rectangle 16"/>
          <p:cNvSpPr/>
          <p:nvPr/>
        </p:nvSpPr>
        <p:spPr bwMode="auto">
          <a:xfrm>
            <a:off x="1951695" y="27179"/>
            <a:ext cx="7006533" cy="46166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ctr" anchorCtr="0" compatLnSpc="1">
            <a:sp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GB" sz="2400" b="1" i="1" u="none" strike="noStrike" cap="none" spc="0">
                <a:solidFill>
                  <a:srgbClr val="000000"/>
                </a:solidFill>
                <a:latin typeface="+mj-lt"/>
                <a:ea typeface="Calibri"/>
                <a:cs typeface="Times New Roman"/>
              </a:rPr>
              <a:t>Different stages of a narrative literature review</a:t>
            </a:r>
            <a:endParaRPr lang="en-GB" sz="2400" b="0" i="0" u="none" strike="noStrike" cap="none" spc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8" name="TextBox 23"/>
          <p:cNvSpPr txBox="1"/>
          <p:nvPr/>
        </p:nvSpPr>
        <p:spPr bwMode="auto">
          <a:xfrm>
            <a:off x="20372" y="442679"/>
            <a:ext cx="5143847" cy="531850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just" defTabSz="91440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GB" sz="2000" b="1" i="0" u="none" strike="noStrike" cap="none" spc="0">
                <a:solidFill>
                  <a:srgbClr val="0070C0"/>
                </a:solidFill>
                <a:latin typeface="+mj-lt"/>
                <a:ea typeface="Times New Roman"/>
                <a:cs typeface="Arial"/>
              </a:rPr>
              <a:t>Narrative Literature Review</a:t>
            </a:r>
            <a:endParaRPr lang="en-GB" sz="2000" b="0" i="0" u="none" strike="noStrike" cap="none" spc="0">
              <a:solidFill>
                <a:srgbClr val="000000"/>
              </a:solidFill>
              <a:latin typeface="+mj-lt"/>
              <a:ea typeface="Calibri"/>
              <a:cs typeface="Times New Roman"/>
            </a:endParaRPr>
          </a:p>
          <a:p>
            <a:pPr marL="285750" marR="0" lvl="0" indent="-285750" algn="just" defTabSz="91440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Wingdings"/>
              <a:buChar char="§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GB" sz="2000" b="0" i="0" u="none" strike="noStrike" cap="none" spc="0">
                <a:solidFill>
                  <a:srgbClr val="000000"/>
                </a:solidFill>
                <a:latin typeface="+mj-lt"/>
                <a:ea typeface="Calibri"/>
                <a:cs typeface="Arial"/>
              </a:rPr>
              <a:t>Narrative literature review, otherwise known as traditional literature review, is the most common type of literature review which essentially entails investigating and analysing the existing literature on this topic. </a:t>
            </a:r>
            <a:endParaRPr/>
          </a:p>
          <a:p>
            <a:pPr marL="285750" marR="0" lvl="0" indent="-285750" algn="just" defTabSz="91440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Wingdings"/>
              <a:buChar char="§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GB" sz="2000" b="0" i="0" u="none" strike="noStrike" cap="none" spc="0">
                <a:solidFill>
                  <a:srgbClr val="000000"/>
                </a:solidFill>
                <a:latin typeface="+mj-lt"/>
                <a:ea typeface="Calibri"/>
                <a:cs typeface="Arial"/>
              </a:rPr>
              <a:t>Ordinarily, a narrative literature review provides an eloquent overview of the concepts relevant to the topic along with the theories and the related findings.</a:t>
            </a:r>
            <a:endParaRPr lang="en-GB" sz="2000" b="0" i="0" u="none" strike="noStrike" cap="none" spc="0">
              <a:solidFill>
                <a:srgbClr val="000000"/>
              </a:solidFill>
              <a:latin typeface="+mj-lt"/>
              <a:ea typeface="Calibri"/>
              <a:cs typeface="Times New Roman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Oval 18"/>
          <p:cNvSpPr/>
          <p:nvPr/>
        </p:nvSpPr>
        <p:spPr bwMode="auto">
          <a:xfrm>
            <a:off x="9524381" y="-46716"/>
            <a:ext cx="1792288" cy="776289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 extrusionOk="0">
                <a:moveTo>
                  <a:pt x="f38" y="f52"/>
                </a:moveTo>
                <a:arcTo wR="f48" hR="f49" stAng="f1" swAng="f0"/>
                <a:close/>
              </a:path>
            </a:pathLst>
          </a:custGeom>
          <a:gradFill>
            <a:gsLst>
              <a:gs pos="0">
                <a:srgbClr val="8EAADB"/>
              </a:gs>
              <a:gs pos="50000">
                <a:srgbClr val="4472C4"/>
              </a:gs>
              <a:gs pos="100000">
                <a:srgbClr val="8EAADB"/>
              </a:gs>
            </a:gsLst>
            <a:lin ang="5400000" scaled="1"/>
          </a:gradFill>
          <a:ln w="12701" cap="flat">
            <a:solidFill>
              <a:srgbClr val="4472C4"/>
            </a:solidFill>
            <a:prstDash val="solid"/>
            <a:round/>
          </a:ln>
          <a:effectLst>
            <a:outerShdw dist="28400" dir="3806097" algn="tl">
              <a:srgbClr val="1F3763"/>
            </a:outerShdw>
          </a:effectLst>
        </p:spPr>
        <p:txBody>
          <a:bodyPr vert="horz" wrap="square" lIns="91440" tIns="45720" rIns="91440" bIns="45720" anchor="t" anchorCtr="1" compatLnSpc="1">
            <a:noAutofit/>
          </a:bodyPr>
          <a:lstStyle/>
          <a:p>
            <a:pPr marL="0" marR="0" lv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000" b="0" i="0" u="none" strike="noStrike" cap="none" spc="0">
                <a:solidFill>
                  <a:srgbClr val="000000"/>
                </a:solidFill>
                <a:latin typeface="Arial Nova"/>
                <a:ea typeface="Calibri"/>
                <a:cs typeface="Times New Roman"/>
              </a:rPr>
              <a:t>Identifying a clear &amp; focused research question</a:t>
            </a:r>
            <a:endParaRPr lang="en-US" sz="1800" b="0" i="0" u="none" strike="noStrike" cap="none" spc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AutoShape 17"/>
          <p:cNvSpPr/>
          <p:nvPr/>
        </p:nvSpPr>
        <p:spPr bwMode="auto">
          <a:xfrm>
            <a:off x="10362867" y="769357"/>
            <a:ext cx="97602" cy="274448"/>
          </a:xfrm>
          <a:custGeom>
            <a:avLst>
              <a:gd name="f0" fmla="val 9202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-270"/>
              <a:gd name="f11" fmla="+- 0 0 -90"/>
              <a:gd name="f12" fmla="*/ f5 1 21600"/>
              <a:gd name="f13" fmla="*/ f6 1 21600"/>
              <a:gd name="f14" fmla="pin 0 f1 10800"/>
              <a:gd name="f15" fmla="pin 0 f0 21600"/>
              <a:gd name="f16" fmla="*/ f10 f2 1"/>
              <a:gd name="f17" fmla="*/ f11 f2 1"/>
              <a:gd name="f18" fmla="val f14"/>
              <a:gd name="f19" fmla="val f15"/>
              <a:gd name="f20" fmla="+- 21600 0 f14"/>
              <a:gd name="f21" fmla="*/ f14 f12 1"/>
              <a:gd name="f22" fmla="*/ f15 f13 1"/>
              <a:gd name="f23" fmla="*/ 0 f13 1"/>
              <a:gd name="f24" fmla="*/ 0 f12 1"/>
              <a:gd name="f25" fmla="*/ f16 1 f4"/>
              <a:gd name="f26" fmla="*/ 21600 f12 1"/>
              <a:gd name="f27" fmla="*/ f17 1 f4"/>
              <a:gd name="f28" fmla="+- 21600 0 f19"/>
              <a:gd name="f29" fmla="*/ f18 f12 1"/>
              <a:gd name="f30" fmla="*/ f20 f12 1"/>
              <a:gd name="f31" fmla="*/ f19 f13 1"/>
              <a:gd name="f32" fmla="+- f25 0 f3"/>
              <a:gd name="f33" fmla="+- f27 0 f3"/>
              <a:gd name="f34" fmla="*/ f28 f18 1"/>
              <a:gd name="f35" fmla="*/ f34 1 10800"/>
              <a:gd name="f36" fmla="+- f19 f35 0"/>
              <a:gd name="f37" fmla="*/ f36 f13 1"/>
            </a:gdLst>
            <a:ahLst>
              <a:ahXY gdRefX="f1" minX="f7" maxX="f9" gdRefY="f0" minY="f7" maxY="f8">
                <a:pos x="f21" y="f22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24" y="f31"/>
              </a:cxn>
              <a:cxn ang="f33">
                <a:pos x="f26" y="f31"/>
              </a:cxn>
            </a:cxnLst>
            <a:rect l="f29" t="f23" r="f30" b="f37"/>
            <a:pathLst>
              <a:path w="21600" h="21600" extrusionOk="0">
                <a:moveTo>
                  <a:pt x="f18" y="f7"/>
                </a:moveTo>
                <a:lnTo>
                  <a:pt x="f18" y="f19"/>
                </a:lnTo>
                <a:lnTo>
                  <a:pt x="f7" y="f19"/>
                </a:lnTo>
                <a:lnTo>
                  <a:pt x="f9" y="f8"/>
                </a:lnTo>
                <a:lnTo>
                  <a:pt x="f8" y="f19"/>
                </a:lnTo>
                <a:lnTo>
                  <a:pt x="f20" y="f19"/>
                </a:lnTo>
                <a:lnTo>
                  <a:pt x="f20" y="f7"/>
                </a:lnTo>
                <a:close/>
              </a:path>
            </a:pathLst>
          </a:custGeom>
          <a:solidFill>
            <a:srgbClr val="FFFFFF"/>
          </a:solidFill>
          <a:ln w="9528" cap="flat">
            <a:solidFill>
              <a:srgbClr val="000000"/>
            </a:solidFill>
            <a:prstDash val="solid"/>
            <a:miter/>
          </a:ln>
        </p:spPr>
        <p:txBody>
          <a:bodyPr vert="eaVert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endParaRPr lang="en-GB" sz="1800" b="0" i="0" u="none" strike="noStrike" cap="none" spc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" name="AutoShape 16"/>
          <p:cNvSpPr/>
          <p:nvPr/>
        </p:nvSpPr>
        <p:spPr bwMode="auto">
          <a:xfrm flipV="1">
            <a:off x="6925903" y="438326"/>
            <a:ext cx="2649538" cy="2657292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abs f0"/>
              <a:gd name="f5" fmla="abs f1"/>
              <a:gd name="f6" fmla="abs f2"/>
              <a:gd name="f7" fmla="val f3"/>
              <a:gd name="f8" fmla="?: f4 f0 1"/>
              <a:gd name="f9" fmla="?: f5 f1 1"/>
              <a:gd name="f10" fmla="?: f6 f2 1"/>
              <a:gd name="f11" fmla="*/ f8 1 21600"/>
              <a:gd name="f12" fmla="*/ f9 1 21600"/>
              <a:gd name="f13" fmla="*/ 21600 f8 1"/>
              <a:gd name="f14" fmla="*/ 21600 f9 1"/>
              <a:gd name="f15" fmla="min f12 f11"/>
              <a:gd name="f16" fmla="*/ f13 1 f10"/>
              <a:gd name="f17" fmla="*/ f14 1 f10"/>
              <a:gd name="f18" fmla="val f16"/>
              <a:gd name="f19" fmla="val f17"/>
              <a:gd name="f20" fmla="*/ f7 f15 1"/>
              <a:gd name="f21" fmla="*/ f18 f15 1"/>
              <a:gd name="f22" fmla="*/ f19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0" t="f20" r="f21" b="f22"/>
            <a:pathLst>
              <a:path fill="none" extrusionOk="0">
                <a:moveTo>
                  <a:pt x="f20" y="f20"/>
                </a:moveTo>
                <a:lnTo>
                  <a:pt x="f21" y="f22"/>
                </a:lnTo>
              </a:path>
            </a:pathLst>
          </a:custGeom>
          <a:noFill/>
          <a:ln w="9528" cap="flat">
            <a:solidFill>
              <a:srgbClr val="000000"/>
            </a:solidFill>
            <a:prstDash val="solid"/>
            <a:round/>
            <a:tailEnd type="arrow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endParaRPr lang="en-GB" sz="1800" b="0" i="0" u="none" strike="noStrike" cap="none" spc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" name="Oval 15"/>
          <p:cNvSpPr/>
          <p:nvPr/>
        </p:nvSpPr>
        <p:spPr bwMode="auto">
          <a:xfrm>
            <a:off x="9519077" y="1051203"/>
            <a:ext cx="1792288" cy="776289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 extrusionOk="0">
                <a:moveTo>
                  <a:pt x="f38" y="f52"/>
                </a:moveTo>
                <a:arcTo wR="f48" hR="f49" stAng="f1" swAng="f0"/>
                <a:close/>
              </a:path>
            </a:pathLst>
          </a:custGeom>
          <a:gradFill>
            <a:gsLst>
              <a:gs pos="0">
                <a:srgbClr val="F4B083"/>
              </a:gs>
              <a:gs pos="50000">
                <a:srgbClr val="ED7D31"/>
              </a:gs>
              <a:gs pos="100000">
                <a:srgbClr val="F4B083"/>
              </a:gs>
            </a:gsLst>
            <a:lin ang="5400000" scaled="1"/>
          </a:gradFill>
          <a:ln w="12701" cap="flat">
            <a:solidFill>
              <a:srgbClr val="ED7D31"/>
            </a:solidFill>
            <a:prstDash val="solid"/>
            <a:round/>
          </a:ln>
          <a:effectLst>
            <a:outerShdw dist="28400" dir="3806097" algn="tl">
              <a:srgbClr val="823B0B"/>
            </a:outerShdw>
          </a:effectLst>
        </p:spPr>
        <p:txBody>
          <a:bodyPr vert="horz" wrap="square" lIns="91440" tIns="45720" rIns="91440" bIns="45720" anchor="t" anchorCtr="1" compatLnSpc="1">
            <a:noAutofit/>
          </a:bodyPr>
          <a:lstStyle/>
          <a:p>
            <a:pPr marL="0" marR="0" lv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900" b="0" i="0" u="none" strike="noStrike" cap="none" spc="0">
                <a:solidFill>
                  <a:srgbClr val="000000"/>
                </a:solidFill>
                <a:latin typeface="Arial Nova"/>
                <a:ea typeface="Calibri"/>
                <a:cs typeface="Times New Roman"/>
              </a:rPr>
              <a:t>Comprehensive strategy to select relevant studies</a:t>
            </a:r>
            <a:endParaRPr lang="en-US" sz="1800" b="0" i="0" u="none" strike="noStrike" cap="none" spc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AutoShape 14"/>
          <p:cNvSpPr/>
          <p:nvPr/>
        </p:nvSpPr>
        <p:spPr bwMode="auto">
          <a:xfrm flipV="1">
            <a:off x="6925903" y="1539236"/>
            <a:ext cx="2566190" cy="1530989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abs f0"/>
              <a:gd name="f5" fmla="abs f1"/>
              <a:gd name="f6" fmla="abs f2"/>
              <a:gd name="f7" fmla="val f3"/>
              <a:gd name="f8" fmla="?: f4 f0 1"/>
              <a:gd name="f9" fmla="?: f5 f1 1"/>
              <a:gd name="f10" fmla="?: f6 f2 1"/>
              <a:gd name="f11" fmla="*/ f8 1 21600"/>
              <a:gd name="f12" fmla="*/ f9 1 21600"/>
              <a:gd name="f13" fmla="*/ 21600 f8 1"/>
              <a:gd name="f14" fmla="*/ 21600 f9 1"/>
              <a:gd name="f15" fmla="min f12 f11"/>
              <a:gd name="f16" fmla="*/ f13 1 f10"/>
              <a:gd name="f17" fmla="*/ f14 1 f10"/>
              <a:gd name="f18" fmla="val f16"/>
              <a:gd name="f19" fmla="val f17"/>
              <a:gd name="f20" fmla="*/ f7 f15 1"/>
              <a:gd name="f21" fmla="*/ f18 f15 1"/>
              <a:gd name="f22" fmla="*/ f19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0" t="f20" r="f21" b="f22"/>
            <a:pathLst>
              <a:path fill="none" extrusionOk="0">
                <a:moveTo>
                  <a:pt x="f20" y="f20"/>
                </a:moveTo>
                <a:lnTo>
                  <a:pt x="f21" y="f22"/>
                </a:lnTo>
              </a:path>
            </a:pathLst>
          </a:custGeom>
          <a:noFill/>
          <a:ln w="9528" cap="flat">
            <a:solidFill>
              <a:srgbClr val="000000"/>
            </a:solidFill>
            <a:prstDash val="solid"/>
            <a:round/>
            <a:tailEnd type="arrow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endParaRPr lang="en-GB" sz="1800" b="0" i="0" u="none" strike="noStrike" cap="none" spc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" name="AutoShape 11"/>
          <p:cNvSpPr/>
          <p:nvPr/>
        </p:nvSpPr>
        <p:spPr bwMode="auto">
          <a:xfrm>
            <a:off x="10505715" y="4041776"/>
            <a:ext cx="90489" cy="268284"/>
          </a:xfrm>
          <a:custGeom>
            <a:avLst>
              <a:gd name="f0" fmla="val 12621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-270"/>
              <a:gd name="f11" fmla="+- 0 0 -90"/>
              <a:gd name="f12" fmla="*/ f5 1 21600"/>
              <a:gd name="f13" fmla="*/ f6 1 21600"/>
              <a:gd name="f14" fmla="pin 0 f1 10800"/>
              <a:gd name="f15" fmla="pin 0 f0 21600"/>
              <a:gd name="f16" fmla="*/ f10 f2 1"/>
              <a:gd name="f17" fmla="*/ f11 f2 1"/>
              <a:gd name="f18" fmla="val f14"/>
              <a:gd name="f19" fmla="val f15"/>
              <a:gd name="f20" fmla="+- 21600 0 f14"/>
              <a:gd name="f21" fmla="*/ f14 f12 1"/>
              <a:gd name="f22" fmla="*/ f15 f13 1"/>
              <a:gd name="f23" fmla="*/ 0 f13 1"/>
              <a:gd name="f24" fmla="*/ 0 f12 1"/>
              <a:gd name="f25" fmla="*/ f16 1 f4"/>
              <a:gd name="f26" fmla="*/ 21600 f12 1"/>
              <a:gd name="f27" fmla="*/ f17 1 f4"/>
              <a:gd name="f28" fmla="+- 21600 0 f19"/>
              <a:gd name="f29" fmla="*/ f18 f12 1"/>
              <a:gd name="f30" fmla="*/ f20 f12 1"/>
              <a:gd name="f31" fmla="*/ f19 f13 1"/>
              <a:gd name="f32" fmla="+- f25 0 f3"/>
              <a:gd name="f33" fmla="+- f27 0 f3"/>
              <a:gd name="f34" fmla="*/ f28 f18 1"/>
              <a:gd name="f35" fmla="*/ f34 1 10800"/>
              <a:gd name="f36" fmla="+- f19 f35 0"/>
              <a:gd name="f37" fmla="*/ f36 f13 1"/>
            </a:gdLst>
            <a:ahLst>
              <a:ahXY gdRefX="f1" minX="f7" maxX="f9" gdRefY="f0" minY="f7" maxY="f8">
                <a:pos x="f21" y="f22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24" y="f31"/>
              </a:cxn>
              <a:cxn ang="f33">
                <a:pos x="f26" y="f31"/>
              </a:cxn>
            </a:cxnLst>
            <a:rect l="f29" t="f23" r="f30" b="f37"/>
            <a:pathLst>
              <a:path w="21600" h="21600" extrusionOk="0">
                <a:moveTo>
                  <a:pt x="f18" y="f7"/>
                </a:moveTo>
                <a:lnTo>
                  <a:pt x="f18" y="f19"/>
                </a:lnTo>
                <a:lnTo>
                  <a:pt x="f7" y="f19"/>
                </a:lnTo>
                <a:lnTo>
                  <a:pt x="f9" y="f8"/>
                </a:lnTo>
                <a:lnTo>
                  <a:pt x="f8" y="f19"/>
                </a:lnTo>
                <a:lnTo>
                  <a:pt x="f20" y="f19"/>
                </a:lnTo>
                <a:lnTo>
                  <a:pt x="f20" y="f7"/>
                </a:lnTo>
                <a:close/>
              </a:path>
            </a:pathLst>
          </a:custGeom>
          <a:solidFill>
            <a:srgbClr val="FFFFFF"/>
          </a:solidFill>
          <a:ln w="9528" cap="flat">
            <a:solidFill>
              <a:srgbClr val="000000"/>
            </a:solidFill>
            <a:prstDash val="solid"/>
            <a:miter/>
          </a:ln>
        </p:spPr>
        <p:txBody>
          <a:bodyPr vert="eaVert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endParaRPr lang="en-GB" sz="1800" b="0" i="0" u="none" strike="noStrike" cap="none" spc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" name="AutoShape 10"/>
          <p:cNvSpPr/>
          <p:nvPr/>
        </p:nvSpPr>
        <p:spPr bwMode="auto">
          <a:xfrm>
            <a:off x="10415226" y="3051179"/>
            <a:ext cx="90489" cy="214317"/>
          </a:xfrm>
          <a:custGeom>
            <a:avLst>
              <a:gd name="f0" fmla="val 8080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-270"/>
              <a:gd name="f11" fmla="+- 0 0 -90"/>
              <a:gd name="f12" fmla="*/ f5 1 21600"/>
              <a:gd name="f13" fmla="*/ f6 1 21600"/>
              <a:gd name="f14" fmla="pin 0 f1 10800"/>
              <a:gd name="f15" fmla="pin 0 f0 21600"/>
              <a:gd name="f16" fmla="*/ f10 f2 1"/>
              <a:gd name="f17" fmla="*/ f11 f2 1"/>
              <a:gd name="f18" fmla="val f14"/>
              <a:gd name="f19" fmla="val f15"/>
              <a:gd name="f20" fmla="+- 21600 0 f14"/>
              <a:gd name="f21" fmla="*/ f14 f12 1"/>
              <a:gd name="f22" fmla="*/ f15 f13 1"/>
              <a:gd name="f23" fmla="*/ 0 f13 1"/>
              <a:gd name="f24" fmla="*/ 0 f12 1"/>
              <a:gd name="f25" fmla="*/ f16 1 f4"/>
              <a:gd name="f26" fmla="*/ 21600 f12 1"/>
              <a:gd name="f27" fmla="*/ f17 1 f4"/>
              <a:gd name="f28" fmla="+- 21600 0 f19"/>
              <a:gd name="f29" fmla="*/ f18 f12 1"/>
              <a:gd name="f30" fmla="*/ f20 f12 1"/>
              <a:gd name="f31" fmla="*/ f19 f13 1"/>
              <a:gd name="f32" fmla="+- f25 0 f3"/>
              <a:gd name="f33" fmla="+- f27 0 f3"/>
              <a:gd name="f34" fmla="*/ f28 f18 1"/>
              <a:gd name="f35" fmla="*/ f34 1 10800"/>
              <a:gd name="f36" fmla="+- f19 f35 0"/>
              <a:gd name="f37" fmla="*/ f36 f13 1"/>
            </a:gdLst>
            <a:ahLst>
              <a:ahXY gdRefX="f1" minX="f7" maxX="f9" gdRefY="f0" minY="f7" maxY="f8">
                <a:pos x="f21" y="f22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24" y="f31"/>
              </a:cxn>
              <a:cxn ang="f33">
                <a:pos x="f26" y="f31"/>
              </a:cxn>
            </a:cxnLst>
            <a:rect l="f29" t="f23" r="f30" b="f37"/>
            <a:pathLst>
              <a:path w="21600" h="21600" extrusionOk="0">
                <a:moveTo>
                  <a:pt x="f18" y="f7"/>
                </a:moveTo>
                <a:lnTo>
                  <a:pt x="f18" y="f19"/>
                </a:lnTo>
                <a:lnTo>
                  <a:pt x="f7" y="f19"/>
                </a:lnTo>
                <a:lnTo>
                  <a:pt x="f9" y="f8"/>
                </a:lnTo>
                <a:lnTo>
                  <a:pt x="f8" y="f19"/>
                </a:lnTo>
                <a:lnTo>
                  <a:pt x="f20" y="f19"/>
                </a:lnTo>
                <a:lnTo>
                  <a:pt x="f20" y="f7"/>
                </a:lnTo>
                <a:close/>
              </a:path>
            </a:pathLst>
          </a:custGeom>
          <a:solidFill>
            <a:srgbClr val="FFFFFF"/>
          </a:solidFill>
          <a:ln w="9528" cap="flat">
            <a:solidFill>
              <a:srgbClr val="000000"/>
            </a:solidFill>
            <a:prstDash val="solid"/>
            <a:miter/>
          </a:ln>
        </p:spPr>
        <p:txBody>
          <a:bodyPr vert="eaVert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endParaRPr lang="en-GB" sz="1800" b="0" i="0" u="none" strike="noStrike" cap="none" spc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" name="AutoShape 9"/>
          <p:cNvSpPr/>
          <p:nvPr/>
        </p:nvSpPr>
        <p:spPr bwMode="auto">
          <a:xfrm>
            <a:off x="6925903" y="3051179"/>
            <a:ext cx="2665411" cy="585792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abs f0"/>
              <a:gd name="f5" fmla="abs f1"/>
              <a:gd name="f6" fmla="abs f2"/>
              <a:gd name="f7" fmla="val f3"/>
              <a:gd name="f8" fmla="?: f4 f0 1"/>
              <a:gd name="f9" fmla="?: f5 f1 1"/>
              <a:gd name="f10" fmla="?: f6 f2 1"/>
              <a:gd name="f11" fmla="*/ f8 1 21600"/>
              <a:gd name="f12" fmla="*/ f9 1 21600"/>
              <a:gd name="f13" fmla="*/ 21600 f8 1"/>
              <a:gd name="f14" fmla="*/ 21600 f9 1"/>
              <a:gd name="f15" fmla="min f12 f11"/>
              <a:gd name="f16" fmla="*/ f13 1 f10"/>
              <a:gd name="f17" fmla="*/ f14 1 f10"/>
              <a:gd name="f18" fmla="val f16"/>
              <a:gd name="f19" fmla="val f17"/>
              <a:gd name="f20" fmla="*/ f7 f15 1"/>
              <a:gd name="f21" fmla="*/ f18 f15 1"/>
              <a:gd name="f22" fmla="*/ f19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0" t="f20" r="f21" b="f22"/>
            <a:pathLst>
              <a:path fill="none" extrusionOk="0">
                <a:moveTo>
                  <a:pt x="f20" y="f20"/>
                </a:moveTo>
                <a:lnTo>
                  <a:pt x="f21" y="f22"/>
                </a:lnTo>
              </a:path>
            </a:pathLst>
          </a:custGeom>
          <a:noFill/>
          <a:ln w="9528" cap="flat">
            <a:solidFill>
              <a:srgbClr val="000000"/>
            </a:solidFill>
            <a:prstDash val="solid"/>
            <a:round/>
            <a:tailEnd type="arrow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endParaRPr lang="en-GB" sz="1800" b="0" i="0" u="none" strike="noStrike" cap="none" spc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0" name="AutoShape 8"/>
          <p:cNvSpPr/>
          <p:nvPr/>
        </p:nvSpPr>
        <p:spPr bwMode="auto">
          <a:xfrm>
            <a:off x="6925903" y="3051179"/>
            <a:ext cx="2709860" cy="1828800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abs f0"/>
              <a:gd name="f5" fmla="abs f1"/>
              <a:gd name="f6" fmla="abs f2"/>
              <a:gd name="f7" fmla="val f3"/>
              <a:gd name="f8" fmla="?: f4 f0 1"/>
              <a:gd name="f9" fmla="?: f5 f1 1"/>
              <a:gd name="f10" fmla="?: f6 f2 1"/>
              <a:gd name="f11" fmla="*/ f8 1 21600"/>
              <a:gd name="f12" fmla="*/ f9 1 21600"/>
              <a:gd name="f13" fmla="*/ 21600 f8 1"/>
              <a:gd name="f14" fmla="*/ 21600 f9 1"/>
              <a:gd name="f15" fmla="min f12 f11"/>
              <a:gd name="f16" fmla="*/ f13 1 f10"/>
              <a:gd name="f17" fmla="*/ f14 1 f10"/>
              <a:gd name="f18" fmla="val f16"/>
              <a:gd name="f19" fmla="val f17"/>
              <a:gd name="f20" fmla="*/ f7 f15 1"/>
              <a:gd name="f21" fmla="*/ f18 f15 1"/>
              <a:gd name="f22" fmla="*/ f19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0" t="f20" r="f21" b="f22"/>
            <a:pathLst>
              <a:path fill="none" extrusionOk="0">
                <a:moveTo>
                  <a:pt x="f20" y="f20"/>
                </a:moveTo>
                <a:lnTo>
                  <a:pt x="f21" y="f22"/>
                </a:lnTo>
              </a:path>
            </a:pathLst>
          </a:custGeom>
          <a:noFill/>
          <a:ln w="9528" cap="flat">
            <a:solidFill>
              <a:srgbClr val="000000"/>
            </a:solidFill>
            <a:prstDash val="solid"/>
            <a:round/>
            <a:tailEnd type="arrow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endParaRPr lang="en-GB" sz="1800" b="0" i="0" u="none" strike="noStrike" cap="none" spc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" name="AutoShape 7"/>
          <p:cNvSpPr/>
          <p:nvPr/>
        </p:nvSpPr>
        <p:spPr bwMode="auto">
          <a:xfrm>
            <a:off x="6925903" y="3051179"/>
            <a:ext cx="2749527" cy="2651403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abs f0"/>
              <a:gd name="f5" fmla="abs f1"/>
              <a:gd name="f6" fmla="abs f2"/>
              <a:gd name="f7" fmla="val f3"/>
              <a:gd name="f8" fmla="?: f4 f0 1"/>
              <a:gd name="f9" fmla="?: f5 f1 1"/>
              <a:gd name="f10" fmla="?: f6 f2 1"/>
              <a:gd name="f11" fmla="*/ f8 1 21600"/>
              <a:gd name="f12" fmla="*/ f9 1 21600"/>
              <a:gd name="f13" fmla="*/ 21600 f8 1"/>
              <a:gd name="f14" fmla="*/ 21600 f9 1"/>
              <a:gd name="f15" fmla="min f12 f11"/>
              <a:gd name="f16" fmla="*/ f13 1 f10"/>
              <a:gd name="f17" fmla="*/ f14 1 f10"/>
              <a:gd name="f18" fmla="val f16"/>
              <a:gd name="f19" fmla="val f17"/>
              <a:gd name="f20" fmla="*/ f7 f15 1"/>
              <a:gd name="f21" fmla="*/ f18 f15 1"/>
              <a:gd name="f22" fmla="*/ f19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0" t="f20" r="f21" b="f22"/>
            <a:pathLst>
              <a:path fill="none" extrusionOk="0">
                <a:moveTo>
                  <a:pt x="f20" y="f20"/>
                </a:moveTo>
                <a:lnTo>
                  <a:pt x="f21" y="f22"/>
                </a:lnTo>
              </a:path>
            </a:pathLst>
          </a:custGeom>
          <a:noFill/>
          <a:ln w="9528" cap="flat">
            <a:solidFill>
              <a:srgbClr val="000000"/>
            </a:solidFill>
            <a:prstDash val="solid"/>
            <a:round/>
            <a:tailEnd type="arrow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endParaRPr lang="en-GB" sz="1800" b="0" i="0" u="none" strike="noStrike" cap="none" spc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2" name="AutoShape 6"/>
          <p:cNvSpPr/>
          <p:nvPr/>
        </p:nvSpPr>
        <p:spPr bwMode="auto">
          <a:xfrm flipV="1">
            <a:off x="6925903" y="2652710"/>
            <a:ext cx="2574922" cy="398458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abs f0"/>
              <a:gd name="f5" fmla="abs f1"/>
              <a:gd name="f6" fmla="abs f2"/>
              <a:gd name="f7" fmla="val f3"/>
              <a:gd name="f8" fmla="?: f4 f0 1"/>
              <a:gd name="f9" fmla="?: f5 f1 1"/>
              <a:gd name="f10" fmla="?: f6 f2 1"/>
              <a:gd name="f11" fmla="*/ f8 1 21600"/>
              <a:gd name="f12" fmla="*/ f9 1 21600"/>
              <a:gd name="f13" fmla="*/ 21600 f8 1"/>
              <a:gd name="f14" fmla="*/ 21600 f9 1"/>
              <a:gd name="f15" fmla="min f12 f11"/>
              <a:gd name="f16" fmla="*/ f13 1 f10"/>
              <a:gd name="f17" fmla="*/ f14 1 f10"/>
              <a:gd name="f18" fmla="val f16"/>
              <a:gd name="f19" fmla="val f17"/>
              <a:gd name="f20" fmla="*/ f7 f15 1"/>
              <a:gd name="f21" fmla="*/ f18 f15 1"/>
              <a:gd name="f22" fmla="*/ f19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0" t="f20" r="f21" b="f22"/>
            <a:pathLst>
              <a:path fill="none" extrusionOk="0">
                <a:moveTo>
                  <a:pt x="f20" y="f20"/>
                </a:moveTo>
                <a:lnTo>
                  <a:pt x="f21" y="f22"/>
                </a:lnTo>
              </a:path>
            </a:pathLst>
          </a:custGeom>
          <a:noFill/>
          <a:ln w="9528" cap="flat">
            <a:solidFill>
              <a:srgbClr val="000000"/>
            </a:solidFill>
            <a:prstDash val="solid"/>
            <a:round/>
            <a:tailEnd type="arrow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endParaRPr lang="en-GB" sz="1800" b="0" i="0" u="none" strike="noStrike" cap="none" spc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3" name="Oval 4"/>
          <p:cNvSpPr/>
          <p:nvPr/>
        </p:nvSpPr>
        <p:spPr bwMode="auto">
          <a:xfrm>
            <a:off x="9634173" y="4384630"/>
            <a:ext cx="1792288" cy="776289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 extrusionOk="0">
                <a:moveTo>
                  <a:pt x="f38" y="f52"/>
                </a:moveTo>
                <a:arcTo wR="f48" hR="f49" stAng="f1" swAng="f0"/>
                <a:close/>
              </a:path>
            </a:pathLst>
          </a:custGeom>
          <a:gradFill>
            <a:gsLst>
              <a:gs pos="0">
                <a:srgbClr val="A8D08D"/>
              </a:gs>
              <a:gs pos="50000">
                <a:srgbClr val="70AD47"/>
              </a:gs>
              <a:gs pos="100000">
                <a:srgbClr val="A8D08D"/>
              </a:gs>
            </a:gsLst>
            <a:lin ang="5400000" scaled="1"/>
          </a:gradFill>
          <a:ln w="12701" cap="flat">
            <a:solidFill>
              <a:srgbClr val="70AD47"/>
            </a:solidFill>
            <a:prstDash val="solid"/>
            <a:round/>
          </a:ln>
          <a:effectLst>
            <a:outerShdw dist="28400" dir="3806097" algn="tl">
              <a:srgbClr val="375623"/>
            </a:outerShdw>
          </a:effectLst>
        </p:spPr>
        <p:txBody>
          <a:bodyPr vert="horz" wrap="square" lIns="91440" tIns="45720" rIns="91440" bIns="45720" anchor="t" anchorCtr="1" compatLnSpc="1">
            <a:noAutofit/>
          </a:bodyPr>
          <a:lstStyle/>
          <a:p>
            <a:pPr marL="0" marR="0" lv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900" b="0" i="0" u="none" strike="noStrike" cap="none" spc="0">
                <a:solidFill>
                  <a:srgbClr val="000000"/>
                </a:solidFill>
                <a:latin typeface="Arial Nova"/>
                <a:ea typeface="Calibri"/>
                <a:cs typeface="Times New Roman"/>
              </a:rPr>
              <a:t>Synthesise the accumulated data</a:t>
            </a:r>
            <a:endParaRPr lang="en-US" sz="1800" b="0" i="0" u="none" strike="noStrike" cap="none" spc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" name="Oval 3"/>
          <p:cNvSpPr/>
          <p:nvPr/>
        </p:nvSpPr>
        <p:spPr bwMode="auto">
          <a:xfrm>
            <a:off x="9545275" y="2079629"/>
            <a:ext cx="1792288" cy="917572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 extrusionOk="0">
                <a:moveTo>
                  <a:pt x="f38" y="f52"/>
                </a:moveTo>
                <a:arcTo wR="f48" hR="f49" stAng="f1" swAng="f0"/>
                <a:close/>
              </a:path>
            </a:pathLst>
          </a:custGeom>
          <a:gradFill>
            <a:gsLst>
              <a:gs pos="0">
                <a:srgbClr val="FFD966"/>
              </a:gs>
              <a:gs pos="50000">
                <a:srgbClr val="FFC000"/>
              </a:gs>
              <a:gs pos="100000">
                <a:srgbClr val="FFD966"/>
              </a:gs>
            </a:gsLst>
            <a:lin ang="5400000" scaled="1"/>
          </a:gradFill>
          <a:ln w="12701" cap="flat">
            <a:solidFill>
              <a:srgbClr val="FFC000"/>
            </a:solidFill>
            <a:prstDash val="solid"/>
            <a:round/>
          </a:ln>
          <a:effectLst>
            <a:outerShdw dist="28400" dir="3806097" algn="tl">
              <a:srgbClr val="7F5F00"/>
            </a:outerShdw>
          </a:effectLst>
        </p:spPr>
        <p:txBody>
          <a:bodyPr vert="horz" wrap="square" lIns="91440" tIns="45720" rIns="91440" bIns="45720" anchor="t" anchorCtr="1" compatLnSpc="1">
            <a:noAutofit/>
          </a:bodyPr>
          <a:lstStyle/>
          <a:p>
            <a:pPr marL="0" marR="0" lv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900" b="0" i="0" u="none" strike="noStrike" cap="none" spc="0">
                <a:solidFill>
                  <a:srgbClr val="000000"/>
                </a:solidFill>
                <a:latin typeface="Arial Nova"/>
                <a:ea typeface="Calibri"/>
                <a:cs typeface="Times New Roman"/>
              </a:rPr>
              <a:t>Scrutinise &amp; evaluate relevant studies using inclusion &amp; exclusion criteria</a:t>
            </a:r>
            <a:endParaRPr lang="en-US" sz="1800" b="0" i="0" u="none" strike="noStrike" cap="none" spc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" name="Oval 2"/>
          <p:cNvSpPr/>
          <p:nvPr/>
        </p:nvSpPr>
        <p:spPr bwMode="auto">
          <a:xfrm>
            <a:off x="9591315" y="3265486"/>
            <a:ext cx="1792288" cy="776289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 extrusionOk="0">
                <a:moveTo>
                  <a:pt x="f38" y="f52"/>
                </a:moveTo>
                <a:arcTo wR="f48" hR="f49" stAng="f1" swAng="f0"/>
                <a:close/>
              </a:path>
            </a:pathLst>
          </a:custGeom>
          <a:gradFill>
            <a:gsLst>
              <a:gs pos="0">
                <a:srgbClr val="9CC2E5"/>
              </a:gs>
              <a:gs pos="50000">
                <a:srgbClr val="5B9BD5"/>
              </a:gs>
              <a:gs pos="100000">
                <a:srgbClr val="9CC2E5"/>
              </a:gs>
            </a:gsLst>
            <a:lin ang="5400000" scaled="1"/>
          </a:gradFill>
          <a:ln w="12701" cap="flat">
            <a:solidFill>
              <a:srgbClr val="5B9BD5"/>
            </a:solidFill>
            <a:prstDash val="solid"/>
            <a:round/>
          </a:ln>
          <a:effectLst>
            <a:outerShdw dist="28400" dir="3806097" algn="tl">
              <a:srgbClr val="1F4D78"/>
            </a:outerShdw>
          </a:effectLst>
        </p:spPr>
        <p:txBody>
          <a:bodyPr vert="horz" wrap="square" lIns="91440" tIns="45720" rIns="91440" bIns="45720" anchor="t" anchorCtr="1" compatLnSpc="1">
            <a:noAutofit/>
          </a:bodyPr>
          <a:lstStyle/>
          <a:p>
            <a:pPr marL="0" marR="0" lv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900" b="0" i="0" u="none" strike="noStrike" cap="none" spc="0">
                <a:solidFill>
                  <a:srgbClr val="000000"/>
                </a:solidFill>
                <a:latin typeface="Arial Nova"/>
                <a:ea typeface="Calibri"/>
                <a:cs typeface="Times New Roman"/>
              </a:rPr>
              <a:t>Extract and analyse data using standard forms of protocols</a:t>
            </a:r>
            <a:endParaRPr lang="en-US" sz="1800" b="0" i="0" u="none" strike="noStrike" cap="none" spc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" name="Oval 1"/>
          <p:cNvSpPr/>
          <p:nvPr/>
        </p:nvSpPr>
        <p:spPr bwMode="auto">
          <a:xfrm>
            <a:off x="5133615" y="2652710"/>
            <a:ext cx="1792288" cy="776289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 extrusionOk="0">
                <a:moveTo>
                  <a:pt x="f38" y="f52"/>
                </a:moveTo>
                <a:arcTo wR="f48" hR="f49" stAng="f1" swAng="f0"/>
                <a:close/>
              </a:path>
            </a:pathLst>
          </a:custGeom>
          <a:gradFill>
            <a:gsLst>
              <a:gs pos="0">
                <a:srgbClr val="C9C9C9"/>
              </a:gs>
              <a:gs pos="50000">
                <a:srgbClr val="A5A5A5"/>
              </a:gs>
              <a:gs pos="100000">
                <a:srgbClr val="C9C9C9"/>
              </a:gs>
            </a:gsLst>
            <a:lin ang="5400000" scaled="1"/>
          </a:gradFill>
          <a:ln w="12701" cap="flat">
            <a:solidFill>
              <a:srgbClr val="A5A5A5"/>
            </a:solidFill>
            <a:prstDash val="solid"/>
            <a:round/>
          </a:ln>
          <a:effectLst>
            <a:outerShdw dist="28400" dir="3806097" algn="tl">
              <a:srgbClr val="525252"/>
            </a:outerShdw>
          </a:effectLst>
        </p:spPr>
        <p:txBody>
          <a:bodyPr vert="horz" wrap="square" lIns="91440" tIns="45720" rIns="91440" bIns="45720" anchor="t" anchorCtr="1" compatLnSpc="1">
            <a:noAutofit/>
          </a:bodyPr>
          <a:lstStyle/>
          <a:p>
            <a:pPr marL="0" marR="0" lv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000" b="1" i="0" u="none" strike="noStrike" cap="none" spc="0">
                <a:solidFill>
                  <a:srgbClr val="000000"/>
                </a:solidFill>
                <a:latin typeface="Arial Nova"/>
                <a:ea typeface="Calibri"/>
                <a:cs typeface="Times New Roman"/>
              </a:rPr>
              <a:t>Systematic Literature Review</a:t>
            </a:r>
            <a:endParaRPr lang="en-US" sz="1800" b="0" i="0" u="none" strike="noStrike" cap="none" spc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" name="Rectangle 19"/>
          <p:cNvSpPr/>
          <p:nvPr/>
        </p:nvSpPr>
        <p:spPr bwMode="auto">
          <a:xfrm>
            <a:off x="5220922" y="-1679579"/>
            <a:ext cx="12191996" cy="457200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ctr" anchorCtr="0" compatLnSpc="1">
            <a:sp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endParaRPr lang="en-GB" sz="1800" b="0" i="0" u="none" strike="noStrike" cap="none" spc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8" name="Rectangle 27"/>
          <p:cNvSpPr/>
          <p:nvPr/>
        </p:nvSpPr>
        <p:spPr bwMode="auto">
          <a:xfrm>
            <a:off x="5220922" y="-1222379"/>
            <a:ext cx="12191996" cy="0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ctr" anchorCtr="0" compatLnSpc="1">
            <a:sp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endParaRPr lang="en-GB" sz="1800" b="0" i="0" u="none" strike="noStrike" cap="none" spc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9" name="AutoShape 10"/>
          <p:cNvSpPr/>
          <p:nvPr/>
        </p:nvSpPr>
        <p:spPr bwMode="auto">
          <a:xfrm>
            <a:off x="10369981" y="1827492"/>
            <a:ext cx="90489" cy="214317"/>
          </a:xfrm>
          <a:custGeom>
            <a:avLst>
              <a:gd name="f0" fmla="val 8080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-270"/>
              <a:gd name="f11" fmla="+- 0 0 -90"/>
              <a:gd name="f12" fmla="*/ f5 1 21600"/>
              <a:gd name="f13" fmla="*/ f6 1 21600"/>
              <a:gd name="f14" fmla="pin 0 f1 10800"/>
              <a:gd name="f15" fmla="pin 0 f0 21600"/>
              <a:gd name="f16" fmla="*/ f10 f2 1"/>
              <a:gd name="f17" fmla="*/ f11 f2 1"/>
              <a:gd name="f18" fmla="val f14"/>
              <a:gd name="f19" fmla="val f15"/>
              <a:gd name="f20" fmla="+- 21600 0 f14"/>
              <a:gd name="f21" fmla="*/ f14 f12 1"/>
              <a:gd name="f22" fmla="*/ f15 f13 1"/>
              <a:gd name="f23" fmla="*/ 0 f13 1"/>
              <a:gd name="f24" fmla="*/ 0 f12 1"/>
              <a:gd name="f25" fmla="*/ f16 1 f4"/>
              <a:gd name="f26" fmla="*/ 21600 f12 1"/>
              <a:gd name="f27" fmla="*/ f17 1 f4"/>
              <a:gd name="f28" fmla="+- 21600 0 f19"/>
              <a:gd name="f29" fmla="*/ f18 f12 1"/>
              <a:gd name="f30" fmla="*/ f20 f12 1"/>
              <a:gd name="f31" fmla="*/ f19 f13 1"/>
              <a:gd name="f32" fmla="+- f25 0 f3"/>
              <a:gd name="f33" fmla="+- f27 0 f3"/>
              <a:gd name="f34" fmla="*/ f28 f18 1"/>
              <a:gd name="f35" fmla="*/ f34 1 10800"/>
              <a:gd name="f36" fmla="+- f19 f35 0"/>
              <a:gd name="f37" fmla="*/ f36 f13 1"/>
            </a:gdLst>
            <a:ahLst>
              <a:ahXY gdRefX="f1" minX="f7" maxX="f9" gdRefY="f0" minY="f7" maxY="f8">
                <a:pos x="f21" y="f22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24" y="f31"/>
              </a:cxn>
              <a:cxn ang="f33">
                <a:pos x="f26" y="f31"/>
              </a:cxn>
            </a:cxnLst>
            <a:rect l="f29" t="f23" r="f30" b="f37"/>
            <a:pathLst>
              <a:path w="21600" h="21600" extrusionOk="0">
                <a:moveTo>
                  <a:pt x="f18" y="f7"/>
                </a:moveTo>
                <a:lnTo>
                  <a:pt x="f18" y="f19"/>
                </a:lnTo>
                <a:lnTo>
                  <a:pt x="f7" y="f19"/>
                </a:lnTo>
                <a:lnTo>
                  <a:pt x="f9" y="f8"/>
                </a:lnTo>
                <a:lnTo>
                  <a:pt x="f8" y="f19"/>
                </a:lnTo>
                <a:lnTo>
                  <a:pt x="f20" y="f19"/>
                </a:lnTo>
                <a:lnTo>
                  <a:pt x="f20" y="f7"/>
                </a:lnTo>
                <a:close/>
              </a:path>
            </a:pathLst>
          </a:custGeom>
          <a:solidFill>
            <a:srgbClr val="FFFFFF"/>
          </a:solidFill>
          <a:ln w="9528" cap="flat">
            <a:solidFill>
              <a:srgbClr val="000000"/>
            </a:solidFill>
            <a:prstDash val="solid"/>
            <a:miter/>
          </a:ln>
        </p:spPr>
        <p:txBody>
          <a:bodyPr vert="eaVert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endParaRPr lang="en-GB" sz="1800" b="0" i="0" u="none" strike="noStrike" cap="none" spc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0" name="AutoShape 11"/>
          <p:cNvSpPr/>
          <p:nvPr/>
        </p:nvSpPr>
        <p:spPr bwMode="auto">
          <a:xfrm>
            <a:off x="10526325" y="5138315"/>
            <a:ext cx="90489" cy="268284"/>
          </a:xfrm>
          <a:custGeom>
            <a:avLst>
              <a:gd name="f0" fmla="val 12621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-270"/>
              <a:gd name="f11" fmla="+- 0 0 -90"/>
              <a:gd name="f12" fmla="*/ f5 1 21600"/>
              <a:gd name="f13" fmla="*/ f6 1 21600"/>
              <a:gd name="f14" fmla="pin 0 f1 10800"/>
              <a:gd name="f15" fmla="pin 0 f0 21600"/>
              <a:gd name="f16" fmla="*/ f10 f2 1"/>
              <a:gd name="f17" fmla="*/ f11 f2 1"/>
              <a:gd name="f18" fmla="val f14"/>
              <a:gd name="f19" fmla="val f15"/>
              <a:gd name="f20" fmla="+- 21600 0 f14"/>
              <a:gd name="f21" fmla="*/ f14 f12 1"/>
              <a:gd name="f22" fmla="*/ f15 f13 1"/>
              <a:gd name="f23" fmla="*/ 0 f13 1"/>
              <a:gd name="f24" fmla="*/ 0 f12 1"/>
              <a:gd name="f25" fmla="*/ f16 1 f4"/>
              <a:gd name="f26" fmla="*/ 21600 f12 1"/>
              <a:gd name="f27" fmla="*/ f17 1 f4"/>
              <a:gd name="f28" fmla="+- 21600 0 f19"/>
              <a:gd name="f29" fmla="*/ f18 f12 1"/>
              <a:gd name="f30" fmla="*/ f20 f12 1"/>
              <a:gd name="f31" fmla="*/ f19 f13 1"/>
              <a:gd name="f32" fmla="+- f25 0 f3"/>
              <a:gd name="f33" fmla="+- f27 0 f3"/>
              <a:gd name="f34" fmla="*/ f28 f18 1"/>
              <a:gd name="f35" fmla="*/ f34 1 10800"/>
              <a:gd name="f36" fmla="+- f19 f35 0"/>
              <a:gd name="f37" fmla="*/ f36 f13 1"/>
            </a:gdLst>
            <a:ahLst>
              <a:ahXY gdRefX="f1" minX="f7" maxX="f9" gdRefY="f0" minY="f7" maxY="f8">
                <a:pos x="f21" y="f22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24" y="f31"/>
              </a:cxn>
              <a:cxn ang="f33">
                <a:pos x="f26" y="f31"/>
              </a:cxn>
            </a:cxnLst>
            <a:rect l="f29" t="f23" r="f30" b="f37"/>
            <a:pathLst>
              <a:path w="21600" h="21600" extrusionOk="0">
                <a:moveTo>
                  <a:pt x="f18" y="f7"/>
                </a:moveTo>
                <a:lnTo>
                  <a:pt x="f18" y="f19"/>
                </a:lnTo>
                <a:lnTo>
                  <a:pt x="f7" y="f19"/>
                </a:lnTo>
                <a:lnTo>
                  <a:pt x="f9" y="f8"/>
                </a:lnTo>
                <a:lnTo>
                  <a:pt x="f8" y="f19"/>
                </a:lnTo>
                <a:lnTo>
                  <a:pt x="f20" y="f19"/>
                </a:lnTo>
                <a:lnTo>
                  <a:pt x="f20" y="f7"/>
                </a:lnTo>
                <a:close/>
              </a:path>
            </a:pathLst>
          </a:custGeom>
          <a:solidFill>
            <a:srgbClr val="FFFFFF"/>
          </a:solidFill>
          <a:ln w="9528" cap="flat">
            <a:solidFill>
              <a:srgbClr val="000000"/>
            </a:solidFill>
            <a:prstDash val="solid"/>
            <a:miter/>
          </a:ln>
        </p:spPr>
        <p:txBody>
          <a:bodyPr vert="eaVert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endParaRPr lang="en-GB" sz="1800" b="0" i="0" u="none" strike="noStrike" cap="none" spc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1" name="Oval 5"/>
          <p:cNvSpPr/>
          <p:nvPr/>
        </p:nvSpPr>
        <p:spPr bwMode="auto">
          <a:xfrm>
            <a:off x="9675421" y="5442764"/>
            <a:ext cx="1792288" cy="776289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 extrusionOk="0">
                <a:moveTo>
                  <a:pt x="f38" y="f52"/>
                </a:moveTo>
                <a:arcTo wR="f48" hR="f49" stAng="f1" swAng="f0"/>
                <a:close/>
              </a:path>
            </a:pathLst>
          </a:custGeom>
          <a:gradFill>
            <a:gsLst>
              <a:gs pos="0">
                <a:srgbClr val="666666"/>
              </a:gs>
              <a:gs pos="50000">
                <a:srgbClr val="CCCCCC"/>
              </a:gs>
              <a:gs pos="100000">
                <a:srgbClr val="666666"/>
              </a:gs>
            </a:gsLst>
            <a:lin ang="18900000" scaled="1"/>
          </a:gradFill>
          <a:ln w="12701" cap="flat">
            <a:solidFill>
              <a:srgbClr val="666666"/>
            </a:solidFill>
            <a:prstDash val="solid"/>
            <a:round/>
          </a:ln>
          <a:effectLst>
            <a:outerShdw dist="28400" dir="3806097" algn="tl">
              <a:srgbClr val="7F7F7F">
                <a:alpha val="50000"/>
              </a:srgbClr>
            </a:outerShdw>
          </a:effectLst>
        </p:spPr>
        <p:txBody>
          <a:bodyPr vert="horz" wrap="square" lIns="91440" tIns="45720" rIns="91440" bIns="45720" anchor="t" anchorCtr="1" compatLnSpc="1">
            <a:noAutofit/>
          </a:bodyPr>
          <a:lstStyle/>
          <a:p>
            <a:pPr marL="0" marR="0" lv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900" b="0" i="0" u="none" strike="noStrike" cap="none" spc="0">
                <a:solidFill>
                  <a:srgbClr val="000000"/>
                </a:solidFill>
                <a:latin typeface="Arial Nova"/>
                <a:ea typeface="Calibri"/>
                <a:cs typeface="Times New Roman"/>
              </a:rPr>
              <a:t>Provides unbiased and evidence-based conclusion</a:t>
            </a:r>
            <a:endParaRPr lang="en-US" sz="1800" b="0" i="0" u="none" strike="noStrike" cap="none" spc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" name="TextBox 27"/>
          <p:cNvSpPr txBox="1"/>
          <p:nvPr/>
        </p:nvSpPr>
        <p:spPr bwMode="auto">
          <a:xfrm>
            <a:off x="198123" y="106774"/>
            <a:ext cx="4986543" cy="588878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just" defTabSz="91440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GB" sz="2000" b="1" i="0" u="none" strike="noStrike" cap="none" spc="0">
                <a:solidFill>
                  <a:srgbClr val="0070C0"/>
                </a:solidFill>
                <a:latin typeface="+mj-lt"/>
                <a:ea typeface="Calibri"/>
                <a:cs typeface="Times New Roman"/>
              </a:rPr>
              <a:t>Systematic Literature Review</a:t>
            </a:r>
            <a:endParaRPr lang="en-GB" sz="2000" b="0" i="0" u="none" strike="noStrike" cap="none" spc="0">
              <a:solidFill>
                <a:srgbClr val="000000"/>
              </a:solidFill>
              <a:latin typeface="+mj-lt"/>
              <a:ea typeface="Calibri"/>
              <a:cs typeface="Times New Roman"/>
            </a:endParaRPr>
          </a:p>
          <a:p>
            <a:pPr marL="285750" marR="0" lvl="0" indent="-28575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/>
              <a:buChar char="§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GB" sz="2000" b="0" i="0" u="none" strike="noStrike" cap="none" spc="0">
                <a:solidFill>
                  <a:srgbClr val="000000"/>
                </a:solidFill>
                <a:latin typeface="+mj-lt"/>
                <a:ea typeface="Calibri"/>
                <a:cs typeface="Times New Roman"/>
              </a:rPr>
              <a:t>A systematic literature review employs a structured approach to accumulate, analyse and synthesise existing literature related to a particular topic. </a:t>
            </a:r>
            <a:endParaRPr/>
          </a:p>
          <a:p>
            <a:pPr marL="285750" marR="0" lvl="0" indent="-28575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/>
              <a:buChar char="§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GB" sz="2000" b="0" i="0" u="none" strike="noStrike" cap="none" spc="0">
                <a:solidFill>
                  <a:srgbClr val="000000"/>
                </a:solidFill>
                <a:latin typeface="+mj-lt"/>
                <a:ea typeface="Calibri"/>
                <a:cs typeface="Times New Roman"/>
              </a:rPr>
              <a:t>It follows clearly defined criteria for investigating, exploring and evaluating existing literature relevant to the topic.</a:t>
            </a:r>
            <a:endParaRPr/>
          </a:p>
          <a:p>
            <a:pPr marL="285750" marR="0" lvl="0" indent="-28575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/>
              <a:buChar char="§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GB" sz="2000" b="0" i="0" u="none" strike="noStrike" cap="none" spc="0">
                <a:solidFill>
                  <a:srgbClr val="000000"/>
                </a:solidFill>
                <a:latin typeface="+mj-lt"/>
                <a:ea typeface="Calibri"/>
                <a:cs typeface="Times New Roman"/>
              </a:rPr>
              <a:t>A systematic literature review adopts an evidence-based approach across various disciplines. </a:t>
            </a:r>
            <a:endParaRPr/>
          </a:p>
          <a:p>
            <a:pPr marL="285750" marR="0" lvl="0" indent="-28575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/>
              <a:buChar char="§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GB" sz="2000" b="0" i="0" u="none" strike="noStrike" cap="none" spc="0">
                <a:solidFill>
                  <a:srgbClr val="000000"/>
                </a:solidFill>
                <a:latin typeface="+mj-lt"/>
                <a:ea typeface="Calibri"/>
                <a:cs typeface="Times New Roman"/>
              </a:rPr>
              <a:t>It investigates the existing literature in a structured and a systematic manner for identifying and evaluating the relevant knowledge, evidential strength, research gaps and paves the way for further research.</a:t>
            </a:r>
            <a:endParaRPr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endParaRPr lang="en-GB" sz="2000" b="0" i="0" u="none" strike="noStrike" cap="none" spc="0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 lvl="0">
              <a:defRPr/>
            </a:pPr>
            <a:r>
              <a:rPr lang="en-GB"/>
              <a:t>STEPS IN LITERATURE REVIEW</a:t>
            </a:r>
            <a:endParaRPr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 bwMode="auto"/>
        <p:txBody>
          <a:bodyPr/>
          <a:lstStyle/>
          <a:p>
            <a:pPr marL="568327" lvl="0" indent="-457200">
              <a:buFont typeface="Wingdings"/>
              <a:buChar char="§"/>
              <a:defRPr/>
            </a:pPr>
            <a:r>
              <a:rPr lang="en-GB"/>
              <a:t>Step 1 : Initial Search</a:t>
            </a:r>
            <a:endParaRPr/>
          </a:p>
          <a:p>
            <a:pPr marL="568327" lvl="0" indent="-457200">
              <a:buFont typeface="Wingdings"/>
              <a:buChar char="§"/>
              <a:defRPr/>
            </a:pPr>
            <a:r>
              <a:rPr lang="en-GB"/>
              <a:t>Step 2 : Strip method</a:t>
            </a:r>
            <a:endParaRPr/>
          </a:p>
          <a:p>
            <a:pPr marL="568327" lvl="0" indent="-457200">
              <a:buFont typeface="Wingdings"/>
              <a:buChar char="§"/>
              <a:defRPr/>
            </a:pPr>
            <a:r>
              <a:rPr lang="en-GB"/>
              <a:t>Step 3 : Developing a Conceptual Framework</a:t>
            </a:r>
            <a:endParaRPr/>
          </a:p>
          <a:p>
            <a:pPr marL="568327" lvl="0" indent="-457200">
              <a:buFont typeface="Wingdings"/>
              <a:buChar char="§"/>
              <a:defRPr/>
            </a:pPr>
            <a:r>
              <a:rPr lang="en-GB"/>
              <a:t>Step 4 : PEER</a:t>
            </a:r>
            <a:endParaRPr/>
          </a:p>
          <a:p>
            <a:pPr marL="568327" lvl="0" indent="-457200">
              <a:buFont typeface="Wingdings"/>
              <a:buChar char="§"/>
              <a:defRPr/>
            </a:pPr>
            <a:r>
              <a:rPr lang="en-GB"/>
              <a:t>Step 5 : </a:t>
            </a:r>
            <a:r>
              <a:rPr lang="en-GB" i="1"/>
              <a:t>Conclusion/Summary and Introduction</a:t>
            </a:r>
            <a:r>
              <a:rPr lang="en-GB"/>
              <a:t> </a:t>
            </a:r>
            <a:endParaRPr/>
          </a:p>
          <a:p>
            <a:pPr marL="0" lvl="0" indent="0">
              <a:buNone/>
              <a:defRPr/>
            </a:pPr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300235" y="5815"/>
            <a:ext cx="10972800" cy="634082"/>
          </a:xfrm>
        </p:spPr>
        <p:txBody>
          <a:bodyPr/>
          <a:lstStyle/>
          <a:p>
            <a:pPr lvl="0">
              <a:defRPr/>
            </a:pPr>
            <a:r>
              <a:rPr lang="en-GB"/>
              <a:t>STEP 1: INITIAL SEARCH</a:t>
            </a:r>
            <a:endParaRPr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 bwMode="auto">
          <a:xfrm>
            <a:off x="471686" y="764704"/>
            <a:ext cx="10629900" cy="3978269"/>
          </a:xfrm>
        </p:spPr>
        <p:txBody>
          <a:bodyPr/>
          <a:lstStyle/>
          <a:p>
            <a:pPr marL="111127" lvl="0" indent="0">
              <a:buNone/>
              <a:defRPr/>
            </a:pPr>
            <a:r>
              <a:rPr lang="en-GB" sz="2800" u="sng">
                <a:hlinkClick r:id="rId3" tooltip="https://scholar.google.com/"/>
              </a:rPr>
              <a:t>Go to: </a:t>
            </a:r>
            <a:r>
              <a:rPr lang="en-GB" sz="2800" u="sng">
                <a:solidFill>
                  <a:srgbClr val="0563C1"/>
                </a:solidFill>
                <a:hlinkClick r:id="rId3" tooltip="https://scholar.google.com/"/>
              </a:rPr>
              <a:t>https://scholar.google.com</a:t>
            </a:r>
            <a:endParaRPr lang="en-GB" sz="2800"/>
          </a:p>
          <a:p>
            <a:pPr marL="568327" lvl="0" indent="-457200">
              <a:defRPr/>
            </a:pPr>
            <a:r>
              <a:rPr lang="en-GB" sz="2800"/>
              <a:t>For additional resources use: https://www.semanticscholar.org/</a:t>
            </a:r>
            <a:endParaRPr/>
          </a:p>
          <a:p>
            <a:pPr marL="568327" lvl="0" indent="-457200">
              <a:defRPr/>
            </a:pPr>
            <a:r>
              <a:rPr lang="en-GB" sz="2800"/>
              <a:t>To arrange sources, annotate and cite use: </a:t>
            </a:r>
            <a:r>
              <a:rPr lang="en-GB" sz="2800" u="sng">
                <a:hlinkClick r:id="rId4" tooltip="https://www.zotero.org/"/>
              </a:rPr>
              <a:t>https://www.zotero.org/</a:t>
            </a:r>
            <a:endParaRPr lang="en-GB" sz="2800"/>
          </a:p>
          <a:p>
            <a:pPr marL="568327" lvl="0" indent="-457200">
              <a:defRPr/>
            </a:pPr>
            <a:r>
              <a:rPr lang="en-GB" sz="2800" u="sng">
                <a:solidFill>
                  <a:srgbClr val="0000FF"/>
                </a:solidFill>
                <a:latin typeface="Trebuchet MS"/>
                <a:cs typeface="Times New Roman"/>
                <a:hlinkClick r:id="rId5" tooltip="https://www.jstor.org/"/>
              </a:rPr>
              <a:t>https://www.jstor.org/</a:t>
            </a:r>
            <a:endParaRPr lang="en-US" sz="2800">
              <a:latin typeface="Calibri"/>
              <a:cs typeface="Times New Roman"/>
            </a:endParaRPr>
          </a:p>
          <a:p>
            <a:pPr marL="568327" lvl="0" indent="-457200">
              <a:defRPr/>
            </a:pPr>
            <a:r>
              <a:rPr lang="en-GB" sz="2800" u="sng">
                <a:hlinkClick r:id="rId6" tooltip="https://www.researchgate.net/topic/Computer-Science/publications"/>
              </a:rPr>
              <a:t>https://www.researchgate.net/topic/Computer-Science/publications</a:t>
            </a:r>
            <a:endParaRPr lang="en-GB" sz="2800"/>
          </a:p>
          <a:p>
            <a:pPr marL="568327" lvl="0" indent="-457200">
              <a:defRPr/>
            </a:pPr>
            <a:r>
              <a:rPr lang="en-GB" sz="2800" u="sng">
                <a:hlinkClick r:id="rId7" tooltip="https://journals.sagepub.com/action/doSearch?AllField=computing&amp;startPage=&amp;ConceptID=6389"/>
              </a:rPr>
              <a:t>https://journals.sagepub.com/action/doSearch?AllField=computing&amp;startPage=&amp;ConceptID=6389</a:t>
            </a:r>
            <a:endParaRPr lang="en-GB" sz="2800"/>
          </a:p>
          <a:p>
            <a:pPr marL="568327" lvl="0" indent="-457200">
              <a:defRPr/>
            </a:pPr>
            <a:endParaRPr lang="en-US"/>
          </a:p>
          <a:p>
            <a:pPr marL="0" lvl="0" indent="0">
              <a:buNone/>
              <a:defRPr/>
            </a:pPr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723903" y="365129"/>
            <a:ext cx="6429064" cy="917984"/>
          </a:xfrm>
        </p:spPr>
        <p:txBody>
          <a:bodyPr/>
          <a:lstStyle/>
          <a:p>
            <a:pPr lvl="0">
              <a:defRPr/>
            </a:pPr>
            <a:r>
              <a:rPr lang="en-US" sz="4000" b="1">
                <a:solidFill>
                  <a:srgbClr val="7030A0"/>
                </a:solidFill>
              </a:rPr>
              <a:t>Action </a:t>
            </a:r>
            <a:br>
              <a:rPr lang="en-GB" sz="4000" b="1">
                <a:solidFill>
                  <a:srgbClr val="7030A0"/>
                </a:solidFill>
              </a:rPr>
            </a:br>
            <a:endParaRPr lang="en-GB" sz="4000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 bwMode="auto">
          <a:xfrm>
            <a:off x="723903" y="2327065"/>
            <a:ext cx="10629900" cy="2598889"/>
          </a:xfrm>
        </p:spPr>
        <p:txBody>
          <a:bodyPr/>
          <a:lstStyle/>
          <a:p>
            <a:pPr marL="568327" lvl="0" indent="-457200">
              <a:defRPr/>
            </a:pPr>
            <a:r>
              <a:rPr lang="en-GB"/>
              <a:t>To search for an article based on the topic keywords (</a:t>
            </a:r>
            <a:r>
              <a:rPr lang="en-GB">
                <a:solidFill>
                  <a:srgbClr val="FF0000"/>
                </a:solidFill>
              </a:rPr>
              <a:t>Using AI in Marketing</a:t>
            </a:r>
            <a:r>
              <a:rPr lang="en-GB"/>
              <a:t>) </a:t>
            </a:r>
            <a:endParaRPr/>
          </a:p>
          <a:p>
            <a:pPr marL="568327" lvl="0" indent="-457200">
              <a:defRPr/>
            </a:pPr>
            <a:r>
              <a:rPr lang="en-GB"/>
              <a:t>To save to the Library/ Reading List</a:t>
            </a:r>
            <a:endParaRPr/>
          </a:p>
          <a:p>
            <a:pPr marL="568327" lvl="0" indent="-457200">
              <a:defRPr/>
            </a:pPr>
            <a:r>
              <a:rPr lang="en-GB"/>
              <a:t>To export as csv –Open in Excel</a:t>
            </a:r>
            <a:endParaRPr/>
          </a:p>
          <a:p>
            <a:pPr marL="0" lvl="0" indent="0">
              <a:buNone/>
              <a:defRPr/>
            </a:pPr>
            <a:endParaRPr lang="en-GB"/>
          </a:p>
        </p:txBody>
      </p:sp>
      <p:sp>
        <p:nvSpPr>
          <p:cNvPr id="4" name="Speech Bubble: Rectangle 3"/>
          <p:cNvSpPr/>
          <p:nvPr/>
        </p:nvSpPr>
        <p:spPr bwMode="auto">
          <a:xfrm>
            <a:off x="8753551" y="516407"/>
            <a:ext cx="2743200" cy="1492465"/>
          </a:xfrm>
          <a:custGeom>
            <a:avLst>
              <a:gd name="f0" fmla="val 6300"/>
              <a:gd name="f1" fmla="val 243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+- 0 0 1"/>
              <a:gd name="f10" fmla="val -2147483647"/>
              <a:gd name="f11" fmla="val 2147483647"/>
              <a:gd name="f12" fmla="val 3590"/>
              <a:gd name="f13" fmla="val 8970"/>
              <a:gd name="f14" fmla="val 12630"/>
              <a:gd name="f15" fmla="val 18010"/>
              <a:gd name="f16" fmla="+- 0 0 180"/>
              <a:gd name="f17" fmla="*/ f5 1 21600"/>
              <a:gd name="f18" fmla="*/ f6 1 21600"/>
              <a:gd name="f19" fmla="pin -2147483647 f0 2147483647"/>
              <a:gd name="f20" fmla="pin -2147483647 f1 2147483647"/>
              <a:gd name="f21" fmla="*/ f16 f2 1"/>
              <a:gd name="f22" fmla="+- f19 0 10800"/>
              <a:gd name="f23" fmla="+- f20 0 10800"/>
              <a:gd name="f24" fmla="+- f20 0 21600"/>
              <a:gd name="f25" fmla="+- f19 0 21600"/>
              <a:gd name="f26" fmla="val f19"/>
              <a:gd name="f27" fmla="val f20"/>
              <a:gd name="f28" fmla="*/ f19 f17 1"/>
              <a:gd name="f29" fmla="*/ f20 f18 1"/>
              <a:gd name="f30" fmla="*/ 0 f17 1"/>
              <a:gd name="f31" fmla="*/ 21600 f17 1"/>
              <a:gd name="f32" fmla="*/ 21600 f18 1"/>
              <a:gd name="f33" fmla="*/ 0 f18 1"/>
              <a:gd name="f34" fmla="*/ f21 1 f4"/>
              <a:gd name="f35" fmla="abs f22"/>
              <a:gd name="f36" fmla="abs f23"/>
              <a:gd name="f37" fmla="*/ f26 f17 1"/>
              <a:gd name="f38" fmla="*/ f27 f18 1"/>
              <a:gd name="f39" fmla="+- f34 0 f3"/>
              <a:gd name="f40" fmla="+- f35 0 f36"/>
              <a:gd name="f41" fmla="+- f36 0 f35"/>
              <a:gd name="f42" fmla="?: f23 f9 f40"/>
              <a:gd name="f43" fmla="?: f23 f40 f9"/>
              <a:gd name="f44" fmla="?: f22 f9 f41"/>
              <a:gd name="f45" fmla="?: f22 f41 f9"/>
              <a:gd name="f46" fmla="?: f19 f9 f42"/>
              <a:gd name="f47" fmla="?: f19 f9 f43"/>
              <a:gd name="f48" fmla="?: f24 f44 f9"/>
              <a:gd name="f49" fmla="?: f24 f45 f9"/>
              <a:gd name="f50" fmla="?: f25 f43 f9"/>
              <a:gd name="f51" fmla="?: f25 f42 f9"/>
              <a:gd name="f52" fmla="?: f20 f9 f45"/>
              <a:gd name="f53" fmla="?: f20 f9 f44"/>
              <a:gd name="f54" fmla="?: f46 f19 0"/>
              <a:gd name="f55" fmla="?: f46 f20 6280"/>
              <a:gd name="f56" fmla="?: f47 f19 0"/>
              <a:gd name="f57" fmla="?: f47 f20 15320"/>
              <a:gd name="f58" fmla="?: f48 f19 6280"/>
              <a:gd name="f59" fmla="?: f48 f20 21600"/>
              <a:gd name="f60" fmla="?: f49 f19 15320"/>
              <a:gd name="f61" fmla="?: f49 f20 21600"/>
              <a:gd name="f62" fmla="?: f50 f19 21600"/>
              <a:gd name="f63" fmla="?: f50 f20 15320"/>
              <a:gd name="f64" fmla="?: f51 f19 21600"/>
              <a:gd name="f65" fmla="?: f51 f20 6280"/>
              <a:gd name="f66" fmla="?: f52 f19 15320"/>
              <a:gd name="f67" fmla="?: f52 f20 0"/>
              <a:gd name="f68" fmla="?: f53 f19 6280"/>
              <a:gd name="f69" fmla="?: f53 f20 0"/>
            </a:gdLst>
            <a:ahLst>
              <a:ahXY gdRefX="f0" minX="f10" maxX="f11" gdRefY="f1" minY="f10" maxY="f11">
                <a:pos x="f28" y="f29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9">
                <a:pos x="f37" y="f38"/>
              </a:cxn>
            </a:cxnLst>
            <a:rect l="f30" t="f33" r="f31" b="f32"/>
            <a:pathLst>
              <a:path w="21600" h="21600" extrusionOk="0">
                <a:moveTo>
                  <a:pt x="f7" y="f7"/>
                </a:moveTo>
                <a:lnTo>
                  <a:pt x="f7" y="f12"/>
                </a:lnTo>
                <a:lnTo>
                  <a:pt x="f54" y="f55"/>
                </a:lnTo>
                <a:lnTo>
                  <a:pt x="f7" y="f13"/>
                </a:lnTo>
                <a:lnTo>
                  <a:pt x="f7" y="f14"/>
                </a:lnTo>
                <a:lnTo>
                  <a:pt x="f56" y="f57"/>
                </a:lnTo>
                <a:lnTo>
                  <a:pt x="f7" y="f15"/>
                </a:lnTo>
                <a:lnTo>
                  <a:pt x="f7" y="f8"/>
                </a:lnTo>
                <a:lnTo>
                  <a:pt x="f12" y="f8"/>
                </a:lnTo>
                <a:lnTo>
                  <a:pt x="f58" y="f59"/>
                </a:lnTo>
                <a:lnTo>
                  <a:pt x="f13" y="f8"/>
                </a:lnTo>
                <a:lnTo>
                  <a:pt x="f14" y="f8"/>
                </a:lnTo>
                <a:lnTo>
                  <a:pt x="f60" y="f61"/>
                </a:lnTo>
                <a:lnTo>
                  <a:pt x="f15" y="f8"/>
                </a:lnTo>
                <a:lnTo>
                  <a:pt x="f8" y="f8"/>
                </a:lnTo>
                <a:lnTo>
                  <a:pt x="f8" y="f15"/>
                </a:lnTo>
                <a:lnTo>
                  <a:pt x="f62" y="f63"/>
                </a:lnTo>
                <a:lnTo>
                  <a:pt x="f8" y="f14"/>
                </a:lnTo>
                <a:lnTo>
                  <a:pt x="f8" y="f13"/>
                </a:lnTo>
                <a:lnTo>
                  <a:pt x="f64" y="f65"/>
                </a:lnTo>
                <a:lnTo>
                  <a:pt x="f8" y="f12"/>
                </a:lnTo>
                <a:lnTo>
                  <a:pt x="f8" y="f7"/>
                </a:lnTo>
                <a:lnTo>
                  <a:pt x="f15" y="f7"/>
                </a:lnTo>
                <a:lnTo>
                  <a:pt x="f66" y="f67"/>
                </a:lnTo>
                <a:lnTo>
                  <a:pt x="f14" y="f7"/>
                </a:lnTo>
                <a:lnTo>
                  <a:pt x="f13" y="f7"/>
                </a:lnTo>
                <a:lnTo>
                  <a:pt x="f68" y="f69"/>
                </a:lnTo>
                <a:lnTo>
                  <a:pt x="f12" y="f7"/>
                </a:lnTo>
                <a:lnTo>
                  <a:pt x="f7" y="f7"/>
                </a:lnTo>
                <a:close/>
              </a:path>
            </a:pathLst>
          </a:custGeom>
          <a:solidFill>
            <a:srgbClr val="5B9BD5"/>
          </a:solidFill>
          <a:ln w="12701" cap="flat">
            <a:solidFill>
              <a:srgbClr val="223F59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800" b="0" i="0" u="none" strike="noStrike" cap="none" spc="0">
                <a:solidFill>
                  <a:srgbClr val="FFFFFF"/>
                </a:solidFill>
                <a:latin typeface="Calibri"/>
              </a:rPr>
              <a:t>Everyone please select 2-5 papers from here and place in the library/reading list</a:t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723903" y="365129"/>
            <a:ext cx="10629900" cy="947482"/>
          </a:xfrm>
        </p:spPr>
        <p:txBody>
          <a:bodyPr/>
          <a:lstStyle/>
          <a:p>
            <a:pPr lvl="0">
              <a:defRPr/>
            </a:pPr>
            <a:r>
              <a:rPr lang="en-US" sz="4000" b="1">
                <a:solidFill>
                  <a:srgbClr val="7030A0"/>
                </a:solidFill>
              </a:rPr>
              <a:t>Steps 2: Strip Method or Annotations </a:t>
            </a:r>
            <a:br>
              <a:rPr lang="en-GB" sz="4000" b="1">
                <a:solidFill>
                  <a:srgbClr val="7030A0"/>
                </a:solidFill>
              </a:rPr>
            </a:br>
            <a:endParaRPr lang="en-GB" sz="4000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 bwMode="auto">
          <a:xfrm>
            <a:off x="576419" y="1324179"/>
            <a:ext cx="11207544" cy="3978269"/>
          </a:xfrm>
        </p:spPr>
        <p:txBody>
          <a:bodyPr/>
          <a:lstStyle/>
          <a:p>
            <a:pPr marL="568327" lvl="0" indent="-457200">
              <a:lnSpc>
                <a:spcPct val="80000"/>
              </a:lnSpc>
              <a:defRPr/>
            </a:pPr>
            <a:r>
              <a:rPr lang="en-US" sz="2600"/>
              <a:t>Look for the pdf and strip out key points in the summary paper and highlight with color in each paper manually</a:t>
            </a:r>
            <a:r>
              <a:rPr lang="en-GB" sz="2600"/>
              <a:t>.</a:t>
            </a:r>
            <a:r>
              <a:rPr lang="en-US" sz="2600"/>
              <a:t> </a:t>
            </a:r>
            <a:endParaRPr/>
          </a:p>
          <a:p>
            <a:pPr marL="568327" lvl="0" indent="-457200">
              <a:lnSpc>
                <a:spcPct val="80000"/>
              </a:lnSpc>
              <a:defRPr/>
            </a:pPr>
            <a:r>
              <a:rPr lang="en-US" sz="2600"/>
              <a:t>Basically, what you are doing is asking the following questions: </a:t>
            </a:r>
            <a:endParaRPr/>
          </a:p>
          <a:p>
            <a:pPr marL="1025527" lvl="1" indent="-457200">
              <a:lnSpc>
                <a:spcPct val="80000"/>
              </a:lnSpc>
              <a:buFont typeface="Courier New"/>
              <a:buChar char="o"/>
              <a:defRPr/>
            </a:pPr>
            <a:r>
              <a:rPr lang="en-GB" sz="2600"/>
              <a:t>W</a:t>
            </a:r>
            <a:r>
              <a:rPr lang="en-US" sz="2600"/>
              <a:t>hat is the review about?</a:t>
            </a:r>
            <a:endParaRPr/>
          </a:p>
          <a:p>
            <a:pPr marL="1025527" lvl="1" indent="-457200">
              <a:lnSpc>
                <a:spcPct val="80000"/>
              </a:lnSpc>
              <a:buFont typeface="Courier New"/>
              <a:buChar char="o"/>
              <a:defRPr/>
            </a:pPr>
            <a:r>
              <a:rPr lang="en-GB" sz="2600"/>
              <a:t>W</a:t>
            </a:r>
            <a:r>
              <a:rPr lang="en-US" sz="2600"/>
              <a:t>hat did they find?</a:t>
            </a:r>
            <a:endParaRPr/>
          </a:p>
          <a:p>
            <a:pPr marL="1025527" lvl="1" indent="-457200">
              <a:lnSpc>
                <a:spcPct val="80000"/>
              </a:lnSpc>
              <a:buFont typeface="Courier New"/>
              <a:buChar char="o"/>
              <a:defRPr/>
            </a:pPr>
            <a:r>
              <a:rPr lang="en-GB" sz="2600"/>
              <a:t>W</a:t>
            </a:r>
            <a:r>
              <a:rPr lang="en-US" sz="2600"/>
              <a:t>hat other studies have found as well?</a:t>
            </a:r>
            <a:endParaRPr/>
          </a:p>
          <a:p>
            <a:pPr marL="568327" lvl="0" indent="-457200">
              <a:lnSpc>
                <a:spcPct val="80000"/>
              </a:lnSpc>
              <a:defRPr/>
            </a:pPr>
            <a:r>
              <a:rPr lang="en-US" sz="2600"/>
              <a:t>Do it for </a:t>
            </a:r>
            <a:r>
              <a:rPr lang="en-GB" sz="2600"/>
              <a:t>the </a:t>
            </a:r>
            <a:r>
              <a:rPr lang="en-US" sz="2600"/>
              <a:t>first study</a:t>
            </a:r>
            <a:r>
              <a:rPr lang="en-GB" sz="2600"/>
              <a:t>/ reading.</a:t>
            </a:r>
            <a:endParaRPr/>
          </a:p>
          <a:p>
            <a:pPr marL="568327" lvl="0" indent="-457200">
              <a:lnSpc>
                <a:spcPct val="80000"/>
              </a:lnSpc>
              <a:defRPr/>
            </a:pPr>
            <a:r>
              <a:rPr lang="en-US" sz="2600"/>
              <a:t>Once more, do it for </a:t>
            </a:r>
            <a:r>
              <a:rPr lang="en-GB" sz="2600"/>
              <a:t>the second </a:t>
            </a:r>
            <a:r>
              <a:rPr lang="en-US" sz="2600"/>
              <a:t>study</a:t>
            </a:r>
            <a:r>
              <a:rPr lang="en-GB" sz="2600"/>
              <a:t>/reading</a:t>
            </a:r>
            <a:r>
              <a:rPr lang="en-US" sz="2600"/>
              <a:t> and so on</a:t>
            </a:r>
            <a:r>
              <a:rPr lang="en-GB" sz="2600"/>
              <a:t>.</a:t>
            </a:r>
            <a:endParaRPr/>
          </a:p>
          <a:p>
            <a:pPr marL="854077" lvl="1" indent="-342900">
              <a:lnSpc>
                <a:spcPct val="80000"/>
              </a:lnSpc>
              <a:buFont typeface="Courier New"/>
              <a:buChar char="o"/>
              <a:defRPr/>
            </a:pPr>
            <a:r>
              <a:rPr lang="en-US" sz="2200"/>
              <a:t>Look if it is the same or different. </a:t>
            </a:r>
            <a:endParaRPr/>
          </a:p>
          <a:p>
            <a:pPr marL="854077" lvl="1" indent="-342900">
              <a:lnSpc>
                <a:spcPct val="80000"/>
              </a:lnSpc>
              <a:buFont typeface="Courier New"/>
              <a:buChar char="o"/>
              <a:defRPr/>
            </a:pPr>
            <a:r>
              <a:rPr lang="en-US" sz="2200"/>
              <a:t>Any direct link or relationship on the key points? </a:t>
            </a:r>
            <a:endParaRPr lang="en-GB" sz="2200"/>
          </a:p>
          <a:p>
            <a:pPr marL="0" lvl="0" indent="0">
              <a:lnSpc>
                <a:spcPct val="80000"/>
              </a:lnSpc>
              <a:buNone/>
              <a:defRPr/>
            </a:pPr>
            <a:endParaRPr lang="en-GB" sz="26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620658" y="586148"/>
            <a:ext cx="10629900" cy="166018"/>
          </a:xfrm>
        </p:spPr>
        <p:txBody>
          <a:bodyPr/>
          <a:lstStyle/>
          <a:p>
            <a:pPr lvl="0">
              <a:defRPr/>
            </a:pPr>
            <a:r>
              <a:rPr lang="en-US" sz="4000" b="1">
                <a:solidFill>
                  <a:srgbClr val="7030A0"/>
                </a:solidFill>
              </a:rPr>
              <a:t>Steps 2: Strip Method or Annotations </a:t>
            </a:r>
            <a:br>
              <a:rPr lang="en-GB" sz="4000" b="1">
                <a:solidFill>
                  <a:srgbClr val="7030A0"/>
                </a:solidFill>
              </a:rPr>
            </a:br>
            <a:endParaRPr lang="en-GB" sz="4000"/>
          </a:p>
        </p:txBody>
      </p:sp>
      <p:pic>
        <p:nvPicPr>
          <p:cNvPr id="3" name="Picture 3" descr="reliable sources for research CRAAP"/>
          <p:cNvPicPr>
            <a:picLocks noChangeAspect="1"/>
          </p:cNvPicPr>
          <p:nvPr/>
        </p:nvPicPr>
        <p:blipFill>
          <a:blip r:embed="rId3"/>
          <a:stretch/>
        </p:blipFill>
        <p:spPr bwMode="auto">
          <a:xfrm>
            <a:off x="0" y="1318777"/>
            <a:ext cx="4295800" cy="435828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extBox 5"/>
          <p:cNvSpPr txBox="1"/>
          <p:nvPr/>
        </p:nvSpPr>
        <p:spPr bwMode="auto">
          <a:xfrm>
            <a:off x="379767" y="838238"/>
            <a:ext cx="10875468" cy="3661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111127" marR="0" lvl="0" indent="0" algn="l" defTabSz="9144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latin typeface="Calibri"/>
              </a:rPr>
              <a:t>Look for the pdf and </a:t>
            </a:r>
            <a:r>
              <a:rPr lang="en-GB" sz="2000" b="0" i="0" u="none" strike="noStrike" cap="none" spc="0">
                <a:solidFill>
                  <a:srgbClr val="000000"/>
                </a:solidFill>
                <a:latin typeface="Calibri"/>
              </a:rPr>
              <a:t>ask Copilot to assist you to summarise. Before you do it, check for CRAAP Test. </a:t>
            </a:r>
            <a:endParaRPr/>
          </a:p>
        </p:txBody>
      </p:sp>
      <p:pic>
        <p:nvPicPr>
          <p:cNvPr id="5" name="Picture 6"/>
          <p:cNvPicPr>
            <a:picLocks noChangeAspect="1"/>
          </p:cNvPicPr>
          <p:nvPr/>
        </p:nvPicPr>
        <p:blipFill>
          <a:blip r:embed="rId4"/>
          <a:srcRect l="64891" t="5324" b="8168"/>
          <a:stretch/>
        </p:blipFill>
        <p:spPr bwMode="auto">
          <a:xfrm>
            <a:off x="4689989" y="1459665"/>
            <a:ext cx="2286000" cy="415904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Speech Bubble: Rectangle 7"/>
          <p:cNvSpPr/>
          <p:nvPr/>
        </p:nvSpPr>
        <p:spPr bwMode="auto">
          <a:xfrm>
            <a:off x="7153858" y="1459665"/>
            <a:ext cx="5038142" cy="3556339"/>
          </a:xfrm>
          <a:custGeom>
            <a:avLst>
              <a:gd name="f0" fmla="val 6300"/>
              <a:gd name="f1" fmla="val 243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+- 0 0 1"/>
              <a:gd name="f10" fmla="val -2147483647"/>
              <a:gd name="f11" fmla="val 2147483647"/>
              <a:gd name="f12" fmla="val 3590"/>
              <a:gd name="f13" fmla="val 8970"/>
              <a:gd name="f14" fmla="val 12630"/>
              <a:gd name="f15" fmla="val 18010"/>
              <a:gd name="f16" fmla="+- 0 0 180"/>
              <a:gd name="f17" fmla="*/ f5 1 21600"/>
              <a:gd name="f18" fmla="*/ f6 1 21600"/>
              <a:gd name="f19" fmla="pin -2147483647 f0 2147483647"/>
              <a:gd name="f20" fmla="pin -2147483647 f1 2147483647"/>
              <a:gd name="f21" fmla="*/ f16 f2 1"/>
              <a:gd name="f22" fmla="+- f19 0 10800"/>
              <a:gd name="f23" fmla="+- f20 0 10800"/>
              <a:gd name="f24" fmla="+- f20 0 21600"/>
              <a:gd name="f25" fmla="+- f19 0 21600"/>
              <a:gd name="f26" fmla="val f19"/>
              <a:gd name="f27" fmla="val f20"/>
              <a:gd name="f28" fmla="*/ f19 f17 1"/>
              <a:gd name="f29" fmla="*/ f20 f18 1"/>
              <a:gd name="f30" fmla="*/ 0 f17 1"/>
              <a:gd name="f31" fmla="*/ 21600 f17 1"/>
              <a:gd name="f32" fmla="*/ 21600 f18 1"/>
              <a:gd name="f33" fmla="*/ 0 f18 1"/>
              <a:gd name="f34" fmla="*/ f21 1 f4"/>
              <a:gd name="f35" fmla="abs f22"/>
              <a:gd name="f36" fmla="abs f23"/>
              <a:gd name="f37" fmla="*/ f26 f17 1"/>
              <a:gd name="f38" fmla="*/ f27 f18 1"/>
              <a:gd name="f39" fmla="+- f34 0 f3"/>
              <a:gd name="f40" fmla="+- f35 0 f36"/>
              <a:gd name="f41" fmla="+- f36 0 f35"/>
              <a:gd name="f42" fmla="?: f23 f9 f40"/>
              <a:gd name="f43" fmla="?: f23 f40 f9"/>
              <a:gd name="f44" fmla="?: f22 f9 f41"/>
              <a:gd name="f45" fmla="?: f22 f41 f9"/>
              <a:gd name="f46" fmla="?: f19 f9 f42"/>
              <a:gd name="f47" fmla="?: f19 f9 f43"/>
              <a:gd name="f48" fmla="?: f24 f44 f9"/>
              <a:gd name="f49" fmla="?: f24 f45 f9"/>
              <a:gd name="f50" fmla="?: f25 f43 f9"/>
              <a:gd name="f51" fmla="?: f25 f42 f9"/>
              <a:gd name="f52" fmla="?: f20 f9 f45"/>
              <a:gd name="f53" fmla="?: f20 f9 f44"/>
              <a:gd name="f54" fmla="?: f46 f19 0"/>
              <a:gd name="f55" fmla="?: f46 f20 6280"/>
              <a:gd name="f56" fmla="?: f47 f19 0"/>
              <a:gd name="f57" fmla="?: f47 f20 15320"/>
              <a:gd name="f58" fmla="?: f48 f19 6280"/>
              <a:gd name="f59" fmla="?: f48 f20 21600"/>
              <a:gd name="f60" fmla="?: f49 f19 15320"/>
              <a:gd name="f61" fmla="?: f49 f20 21600"/>
              <a:gd name="f62" fmla="?: f50 f19 21600"/>
              <a:gd name="f63" fmla="?: f50 f20 15320"/>
              <a:gd name="f64" fmla="?: f51 f19 21600"/>
              <a:gd name="f65" fmla="?: f51 f20 6280"/>
              <a:gd name="f66" fmla="?: f52 f19 15320"/>
              <a:gd name="f67" fmla="?: f52 f20 0"/>
              <a:gd name="f68" fmla="?: f53 f19 6280"/>
              <a:gd name="f69" fmla="?: f53 f20 0"/>
            </a:gdLst>
            <a:ahLst>
              <a:ahXY gdRefX="f0" minX="f10" maxX="f11" gdRefY="f1" minY="f10" maxY="f11">
                <a:pos x="f28" y="f29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9">
                <a:pos x="f37" y="f38"/>
              </a:cxn>
            </a:cxnLst>
            <a:rect l="f30" t="f33" r="f31" b="f32"/>
            <a:pathLst>
              <a:path w="21600" h="21600" extrusionOk="0">
                <a:moveTo>
                  <a:pt x="f7" y="f7"/>
                </a:moveTo>
                <a:lnTo>
                  <a:pt x="f7" y="f12"/>
                </a:lnTo>
                <a:lnTo>
                  <a:pt x="f54" y="f55"/>
                </a:lnTo>
                <a:lnTo>
                  <a:pt x="f7" y="f13"/>
                </a:lnTo>
                <a:lnTo>
                  <a:pt x="f7" y="f14"/>
                </a:lnTo>
                <a:lnTo>
                  <a:pt x="f56" y="f57"/>
                </a:lnTo>
                <a:lnTo>
                  <a:pt x="f7" y="f15"/>
                </a:lnTo>
                <a:lnTo>
                  <a:pt x="f7" y="f8"/>
                </a:lnTo>
                <a:lnTo>
                  <a:pt x="f12" y="f8"/>
                </a:lnTo>
                <a:lnTo>
                  <a:pt x="f58" y="f59"/>
                </a:lnTo>
                <a:lnTo>
                  <a:pt x="f13" y="f8"/>
                </a:lnTo>
                <a:lnTo>
                  <a:pt x="f14" y="f8"/>
                </a:lnTo>
                <a:lnTo>
                  <a:pt x="f60" y="f61"/>
                </a:lnTo>
                <a:lnTo>
                  <a:pt x="f15" y="f8"/>
                </a:lnTo>
                <a:lnTo>
                  <a:pt x="f8" y="f8"/>
                </a:lnTo>
                <a:lnTo>
                  <a:pt x="f8" y="f15"/>
                </a:lnTo>
                <a:lnTo>
                  <a:pt x="f62" y="f63"/>
                </a:lnTo>
                <a:lnTo>
                  <a:pt x="f8" y="f14"/>
                </a:lnTo>
                <a:lnTo>
                  <a:pt x="f8" y="f13"/>
                </a:lnTo>
                <a:lnTo>
                  <a:pt x="f64" y="f65"/>
                </a:lnTo>
                <a:lnTo>
                  <a:pt x="f8" y="f12"/>
                </a:lnTo>
                <a:lnTo>
                  <a:pt x="f8" y="f7"/>
                </a:lnTo>
                <a:lnTo>
                  <a:pt x="f15" y="f7"/>
                </a:lnTo>
                <a:lnTo>
                  <a:pt x="f66" y="f67"/>
                </a:lnTo>
                <a:lnTo>
                  <a:pt x="f14" y="f7"/>
                </a:lnTo>
                <a:lnTo>
                  <a:pt x="f13" y="f7"/>
                </a:lnTo>
                <a:lnTo>
                  <a:pt x="f68" y="f69"/>
                </a:lnTo>
                <a:lnTo>
                  <a:pt x="f12" y="f7"/>
                </a:lnTo>
                <a:lnTo>
                  <a:pt x="f7" y="f7"/>
                </a:lnTo>
                <a:close/>
              </a:path>
            </a:pathLst>
          </a:custGeom>
          <a:solidFill>
            <a:srgbClr val="5B9BD5"/>
          </a:solidFill>
          <a:ln w="12701" cap="flat">
            <a:solidFill>
              <a:srgbClr val="223F59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GB" sz="1800" b="1" i="0" u="none" strike="noStrike" cap="none" spc="0" dirty="0">
                <a:solidFill>
                  <a:srgbClr val="FFFFFF"/>
                </a:solidFill>
                <a:latin typeface="Times New Roman"/>
                <a:ea typeface="Times New Roman"/>
              </a:rPr>
              <a:t>What are Annotations?</a:t>
            </a:r>
            <a:endParaRPr lang="en-US" sz="1800" b="1" i="0" u="none" strike="noStrike" cap="none" spc="0" dirty="0">
              <a:solidFill>
                <a:srgbClr val="FFFFFF"/>
              </a:solidFill>
              <a:latin typeface="Times New Roman"/>
              <a:ea typeface="Times New Roman"/>
            </a:endParaRPr>
          </a:p>
          <a:p>
            <a:pPr marL="0" marR="0" lvl="0" indent="0" algn="l" defTabSz="914400">
              <a:lnSpc>
                <a:spcPct val="114999"/>
              </a:lnSpc>
              <a:spcBef>
                <a:spcPts val="0"/>
              </a:spcBef>
              <a:spcAft>
                <a:spcPts val="100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GB" sz="1800" b="0" i="0" u="none" strike="noStrike" cap="none" spc="0" dirty="0">
                <a:solidFill>
                  <a:srgbClr val="FFFFFF"/>
                </a:solidFill>
                <a:latin typeface="Trebuchet MS"/>
                <a:ea typeface="Calibri"/>
                <a:cs typeface="Times New Roman"/>
              </a:rPr>
              <a:t>An annotated bibliography (AB) is a list of citations (journal articles, books, etc) where each citation is followed by a brief (about 120-150 words) </a:t>
            </a:r>
            <a:r>
              <a:rPr lang="en-GB" sz="1800" b="1" i="0" u="none" strike="noStrike" cap="none" spc="0" dirty="0">
                <a:solidFill>
                  <a:srgbClr val="FFFFFF"/>
                </a:solidFill>
                <a:latin typeface="Trebuchet MS"/>
                <a:ea typeface="Calibri"/>
                <a:cs typeface="Times New Roman"/>
              </a:rPr>
              <a:t>evaluative</a:t>
            </a:r>
            <a:r>
              <a:rPr lang="en-GB" sz="1800" b="0" i="0" u="none" strike="noStrike" cap="none" spc="0" dirty="0">
                <a:solidFill>
                  <a:srgbClr val="FFFFFF"/>
                </a:solidFill>
                <a:latin typeface="Trebuchet MS"/>
                <a:ea typeface="Calibri"/>
                <a:cs typeface="Times New Roman"/>
              </a:rPr>
              <a:t> and </a:t>
            </a:r>
            <a:r>
              <a:rPr lang="en-GB" sz="1800" b="1" i="0" u="none" strike="noStrike" cap="none" spc="0" dirty="0">
                <a:solidFill>
                  <a:srgbClr val="FFFFFF"/>
                </a:solidFill>
                <a:latin typeface="Trebuchet MS"/>
                <a:ea typeface="Calibri"/>
                <a:cs typeface="Times New Roman"/>
              </a:rPr>
              <a:t>descriptive</a:t>
            </a:r>
            <a:r>
              <a:rPr lang="en-GB" sz="1800" b="0" i="0" u="none" strike="noStrike" cap="none" spc="0" dirty="0">
                <a:solidFill>
                  <a:srgbClr val="FFFFFF"/>
                </a:solidFill>
                <a:latin typeface="Trebuchet MS"/>
                <a:ea typeface="Calibri"/>
                <a:cs typeface="Times New Roman"/>
              </a:rPr>
              <a:t> paragraph of the article (i.e. </a:t>
            </a:r>
            <a:r>
              <a:rPr lang="en-GB" sz="1800" b="1" i="0" u="none" strike="noStrike" cap="none" spc="0" dirty="0">
                <a:solidFill>
                  <a:srgbClr val="FFFFFF"/>
                </a:solidFill>
                <a:latin typeface="Trebuchet MS"/>
                <a:ea typeface="Calibri"/>
                <a:cs typeface="Times New Roman"/>
              </a:rPr>
              <a:t>a summary of the research article</a:t>
            </a:r>
            <a:r>
              <a:rPr lang="en-GB" sz="1800" b="0" i="0" u="none" strike="noStrike" cap="none" spc="0" dirty="0">
                <a:solidFill>
                  <a:srgbClr val="FFFFFF"/>
                </a:solidFill>
                <a:latin typeface="Trebuchet MS"/>
                <a:ea typeface="Calibri"/>
                <a:cs typeface="Times New Roman"/>
              </a:rPr>
              <a:t> in your own words). (Use Copilot in Edge)</a:t>
            </a:r>
            <a:endParaRPr lang="en-US" sz="1800" b="0" i="0" u="none" strike="noStrike" cap="none" spc="0" dirty="0">
              <a:solidFill>
                <a:srgbClr val="FFFFFF"/>
              </a:solidFill>
              <a:latin typeface="Calibri"/>
              <a:ea typeface="Calibri"/>
              <a:cs typeface="Times New Roman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427701" y="365129"/>
            <a:ext cx="10926092" cy="903235"/>
          </a:xfrm>
        </p:spPr>
        <p:txBody>
          <a:bodyPr/>
          <a:lstStyle/>
          <a:p>
            <a:pPr lvl="0">
              <a:defRPr/>
            </a:pPr>
            <a:r>
              <a:rPr lang="en-US" sz="4000" b="1">
                <a:solidFill>
                  <a:srgbClr val="7030A0"/>
                </a:solidFill>
              </a:rPr>
              <a:t>Steps 3: Developing a Conceptual Framework</a:t>
            </a:r>
            <a:br>
              <a:rPr lang="en-GB" sz="4000" b="1">
                <a:solidFill>
                  <a:srgbClr val="7030A0"/>
                </a:solidFill>
              </a:rPr>
            </a:br>
            <a:endParaRPr lang="en-GB" sz="4000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 bwMode="auto">
          <a:xfrm>
            <a:off x="221229" y="1002886"/>
            <a:ext cx="10441853" cy="3978269"/>
          </a:xfrm>
        </p:spPr>
        <p:txBody>
          <a:bodyPr/>
          <a:lstStyle/>
          <a:p>
            <a:pPr marL="568327" lvl="0" indent="-457200">
              <a:lnSpc>
                <a:spcPct val="80000"/>
              </a:lnSpc>
              <a:defRPr/>
            </a:pPr>
            <a:r>
              <a:rPr lang="en-US" sz="3000">
                <a:solidFill>
                  <a:srgbClr val="FF0000"/>
                </a:solidFill>
              </a:rPr>
              <a:t>Chronological</a:t>
            </a:r>
            <a:endParaRPr/>
          </a:p>
          <a:p>
            <a:pPr marL="568327" lvl="0" indent="-457200">
              <a:lnSpc>
                <a:spcPct val="80000"/>
              </a:lnSpc>
              <a:defRPr/>
            </a:pPr>
            <a:r>
              <a:rPr lang="en-GB" sz="3000" b="1">
                <a:solidFill>
                  <a:srgbClr val="365F91"/>
                </a:solidFill>
                <a:latin typeface="Calibri"/>
                <a:cs typeface="Times New Roman"/>
              </a:rPr>
              <a:t>Organised by publication date or history of topic Use this type if sequential order of events is important </a:t>
            </a:r>
            <a:endParaRPr lang="en-US" sz="3000"/>
          </a:p>
          <a:p>
            <a:pPr marL="568327" lvl="0" indent="-457200">
              <a:lnSpc>
                <a:spcPct val="80000"/>
              </a:lnSpc>
              <a:defRPr/>
            </a:pPr>
            <a:r>
              <a:rPr lang="en-US" sz="3000">
                <a:solidFill>
                  <a:srgbClr val="FF0000"/>
                </a:solidFill>
              </a:rPr>
              <a:t>Problem-Solution</a:t>
            </a:r>
            <a:endParaRPr/>
          </a:p>
          <a:p>
            <a:pPr marL="1025527" lvl="1" indent="-457200">
              <a:lnSpc>
                <a:spcPct val="80000"/>
              </a:lnSpc>
              <a:defRPr/>
            </a:pPr>
            <a:r>
              <a:rPr lang="en-US" sz="3000" b="1">
                <a:solidFill>
                  <a:srgbClr val="365F91"/>
                </a:solidFill>
                <a:latin typeface="Calibri"/>
                <a:cs typeface="Times New Roman"/>
              </a:rPr>
              <a:t>Problem-Cause-Solution Pattern</a:t>
            </a:r>
            <a:endParaRPr/>
          </a:p>
          <a:p>
            <a:pPr marL="568327" lvl="0" indent="-457200">
              <a:lnSpc>
                <a:spcPct val="80000"/>
              </a:lnSpc>
              <a:defRPr/>
            </a:pPr>
            <a:r>
              <a:rPr lang="en-US" sz="3000">
                <a:solidFill>
                  <a:srgbClr val="FF0000"/>
                </a:solidFill>
              </a:rPr>
              <a:t>Key themes</a:t>
            </a:r>
            <a:endParaRPr/>
          </a:p>
          <a:p>
            <a:pPr marL="568327" lvl="0" indent="-457200">
              <a:lnSpc>
                <a:spcPct val="80000"/>
              </a:lnSpc>
              <a:defRPr/>
            </a:pPr>
            <a:r>
              <a:rPr lang="en-GB" sz="3000" b="1">
                <a:solidFill>
                  <a:srgbClr val="365F91"/>
                </a:solidFill>
                <a:latin typeface="Calibri"/>
                <a:cs typeface="Times New Roman"/>
              </a:rPr>
              <a:t>Organised by topic or issue, may still involve chronology or an order of importance Use this type to go from general topic themes to more specific</a:t>
            </a:r>
            <a:endParaRPr lang="en-US" sz="3000"/>
          </a:p>
          <a:p>
            <a:pPr marL="0" lvl="0" indent="0">
              <a:lnSpc>
                <a:spcPct val="80000"/>
              </a:lnSpc>
              <a:buNone/>
              <a:defRPr/>
            </a:pPr>
            <a:endParaRPr lang="en-GB" sz="2600"/>
          </a:p>
        </p:txBody>
      </p:sp>
      <p:sp>
        <p:nvSpPr>
          <p:cNvPr id="4" name="Speech Bubble: Rectangle 4"/>
          <p:cNvSpPr/>
          <p:nvPr/>
        </p:nvSpPr>
        <p:spPr bwMode="auto">
          <a:xfrm>
            <a:off x="8616280" y="1793667"/>
            <a:ext cx="3163193" cy="1331092"/>
          </a:xfrm>
          <a:custGeom>
            <a:avLst>
              <a:gd name="f0" fmla="val 6300"/>
              <a:gd name="f1" fmla="val 243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+- 0 0 1"/>
              <a:gd name="f10" fmla="val -2147483647"/>
              <a:gd name="f11" fmla="val 2147483647"/>
              <a:gd name="f12" fmla="val 3590"/>
              <a:gd name="f13" fmla="val 8970"/>
              <a:gd name="f14" fmla="val 12630"/>
              <a:gd name="f15" fmla="val 18010"/>
              <a:gd name="f16" fmla="+- 0 0 180"/>
              <a:gd name="f17" fmla="*/ f5 1 21600"/>
              <a:gd name="f18" fmla="*/ f6 1 21600"/>
              <a:gd name="f19" fmla="pin -2147483647 f0 2147483647"/>
              <a:gd name="f20" fmla="pin -2147483647 f1 2147483647"/>
              <a:gd name="f21" fmla="*/ f16 f2 1"/>
              <a:gd name="f22" fmla="+- f19 0 10800"/>
              <a:gd name="f23" fmla="+- f20 0 10800"/>
              <a:gd name="f24" fmla="+- f20 0 21600"/>
              <a:gd name="f25" fmla="+- f19 0 21600"/>
              <a:gd name="f26" fmla="val f19"/>
              <a:gd name="f27" fmla="val f20"/>
              <a:gd name="f28" fmla="*/ f19 f17 1"/>
              <a:gd name="f29" fmla="*/ f20 f18 1"/>
              <a:gd name="f30" fmla="*/ 0 f17 1"/>
              <a:gd name="f31" fmla="*/ 21600 f17 1"/>
              <a:gd name="f32" fmla="*/ 21600 f18 1"/>
              <a:gd name="f33" fmla="*/ 0 f18 1"/>
              <a:gd name="f34" fmla="*/ f21 1 f4"/>
              <a:gd name="f35" fmla="abs f22"/>
              <a:gd name="f36" fmla="abs f23"/>
              <a:gd name="f37" fmla="*/ f26 f17 1"/>
              <a:gd name="f38" fmla="*/ f27 f18 1"/>
              <a:gd name="f39" fmla="+- f34 0 f3"/>
              <a:gd name="f40" fmla="+- f35 0 f36"/>
              <a:gd name="f41" fmla="+- f36 0 f35"/>
              <a:gd name="f42" fmla="?: f23 f9 f40"/>
              <a:gd name="f43" fmla="?: f23 f40 f9"/>
              <a:gd name="f44" fmla="?: f22 f9 f41"/>
              <a:gd name="f45" fmla="?: f22 f41 f9"/>
              <a:gd name="f46" fmla="?: f19 f9 f42"/>
              <a:gd name="f47" fmla="?: f19 f9 f43"/>
              <a:gd name="f48" fmla="?: f24 f44 f9"/>
              <a:gd name="f49" fmla="?: f24 f45 f9"/>
              <a:gd name="f50" fmla="?: f25 f43 f9"/>
              <a:gd name="f51" fmla="?: f25 f42 f9"/>
              <a:gd name="f52" fmla="?: f20 f9 f45"/>
              <a:gd name="f53" fmla="?: f20 f9 f44"/>
              <a:gd name="f54" fmla="?: f46 f19 0"/>
              <a:gd name="f55" fmla="?: f46 f20 6280"/>
              <a:gd name="f56" fmla="?: f47 f19 0"/>
              <a:gd name="f57" fmla="?: f47 f20 15320"/>
              <a:gd name="f58" fmla="?: f48 f19 6280"/>
              <a:gd name="f59" fmla="?: f48 f20 21600"/>
              <a:gd name="f60" fmla="?: f49 f19 15320"/>
              <a:gd name="f61" fmla="?: f49 f20 21600"/>
              <a:gd name="f62" fmla="?: f50 f19 21600"/>
              <a:gd name="f63" fmla="?: f50 f20 15320"/>
              <a:gd name="f64" fmla="?: f51 f19 21600"/>
              <a:gd name="f65" fmla="?: f51 f20 6280"/>
              <a:gd name="f66" fmla="?: f52 f19 15320"/>
              <a:gd name="f67" fmla="?: f52 f20 0"/>
              <a:gd name="f68" fmla="?: f53 f19 6280"/>
              <a:gd name="f69" fmla="?: f53 f20 0"/>
            </a:gdLst>
            <a:ahLst>
              <a:ahXY gdRefX="f0" minX="f10" maxX="f11" gdRefY="f1" minY="f10" maxY="f11">
                <a:pos x="f28" y="f29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9">
                <a:pos x="f37" y="f38"/>
              </a:cxn>
            </a:cxnLst>
            <a:rect l="f30" t="f33" r="f31" b="f32"/>
            <a:pathLst>
              <a:path w="21600" h="21600" extrusionOk="0">
                <a:moveTo>
                  <a:pt x="f7" y="f7"/>
                </a:moveTo>
                <a:lnTo>
                  <a:pt x="f7" y="f12"/>
                </a:lnTo>
                <a:lnTo>
                  <a:pt x="f54" y="f55"/>
                </a:lnTo>
                <a:lnTo>
                  <a:pt x="f7" y="f13"/>
                </a:lnTo>
                <a:lnTo>
                  <a:pt x="f7" y="f14"/>
                </a:lnTo>
                <a:lnTo>
                  <a:pt x="f56" y="f57"/>
                </a:lnTo>
                <a:lnTo>
                  <a:pt x="f7" y="f15"/>
                </a:lnTo>
                <a:lnTo>
                  <a:pt x="f7" y="f8"/>
                </a:lnTo>
                <a:lnTo>
                  <a:pt x="f12" y="f8"/>
                </a:lnTo>
                <a:lnTo>
                  <a:pt x="f58" y="f59"/>
                </a:lnTo>
                <a:lnTo>
                  <a:pt x="f13" y="f8"/>
                </a:lnTo>
                <a:lnTo>
                  <a:pt x="f14" y="f8"/>
                </a:lnTo>
                <a:lnTo>
                  <a:pt x="f60" y="f61"/>
                </a:lnTo>
                <a:lnTo>
                  <a:pt x="f15" y="f8"/>
                </a:lnTo>
                <a:lnTo>
                  <a:pt x="f8" y="f8"/>
                </a:lnTo>
                <a:lnTo>
                  <a:pt x="f8" y="f15"/>
                </a:lnTo>
                <a:lnTo>
                  <a:pt x="f62" y="f63"/>
                </a:lnTo>
                <a:lnTo>
                  <a:pt x="f8" y="f14"/>
                </a:lnTo>
                <a:lnTo>
                  <a:pt x="f8" y="f13"/>
                </a:lnTo>
                <a:lnTo>
                  <a:pt x="f64" y="f65"/>
                </a:lnTo>
                <a:lnTo>
                  <a:pt x="f8" y="f12"/>
                </a:lnTo>
                <a:lnTo>
                  <a:pt x="f8" y="f7"/>
                </a:lnTo>
                <a:lnTo>
                  <a:pt x="f15" y="f7"/>
                </a:lnTo>
                <a:lnTo>
                  <a:pt x="f66" y="f67"/>
                </a:lnTo>
                <a:lnTo>
                  <a:pt x="f14" y="f7"/>
                </a:lnTo>
                <a:lnTo>
                  <a:pt x="f13" y="f7"/>
                </a:lnTo>
                <a:lnTo>
                  <a:pt x="f68" y="f69"/>
                </a:lnTo>
                <a:lnTo>
                  <a:pt x="f12" y="f7"/>
                </a:lnTo>
                <a:lnTo>
                  <a:pt x="f7" y="f7"/>
                </a:lnTo>
                <a:close/>
              </a:path>
            </a:pathLst>
          </a:custGeom>
          <a:solidFill>
            <a:srgbClr val="5B9BD5"/>
          </a:solidFill>
          <a:ln w="12701" cap="flat">
            <a:solidFill>
              <a:srgbClr val="223F59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800" b="0" i="0" u="none" strike="noStrike" cap="none" spc="0" dirty="0">
                <a:solidFill>
                  <a:srgbClr val="FFFFFF"/>
                </a:solidFill>
                <a:latin typeface="Calibri"/>
              </a:rPr>
              <a:t>Now again go to Google scholar and get more keywords and search for papers to build up on Further</a:t>
            </a:r>
            <a:endParaRPr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723903" y="365129"/>
            <a:ext cx="10629900" cy="873736"/>
          </a:xfrm>
        </p:spPr>
        <p:txBody>
          <a:bodyPr/>
          <a:lstStyle/>
          <a:p>
            <a:pPr lvl="0">
              <a:defRPr/>
            </a:pPr>
            <a:r>
              <a:rPr lang="en-US" sz="4000" b="1">
                <a:solidFill>
                  <a:srgbClr val="7030A0"/>
                </a:solidFill>
              </a:rPr>
              <a:t>Steps 3: Developing a Conceptual Framework</a:t>
            </a:r>
            <a:br>
              <a:rPr lang="en-GB" sz="4000" b="1">
                <a:solidFill>
                  <a:srgbClr val="7030A0"/>
                </a:solidFill>
              </a:rPr>
            </a:br>
            <a:endParaRPr lang="en-GB" sz="4000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 bwMode="auto">
          <a:xfrm>
            <a:off x="723903" y="1439859"/>
            <a:ext cx="10629900" cy="3978269"/>
          </a:xfrm>
        </p:spPr>
        <p:txBody>
          <a:bodyPr/>
          <a:lstStyle/>
          <a:p>
            <a:pPr marL="568327" lvl="0" indent="-457200">
              <a:defRPr/>
            </a:pPr>
            <a:r>
              <a:rPr lang="en-US"/>
              <a:t>Identifying Themes</a:t>
            </a:r>
            <a:endParaRPr/>
          </a:p>
          <a:p>
            <a:pPr marL="568327" lvl="0" indent="-457200">
              <a:defRPr/>
            </a:pPr>
            <a:r>
              <a:rPr lang="en-US"/>
              <a:t>Synthesis Matrix or a table……</a:t>
            </a:r>
            <a:endParaRPr lang="en-GB"/>
          </a:p>
          <a:p>
            <a:pPr marL="0" lvl="0" indent="0">
              <a:buNone/>
              <a:defRPr/>
            </a:pPr>
            <a:endParaRPr lang="en-GB"/>
          </a:p>
        </p:txBody>
      </p:sp>
      <p:graphicFrame>
        <p:nvGraphicFramePr>
          <p:cNvPr id="4" name="Group 43"/>
          <p:cNvGraphicFramePr>
            <a:graphicFrameLocks noGrp="1"/>
          </p:cNvGraphicFramePr>
          <p:nvPr/>
        </p:nvGraphicFramePr>
        <p:xfrm>
          <a:off x="838203" y="3163531"/>
          <a:ext cx="8851480" cy="2057398"/>
        </p:xfrm>
        <a:graphic>
          <a:graphicData uri="http://schemas.openxmlformats.org/drawingml/2006/table">
            <a:tbl>
              <a:tblPr/>
              <a:tblGrid>
                <a:gridCol w="17702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702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7029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7029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77029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650924"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defRPr/>
                      </a:pPr>
                      <a:endParaRPr lang="en-US" sz="1400" b="1" i="0" u="none" strike="noStrike" cap="none">
                        <a:solidFill>
                          <a:srgbClr val="FFFFFF"/>
                        </a:solidFill>
                        <a:latin typeface="Arial"/>
                        <a:ea typeface="ＭＳ Ｐゴシック"/>
                      </a:endParaRPr>
                    </a:p>
                  </a:txBody>
                  <a:tcPr marT="34290" marB="34290">
                    <a:lnL w="12701" algn="ctr">
                      <a:solidFill>
                        <a:srgbClr val="FFFFFF"/>
                      </a:solidFill>
                    </a:lnL>
                    <a:lnR w="12701" algn="ctr">
                      <a:solidFill>
                        <a:srgbClr val="FFFFFF"/>
                      </a:solidFill>
                    </a:lnR>
                    <a:lnT w="12701" algn="ctr">
                      <a:solidFill>
                        <a:srgbClr val="FFFFFF"/>
                      </a:solidFill>
                    </a:lnT>
                    <a:lnB w="38102" algn="ctr">
                      <a:solidFill>
                        <a:srgbClr val="FFFFFF"/>
                      </a:solidFill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defRPr/>
                      </a:pPr>
                      <a:r>
                        <a:rPr lang="en-US" sz="1400" b="1" i="0" u="none" strike="noStrike" cap="none">
                          <a:solidFill>
                            <a:srgbClr val="FFFFFF"/>
                          </a:solidFill>
                          <a:latin typeface="Arial"/>
                          <a:ea typeface="ＭＳ Ｐゴシック"/>
                        </a:rPr>
                        <a:t>Theme/ sub topic 1</a:t>
                      </a:r>
                      <a:endParaRPr/>
                    </a:p>
                  </a:txBody>
                  <a:tcPr marT="34290" marB="34290">
                    <a:lnL w="12701" algn="ctr">
                      <a:solidFill>
                        <a:srgbClr val="FFFFFF"/>
                      </a:solidFill>
                    </a:lnL>
                    <a:lnR w="12701" algn="ctr">
                      <a:solidFill>
                        <a:srgbClr val="FFFFFF"/>
                      </a:solidFill>
                    </a:lnR>
                    <a:lnT w="12701" algn="ctr">
                      <a:solidFill>
                        <a:srgbClr val="FFFFFF"/>
                      </a:solidFill>
                    </a:lnT>
                    <a:lnB w="38102" algn="ctr">
                      <a:solidFill>
                        <a:srgbClr val="FFFFFF"/>
                      </a:solidFill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defRPr/>
                      </a:pPr>
                      <a:r>
                        <a:rPr lang="en-US" sz="1400" b="1" i="0" u="none" strike="noStrike" cap="none">
                          <a:solidFill>
                            <a:srgbClr val="FFFFFF"/>
                          </a:solidFill>
                          <a:latin typeface="Arial"/>
                          <a:ea typeface="ＭＳ Ｐゴシック"/>
                        </a:rPr>
                        <a:t>Theme/ sub topic 1</a:t>
                      </a:r>
                      <a:endParaRPr/>
                    </a:p>
                  </a:txBody>
                  <a:tcPr marT="34290" marB="34290">
                    <a:lnL w="12701" algn="ctr">
                      <a:solidFill>
                        <a:srgbClr val="FFFFFF"/>
                      </a:solidFill>
                    </a:lnL>
                    <a:lnR w="12701" algn="ctr">
                      <a:solidFill>
                        <a:srgbClr val="FFFFFF"/>
                      </a:solidFill>
                    </a:lnR>
                    <a:lnT w="12701" algn="ctr">
                      <a:solidFill>
                        <a:srgbClr val="FFFFFF"/>
                      </a:solidFill>
                    </a:lnT>
                    <a:lnB w="38102" algn="ctr">
                      <a:solidFill>
                        <a:srgbClr val="FFFFFF"/>
                      </a:solidFill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defRPr/>
                      </a:pPr>
                      <a:r>
                        <a:rPr lang="en-US" sz="1400" b="1" i="0" u="none" strike="noStrike" cap="none">
                          <a:solidFill>
                            <a:srgbClr val="FFFFFF"/>
                          </a:solidFill>
                          <a:latin typeface="Arial"/>
                          <a:ea typeface="ＭＳ Ｐゴシック"/>
                        </a:rPr>
                        <a:t>Theme/ sub topic 1</a:t>
                      </a:r>
                      <a:endParaRPr/>
                    </a:p>
                  </a:txBody>
                  <a:tcPr marT="34290" marB="34290">
                    <a:lnL w="12701" algn="ctr">
                      <a:solidFill>
                        <a:srgbClr val="FFFFFF"/>
                      </a:solidFill>
                    </a:lnL>
                    <a:lnR w="12701" algn="ctr">
                      <a:solidFill>
                        <a:srgbClr val="FFFFFF"/>
                      </a:solidFill>
                    </a:lnR>
                    <a:lnT w="12701" algn="ctr">
                      <a:solidFill>
                        <a:srgbClr val="FFFFFF"/>
                      </a:solidFill>
                    </a:lnT>
                    <a:lnB w="38102" algn="ctr">
                      <a:solidFill>
                        <a:srgbClr val="FFFFFF"/>
                      </a:solidFill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defRPr/>
                      </a:pPr>
                      <a:r>
                        <a:rPr lang="en-US" sz="1400" b="1" i="0" u="none" strike="noStrike" cap="none">
                          <a:solidFill>
                            <a:srgbClr val="FFFFFF"/>
                          </a:solidFill>
                          <a:latin typeface="Arial"/>
                          <a:ea typeface="ＭＳ Ｐゴシック"/>
                        </a:rPr>
                        <a:t>Theme/ sub topic 1</a:t>
                      </a:r>
                      <a:endParaRPr/>
                    </a:p>
                  </a:txBody>
                  <a:tcPr marT="34290" marB="34290">
                    <a:lnL w="12701" algn="ctr">
                      <a:solidFill>
                        <a:srgbClr val="FFFFFF"/>
                      </a:solidFill>
                    </a:lnL>
                    <a:lnR w="12701" algn="ctr">
                      <a:solidFill>
                        <a:srgbClr val="FFFFFF"/>
                      </a:solidFill>
                    </a:lnR>
                    <a:lnT w="12701" algn="ctr">
                      <a:solidFill>
                        <a:srgbClr val="FFFFFF"/>
                      </a:solidFill>
                    </a:lnT>
                    <a:lnB w="38102" algn="ctr">
                      <a:solidFill>
                        <a:srgbClr val="FFFFFF"/>
                      </a:solidFill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50924"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defRPr/>
                      </a:pPr>
                      <a:r>
                        <a:rPr lang="en-US" sz="1400" b="0" i="0" u="none" strike="noStrike" cap="none">
                          <a:solidFill>
                            <a:srgbClr val="000000"/>
                          </a:solidFill>
                          <a:latin typeface="Arial"/>
                          <a:ea typeface="ＭＳ Ｐゴシック"/>
                        </a:rPr>
                        <a:t>James, et al.</a:t>
                      </a:r>
                      <a:endParaRPr/>
                    </a:p>
                  </a:txBody>
                  <a:tcPr marT="34290" marB="34290">
                    <a:lnL w="12701" algn="ctr">
                      <a:solidFill>
                        <a:srgbClr val="FFFFFF"/>
                      </a:solidFill>
                    </a:lnL>
                    <a:lnR w="12701" algn="ctr">
                      <a:solidFill>
                        <a:srgbClr val="FFFFFF"/>
                      </a:solidFill>
                    </a:lnR>
                    <a:lnT w="38102" algn="ctr">
                      <a:solidFill>
                        <a:srgbClr val="FFFFFF"/>
                      </a:solidFill>
                    </a:lnT>
                    <a:lnB w="12701" algn="ctr">
                      <a:solidFill>
                        <a:srgbClr val="FFFFFF"/>
                      </a:solidFill>
                    </a:lnB>
                    <a:solidFill>
                      <a:srgbClr val="CBCBC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defRPr/>
                      </a:pPr>
                      <a:r>
                        <a:rPr lang="en-US" sz="1400" b="0" i="0" u="none" strike="noStrike" cap="none">
                          <a:solidFill>
                            <a:srgbClr val="000000"/>
                          </a:solidFill>
                          <a:latin typeface="Arial"/>
                          <a:ea typeface="ＭＳ Ｐゴシック"/>
                        </a:rPr>
                        <a:t>xxxxx</a:t>
                      </a:r>
                      <a:endParaRPr/>
                    </a:p>
                  </a:txBody>
                  <a:tcPr marT="34290" marB="34290">
                    <a:lnL w="12701" algn="ctr">
                      <a:solidFill>
                        <a:srgbClr val="FFFFFF"/>
                      </a:solidFill>
                    </a:lnL>
                    <a:lnR w="12701" algn="ctr">
                      <a:solidFill>
                        <a:srgbClr val="FFFFFF"/>
                      </a:solidFill>
                    </a:lnR>
                    <a:lnT w="38102" algn="ctr">
                      <a:solidFill>
                        <a:srgbClr val="FFFFFF"/>
                      </a:solidFill>
                    </a:lnT>
                    <a:lnB w="12701" algn="ctr">
                      <a:solidFill>
                        <a:srgbClr val="FFFFFF"/>
                      </a:solidFill>
                    </a:lnB>
                    <a:solidFill>
                      <a:srgbClr val="CBCBC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defRPr/>
                      </a:pPr>
                      <a:r>
                        <a:rPr lang="en-US" sz="1400" b="0" i="0" u="none" strike="noStrike" cap="none">
                          <a:solidFill>
                            <a:srgbClr val="000000"/>
                          </a:solidFill>
                          <a:latin typeface="Arial"/>
                          <a:ea typeface="ＭＳ Ｐゴシック"/>
                        </a:rPr>
                        <a:t>xxxxx</a:t>
                      </a:r>
                      <a:endParaRPr/>
                    </a:p>
                  </a:txBody>
                  <a:tcPr marT="34290" marB="34290">
                    <a:lnL w="12701" algn="ctr">
                      <a:solidFill>
                        <a:srgbClr val="FFFFFF"/>
                      </a:solidFill>
                    </a:lnL>
                    <a:lnR w="12701" algn="ctr">
                      <a:solidFill>
                        <a:srgbClr val="FFFFFF"/>
                      </a:solidFill>
                    </a:lnR>
                    <a:lnT w="38102" algn="ctr">
                      <a:solidFill>
                        <a:srgbClr val="FFFFFF"/>
                      </a:solidFill>
                    </a:lnT>
                    <a:lnB w="12701" algn="ctr">
                      <a:solidFill>
                        <a:srgbClr val="FFFFFF"/>
                      </a:solidFill>
                    </a:lnB>
                    <a:solidFill>
                      <a:srgbClr val="CBCBC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defRPr/>
                      </a:pPr>
                      <a:endParaRPr lang="en-US" sz="1400" b="0" i="0" u="none" strike="noStrike" cap="none">
                        <a:solidFill>
                          <a:srgbClr val="000000"/>
                        </a:solidFill>
                        <a:latin typeface="Arial"/>
                        <a:ea typeface="ＭＳ Ｐゴシック"/>
                      </a:endParaRPr>
                    </a:p>
                  </a:txBody>
                  <a:tcPr marT="34290" marB="34290">
                    <a:lnL w="12701" algn="ctr">
                      <a:solidFill>
                        <a:srgbClr val="FFFFFF"/>
                      </a:solidFill>
                    </a:lnL>
                    <a:lnR w="12701" algn="ctr">
                      <a:solidFill>
                        <a:srgbClr val="FFFFFF"/>
                      </a:solidFill>
                    </a:lnR>
                    <a:lnT w="38102" algn="ctr">
                      <a:solidFill>
                        <a:srgbClr val="FFFFFF"/>
                      </a:solidFill>
                    </a:lnT>
                    <a:lnB w="12701" algn="ctr">
                      <a:solidFill>
                        <a:srgbClr val="FFFFFF"/>
                      </a:solidFill>
                    </a:lnB>
                    <a:solidFill>
                      <a:srgbClr val="CBCBC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defRPr/>
                      </a:pPr>
                      <a:endParaRPr lang="en-US" sz="1400" b="0" i="0" u="none" strike="noStrike" cap="none">
                        <a:solidFill>
                          <a:srgbClr val="000000"/>
                        </a:solidFill>
                        <a:latin typeface="Arial"/>
                        <a:ea typeface="ＭＳ Ｐゴシック"/>
                      </a:endParaRPr>
                    </a:p>
                  </a:txBody>
                  <a:tcPr marT="34290" marB="34290">
                    <a:lnL w="12701" algn="ctr">
                      <a:solidFill>
                        <a:srgbClr val="FFFFFF"/>
                      </a:solidFill>
                    </a:lnL>
                    <a:lnR w="12701" algn="ctr">
                      <a:solidFill>
                        <a:srgbClr val="FFFFFF"/>
                      </a:solidFill>
                    </a:lnR>
                    <a:lnT w="38102" algn="ctr">
                      <a:solidFill>
                        <a:srgbClr val="FFFFFF"/>
                      </a:solidFill>
                    </a:lnT>
                    <a:lnB w="12701" algn="ctr">
                      <a:solidFill>
                        <a:srgbClr val="FFFFFF"/>
                      </a:solidFill>
                    </a:lnB>
                    <a:solidFill>
                      <a:srgbClr val="CBCBC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7775"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defRPr/>
                      </a:pPr>
                      <a:r>
                        <a:rPr lang="en-US" sz="1400" b="0" i="0" u="none" strike="noStrike" cap="none">
                          <a:solidFill>
                            <a:srgbClr val="000000"/>
                          </a:solidFill>
                          <a:latin typeface="Arial"/>
                          <a:ea typeface="ＭＳ Ｐゴシック"/>
                        </a:rPr>
                        <a:t>Chung</a:t>
                      </a:r>
                      <a:endParaRPr/>
                    </a:p>
                  </a:txBody>
                  <a:tcPr marT="34290" marB="34290">
                    <a:lnL w="12701" algn="ctr">
                      <a:solidFill>
                        <a:srgbClr val="FFFFFF"/>
                      </a:solidFill>
                    </a:lnL>
                    <a:lnR w="12701" algn="ctr">
                      <a:solidFill>
                        <a:srgbClr val="FFFFFF"/>
                      </a:solidFill>
                    </a:lnR>
                    <a:lnT w="12701" algn="ctr">
                      <a:solidFill>
                        <a:srgbClr val="FFFFFF"/>
                      </a:solidFill>
                    </a:lnT>
                    <a:lnB w="12701" algn="ctr">
                      <a:solidFill>
                        <a:srgbClr val="FFFFFF"/>
                      </a:solidFill>
                    </a:lnB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defRPr/>
                      </a:pPr>
                      <a:endParaRPr lang="en-US" sz="1400" b="0" i="0" u="none" strike="noStrike" cap="none">
                        <a:solidFill>
                          <a:srgbClr val="000000"/>
                        </a:solidFill>
                        <a:latin typeface="Arial"/>
                        <a:ea typeface="ＭＳ Ｐゴシック"/>
                      </a:endParaRPr>
                    </a:p>
                  </a:txBody>
                  <a:tcPr marT="34290" marB="34290">
                    <a:lnL w="12701" algn="ctr">
                      <a:solidFill>
                        <a:srgbClr val="FFFFFF"/>
                      </a:solidFill>
                    </a:lnL>
                    <a:lnR w="12701" algn="ctr">
                      <a:solidFill>
                        <a:srgbClr val="FFFFFF"/>
                      </a:solidFill>
                    </a:lnR>
                    <a:lnT w="12701" algn="ctr">
                      <a:solidFill>
                        <a:srgbClr val="FFFFFF"/>
                      </a:solidFill>
                    </a:lnT>
                    <a:lnB w="12701" algn="ctr">
                      <a:solidFill>
                        <a:srgbClr val="FFFFFF"/>
                      </a:solidFill>
                    </a:lnB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defRPr/>
                      </a:pPr>
                      <a:r>
                        <a:rPr lang="en-US" sz="1400" b="0" i="0" u="none" strike="noStrike" cap="none">
                          <a:solidFill>
                            <a:srgbClr val="000000"/>
                          </a:solidFill>
                          <a:latin typeface="Arial"/>
                          <a:ea typeface="ＭＳ Ｐゴシック"/>
                        </a:rPr>
                        <a:t>xxxxx</a:t>
                      </a:r>
                      <a:endParaRPr/>
                    </a:p>
                  </a:txBody>
                  <a:tcPr marT="34290" marB="34290">
                    <a:lnL w="12701" algn="ctr">
                      <a:solidFill>
                        <a:srgbClr val="FFFFFF"/>
                      </a:solidFill>
                    </a:lnL>
                    <a:lnR w="12701" algn="ctr">
                      <a:solidFill>
                        <a:srgbClr val="FFFFFF"/>
                      </a:solidFill>
                    </a:lnR>
                    <a:lnT w="12701" algn="ctr">
                      <a:solidFill>
                        <a:srgbClr val="FFFFFF"/>
                      </a:solidFill>
                    </a:lnT>
                    <a:lnB w="12701" algn="ctr">
                      <a:solidFill>
                        <a:srgbClr val="FFFFFF"/>
                      </a:solidFill>
                    </a:lnB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defRPr/>
                      </a:pPr>
                      <a:endParaRPr lang="en-US" sz="1400" b="0" i="0" u="none" strike="noStrike" cap="none">
                        <a:solidFill>
                          <a:srgbClr val="000000"/>
                        </a:solidFill>
                        <a:latin typeface="Arial"/>
                        <a:ea typeface="ＭＳ Ｐゴシック"/>
                      </a:endParaRPr>
                    </a:p>
                  </a:txBody>
                  <a:tcPr marT="34290" marB="34290">
                    <a:lnL w="12701" algn="ctr">
                      <a:solidFill>
                        <a:srgbClr val="FFFFFF"/>
                      </a:solidFill>
                    </a:lnL>
                    <a:lnR w="12701" algn="ctr">
                      <a:solidFill>
                        <a:srgbClr val="FFFFFF"/>
                      </a:solidFill>
                    </a:lnR>
                    <a:lnT w="12701" algn="ctr">
                      <a:solidFill>
                        <a:srgbClr val="FFFFFF"/>
                      </a:solidFill>
                    </a:lnT>
                    <a:lnB w="12701" algn="ctr">
                      <a:solidFill>
                        <a:srgbClr val="FFFFFF"/>
                      </a:solidFill>
                    </a:lnB>
                    <a:solidFill>
                      <a:srgbClr val="E7E7E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defRPr/>
                      </a:pPr>
                      <a:r>
                        <a:rPr lang="en-US" sz="1400" b="0" i="0" u="none" strike="noStrike" cap="none">
                          <a:solidFill>
                            <a:srgbClr val="000000"/>
                          </a:solidFill>
                          <a:latin typeface="Arial"/>
                          <a:ea typeface="ＭＳ Ｐゴシック"/>
                        </a:rPr>
                        <a:t>xxxxx</a:t>
                      </a:r>
                      <a:endParaRPr/>
                    </a:p>
                  </a:txBody>
                  <a:tcPr marT="34290" marB="34290">
                    <a:lnL w="12701" algn="ctr">
                      <a:solidFill>
                        <a:srgbClr val="FFFFFF"/>
                      </a:solidFill>
                    </a:lnL>
                    <a:lnR w="12701" algn="ctr">
                      <a:solidFill>
                        <a:srgbClr val="FFFFFF"/>
                      </a:solidFill>
                    </a:lnR>
                    <a:lnT w="12701" algn="ctr">
                      <a:solidFill>
                        <a:srgbClr val="FFFFFF"/>
                      </a:solidFill>
                    </a:lnT>
                    <a:lnB w="12701" algn="ctr">
                      <a:solidFill>
                        <a:srgbClr val="FFFFFF"/>
                      </a:solidFill>
                    </a:lnB>
                    <a:solidFill>
                      <a:srgbClr val="E7E7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7775"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defRPr/>
                      </a:pPr>
                      <a:r>
                        <a:rPr lang="en-US" sz="1400" b="0" i="0" u="none" strike="noStrike" cap="none">
                          <a:solidFill>
                            <a:srgbClr val="000000"/>
                          </a:solidFill>
                          <a:latin typeface="Arial"/>
                          <a:ea typeface="ＭＳ Ｐゴシック"/>
                        </a:rPr>
                        <a:t>Levy</a:t>
                      </a:r>
                      <a:endParaRPr/>
                    </a:p>
                  </a:txBody>
                  <a:tcPr marT="34290" marB="34290">
                    <a:lnL w="12701" algn="ctr">
                      <a:solidFill>
                        <a:srgbClr val="FFFFFF"/>
                      </a:solidFill>
                    </a:lnL>
                    <a:lnR w="12701" algn="ctr">
                      <a:solidFill>
                        <a:srgbClr val="FFFFFF"/>
                      </a:solidFill>
                    </a:lnR>
                    <a:lnT w="12701" algn="ctr">
                      <a:solidFill>
                        <a:srgbClr val="FFFFFF"/>
                      </a:solidFill>
                    </a:lnT>
                    <a:lnB w="12701" algn="ctr">
                      <a:solidFill>
                        <a:srgbClr val="FFFFFF"/>
                      </a:solidFill>
                    </a:lnB>
                    <a:solidFill>
                      <a:srgbClr val="CBCBC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defRPr/>
                      </a:pPr>
                      <a:r>
                        <a:rPr lang="en-US" sz="1400" b="0" i="0" u="none" strike="noStrike" cap="none">
                          <a:solidFill>
                            <a:srgbClr val="000000"/>
                          </a:solidFill>
                          <a:latin typeface="Arial"/>
                          <a:ea typeface="ＭＳ Ｐゴシック"/>
                        </a:rPr>
                        <a:t>xxxx</a:t>
                      </a:r>
                      <a:endParaRPr/>
                    </a:p>
                  </a:txBody>
                  <a:tcPr marT="34290" marB="34290">
                    <a:lnL w="12701" algn="ctr">
                      <a:solidFill>
                        <a:srgbClr val="FFFFFF"/>
                      </a:solidFill>
                    </a:lnL>
                    <a:lnR w="12701" algn="ctr">
                      <a:solidFill>
                        <a:srgbClr val="FFFFFF"/>
                      </a:solidFill>
                    </a:lnR>
                    <a:lnT w="12701" algn="ctr">
                      <a:solidFill>
                        <a:srgbClr val="FFFFFF"/>
                      </a:solidFill>
                    </a:lnT>
                    <a:lnB w="12701" algn="ctr">
                      <a:solidFill>
                        <a:srgbClr val="FFFFFF"/>
                      </a:solidFill>
                    </a:lnB>
                    <a:solidFill>
                      <a:srgbClr val="CBCBC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defRPr/>
                      </a:pPr>
                      <a:endParaRPr lang="en-US" sz="1400" b="0" i="0" u="none" strike="noStrike" cap="none">
                        <a:solidFill>
                          <a:srgbClr val="000000"/>
                        </a:solidFill>
                        <a:latin typeface="Arial"/>
                        <a:ea typeface="ＭＳ Ｐゴシック"/>
                      </a:endParaRPr>
                    </a:p>
                  </a:txBody>
                  <a:tcPr marT="34290" marB="34290">
                    <a:lnL w="12701" algn="ctr">
                      <a:solidFill>
                        <a:srgbClr val="FFFFFF"/>
                      </a:solidFill>
                    </a:lnL>
                    <a:lnR w="12701" algn="ctr">
                      <a:solidFill>
                        <a:srgbClr val="FFFFFF"/>
                      </a:solidFill>
                    </a:lnR>
                    <a:lnT w="12701" algn="ctr">
                      <a:solidFill>
                        <a:srgbClr val="FFFFFF"/>
                      </a:solidFill>
                    </a:lnT>
                    <a:lnB w="12701" algn="ctr">
                      <a:solidFill>
                        <a:srgbClr val="FFFFFF"/>
                      </a:solidFill>
                    </a:lnB>
                    <a:solidFill>
                      <a:srgbClr val="CBCBC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defRPr/>
                      </a:pPr>
                      <a:r>
                        <a:rPr lang="en-US" sz="1400" b="0" i="0" u="none" strike="noStrike" cap="none">
                          <a:solidFill>
                            <a:srgbClr val="000000"/>
                          </a:solidFill>
                          <a:latin typeface="Arial"/>
                          <a:ea typeface="ＭＳ Ｐゴシック"/>
                        </a:rPr>
                        <a:t>xxxxx</a:t>
                      </a:r>
                      <a:endParaRPr/>
                    </a:p>
                  </a:txBody>
                  <a:tcPr marT="34290" marB="34290">
                    <a:lnL w="12701" algn="ctr">
                      <a:solidFill>
                        <a:srgbClr val="FFFFFF"/>
                      </a:solidFill>
                    </a:lnL>
                    <a:lnR w="12701" algn="ctr">
                      <a:solidFill>
                        <a:srgbClr val="FFFFFF"/>
                      </a:solidFill>
                    </a:lnR>
                    <a:lnT w="12701" algn="ctr">
                      <a:solidFill>
                        <a:srgbClr val="FFFFFF"/>
                      </a:solidFill>
                    </a:lnT>
                    <a:lnB w="12701" algn="ctr">
                      <a:solidFill>
                        <a:srgbClr val="FFFFFF"/>
                      </a:solidFill>
                    </a:lnB>
                    <a:solidFill>
                      <a:srgbClr val="CBCBC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defRPr/>
                      </a:pPr>
                      <a:endParaRPr lang="en-US" sz="1400" b="0" i="0" u="none" strike="noStrike" cap="none">
                        <a:solidFill>
                          <a:srgbClr val="000000"/>
                        </a:solidFill>
                        <a:latin typeface="Arial"/>
                        <a:ea typeface="ＭＳ Ｐゴシック"/>
                      </a:endParaRPr>
                    </a:p>
                  </a:txBody>
                  <a:tcPr marT="34290" marB="34290">
                    <a:lnL w="12701" algn="ctr">
                      <a:solidFill>
                        <a:srgbClr val="FFFFFF"/>
                      </a:solidFill>
                    </a:lnL>
                    <a:lnR w="12701" algn="ctr">
                      <a:solidFill>
                        <a:srgbClr val="FFFFFF"/>
                      </a:solidFill>
                    </a:lnR>
                    <a:lnT w="12701" algn="ctr">
                      <a:solidFill>
                        <a:srgbClr val="FFFFFF"/>
                      </a:solidFill>
                    </a:lnT>
                    <a:lnB w="12701" algn="ctr">
                      <a:solidFill>
                        <a:srgbClr val="FFFFFF"/>
                      </a:solidFill>
                    </a:lnB>
                    <a:solidFill>
                      <a:srgbClr val="CBCBC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" name="Speech Bubble: Rectangle 4"/>
          <p:cNvSpPr/>
          <p:nvPr/>
        </p:nvSpPr>
        <p:spPr bwMode="auto">
          <a:xfrm>
            <a:off x="6618966" y="1637068"/>
            <a:ext cx="5149827" cy="873736"/>
          </a:xfrm>
          <a:custGeom>
            <a:avLst>
              <a:gd name="f0" fmla="val 6300"/>
              <a:gd name="f1" fmla="val 243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+- 0 0 1"/>
              <a:gd name="f10" fmla="val -2147483647"/>
              <a:gd name="f11" fmla="val 2147483647"/>
              <a:gd name="f12" fmla="val 3590"/>
              <a:gd name="f13" fmla="val 8970"/>
              <a:gd name="f14" fmla="val 12630"/>
              <a:gd name="f15" fmla="val 18010"/>
              <a:gd name="f16" fmla="+- 0 0 180"/>
              <a:gd name="f17" fmla="*/ f5 1 21600"/>
              <a:gd name="f18" fmla="*/ f6 1 21600"/>
              <a:gd name="f19" fmla="pin -2147483647 f0 2147483647"/>
              <a:gd name="f20" fmla="pin -2147483647 f1 2147483647"/>
              <a:gd name="f21" fmla="*/ f16 f2 1"/>
              <a:gd name="f22" fmla="+- f19 0 10800"/>
              <a:gd name="f23" fmla="+- f20 0 10800"/>
              <a:gd name="f24" fmla="+- f20 0 21600"/>
              <a:gd name="f25" fmla="+- f19 0 21600"/>
              <a:gd name="f26" fmla="val f19"/>
              <a:gd name="f27" fmla="val f20"/>
              <a:gd name="f28" fmla="*/ f19 f17 1"/>
              <a:gd name="f29" fmla="*/ f20 f18 1"/>
              <a:gd name="f30" fmla="*/ 0 f17 1"/>
              <a:gd name="f31" fmla="*/ 21600 f17 1"/>
              <a:gd name="f32" fmla="*/ 21600 f18 1"/>
              <a:gd name="f33" fmla="*/ 0 f18 1"/>
              <a:gd name="f34" fmla="*/ f21 1 f4"/>
              <a:gd name="f35" fmla="abs f22"/>
              <a:gd name="f36" fmla="abs f23"/>
              <a:gd name="f37" fmla="*/ f26 f17 1"/>
              <a:gd name="f38" fmla="*/ f27 f18 1"/>
              <a:gd name="f39" fmla="+- f34 0 f3"/>
              <a:gd name="f40" fmla="+- f35 0 f36"/>
              <a:gd name="f41" fmla="+- f36 0 f35"/>
              <a:gd name="f42" fmla="?: f23 f9 f40"/>
              <a:gd name="f43" fmla="?: f23 f40 f9"/>
              <a:gd name="f44" fmla="?: f22 f9 f41"/>
              <a:gd name="f45" fmla="?: f22 f41 f9"/>
              <a:gd name="f46" fmla="?: f19 f9 f42"/>
              <a:gd name="f47" fmla="?: f19 f9 f43"/>
              <a:gd name="f48" fmla="?: f24 f44 f9"/>
              <a:gd name="f49" fmla="?: f24 f45 f9"/>
              <a:gd name="f50" fmla="?: f25 f43 f9"/>
              <a:gd name="f51" fmla="?: f25 f42 f9"/>
              <a:gd name="f52" fmla="?: f20 f9 f45"/>
              <a:gd name="f53" fmla="?: f20 f9 f44"/>
              <a:gd name="f54" fmla="?: f46 f19 0"/>
              <a:gd name="f55" fmla="?: f46 f20 6280"/>
              <a:gd name="f56" fmla="?: f47 f19 0"/>
              <a:gd name="f57" fmla="?: f47 f20 15320"/>
              <a:gd name="f58" fmla="?: f48 f19 6280"/>
              <a:gd name="f59" fmla="?: f48 f20 21600"/>
              <a:gd name="f60" fmla="?: f49 f19 15320"/>
              <a:gd name="f61" fmla="?: f49 f20 21600"/>
              <a:gd name="f62" fmla="?: f50 f19 21600"/>
              <a:gd name="f63" fmla="?: f50 f20 15320"/>
              <a:gd name="f64" fmla="?: f51 f19 21600"/>
              <a:gd name="f65" fmla="?: f51 f20 6280"/>
              <a:gd name="f66" fmla="?: f52 f19 15320"/>
              <a:gd name="f67" fmla="?: f52 f20 0"/>
              <a:gd name="f68" fmla="?: f53 f19 6280"/>
              <a:gd name="f69" fmla="?: f53 f20 0"/>
            </a:gdLst>
            <a:ahLst>
              <a:ahXY gdRefX="f0" minX="f10" maxX="f11" gdRefY="f1" minY="f10" maxY="f11">
                <a:pos x="f28" y="f29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9">
                <a:pos x="f37" y="f38"/>
              </a:cxn>
            </a:cxnLst>
            <a:rect l="f30" t="f33" r="f31" b="f32"/>
            <a:pathLst>
              <a:path w="21600" h="21600" extrusionOk="0">
                <a:moveTo>
                  <a:pt x="f7" y="f7"/>
                </a:moveTo>
                <a:lnTo>
                  <a:pt x="f7" y="f12"/>
                </a:lnTo>
                <a:lnTo>
                  <a:pt x="f54" y="f55"/>
                </a:lnTo>
                <a:lnTo>
                  <a:pt x="f7" y="f13"/>
                </a:lnTo>
                <a:lnTo>
                  <a:pt x="f7" y="f14"/>
                </a:lnTo>
                <a:lnTo>
                  <a:pt x="f56" y="f57"/>
                </a:lnTo>
                <a:lnTo>
                  <a:pt x="f7" y="f15"/>
                </a:lnTo>
                <a:lnTo>
                  <a:pt x="f7" y="f8"/>
                </a:lnTo>
                <a:lnTo>
                  <a:pt x="f12" y="f8"/>
                </a:lnTo>
                <a:lnTo>
                  <a:pt x="f58" y="f59"/>
                </a:lnTo>
                <a:lnTo>
                  <a:pt x="f13" y="f8"/>
                </a:lnTo>
                <a:lnTo>
                  <a:pt x="f14" y="f8"/>
                </a:lnTo>
                <a:lnTo>
                  <a:pt x="f60" y="f61"/>
                </a:lnTo>
                <a:lnTo>
                  <a:pt x="f15" y="f8"/>
                </a:lnTo>
                <a:lnTo>
                  <a:pt x="f8" y="f8"/>
                </a:lnTo>
                <a:lnTo>
                  <a:pt x="f8" y="f15"/>
                </a:lnTo>
                <a:lnTo>
                  <a:pt x="f62" y="f63"/>
                </a:lnTo>
                <a:lnTo>
                  <a:pt x="f8" y="f14"/>
                </a:lnTo>
                <a:lnTo>
                  <a:pt x="f8" y="f13"/>
                </a:lnTo>
                <a:lnTo>
                  <a:pt x="f64" y="f65"/>
                </a:lnTo>
                <a:lnTo>
                  <a:pt x="f8" y="f12"/>
                </a:lnTo>
                <a:lnTo>
                  <a:pt x="f8" y="f7"/>
                </a:lnTo>
                <a:lnTo>
                  <a:pt x="f15" y="f7"/>
                </a:lnTo>
                <a:lnTo>
                  <a:pt x="f66" y="f67"/>
                </a:lnTo>
                <a:lnTo>
                  <a:pt x="f14" y="f7"/>
                </a:lnTo>
                <a:lnTo>
                  <a:pt x="f13" y="f7"/>
                </a:lnTo>
                <a:lnTo>
                  <a:pt x="f68" y="f69"/>
                </a:lnTo>
                <a:lnTo>
                  <a:pt x="f12" y="f7"/>
                </a:lnTo>
                <a:lnTo>
                  <a:pt x="f7" y="f7"/>
                </a:lnTo>
                <a:close/>
              </a:path>
            </a:pathLst>
          </a:custGeom>
          <a:solidFill>
            <a:srgbClr val="5B9BD5"/>
          </a:solidFill>
          <a:ln w="12701" cap="flat">
            <a:solidFill>
              <a:srgbClr val="223F59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800" b="0" i="0" u="none" strike="noStrike" cap="none" spc="0">
                <a:solidFill>
                  <a:srgbClr val="FFFFFF"/>
                </a:solidFill>
                <a:latin typeface="Calibri"/>
              </a:rPr>
              <a:t>https://journals.sagepub.com/doi/abs/10.1177/14707853211018428</a:t>
            </a:r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 lvl="0">
              <a:defRPr/>
            </a:pPr>
            <a:r>
              <a:rPr lang="en-US" b="1">
                <a:solidFill>
                  <a:srgbClr val="7030A0"/>
                </a:solidFill>
              </a:rPr>
              <a:t>Steps 3: Developing a Conceptual Framework</a:t>
            </a:r>
            <a:br>
              <a:rPr lang="en-GB" b="1">
                <a:solidFill>
                  <a:srgbClr val="7030A0"/>
                </a:solidFill>
              </a:rPr>
            </a:b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 bwMode="auto">
          <a:xfrm>
            <a:off x="1105518" y="1029129"/>
            <a:ext cx="10629900" cy="1325559"/>
          </a:xfrm>
        </p:spPr>
        <p:txBody>
          <a:bodyPr/>
          <a:lstStyle/>
          <a:p>
            <a:pPr marL="568327" lvl="0" indent="-457200">
              <a:defRPr/>
            </a:pPr>
            <a:r>
              <a:rPr lang="en-US"/>
              <a:t>Identifying Themes</a:t>
            </a:r>
            <a:endParaRPr/>
          </a:p>
          <a:p>
            <a:pPr marL="568327" lvl="0" indent="-457200">
              <a:defRPr/>
            </a:pPr>
            <a:r>
              <a:rPr lang="en-US"/>
              <a:t>Synthesis Matrix or other similar tables can be used</a:t>
            </a:r>
            <a:endParaRPr lang="en-GB"/>
          </a:p>
          <a:p>
            <a:pPr marL="0" lvl="0" indent="0">
              <a:buNone/>
              <a:defRPr/>
            </a:pPr>
            <a:endParaRPr lang="en-GB"/>
          </a:p>
        </p:txBody>
      </p:sp>
      <p:pic>
        <p:nvPicPr>
          <p:cNvPr id="4" name="Picture 1"/>
          <p:cNvPicPr>
            <a:picLocks noChangeAspect="1"/>
          </p:cNvPicPr>
          <p:nvPr/>
        </p:nvPicPr>
        <p:blipFill>
          <a:blip r:embed="rId3"/>
          <a:stretch/>
        </p:blipFill>
        <p:spPr bwMode="auto">
          <a:xfrm>
            <a:off x="1822746" y="2289438"/>
            <a:ext cx="7277005" cy="29280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 Box 4"/>
          <p:cNvSpPr txBox="1"/>
          <p:nvPr/>
        </p:nvSpPr>
        <p:spPr bwMode="auto">
          <a:xfrm>
            <a:off x="3511230" y="5365707"/>
            <a:ext cx="3657924" cy="3661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110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GB" sz="1800" b="0" i="0" u="none" strike="noStrike" cap="none" spc="0">
                <a:solidFill>
                  <a:srgbClr val="000000"/>
                </a:solidFill>
                <a:latin typeface="Verdana"/>
              </a:rPr>
              <a:t>Literature Review Structure</a:t>
            </a:r>
            <a:endParaRPr/>
          </a:p>
        </p:txBody>
      </p:sp>
      <p:sp>
        <p:nvSpPr>
          <p:cNvPr id="6" name="TextBox 7"/>
          <p:cNvSpPr txBox="1"/>
          <p:nvPr/>
        </p:nvSpPr>
        <p:spPr bwMode="auto">
          <a:xfrm>
            <a:off x="7024447" y="5359489"/>
            <a:ext cx="2951022" cy="38532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GB" sz="18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Times New Roman"/>
              </a:rPr>
              <a:t>(Saunders  et al., 2023)</a:t>
            </a:r>
            <a:endParaRPr lang="en-US" sz="1800" b="0" i="0" u="none" strike="noStrike" cap="none" spc="0">
              <a:solidFill>
                <a:srgbClr val="000000"/>
              </a:solidFill>
              <a:latin typeface="Calibri"/>
              <a:ea typeface="Calibri"/>
              <a:cs typeface="Times New Roman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622722409" name="Title 1"/>
          <p:cNvSpPr txBox="1"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 lvl="0">
              <a:defRPr/>
            </a:pPr>
            <a:r>
              <a:rPr lang="en-US" b="1">
                <a:solidFill>
                  <a:srgbClr val="7030A0"/>
                </a:solidFill>
              </a:rPr>
              <a:t>Steps 3: Developing a Conceptual Framework</a:t>
            </a:r>
            <a:br>
              <a:rPr lang="en-GB" b="1">
                <a:solidFill>
                  <a:srgbClr val="7030A0"/>
                </a:solidFill>
              </a:rPr>
            </a:br>
            <a:endParaRPr lang="en-GB"/>
          </a:p>
        </p:txBody>
      </p:sp>
      <p:sp>
        <p:nvSpPr>
          <p:cNvPr id="476062130" name="Content Placeholder 2"/>
          <p:cNvSpPr txBox="1">
            <a:spLocks noGrp="1"/>
          </p:cNvSpPr>
          <p:nvPr>
            <p:ph idx="1"/>
          </p:nvPr>
        </p:nvSpPr>
        <p:spPr bwMode="auto">
          <a:xfrm>
            <a:off x="1105517" y="1029128"/>
            <a:ext cx="10629900" cy="1325558"/>
          </a:xfrm>
        </p:spPr>
        <p:txBody>
          <a:bodyPr/>
          <a:lstStyle/>
          <a:p>
            <a:pPr marL="568326" lvl="0" indent="-457200">
              <a:defRPr/>
            </a:pPr>
            <a:r>
              <a:rPr lang="en-GB"/>
              <a:t>Example</a:t>
            </a:r>
          </a:p>
          <a:p>
            <a:pPr marL="0" lvl="0" indent="0">
              <a:buNone/>
              <a:defRPr/>
            </a:pPr>
            <a:endParaRPr lang="en-GB"/>
          </a:p>
        </p:txBody>
      </p:sp>
      <p:pic>
        <p:nvPicPr>
          <p:cNvPr id="1563474988" name="Picture 1563474987"/>
          <p:cNvPicPr>
            <a:picLocks noChangeAspect="1"/>
          </p:cNvPicPr>
          <p:nvPr/>
        </p:nvPicPr>
        <p:blipFill>
          <a:blip r:embed="rId3"/>
          <a:stretch/>
        </p:blipFill>
        <p:spPr bwMode="auto">
          <a:xfrm>
            <a:off x="1464508" y="1528081"/>
            <a:ext cx="8759598" cy="3999819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 lvl="0">
              <a:defRPr/>
            </a:pPr>
            <a:r>
              <a:rPr lang="en-US" b="1">
                <a:solidFill>
                  <a:srgbClr val="7030A0"/>
                </a:solidFill>
              </a:rPr>
              <a:t>Steps 4: PEER</a:t>
            </a:r>
            <a:br>
              <a:rPr lang="en-GB" b="1">
                <a:solidFill>
                  <a:srgbClr val="7030A0"/>
                </a:solidFill>
              </a:rPr>
            </a:br>
            <a:endParaRPr lang="en-GB"/>
          </a:p>
        </p:txBody>
      </p:sp>
      <p:sp>
        <p:nvSpPr>
          <p:cNvPr id="3" name="Content Placeholder 3"/>
          <p:cNvSpPr txBox="1">
            <a:spLocks noGrp="1"/>
          </p:cNvSpPr>
          <p:nvPr>
            <p:ph idx="1"/>
          </p:nvPr>
        </p:nvSpPr>
        <p:spPr bwMode="auto">
          <a:xfrm>
            <a:off x="619376" y="1688511"/>
            <a:ext cx="5736613" cy="2530199"/>
          </a:xfrm>
        </p:spPr>
        <p:txBody>
          <a:bodyPr>
            <a:spAutoFit/>
          </a:bodyPr>
          <a:lstStyle/>
          <a:p>
            <a:pPr marL="568327" lvl="0" indent="-457200">
              <a:defRPr/>
            </a:pPr>
            <a:r>
              <a:rPr lang="en-US" sz="3200"/>
              <a:t>Point </a:t>
            </a:r>
            <a:endParaRPr/>
          </a:p>
          <a:p>
            <a:pPr marL="568327" lvl="0" indent="-457200">
              <a:defRPr/>
            </a:pPr>
            <a:r>
              <a:rPr lang="en-US" sz="3200"/>
              <a:t>Evidence</a:t>
            </a:r>
            <a:endParaRPr/>
          </a:p>
          <a:p>
            <a:pPr marL="568327" lvl="0" indent="-457200">
              <a:defRPr/>
            </a:pPr>
            <a:r>
              <a:rPr lang="en-US" sz="3200"/>
              <a:t>Example</a:t>
            </a:r>
            <a:endParaRPr/>
          </a:p>
          <a:p>
            <a:pPr marL="568327" lvl="0" indent="-457200">
              <a:defRPr/>
            </a:pPr>
            <a:r>
              <a:rPr lang="en-US" sz="3200"/>
              <a:t>Explain</a:t>
            </a:r>
            <a:endParaRPr/>
          </a:p>
          <a:p>
            <a:pPr marL="568327" lvl="0" indent="-457200">
              <a:defRPr/>
            </a:pPr>
            <a:r>
              <a:rPr lang="en-US" sz="3200"/>
              <a:t>Repeat/ Review/ </a:t>
            </a:r>
            <a:r>
              <a:rPr lang="en-GB" sz="3200"/>
              <a:t>C</a:t>
            </a:r>
            <a:r>
              <a:rPr lang="en-US" sz="3200"/>
              <a:t>onclude</a:t>
            </a:r>
            <a:endParaRPr lang="en-GB" sz="3200"/>
          </a:p>
        </p:txBody>
      </p:sp>
      <p:sp>
        <p:nvSpPr>
          <p:cNvPr id="4" name="Speech Bubble: Rectangle 4"/>
          <p:cNvSpPr/>
          <p:nvPr/>
        </p:nvSpPr>
        <p:spPr bwMode="auto">
          <a:xfrm>
            <a:off x="6355272" y="1690689"/>
            <a:ext cx="4383267" cy="1425412"/>
          </a:xfrm>
          <a:custGeom>
            <a:avLst>
              <a:gd name="f0" fmla="val 6300"/>
              <a:gd name="f1" fmla="val 243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+- 0 0 1"/>
              <a:gd name="f10" fmla="val -2147483647"/>
              <a:gd name="f11" fmla="val 2147483647"/>
              <a:gd name="f12" fmla="val 3590"/>
              <a:gd name="f13" fmla="val 8970"/>
              <a:gd name="f14" fmla="val 12630"/>
              <a:gd name="f15" fmla="val 18010"/>
              <a:gd name="f16" fmla="+- 0 0 180"/>
              <a:gd name="f17" fmla="*/ f5 1 21600"/>
              <a:gd name="f18" fmla="*/ f6 1 21600"/>
              <a:gd name="f19" fmla="pin -2147483647 f0 2147483647"/>
              <a:gd name="f20" fmla="pin -2147483647 f1 2147483647"/>
              <a:gd name="f21" fmla="*/ f16 f2 1"/>
              <a:gd name="f22" fmla="+- f19 0 10800"/>
              <a:gd name="f23" fmla="+- f20 0 10800"/>
              <a:gd name="f24" fmla="+- f20 0 21600"/>
              <a:gd name="f25" fmla="+- f19 0 21600"/>
              <a:gd name="f26" fmla="val f19"/>
              <a:gd name="f27" fmla="val f20"/>
              <a:gd name="f28" fmla="*/ f19 f17 1"/>
              <a:gd name="f29" fmla="*/ f20 f18 1"/>
              <a:gd name="f30" fmla="*/ 0 f17 1"/>
              <a:gd name="f31" fmla="*/ 21600 f17 1"/>
              <a:gd name="f32" fmla="*/ 21600 f18 1"/>
              <a:gd name="f33" fmla="*/ 0 f18 1"/>
              <a:gd name="f34" fmla="*/ f21 1 f4"/>
              <a:gd name="f35" fmla="abs f22"/>
              <a:gd name="f36" fmla="abs f23"/>
              <a:gd name="f37" fmla="*/ f26 f17 1"/>
              <a:gd name="f38" fmla="*/ f27 f18 1"/>
              <a:gd name="f39" fmla="+- f34 0 f3"/>
              <a:gd name="f40" fmla="+- f35 0 f36"/>
              <a:gd name="f41" fmla="+- f36 0 f35"/>
              <a:gd name="f42" fmla="?: f23 f9 f40"/>
              <a:gd name="f43" fmla="?: f23 f40 f9"/>
              <a:gd name="f44" fmla="?: f22 f9 f41"/>
              <a:gd name="f45" fmla="?: f22 f41 f9"/>
              <a:gd name="f46" fmla="?: f19 f9 f42"/>
              <a:gd name="f47" fmla="?: f19 f9 f43"/>
              <a:gd name="f48" fmla="?: f24 f44 f9"/>
              <a:gd name="f49" fmla="?: f24 f45 f9"/>
              <a:gd name="f50" fmla="?: f25 f43 f9"/>
              <a:gd name="f51" fmla="?: f25 f42 f9"/>
              <a:gd name="f52" fmla="?: f20 f9 f45"/>
              <a:gd name="f53" fmla="?: f20 f9 f44"/>
              <a:gd name="f54" fmla="?: f46 f19 0"/>
              <a:gd name="f55" fmla="?: f46 f20 6280"/>
              <a:gd name="f56" fmla="?: f47 f19 0"/>
              <a:gd name="f57" fmla="?: f47 f20 15320"/>
              <a:gd name="f58" fmla="?: f48 f19 6280"/>
              <a:gd name="f59" fmla="?: f48 f20 21600"/>
              <a:gd name="f60" fmla="?: f49 f19 15320"/>
              <a:gd name="f61" fmla="?: f49 f20 21600"/>
              <a:gd name="f62" fmla="?: f50 f19 21600"/>
              <a:gd name="f63" fmla="?: f50 f20 15320"/>
              <a:gd name="f64" fmla="?: f51 f19 21600"/>
              <a:gd name="f65" fmla="?: f51 f20 6280"/>
              <a:gd name="f66" fmla="?: f52 f19 15320"/>
              <a:gd name="f67" fmla="?: f52 f20 0"/>
              <a:gd name="f68" fmla="?: f53 f19 6280"/>
              <a:gd name="f69" fmla="?: f53 f20 0"/>
            </a:gdLst>
            <a:ahLst>
              <a:ahXY gdRefX="f0" minX="f10" maxX="f11" gdRefY="f1" minY="f10" maxY="f11">
                <a:pos x="f28" y="f29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9">
                <a:pos x="f37" y="f38"/>
              </a:cxn>
            </a:cxnLst>
            <a:rect l="f30" t="f33" r="f31" b="f32"/>
            <a:pathLst>
              <a:path w="21600" h="21600" extrusionOk="0">
                <a:moveTo>
                  <a:pt x="f7" y="f7"/>
                </a:moveTo>
                <a:lnTo>
                  <a:pt x="f7" y="f12"/>
                </a:lnTo>
                <a:lnTo>
                  <a:pt x="f54" y="f55"/>
                </a:lnTo>
                <a:lnTo>
                  <a:pt x="f7" y="f13"/>
                </a:lnTo>
                <a:lnTo>
                  <a:pt x="f7" y="f14"/>
                </a:lnTo>
                <a:lnTo>
                  <a:pt x="f56" y="f57"/>
                </a:lnTo>
                <a:lnTo>
                  <a:pt x="f7" y="f15"/>
                </a:lnTo>
                <a:lnTo>
                  <a:pt x="f7" y="f8"/>
                </a:lnTo>
                <a:lnTo>
                  <a:pt x="f12" y="f8"/>
                </a:lnTo>
                <a:lnTo>
                  <a:pt x="f58" y="f59"/>
                </a:lnTo>
                <a:lnTo>
                  <a:pt x="f13" y="f8"/>
                </a:lnTo>
                <a:lnTo>
                  <a:pt x="f14" y="f8"/>
                </a:lnTo>
                <a:lnTo>
                  <a:pt x="f60" y="f61"/>
                </a:lnTo>
                <a:lnTo>
                  <a:pt x="f15" y="f8"/>
                </a:lnTo>
                <a:lnTo>
                  <a:pt x="f8" y="f8"/>
                </a:lnTo>
                <a:lnTo>
                  <a:pt x="f8" y="f15"/>
                </a:lnTo>
                <a:lnTo>
                  <a:pt x="f62" y="f63"/>
                </a:lnTo>
                <a:lnTo>
                  <a:pt x="f8" y="f14"/>
                </a:lnTo>
                <a:lnTo>
                  <a:pt x="f8" y="f13"/>
                </a:lnTo>
                <a:lnTo>
                  <a:pt x="f64" y="f65"/>
                </a:lnTo>
                <a:lnTo>
                  <a:pt x="f8" y="f12"/>
                </a:lnTo>
                <a:lnTo>
                  <a:pt x="f8" y="f7"/>
                </a:lnTo>
                <a:lnTo>
                  <a:pt x="f15" y="f7"/>
                </a:lnTo>
                <a:lnTo>
                  <a:pt x="f66" y="f67"/>
                </a:lnTo>
                <a:lnTo>
                  <a:pt x="f14" y="f7"/>
                </a:lnTo>
                <a:lnTo>
                  <a:pt x="f13" y="f7"/>
                </a:lnTo>
                <a:lnTo>
                  <a:pt x="f68" y="f69"/>
                </a:lnTo>
                <a:lnTo>
                  <a:pt x="f12" y="f7"/>
                </a:lnTo>
                <a:lnTo>
                  <a:pt x="f7" y="f7"/>
                </a:lnTo>
                <a:close/>
              </a:path>
            </a:pathLst>
          </a:custGeom>
          <a:solidFill>
            <a:srgbClr val="5B9BD5"/>
          </a:solidFill>
          <a:ln w="12701" cap="flat">
            <a:solidFill>
              <a:srgbClr val="223F59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400" b="0" i="0" u="none" strike="noStrike" cap="none" spc="0">
                <a:solidFill>
                  <a:srgbClr val="FFFFFF"/>
                </a:solidFill>
                <a:latin typeface="Calibri"/>
              </a:rPr>
              <a:t>This is to be done for every paragraph of the literature review</a:t>
            </a:r>
            <a:endParaRPr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340440" y="158648"/>
            <a:ext cx="10189909" cy="858987"/>
          </a:xfrm>
        </p:spPr>
        <p:txBody>
          <a:bodyPr/>
          <a:lstStyle/>
          <a:p>
            <a:pPr lvl="0">
              <a:defRPr/>
            </a:pPr>
            <a:r>
              <a:rPr lang="en-US" sz="4000" b="1">
                <a:solidFill>
                  <a:srgbClr val="7030A0"/>
                </a:solidFill>
              </a:rPr>
              <a:t>Steps 4: PEER- Model of Paper structures</a:t>
            </a:r>
            <a:br>
              <a:rPr lang="en-GB" sz="4000" b="1">
                <a:solidFill>
                  <a:srgbClr val="7030A0"/>
                </a:solidFill>
              </a:rPr>
            </a:br>
            <a:endParaRPr lang="en-GB" sz="4000"/>
          </a:p>
        </p:txBody>
      </p:sp>
      <p:sp>
        <p:nvSpPr>
          <p:cNvPr id="3" name="Rectangle 4"/>
          <p:cNvSpPr txBox="1"/>
          <p:nvPr/>
        </p:nvSpPr>
        <p:spPr bwMode="auto">
          <a:xfrm>
            <a:off x="501447" y="794622"/>
            <a:ext cx="5464655" cy="5045741"/>
          </a:xfrm>
          <a:prstGeom prst="rect">
            <a:avLst/>
          </a:prstGeom>
          <a:noFill/>
          <a:ln w="9528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marL="171450" marR="0" lvl="0" indent="-171450" algn="l" defTabSz="685800">
              <a:lnSpc>
                <a:spcPct val="80000"/>
              </a:lnSpc>
              <a:spcBef>
                <a:spcPts val="75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endParaRPr lang="en-US" sz="450" b="1" i="0" u="none" strike="noStrike" cap="none" spc="0">
              <a:solidFill>
                <a:srgbClr val="000000"/>
              </a:solidFill>
              <a:latin typeface="Calibri"/>
            </a:endParaRPr>
          </a:p>
          <a:p>
            <a:pPr marL="171450" marR="0" lvl="0" indent="-171450" algn="l" defTabSz="685800">
              <a:lnSpc>
                <a:spcPct val="80000"/>
              </a:lnSpc>
              <a:spcBef>
                <a:spcPts val="75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1" i="0" u="none" strike="noStrike" cap="none" spc="0">
                <a:solidFill>
                  <a:srgbClr val="000000"/>
                </a:solidFill>
                <a:latin typeface="Calibri"/>
              </a:rPr>
              <a:t>“Stringing” Model:  </a:t>
            </a:r>
            <a:endParaRPr/>
          </a:p>
          <a:p>
            <a:pPr marL="171450" marR="0" lvl="0" indent="-171450" algn="l" defTabSz="685800">
              <a:lnSpc>
                <a:spcPct val="80000"/>
              </a:lnSpc>
              <a:spcBef>
                <a:spcPts val="75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1" i="0" u="none" strike="noStrike" cap="none" spc="0">
                <a:solidFill>
                  <a:srgbClr val="000000"/>
                </a:solidFill>
                <a:latin typeface="Calibri"/>
              </a:rPr>
              <a:t>Organisation of a Simple  Summary Paper</a:t>
            </a:r>
            <a:endParaRPr/>
          </a:p>
          <a:p>
            <a:pPr marL="0" marR="0" lvl="0" indent="0" algn="l" defTabSz="685800">
              <a:lnSpc>
                <a:spcPct val="80000"/>
              </a:lnSpc>
              <a:spcBef>
                <a:spcPts val="75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endParaRPr lang="en-US" sz="2000" b="1" i="0" u="none" strike="noStrike" cap="none" spc="0">
              <a:solidFill>
                <a:srgbClr val="000000"/>
              </a:solidFill>
              <a:latin typeface="Calibri"/>
            </a:endParaRPr>
          </a:p>
          <a:p>
            <a:pPr marL="171450" marR="0" lvl="0" indent="-171450" algn="l" defTabSz="685800">
              <a:lnSpc>
                <a:spcPct val="8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Arial"/>
              <a:buChar char="•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latin typeface="Calibri"/>
              </a:rPr>
              <a:t>Introduction	</a:t>
            </a:r>
            <a:endParaRPr/>
          </a:p>
          <a:p>
            <a:pPr marL="171450" marR="0" lvl="0" indent="-171450" algn="l" defTabSz="685800">
              <a:lnSpc>
                <a:spcPct val="8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Arial"/>
              <a:buChar char="•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latin typeface="Calibri"/>
              </a:rPr>
              <a:t>Paragraph 1:  Summary or description of article 1	</a:t>
            </a:r>
            <a:endParaRPr/>
          </a:p>
          <a:p>
            <a:pPr marL="171450" marR="0" lvl="0" indent="-171450" algn="l" defTabSz="685800">
              <a:lnSpc>
                <a:spcPct val="8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Arial"/>
              <a:buChar char="•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latin typeface="Calibri"/>
              </a:rPr>
              <a:t>Paragraph 2:  Summary or  description of article 2	</a:t>
            </a:r>
            <a:endParaRPr/>
          </a:p>
          <a:p>
            <a:pPr marL="171450" marR="0" lvl="0" indent="-171450" algn="l" defTabSz="685800">
              <a:lnSpc>
                <a:spcPct val="8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Arial"/>
              <a:buChar char="•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latin typeface="Calibri"/>
              </a:rPr>
              <a:t>Paragraph 3:  Summary or description of article 3	</a:t>
            </a:r>
            <a:endParaRPr/>
          </a:p>
          <a:p>
            <a:pPr marL="171450" marR="0" lvl="0" indent="-171450" algn="l" defTabSz="685800">
              <a:lnSpc>
                <a:spcPct val="8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Arial"/>
              <a:buChar char="•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latin typeface="Calibri"/>
              </a:rPr>
              <a:t>…and on…</a:t>
            </a:r>
            <a:endParaRPr/>
          </a:p>
          <a:p>
            <a:pPr marL="171450" marR="0" lvl="0" indent="-171450" algn="l" defTabSz="685800">
              <a:lnSpc>
                <a:spcPct val="8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Arial"/>
              <a:buChar char="•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latin typeface="Calibri"/>
              </a:rPr>
              <a:t>Summary and conclusions </a:t>
            </a:r>
            <a:endParaRPr/>
          </a:p>
        </p:txBody>
      </p:sp>
      <p:sp>
        <p:nvSpPr>
          <p:cNvPr id="4" name="Rectangle 5"/>
          <p:cNvSpPr txBox="1"/>
          <p:nvPr/>
        </p:nvSpPr>
        <p:spPr bwMode="auto">
          <a:xfrm>
            <a:off x="6096000" y="588141"/>
            <a:ext cx="5923931" cy="5252222"/>
          </a:xfrm>
          <a:prstGeom prst="rect">
            <a:avLst/>
          </a:prstGeom>
          <a:noFill/>
          <a:ln w="9528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171450" marR="0" lvl="0" indent="-171450" algn="l" defTabSz="685800">
              <a:lnSpc>
                <a:spcPct val="8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Arial"/>
              <a:buChar char="•"/>
              <a:defRPr sz="1800" b="0" i="0" u="none" strike="noStrike" cap="none" spc="0">
                <a:solidFill>
                  <a:srgbClr val="000000"/>
                </a:solidFill>
              </a:defRPr>
            </a:pPr>
            <a:endParaRPr lang="en-US" sz="450" b="0" i="0" u="none" strike="noStrike" cap="none" spc="0">
              <a:solidFill>
                <a:srgbClr val="000000"/>
              </a:solidFill>
              <a:latin typeface="Calibri"/>
            </a:endParaRPr>
          </a:p>
          <a:p>
            <a:pPr marL="171450" marR="0" lvl="0" indent="-171450" algn="l" defTabSz="685800">
              <a:lnSpc>
                <a:spcPct val="80000"/>
              </a:lnSpc>
              <a:spcBef>
                <a:spcPts val="75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1" i="0" u="none" strike="noStrike" cap="none" spc="0">
                <a:solidFill>
                  <a:srgbClr val="000000"/>
                </a:solidFill>
                <a:latin typeface="Calibri"/>
              </a:rPr>
              <a:t>“Synthesis” Model:  </a:t>
            </a:r>
            <a:endParaRPr/>
          </a:p>
          <a:p>
            <a:pPr marL="171450" marR="0" lvl="0" indent="-171450" algn="l" defTabSz="685800">
              <a:lnSpc>
                <a:spcPct val="80000"/>
              </a:lnSpc>
              <a:spcBef>
                <a:spcPts val="75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1" i="0" u="none" strike="noStrike" cap="none" spc="0">
                <a:solidFill>
                  <a:srgbClr val="000000"/>
                </a:solidFill>
                <a:latin typeface="Calibri"/>
              </a:rPr>
              <a:t>Paper showing Synthesis of Sources and Sequencing by Theme</a:t>
            </a:r>
            <a:endParaRPr lang="en-US" sz="2000" b="0" i="0" u="none" strike="noStrike" cap="none" spc="0">
              <a:solidFill>
                <a:srgbClr val="000000"/>
              </a:solidFill>
              <a:latin typeface="Calibri"/>
            </a:endParaRPr>
          </a:p>
          <a:p>
            <a:pPr marL="171450" marR="0" lvl="0" indent="-171450" algn="l" defTabSz="685800">
              <a:lnSpc>
                <a:spcPct val="8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Arial"/>
              <a:buChar char="•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latin typeface="Calibri"/>
              </a:rPr>
              <a:t>Introduction--Introduce context, topic, importance, research questions, overview </a:t>
            </a:r>
            <a:endParaRPr/>
          </a:p>
          <a:p>
            <a:pPr marL="171450" marR="0" lvl="0" indent="-171450" algn="l" defTabSz="685800">
              <a:lnSpc>
                <a:spcPct val="8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Symbol"/>
              <a:buChar char="·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latin typeface="Calibri"/>
              </a:rPr>
              <a:t>Theme A:  Introduce concept or theme, discuss/compare the relevant parts of papers 1, 3, and 4	</a:t>
            </a:r>
            <a:endParaRPr/>
          </a:p>
          <a:p>
            <a:pPr marL="171450" marR="0" lvl="0" indent="-171450" algn="l" defTabSz="685800">
              <a:lnSpc>
                <a:spcPct val="8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Symbol"/>
              <a:buChar char="·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latin typeface="Calibri"/>
              </a:rPr>
              <a:t>Theme B:  Introduce concept or theme, discuss/compare the relevant parts of papers 2,4, and 5	</a:t>
            </a:r>
            <a:endParaRPr/>
          </a:p>
          <a:p>
            <a:pPr marL="171450" marR="0" lvl="0" indent="-171450" algn="l" defTabSz="685800">
              <a:lnSpc>
                <a:spcPct val="8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Symbol"/>
              <a:buChar char="·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latin typeface="Calibri"/>
              </a:rPr>
              <a:t>Theme C:  Introduce concept or theme, discuss/compare the relevant parts of papers 5 and 6		</a:t>
            </a:r>
            <a:endParaRPr/>
          </a:p>
          <a:p>
            <a:pPr marL="171450" marR="0" lvl="0" indent="-171450" algn="l" defTabSz="685800">
              <a:lnSpc>
                <a:spcPct val="8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Arial"/>
              <a:buChar char="•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latin typeface="Calibri"/>
              </a:rPr>
              <a:t>Final paragraphs --Summarize and highlight conclusions, unresolved issues, identify possible next steps in research and/or practice.	</a:t>
            </a:r>
            <a:endParaRPr/>
          </a:p>
          <a:p>
            <a:pPr marL="171450" marR="0" lvl="0" indent="-171450" algn="l" defTabSz="685800">
              <a:lnSpc>
                <a:spcPct val="8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Arial"/>
              <a:buChar char="•"/>
              <a:defRPr sz="1800" b="0" i="0" u="none" strike="noStrike" cap="none" spc="0">
                <a:solidFill>
                  <a:srgbClr val="000000"/>
                </a:solidFill>
              </a:defRPr>
            </a:pPr>
            <a:endParaRPr lang="en-US" sz="1050" b="0" i="0" u="none" strike="noStrike" cap="none" spc="0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723903" y="132533"/>
            <a:ext cx="10629900" cy="932733"/>
          </a:xfrm>
        </p:spPr>
        <p:txBody>
          <a:bodyPr/>
          <a:lstStyle/>
          <a:p>
            <a:pPr lvl="0">
              <a:defRPr/>
            </a:pPr>
            <a:r>
              <a:rPr lang="en-US" sz="4000" b="1" dirty="0">
                <a:solidFill>
                  <a:srgbClr val="7030A0"/>
                </a:solidFill>
              </a:rPr>
              <a:t>Steps 4: PEER- Model of Paper Structures</a:t>
            </a:r>
            <a:br>
              <a:rPr lang="en-GB" sz="4000" b="1" dirty="0">
                <a:solidFill>
                  <a:srgbClr val="7030A0"/>
                </a:solidFill>
              </a:rPr>
            </a:br>
            <a:endParaRPr lang="en-GB" sz="4000" dirty="0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/>
        </p:blipFill>
        <p:spPr bwMode="auto">
          <a:xfrm>
            <a:off x="117985" y="927814"/>
            <a:ext cx="5492124" cy="455386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Rectangle 5"/>
          <p:cNvSpPr txBox="1"/>
          <p:nvPr/>
        </p:nvSpPr>
        <p:spPr bwMode="auto">
          <a:xfrm>
            <a:off x="5610109" y="1065266"/>
            <a:ext cx="6083018" cy="4278980"/>
          </a:xfrm>
          <a:prstGeom prst="rect">
            <a:avLst/>
          </a:prstGeom>
          <a:noFill/>
          <a:ln w="9528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171450" marR="0" lvl="0" indent="-171450" algn="l" defTabSz="685800">
              <a:lnSpc>
                <a:spcPct val="8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Arial"/>
              <a:buChar char="•"/>
              <a:defRPr sz="1800" b="0" i="0" u="none" strike="noStrike" cap="none" spc="0">
                <a:solidFill>
                  <a:srgbClr val="000000"/>
                </a:solidFill>
              </a:defRPr>
            </a:pPr>
            <a:endParaRPr lang="en-US" sz="450" b="0" i="0" u="none" strike="noStrike" cap="none" spc="0">
              <a:solidFill>
                <a:srgbClr val="000000"/>
              </a:solidFill>
              <a:latin typeface="Calibri"/>
            </a:endParaRPr>
          </a:p>
          <a:p>
            <a:pPr marL="171450" marR="0" lvl="0" indent="-171450" algn="l" defTabSz="685800">
              <a:lnSpc>
                <a:spcPct val="80000"/>
              </a:lnSpc>
              <a:spcBef>
                <a:spcPts val="75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350" b="1" i="0" u="none" strike="noStrike" cap="none" spc="0">
                <a:solidFill>
                  <a:srgbClr val="000000"/>
                </a:solidFill>
                <a:latin typeface="Calibri"/>
              </a:rPr>
              <a:t>“Synthesis” Model:  </a:t>
            </a:r>
            <a:endParaRPr/>
          </a:p>
          <a:p>
            <a:pPr marL="171450" marR="0" lvl="0" indent="-171450" algn="l" defTabSz="685800">
              <a:lnSpc>
                <a:spcPct val="80000"/>
              </a:lnSpc>
              <a:spcBef>
                <a:spcPts val="75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350" b="1" i="0" u="none" strike="noStrike" cap="none" spc="0">
                <a:solidFill>
                  <a:srgbClr val="000000"/>
                </a:solidFill>
                <a:latin typeface="Calibri"/>
              </a:rPr>
              <a:t>Paper showing Synthesis of Sources and Sequencing by Theme</a:t>
            </a:r>
            <a:endParaRPr/>
          </a:p>
          <a:p>
            <a:pPr marL="171450" marR="0" lvl="0" indent="-171450" algn="l" defTabSz="685800">
              <a:lnSpc>
                <a:spcPct val="80000"/>
              </a:lnSpc>
              <a:spcBef>
                <a:spcPts val="75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endParaRPr lang="en-US" sz="1350" b="0" i="0" u="none" strike="noStrike" cap="none" spc="0">
              <a:solidFill>
                <a:srgbClr val="000000"/>
              </a:solidFill>
              <a:latin typeface="Calibri"/>
            </a:endParaRPr>
          </a:p>
          <a:p>
            <a:pPr marL="171450" marR="0" lvl="0" indent="-171450" algn="l" defTabSz="685800">
              <a:lnSpc>
                <a:spcPct val="8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Arial"/>
              <a:buChar char="•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350" b="0" i="0" u="none" strike="noStrike" cap="none" spc="0">
                <a:solidFill>
                  <a:srgbClr val="000000"/>
                </a:solidFill>
                <a:latin typeface="Calibri"/>
              </a:rPr>
              <a:t>Introduction--Introduce context, topic, importance, research questions, overview </a:t>
            </a:r>
            <a:endParaRPr/>
          </a:p>
          <a:p>
            <a:pPr marL="171450" marR="0" lvl="0" indent="-171450" algn="l" defTabSz="685800">
              <a:lnSpc>
                <a:spcPct val="8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Symbol"/>
              <a:buChar char="·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350" b="0" i="0" u="none" strike="noStrike" cap="none" spc="0">
                <a:solidFill>
                  <a:srgbClr val="000000"/>
                </a:solidFill>
                <a:latin typeface="Calibri"/>
              </a:rPr>
              <a:t>Theme A:  Introduce concept or theme, discuss/compare the relevant parts of papers 1, 3, and 4	</a:t>
            </a:r>
            <a:endParaRPr/>
          </a:p>
          <a:p>
            <a:pPr marL="171450" marR="0" lvl="0" indent="-171450" algn="l" defTabSz="685800">
              <a:lnSpc>
                <a:spcPct val="8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Symbol"/>
              <a:buChar char="·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350" b="0" i="0" u="none" strike="noStrike" cap="none" spc="0">
                <a:solidFill>
                  <a:srgbClr val="000000"/>
                </a:solidFill>
                <a:latin typeface="Calibri"/>
              </a:rPr>
              <a:t>Theme B:  Introduce concept or theme, discuss/compare the relevant parts of papers 2,4, and 5	</a:t>
            </a:r>
            <a:endParaRPr/>
          </a:p>
          <a:p>
            <a:pPr marL="171450" marR="0" lvl="0" indent="-171450" algn="l" defTabSz="685800">
              <a:lnSpc>
                <a:spcPct val="8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Symbol"/>
              <a:buChar char="·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350" b="0" i="0" u="none" strike="noStrike" cap="none" spc="0">
                <a:solidFill>
                  <a:srgbClr val="000000"/>
                </a:solidFill>
                <a:latin typeface="Calibri"/>
              </a:rPr>
              <a:t>Theme C:  Introduce concept or theme, discuss/compare the relevant parts of papers 5 and 6		</a:t>
            </a:r>
            <a:endParaRPr/>
          </a:p>
          <a:p>
            <a:pPr marL="171450" marR="0" lvl="0" indent="-171450" algn="l" defTabSz="685800">
              <a:lnSpc>
                <a:spcPct val="8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Arial"/>
              <a:buChar char="•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350" b="0" i="0" u="none" strike="noStrike" cap="none" spc="0">
                <a:solidFill>
                  <a:srgbClr val="000000"/>
                </a:solidFill>
                <a:latin typeface="Calibri"/>
              </a:rPr>
              <a:t>Final paragraphs --Summarize and highlight conclusions, unresolved issues, identify possible next steps in research and/or practice.</a:t>
            </a:r>
            <a:r>
              <a:rPr lang="en-US" sz="1050" b="0" i="0" u="none" strike="noStrike" cap="none" spc="0">
                <a:solidFill>
                  <a:srgbClr val="000000"/>
                </a:solidFill>
                <a:latin typeface="Calibri"/>
              </a:rPr>
              <a:t>	</a:t>
            </a:r>
            <a:endParaRPr/>
          </a:p>
          <a:p>
            <a:pPr marL="171450" marR="0" lvl="0" indent="-171450" algn="l" defTabSz="685800">
              <a:lnSpc>
                <a:spcPct val="80000"/>
              </a:lnSpc>
              <a:spcBef>
                <a:spcPts val="750"/>
              </a:spcBef>
              <a:spcAft>
                <a:spcPts val="0"/>
              </a:spcAft>
              <a:buSzPct val="100000"/>
              <a:buFont typeface="Arial"/>
              <a:buChar char="•"/>
              <a:defRPr sz="1800" b="0" i="0" u="none" strike="noStrike" cap="none" spc="0">
                <a:solidFill>
                  <a:srgbClr val="000000"/>
                </a:solidFill>
              </a:defRPr>
            </a:pPr>
            <a:endParaRPr lang="en-US" sz="1050" b="0" i="0" u="none" strike="noStrike" cap="none" spc="0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723903" y="365129"/>
            <a:ext cx="10629900" cy="1021220"/>
          </a:xfrm>
        </p:spPr>
        <p:txBody>
          <a:bodyPr/>
          <a:lstStyle/>
          <a:p>
            <a:pPr lvl="0">
              <a:defRPr/>
            </a:pPr>
            <a:r>
              <a:rPr lang="en-US" sz="4000" b="1" dirty="0">
                <a:solidFill>
                  <a:srgbClr val="7030A0"/>
                </a:solidFill>
              </a:rPr>
              <a:t>Steps 5: Conclusion/Summary and Introduction </a:t>
            </a:r>
            <a:br>
              <a:rPr lang="en-GB" sz="4000" b="1" dirty="0">
                <a:solidFill>
                  <a:srgbClr val="7030A0"/>
                </a:solidFill>
              </a:rPr>
            </a:br>
            <a:endParaRPr lang="en-GB" sz="4000" dirty="0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 bwMode="auto">
          <a:xfrm>
            <a:off x="104470" y="1220943"/>
            <a:ext cx="6988640" cy="3978269"/>
          </a:xfrm>
        </p:spPr>
        <p:txBody>
          <a:bodyPr/>
          <a:lstStyle/>
          <a:p>
            <a:pPr marL="568327" lvl="0" indent="-457200">
              <a:lnSpc>
                <a:spcPct val="80000"/>
              </a:lnSpc>
              <a:buFont typeface="Wingdings"/>
              <a:buChar char="§"/>
              <a:defRPr/>
            </a:pPr>
            <a:r>
              <a:rPr lang="en-US" sz="2800"/>
              <a:t>Conclusion</a:t>
            </a:r>
            <a:r>
              <a:rPr lang="en-GB" sz="2800"/>
              <a:t>/Summary</a:t>
            </a:r>
            <a:r>
              <a:rPr lang="en-US" sz="2800"/>
              <a:t>: What are the limitations</a:t>
            </a:r>
            <a:r>
              <a:rPr lang="en-GB" sz="2800"/>
              <a:t>?</a:t>
            </a:r>
            <a:r>
              <a:rPr lang="en-US" sz="2800"/>
              <a:t> </a:t>
            </a:r>
            <a:r>
              <a:rPr lang="en-GB" sz="2800"/>
              <a:t>W</a:t>
            </a:r>
            <a:r>
              <a:rPr lang="en-US" sz="2800"/>
              <a:t>hat will be future aspects of the research.. or be researched/ developed in the future</a:t>
            </a:r>
            <a:r>
              <a:rPr lang="en-GB" sz="2800"/>
              <a:t>?</a:t>
            </a:r>
            <a:endParaRPr/>
          </a:p>
          <a:p>
            <a:pPr marL="568327" lvl="0" indent="-457200">
              <a:lnSpc>
                <a:spcPct val="80000"/>
              </a:lnSpc>
              <a:buFont typeface="Wingdings"/>
              <a:buChar char="§"/>
              <a:defRPr/>
            </a:pPr>
            <a:r>
              <a:rPr lang="en-US" sz="2800"/>
              <a:t>What do researchers KNOW about this field?</a:t>
            </a:r>
            <a:endParaRPr/>
          </a:p>
          <a:p>
            <a:pPr marL="568327" lvl="0" indent="-457200">
              <a:lnSpc>
                <a:spcPct val="80000"/>
              </a:lnSpc>
              <a:buFont typeface="Wingdings"/>
              <a:buChar char="§"/>
              <a:defRPr/>
            </a:pPr>
            <a:r>
              <a:rPr lang="en-US" sz="2800"/>
              <a:t>What do researchers </a:t>
            </a:r>
            <a:r>
              <a:rPr lang="en-GB" sz="2800"/>
              <a:t>DO </a:t>
            </a:r>
            <a:r>
              <a:rPr lang="en-US" sz="2800"/>
              <a:t>NOT KNOW?</a:t>
            </a:r>
            <a:endParaRPr/>
          </a:p>
          <a:p>
            <a:pPr marL="568327" lvl="0" indent="-457200">
              <a:lnSpc>
                <a:spcPct val="80000"/>
              </a:lnSpc>
              <a:buFont typeface="Wingdings"/>
              <a:buChar char="§"/>
              <a:defRPr/>
            </a:pPr>
            <a:r>
              <a:rPr lang="en-US" sz="2800"/>
              <a:t>Why should we (further) study this topic?</a:t>
            </a:r>
            <a:endParaRPr/>
          </a:p>
          <a:p>
            <a:pPr marL="568327" lvl="0" indent="-457200">
              <a:lnSpc>
                <a:spcPct val="80000"/>
              </a:lnSpc>
              <a:buFont typeface="Wingdings"/>
              <a:buChar char="§"/>
              <a:defRPr/>
            </a:pPr>
            <a:r>
              <a:rPr lang="en-US" sz="2800"/>
              <a:t>What will my study contribute?</a:t>
            </a:r>
            <a:endParaRPr lang="en-GB" sz="2800"/>
          </a:p>
          <a:p>
            <a:pPr marL="0" lvl="0" indent="0">
              <a:lnSpc>
                <a:spcPct val="80000"/>
              </a:lnSpc>
              <a:buNone/>
              <a:defRPr/>
            </a:pPr>
            <a:endParaRPr lang="en-GB"/>
          </a:p>
        </p:txBody>
      </p:sp>
      <p:sp>
        <p:nvSpPr>
          <p:cNvPr id="4" name="Speech Bubble: Rectangle 3"/>
          <p:cNvSpPr/>
          <p:nvPr/>
        </p:nvSpPr>
        <p:spPr bwMode="auto">
          <a:xfrm>
            <a:off x="7093110" y="1386349"/>
            <a:ext cx="5098886" cy="3126653"/>
          </a:xfrm>
          <a:custGeom>
            <a:avLst>
              <a:gd name="f0" fmla="val 6300"/>
              <a:gd name="f1" fmla="val 243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+- 0 0 1"/>
              <a:gd name="f10" fmla="val -2147483647"/>
              <a:gd name="f11" fmla="val 2147483647"/>
              <a:gd name="f12" fmla="val 3590"/>
              <a:gd name="f13" fmla="val 8970"/>
              <a:gd name="f14" fmla="val 12630"/>
              <a:gd name="f15" fmla="val 18010"/>
              <a:gd name="f16" fmla="+- 0 0 180"/>
              <a:gd name="f17" fmla="*/ f5 1 21600"/>
              <a:gd name="f18" fmla="*/ f6 1 21600"/>
              <a:gd name="f19" fmla="pin -2147483647 f0 2147483647"/>
              <a:gd name="f20" fmla="pin -2147483647 f1 2147483647"/>
              <a:gd name="f21" fmla="*/ f16 f2 1"/>
              <a:gd name="f22" fmla="+- f19 0 10800"/>
              <a:gd name="f23" fmla="+- f20 0 10800"/>
              <a:gd name="f24" fmla="+- f20 0 21600"/>
              <a:gd name="f25" fmla="+- f19 0 21600"/>
              <a:gd name="f26" fmla="val f19"/>
              <a:gd name="f27" fmla="val f20"/>
              <a:gd name="f28" fmla="*/ f19 f17 1"/>
              <a:gd name="f29" fmla="*/ f20 f18 1"/>
              <a:gd name="f30" fmla="*/ 0 f17 1"/>
              <a:gd name="f31" fmla="*/ 21600 f17 1"/>
              <a:gd name="f32" fmla="*/ 21600 f18 1"/>
              <a:gd name="f33" fmla="*/ 0 f18 1"/>
              <a:gd name="f34" fmla="*/ f21 1 f4"/>
              <a:gd name="f35" fmla="abs f22"/>
              <a:gd name="f36" fmla="abs f23"/>
              <a:gd name="f37" fmla="*/ f26 f17 1"/>
              <a:gd name="f38" fmla="*/ f27 f18 1"/>
              <a:gd name="f39" fmla="+- f34 0 f3"/>
              <a:gd name="f40" fmla="+- f35 0 f36"/>
              <a:gd name="f41" fmla="+- f36 0 f35"/>
              <a:gd name="f42" fmla="?: f23 f9 f40"/>
              <a:gd name="f43" fmla="?: f23 f40 f9"/>
              <a:gd name="f44" fmla="?: f22 f9 f41"/>
              <a:gd name="f45" fmla="?: f22 f41 f9"/>
              <a:gd name="f46" fmla="?: f19 f9 f42"/>
              <a:gd name="f47" fmla="?: f19 f9 f43"/>
              <a:gd name="f48" fmla="?: f24 f44 f9"/>
              <a:gd name="f49" fmla="?: f24 f45 f9"/>
              <a:gd name="f50" fmla="?: f25 f43 f9"/>
              <a:gd name="f51" fmla="?: f25 f42 f9"/>
              <a:gd name="f52" fmla="?: f20 f9 f45"/>
              <a:gd name="f53" fmla="?: f20 f9 f44"/>
              <a:gd name="f54" fmla="?: f46 f19 0"/>
              <a:gd name="f55" fmla="?: f46 f20 6280"/>
              <a:gd name="f56" fmla="?: f47 f19 0"/>
              <a:gd name="f57" fmla="?: f47 f20 15320"/>
              <a:gd name="f58" fmla="?: f48 f19 6280"/>
              <a:gd name="f59" fmla="?: f48 f20 21600"/>
              <a:gd name="f60" fmla="?: f49 f19 15320"/>
              <a:gd name="f61" fmla="?: f49 f20 21600"/>
              <a:gd name="f62" fmla="?: f50 f19 21600"/>
              <a:gd name="f63" fmla="?: f50 f20 15320"/>
              <a:gd name="f64" fmla="?: f51 f19 21600"/>
              <a:gd name="f65" fmla="?: f51 f20 6280"/>
              <a:gd name="f66" fmla="?: f52 f19 15320"/>
              <a:gd name="f67" fmla="?: f52 f20 0"/>
              <a:gd name="f68" fmla="?: f53 f19 6280"/>
              <a:gd name="f69" fmla="?: f53 f20 0"/>
            </a:gdLst>
            <a:ahLst>
              <a:ahXY gdRefX="f0" minX="f10" maxX="f11" gdRefY="f1" minY="f10" maxY="f11">
                <a:pos x="f28" y="f29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9">
                <a:pos x="f37" y="f38"/>
              </a:cxn>
            </a:cxnLst>
            <a:rect l="f30" t="f33" r="f31" b="f32"/>
            <a:pathLst>
              <a:path w="21600" h="21600" extrusionOk="0">
                <a:moveTo>
                  <a:pt x="f7" y="f7"/>
                </a:moveTo>
                <a:lnTo>
                  <a:pt x="f7" y="f12"/>
                </a:lnTo>
                <a:lnTo>
                  <a:pt x="f54" y="f55"/>
                </a:lnTo>
                <a:lnTo>
                  <a:pt x="f7" y="f13"/>
                </a:lnTo>
                <a:lnTo>
                  <a:pt x="f7" y="f14"/>
                </a:lnTo>
                <a:lnTo>
                  <a:pt x="f56" y="f57"/>
                </a:lnTo>
                <a:lnTo>
                  <a:pt x="f7" y="f15"/>
                </a:lnTo>
                <a:lnTo>
                  <a:pt x="f7" y="f8"/>
                </a:lnTo>
                <a:lnTo>
                  <a:pt x="f12" y="f8"/>
                </a:lnTo>
                <a:lnTo>
                  <a:pt x="f58" y="f59"/>
                </a:lnTo>
                <a:lnTo>
                  <a:pt x="f13" y="f8"/>
                </a:lnTo>
                <a:lnTo>
                  <a:pt x="f14" y="f8"/>
                </a:lnTo>
                <a:lnTo>
                  <a:pt x="f60" y="f61"/>
                </a:lnTo>
                <a:lnTo>
                  <a:pt x="f15" y="f8"/>
                </a:lnTo>
                <a:lnTo>
                  <a:pt x="f8" y="f8"/>
                </a:lnTo>
                <a:lnTo>
                  <a:pt x="f8" y="f15"/>
                </a:lnTo>
                <a:lnTo>
                  <a:pt x="f62" y="f63"/>
                </a:lnTo>
                <a:lnTo>
                  <a:pt x="f8" y="f14"/>
                </a:lnTo>
                <a:lnTo>
                  <a:pt x="f8" y="f13"/>
                </a:lnTo>
                <a:lnTo>
                  <a:pt x="f64" y="f65"/>
                </a:lnTo>
                <a:lnTo>
                  <a:pt x="f8" y="f12"/>
                </a:lnTo>
                <a:lnTo>
                  <a:pt x="f8" y="f7"/>
                </a:lnTo>
                <a:lnTo>
                  <a:pt x="f15" y="f7"/>
                </a:lnTo>
                <a:lnTo>
                  <a:pt x="f66" y="f67"/>
                </a:lnTo>
                <a:lnTo>
                  <a:pt x="f14" y="f7"/>
                </a:lnTo>
                <a:lnTo>
                  <a:pt x="f13" y="f7"/>
                </a:lnTo>
                <a:lnTo>
                  <a:pt x="f68" y="f69"/>
                </a:lnTo>
                <a:lnTo>
                  <a:pt x="f12" y="f7"/>
                </a:lnTo>
                <a:lnTo>
                  <a:pt x="f7" y="f7"/>
                </a:lnTo>
                <a:close/>
              </a:path>
            </a:pathLst>
          </a:custGeom>
          <a:solidFill>
            <a:srgbClr val="5B9BD5"/>
          </a:solidFill>
          <a:ln w="12701" cap="flat">
            <a:solidFill>
              <a:srgbClr val="223F59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400" b="0" i="0" u="none" strike="noStrike" cap="none" spc="0" dirty="0">
                <a:solidFill>
                  <a:srgbClr val="FFFFFF"/>
                </a:solidFill>
                <a:latin typeface="Calibri"/>
              </a:rPr>
              <a:t>Introduction is written at the last. You may have a draft but remember you cannot enhance or finalize it until the end of the literature review.</a:t>
            </a:r>
            <a:endParaRPr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723903" y="365129"/>
            <a:ext cx="10629900" cy="688972"/>
          </a:xfrm>
        </p:spPr>
        <p:txBody>
          <a:bodyPr anchorCtr="1"/>
          <a:lstStyle/>
          <a:p>
            <a:pPr lvl="0" algn="ctr">
              <a:defRPr/>
            </a:pPr>
            <a:r>
              <a:rPr lang="en-GB" sz="4000">
                <a:solidFill>
                  <a:srgbClr val="FF0000"/>
                </a:solidFill>
                <a:latin typeface="Calibri"/>
              </a:rPr>
              <a:t>TUTORIAL</a:t>
            </a:r>
            <a:endParaRPr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 bwMode="auto">
          <a:xfrm>
            <a:off x="723903" y="1177719"/>
            <a:ext cx="10629900" cy="3978269"/>
          </a:xfrm>
        </p:spPr>
        <p:txBody>
          <a:bodyPr/>
          <a:lstStyle/>
          <a:p>
            <a:pPr marL="457200" lvl="0" indent="-457200">
              <a:lnSpc>
                <a:spcPct val="114999"/>
              </a:lnSpc>
              <a:spcAft>
                <a:spcPts val="1000"/>
              </a:spcAft>
              <a:defRPr/>
            </a:pPr>
            <a:r>
              <a:rPr lang="en-US" b="1" spc="-50"/>
              <a:t>Based on the </a:t>
            </a:r>
            <a:r>
              <a:rPr lang="en-GB" b="1" spc="-49"/>
              <a:t>research q</a:t>
            </a:r>
            <a:r>
              <a:rPr lang="en-US" b="1" spc="-49"/>
              <a:t>uestions or objectives </a:t>
            </a:r>
            <a:r>
              <a:rPr lang="en-GB" b="1" spc="-49"/>
              <a:t>in your </a:t>
            </a:r>
            <a:r>
              <a:rPr lang="en-US" b="1" spc="-49"/>
              <a:t>proposed</a:t>
            </a:r>
            <a:r>
              <a:rPr lang="en-GB" b="1" spc="-49"/>
              <a:t> independent project</a:t>
            </a:r>
            <a:r>
              <a:rPr lang="en-US" b="1" spc="-49"/>
              <a:t>, search at least 2-5 journals </a:t>
            </a:r>
            <a:r>
              <a:rPr lang="en-GB" b="1" spc="-49"/>
              <a:t>about your topic.</a:t>
            </a:r>
            <a:endParaRPr/>
          </a:p>
          <a:p>
            <a:pPr marL="457200" lvl="0" indent="-457200">
              <a:lnSpc>
                <a:spcPct val="114999"/>
              </a:lnSpc>
              <a:spcAft>
                <a:spcPts val="1000"/>
              </a:spcAft>
              <a:defRPr/>
            </a:pPr>
            <a:r>
              <a:rPr lang="en-US" b="1" spc="-50"/>
              <a:t>Read</a:t>
            </a:r>
            <a:r>
              <a:rPr lang="en-GB" b="1" spc="-49"/>
              <a:t> the journals</a:t>
            </a:r>
            <a:r>
              <a:rPr lang="en-US" b="1" spc="-49"/>
              <a:t> and </a:t>
            </a:r>
            <a:r>
              <a:rPr lang="en-GB" b="1" spc="-49"/>
              <a:t>c</a:t>
            </a:r>
            <a:r>
              <a:rPr lang="en-US" b="1" spc="-49"/>
              <a:t>ome up with </a:t>
            </a:r>
            <a:r>
              <a:rPr lang="en-GB" b="1" spc="-49"/>
              <a:t>t</a:t>
            </a:r>
            <a:r>
              <a:rPr lang="en-US" b="1" spc="-49"/>
              <a:t>opics/ </a:t>
            </a:r>
            <a:r>
              <a:rPr lang="en-GB" b="1" spc="-49"/>
              <a:t>t</a:t>
            </a:r>
            <a:r>
              <a:rPr lang="en-US" b="1" spc="-49"/>
              <a:t>hemes for </a:t>
            </a:r>
            <a:r>
              <a:rPr lang="en-GB" b="1" spc="-49"/>
              <a:t>your </a:t>
            </a:r>
            <a:r>
              <a:rPr lang="en-US" b="1" spc="-49"/>
              <a:t>Literature Review</a:t>
            </a:r>
            <a:r>
              <a:rPr lang="en-GB" b="1" spc="-49"/>
              <a:t>.</a:t>
            </a:r>
            <a:endParaRPr/>
          </a:p>
          <a:p>
            <a:pPr marL="457200" lvl="0" indent="-457200">
              <a:lnSpc>
                <a:spcPct val="114999"/>
              </a:lnSpc>
              <a:spcAft>
                <a:spcPts val="1000"/>
              </a:spcAft>
              <a:defRPr/>
            </a:pPr>
            <a:r>
              <a:rPr lang="en-US" b="1" spc="-50"/>
              <a:t>Write a draft </a:t>
            </a:r>
            <a:r>
              <a:rPr lang="en-GB" b="1" spc="-49"/>
              <a:t>on the topics/themes identified. </a:t>
            </a:r>
            <a:r>
              <a:rPr lang="en-US" b="1" spc="-49"/>
              <a:t> </a:t>
            </a:r>
            <a:endParaRPr/>
          </a:p>
          <a:p>
            <a:pPr marL="0" lvl="0" indent="0">
              <a:buNone/>
              <a:defRPr/>
            </a:pPr>
            <a:endParaRPr lang="en-GB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723903" y="365129"/>
            <a:ext cx="3125428" cy="962232"/>
          </a:xfrm>
        </p:spPr>
        <p:txBody>
          <a:bodyPr/>
          <a:lstStyle/>
          <a:p>
            <a:pPr lvl="0">
              <a:defRPr/>
            </a:pPr>
            <a:r>
              <a:rPr lang="en-GB">
                <a:solidFill>
                  <a:srgbClr val="FF0000"/>
                </a:solidFill>
                <a:latin typeface="Calibri"/>
              </a:rPr>
              <a:t>Summary</a:t>
            </a:r>
            <a:endParaRPr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 bwMode="auto">
          <a:xfrm>
            <a:off x="605908" y="1764635"/>
            <a:ext cx="10629900" cy="1802474"/>
          </a:xfrm>
        </p:spPr>
        <p:txBody>
          <a:bodyPr/>
          <a:lstStyle/>
          <a:p>
            <a:pPr marL="0" lvl="0" indent="0">
              <a:buNone/>
              <a:defRPr/>
            </a:pPr>
            <a:r>
              <a:rPr lang="en-GB" b="1"/>
              <a:t>In this session, we have discussed</a:t>
            </a:r>
            <a:r>
              <a:rPr lang="en-GB"/>
              <a:t>:</a:t>
            </a:r>
            <a:endParaRPr/>
          </a:p>
          <a:p>
            <a:pPr marL="0" lvl="0" indent="0">
              <a:buNone/>
              <a:defRPr/>
            </a:pPr>
            <a:r>
              <a:rPr lang="en-GB"/>
              <a:t>The 5 steps in starting a literature review focusing on finding resources, storing, reading, synthesising and drafting the information.</a:t>
            </a:r>
            <a:endParaRPr/>
          </a:p>
          <a:p>
            <a:pPr marL="0" lvl="0" indent="0">
              <a:buNone/>
              <a:defRPr/>
            </a:pPr>
            <a:endParaRPr lang="en-GB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/>
          <p:nvPr/>
        </p:nvSpPr>
        <p:spPr bwMode="auto">
          <a:xfrm>
            <a:off x="551384" y="0"/>
            <a:ext cx="11089232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spcBef>
                <a:spcPts val="0"/>
              </a:spcBef>
              <a:spcAft>
                <a:spcPts val="0"/>
              </a:spcAft>
              <a:defRPr sz="44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>
              <a:spcBef>
                <a:spcPts val="0"/>
              </a:spcBef>
              <a:spcAft>
                <a:spcPts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>
              <a:spcBef>
                <a:spcPts val="0"/>
              </a:spcBef>
              <a:spcAft>
                <a:spcPts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>
              <a:spcBef>
                <a:spcPts val="0"/>
              </a:spcBef>
              <a:spcAft>
                <a:spcPts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>
              <a:spcBef>
                <a:spcPts val="0"/>
              </a:spcBef>
              <a:spcAft>
                <a:spcPts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>
              <a:spcBef>
                <a:spcPts val="0"/>
              </a:spcBef>
              <a:spcAft>
                <a:spcPts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>
              <a:spcBef>
                <a:spcPts val="0"/>
              </a:spcBef>
              <a:spcAft>
                <a:spcPts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>
              <a:spcBef>
                <a:spcPts val="0"/>
              </a:spcBef>
              <a:spcAft>
                <a:spcPts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>
              <a:spcBef>
                <a:spcPts val="0"/>
              </a:spcBef>
              <a:spcAft>
                <a:spcPts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defRPr/>
            </a:pPr>
            <a:r>
              <a:rPr lang="en-GB" sz="3200" b="1">
                <a:solidFill>
                  <a:schemeClr val="tx2">
                    <a:lumMod val="75000"/>
                  </a:schemeClr>
                </a:solidFill>
              </a:rPr>
              <a:t>Questions?</a:t>
            </a:r>
            <a:endParaRPr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/>
        </p:blipFill>
        <p:spPr bwMode="auto">
          <a:xfrm>
            <a:off x="5087888" y="1117036"/>
            <a:ext cx="2492896" cy="24928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>
              <a:defRPr/>
            </a:pPr>
            <a:r>
              <a:rPr lang="en-GB"/>
              <a:t>Break </a:t>
            </a:r>
            <a:endParaRPr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/>
        </p:blipFill>
        <p:spPr bwMode="auto">
          <a:xfrm>
            <a:off x="681725" y="1600201"/>
            <a:ext cx="5312676" cy="3989040"/>
          </a:xfrm>
          <a:prstGeom prst="rect">
            <a:avLst/>
          </a:prstGeom>
          <a:noFill/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/>
        </p:blipFill>
        <p:spPr bwMode="auto">
          <a:xfrm>
            <a:off x="7842250" y="2547144"/>
            <a:ext cx="2095500" cy="2095500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auto">
          <a:xfrm>
            <a:off x="911424" y="1988841"/>
            <a:ext cx="10363200" cy="1470025"/>
          </a:xfrm>
        </p:spPr>
        <p:txBody>
          <a:bodyPr wrap="square" anchor="ctr">
            <a:normAutofit/>
          </a:bodyPr>
          <a:lstStyle/>
          <a:p>
            <a:pPr>
              <a:defRPr/>
            </a:pPr>
            <a:r>
              <a:rPr lang="en-GB"/>
              <a:t>Session 2 </a:t>
            </a:r>
            <a:endParaRPr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 bwMode="auto">
          <a:xfrm>
            <a:off x="1825824" y="3744615"/>
            <a:ext cx="8534400" cy="1752599"/>
          </a:xfrm>
        </p:spPr>
        <p:txBody>
          <a:bodyPr/>
          <a:lstStyle/>
          <a:p>
            <a:pPr>
              <a:defRPr/>
            </a:pPr>
            <a:r>
              <a:rPr lang="en-US"/>
              <a:t>Welcome to RMB session 2 </a:t>
            </a:r>
            <a:endParaRPr/>
          </a:p>
        </p:txBody>
      </p:sp>
      <p:sp>
        <p:nvSpPr>
          <p:cNvPr id="4" name="TextBox 3"/>
          <p:cNvSpPr txBox="1"/>
          <p:nvPr/>
        </p:nvSpPr>
        <p:spPr bwMode="auto">
          <a:xfrm>
            <a:off x="3791743" y="4620914"/>
            <a:ext cx="6094219" cy="5794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sz="3200">
                <a:solidFill>
                  <a:srgbClr val="FF0000"/>
                </a:solidFill>
                <a:latin typeface="Calibri"/>
              </a:rPr>
              <a:t>Literature Review (Part 2)</a:t>
            </a:r>
            <a:endParaRPr lang="en-GB" sz="320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2272476" y="826114"/>
            <a:ext cx="4747747" cy="976980"/>
          </a:xfrm>
        </p:spPr>
        <p:txBody>
          <a:bodyPr/>
          <a:lstStyle/>
          <a:p>
            <a:pPr lvl="0">
              <a:defRPr/>
            </a:pPr>
            <a:br>
              <a:rPr lang="en-GB" sz="4000" b="1">
                <a:solidFill>
                  <a:srgbClr val="7030A0"/>
                </a:solidFill>
              </a:rPr>
            </a:br>
            <a:endParaRPr lang="en-GB" sz="4000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 bwMode="auto"/>
        <p:txBody>
          <a:bodyPr/>
          <a:lstStyle/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GB" sz="3200"/>
              <a:t>FOR THIS SESSION</a:t>
            </a:r>
            <a:r>
              <a:rPr lang="en-US" sz="3200"/>
              <a:t>:</a:t>
            </a:r>
            <a:endParaRPr/>
          </a:p>
          <a:p>
            <a:pPr marL="1101723" lvl="1" indent="-533396">
              <a:buFont typeface="Verdana"/>
              <a:buChar char="›"/>
              <a:defRPr/>
            </a:pPr>
            <a:r>
              <a:rPr lang="en-US" sz="3200"/>
              <a:t>Writing a Literature Review</a:t>
            </a:r>
            <a:endParaRPr/>
          </a:p>
          <a:p>
            <a:pPr marL="1101723" lvl="1" indent="-533396">
              <a:buFont typeface="Verdana"/>
              <a:buChar char="›"/>
              <a:defRPr/>
            </a:pPr>
            <a:r>
              <a:rPr lang="en-US" sz="3200"/>
              <a:t>Vocabulary of Review</a:t>
            </a:r>
            <a:endParaRPr/>
          </a:p>
          <a:p>
            <a:pPr marL="1101723" lvl="1" indent="-533396">
              <a:buFont typeface="Verdana"/>
              <a:buChar char="›"/>
              <a:defRPr/>
            </a:pPr>
            <a:r>
              <a:rPr lang="en-US" sz="3200"/>
              <a:t>Synthesis Matrix </a:t>
            </a:r>
            <a:endParaRPr/>
          </a:p>
          <a:p>
            <a:pPr marL="1101723" lvl="1" indent="-533396">
              <a:buFont typeface="Verdana"/>
              <a:buChar char="›"/>
              <a:defRPr/>
            </a:pPr>
            <a:r>
              <a:rPr lang="en-US" sz="3200"/>
              <a:t>Examples of Paper for Review</a:t>
            </a:r>
            <a:endParaRPr/>
          </a:p>
          <a:p>
            <a:pPr marL="0" lvl="0" indent="0">
              <a:buNone/>
              <a:defRPr/>
            </a:pPr>
            <a:endParaRPr lang="en-GB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2198738" y="722668"/>
            <a:ext cx="4275807" cy="968020"/>
          </a:xfrm>
        </p:spPr>
        <p:txBody>
          <a:bodyPr/>
          <a:lstStyle/>
          <a:p>
            <a:pPr lvl="0">
              <a:defRPr/>
            </a:pPr>
            <a:r>
              <a:rPr lang="en-GB">
                <a:solidFill>
                  <a:srgbClr val="FF0000"/>
                </a:solidFill>
                <a:latin typeface="Calibri"/>
              </a:rPr>
              <a:t>Last Session</a:t>
            </a:r>
            <a:endParaRPr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 bwMode="auto">
          <a:xfrm>
            <a:off x="723903" y="1825627"/>
            <a:ext cx="10629900" cy="2643137"/>
          </a:xfrm>
        </p:spPr>
        <p:txBody>
          <a:bodyPr/>
          <a:lstStyle/>
          <a:p>
            <a:pPr marL="1101723" lvl="1" indent="-533396">
              <a:buFont typeface="Verdana"/>
              <a:buChar char="›"/>
              <a:defRPr/>
            </a:pPr>
            <a:r>
              <a:rPr lang="en-US" sz="2800"/>
              <a:t>What is a Literature Review</a:t>
            </a:r>
            <a:r>
              <a:rPr lang="en-GB" sz="2800"/>
              <a:t>?</a:t>
            </a:r>
            <a:endParaRPr/>
          </a:p>
          <a:p>
            <a:pPr marL="1101723" lvl="1" indent="-533396">
              <a:buFont typeface="Verdana"/>
              <a:buChar char="›"/>
              <a:defRPr/>
            </a:pPr>
            <a:r>
              <a:rPr lang="en-US" sz="2800"/>
              <a:t>Steps for conducting a Literature Review</a:t>
            </a:r>
            <a:endParaRPr/>
          </a:p>
          <a:p>
            <a:pPr marL="1101723" lvl="1" indent="-533396">
              <a:buFont typeface="Verdana"/>
              <a:buChar char="›"/>
              <a:defRPr/>
            </a:pPr>
            <a:r>
              <a:rPr lang="en-GB" sz="2800"/>
              <a:t>Types and </a:t>
            </a:r>
            <a:r>
              <a:rPr lang="en-US" sz="2800"/>
              <a:t>Structures </a:t>
            </a:r>
            <a:r>
              <a:rPr lang="en-GB" sz="2800"/>
              <a:t>of</a:t>
            </a:r>
            <a:r>
              <a:rPr lang="en-US" sz="2800"/>
              <a:t> Literature Review</a:t>
            </a:r>
            <a:endParaRPr/>
          </a:p>
          <a:p>
            <a:pPr marL="1101723" lvl="1" indent="-533396">
              <a:buFont typeface="Verdana"/>
              <a:buChar char="›"/>
              <a:defRPr/>
            </a:pPr>
            <a:r>
              <a:rPr lang="en-US" sz="2800"/>
              <a:t>How to use sources effectively for Review</a:t>
            </a:r>
            <a:endParaRPr/>
          </a:p>
          <a:p>
            <a:pPr marL="0" lvl="0" indent="0">
              <a:buNone/>
              <a:defRPr/>
            </a:pPr>
            <a:endParaRPr lang="en-GB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4734635" y="143899"/>
            <a:ext cx="4364294" cy="802843"/>
          </a:xfrm>
        </p:spPr>
        <p:txBody>
          <a:bodyPr/>
          <a:lstStyle/>
          <a:p>
            <a:pPr lvl="0">
              <a:defRPr/>
            </a:pPr>
            <a:r>
              <a:rPr lang="en-US" sz="4000" b="1">
                <a:solidFill>
                  <a:srgbClr val="FF0000"/>
                </a:solidFill>
              </a:rPr>
              <a:t>Reporting Verbs</a:t>
            </a:r>
            <a:br>
              <a:rPr lang="en-GB" sz="4000" b="1">
                <a:solidFill>
                  <a:srgbClr val="7030A0"/>
                </a:solidFill>
              </a:rPr>
            </a:br>
            <a:endParaRPr lang="en-GB" sz="4000"/>
          </a:p>
        </p:txBody>
      </p:sp>
      <p:graphicFrame>
        <p:nvGraphicFramePr>
          <p:cNvPr id="3" name="Table 3"/>
          <p:cNvGraphicFramePr>
            <a:graphicFrameLocks noGrp="1"/>
          </p:cNvGraphicFramePr>
          <p:nvPr/>
        </p:nvGraphicFramePr>
        <p:xfrm>
          <a:off x="0" y="0"/>
          <a:ext cx="4261048" cy="611334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200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2050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2050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46851"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r>
                        <a:rPr lang="en-GB" sz="1600"/>
                        <a:t>A</a:t>
                      </a:r>
                      <a:r>
                        <a:rPr lang="en-US" sz="1600"/>
                        <a:t>im of study  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r>
                        <a:rPr lang="en-US" sz="1600"/>
                        <a:t>Results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r>
                        <a:rPr lang="en-US" sz="1600"/>
                        <a:t>Opinion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5151"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r>
                        <a:rPr lang="en-US" sz="1600"/>
                        <a:t>investigate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r>
                        <a:rPr lang="en-US" sz="1600"/>
                        <a:t>show (that)  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r>
                        <a:rPr lang="en-US" sz="1600"/>
                        <a:t>state (that)</a:t>
                      </a:r>
                      <a:endParaRPr/>
                    </a:p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r>
                        <a:rPr lang="en-US" sz="1600"/>
                        <a:t> 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5151"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r>
                        <a:rPr lang="en-GB" sz="1600"/>
                        <a:t>e</a:t>
                      </a:r>
                      <a:r>
                        <a:rPr lang="en-US" sz="1600"/>
                        <a:t>xamine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r>
                        <a:rPr lang="en-US" sz="1600"/>
                        <a:t>suggest (that) </a:t>
                      </a:r>
                      <a:endParaRPr/>
                    </a:p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r>
                        <a:rPr lang="en-US" sz="1600"/>
                        <a:t> 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r>
                        <a:rPr lang="en-US" sz="1600"/>
                        <a:t>*  believe (that)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5151"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r>
                        <a:rPr lang="en-US" sz="1600"/>
                        <a:t>analyse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r>
                        <a:rPr lang="en-US" sz="1600"/>
                        <a:t>find (that)  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r>
                        <a:rPr lang="en-US" sz="1600"/>
                        <a:t>argue (that)</a:t>
                      </a:r>
                      <a:endParaRPr/>
                    </a:p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r>
                        <a:rPr lang="en-US" sz="1600"/>
                        <a:t> 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05151"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r>
                        <a:rPr lang="en-US" sz="1600"/>
                        <a:t>look at  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r>
                        <a:rPr lang="en-US" sz="1600"/>
                        <a:t>indicate (that)  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r>
                        <a:rPr lang="en-US" sz="1600"/>
                        <a:t>note (that)*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05151"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r>
                        <a:rPr lang="en-US" sz="1600"/>
                        <a:t>focus on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r>
                        <a:rPr lang="en-US" sz="1600"/>
                        <a:t>identify x as   </a:t>
                      </a:r>
                      <a:endParaRPr/>
                    </a:p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r>
                        <a:rPr lang="en-US" sz="1600"/>
                        <a:t> 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r>
                        <a:rPr lang="en-US" sz="1600"/>
                        <a:t>point out (that)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63459"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r>
                        <a:rPr lang="en-US" sz="1600"/>
                        <a:t>consider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r>
                        <a:rPr lang="en-US" sz="1600"/>
                        <a:t>reveal (that)  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r>
                        <a:rPr lang="en-US" sz="1600"/>
                        <a:t>observe (that)*</a:t>
                      </a:r>
                      <a:endParaRPr/>
                    </a:p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r>
                        <a:rPr lang="en-US" sz="1600"/>
                        <a:t> 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763459"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r>
                        <a:rPr lang="en-US" sz="1600"/>
                        <a:t>Identify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r>
                        <a:rPr lang="en-US" sz="1600"/>
                        <a:t>establish (that)  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r>
                        <a:rPr lang="en-US" sz="1600"/>
                        <a:t>consider (that)</a:t>
                      </a:r>
                      <a:endParaRPr/>
                    </a:p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r>
                        <a:rPr lang="en-US" sz="1600"/>
                        <a:t> 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05151"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r>
                        <a:rPr lang="en-US" sz="1600"/>
                        <a:t>report (on)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r>
                        <a:rPr lang="en-US" sz="1600"/>
                        <a:t>confirm (that)  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r>
                        <a:rPr lang="en-US" sz="1600"/>
                        <a:t>hold (that)</a:t>
                      </a:r>
                      <a:endParaRPr/>
                    </a:p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r>
                        <a:rPr lang="en-US" sz="1600"/>
                        <a:t> 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763459"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r>
                        <a:rPr lang="en-US" sz="1600"/>
                        <a:t>be concerned with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r>
                        <a:rPr lang="en-US" sz="1600"/>
                        <a:t>conclude (that)*  </a:t>
                      </a:r>
                      <a:endParaRPr/>
                    </a:p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r>
                        <a:rPr lang="en-US" sz="1600"/>
                        <a:t> 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r>
                        <a:rPr lang="en-US" sz="1600"/>
                        <a:t>claim (that)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505151"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r>
                        <a:rPr lang="en-US" sz="1600"/>
                        <a:t> 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r>
                        <a:rPr lang="en-US" sz="1600"/>
                        <a:t>demonstrate (that)   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r>
                        <a:rPr lang="en-US" sz="1600"/>
                        <a:t>emphasise/ </a:t>
                      </a:r>
                      <a:endParaRPr/>
                    </a:p>
                    <a:p>
                      <a:pPr marL="0" marR="0" lv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defRPr/>
                      </a:pPr>
                      <a:r>
                        <a:rPr lang="en-US" sz="1600"/>
                        <a:t>stress (that)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4" name="TextBox 4"/>
          <p:cNvSpPr txBox="1"/>
          <p:nvPr/>
        </p:nvSpPr>
        <p:spPr bwMode="auto">
          <a:xfrm>
            <a:off x="4424516" y="931380"/>
            <a:ext cx="7767480" cy="464511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Times New Roman"/>
              </a:rPr>
              <a:t>There are three basic reasons for using a reporting verb: </a:t>
            </a:r>
            <a:endParaRPr/>
          </a:p>
          <a:p>
            <a:pPr marL="285750" marR="0" lvl="0" indent="-285750" algn="l" defTabSz="9144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Wingdings"/>
              <a:buChar char="§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Times New Roman"/>
              </a:rPr>
              <a:t> to present the aim of the study you are summarising/quoting </a:t>
            </a:r>
            <a:endParaRPr/>
          </a:p>
          <a:p>
            <a:pPr marL="0" marR="0" lvl="0" indent="0" algn="l" defTabSz="9144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Times New Roman"/>
              </a:rPr>
              <a:t>e.g.   Smith (2010) examines the relationship between database  design and performance</a:t>
            </a:r>
            <a:endParaRPr/>
          </a:p>
          <a:p>
            <a:pPr marL="285750" marR="0" lvl="0" indent="-285750" algn="l" defTabSz="9144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Wingdings"/>
              <a:buChar char="§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Times New Roman"/>
              </a:rPr>
              <a:t> to talk about the results the author you are summarising/quoting has found</a:t>
            </a:r>
            <a:endParaRPr/>
          </a:p>
          <a:p>
            <a:pPr marL="0" marR="0" lvl="0" indent="0" algn="l" defTabSz="9144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Times New Roman"/>
              </a:rPr>
              <a:t>e.g.  Al-Mawali (2012) shows that the use of NoSQL is rising in the web applications analytics search and other performance.</a:t>
            </a:r>
            <a:endParaRPr/>
          </a:p>
          <a:p>
            <a:pPr marL="285750" marR="0" lvl="0" indent="-285750" algn="l" defTabSz="9144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Wingdings"/>
              <a:buChar char="§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Times New Roman"/>
              </a:rPr>
              <a:t>to give the opinion of the author you are summarising/quoting</a:t>
            </a:r>
            <a:endParaRPr/>
          </a:p>
          <a:p>
            <a:pPr marL="0" marR="0" lvl="0" indent="0" algn="l" defTabSz="9144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Times New Roman"/>
              </a:rPr>
              <a:t>e.g. Marklin (2004, p. 76) argues that “the adoption of NoSQL technologies  was the important factor in improving the performance in  2015s for the web applications ”</a:t>
            </a:r>
            <a:endParaRPr lang="en-GB" sz="2000" b="0" i="0" u="none" strike="noStrike" cap="none" spc="0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723903" y="-3584"/>
            <a:ext cx="10629900" cy="1170422"/>
          </a:xfrm>
        </p:spPr>
        <p:txBody>
          <a:bodyPr/>
          <a:lstStyle/>
          <a:p>
            <a:pPr lvl="0">
              <a:defRPr/>
            </a:pPr>
            <a:r>
              <a:rPr lang="en-US" sz="4000" b="1">
                <a:solidFill>
                  <a:srgbClr val="FF0000"/>
                </a:solidFill>
              </a:rPr>
              <a:t>Academic Phrases for Literature</a:t>
            </a:r>
            <a:br>
              <a:rPr lang="en-GB" sz="4000" b="1">
                <a:solidFill>
                  <a:srgbClr val="7030A0"/>
                </a:solidFill>
              </a:rPr>
            </a:br>
            <a:endParaRPr lang="en-GB" sz="4000"/>
          </a:p>
        </p:txBody>
      </p:sp>
      <p:sp>
        <p:nvSpPr>
          <p:cNvPr id="3" name="TextBox 3"/>
          <p:cNvSpPr txBox="1"/>
          <p:nvPr/>
        </p:nvSpPr>
        <p:spPr bwMode="auto">
          <a:xfrm>
            <a:off x="295250" y="871871"/>
            <a:ext cx="11487195" cy="501675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highlight>
                  <a:srgbClr val="FFFF00"/>
                </a:highlight>
                <a:latin typeface="Times New Roman"/>
              </a:rPr>
              <a:t>Identifying a Field of Study or Problem</a:t>
            </a:r>
            <a:endParaRPr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latin typeface="Times New Roman"/>
              </a:rPr>
              <a:t>· "The issue of [topic] has been extensively studied in the fields of …"</a:t>
            </a:r>
            <a:endParaRPr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latin typeface="Times New Roman"/>
              </a:rPr>
              <a:t>· "Previous research has highlighted …"</a:t>
            </a:r>
            <a:endParaRPr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latin typeface="Times New Roman"/>
              </a:rPr>
              <a:t>· "There is a growing body of literature that suggests …"</a:t>
            </a:r>
            <a:endParaRPr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highlight>
                  <a:srgbClr val="FFFF00"/>
                </a:highlight>
                <a:latin typeface="Times New Roman"/>
              </a:rPr>
              <a:t>Presenting Previous Studies or Theories</a:t>
            </a:r>
            <a:endParaRPr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latin typeface="Times New Roman"/>
              </a:rPr>
              <a:t>· "According to [author/year], …"</a:t>
            </a:r>
            <a:endParaRPr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latin typeface="Times New Roman"/>
              </a:rPr>
              <a:t>· "[Author/year] posits/argues/asserts that …"</a:t>
            </a:r>
            <a:endParaRPr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latin typeface="Times New Roman"/>
              </a:rPr>
              <a:t>· "In a seminal study by [author/year], …"</a:t>
            </a:r>
            <a:endParaRPr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latin typeface="Times New Roman"/>
              </a:rPr>
              <a:t>· "Earlier research by [author/year] indicated …"</a:t>
            </a:r>
            <a:endParaRPr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highlight>
                  <a:srgbClr val="FFFF00"/>
                </a:highlight>
                <a:latin typeface="Times New Roman"/>
              </a:rPr>
              <a:t>Identifying Gaps</a:t>
            </a:r>
            <a:endParaRPr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latin typeface="Times New Roman"/>
              </a:rPr>
              <a:t>· "However, there is limited research on …"</a:t>
            </a:r>
            <a:endParaRPr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latin typeface="Times New Roman"/>
              </a:rPr>
              <a:t>· "While many studies have focused on X, few have explored Y."</a:t>
            </a:r>
            <a:endParaRPr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latin typeface="Times New Roman"/>
              </a:rPr>
              <a:t>· "Despite the importance of [topic], little is known about …"</a:t>
            </a:r>
            <a:endParaRPr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highlight>
                  <a:srgbClr val="FFFF00"/>
                </a:highlight>
                <a:latin typeface="Times New Roman"/>
              </a:rPr>
              <a:t>Discussing Methods of Previous Research</a:t>
            </a:r>
            <a:endParaRPr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latin typeface="Times New Roman"/>
              </a:rPr>
              <a:t>· "[Author/year] used [methodology] to study …"</a:t>
            </a:r>
            <a:endParaRPr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000" b="0" i="0" u="none" strike="noStrike" cap="none" spc="0">
                <a:solidFill>
                  <a:srgbClr val="000000"/>
                </a:solidFill>
                <a:latin typeface="Times New Roman"/>
              </a:rPr>
              <a:t>· "Through a [qualitative/quantitative] analysis, [author/year] concluded …"</a:t>
            </a:r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/>
        </p:blipFill>
        <p:spPr bwMode="auto">
          <a:xfrm>
            <a:off x="9275444" y="5446577"/>
            <a:ext cx="2883660" cy="107908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517421" y="301934"/>
            <a:ext cx="8228374" cy="636586"/>
          </a:xfrm>
        </p:spPr>
        <p:txBody>
          <a:bodyPr/>
          <a:lstStyle/>
          <a:p>
            <a:pPr lvl="0">
              <a:defRPr/>
            </a:pPr>
            <a:r>
              <a:rPr lang="en-US" sz="4000" b="1">
                <a:solidFill>
                  <a:srgbClr val="FF0000"/>
                </a:solidFill>
              </a:rPr>
              <a:t>Academic Phrases for Literature</a:t>
            </a:r>
            <a:br>
              <a:rPr lang="en-GB" sz="4000" b="1">
                <a:solidFill>
                  <a:srgbClr val="7030A0"/>
                </a:solidFill>
              </a:rPr>
            </a:br>
            <a:endParaRPr lang="en-GB" sz="4000"/>
          </a:p>
        </p:txBody>
      </p:sp>
      <p:sp>
        <p:nvSpPr>
          <p:cNvPr id="3" name="TextBox 3"/>
          <p:cNvSpPr txBox="1"/>
          <p:nvPr/>
        </p:nvSpPr>
        <p:spPr bwMode="auto">
          <a:xfrm>
            <a:off x="256150" y="516983"/>
            <a:ext cx="11704795" cy="535531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800" b="0" i="0" u="none" strike="noStrike" cap="none" spc="0">
                <a:solidFill>
                  <a:srgbClr val="000000"/>
                </a:solidFill>
                <a:highlight>
                  <a:srgbClr val="FFFF00"/>
                </a:highlight>
                <a:latin typeface="Times New Roman"/>
              </a:rPr>
              <a:t>Comparing or Contrasting Previous Studies</a:t>
            </a:r>
            <a:endParaRPr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800" b="0" i="0" u="none" strike="noStrike" cap="none" spc="0">
                <a:solidFill>
                  <a:srgbClr val="000000"/>
                </a:solidFill>
                <a:latin typeface="Times New Roman"/>
              </a:rPr>
              <a:t>· "Unlike [author/year], [author/year] found that …"</a:t>
            </a:r>
            <a:endParaRPr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800" b="0" i="0" u="none" strike="noStrike" cap="none" spc="0">
                <a:solidFill>
                  <a:srgbClr val="000000"/>
                </a:solidFill>
                <a:latin typeface="Times New Roman"/>
              </a:rPr>
              <a:t>· "While some researchers [refer to studies/authors] have found …, others [refer to studies/authors] argue that …"</a:t>
            </a:r>
            <a:endParaRPr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800" b="0" i="0" u="none" strike="noStrike" cap="none" spc="0">
                <a:solidFill>
                  <a:srgbClr val="000000"/>
                </a:solidFill>
                <a:latin typeface="Times New Roman"/>
              </a:rPr>
              <a:t>· "However, this contrasts with the findings by …"</a:t>
            </a:r>
            <a:endParaRPr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800" b="0" i="0" u="none" strike="noStrike" cap="none" spc="0">
                <a:solidFill>
                  <a:srgbClr val="000000"/>
                </a:solidFill>
                <a:highlight>
                  <a:srgbClr val="FFFF00"/>
                </a:highlight>
                <a:latin typeface="Times New Roman"/>
              </a:rPr>
              <a:t>Evaluating Previous Research</a:t>
            </a:r>
            <a:endParaRPr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800" b="0" i="0" u="none" strike="noStrike" cap="none" spc="0">
                <a:solidFill>
                  <a:srgbClr val="000000"/>
                </a:solidFill>
                <a:latin typeface="Times New Roman"/>
              </a:rPr>
              <a:t>· "However, [author]'s study suffers from …"</a:t>
            </a:r>
            <a:endParaRPr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800" b="0" i="0" u="none" strike="noStrike" cap="none" spc="0">
                <a:solidFill>
                  <a:srgbClr val="000000"/>
                </a:solidFill>
                <a:latin typeface="Times New Roman"/>
              </a:rPr>
              <a:t>· "One limitation of this previous research is …"</a:t>
            </a:r>
            <a:endParaRPr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800" b="0" i="0" u="none" strike="noStrike" cap="none" spc="0">
                <a:solidFill>
                  <a:srgbClr val="000000"/>
                </a:solidFill>
                <a:latin typeface="Times New Roman"/>
              </a:rPr>
              <a:t>· "Despite its contribution, [author]'s study does not address …"</a:t>
            </a:r>
            <a:endParaRPr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800" b="0" i="0" u="none" strike="noStrike" cap="none" spc="0">
                <a:solidFill>
                  <a:srgbClr val="000000"/>
                </a:solidFill>
                <a:highlight>
                  <a:srgbClr val="FFFF00"/>
                </a:highlight>
                <a:latin typeface="Times New Roman"/>
              </a:rPr>
              <a:t>Setting Up Your Research</a:t>
            </a:r>
            <a:endParaRPr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800" b="0" i="0" u="none" strike="noStrike" cap="none" spc="0">
                <a:solidFill>
                  <a:srgbClr val="000000"/>
                </a:solidFill>
                <a:latin typeface="Times New Roman"/>
              </a:rPr>
              <a:t>· "This paper builds on [author]'s approach by …"</a:t>
            </a:r>
            <a:endParaRPr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800" b="0" i="0" u="none" strike="noStrike" cap="none" spc="0">
                <a:solidFill>
                  <a:srgbClr val="000000"/>
                </a:solidFill>
                <a:latin typeface="Times New Roman"/>
              </a:rPr>
              <a:t>· "The current study aims to address these gaps by …"</a:t>
            </a:r>
            <a:endParaRPr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800" b="0" i="0" u="none" strike="noStrike" cap="none" spc="0">
                <a:solidFill>
                  <a:srgbClr val="000000"/>
                </a:solidFill>
                <a:latin typeface="Times New Roman"/>
              </a:rPr>
              <a:t>· "In light of these previous findings, this study will …"</a:t>
            </a:r>
            <a:endParaRPr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800" b="0" i="0" u="none" strike="noStrike" cap="none" spc="0">
                <a:solidFill>
                  <a:srgbClr val="000000"/>
                </a:solidFill>
                <a:highlight>
                  <a:srgbClr val="FFFF00"/>
                </a:highlight>
                <a:latin typeface="Times New Roman"/>
              </a:rPr>
              <a:t>Significance of Your Study</a:t>
            </a:r>
            <a:endParaRPr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800" b="0" i="0" u="none" strike="noStrike" cap="none" spc="0">
                <a:solidFill>
                  <a:srgbClr val="000000"/>
                </a:solidFill>
                <a:latin typeface="Times New Roman"/>
              </a:rPr>
              <a:t>· "Understanding [your research focus] is crucial for …"</a:t>
            </a:r>
            <a:endParaRPr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800" b="0" i="0" u="none" strike="noStrike" cap="none" spc="0">
                <a:solidFill>
                  <a:srgbClr val="000000"/>
                </a:solidFill>
                <a:latin typeface="Times New Roman"/>
              </a:rPr>
              <a:t>· "Given these gaps, it is important to investigate …"</a:t>
            </a:r>
            <a:endParaRPr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800" b="0" i="0" u="none" strike="noStrike" cap="none" spc="0">
                <a:solidFill>
                  <a:srgbClr val="000000"/>
                </a:solidFill>
                <a:highlight>
                  <a:srgbClr val="FFFF00"/>
                </a:highlight>
                <a:latin typeface="Times New Roman"/>
              </a:rPr>
              <a:t>Summarizing</a:t>
            </a:r>
            <a:endParaRPr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800" b="0" i="0" u="none" strike="noStrike" cap="none" spc="0">
                <a:solidFill>
                  <a:srgbClr val="000000"/>
                </a:solidFill>
                <a:latin typeface="Times New Roman"/>
              </a:rPr>
              <a:t>· "In summary, existing literature highlights …"</a:t>
            </a:r>
            <a:endParaRPr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800" b="0" i="0" u="none" strike="noStrike" cap="none" spc="0">
                <a:solidFill>
                  <a:srgbClr val="000000"/>
                </a:solidFill>
                <a:latin typeface="Times New Roman"/>
              </a:rPr>
              <a:t>· "Overall, previous research suggests that …"</a:t>
            </a:r>
            <a:endParaRPr/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800" b="0" i="0" u="none" strike="noStrike" cap="none" spc="0">
                <a:solidFill>
                  <a:srgbClr val="000000"/>
                </a:solidFill>
                <a:latin typeface="Times New Roman"/>
              </a:rPr>
              <a:t>· "To date, most research has focused on …"</a:t>
            </a:r>
            <a:endParaRPr/>
          </a:p>
        </p:txBody>
      </p:sp>
      <p:graphicFrame>
        <p:nvGraphicFramePr>
          <p:cNvPr id="4" name="Table 4"/>
          <p:cNvGraphicFramePr>
            <a:graphicFrameLocks noGrp="1"/>
          </p:cNvGraphicFramePr>
          <p:nvPr/>
        </p:nvGraphicFramePr>
        <p:xfrm>
          <a:off x="6405948" y="3060038"/>
          <a:ext cx="5529907" cy="2346952"/>
        </p:xfrm>
        <a:graphic>
          <a:graphicData uri="http://schemas.openxmlformats.org/drawingml/2006/table">
            <a:tbl>
              <a:tblPr/>
              <a:tblGrid>
                <a:gridCol w="55299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lvl="0">
                        <a:defRPr/>
                      </a:pPr>
                      <a:r>
                        <a:rPr lang="en-US" sz="1800"/>
                        <a:t>Like Smith, Jones (2016) maintains that …</a:t>
                      </a:r>
                      <a:br>
                        <a:rPr lang="en-US" sz="1800"/>
                      </a:br>
                      <a:r>
                        <a:rPr lang="en-US" sz="1800"/>
                        <a:t>Similarly, Jones (2016) makes the case for …</a:t>
                      </a:r>
                      <a:br>
                        <a:rPr lang="en-US" sz="1800"/>
                      </a:br>
                      <a:r>
                        <a:rPr lang="en-US" sz="1800"/>
                        <a:t>Likewise, Jones (2016) holds the view that …</a:t>
                      </a:r>
                      <a:br>
                        <a:rPr lang="en-US" sz="1800"/>
                      </a:br>
                      <a:r>
                        <a:rPr lang="en-US" sz="1800"/>
                        <a:t>Supporting this view, Jones (2016) writes that …</a:t>
                      </a:r>
                      <a:br>
                        <a:rPr lang="en-US" sz="1800"/>
                      </a:br>
                      <a:r>
                        <a:rPr lang="en-US" sz="1800"/>
                        <a:t>Adopting a similar position, Jones (2016) argues that …</a:t>
                      </a:r>
                      <a:br>
                        <a:rPr lang="en-US" sz="1800"/>
                      </a:br>
                      <a:r>
                        <a:rPr lang="en-US" sz="1800"/>
                        <a:t>In the same vein, Jones (2016), in his book </a:t>
                      </a:r>
                      <a:r>
                        <a:rPr lang="en-US" sz="1800" i="1"/>
                        <a:t>XXXXX</a:t>
                      </a:r>
                      <a:r>
                        <a:rPr lang="en-US" sz="1800"/>
                        <a:t>, notes …</a:t>
                      </a:r>
                      <a:endParaRPr/>
                    </a:p>
                  </a:txBody>
                  <a:tcPr marL="76196" marR="76196" marT="76196" marB="76196" anchor="ctr">
                    <a:lnL w="6345" algn="ctr">
                      <a:solidFill>
                        <a:srgbClr val="CCCCCC"/>
                      </a:solidFill>
                    </a:lnL>
                    <a:lnR w="6345" algn="ctr">
                      <a:solidFill>
                        <a:srgbClr val="CCCCCC"/>
                      </a:solidFill>
                    </a:lnR>
                    <a:lnT w="6345" algn="ctr">
                      <a:solidFill>
                        <a:srgbClr val="CCCCCC"/>
                      </a:solidFill>
                    </a:lnT>
                    <a:lnB w="6345" algn="ctr">
                      <a:solidFill>
                        <a:srgbClr val="CCCCCC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532171" y="76928"/>
            <a:ext cx="10629900" cy="623017"/>
          </a:xfrm>
        </p:spPr>
        <p:txBody>
          <a:bodyPr/>
          <a:lstStyle/>
          <a:p>
            <a:pPr lvl="0">
              <a:defRPr/>
            </a:pPr>
            <a:r>
              <a:rPr lang="en-US" sz="3200">
                <a:solidFill>
                  <a:srgbClr val="FF0000"/>
                </a:solidFill>
                <a:latin typeface="Arial"/>
                <a:ea typeface="Open Sans"/>
                <a:cs typeface="Arial"/>
              </a:rPr>
              <a:t>Synthesising </a:t>
            </a:r>
            <a:r>
              <a:rPr lang="en-GB" sz="3200">
                <a:solidFill>
                  <a:srgbClr val="FF0000"/>
                </a:solidFill>
                <a:latin typeface="Arial"/>
                <a:ea typeface="Open Sans"/>
                <a:cs typeface="Arial"/>
              </a:rPr>
              <a:t>M</a:t>
            </a:r>
            <a:r>
              <a:rPr lang="en-US" sz="3200">
                <a:solidFill>
                  <a:srgbClr val="FF0000"/>
                </a:solidFill>
                <a:latin typeface="Arial"/>
                <a:ea typeface="Open Sans"/>
                <a:cs typeface="Arial"/>
              </a:rPr>
              <a:t>aterial: contrasting evidence or ideas</a:t>
            </a:r>
            <a:endParaRPr lang="en-GB" sz="3200">
              <a:solidFill>
                <a:srgbClr val="FF0000"/>
              </a:solidFill>
              <a:latin typeface="Arial"/>
              <a:ea typeface="Open Sans"/>
              <a:cs typeface="Arial"/>
            </a:endParaRPr>
          </a:p>
        </p:txBody>
      </p:sp>
      <p:graphicFrame>
        <p:nvGraphicFramePr>
          <p:cNvPr id="3" name="Table 3"/>
          <p:cNvGraphicFramePr>
            <a:graphicFrameLocks noGrp="1"/>
          </p:cNvGraphicFramePr>
          <p:nvPr/>
        </p:nvGraphicFramePr>
        <p:xfrm>
          <a:off x="735598" y="699945"/>
          <a:ext cx="10720808" cy="2346952"/>
        </p:xfrm>
        <a:graphic>
          <a:graphicData uri="http://schemas.openxmlformats.org/drawingml/2006/table">
            <a:tbl>
              <a:tblPr/>
              <a:tblGrid>
                <a:gridCol w="53604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3604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lvl="0">
                        <a:defRPr/>
                      </a:pPr>
                      <a:r>
                        <a:rPr lang="en-US"/>
                        <a:t>Some writers (e.g. Smith, 2002) have attempted to draw fine distinctions between …</a:t>
                      </a:r>
                      <a:br>
                        <a:rPr lang="en-US"/>
                      </a:br>
                      <a:r>
                        <a:rPr lang="en-US">
                          <a:solidFill>
                            <a:srgbClr val="FFFFFF"/>
                          </a:solidFill>
                        </a:rPr>
                        <a:t>break</a:t>
                      </a:r>
                      <a:br>
                        <a:rPr lang="en-US"/>
                      </a:br>
                      <a:r>
                        <a:rPr lang="en-US"/>
                        <a:t>Some authors have mainly been interested in questions concerning X and Y (Smith, 2001; Jones …</a:t>
                      </a:r>
                      <a:br>
                        <a:rPr lang="en-US"/>
                      </a:br>
                      <a:r>
                        <a:rPr lang="en-US">
                          <a:solidFill>
                            <a:srgbClr val="FFFFFF"/>
                          </a:solidFill>
                        </a:rPr>
                        <a:t>break</a:t>
                      </a:r>
                      <a:br>
                        <a:rPr lang="en-US"/>
                      </a:br>
                      <a:r>
                        <a:rPr lang="en-US"/>
                        <a:t>Much of the available literature on X deals with the question of …</a:t>
                      </a:r>
                      <a:endParaRPr/>
                    </a:p>
                  </a:txBody>
                  <a:tcPr marL="76196" marR="76196" marT="76196" marB="76196" anchor="ctr">
                    <a:lnL w="6345" algn="ctr">
                      <a:solidFill>
                        <a:srgbClr val="CCCCCC"/>
                      </a:solidFill>
                    </a:lnL>
                    <a:lnR w="6345" algn="ctr">
                      <a:solidFill>
                        <a:srgbClr val="CCCCCC"/>
                      </a:solidFill>
                    </a:lnR>
                    <a:lnT w="6345" algn="ctr">
                      <a:solidFill>
                        <a:srgbClr val="CCCCCC"/>
                      </a:solidFill>
                    </a:lnT>
                    <a:lnB w="6345" algn="ctr">
                      <a:solidFill>
                        <a:srgbClr val="CCCCCC"/>
                      </a:solidFill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defRPr/>
                      </a:pPr>
                      <a:r>
                        <a:rPr lang="en-US"/>
                        <a:t>Others (see Jones, 2003; Brown, 2004) question the usefulness of …</a:t>
                      </a:r>
                      <a:br>
                        <a:rPr lang="en-US"/>
                      </a:br>
                      <a:r>
                        <a:rPr lang="en-US">
                          <a:solidFill>
                            <a:srgbClr val="FFFFFF"/>
                          </a:solidFill>
                        </a:rPr>
                        <a:t>break</a:t>
                      </a:r>
                      <a:br>
                        <a:rPr lang="en-US"/>
                      </a:br>
                      <a:r>
                        <a:rPr lang="en-US"/>
                        <a:t>Others have highlighted the relevance of …</a:t>
                      </a:r>
                      <a:br>
                        <a:rPr lang="en-US"/>
                      </a:br>
                      <a:r>
                        <a:rPr lang="en-US">
                          <a:solidFill>
                            <a:srgbClr val="FFFFFF"/>
                          </a:solidFill>
                        </a:rPr>
                        <a:t>break</a:t>
                      </a:r>
                      <a:br>
                        <a:rPr lang="en-US"/>
                      </a:br>
                      <a:r>
                        <a:rPr lang="en-US"/>
                        <a:t>But Smith (2015) is much more concerned with …</a:t>
                      </a:r>
                      <a:endParaRPr/>
                    </a:p>
                  </a:txBody>
                  <a:tcPr marL="76196" marR="76196" marT="76196" marB="76196" anchor="ctr">
                    <a:lnL w="6345" algn="ctr">
                      <a:solidFill>
                        <a:srgbClr val="CCCCCC"/>
                      </a:solidFill>
                    </a:lnL>
                    <a:lnR w="6345" algn="ctr">
                      <a:solidFill>
                        <a:srgbClr val="CCCCCC"/>
                      </a:solidFill>
                    </a:lnR>
                    <a:lnT w="6345" algn="ctr">
                      <a:solidFill>
                        <a:srgbClr val="CCCCCC"/>
                      </a:solidFill>
                    </a:lnT>
                    <a:lnB w="6345" algn="ctr">
                      <a:solidFill>
                        <a:srgbClr val="CCCCCC"/>
                      </a:solidFill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4" name="Table 6"/>
          <p:cNvGraphicFramePr>
            <a:graphicFrameLocks noGrp="1"/>
          </p:cNvGraphicFramePr>
          <p:nvPr/>
        </p:nvGraphicFramePr>
        <p:xfrm>
          <a:off x="735598" y="3049094"/>
          <a:ext cx="11063106" cy="1523992"/>
        </p:xfrm>
        <a:graphic>
          <a:graphicData uri="http://schemas.openxmlformats.org/drawingml/2006/table">
            <a:tbl>
              <a:tblPr/>
              <a:tblGrid>
                <a:gridCol w="553155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53155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lvl="0">
                        <a:defRPr/>
                      </a:pPr>
                      <a:r>
                        <a:rPr lang="en-US"/>
                        <a:t>Smith (2015) notes that …</a:t>
                      </a:r>
                      <a:br>
                        <a:rPr lang="en-US"/>
                      </a:br>
                      <a:r>
                        <a:rPr lang="en-US">
                          <a:solidFill>
                            <a:srgbClr val="FFFFFF"/>
                          </a:solidFill>
                        </a:rPr>
                        <a:t>break</a:t>
                      </a:r>
                      <a:br>
                        <a:rPr lang="en-US"/>
                      </a:br>
                      <a:r>
                        <a:rPr lang="en-US"/>
                        <a:t>Smith (2013) found that X accounted for 30% of Y.</a:t>
                      </a:r>
                      <a:endParaRPr/>
                    </a:p>
                  </a:txBody>
                  <a:tcPr marL="76196" marR="76196" marT="76196" marB="76196" anchor="ctr">
                    <a:lnL w="6345" algn="ctr">
                      <a:solidFill>
                        <a:srgbClr val="CCCCCC"/>
                      </a:solidFill>
                    </a:lnL>
                    <a:lnR w="6345" algn="ctr">
                      <a:solidFill>
                        <a:srgbClr val="CCCCCC"/>
                      </a:solidFill>
                    </a:lnR>
                    <a:lnT w="6345" algn="ctr">
                      <a:solidFill>
                        <a:srgbClr val="CCCCCC"/>
                      </a:solidFill>
                    </a:lnT>
                    <a:lnB w="6345" algn="ctr">
                      <a:solidFill>
                        <a:srgbClr val="CCCCCC"/>
                      </a:solidFill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defRPr/>
                      </a:pPr>
                      <a:r>
                        <a:rPr lang="en-US"/>
                        <a:t>However, Jones’s (2018) study of Y found no link between …</a:t>
                      </a:r>
                      <a:br>
                        <a:rPr lang="en-US"/>
                      </a:br>
                      <a:r>
                        <a:rPr lang="en-US">
                          <a:solidFill>
                            <a:srgbClr val="FFFFFF"/>
                          </a:solidFill>
                        </a:rPr>
                        <a:t>break</a:t>
                      </a:r>
                      <a:br>
                        <a:rPr lang="en-US"/>
                      </a:br>
                      <a:r>
                        <a:rPr lang="en-US"/>
                        <a:t>Other researchers, however, who have looked at X, have found … Jones (2010), for example, …</a:t>
                      </a:r>
                      <a:endParaRPr/>
                    </a:p>
                  </a:txBody>
                  <a:tcPr marL="76196" marR="76196" marT="76196" marB="76196" anchor="ctr">
                    <a:lnL w="6345" algn="ctr">
                      <a:solidFill>
                        <a:srgbClr val="CCCCCC"/>
                      </a:solidFill>
                    </a:lnL>
                    <a:lnR w="6345" algn="ctr">
                      <a:solidFill>
                        <a:srgbClr val="CCCCCC"/>
                      </a:solidFill>
                    </a:lnR>
                    <a:lnT w="6345" algn="ctr">
                      <a:solidFill>
                        <a:srgbClr val="CCCCCC"/>
                      </a:solidFill>
                    </a:lnT>
                    <a:lnB w="6345" algn="ctr">
                      <a:solidFill>
                        <a:srgbClr val="CCCCCC"/>
                      </a:solidFill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5" name="TextBox 8"/>
          <p:cNvSpPr txBox="1"/>
          <p:nvPr/>
        </p:nvSpPr>
        <p:spPr bwMode="auto">
          <a:xfrm>
            <a:off x="532171" y="4712488"/>
            <a:ext cx="9257275" cy="107721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1600" b="0" i="0" u="none" strike="noStrike" cap="none" spc="0">
                <a:solidFill>
                  <a:srgbClr val="333333"/>
                </a:solidFill>
                <a:latin typeface="Open Sans"/>
              </a:rPr>
              <a:t>Unlike Smith, Jones (2013) argues that</a:t>
            </a:r>
            <a:br>
              <a:rPr lang="en-US" sz="1600" b="0" i="0" u="none" strike="noStrike" cap="none" spc="0">
                <a:solidFill>
                  <a:srgbClr val="000000"/>
                </a:solidFill>
                <a:latin typeface="Calibri"/>
              </a:rPr>
            </a:br>
            <a:r>
              <a:rPr lang="en-US" sz="1600" b="0" i="0" u="none" strike="noStrike" cap="none" spc="0">
                <a:solidFill>
                  <a:srgbClr val="333333"/>
                </a:solidFill>
                <a:latin typeface="Open Sans"/>
              </a:rPr>
              <a:t>In contrast to Smith, Jones (2013) argues that</a:t>
            </a:r>
            <a:br>
              <a:rPr lang="en-US" sz="1600" b="0" i="0" u="none" strike="noStrike" cap="none" spc="0">
                <a:solidFill>
                  <a:srgbClr val="000000"/>
                </a:solidFill>
                <a:latin typeface="Calibri"/>
              </a:rPr>
            </a:br>
            <a:r>
              <a:rPr lang="en-US" sz="1600" b="0" i="0" u="none" strike="noStrike" cap="none" spc="0">
                <a:solidFill>
                  <a:srgbClr val="333333"/>
                </a:solidFill>
                <a:latin typeface="Open Sans"/>
              </a:rPr>
              <a:t>Smith (2010) presents an X account, whilst Jones (2011)</a:t>
            </a:r>
            <a:br>
              <a:rPr lang="en-US" sz="1600" b="0" i="0" u="none" strike="noStrike" cap="none" spc="0">
                <a:solidFill>
                  <a:srgbClr val="000000"/>
                </a:solidFill>
                <a:latin typeface="Calibri"/>
              </a:rPr>
            </a:br>
            <a:r>
              <a:rPr lang="en-US" sz="1600" b="0" i="0" u="none" strike="noStrike" cap="none" spc="0">
                <a:solidFill>
                  <a:srgbClr val="333333"/>
                </a:solidFill>
                <a:latin typeface="Open Sans"/>
              </a:rPr>
              <a:t>While Smith (2008) focuses on X, Jones (2009) is more concerned with</a:t>
            </a:r>
            <a:endParaRPr lang="en-US" sz="1600" b="0" i="0" u="none" strike="noStrike" cap="none" spc="0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605908" y="20638"/>
            <a:ext cx="2933696" cy="688972"/>
          </a:xfrm>
        </p:spPr>
        <p:txBody>
          <a:bodyPr/>
          <a:lstStyle/>
          <a:p>
            <a:pPr lvl="0">
              <a:defRPr/>
            </a:pPr>
            <a:r>
              <a:rPr lang="en-GB" sz="4000" b="1">
                <a:solidFill>
                  <a:srgbClr val="FF0000"/>
                </a:solidFill>
              </a:rPr>
              <a:t>Examples</a:t>
            </a:r>
            <a:endParaRPr lang="en-GB" sz="4000">
              <a:solidFill>
                <a:srgbClr val="FF0000"/>
              </a:solidFill>
            </a:endParaRPr>
          </a:p>
        </p:txBody>
      </p:sp>
      <p:sp>
        <p:nvSpPr>
          <p:cNvPr id="3" name="TextBox 6"/>
          <p:cNvSpPr txBox="1"/>
          <p:nvPr/>
        </p:nvSpPr>
        <p:spPr bwMode="auto">
          <a:xfrm>
            <a:off x="324464" y="1007091"/>
            <a:ext cx="11415609" cy="307883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342900" marR="0" lvl="0" indent="-3429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/>
              <a:buChar char="§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8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Times New Roman"/>
              </a:rPr>
              <a:t>According to </a:t>
            </a:r>
            <a:r>
              <a:rPr lang="en-GB" sz="28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Times New Roman"/>
              </a:rPr>
              <a:t> Gaikwad &amp; Adkar (2019)  Bootstrap has </a:t>
            </a:r>
            <a:r>
              <a:rPr lang="en-US" sz="2800" b="0" i="0" u="none" strike="noStrike" cap="none" spc="0">
                <a:solidFill>
                  <a:srgbClr val="000000"/>
                </a:solidFill>
                <a:latin typeface="Calibri"/>
                <a:ea typeface="Calibri"/>
                <a:cs typeface="Times New Roman"/>
              </a:rPr>
              <a:t>Browser Support from all popular browsers and </a:t>
            </a:r>
            <a:r>
              <a:rPr lang="en-US" sz="2800" b="0" i="0" u="none" strike="noStrike" cap="none" spc="0">
                <a:solidFill>
                  <a:srgbClr val="000000"/>
                </a:solidFill>
                <a:latin typeface="Calibri"/>
              </a:rPr>
              <a:t>allows for rapid, responsive development.</a:t>
            </a:r>
            <a:endParaRPr/>
          </a:p>
          <a:p>
            <a:pPr marL="342900" marR="0" lvl="0" indent="-3429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/>
              <a:buChar char="§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800" b="0" i="0" u="none" strike="noStrike" cap="none" spc="0">
                <a:solidFill>
                  <a:srgbClr val="000000"/>
                </a:solidFill>
                <a:latin typeface="Calibri"/>
              </a:rPr>
              <a:t>In another study by Shan et al.,(2018) Bootstrap framework is chosen as a front-end framework for development since it has better compatibility for browsers and huge popularity. </a:t>
            </a:r>
            <a:endParaRPr/>
          </a:p>
          <a:p>
            <a:pPr marL="342900" marR="0" lvl="0" indent="-3429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/>
              <a:buChar char="§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800" b="0" i="0" u="none" strike="noStrike" cap="none" spc="0">
                <a:solidFill>
                  <a:srgbClr val="000000"/>
                </a:solidFill>
                <a:latin typeface="Calibri"/>
              </a:rPr>
              <a:t>Keep on writing based on various similar journals.</a:t>
            </a:r>
            <a:endParaRPr/>
          </a:p>
          <a:p>
            <a:pPr marL="342900" marR="0" lvl="0" indent="-3429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/>
              <a:buChar char="§"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800" b="0" i="0" u="none" strike="noStrike" cap="none" spc="0">
                <a:solidFill>
                  <a:srgbClr val="000000"/>
                </a:solidFill>
                <a:latin typeface="Calibri"/>
              </a:rPr>
              <a:t>You can use a Synthesis matrix in Excel</a:t>
            </a:r>
            <a:r>
              <a:rPr lang="en-GB" sz="2800" b="0" i="0" u="none" strike="noStrike" cap="none" spc="0">
                <a:solidFill>
                  <a:srgbClr val="000000"/>
                </a:solidFill>
                <a:latin typeface="Calibri"/>
              </a:rPr>
              <a:t>.</a:t>
            </a:r>
            <a:endParaRPr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443685" y="242937"/>
            <a:ext cx="10629900" cy="636586"/>
          </a:xfrm>
        </p:spPr>
        <p:txBody>
          <a:bodyPr/>
          <a:lstStyle/>
          <a:p>
            <a:pPr lvl="0">
              <a:defRPr/>
            </a:pPr>
            <a:r>
              <a:rPr lang="en-US" sz="4000" b="1">
                <a:solidFill>
                  <a:srgbClr val="FF0000"/>
                </a:solidFill>
              </a:rPr>
              <a:t>Examples of Author</a:t>
            </a:r>
            <a:r>
              <a:rPr lang="en-GB" sz="4000" b="1">
                <a:solidFill>
                  <a:srgbClr val="FF0000"/>
                </a:solidFill>
              </a:rPr>
              <a:t>’</a:t>
            </a:r>
            <a:r>
              <a:rPr lang="en-US" sz="4000" b="1">
                <a:solidFill>
                  <a:srgbClr val="FF0000"/>
                </a:solidFill>
              </a:rPr>
              <a:t>s points to start with</a:t>
            </a:r>
            <a:br>
              <a:rPr lang="en-GB" sz="4000" b="1">
                <a:solidFill>
                  <a:srgbClr val="7030A0"/>
                </a:solidFill>
              </a:rPr>
            </a:br>
            <a:endParaRPr lang="en-GB" sz="4000"/>
          </a:p>
        </p:txBody>
      </p:sp>
      <p:sp>
        <p:nvSpPr>
          <p:cNvPr id="3" name="TextBox 3"/>
          <p:cNvSpPr txBox="1"/>
          <p:nvPr/>
        </p:nvSpPr>
        <p:spPr bwMode="auto">
          <a:xfrm>
            <a:off x="0" y="904433"/>
            <a:ext cx="7703801" cy="416133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111127" marR="0" lvl="0" indent="0" algn="l" defTabSz="9144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GB" sz="2400" b="0" i="0" u="none" strike="noStrike" cap="none" spc="0">
                <a:solidFill>
                  <a:srgbClr val="000000"/>
                </a:solidFill>
                <a:latin typeface="Calibri"/>
              </a:rPr>
              <a:t>1. According to (author + source) (date ) the main idea about this subject is . . . (List facts from the source that support this idea here) (You can add more facts as you find them) In conclusion (author) says . . . about the topic. (source) is reliable because . . . </a:t>
            </a:r>
            <a:endParaRPr/>
          </a:p>
          <a:p>
            <a:pPr marL="111127" marR="0" lvl="0" indent="0" algn="l" defTabSz="9144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GB" sz="2400" b="0" i="0" u="none" strike="noStrike" cap="none" spc="0">
                <a:solidFill>
                  <a:srgbClr val="000000"/>
                </a:solidFill>
                <a:latin typeface="Calibri"/>
              </a:rPr>
              <a:t>2. Another idea, by (author + source) (date ) is . . . List facts from the source that support this idea (You can add more facts as you find them)  In conclusion (author) says . . . (source) is reliable because . . . A third writer, (author) (date) states that . . . List facts from the source that support this idea (You can add more facts as you find them) </a:t>
            </a:r>
            <a:endParaRPr lang="en-US" sz="2400" b="0" i="0" u="none" strike="noStrike" cap="none" spc="0">
              <a:solidFill>
                <a:srgbClr val="000000"/>
              </a:solidFill>
              <a:latin typeface="Calibri"/>
            </a:endParaRPr>
          </a:p>
          <a:p>
            <a:pPr marL="0" marR="0" lvl="0" indent="0" algn="l" defTabSz="914400">
              <a:lnSpc>
                <a:spcPct val="114999"/>
              </a:lnSpc>
              <a:spcBef>
                <a:spcPts val="100"/>
              </a:spcBef>
              <a:spcAft>
                <a:spcPts val="10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GB" sz="2400" b="0" i="0" u="none" strike="noStrike" cap="none" spc="0">
                <a:solidFill>
                  <a:srgbClr val="000000"/>
                </a:solidFill>
                <a:latin typeface="Calibri"/>
              </a:rPr>
              <a:t> </a:t>
            </a:r>
            <a:endParaRPr lang="en-US" sz="2400" b="0" i="0" u="none" strike="noStrike" cap="none" spc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" name="Speech Bubble: Rectangle 5"/>
          <p:cNvSpPr/>
          <p:nvPr/>
        </p:nvSpPr>
        <p:spPr bwMode="auto">
          <a:xfrm>
            <a:off x="8193508" y="1803992"/>
            <a:ext cx="3770007" cy="2101272"/>
          </a:xfrm>
          <a:custGeom>
            <a:avLst>
              <a:gd name="f0" fmla="val 6300"/>
              <a:gd name="f1" fmla="val 243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+- 0 0 1"/>
              <a:gd name="f10" fmla="val -2147483647"/>
              <a:gd name="f11" fmla="val 2147483647"/>
              <a:gd name="f12" fmla="val 3590"/>
              <a:gd name="f13" fmla="val 8970"/>
              <a:gd name="f14" fmla="val 12630"/>
              <a:gd name="f15" fmla="val 18010"/>
              <a:gd name="f16" fmla="+- 0 0 180"/>
              <a:gd name="f17" fmla="*/ f5 1 21600"/>
              <a:gd name="f18" fmla="*/ f6 1 21600"/>
              <a:gd name="f19" fmla="pin -2147483647 f0 2147483647"/>
              <a:gd name="f20" fmla="pin -2147483647 f1 2147483647"/>
              <a:gd name="f21" fmla="*/ f16 f2 1"/>
              <a:gd name="f22" fmla="+- f19 0 10800"/>
              <a:gd name="f23" fmla="+- f20 0 10800"/>
              <a:gd name="f24" fmla="+- f20 0 21600"/>
              <a:gd name="f25" fmla="+- f19 0 21600"/>
              <a:gd name="f26" fmla="val f19"/>
              <a:gd name="f27" fmla="val f20"/>
              <a:gd name="f28" fmla="*/ f19 f17 1"/>
              <a:gd name="f29" fmla="*/ f20 f18 1"/>
              <a:gd name="f30" fmla="*/ 0 f17 1"/>
              <a:gd name="f31" fmla="*/ 21600 f17 1"/>
              <a:gd name="f32" fmla="*/ 21600 f18 1"/>
              <a:gd name="f33" fmla="*/ 0 f18 1"/>
              <a:gd name="f34" fmla="*/ f21 1 f4"/>
              <a:gd name="f35" fmla="abs f22"/>
              <a:gd name="f36" fmla="abs f23"/>
              <a:gd name="f37" fmla="*/ f26 f17 1"/>
              <a:gd name="f38" fmla="*/ f27 f18 1"/>
              <a:gd name="f39" fmla="+- f34 0 f3"/>
              <a:gd name="f40" fmla="+- f35 0 f36"/>
              <a:gd name="f41" fmla="+- f36 0 f35"/>
              <a:gd name="f42" fmla="?: f23 f9 f40"/>
              <a:gd name="f43" fmla="?: f23 f40 f9"/>
              <a:gd name="f44" fmla="?: f22 f9 f41"/>
              <a:gd name="f45" fmla="?: f22 f41 f9"/>
              <a:gd name="f46" fmla="?: f19 f9 f42"/>
              <a:gd name="f47" fmla="?: f19 f9 f43"/>
              <a:gd name="f48" fmla="?: f24 f44 f9"/>
              <a:gd name="f49" fmla="?: f24 f45 f9"/>
              <a:gd name="f50" fmla="?: f25 f43 f9"/>
              <a:gd name="f51" fmla="?: f25 f42 f9"/>
              <a:gd name="f52" fmla="?: f20 f9 f45"/>
              <a:gd name="f53" fmla="?: f20 f9 f44"/>
              <a:gd name="f54" fmla="?: f46 f19 0"/>
              <a:gd name="f55" fmla="?: f46 f20 6280"/>
              <a:gd name="f56" fmla="?: f47 f19 0"/>
              <a:gd name="f57" fmla="?: f47 f20 15320"/>
              <a:gd name="f58" fmla="?: f48 f19 6280"/>
              <a:gd name="f59" fmla="?: f48 f20 21600"/>
              <a:gd name="f60" fmla="?: f49 f19 15320"/>
              <a:gd name="f61" fmla="?: f49 f20 21600"/>
              <a:gd name="f62" fmla="?: f50 f19 21600"/>
              <a:gd name="f63" fmla="?: f50 f20 15320"/>
              <a:gd name="f64" fmla="?: f51 f19 21600"/>
              <a:gd name="f65" fmla="?: f51 f20 6280"/>
              <a:gd name="f66" fmla="?: f52 f19 15320"/>
              <a:gd name="f67" fmla="?: f52 f20 0"/>
              <a:gd name="f68" fmla="?: f53 f19 6280"/>
              <a:gd name="f69" fmla="?: f53 f20 0"/>
            </a:gdLst>
            <a:ahLst>
              <a:ahXY gdRefX="f0" minX="f10" maxX="f11" gdRefY="f1" minY="f10" maxY="f11">
                <a:pos x="f28" y="f29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9">
                <a:pos x="f37" y="f38"/>
              </a:cxn>
            </a:cxnLst>
            <a:rect l="f30" t="f33" r="f31" b="f32"/>
            <a:pathLst>
              <a:path w="21600" h="21600" extrusionOk="0">
                <a:moveTo>
                  <a:pt x="f7" y="f7"/>
                </a:moveTo>
                <a:lnTo>
                  <a:pt x="f7" y="f12"/>
                </a:lnTo>
                <a:lnTo>
                  <a:pt x="f54" y="f55"/>
                </a:lnTo>
                <a:lnTo>
                  <a:pt x="f7" y="f13"/>
                </a:lnTo>
                <a:lnTo>
                  <a:pt x="f7" y="f14"/>
                </a:lnTo>
                <a:lnTo>
                  <a:pt x="f56" y="f57"/>
                </a:lnTo>
                <a:lnTo>
                  <a:pt x="f7" y="f15"/>
                </a:lnTo>
                <a:lnTo>
                  <a:pt x="f7" y="f8"/>
                </a:lnTo>
                <a:lnTo>
                  <a:pt x="f12" y="f8"/>
                </a:lnTo>
                <a:lnTo>
                  <a:pt x="f58" y="f59"/>
                </a:lnTo>
                <a:lnTo>
                  <a:pt x="f13" y="f8"/>
                </a:lnTo>
                <a:lnTo>
                  <a:pt x="f14" y="f8"/>
                </a:lnTo>
                <a:lnTo>
                  <a:pt x="f60" y="f61"/>
                </a:lnTo>
                <a:lnTo>
                  <a:pt x="f15" y="f8"/>
                </a:lnTo>
                <a:lnTo>
                  <a:pt x="f8" y="f8"/>
                </a:lnTo>
                <a:lnTo>
                  <a:pt x="f8" y="f15"/>
                </a:lnTo>
                <a:lnTo>
                  <a:pt x="f62" y="f63"/>
                </a:lnTo>
                <a:lnTo>
                  <a:pt x="f8" y="f14"/>
                </a:lnTo>
                <a:lnTo>
                  <a:pt x="f8" y="f13"/>
                </a:lnTo>
                <a:lnTo>
                  <a:pt x="f64" y="f65"/>
                </a:lnTo>
                <a:lnTo>
                  <a:pt x="f8" y="f12"/>
                </a:lnTo>
                <a:lnTo>
                  <a:pt x="f8" y="f7"/>
                </a:lnTo>
                <a:lnTo>
                  <a:pt x="f15" y="f7"/>
                </a:lnTo>
                <a:lnTo>
                  <a:pt x="f66" y="f67"/>
                </a:lnTo>
                <a:lnTo>
                  <a:pt x="f14" y="f7"/>
                </a:lnTo>
                <a:lnTo>
                  <a:pt x="f13" y="f7"/>
                </a:lnTo>
                <a:lnTo>
                  <a:pt x="f68" y="f69"/>
                </a:lnTo>
                <a:lnTo>
                  <a:pt x="f12" y="f7"/>
                </a:lnTo>
                <a:lnTo>
                  <a:pt x="f7" y="f7"/>
                </a:lnTo>
                <a:close/>
              </a:path>
            </a:pathLst>
          </a:custGeom>
          <a:solidFill>
            <a:srgbClr val="5B9BD5"/>
          </a:solidFill>
          <a:ln w="12701" cap="flat">
            <a:solidFill>
              <a:srgbClr val="223F59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US" sz="2400" b="0" i="0" u="none" strike="noStrike" cap="none" spc="0">
                <a:solidFill>
                  <a:srgbClr val="FFFFFF"/>
                </a:solidFill>
                <a:latin typeface="Calibri"/>
              </a:rPr>
              <a:t>This is coming from the synthesis matrix</a:t>
            </a:r>
            <a:endParaRPr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723903" y="365129"/>
            <a:ext cx="4379043" cy="688972"/>
          </a:xfrm>
        </p:spPr>
        <p:txBody>
          <a:bodyPr/>
          <a:lstStyle/>
          <a:p>
            <a:pPr lvl="0">
              <a:defRPr/>
            </a:pPr>
            <a:r>
              <a:rPr lang="en-GB" sz="4000" b="1">
                <a:solidFill>
                  <a:srgbClr val="FF0000"/>
                </a:solidFill>
              </a:rPr>
              <a:t>Connecting Words...</a:t>
            </a:r>
            <a:endParaRPr lang="en-GB" sz="400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 bwMode="auto">
          <a:xfrm>
            <a:off x="479376" y="1439865"/>
            <a:ext cx="10629900" cy="3978269"/>
          </a:xfrm>
        </p:spPr>
        <p:txBody>
          <a:bodyPr/>
          <a:lstStyle/>
          <a:p>
            <a:pPr marL="0" lvl="0" indent="0" algn="just">
              <a:lnSpc>
                <a:spcPct val="95000"/>
              </a:lnSpc>
              <a:spcBef>
                <a:spcPts val="0"/>
              </a:spcBef>
              <a:buNone/>
              <a:defRPr/>
            </a:pPr>
            <a:r>
              <a:rPr lang="en-US" sz="2200">
                <a:latin typeface="Arial"/>
              </a:rPr>
              <a:t>It</a:t>
            </a:r>
            <a:r>
              <a:rPr lang="en-GB" sz="2200">
                <a:latin typeface="Arial"/>
              </a:rPr>
              <a:t> i</a:t>
            </a:r>
            <a:r>
              <a:rPr lang="en-US" sz="2200">
                <a:latin typeface="Arial"/>
              </a:rPr>
              <a:t>s often helpful to use a "point/counterpoint" structure, where you combine different points of view using connecting words to make your analysis flow better. </a:t>
            </a:r>
            <a:endParaRPr/>
          </a:p>
          <a:p>
            <a:pPr lvl="0" algn="just">
              <a:lnSpc>
                <a:spcPct val="95000"/>
              </a:lnSpc>
              <a:spcBef>
                <a:spcPts val="0"/>
              </a:spcBef>
              <a:buFont typeface="Wingdings"/>
              <a:buChar char="§"/>
              <a:defRPr/>
            </a:pPr>
            <a:r>
              <a:rPr lang="nl-NL" sz="2200">
                <a:latin typeface="Arial"/>
              </a:rPr>
              <a:t>However</a:t>
            </a:r>
            <a:endParaRPr lang="en-US" sz="2200">
              <a:latin typeface="Arial"/>
            </a:endParaRPr>
          </a:p>
          <a:p>
            <a:pPr lvl="0" algn="just">
              <a:lnSpc>
                <a:spcPct val="95000"/>
              </a:lnSpc>
              <a:spcBef>
                <a:spcPts val="0"/>
              </a:spcBef>
              <a:buFont typeface="Wingdings"/>
              <a:buChar char="§"/>
              <a:defRPr/>
            </a:pPr>
            <a:r>
              <a:rPr lang="nl-NL" sz="2200">
                <a:latin typeface="Arial"/>
              </a:rPr>
              <a:t>In light of </a:t>
            </a:r>
            <a:endParaRPr lang="en-US" sz="2200">
              <a:latin typeface="Arial"/>
            </a:endParaRPr>
          </a:p>
          <a:p>
            <a:pPr lvl="0" algn="just">
              <a:lnSpc>
                <a:spcPct val="95000"/>
              </a:lnSpc>
              <a:spcBef>
                <a:spcPts val="0"/>
              </a:spcBef>
              <a:buFont typeface="Wingdings"/>
              <a:buChar char="§"/>
              <a:defRPr/>
            </a:pPr>
            <a:r>
              <a:rPr lang="nl-NL" sz="2200">
                <a:latin typeface="Arial"/>
              </a:rPr>
              <a:t>Nonetheless</a:t>
            </a:r>
            <a:endParaRPr lang="en-US" sz="2200">
              <a:latin typeface="Arial"/>
            </a:endParaRPr>
          </a:p>
          <a:p>
            <a:pPr lvl="0" algn="just">
              <a:lnSpc>
                <a:spcPct val="95000"/>
              </a:lnSpc>
              <a:spcBef>
                <a:spcPts val="0"/>
              </a:spcBef>
              <a:buFont typeface="Wingdings"/>
              <a:buChar char="§"/>
              <a:defRPr/>
            </a:pPr>
            <a:r>
              <a:rPr lang="nl-NL" sz="2200">
                <a:latin typeface="Arial"/>
              </a:rPr>
              <a:t>Contrary to </a:t>
            </a:r>
            <a:endParaRPr lang="en-US" sz="2200">
              <a:latin typeface="Arial"/>
            </a:endParaRPr>
          </a:p>
          <a:p>
            <a:pPr lvl="0" algn="just">
              <a:lnSpc>
                <a:spcPct val="95000"/>
              </a:lnSpc>
              <a:spcBef>
                <a:spcPts val="0"/>
              </a:spcBef>
              <a:buFont typeface="Wingdings"/>
              <a:buChar char="§"/>
              <a:defRPr/>
            </a:pPr>
            <a:r>
              <a:rPr lang="nl-NL" sz="2200">
                <a:latin typeface="Arial"/>
              </a:rPr>
              <a:t>On the other hand</a:t>
            </a:r>
            <a:endParaRPr lang="en-US" sz="2200">
              <a:latin typeface="Arial"/>
            </a:endParaRPr>
          </a:p>
          <a:p>
            <a:pPr lvl="0" algn="just">
              <a:lnSpc>
                <a:spcPct val="95000"/>
              </a:lnSpc>
              <a:spcBef>
                <a:spcPts val="0"/>
              </a:spcBef>
              <a:buFont typeface="Wingdings"/>
              <a:buChar char="§"/>
              <a:defRPr/>
            </a:pPr>
            <a:r>
              <a:rPr lang="nl-NL" sz="2200">
                <a:latin typeface="Arial"/>
              </a:rPr>
              <a:t>In addition to</a:t>
            </a:r>
            <a:endParaRPr lang="en-US" sz="2200">
              <a:latin typeface="Arial"/>
            </a:endParaRPr>
          </a:p>
          <a:p>
            <a:pPr lvl="0" algn="just">
              <a:lnSpc>
                <a:spcPct val="95000"/>
              </a:lnSpc>
              <a:spcBef>
                <a:spcPts val="0"/>
              </a:spcBef>
              <a:buFont typeface="Wingdings"/>
              <a:buChar char="§"/>
              <a:defRPr/>
            </a:pPr>
            <a:r>
              <a:rPr lang="nl-NL" sz="2200">
                <a:latin typeface="Arial"/>
              </a:rPr>
              <a:t>Additionally	</a:t>
            </a:r>
            <a:endParaRPr lang="en-US" sz="2200">
              <a:latin typeface="Arial"/>
            </a:endParaRPr>
          </a:p>
          <a:p>
            <a:pPr lvl="0" algn="just">
              <a:lnSpc>
                <a:spcPct val="95000"/>
              </a:lnSpc>
              <a:spcBef>
                <a:spcPts val="0"/>
              </a:spcBef>
              <a:buFont typeface="Wingdings"/>
              <a:buChar char="§"/>
              <a:defRPr/>
            </a:pPr>
            <a:r>
              <a:rPr lang="nl-NL" sz="2200">
                <a:latin typeface="Arial"/>
              </a:rPr>
              <a:t>Of equal importance</a:t>
            </a:r>
            <a:endParaRPr lang="en-US" sz="2200">
              <a:latin typeface="Arial"/>
            </a:endParaRPr>
          </a:p>
          <a:p>
            <a:pPr lvl="0" algn="just">
              <a:lnSpc>
                <a:spcPct val="95000"/>
              </a:lnSpc>
              <a:spcBef>
                <a:spcPts val="0"/>
              </a:spcBef>
              <a:buFont typeface="Wingdings"/>
              <a:buChar char="§"/>
              <a:defRPr/>
            </a:pPr>
            <a:r>
              <a:rPr lang="nl-NL" sz="2200">
                <a:latin typeface="Arial"/>
              </a:rPr>
              <a:t>Further/Furthermore</a:t>
            </a:r>
            <a:endParaRPr lang="en-US" sz="2200">
              <a:latin typeface="Arial"/>
            </a:endParaRPr>
          </a:p>
          <a:p>
            <a:pPr marL="0" lvl="0" indent="0">
              <a:lnSpc>
                <a:spcPct val="70000"/>
              </a:lnSpc>
              <a:buNone/>
              <a:defRPr/>
            </a:pPr>
            <a:endParaRPr lang="en-GB" sz="220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2576184" y="324145"/>
            <a:ext cx="5977880" cy="250719"/>
          </a:xfrm>
        </p:spPr>
        <p:txBody>
          <a:bodyPr/>
          <a:lstStyle/>
          <a:p>
            <a:pPr lvl="0">
              <a:defRPr/>
            </a:pPr>
            <a:r>
              <a:rPr lang="en-GB" sz="2900">
                <a:solidFill>
                  <a:srgbClr val="FF0000"/>
                </a:solidFill>
                <a:latin typeface="Trebuchet MS"/>
                <a:cs typeface="Times New Roman"/>
              </a:rPr>
              <a:t>Example: The literature review </a:t>
            </a:r>
            <a:br>
              <a:rPr lang="en-US" sz="4000">
                <a:latin typeface="Calibri"/>
                <a:cs typeface="Times New Roman"/>
              </a:rPr>
            </a:br>
            <a:endParaRPr lang="en-GB" sz="4000"/>
          </a:p>
        </p:txBody>
      </p:sp>
      <p:sp>
        <p:nvSpPr>
          <p:cNvPr id="3" name="TextBox 3"/>
          <p:cNvSpPr txBox="1"/>
          <p:nvPr/>
        </p:nvSpPr>
        <p:spPr bwMode="auto">
          <a:xfrm>
            <a:off x="191345" y="324145"/>
            <a:ext cx="12000656" cy="540077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>
              <a:lnSpc>
                <a:spcPct val="114999"/>
              </a:lnSpc>
              <a:spcBef>
                <a:spcPts val="0"/>
              </a:spcBef>
              <a:spcAft>
                <a:spcPts val="100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GB" sz="1600" b="0" i="0" u="none" strike="noStrike" cap="none" spc="0">
                <a:solidFill>
                  <a:srgbClr val="000000"/>
                </a:solidFill>
                <a:latin typeface="Trebuchet MS"/>
                <a:ea typeface="Calibri"/>
                <a:cs typeface="Times New Roman"/>
              </a:rPr>
              <a:t>It has been argued </a:t>
            </a:r>
            <a:r>
              <a:rPr lang="en-GB" sz="1600" b="0" i="0" u="none" strike="noStrike" cap="none" spc="0">
                <a:solidFill>
                  <a:srgbClr val="92D050"/>
                </a:solidFill>
                <a:latin typeface="Trebuchet MS"/>
                <a:ea typeface="Calibri"/>
                <a:cs typeface="Times New Roman"/>
              </a:rPr>
              <a:t>(Author1,year; Author2,year) </a:t>
            </a:r>
            <a:r>
              <a:rPr lang="en-GB" sz="1600" b="0" i="0" u="none" strike="noStrike" cap="none" spc="0">
                <a:solidFill>
                  <a:srgbClr val="000000"/>
                </a:solidFill>
                <a:latin typeface="Trebuchet MS"/>
                <a:ea typeface="Calibri"/>
                <a:cs typeface="Times New Roman"/>
              </a:rPr>
              <a:t>that -------------can be affected by the ---------- . For example, </a:t>
            </a:r>
            <a:r>
              <a:rPr lang="en-GB" sz="1600" b="0" i="0" u="none" strike="noStrike" cap="none" spc="0">
                <a:solidFill>
                  <a:srgbClr val="92D050"/>
                </a:solidFill>
                <a:latin typeface="Trebuchet MS"/>
                <a:ea typeface="Calibri"/>
                <a:cs typeface="Times New Roman"/>
              </a:rPr>
              <a:t>Author2</a:t>
            </a:r>
            <a:r>
              <a:rPr lang="en-GB" sz="1600" b="0" i="0" u="none" strike="noStrike" cap="none" spc="0">
                <a:solidFill>
                  <a:srgbClr val="000000"/>
                </a:solidFill>
                <a:latin typeface="Trebuchet MS"/>
                <a:ea typeface="Calibri"/>
                <a:cs typeface="Times New Roman"/>
              </a:rPr>
              <a:t> found that 15% of participants in a series of </a:t>
            </a:r>
            <a:r>
              <a:rPr lang="en-GB" sz="1600" b="0" i="0" u="none" strike="noStrike" cap="none" spc="0">
                <a:solidFill>
                  <a:srgbClr val="FF0000"/>
                </a:solidFill>
                <a:latin typeface="Trebuchet MS"/>
                <a:ea typeface="Calibri"/>
                <a:cs typeface="Times New Roman"/>
              </a:rPr>
              <a:t>Observation/ Questionnaires/ Interviews </a:t>
            </a:r>
            <a:r>
              <a:rPr lang="en-GB" sz="1600" b="0" i="0" u="none" strike="noStrike" cap="none" spc="0">
                <a:solidFill>
                  <a:srgbClr val="000000"/>
                </a:solidFill>
                <a:latin typeface="Trebuchet MS"/>
                <a:ea typeface="Calibri"/>
                <a:cs typeface="Times New Roman"/>
              </a:rPr>
              <a:t>etc  showed strong --------------- to certain -----------------. Add more points ------------------------------------. </a:t>
            </a:r>
            <a:r>
              <a:rPr lang="en-GB" sz="1600" b="0" i="0" u="none" strike="noStrike" cap="none" spc="0">
                <a:solidFill>
                  <a:srgbClr val="92D050"/>
                </a:solidFill>
                <a:latin typeface="Trebuchet MS"/>
                <a:ea typeface="Calibri"/>
                <a:cs typeface="Times New Roman"/>
              </a:rPr>
              <a:t>Author3 (2013)</a:t>
            </a:r>
            <a:r>
              <a:rPr lang="en-GB" sz="1600" b="0" i="0" u="none" strike="noStrike" cap="none" spc="0">
                <a:solidFill>
                  <a:srgbClr val="000000"/>
                </a:solidFill>
                <a:latin typeface="Trebuchet MS"/>
                <a:ea typeface="Calibri"/>
                <a:cs typeface="Times New Roman"/>
              </a:rPr>
              <a:t> found ------------------------------------------------------------. However, Author3 results have been challenged: </a:t>
            </a:r>
            <a:r>
              <a:rPr lang="en-GB" sz="1600" b="0" i="0" u="none" strike="noStrike" cap="none" spc="0">
                <a:solidFill>
                  <a:srgbClr val="92D050"/>
                </a:solidFill>
                <a:latin typeface="Trebuchet MS"/>
                <a:ea typeface="Calibri"/>
                <a:cs typeface="Times New Roman"/>
              </a:rPr>
              <a:t>Author4 (2014, 2016)</a:t>
            </a:r>
            <a:r>
              <a:rPr lang="en-GB" sz="1600" b="0" i="0" u="none" strike="noStrike" cap="none" spc="0">
                <a:solidFill>
                  <a:srgbClr val="000000"/>
                </a:solidFill>
                <a:latin typeface="Trebuchet MS"/>
                <a:ea typeface="Calibri"/>
                <a:cs typeface="Times New Roman"/>
              </a:rPr>
              <a:t> found --------------------------------------------. Add more points----------------------------------------------------------------------------</a:t>
            </a:r>
            <a:endParaRPr lang="en-US" sz="1600" b="0" i="0" u="none" strike="noStrike" cap="none" spc="0">
              <a:solidFill>
                <a:srgbClr val="000000"/>
              </a:solidFill>
              <a:latin typeface="Calibri"/>
              <a:ea typeface="Calibri"/>
              <a:cs typeface="Times New Roman"/>
            </a:endParaRPr>
          </a:p>
          <a:p>
            <a:pPr marL="0" marR="0" lvl="0" indent="0" algn="l" defTabSz="914400">
              <a:lnSpc>
                <a:spcPct val="114999"/>
              </a:lnSpc>
              <a:spcBef>
                <a:spcPts val="0"/>
              </a:spcBef>
              <a:spcAft>
                <a:spcPts val="100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GB" sz="1600" b="0" i="0" u="none" strike="noStrike" cap="none" spc="0">
                <a:solidFill>
                  <a:srgbClr val="92D050"/>
                </a:solidFill>
                <a:latin typeface="Trebuchet MS"/>
                <a:ea typeface="Calibri"/>
                <a:cs typeface="Times New Roman"/>
              </a:rPr>
              <a:t> </a:t>
            </a:r>
            <a:endParaRPr lang="en-US" sz="1600" b="0" i="0" u="none" strike="noStrike" cap="none" spc="0">
              <a:solidFill>
                <a:srgbClr val="000000"/>
              </a:solidFill>
              <a:latin typeface="Calibri"/>
              <a:ea typeface="Calibri"/>
              <a:cs typeface="Times New Roman"/>
            </a:endParaRPr>
          </a:p>
          <a:p>
            <a:pPr marL="0" marR="0" lvl="0" indent="0" algn="l" defTabSz="914400">
              <a:lnSpc>
                <a:spcPct val="114999"/>
              </a:lnSpc>
              <a:spcBef>
                <a:spcPts val="0"/>
              </a:spcBef>
              <a:spcAft>
                <a:spcPts val="100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GB" sz="1600" b="0" i="0" u="none" strike="noStrike" cap="none" spc="0">
                <a:solidFill>
                  <a:srgbClr val="92D050"/>
                </a:solidFill>
                <a:latin typeface="Trebuchet MS"/>
                <a:ea typeface="Calibri"/>
                <a:cs typeface="Times New Roman"/>
              </a:rPr>
              <a:t>Author5</a:t>
            </a:r>
            <a:r>
              <a:rPr lang="en-GB" sz="1600" b="0" i="0" u="none" strike="noStrike" cap="none" spc="0">
                <a:solidFill>
                  <a:srgbClr val="000000"/>
                </a:solidFill>
                <a:latin typeface="Trebuchet MS"/>
                <a:ea typeface="Calibri"/>
                <a:cs typeface="Times New Roman"/>
              </a:rPr>
              <a:t> extended this area of research to --------------------------. Early indications (</a:t>
            </a:r>
            <a:r>
              <a:rPr lang="en-GB" sz="1600" b="0" i="0" u="none" strike="noStrike" cap="none" spc="0">
                <a:solidFill>
                  <a:srgbClr val="92D050"/>
                </a:solidFill>
                <a:latin typeface="Trebuchet MS"/>
                <a:ea typeface="Calibri"/>
                <a:cs typeface="Times New Roman"/>
              </a:rPr>
              <a:t>Author5,year a</a:t>
            </a:r>
            <a:r>
              <a:rPr lang="en-GB" sz="1600" b="0" i="0" u="none" strike="noStrike" cap="none" spc="0">
                <a:solidFill>
                  <a:srgbClr val="000000"/>
                </a:solidFill>
                <a:latin typeface="Trebuchet MS"/>
                <a:ea typeface="Calibri"/>
                <a:cs typeface="Times New Roman"/>
              </a:rPr>
              <a:t>) suggest -----------------------------------------------------------------------------------------------------------------------------------------. This research was replicated by </a:t>
            </a:r>
            <a:r>
              <a:rPr lang="en-GB" sz="1600" b="0" i="0" u="none" strike="noStrike" cap="none" spc="0">
                <a:solidFill>
                  <a:srgbClr val="92D050"/>
                </a:solidFill>
                <a:latin typeface="Trebuchet MS"/>
                <a:ea typeface="Calibri"/>
                <a:cs typeface="Times New Roman"/>
              </a:rPr>
              <a:t>Author6</a:t>
            </a:r>
            <a:r>
              <a:rPr lang="en-GB" sz="1600" b="0" i="0" u="none" strike="noStrike" cap="none" spc="0">
                <a:solidFill>
                  <a:srgbClr val="000000"/>
                </a:solidFill>
                <a:latin typeface="Trebuchet MS"/>
                <a:ea typeface="Calibri"/>
                <a:cs typeface="Times New Roman"/>
              </a:rPr>
              <a:t> (2019). Similar results were also found for ------------------------------------------------------------------------------------------------------------------------------------------ (</a:t>
            </a:r>
            <a:r>
              <a:rPr lang="en-GB" sz="1600" b="0" i="0" u="none" strike="noStrike" cap="none" spc="0">
                <a:solidFill>
                  <a:srgbClr val="92D050"/>
                </a:solidFill>
                <a:latin typeface="Trebuchet MS"/>
                <a:ea typeface="Calibri"/>
                <a:cs typeface="Times New Roman"/>
              </a:rPr>
              <a:t>Author5,year b</a:t>
            </a:r>
            <a:r>
              <a:rPr lang="en-GB" sz="1600" b="0" i="0" u="none" strike="noStrike" cap="none" spc="0">
                <a:solidFill>
                  <a:srgbClr val="000000"/>
                </a:solidFill>
                <a:latin typeface="Trebuchet MS"/>
                <a:ea typeface="Calibri"/>
                <a:cs typeface="Times New Roman"/>
              </a:rPr>
              <a:t>). However, </a:t>
            </a:r>
            <a:r>
              <a:rPr lang="en-GB" sz="1600" b="0" i="0" u="none" strike="noStrike" cap="none" spc="0">
                <a:solidFill>
                  <a:srgbClr val="92D050"/>
                </a:solidFill>
                <a:latin typeface="Trebuchet MS"/>
                <a:ea typeface="Calibri"/>
                <a:cs typeface="Times New Roman"/>
              </a:rPr>
              <a:t>Author5 </a:t>
            </a:r>
            <a:r>
              <a:rPr lang="en-GB" sz="1600" b="0" i="0" u="none" strike="noStrike" cap="none" spc="0">
                <a:solidFill>
                  <a:srgbClr val="000000"/>
                </a:solidFill>
                <a:latin typeface="Trebuchet MS"/>
                <a:ea typeface="Calibri"/>
                <a:cs typeface="Times New Roman"/>
              </a:rPr>
              <a:t> research included only ----------------------------------------------------------------------------------------------------------------------------------------------------------------------------------------------------. As </a:t>
            </a:r>
            <a:r>
              <a:rPr lang="en-GB" sz="1600" b="0" i="0" u="none" strike="noStrike" cap="none" spc="0">
                <a:solidFill>
                  <a:srgbClr val="92D050"/>
                </a:solidFill>
                <a:latin typeface="Trebuchet MS"/>
                <a:ea typeface="Calibri"/>
                <a:cs typeface="Times New Roman"/>
              </a:rPr>
              <a:t>Author4</a:t>
            </a:r>
            <a:r>
              <a:rPr lang="en-GB" sz="1600" b="0" i="0" u="none" strike="noStrike" cap="none" spc="0">
                <a:solidFill>
                  <a:srgbClr val="000000"/>
                </a:solidFill>
                <a:latin typeface="Trebuchet MS"/>
                <a:ea typeface="Calibri"/>
                <a:cs typeface="Times New Roman"/>
              </a:rPr>
              <a:t> has shown that there are different -----------------------------------------------------------------------------, </a:t>
            </a:r>
            <a:r>
              <a:rPr lang="en-GB" sz="1600" b="0" i="0" u="none" strike="noStrike" cap="none" spc="0">
                <a:solidFill>
                  <a:srgbClr val="92D050"/>
                </a:solidFill>
                <a:latin typeface="Trebuchet MS"/>
                <a:ea typeface="Calibri"/>
                <a:cs typeface="Times New Roman"/>
              </a:rPr>
              <a:t>Author5 and Author6’s</a:t>
            </a:r>
            <a:r>
              <a:rPr lang="en-GB" sz="1600" b="0" i="0" u="none" strike="noStrike" cap="none" spc="0">
                <a:solidFill>
                  <a:srgbClr val="000000"/>
                </a:solidFill>
                <a:latin typeface="Trebuchet MS"/>
                <a:ea typeface="Calibri"/>
                <a:cs typeface="Times New Roman"/>
              </a:rPr>
              <a:t>  findings may not hold true across -----------------------------------------------------------------, especially for ----------------------------------------------------------------------------------------------------------------</a:t>
            </a:r>
            <a:endParaRPr lang="en-US" sz="1600" b="0" i="0" u="none" strike="noStrike" cap="none" spc="0">
              <a:solidFill>
                <a:srgbClr val="000000"/>
              </a:solidFill>
              <a:latin typeface="Calibri"/>
              <a:ea typeface="Calibri"/>
              <a:cs typeface="Times New Roman"/>
            </a:endParaRPr>
          </a:p>
          <a:p>
            <a:pPr marL="0" marR="0" lvl="0" indent="0" algn="l" defTabSz="914400">
              <a:lnSpc>
                <a:spcPct val="114999"/>
              </a:lnSpc>
              <a:spcBef>
                <a:spcPts val="0"/>
              </a:spcBef>
              <a:spcAft>
                <a:spcPts val="100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GB" sz="1600" b="0" i="0" u="none" strike="noStrike" cap="none" spc="0">
                <a:solidFill>
                  <a:srgbClr val="000000"/>
                </a:solidFill>
                <a:latin typeface="Trebuchet MS"/>
                <a:ea typeface="Calibri"/>
                <a:cs typeface="Times New Roman"/>
              </a:rPr>
              <a:t> </a:t>
            </a:r>
            <a:endParaRPr lang="en-US" sz="1600" b="0" i="0" u="none" strike="noStrike" cap="none" spc="0">
              <a:solidFill>
                <a:srgbClr val="000000"/>
              </a:solidFill>
              <a:latin typeface="Calibri"/>
              <a:ea typeface="Calibri"/>
              <a:cs typeface="Times New Roman"/>
            </a:endParaRPr>
          </a:p>
          <a:p>
            <a:pPr marL="0" marR="0" lvl="0" indent="0" algn="l" defTabSz="914400">
              <a:lnSpc>
                <a:spcPct val="114999"/>
              </a:lnSpc>
              <a:spcBef>
                <a:spcPts val="0"/>
              </a:spcBef>
              <a:spcAft>
                <a:spcPts val="1000"/>
              </a:spcAft>
              <a:buNone/>
              <a:defRPr sz="1800" b="0" i="0" u="none" strike="noStrike" cap="none" spc="0">
                <a:solidFill>
                  <a:srgbClr val="000000"/>
                </a:solidFill>
              </a:defRPr>
            </a:pPr>
            <a:r>
              <a:rPr lang="en-GB" sz="1600" b="0" i="0" u="none" strike="noStrike" cap="none" spc="0">
                <a:solidFill>
                  <a:srgbClr val="92D050"/>
                </a:solidFill>
                <a:latin typeface="Trebuchet MS"/>
                <a:ea typeface="Calibri"/>
                <a:cs typeface="Times New Roman"/>
              </a:rPr>
              <a:t>Author5’s </a:t>
            </a:r>
            <a:r>
              <a:rPr lang="en-GB" sz="1600" b="0" i="0" u="none" strike="noStrike" cap="none" spc="0">
                <a:solidFill>
                  <a:srgbClr val="000000"/>
                </a:solidFill>
                <a:latin typeface="Trebuchet MS"/>
                <a:ea typeface="Calibri"/>
                <a:cs typeface="Times New Roman"/>
              </a:rPr>
              <a:t>research (</a:t>
            </a:r>
            <a:r>
              <a:rPr lang="en-GB" sz="1600" b="0" i="0" u="none" strike="noStrike" cap="none" spc="0">
                <a:solidFill>
                  <a:srgbClr val="92D050"/>
                </a:solidFill>
                <a:latin typeface="Trebuchet MS"/>
                <a:ea typeface="Calibri"/>
                <a:cs typeface="Times New Roman"/>
              </a:rPr>
              <a:t>year b</a:t>
            </a:r>
            <a:r>
              <a:rPr lang="en-GB" sz="1600" b="0" i="0" u="none" strike="noStrike" cap="none" spc="0">
                <a:solidFill>
                  <a:srgbClr val="000000"/>
                </a:solidFill>
                <a:latin typeface="Trebuchet MS"/>
                <a:ea typeface="Calibri"/>
                <a:cs typeface="Times New Roman"/>
              </a:rPr>
              <a:t>) indicated strong -------------------------------------------------------------------------------; </a:t>
            </a:r>
            <a:r>
              <a:rPr lang="en-GB" sz="1600" b="0" i="0" u="none" strike="noStrike" cap="none" spc="0">
                <a:solidFill>
                  <a:srgbClr val="92D050"/>
                </a:solidFill>
                <a:latin typeface="Trebuchet MS"/>
                <a:ea typeface="Calibri"/>
                <a:cs typeface="Times New Roman"/>
              </a:rPr>
              <a:t>Author5 </a:t>
            </a:r>
            <a:r>
              <a:rPr lang="en-GB" sz="1600" b="0" i="0" u="none" strike="noStrike" cap="none" spc="0">
                <a:solidFill>
                  <a:srgbClr val="000000"/>
                </a:solidFill>
                <a:latin typeface="Trebuchet MS"/>
                <a:ea typeface="Calibri"/>
                <a:cs typeface="Times New Roman"/>
              </a:rPr>
              <a:t>argued this was probably due to its------------------------------------------------------------------------------. </a:t>
            </a:r>
            <a:endParaRPr lang="en-US" sz="1600" b="0" i="0" u="none" strike="noStrike" cap="none" spc="0">
              <a:solidFill>
                <a:srgbClr val="000000"/>
              </a:solidFill>
              <a:latin typeface="Calibri"/>
              <a:ea typeface="Calibri"/>
              <a:cs typeface="Times New Roman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 lvl="0">
              <a:defRPr/>
            </a:pPr>
            <a:r>
              <a:rPr lang="en-GB">
                <a:solidFill>
                  <a:srgbClr val="FF0000"/>
                </a:solidFill>
                <a:latin typeface="Calibri"/>
              </a:rPr>
              <a:t>Conclusion</a:t>
            </a:r>
            <a:endParaRPr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 bwMode="auto">
          <a:xfrm>
            <a:off x="609600" y="1600201"/>
            <a:ext cx="10972800" cy="2476871"/>
          </a:xfrm>
        </p:spPr>
        <p:txBody>
          <a:bodyPr/>
          <a:lstStyle/>
          <a:p>
            <a:pPr lvl="0">
              <a:buFont typeface="Wingdings"/>
              <a:buChar char="§"/>
              <a:defRPr/>
            </a:pPr>
            <a:r>
              <a:rPr lang="en-GB"/>
              <a:t>In this session, we have discussed:</a:t>
            </a:r>
            <a:endParaRPr/>
          </a:p>
          <a:p>
            <a:pPr marL="0" lvl="0" indent="0">
              <a:buNone/>
              <a:defRPr/>
            </a:pPr>
            <a:r>
              <a:rPr lang="en-GB"/>
              <a:t>Journals for review, sentence starters for review, synthesis matrix and various examples. </a:t>
            </a:r>
            <a:endParaRPr/>
          </a:p>
          <a:p>
            <a:pPr marL="0" lvl="0" indent="0">
              <a:buNone/>
              <a:defRPr/>
            </a:pP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/>
        </p:blipFill>
        <p:spPr bwMode="auto">
          <a:xfrm>
            <a:off x="0" y="5778916"/>
            <a:ext cx="2883660" cy="107908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084711390" name="Title 1"/>
          <p:cNvSpPr txBox="1">
            <a:spLocks noGrp="1"/>
          </p:cNvSpPr>
          <p:nvPr>
            <p:ph type="title"/>
          </p:nvPr>
        </p:nvSpPr>
        <p:spPr bwMode="auto">
          <a:xfrm>
            <a:off x="263014" y="0"/>
            <a:ext cx="10972800" cy="868957"/>
          </a:xfrm>
        </p:spPr>
        <p:txBody>
          <a:bodyPr/>
          <a:lstStyle/>
          <a:p>
            <a:pPr lvl="0">
              <a:defRPr/>
            </a:pPr>
            <a:r>
              <a:rPr lang="en-GB"/>
              <a:t>REFERENCES</a:t>
            </a:r>
            <a:endParaRPr/>
          </a:p>
        </p:txBody>
      </p:sp>
      <p:sp>
        <p:nvSpPr>
          <p:cNvPr id="1160027160" name="Content Placeholder 2"/>
          <p:cNvSpPr txBox="1">
            <a:spLocks noGrp="1"/>
          </p:cNvSpPr>
          <p:nvPr>
            <p:ph idx="1"/>
          </p:nvPr>
        </p:nvSpPr>
        <p:spPr bwMode="auto">
          <a:xfrm>
            <a:off x="263014" y="1124743"/>
            <a:ext cx="11665969" cy="3978268"/>
          </a:xfrm>
        </p:spPr>
        <p:txBody>
          <a:bodyPr/>
          <a:lstStyle/>
          <a:p>
            <a:pPr lvl="0">
              <a:lnSpc>
                <a:spcPct val="80000"/>
              </a:lnSpc>
              <a:spcBef>
                <a:spcPts val="0"/>
              </a:spcBef>
              <a:defRPr/>
            </a:pPr>
            <a:r>
              <a:rPr lang="en-US" sz="2600"/>
              <a:t>Cisco, J. (2014). Teaching the Literature Review: A Practical Approach for College Instructors. </a:t>
            </a:r>
            <a:r>
              <a:rPr lang="en-US" sz="2600" i="1"/>
              <a:t>Teaching &amp; Learning Inquiry: The ISSOTL Journal</a:t>
            </a:r>
            <a:r>
              <a:rPr lang="en-US" sz="2600"/>
              <a:t>, </a:t>
            </a:r>
            <a:r>
              <a:rPr lang="en-US" sz="2600" i="1"/>
              <a:t>2</a:t>
            </a:r>
            <a:r>
              <a:rPr lang="en-US" sz="2600"/>
              <a:t>(2), 41–57. </a:t>
            </a:r>
            <a:r>
              <a:rPr lang="en-US" sz="2600" u="sng">
                <a:hlinkClick r:id="rId3" tooltip="https://doi.org/10.2979/teachlearninqu.2.2.41"/>
              </a:rPr>
              <a:t>https://doi.org/10.2979/teachlearninqu.2.2.41</a:t>
            </a:r>
            <a:endParaRPr lang="en-US" sz="2600"/>
          </a:p>
          <a:p>
            <a:pPr lvl="0">
              <a:lnSpc>
                <a:spcPct val="80000"/>
              </a:lnSpc>
              <a:spcBef>
                <a:spcPts val="0"/>
              </a:spcBef>
              <a:defRPr/>
            </a:pPr>
            <a:r>
              <a:rPr lang="en-US" sz="2600"/>
              <a:t>Saunders , M., Lewis , P. &amp; Thornhil, A.</a:t>
            </a:r>
            <a:r>
              <a:rPr lang="en-GB" sz="2600"/>
              <a:t> (2023)</a:t>
            </a:r>
            <a:r>
              <a:rPr lang="en-US" sz="2600"/>
              <a:t>. Research Methods for </a:t>
            </a:r>
            <a:r>
              <a:rPr lang="en-GB" sz="2600"/>
              <a:t>B</a:t>
            </a:r>
            <a:r>
              <a:rPr lang="en-US" sz="2600"/>
              <a:t>usiness Students</a:t>
            </a:r>
            <a:r>
              <a:rPr lang="en-GB" sz="2600"/>
              <a:t>,</a:t>
            </a:r>
            <a:r>
              <a:rPr lang="en-US" sz="2600"/>
              <a:t> </a:t>
            </a:r>
            <a:r>
              <a:rPr lang="en-GB" sz="2600"/>
              <a:t>9</a:t>
            </a:r>
            <a:r>
              <a:rPr lang="en-US" sz="2600"/>
              <a:t>th ed. </a:t>
            </a:r>
            <a:r>
              <a:rPr lang="en-GB" sz="2600"/>
              <a:t>London: Pearson.</a:t>
            </a:r>
            <a:endParaRPr/>
          </a:p>
          <a:p>
            <a:pPr lvl="0">
              <a:lnSpc>
                <a:spcPct val="80000"/>
              </a:lnSpc>
              <a:spcBef>
                <a:spcPts val="0"/>
              </a:spcBef>
              <a:defRPr/>
            </a:pPr>
            <a:r>
              <a:rPr lang="en-GB" sz="2600"/>
              <a:t>Explore more on: </a:t>
            </a:r>
            <a:r>
              <a:rPr lang="en-US" sz="2600" u="sng">
                <a:hlinkClick r:id="rId4" tooltip="https://paperpile.com/g/google-scholar-guide/"/>
              </a:rPr>
              <a:t>How to use Google Scholar: the ultimate guide – Paperpile</a:t>
            </a:r>
            <a:endParaRPr lang="en-US" sz="2600"/>
          </a:p>
          <a:p>
            <a:pPr marL="0" lvl="0" indent="0">
              <a:lnSpc>
                <a:spcPct val="70000"/>
              </a:lnSpc>
              <a:buNone/>
              <a:defRPr/>
            </a:pPr>
            <a:endParaRPr lang="en-GB" sz="2600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 bwMode="auto">
          <a:xfrm>
            <a:off x="551384" y="0"/>
            <a:ext cx="11089232" cy="1143000"/>
          </a:xfrm>
        </p:spPr>
        <p:txBody>
          <a:bodyPr/>
          <a:lstStyle/>
          <a:p>
            <a:pPr>
              <a:defRPr/>
            </a:pPr>
            <a:r>
              <a:rPr lang="en-GB" sz="3600" b="1">
                <a:solidFill>
                  <a:schemeClr val="tx2">
                    <a:lumMod val="75000"/>
                  </a:schemeClr>
                </a:solidFill>
              </a:rPr>
              <a:t>Any Questions?</a:t>
            </a:r>
            <a:endParaRPr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/>
        </p:blipFill>
        <p:spPr bwMode="auto">
          <a:xfrm>
            <a:off x="8328248" y="2027237"/>
            <a:ext cx="2573338" cy="2803525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1631504" y="2954337"/>
            <a:ext cx="4221163" cy="94932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0"/>
              </a:spcBef>
              <a:buClr>
                <a:schemeClr val="accent1"/>
              </a:buClr>
              <a:buSzPct val="100000"/>
              <a:buFont typeface="Symbol"/>
              <a:buChar char=""/>
              <a:defRPr sz="2400">
                <a:solidFill>
                  <a:schemeClr val="tx2"/>
                </a:solidFill>
                <a:latin typeface="Candara"/>
              </a:defRPr>
            </a:lvl1pPr>
            <a:lvl2pPr marL="576263" indent="-273050">
              <a:spcBef>
                <a:spcPts val="0"/>
              </a:spcBef>
              <a:buClr>
                <a:schemeClr val="accent1"/>
              </a:buClr>
              <a:buSzPct val="100000"/>
              <a:buFont typeface="Symbol"/>
              <a:buChar char=""/>
              <a:defRPr sz="2200">
                <a:solidFill>
                  <a:schemeClr val="tx2"/>
                </a:solidFill>
                <a:latin typeface="Candara"/>
              </a:defRPr>
            </a:lvl2pPr>
            <a:lvl3pPr marL="855663" indent="-228600">
              <a:spcBef>
                <a:spcPts val="0"/>
              </a:spcBef>
              <a:buClr>
                <a:schemeClr val="accent1"/>
              </a:buClr>
              <a:buSzPct val="100000"/>
              <a:buFont typeface="Symbol"/>
              <a:buChar char=""/>
              <a:defRPr sz="2000">
                <a:solidFill>
                  <a:schemeClr val="tx2"/>
                </a:solidFill>
                <a:latin typeface="Candara"/>
              </a:defRPr>
            </a:lvl3pPr>
            <a:lvl4pPr marL="1143000" indent="-228600">
              <a:spcBef>
                <a:spcPts val="0"/>
              </a:spcBef>
              <a:buClr>
                <a:schemeClr val="accent1"/>
              </a:buClr>
              <a:buSzPct val="100000"/>
              <a:buFont typeface="Symbol"/>
              <a:buChar char=""/>
              <a:defRPr>
                <a:solidFill>
                  <a:schemeClr val="tx2"/>
                </a:solidFill>
                <a:latin typeface="Candara"/>
              </a:defRPr>
            </a:lvl4pPr>
            <a:lvl5pPr marL="1462088" indent="-228600">
              <a:spcBef>
                <a:spcPts val="0"/>
              </a:spcBef>
              <a:buClr>
                <a:schemeClr val="accent1"/>
              </a:buClr>
              <a:buSzPct val="100000"/>
              <a:buFont typeface="Symbol"/>
              <a:buChar char=""/>
              <a:defRPr sz="1600">
                <a:solidFill>
                  <a:schemeClr val="tx2"/>
                </a:solidFill>
                <a:latin typeface="Candara"/>
              </a:defRPr>
            </a:lvl5pPr>
            <a:lvl6pPr marL="1919288" indent="-2286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/>
              <a:buChar char=""/>
              <a:defRPr sz="1600">
                <a:solidFill>
                  <a:schemeClr val="tx2"/>
                </a:solidFill>
                <a:latin typeface="Candara"/>
              </a:defRPr>
            </a:lvl6pPr>
            <a:lvl7pPr marL="2376488" indent="-2286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/>
              <a:buChar char=""/>
              <a:defRPr sz="1600">
                <a:solidFill>
                  <a:schemeClr val="tx2"/>
                </a:solidFill>
                <a:latin typeface="Candara"/>
              </a:defRPr>
            </a:lvl7pPr>
            <a:lvl8pPr marL="2833688" indent="-2286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/>
              <a:buChar char=""/>
              <a:defRPr sz="1600">
                <a:solidFill>
                  <a:schemeClr val="tx2"/>
                </a:solidFill>
                <a:latin typeface="Candara"/>
              </a:defRPr>
            </a:lvl8pPr>
            <a:lvl9pPr marL="3290888" indent="-2286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/>
              <a:buChar char=""/>
              <a:defRPr sz="1600">
                <a:solidFill>
                  <a:schemeClr val="tx2"/>
                </a:solidFill>
                <a:latin typeface="Candara"/>
              </a:defRPr>
            </a:lvl9pPr>
          </a:lstStyle>
          <a:p>
            <a:pPr algn="ctr">
              <a:buFont typeface="Symbol"/>
              <a:buNone/>
              <a:defRPr/>
            </a:pPr>
            <a:r>
              <a:rPr lang="en-GB" sz="4400">
                <a:solidFill>
                  <a:schemeClr val="tx1"/>
                </a:solidFill>
              </a:rPr>
              <a:t>Thank You  </a:t>
            </a:r>
            <a:endParaRPr/>
          </a:p>
          <a:p>
            <a:pPr algn="just">
              <a:buFont typeface="Symbol"/>
              <a:buNone/>
              <a:defRPr/>
            </a:pPr>
            <a:endParaRPr lang="en-GB" sz="3200"/>
          </a:p>
          <a:p>
            <a:pPr algn="just">
              <a:buFont typeface="Symbol"/>
              <a:buNone/>
              <a:defRPr/>
            </a:pPr>
            <a:endParaRPr lang="en-GB" sz="3200" b="1"/>
          </a:p>
          <a:p>
            <a:pPr algn="just">
              <a:buFont typeface="Symbol"/>
              <a:buNone/>
              <a:defRPr/>
            </a:pPr>
            <a:endParaRPr lang="en-US" sz="2800" b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Arial"/>
        <a:cs typeface="Arial"/>
      </a:majorFont>
      <a:minorFont>
        <a:latin typeface="Myriad Pro"/>
        <a:ea typeface="Arial"/>
        <a:cs typeface="Arial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/>
        </a:gradFill>
        <a:gradFill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Arial"/>
        <a:cs typeface="Arial"/>
      </a:majorFont>
      <a:minorFont>
        <a:latin typeface="Calibri"/>
        <a:ea typeface="Arial"/>
        <a:cs typeface="Arial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229</TotalTime>
  <Words>3142</Words>
  <Application>Microsoft Office PowerPoint</Application>
  <PresentationFormat>Widescreen</PresentationFormat>
  <Paragraphs>345</Paragraphs>
  <Slides>39</Slides>
  <Notes>39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52" baseType="lpstr">
      <vt:lpstr>Myriad Pro</vt:lpstr>
      <vt:lpstr>Aharoni</vt:lpstr>
      <vt:lpstr>Arial</vt:lpstr>
      <vt:lpstr>Arial Nova</vt:lpstr>
      <vt:lpstr>Calibri</vt:lpstr>
      <vt:lpstr>Courier New</vt:lpstr>
      <vt:lpstr>Open Sans</vt:lpstr>
      <vt:lpstr>Symbol</vt:lpstr>
      <vt:lpstr>Times New Roman</vt:lpstr>
      <vt:lpstr>Trebuchet MS</vt:lpstr>
      <vt:lpstr>Verdana</vt:lpstr>
      <vt:lpstr>Wingdings</vt:lpstr>
      <vt:lpstr>20140311PresentationUWTSDTemplate</vt:lpstr>
      <vt:lpstr>LCLM6004</vt:lpstr>
      <vt:lpstr>WEEK 4 Literature Review (Part 1)</vt:lpstr>
      <vt:lpstr>FOR THIS SESSION:</vt:lpstr>
      <vt:lpstr>Last  week, you learned that… </vt:lpstr>
      <vt:lpstr>What is a Literature Review?  </vt:lpstr>
      <vt:lpstr>Types of Literature Review</vt:lpstr>
      <vt:lpstr>PowerPoint Presentation</vt:lpstr>
      <vt:lpstr>PowerPoint Presentation</vt:lpstr>
      <vt:lpstr>STEPS IN LITERATURE REVIEW</vt:lpstr>
      <vt:lpstr>STEP 1: INITIAL SEARCH</vt:lpstr>
      <vt:lpstr>Action  </vt:lpstr>
      <vt:lpstr>Steps 2: Strip Method or Annotations  </vt:lpstr>
      <vt:lpstr>Steps 2: Strip Method or Annotations  </vt:lpstr>
      <vt:lpstr>Steps 3: Developing a Conceptual Framework </vt:lpstr>
      <vt:lpstr>Steps 3: Developing a Conceptual Framework </vt:lpstr>
      <vt:lpstr>Steps 3: Developing a Conceptual Framework </vt:lpstr>
      <vt:lpstr>Steps 3: Developing a Conceptual Framework </vt:lpstr>
      <vt:lpstr>Steps 4: PEER </vt:lpstr>
      <vt:lpstr>Steps 4: PEER- Model of Paper structures </vt:lpstr>
      <vt:lpstr>Steps 4: PEER- Model of Paper Structures </vt:lpstr>
      <vt:lpstr>Steps 5: Conclusion/Summary and Introduction  </vt:lpstr>
      <vt:lpstr>TUTORIAL</vt:lpstr>
      <vt:lpstr>Summary</vt:lpstr>
      <vt:lpstr>PowerPoint Presentation</vt:lpstr>
      <vt:lpstr>Break </vt:lpstr>
      <vt:lpstr>Session 2 </vt:lpstr>
      <vt:lpstr> </vt:lpstr>
      <vt:lpstr>Last Session</vt:lpstr>
      <vt:lpstr>Reporting Verbs </vt:lpstr>
      <vt:lpstr>Academic Phrases for Literature </vt:lpstr>
      <vt:lpstr>Academic Phrases for Literature </vt:lpstr>
      <vt:lpstr>Synthesising Material: contrasting evidence or ideas</vt:lpstr>
      <vt:lpstr>Examples</vt:lpstr>
      <vt:lpstr>Examples of Author’s points to start with </vt:lpstr>
      <vt:lpstr>Connecting Words...</vt:lpstr>
      <vt:lpstr>Example: The literature review  </vt:lpstr>
      <vt:lpstr>Conclusion</vt:lpstr>
      <vt:lpstr>REFERENCES</vt:lpstr>
      <vt:lpstr>Any Questions?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Rameses Manalang</cp:lastModifiedBy>
  <cp:revision>311</cp:revision>
  <dcterms:created xsi:type="dcterms:W3CDTF">2002-10-07T19:43:58Z</dcterms:created>
  <dcterms:modified xsi:type="dcterms:W3CDTF">2026-07-04T12:06:26Z</dcterms:modified>
</cp:coreProperties>
</file>