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24"/>
  </p:notesMasterIdLst>
  <p:handoutMasterIdLst>
    <p:handoutMasterId r:id="rId25"/>
  </p:handoutMasterIdLst>
  <p:sldIdLst>
    <p:sldId id="257" r:id="rId2"/>
    <p:sldId id="403" r:id="rId3"/>
    <p:sldId id="417" r:id="rId4"/>
    <p:sldId id="263" r:id="rId5"/>
    <p:sldId id="265" r:id="rId6"/>
    <p:sldId id="266" r:id="rId7"/>
    <p:sldId id="406" r:id="rId8"/>
    <p:sldId id="264" r:id="rId9"/>
    <p:sldId id="270" r:id="rId10"/>
    <p:sldId id="412" r:id="rId11"/>
    <p:sldId id="413" r:id="rId12"/>
    <p:sldId id="414" r:id="rId13"/>
    <p:sldId id="271" r:id="rId14"/>
    <p:sldId id="418" r:id="rId15"/>
    <p:sldId id="326" r:id="rId16"/>
    <p:sldId id="411" r:id="rId17"/>
    <p:sldId id="404" r:id="rId18"/>
    <p:sldId id="416" r:id="rId19"/>
    <p:sldId id="360" r:id="rId20"/>
    <p:sldId id="367" r:id="rId21"/>
    <p:sldId id="361" r:id="rId22"/>
    <p:sldId id="279" r:id="rId23"/>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660"/>
    <p:restoredTop sz="71029" autoAdjust="0"/>
  </p:normalViewPr>
  <p:slideViewPr>
    <p:cSldViewPr>
      <p:cViewPr varScale="1">
        <p:scale>
          <a:sx n="81" d="100"/>
          <a:sy n="81" d="100"/>
        </p:scale>
        <p:origin x="2370"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5"/>
            <a:ext cx="5438775" cy="44688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to share with a partner what it is they have discovered from personal research.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a:t>
            </a:fld>
            <a:endParaRPr lang="en-US" altLang="en-US"/>
          </a:p>
        </p:txBody>
      </p:sp>
    </p:spTree>
    <p:extLst>
      <p:ext uri="{BB962C8B-B14F-4D97-AF65-F5344CB8AC3E}">
        <p14:creationId xmlns:p14="http://schemas.microsoft.com/office/powerpoint/2010/main" val="4153676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his garden included open spaces for outdoor play – being in nature and working with nature very important aspect to this teaching</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Margaret Mc Millan – supports </a:t>
            </a:r>
            <a:r>
              <a:rPr lang="en-US" dirty="0" err="1"/>
              <a:t>Forebel</a:t>
            </a:r>
            <a:r>
              <a:rPr lang="en-US" dirty="0"/>
              <a:t> &amp; that play outside improves children’s health and would support the inclusion of animals to the outdoor learning area e.g. birds &amp; grown </a:t>
            </a:r>
            <a:r>
              <a:rPr lang="en-US" dirty="0" err="1"/>
              <a:t>cynnyrch</a:t>
            </a:r>
            <a:r>
              <a:rPr lang="en-US" dirty="0"/>
              <a:t> / products for the community </a:t>
            </a:r>
          </a:p>
          <a:p>
            <a:pPr marL="0" marR="0" indent="0" algn="l" defTabSz="4572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Predominately - </a:t>
            </a:r>
            <a:r>
              <a:rPr lang="en-US" dirty="0" err="1"/>
              <a:t>behaviourist</a:t>
            </a:r>
            <a:r>
              <a:rPr lang="en-US" dirty="0"/>
              <a:t> model </a:t>
            </a:r>
          </a:p>
          <a:p>
            <a:r>
              <a:rPr lang="en-US" dirty="0"/>
              <a:t>You do well I’ll reward you – you do badly I’ll </a:t>
            </a:r>
            <a:r>
              <a:rPr lang="en-US" dirty="0" err="1"/>
              <a:t>egnore</a:t>
            </a:r>
            <a:r>
              <a:rPr lang="en-US" dirty="0"/>
              <a:t> you or take something away from you </a:t>
            </a:r>
          </a:p>
          <a:p>
            <a:r>
              <a:rPr lang="en-GB" dirty="0"/>
              <a:t>Behaviourism is a worldview that assumes a learner is essentially passive, responding to environmental stimuli. The learner starts off as a clean slate (i.e. tabula rasa) and behaviour is shaped through positive reinforcement or negative reinforcement (Watson, 2013).</a:t>
            </a:r>
          </a:p>
          <a:p>
            <a:endParaRPr lang="en-GB" dirty="0"/>
          </a:p>
          <a:p>
            <a:r>
              <a:rPr lang="en-GB" dirty="0"/>
              <a:t>Both positive reinforcement and negative reinforcement increase the probability that the antecedent behaviour will happen again.</a:t>
            </a:r>
          </a:p>
          <a:p>
            <a:endParaRPr lang="en-GB" dirty="0"/>
          </a:p>
          <a:p>
            <a:r>
              <a:rPr lang="en-GB" dirty="0"/>
              <a:t>In contrast, punishment (both positive and negative) decreases the likelihood that the antecedent behaviour will happen again.</a:t>
            </a:r>
          </a:p>
          <a:p>
            <a:r>
              <a:rPr lang="en-GB" dirty="0"/>
              <a:t>Positive indicates the application of a stimulus; negative indicates the withholding of a stimulus. Learning is therefore defined as a change in behaviour in the learner.</a:t>
            </a:r>
          </a:p>
          <a:p>
            <a:endParaRPr lang="en-GB" dirty="0"/>
          </a:p>
          <a:p>
            <a:r>
              <a:rPr lang="en-GB" dirty="0"/>
              <a:t>Lots of (early) behaviourist work was done with animals (e.g. Pavlov’s dogs) and generalized to humans </a:t>
            </a:r>
            <a:r>
              <a:rPr lang="en-GB" dirty="0" err="1"/>
              <a:t>Pavolv</a:t>
            </a:r>
            <a:r>
              <a:rPr lang="en-GB" dirty="0"/>
              <a:t> (2003).</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a:t>
            </a:fld>
            <a:endParaRPr lang="en-US" altLang="en-US"/>
          </a:p>
        </p:txBody>
      </p:sp>
    </p:spTree>
    <p:extLst>
      <p:ext uri="{BB962C8B-B14F-4D97-AF65-F5344CB8AC3E}">
        <p14:creationId xmlns:p14="http://schemas.microsoft.com/office/powerpoint/2010/main" val="2913129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supporter of Froebel</a:t>
            </a: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err="1"/>
              <a:t>Cefnogi</a:t>
            </a:r>
            <a:r>
              <a:rPr lang="en-US" sz="1200" dirty="0"/>
              <a:t> </a:t>
            </a:r>
            <a:r>
              <a:rPr lang="en-US" sz="1200" dirty="0" err="1"/>
              <a:t>damcaniaeth</a:t>
            </a:r>
            <a:r>
              <a:rPr lang="en-US" sz="1200" dirty="0"/>
              <a:t> Froebel</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a:t>
            </a:fld>
            <a:endParaRPr lang="en-US" altLang="en-US"/>
          </a:p>
        </p:txBody>
      </p:sp>
    </p:spTree>
    <p:extLst>
      <p:ext uri="{BB962C8B-B14F-4D97-AF65-F5344CB8AC3E}">
        <p14:creationId xmlns:p14="http://schemas.microsoft.com/office/powerpoint/2010/main" val="3678290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Constructivist model </a:t>
            </a:r>
          </a:p>
          <a:p>
            <a:endParaRPr lang="en-US" dirty="0"/>
          </a:p>
          <a:p>
            <a:r>
              <a:rPr lang="en-US" dirty="0"/>
              <a:t>Constructivism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7</a:t>
            </a:fld>
            <a:endParaRPr lang="en-US" altLang="en-US"/>
          </a:p>
        </p:txBody>
      </p:sp>
    </p:spTree>
    <p:extLst>
      <p:ext uri="{BB962C8B-B14F-4D97-AF65-F5344CB8AC3E}">
        <p14:creationId xmlns:p14="http://schemas.microsoft.com/office/powerpoint/2010/main" val="560455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Constructivism – work along side with someone else to help construct the solution </a:t>
            </a:r>
          </a:p>
          <a:p>
            <a:r>
              <a:rPr lang="en-GB" dirty="0"/>
              <a:t>All cognitive functions originate in </a:t>
            </a:r>
            <a:r>
              <a:rPr lang="en-GB" b="1" dirty="0"/>
              <a:t>social interaction </a:t>
            </a:r>
            <a:r>
              <a:rPr lang="en-GB" dirty="0"/>
              <a:t>and are then internalised on an individual level. </a:t>
            </a:r>
          </a:p>
          <a:p>
            <a:r>
              <a:rPr lang="en-GB" dirty="0"/>
              <a:t>Learners actively ‘make meaning’, and their social world is fundamental to this process. </a:t>
            </a:r>
          </a:p>
          <a:p>
            <a:r>
              <a:rPr lang="en-GB" dirty="0"/>
              <a:t>Language and play are central components. Learning becomes internalised.  Speech development are important factors in the learning process.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9</a:t>
            </a:fld>
            <a:endParaRPr lang="en-US" altLang="en-US"/>
          </a:p>
        </p:txBody>
      </p:sp>
    </p:spTree>
    <p:extLst>
      <p:ext uri="{BB962C8B-B14F-4D97-AF65-F5344CB8AC3E}">
        <p14:creationId xmlns:p14="http://schemas.microsoft.com/office/powerpoint/2010/main" val="21570244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10</a:t>
            </a:fld>
            <a:endParaRPr lang="en-US" altLang="en-US"/>
          </a:p>
        </p:txBody>
      </p:sp>
    </p:spTree>
    <p:extLst>
      <p:ext uri="{BB962C8B-B14F-4D97-AF65-F5344CB8AC3E}">
        <p14:creationId xmlns:p14="http://schemas.microsoft.com/office/powerpoint/2010/main" val="849617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S PGothic" pitchFamily="34" charset="-128"/>
                <a:cs typeface="MS PGothic" charset="0"/>
              </a:rPr>
              <a:t>Vygotsky 1896 0 1934 – social constructivism – philosophy was that all cognitive functions originate in social interaction and are then internalised on an individual level. </a:t>
            </a:r>
          </a:p>
          <a:p>
            <a:endParaRPr lang="en-GB" sz="1200" kern="1200" dirty="0">
              <a:solidFill>
                <a:schemeClr val="tx1"/>
              </a:solidFill>
              <a:effectLst/>
              <a:latin typeface="Arial" charset="0"/>
              <a:ea typeface="MS PGothic" pitchFamily="34" charset="-128"/>
              <a:cs typeface="MS PGothic" charset="0"/>
            </a:endParaRPr>
          </a:p>
          <a:p>
            <a:r>
              <a:rPr lang="en-GB" sz="1200" kern="1200" dirty="0">
                <a:solidFill>
                  <a:schemeClr val="tx1"/>
                </a:solidFill>
                <a:effectLst/>
                <a:latin typeface="Arial" charset="0"/>
                <a:ea typeface="MS PGothic" pitchFamily="34" charset="-128"/>
                <a:cs typeface="MS PGothic" charset="0"/>
              </a:rPr>
              <a:t>The child will not be able to take the next step in their development unless they are supported in the ZPD </a:t>
            </a:r>
          </a:p>
          <a:p>
            <a:endParaRPr lang="en-GB" dirty="0">
              <a:effectLst/>
            </a:endParaRPr>
          </a:p>
          <a:p>
            <a:r>
              <a:rPr lang="en-GB" sz="1200" kern="1200" dirty="0">
                <a:solidFill>
                  <a:schemeClr val="tx1"/>
                </a:solidFill>
                <a:effectLst/>
                <a:latin typeface="Arial" charset="0"/>
                <a:ea typeface="MS PGothic" pitchFamily="34" charset="-128"/>
                <a:cs typeface="MS PGothic" charset="0"/>
              </a:rPr>
              <a:t>This support is sometimes known as </a:t>
            </a:r>
            <a:r>
              <a:rPr lang="en-GB" sz="1200" b="1" kern="1200" dirty="0">
                <a:solidFill>
                  <a:schemeClr val="tx1"/>
                </a:solidFill>
                <a:effectLst/>
                <a:latin typeface="Arial" charset="0"/>
                <a:ea typeface="MS PGothic" pitchFamily="34" charset="-128"/>
                <a:cs typeface="MS PGothic" charset="0"/>
              </a:rPr>
              <a:t>scaffolding </a:t>
            </a:r>
            <a:r>
              <a:rPr lang="en-GB" sz="1200" kern="1200" dirty="0">
                <a:solidFill>
                  <a:schemeClr val="tx1"/>
                </a:solidFill>
                <a:effectLst/>
                <a:latin typeface="Arial" charset="0"/>
                <a:ea typeface="MS PGothic" pitchFamily="34" charset="-128"/>
                <a:cs typeface="MS PGothic" charset="0"/>
              </a:rPr>
              <a:t>(see also Bruner) and is seen as the main role of adults/teachers. </a:t>
            </a:r>
          </a:p>
          <a:p>
            <a:endParaRPr lang="en-GB" dirty="0">
              <a:effectLst/>
            </a:endParaRPr>
          </a:p>
          <a:p>
            <a:r>
              <a:rPr lang="en-GB" sz="1200" kern="1200" dirty="0">
                <a:solidFill>
                  <a:schemeClr val="tx1"/>
                </a:solidFill>
                <a:effectLst/>
                <a:latin typeface="Arial" charset="0"/>
                <a:ea typeface="MS PGothic" pitchFamily="34" charset="-128"/>
                <a:cs typeface="MS PGothic" charset="0"/>
              </a:rPr>
              <a:t>What might this ‘scaffolding’ be in a classroom situation?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11</a:t>
            </a:fld>
            <a:endParaRPr lang="en-US" altLang="en-US"/>
          </a:p>
        </p:txBody>
      </p:sp>
    </p:spTree>
    <p:extLst>
      <p:ext uri="{BB962C8B-B14F-4D97-AF65-F5344CB8AC3E}">
        <p14:creationId xmlns:p14="http://schemas.microsoft.com/office/powerpoint/2010/main" val="5612962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200" dirty="0"/>
              <a:t>The gap between what a child can do on their own and what a child can do with support</a:t>
            </a:r>
          </a:p>
          <a:p>
            <a:pPr eaLnBrk="1" hangingPunct="1">
              <a:defRPr/>
            </a:pPr>
            <a:endParaRPr lang="en-GB" sz="1200" dirty="0"/>
          </a:p>
          <a:p>
            <a:pPr eaLnBrk="1" hangingPunct="1">
              <a:defRPr/>
            </a:pPr>
            <a:r>
              <a:rPr lang="en-GB" sz="1200" dirty="0"/>
              <a:t>The child will not be able to take the next step in their development unless they are supported in the ZPD</a:t>
            </a:r>
          </a:p>
          <a:p>
            <a:pPr eaLnBrk="1" hangingPunct="1">
              <a:defRPr/>
            </a:pPr>
            <a:endParaRPr lang="en-GB" sz="1200" dirty="0"/>
          </a:p>
          <a:p>
            <a:pPr eaLnBrk="1" hangingPunct="1">
              <a:defRPr/>
            </a:pPr>
            <a:r>
              <a:rPr lang="en-GB" sz="1200" dirty="0"/>
              <a:t>This support is sometimes known as </a:t>
            </a:r>
            <a:r>
              <a:rPr lang="en-GB" sz="1200" b="1" dirty="0"/>
              <a:t>scaffolding</a:t>
            </a:r>
            <a:r>
              <a:rPr lang="en-GB" sz="1200" dirty="0"/>
              <a:t> (see also Bruner) and is seen as the main role of adults/teachers.</a:t>
            </a:r>
          </a:p>
          <a:p>
            <a:endParaRPr lang="en-US" dirty="0"/>
          </a:p>
          <a:p>
            <a:r>
              <a:rPr lang="en-US" dirty="0"/>
              <a:t>What might this ‘scaffolding’ be in your context for very young children?  Tying laces? Making knots? Kicking and stopping a ball </a:t>
            </a:r>
          </a:p>
          <a:p>
            <a:endParaRPr lang="en-US" dirty="0"/>
          </a:p>
          <a:p>
            <a:r>
              <a:rPr lang="en-US" dirty="0"/>
              <a:t>Sometimes ZPD this was achieved through</a:t>
            </a:r>
            <a:r>
              <a:rPr lang="en-US" b="1" dirty="0"/>
              <a:t> play </a:t>
            </a:r>
            <a:r>
              <a:rPr lang="en-US" dirty="0"/>
              <a:t>– as play facilitates – supports many different attributes – character / motivation / confidence – role play / self-</a:t>
            </a:r>
            <a:r>
              <a:rPr lang="en-US" dirty="0" err="1"/>
              <a:t>espression</a:t>
            </a:r>
            <a:r>
              <a:rPr lang="en-US" dirty="0"/>
              <a: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12</a:t>
            </a:fld>
            <a:endParaRPr lang="en-US" altLang="en-US"/>
          </a:p>
        </p:txBody>
      </p:sp>
    </p:spTree>
    <p:extLst>
      <p:ext uri="{BB962C8B-B14F-4D97-AF65-F5344CB8AC3E}">
        <p14:creationId xmlns:p14="http://schemas.microsoft.com/office/powerpoint/2010/main" val="2794829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S PGothic" pitchFamily="34" charset="-128"/>
                <a:cs typeface="MS PGothic" charset="0"/>
              </a:rPr>
              <a:t>Howard Gardner's multiple intelligences theory can show them that they are all intelligent in different ways.</a:t>
            </a:r>
          </a:p>
          <a:p>
            <a:r>
              <a:rPr lang="en-GB" sz="1200" b="0" i="0" kern="1200" dirty="0">
                <a:solidFill>
                  <a:schemeClr val="tx1"/>
                </a:solidFill>
                <a:effectLst/>
                <a:latin typeface="Arial" charset="0"/>
                <a:ea typeface="MS PGothic" pitchFamily="34" charset="-128"/>
                <a:cs typeface="MS PGothic" charset="0"/>
              </a:rPr>
              <a:t>For Gardner, </a:t>
            </a:r>
            <a:r>
              <a:rPr lang="en-GB" sz="1200" b="1" i="0" kern="1200" dirty="0">
                <a:solidFill>
                  <a:schemeClr val="tx1"/>
                </a:solidFill>
                <a:effectLst/>
                <a:latin typeface="Arial" charset="0"/>
                <a:ea typeface="MS PGothic" pitchFamily="34" charset="-128"/>
                <a:cs typeface="MS PGothic" charset="0"/>
              </a:rPr>
              <a:t>humans don't have just one intellectual capacity but a range of talents and abilities such as interpersonal, musical, spatial-visual, and linguistic intelligences</a:t>
            </a:r>
            <a:r>
              <a:rPr lang="en-GB" sz="1200" b="0" i="0" kern="1200" dirty="0">
                <a:solidFill>
                  <a:schemeClr val="tx1"/>
                </a:solidFill>
                <a:effectLst/>
                <a:latin typeface="Arial" charset="0"/>
                <a:ea typeface="MS PGothic" pitchFamily="34" charset="-128"/>
                <a:cs typeface="MS PGothic" charset="0"/>
              </a:rPr>
              <a:t>. A person might have a dominant intelligence – such as musical intelligence – but was also likely to have a blend of additional abilities too.</a:t>
            </a:r>
          </a:p>
          <a:p>
            <a:r>
              <a:rPr lang="en-GB" sz="1200" b="1" i="0" kern="1200" dirty="0">
                <a:solidFill>
                  <a:schemeClr val="tx1"/>
                </a:solidFill>
                <a:effectLst/>
                <a:latin typeface="Arial" charset="0"/>
                <a:ea typeface="MS PGothic" pitchFamily="34" charset="-128"/>
                <a:cs typeface="MS PGothic" charset="0"/>
              </a:rPr>
              <a:t>What is Multiple Intelligences Theory?</a:t>
            </a:r>
            <a:endParaRPr lang="en-GB" sz="1200" b="0" i="0" kern="1200" dirty="0">
              <a:solidFill>
                <a:schemeClr val="tx1"/>
              </a:solidFill>
              <a:effectLst/>
              <a:latin typeface="Arial" charset="0"/>
              <a:ea typeface="MS PGothic" pitchFamily="34" charset="-128"/>
              <a:cs typeface="MS PGothic" charset="0"/>
            </a:endParaRPr>
          </a:p>
          <a:p>
            <a:r>
              <a:rPr lang="en-GB" sz="1200" b="0" i="0" kern="1200" dirty="0">
                <a:solidFill>
                  <a:schemeClr val="tx1"/>
                </a:solidFill>
                <a:effectLst/>
                <a:latin typeface="Arial" charset="0"/>
                <a:ea typeface="MS PGothic" pitchFamily="34" charset="-128"/>
                <a:cs typeface="MS PGothic" charset="0"/>
              </a:rPr>
              <a:t>Howard Gardner's theory of multiple intelligences proposes that people are not born with all of the intelligence they will ever have.</a:t>
            </a:r>
          </a:p>
          <a:p>
            <a:r>
              <a:rPr lang="en-GB" sz="1200" b="0" i="0" kern="1200" dirty="0">
                <a:solidFill>
                  <a:schemeClr val="tx1"/>
                </a:solidFill>
                <a:effectLst/>
                <a:latin typeface="Arial" charset="0"/>
                <a:ea typeface="MS PGothic" pitchFamily="34" charset="-128"/>
                <a:cs typeface="MS PGothic" charset="0"/>
              </a:rPr>
              <a:t>This theory challenged the traditional notion that there is one single type of intelligence, sometimes known as “g” for general intelligence, that only focuses on cognitive abilities.</a:t>
            </a:r>
          </a:p>
          <a:p>
            <a:r>
              <a:rPr lang="en-GB" sz="1200" b="0" i="0" kern="1200" dirty="0">
                <a:solidFill>
                  <a:schemeClr val="tx1"/>
                </a:solidFill>
                <a:effectLst/>
                <a:latin typeface="Arial" charset="0"/>
                <a:ea typeface="MS PGothic" pitchFamily="34" charset="-128"/>
                <a:cs typeface="MS PGothic" charset="0"/>
              </a:rPr>
              <a:t>To broaden this notion of intelligence, Gardner introduced eight different types of intelligences consisting of: Linguistic, Logical/Mathematical, Spatial, Bodily-</a:t>
            </a:r>
            <a:r>
              <a:rPr lang="en-GB" sz="1200" b="0" i="0" kern="1200" dirty="0" err="1">
                <a:solidFill>
                  <a:schemeClr val="tx1"/>
                </a:solidFill>
                <a:effectLst/>
                <a:latin typeface="Arial" charset="0"/>
                <a:ea typeface="MS PGothic" pitchFamily="34" charset="-128"/>
                <a:cs typeface="MS PGothic" charset="0"/>
              </a:rPr>
              <a:t>Kinesthetic</a:t>
            </a:r>
            <a:r>
              <a:rPr lang="en-GB" sz="1200" b="0" i="0" kern="1200" dirty="0">
                <a:solidFill>
                  <a:schemeClr val="tx1"/>
                </a:solidFill>
                <a:effectLst/>
                <a:latin typeface="Arial" charset="0"/>
                <a:ea typeface="MS PGothic" pitchFamily="34" charset="-128"/>
                <a:cs typeface="MS PGothic" charset="0"/>
              </a:rPr>
              <a:t>, Musical, Interpersonal, Intrapersonal, and Naturalist.</a:t>
            </a:r>
          </a:p>
          <a:p>
            <a:r>
              <a:rPr lang="en-GB" sz="1200" b="0" i="0" kern="1200" dirty="0">
                <a:solidFill>
                  <a:schemeClr val="tx1"/>
                </a:solidFill>
                <a:effectLst/>
                <a:latin typeface="Arial" charset="0"/>
                <a:ea typeface="MS PGothic" pitchFamily="34" charset="-128"/>
                <a:cs typeface="MS PGothic" charset="0"/>
              </a:rPr>
              <a:t>Gardner notes that the linguistic and logical-mathematical modalities are most typed valued in school and society.</a:t>
            </a:r>
          </a:p>
          <a:p>
            <a:r>
              <a:rPr lang="en-GB" sz="1200" b="0" i="0" kern="1200" dirty="0">
                <a:solidFill>
                  <a:schemeClr val="tx1"/>
                </a:solidFill>
                <a:effectLst/>
                <a:latin typeface="Arial" charset="0"/>
                <a:ea typeface="MS PGothic" pitchFamily="34" charset="-128"/>
                <a:cs typeface="MS PGothic" charset="0"/>
              </a:rPr>
              <a:t>Gardner also suggests that there may other “candidate” intelligences—such as spiritual intelligence, existential intelligence, and moral intelligence—but does not believe these meet his original inclusion criteria. (Gardner, 2011).</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13</a:t>
            </a:fld>
            <a:endParaRPr lang="en-US" altLang="en-US"/>
          </a:p>
        </p:txBody>
      </p:sp>
    </p:spTree>
    <p:extLst>
      <p:ext uri="{BB962C8B-B14F-4D97-AF65-F5344CB8AC3E}">
        <p14:creationId xmlns:p14="http://schemas.microsoft.com/office/powerpoint/2010/main" val="2846173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constructivist</a:t>
            </a:r>
          </a:p>
          <a:p>
            <a:endParaRPr lang="en-US" dirty="0"/>
          </a:p>
          <a:p>
            <a:r>
              <a:rPr lang="en-US" dirty="0"/>
              <a:t>Play – imaginative … fun …no clear / obvious boundaries … explore … ends with discovery – reasoning – verbal judgment </a:t>
            </a:r>
          </a:p>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To conclude this section – there are many educational theorists e.g. Howard Gardener – who devised the theory of Multiple Intelligences – suggests that learning potential encompasses eight different intelligences. </a:t>
            </a:r>
          </a:p>
          <a:p>
            <a:endParaRPr lang="en-US" dirty="0"/>
          </a:p>
          <a:p>
            <a:r>
              <a:rPr lang="en-GB" sz="1200" b="0" i="0" kern="1200" dirty="0">
                <a:solidFill>
                  <a:schemeClr val="tx1"/>
                </a:solidFill>
                <a:effectLst/>
                <a:latin typeface="Arial" charset="0"/>
                <a:ea typeface="MS PGothic" pitchFamily="34" charset="-128"/>
                <a:cs typeface="MS PGothic" charset="0"/>
              </a:rPr>
              <a:t>Susan Isaacs </a:t>
            </a:r>
            <a:r>
              <a:rPr lang="en-GB" sz="1200" b="1" i="0" kern="1200" dirty="0">
                <a:solidFill>
                  <a:schemeClr val="tx1"/>
                </a:solidFill>
                <a:effectLst/>
                <a:latin typeface="Arial" charset="0"/>
                <a:ea typeface="MS PGothic" pitchFamily="34" charset="-128"/>
                <a:cs typeface="MS PGothic" charset="0"/>
              </a:rPr>
              <a:t>placed great value on nursery schools and believed they should be a natural part of every child's early life</a:t>
            </a:r>
            <a:r>
              <a:rPr lang="en-GB" sz="1200" b="0" i="0" kern="1200" dirty="0">
                <a:solidFill>
                  <a:schemeClr val="tx1"/>
                </a:solidFill>
                <a:effectLst/>
                <a:latin typeface="Arial" charset="0"/>
                <a:ea typeface="MS PGothic" pitchFamily="34" charset="-128"/>
                <a:cs typeface="MS PGothic" charset="0"/>
              </a:rPr>
              <a:t>. Isaacs did not view the nursery school as a substitute for child development in the home, but rather as an extension of it.</a:t>
            </a:r>
          </a:p>
          <a:p>
            <a:r>
              <a:rPr lang="en-GB" sz="1200" b="0" i="0" kern="1200" dirty="0">
                <a:solidFill>
                  <a:schemeClr val="tx1"/>
                </a:solidFill>
                <a:effectLst/>
                <a:latin typeface="Arial" charset="0"/>
                <a:ea typeface="MS PGothic" pitchFamily="34" charset="-128"/>
                <a:cs typeface="MS PGothic" charset="0"/>
              </a:rPr>
              <a:t>What is Susan Isaacs play theory?</a:t>
            </a:r>
          </a:p>
          <a:p>
            <a:r>
              <a:rPr lang="en-GB" sz="1200" b="0" i="0" kern="1200" dirty="0">
                <a:solidFill>
                  <a:schemeClr val="tx1"/>
                </a:solidFill>
                <a:effectLst/>
                <a:latin typeface="Arial" charset="0"/>
                <a:ea typeface="MS PGothic" pitchFamily="34" charset="-128"/>
                <a:cs typeface="MS PGothic" charset="0"/>
              </a:rPr>
              <a:t>Isaacs used her psychoanalytical knowledge to underpin her understanding of the role of play in a child's development. She explained that </a:t>
            </a:r>
            <a:r>
              <a:rPr lang="en-GB" sz="1200" b="1" i="0" kern="1200" dirty="0">
                <a:solidFill>
                  <a:schemeClr val="tx1"/>
                </a:solidFill>
                <a:effectLst/>
                <a:latin typeface="Arial" charset="0"/>
                <a:ea typeface="MS PGothic" pitchFamily="34" charset="-128"/>
                <a:cs typeface="MS PGothic" charset="0"/>
              </a:rPr>
              <a:t>children's play was a form of self-expression that enabled them both to release their real feelings safely and to rehearse ways of dealing with a range of emotions</a:t>
            </a:r>
            <a:r>
              <a:rPr lang="en-GB" sz="1200" b="0" i="0" kern="1200" dirty="0">
                <a:solidFill>
                  <a:schemeClr val="tx1"/>
                </a:solidFill>
                <a:effectLst/>
                <a:latin typeface="Arial" charset="0"/>
                <a:ea typeface="MS PGothic" pitchFamily="34" charset="-128"/>
                <a:cs typeface="MS PGothic" charset="0"/>
              </a:rPr>
              <a:t>.</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15</a:t>
            </a:fld>
            <a:endParaRPr lang="en-US" altLang="en-US"/>
          </a:p>
        </p:txBody>
      </p:sp>
    </p:spTree>
    <p:extLst>
      <p:ext uri="{BB962C8B-B14F-4D97-AF65-F5344CB8AC3E}">
        <p14:creationId xmlns:p14="http://schemas.microsoft.com/office/powerpoint/2010/main" val="12017509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16</a:t>
            </a:fld>
            <a:endParaRPr lang="en-US" altLang="en-US"/>
          </a:p>
        </p:txBody>
      </p:sp>
    </p:spTree>
    <p:extLst>
      <p:ext uri="{BB962C8B-B14F-4D97-AF65-F5344CB8AC3E}">
        <p14:creationId xmlns:p14="http://schemas.microsoft.com/office/powerpoint/2010/main" val="7061375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reading and preparing these notes for today you may now have gathered that the educationalists that have influenced the foundation learning curriculum include / refer to play as effective tool to teach children of this age range. </a:t>
            </a:r>
          </a:p>
          <a:p>
            <a:endParaRPr lang="en-US" dirty="0"/>
          </a:p>
          <a:p>
            <a:r>
              <a:rPr lang="en-US" dirty="0"/>
              <a:t>Play is seen as an effective and an important aspect to the learning</a:t>
            </a:r>
          </a:p>
          <a:p>
            <a:endParaRPr lang="en-US" dirty="0"/>
          </a:p>
          <a:p>
            <a:r>
              <a:rPr lang="en-US" dirty="0"/>
              <a:t>What have some of these ed theorists in common? What are their approaches? </a:t>
            </a:r>
          </a:p>
          <a:p>
            <a:r>
              <a:rPr lang="en-US" dirty="0"/>
              <a:t>These influences on teaching and learning in schools?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17</a:t>
            </a:fld>
            <a:endParaRPr lang="en-US" altLang="en-US"/>
          </a:p>
        </p:txBody>
      </p:sp>
    </p:spTree>
    <p:extLst>
      <p:ext uri="{BB962C8B-B14F-4D97-AF65-F5344CB8AC3E}">
        <p14:creationId xmlns:p14="http://schemas.microsoft.com/office/powerpoint/2010/main" val="33522637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Curriculum for Wales</a:t>
            </a:r>
          </a:p>
          <a:p>
            <a:r>
              <a:rPr lang="en-US" sz="1200" b="1" dirty="0"/>
              <a:t>Play based curriculum</a:t>
            </a:r>
          </a:p>
          <a:p>
            <a:r>
              <a:rPr lang="en-US" sz="1200" dirty="0"/>
              <a:t>‘Areas of Learning  &amp; experiences ’ and with no subjects in the traditional sense. </a:t>
            </a:r>
          </a:p>
          <a:p>
            <a:r>
              <a:rPr lang="en-US" sz="1200" dirty="0"/>
              <a:t>Child-centered learning</a:t>
            </a:r>
          </a:p>
          <a:p>
            <a:r>
              <a:rPr lang="en-US" sz="1200" b="1" dirty="0"/>
              <a:t>The outdoors in central to the learning in this phase</a:t>
            </a:r>
          </a:p>
          <a:p>
            <a:endParaRPr lang="en-US" sz="1200" dirty="0"/>
          </a:p>
          <a:p>
            <a:r>
              <a:rPr lang="en-US" sz="1200" dirty="0" err="1"/>
              <a:t>Cwricwlwm</a:t>
            </a:r>
            <a:r>
              <a:rPr lang="en-US" sz="1200" dirty="0"/>
              <a:t> </a:t>
            </a:r>
            <a:r>
              <a:rPr lang="en-US" sz="1200" dirty="0" err="1"/>
              <a:t>i</a:t>
            </a:r>
            <a:r>
              <a:rPr lang="en-US" sz="1200" dirty="0"/>
              <a:t> </a:t>
            </a:r>
            <a:r>
              <a:rPr lang="en-US" sz="1200" dirty="0" err="1"/>
              <a:t>Gymru</a:t>
            </a:r>
            <a:endParaRPr lang="en-US" sz="1200" dirty="0"/>
          </a:p>
          <a:p>
            <a:r>
              <a:rPr lang="en-US" sz="1200" dirty="0" err="1"/>
              <a:t>Cwricwlwm</a:t>
            </a:r>
            <a:r>
              <a:rPr lang="en-US" sz="1200" dirty="0"/>
              <a:t> </a:t>
            </a:r>
            <a:r>
              <a:rPr lang="en-US" sz="1200" dirty="0" err="1"/>
              <a:t>seiliedig</a:t>
            </a:r>
            <a:r>
              <a:rPr lang="en-US" sz="1200" dirty="0"/>
              <a:t> </a:t>
            </a:r>
            <a:r>
              <a:rPr lang="en-US" sz="1200" dirty="0" err="1"/>
              <a:t>ar</a:t>
            </a:r>
            <a:r>
              <a:rPr lang="en-US" sz="1200" dirty="0"/>
              <a:t> </a:t>
            </a:r>
            <a:r>
              <a:rPr lang="en-US" sz="1200" dirty="0" err="1"/>
              <a:t>chwarae</a:t>
            </a:r>
            <a:endParaRPr lang="en-US" sz="1200" dirty="0"/>
          </a:p>
          <a:p>
            <a:r>
              <a:rPr lang="en-US" sz="1200" dirty="0"/>
              <a:t>‘</a:t>
            </a:r>
            <a:r>
              <a:rPr lang="en-US" sz="1200" dirty="0" err="1"/>
              <a:t>Mesydd</a:t>
            </a:r>
            <a:r>
              <a:rPr lang="en-US" sz="1200" dirty="0"/>
              <a:t> </a:t>
            </a:r>
            <a:r>
              <a:rPr lang="en-US" sz="1200" dirty="0" err="1"/>
              <a:t>Dysgu</a:t>
            </a:r>
            <a:r>
              <a:rPr lang="en-US" sz="1200" dirty="0"/>
              <a:t> a </a:t>
            </a:r>
            <a:r>
              <a:rPr lang="en-US" sz="1200" dirty="0" err="1"/>
              <a:t>Phrofiadau</a:t>
            </a:r>
            <a:r>
              <a:rPr lang="en-US" sz="1200" dirty="0"/>
              <a:t>’ dim </a:t>
            </a:r>
            <a:r>
              <a:rPr lang="en-US" sz="1200" dirty="0" err="1"/>
              <a:t>pynciau</a:t>
            </a:r>
            <a:r>
              <a:rPr lang="en-US" sz="1200" dirty="0"/>
              <a:t> </a:t>
            </a:r>
            <a:r>
              <a:rPr lang="en-US" sz="1200" dirty="0" err="1"/>
              <a:t>traddodiadol</a:t>
            </a:r>
            <a:endParaRPr lang="en-US" sz="1200" dirty="0"/>
          </a:p>
          <a:p>
            <a:r>
              <a:rPr lang="en-US" sz="1200" dirty="0" err="1"/>
              <a:t>Plentyn</a:t>
            </a:r>
            <a:r>
              <a:rPr lang="en-US" sz="1200" dirty="0"/>
              <a:t> </a:t>
            </a:r>
            <a:r>
              <a:rPr lang="en-US" sz="1200" dirty="0" err="1"/>
              <a:t>yn</a:t>
            </a:r>
            <a:r>
              <a:rPr lang="en-US" sz="1200" dirty="0"/>
              <a:t> </a:t>
            </a:r>
            <a:r>
              <a:rPr lang="en-US" sz="1200" dirty="0" err="1"/>
              <a:t>ganolog</a:t>
            </a:r>
            <a:r>
              <a:rPr lang="en-US" sz="1200" dirty="0"/>
              <a:t> </a:t>
            </a:r>
            <a:r>
              <a:rPr lang="en-US" sz="1200" dirty="0" err="1"/>
              <a:t>i’r</a:t>
            </a:r>
            <a:r>
              <a:rPr lang="en-US" sz="1200" dirty="0"/>
              <a:t> </a:t>
            </a:r>
            <a:r>
              <a:rPr lang="en-US" sz="1200" dirty="0" err="1"/>
              <a:t>dysgu</a:t>
            </a:r>
            <a:endParaRPr lang="en-US" sz="1200" dirty="0"/>
          </a:p>
          <a:p>
            <a:r>
              <a:rPr lang="en-US" sz="1200" dirty="0" err="1"/>
              <a:t>Ardal</a:t>
            </a:r>
            <a:r>
              <a:rPr lang="en-US" sz="1200" dirty="0"/>
              <a:t> </a:t>
            </a:r>
            <a:r>
              <a:rPr lang="en-US" sz="1200" dirty="0" err="1"/>
              <a:t>tu</a:t>
            </a:r>
            <a:r>
              <a:rPr lang="en-US" sz="1200" dirty="0"/>
              <a:t> </a:t>
            </a:r>
            <a:r>
              <a:rPr lang="en-US" sz="1200" dirty="0" err="1"/>
              <a:t>allan</a:t>
            </a:r>
            <a:r>
              <a:rPr lang="en-US" sz="1200" dirty="0"/>
              <a:t> </a:t>
            </a:r>
            <a:r>
              <a:rPr lang="en-US" sz="1200" dirty="0" err="1"/>
              <a:t>yn</a:t>
            </a:r>
            <a:r>
              <a:rPr lang="en-US" sz="1200" dirty="0"/>
              <a:t> </a:t>
            </a:r>
            <a:r>
              <a:rPr lang="en-US" sz="1200" dirty="0" err="1"/>
              <a:t>allweddol</a:t>
            </a:r>
            <a:r>
              <a:rPr lang="en-US" sz="1200" dirty="0"/>
              <a:t> </a:t>
            </a:r>
            <a:r>
              <a:rPr lang="en-US" sz="1200" dirty="0" err="1"/>
              <a:t>i</a:t>
            </a:r>
            <a:r>
              <a:rPr lang="en-US" sz="1200" dirty="0"/>
              <a:t> </a:t>
            </a:r>
            <a:r>
              <a:rPr lang="en-US" sz="1200" dirty="0" err="1"/>
              <a:t>ddysgu</a:t>
            </a:r>
            <a:r>
              <a:rPr lang="en-US" sz="1200" dirty="0"/>
              <a:t> </a:t>
            </a:r>
            <a:r>
              <a:rPr lang="en-US" sz="1200" dirty="0" err="1"/>
              <a:t>effeithiol</a:t>
            </a:r>
            <a:r>
              <a:rPr lang="en-US" sz="1200" dirty="0"/>
              <a:t> </a:t>
            </a:r>
            <a:r>
              <a:rPr lang="en-US" sz="1200" dirty="0" err="1"/>
              <a:t>yn</a:t>
            </a:r>
            <a:r>
              <a:rPr lang="en-US" sz="1200" dirty="0"/>
              <a:t> y </a:t>
            </a:r>
            <a:r>
              <a:rPr lang="en-US" sz="1200" dirty="0" err="1"/>
              <a:t>cyfnod</a:t>
            </a:r>
            <a:r>
              <a:rPr lang="en-US" sz="1200" dirty="0"/>
              <a:t> </a:t>
            </a:r>
            <a:r>
              <a:rPr lang="en-US" sz="1200" dirty="0" err="1"/>
              <a:t>yma</a:t>
            </a:r>
            <a:r>
              <a:rPr lang="en-US" sz="1200" dirty="0"/>
              <a:t>. </a:t>
            </a:r>
          </a:p>
          <a:p>
            <a:endParaRPr lang="en-US" sz="1200"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18</a:t>
            </a:fld>
            <a:endParaRPr lang="en-US" altLang="en-US"/>
          </a:p>
        </p:txBody>
      </p:sp>
    </p:spTree>
    <p:extLst>
      <p:ext uri="{BB962C8B-B14F-4D97-AF65-F5344CB8AC3E}">
        <p14:creationId xmlns:p14="http://schemas.microsoft.com/office/powerpoint/2010/main" val="4688709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The Foundation phase advocates a holistic child-centered approach. Well-being underpins the Foundation Phase, the learning being through ‘first hand experiential activities with the serious business of </a:t>
            </a:r>
            <a:r>
              <a:rPr lang="en-US" b="1" dirty="0"/>
              <a:t>play providing the vehicle</a:t>
            </a:r>
            <a:r>
              <a:rPr lang="en-US" dirty="0"/>
              <a:t>’ (DCELLS, 2008a:4). </a:t>
            </a:r>
          </a:p>
          <a:p>
            <a:endParaRPr lang="en-US" b="1" dirty="0"/>
          </a:p>
          <a:p>
            <a:r>
              <a:rPr lang="en-US" b="1" dirty="0"/>
              <a:t>Why play based curriculum next week</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19</a:t>
            </a:fld>
            <a:endParaRPr lang="en-US" altLang="en-US"/>
          </a:p>
        </p:txBody>
      </p:sp>
    </p:spTree>
    <p:extLst>
      <p:ext uri="{BB962C8B-B14F-4D97-AF65-F5344CB8AC3E}">
        <p14:creationId xmlns:p14="http://schemas.microsoft.com/office/powerpoint/2010/main" val="14408402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Broadhead (2006:2) suggests that the more cooperative children’s play is, the more they are likely to connect with other children and understand their knowledge along with a ‘deeply fulfilling emotional engagement with the world around them.’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21</a:t>
            </a:fld>
            <a:endParaRPr lang="en-US" altLang="en-US"/>
          </a:p>
        </p:txBody>
      </p:sp>
    </p:spTree>
    <p:extLst>
      <p:ext uri="{BB962C8B-B14F-4D97-AF65-F5344CB8AC3E}">
        <p14:creationId xmlns:p14="http://schemas.microsoft.com/office/powerpoint/2010/main" val="29040188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22</a:t>
            </a:fld>
            <a:endParaRPr lang="en-US" altLang="en-US"/>
          </a:p>
        </p:txBody>
      </p:sp>
    </p:spTree>
    <p:extLst>
      <p:ext uri="{BB962C8B-B14F-4D97-AF65-F5344CB8AC3E}">
        <p14:creationId xmlns:p14="http://schemas.microsoft.com/office/powerpoint/2010/main" val="5934738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682842" y="775776"/>
            <a:ext cx="8281645"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err="1">
                <a:solidFill>
                  <a:schemeClr val="bg1">
                    <a:lumMod val="95000"/>
                  </a:schemeClr>
                </a:solidFill>
              </a:rPr>
              <a:t>Damcanieithwyr</a:t>
            </a:r>
            <a:r>
              <a:rPr lang="en-GB" altLang="en-US" sz="4000" b="1" dirty="0">
                <a:solidFill>
                  <a:schemeClr val="bg1">
                    <a:lumMod val="95000"/>
                  </a:schemeClr>
                </a:solidFill>
              </a:rPr>
              <a:t> </a:t>
            </a:r>
            <a:r>
              <a:rPr lang="en-GB" altLang="en-US" sz="4000" b="1" dirty="0" err="1">
                <a:solidFill>
                  <a:schemeClr val="bg1">
                    <a:lumMod val="95000"/>
                  </a:schemeClr>
                </a:solidFill>
              </a:rPr>
              <a:t>ym</a:t>
            </a:r>
            <a:r>
              <a:rPr lang="en-GB" altLang="en-US" sz="4000" b="1" dirty="0">
                <a:solidFill>
                  <a:schemeClr val="bg1">
                    <a:lumMod val="95000"/>
                  </a:schemeClr>
                </a:solidFill>
              </a:rPr>
              <a:t> </a:t>
            </a:r>
            <a:r>
              <a:rPr lang="en-GB" altLang="en-US" sz="4000" b="1" dirty="0" err="1">
                <a:solidFill>
                  <a:schemeClr val="bg1">
                    <a:lumMod val="95000"/>
                  </a:schemeClr>
                </a:solidFill>
              </a:rPr>
              <a:t>myd</a:t>
            </a:r>
            <a:r>
              <a:rPr lang="en-GB" altLang="en-US" sz="4000" b="1" dirty="0">
                <a:solidFill>
                  <a:schemeClr val="bg1">
                    <a:lumMod val="95000"/>
                  </a:schemeClr>
                </a:solidFill>
              </a:rPr>
              <a:t> </a:t>
            </a:r>
            <a:r>
              <a:rPr lang="en-GB" altLang="en-US" sz="4000" b="1" dirty="0" err="1">
                <a:solidFill>
                  <a:schemeClr val="bg1">
                    <a:lumMod val="95000"/>
                  </a:schemeClr>
                </a:solidFill>
              </a:rPr>
              <a:t>Addysg</a:t>
            </a:r>
            <a:br>
              <a:rPr lang="en-GB" altLang="en-US" sz="4000" b="1" dirty="0">
                <a:solidFill>
                  <a:schemeClr val="bg1">
                    <a:lumMod val="95000"/>
                  </a:schemeClr>
                </a:solidFill>
              </a:rPr>
            </a:br>
            <a:r>
              <a:rPr lang="en-GB" altLang="en-US" sz="4000" b="1" dirty="0">
                <a:solidFill>
                  <a:schemeClr val="bg1">
                    <a:lumMod val="95000"/>
                  </a:schemeClr>
                </a:solidFill>
              </a:rPr>
              <a:t>Theorists in the world of Education</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4633764" y="3347653"/>
            <a:ext cx="4258716" cy="174687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 Lecture 2</a:t>
            </a:r>
          </a:p>
          <a:p>
            <a:pPr>
              <a:buFont typeface="Wingdings" panose="05000000000000000000" pitchFamily="2" charset="2"/>
              <a:buNone/>
              <a:defRPr/>
            </a:pPr>
            <a:r>
              <a:rPr lang="en-GB" altLang="en-US" b="1" dirty="0">
                <a:solidFill>
                  <a:schemeClr val="bg1"/>
                </a:solidFill>
              </a:rPr>
              <a:t>10/10/2022</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251520" y="4725144"/>
            <a:ext cx="6840760" cy="1200329"/>
          </a:xfrm>
          <a:prstGeom prst="rect">
            <a:avLst/>
          </a:prstGeom>
          <a:noFill/>
        </p:spPr>
        <p:txBody>
          <a:bodyPr wrap="squar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38013"/>
            <a:ext cx="8042276" cy="1336956"/>
          </a:xfrm>
          <a:ln>
            <a:solidFill>
              <a:schemeClr val="tx1"/>
            </a:solidFill>
          </a:ln>
        </p:spPr>
        <p:txBody>
          <a:bodyPr/>
          <a:lstStyle/>
          <a:p>
            <a:r>
              <a:rPr lang="en-US" sz="3200" dirty="0" err="1"/>
              <a:t>Dylanwad</a:t>
            </a:r>
            <a:r>
              <a:rPr lang="en-US" sz="3200" dirty="0"/>
              <a:t> </a:t>
            </a:r>
            <a:r>
              <a:rPr lang="en-US" sz="3200" dirty="0" err="1"/>
              <a:t>Damcanieithwyr</a:t>
            </a:r>
            <a:r>
              <a:rPr lang="en-US" sz="3200" dirty="0"/>
              <a:t> ac </a:t>
            </a:r>
            <a:r>
              <a:rPr lang="en-US" sz="3200" dirty="0" err="1"/>
              <a:t>Ymchwilwyr</a:t>
            </a:r>
            <a:br>
              <a:rPr lang="en-US" sz="3200" dirty="0"/>
            </a:br>
            <a:r>
              <a:rPr lang="en-US" sz="3200" dirty="0"/>
              <a:t>Influences from Theorists &amp; Researchers</a:t>
            </a:r>
          </a:p>
        </p:txBody>
      </p:sp>
      <p:sp>
        <p:nvSpPr>
          <p:cNvPr id="5" name="Content Placeholder 2"/>
          <p:cNvSpPr txBox="1">
            <a:spLocks/>
          </p:cNvSpPr>
          <p:nvPr/>
        </p:nvSpPr>
        <p:spPr>
          <a:xfrm>
            <a:off x="290335" y="1705776"/>
            <a:ext cx="5149632" cy="3900402"/>
          </a:xfrm>
          <a:prstGeom prst="rect">
            <a:avLst/>
          </a:prstGeom>
        </p:spPr>
        <p:txBody>
          <a:bodyPr vert="horz" lIns="91440" tIns="45720" rIns="91440" bIns="45720" rtlCol="0">
            <a:normAutofit fontScale="92500" lnSpcReduction="10000"/>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effectLst/>
                <a:uLnTx/>
                <a:uFillTx/>
                <a:latin typeface="+mj-lt"/>
                <a:ea typeface="+mn-ea"/>
                <a:cs typeface="Al Nile" pitchFamily="2" charset="-78"/>
              </a:rPr>
              <a:t>Frederick Froebel 	1782-1852</a:t>
            </a:r>
            <a:r>
              <a:rPr kumimoji="0" lang="en-GB" sz="2200" b="0" i="0" u="none" strike="noStrike" kern="1200" cap="none" spc="0" normalizeH="0" baseline="0" noProof="0" dirty="0">
                <a:ln>
                  <a:noFill/>
                </a:ln>
                <a:effectLst/>
                <a:uLnTx/>
                <a:uFillTx/>
                <a:latin typeface="+mj-lt"/>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latin typeface="+mj-lt"/>
                <a:cs typeface="Al Nile" pitchFamily="2" charset="-78"/>
              </a:rPr>
              <a:t>Rudolf Steiner</a:t>
            </a:r>
            <a:r>
              <a:rPr lang="en-GB" sz="2200" dirty="0">
                <a:latin typeface="+mj-lt"/>
                <a:cs typeface="Al Nile" pitchFamily="2" charset="-78"/>
              </a:rPr>
              <a:t> 	1861-1925</a:t>
            </a:r>
          </a:p>
          <a:p>
            <a:pPr marL="349250" lvl="0" indent="-349250">
              <a:spcBef>
                <a:spcPts val="1600"/>
              </a:spcBef>
              <a:buClr>
                <a:schemeClr val="accent1">
                  <a:lumMod val="60000"/>
                  <a:lumOff val="40000"/>
                </a:schemeClr>
              </a:buClr>
              <a:buSzPct val="110000"/>
              <a:buFont typeface="Wingdings 2" pitchFamily="18" charset="2"/>
              <a:buChar char=""/>
              <a:defRPr/>
            </a:pPr>
            <a:r>
              <a:rPr kumimoji="0" lang="en-GB" sz="2200" b="0" i="0" u="none" strike="noStrike" kern="1200" cap="none" spc="0" normalizeH="0" baseline="0" noProof="0" dirty="0">
                <a:ln>
                  <a:noFill/>
                </a:ln>
                <a:effectLst/>
                <a:uLnTx/>
                <a:uFillTx/>
                <a:latin typeface="+mj-lt"/>
                <a:ea typeface="+mn-ea"/>
                <a:cs typeface="Al Nile" pitchFamily="2" charset="-78"/>
              </a:rPr>
              <a:t>Margaret Mc</a:t>
            </a:r>
            <a:r>
              <a:rPr lang="en-GB" sz="2200" dirty="0">
                <a:latin typeface="+mj-lt"/>
                <a:ea typeface="+mn-ea"/>
                <a:cs typeface="Al Nile" pitchFamily="2" charset="-78"/>
              </a:rPr>
              <a:t>Millan    1860 - 1931</a:t>
            </a:r>
            <a:endParaRPr kumimoji="0" lang="en-US" sz="2200" b="0" i="0" u="none" strike="noStrike" kern="1200" cap="none" spc="0" normalizeH="0" baseline="0" noProof="0" dirty="0">
              <a:ln>
                <a:noFill/>
              </a:ln>
              <a:effectLst/>
              <a:uLnTx/>
              <a:uFillTx/>
              <a:latin typeface="+mj-lt"/>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effectLst/>
                <a:uLnTx/>
                <a:uFillTx/>
                <a:latin typeface="+mj-lt"/>
                <a:ea typeface="+mn-ea"/>
                <a:cs typeface="Al Nile" pitchFamily="2" charset="-78"/>
              </a:rPr>
              <a:t>Maria Montessori	1870-1952</a:t>
            </a:r>
            <a:r>
              <a:rPr kumimoji="0" lang="en-GB" sz="2200" b="0" i="0" u="none" strike="noStrike" kern="1200" cap="none" spc="0" normalizeH="0" baseline="0" noProof="0" dirty="0">
                <a:ln>
                  <a:noFill/>
                </a:ln>
                <a:effectLst/>
                <a:uLnTx/>
                <a:uFillTx/>
                <a:latin typeface="+mj-lt"/>
                <a:ea typeface="+mn-ea"/>
                <a:cs typeface="Al Nile" pitchFamily="2" charset="-78"/>
              </a:rPr>
              <a:t> </a:t>
            </a:r>
            <a:endParaRPr lang="en-GB" sz="2200" baseline="0" dirty="0">
              <a:latin typeface="+mj-lt"/>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noProof="0" dirty="0">
                <a:ln>
                  <a:noFill/>
                </a:ln>
                <a:effectLst/>
                <a:uLnTx/>
                <a:uFillTx/>
                <a:latin typeface="+mj-lt"/>
                <a:ea typeface="+mn-ea"/>
                <a:cs typeface="Al Nile" pitchFamily="2" charset="-78"/>
              </a:rPr>
              <a:t>Bruner.                       1915 – 2016</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noProof="0" dirty="0">
                <a:ln>
                  <a:noFill/>
                </a:ln>
                <a:effectLst/>
                <a:uLnTx/>
                <a:uFillTx/>
                <a:latin typeface="+mj-lt"/>
                <a:ea typeface="+mn-ea"/>
                <a:cs typeface="Al Nile" pitchFamily="2" charset="-78"/>
              </a:rPr>
              <a:t>Howard Gardner.       1943</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noProof="0" dirty="0">
                <a:ln>
                  <a:noFill/>
                </a:ln>
                <a:effectLst/>
                <a:uLnTx/>
                <a:uFillTx/>
                <a:latin typeface="+mj-lt"/>
                <a:ea typeface="+mn-ea"/>
                <a:cs typeface="Al Nile" pitchFamily="2" charset="-78"/>
              </a:rPr>
              <a:t>Susan Isaacs              1948</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dirty="0">
                <a:latin typeface="+mj-lt"/>
                <a:ea typeface="+mn-ea"/>
                <a:cs typeface="Al Nile" pitchFamily="2" charset="-78"/>
              </a:rPr>
              <a:t>Jane Waters-Davies</a:t>
            </a:r>
            <a:endParaRPr kumimoji="0" lang="en-GB" sz="2200" b="0" i="0" u="none" strike="noStrike" kern="1200" cap="none" spc="0" normalizeH="0" noProof="0" dirty="0">
              <a:ln>
                <a:noFill/>
              </a:ln>
              <a:effectLst/>
              <a:uLnTx/>
              <a:uFillTx/>
              <a:latin typeface="+mj-lt"/>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6" name="TextBox 5"/>
          <p:cNvSpPr txBox="1"/>
          <p:nvPr/>
        </p:nvSpPr>
        <p:spPr>
          <a:xfrm>
            <a:off x="5292080" y="1692695"/>
            <a:ext cx="3534824" cy="1200329"/>
          </a:xfrm>
          <a:prstGeom prst="rect">
            <a:avLst/>
          </a:prstGeom>
          <a:noFill/>
        </p:spPr>
        <p:txBody>
          <a:bodyPr wrap="square" rtlCol="0">
            <a:spAutoFit/>
          </a:bodyPr>
          <a:lstStyle/>
          <a:p>
            <a:r>
              <a:rPr lang="en-US" b="1" dirty="0" err="1"/>
              <a:t>Dewiswch</a:t>
            </a:r>
            <a:r>
              <a:rPr lang="en-US" b="1" dirty="0"/>
              <a:t> </a:t>
            </a:r>
            <a:r>
              <a:rPr lang="en-US" b="1" dirty="0" err="1"/>
              <a:t>dau</a:t>
            </a:r>
            <a:r>
              <a:rPr lang="en-US" b="1" dirty="0"/>
              <a:t> </a:t>
            </a:r>
            <a:r>
              <a:rPr lang="en-US" b="1" dirty="0" err="1"/>
              <a:t>berson</a:t>
            </a:r>
            <a:r>
              <a:rPr lang="en-US" b="1" dirty="0"/>
              <a:t> </a:t>
            </a:r>
            <a:r>
              <a:rPr lang="en-US" b="1" dirty="0" err="1"/>
              <a:t>o’r</a:t>
            </a:r>
            <a:r>
              <a:rPr lang="en-US" b="1" dirty="0"/>
              <a:t> </a:t>
            </a:r>
            <a:r>
              <a:rPr lang="en-US" b="1" dirty="0" err="1"/>
              <a:t>rhestr</a:t>
            </a:r>
            <a:r>
              <a:rPr lang="en-US" b="1" dirty="0"/>
              <a:t> </a:t>
            </a:r>
            <a:r>
              <a:rPr lang="en-US" b="1" dirty="0" err="1"/>
              <a:t>yma</a:t>
            </a:r>
            <a:r>
              <a:rPr lang="en-US" b="1" dirty="0"/>
              <a:t> a </a:t>
            </a:r>
            <a:r>
              <a:rPr lang="en-US" b="1" dirty="0" err="1"/>
              <a:t>nodwch</a:t>
            </a:r>
            <a:r>
              <a:rPr lang="en-US" b="1" dirty="0"/>
              <a:t> 3 – 5 </a:t>
            </a:r>
            <a:r>
              <a:rPr lang="en-US" b="1" dirty="0" err="1"/>
              <a:t>prif</a:t>
            </a:r>
            <a:r>
              <a:rPr lang="en-US" b="1" dirty="0"/>
              <a:t> </a:t>
            </a:r>
            <a:r>
              <a:rPr lang="en-US" b="1" dirty="0" err="1"/>
              <a:t>pwynt</a:t>
            </a:r>
            <a:r>
              <a:rPr lang="en-US" b="1" dirty="0"/>
              <a:t> </a:t>
            </a:r>
            <a:r>
              <a:rPr lang="en-US" b="1" dirty="0" err="1"/>
              <a:t>amdano</a:t>
            </a:r>
            <a:r>
              <a:rPr lang="en-US" b="1" dirty="0"/>
              <a:t> / </a:t>
            </a:r>
            <a:r>
              <a:rPr lang="en-US" b="1" dirty="0" err="1"/>
              <a:t>amdani</a:t>
            </a:r>
            <a:r>
              <a:rPr lang="en-US" b="1" dirty="0"/>
              <a:t>. </a:t>
            </a:r>
          </a:p>
        </p:txBody>
      </p:sp>
      <p:sp>
        <p:nvSpPr>
          <p:cNvPr id="7" name="TextBox 6"/>
          <p:cNvSpPr txBox="1"/>
          <p:nvPr/>
        </p:nvSpPr>
        <p:spPr>
          <a:xfrm>
            <a:off x="5292080" y="3861048"/>
            <a:ext cx="3299471" cy="1477328"/>
          </a:xfrm>
          <a:prstGeom prst="rect">
            <a:avLst/>
          </a:prstGeom>
          <a:noFill/>
          <a:ln w="38100">
            <a:solidFill>
              <a:schemeClr val="tx1"/>
            </a:solidFill>
          </a:ln>
        </p:spPr>
        <p:txBody>
          <a:bodyPr wrap="square" rtlCol="0">
            <a:spAutoFit/>
          </a:bodyPr>
          <a:lstStyle/>
          <a:p>
            <a:r>
              <a:rPr lang="en-US" b="1" dirty="0"/>
              <a:t>Choose two people from this list and note 3 to 5 points about his / her philosophy / research. </a:t>
            </a:r>
          </a:p>
        </p:txBody>
      </p:sp>
    </p:spTree>
    <p:extLst>
      <p:ext uri="{BB962C8B-B14F-4D97-AF65-F5344CB8AC3E}">
        <p14:creationId xmlns:p14="http://schemas.microsoft.com/office/powerpoint/2010/main" val="462261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21434-9AB7-BC42-8EF8-DBB796581A94}"/>
              </a:ext>
            </a:extLst>
          </p:cNvPr>
          <p:cNvSpPr>
            <a:spLocks noGrp="1"/>
          </p:cNvSpPr>
          <p:nvPr>
            <p:ph type="title"/>
          </p:nvPr>
        </p:nvSpPr>
        <p:spPr>
          <a:xfrm>
            <a:off x="107504" y="0"/>
            <a:ext cx="8928992" cy="1143000"/>
          </a:xfrm>
        </p:spPr>
        <p:txBody>
          <a:bodyPr/>
          <a:lstStyle/>
          <a:p>
            <a:r>
              <a:rPr lang="en-US" sz="3000" dirty="0"/>
              <a:t>Key Approaches – according to learning theories</a:t>
            </a:r>
          </a:p>
        </p:txBody>
      </p:sp>
      <p:graphicFrame>
        <p:nvGraphicFramePr>
          <p:cNvPr id="5" name="Table 5">
            <a:extLst>
              <a:ext uri="{FF2B5EF4-FFF2-40B4-BE49-F238E27FC236}">
                <a16:creationId xmlns:a16="http://schemas.microsoft.com/office/drawing/2014/main" id="{C283A105-42FB-0A42-890B-908C09DAC522}"/>
              </a:ext>
            </a:extLst>
          </p:cNvPr>
          <p:cNvGraphicFramePr>
            <a:graphicFrameLocks noGrp="1"/>
          </p:cNvGraphicFramePr>
          <p:nvPr>
            <p:ph sz="half" idx="1"/>
            <p:extLst>
              <p:ext uri="{D42A27DB-BD31-4B8C-83A1-F6EECF244321}">
                <p14:modId xmlns:p14="http://schemas.microsoft.com/office/powerpoint/2010/main" val="985248414"/>
              </p:ext>
            </p:extLst>
          </p:nvPr>
        </p:nvGraphicFramePr>
        <p:xfrm>
          <a:off x="107504" y="1340768"/>
          <a:ext cx="8856984" cy="5690368"/>
        </p:xfrm>
        <a:graphic>
          <a:graphicData uri="http://schemas.openxmlformats.org/drawingml/2006/table">
            <a:tbl>
              <a:tblPr firstRow="1" bandRow="1">
                <a:tableStyleId>{5C22544A-7EE6-4342-B048-85BDC9FD1C3A}</a:tableStyleId>
              </a:tblPr>
              <a:tblGrid>
                <a:gridCol w="2214246">
                  <a:extLst>
                    <a:ext uri="{9D8B030D-6E8A-4147-A177-3AD203B41FA5}">
                      <a16:colId xmlns:a16="http://schemas.microsoft.com/office/drawing/2014/main" val="2902555203"/>
                    </a:ext>
                  </a:extLst>
                </a:gridCol>
                <a:gridCol w="2214246">
                  <a:extLst>
                    <a:ext uri="{9D8B030D-6E8A-4147-A177-3AD203B41FA5}">
                      <a16:colId xmlns:a16="http://schemas.microsoft.com/office/drawing/2014/main" val="3114244651"/>
                    </a:ext>
                  </a:extLst>
                </a:gridCol>
                <a:gridCol w="2214246">
                  <a:extLst>
                    <a:ext uri="{9D8B030D-6E8A-4147-A177-3AD203B41FA5}">
                      <a16:colId xmlns:a16="http://schemas.microsoft.com/office/drawing/2014/main" val="110370341"/>
                    </a:ext>
                  </a:extLst>
                </a:gridCol>
                <a:gridCol w="2214246">
                  <a:extLst>
                    <a:ext uri="{9D8B030D-6E8A-4147-A177-3AD203B41FA5}">
                      <a16:colId xmlns:a16="http://schemas.microsoft.com/office/drawing/2014/main" val="2283688976"/>
                    </a:ext>
                  </a:extLst>
                </a:gridCol>
              </a:tblGrid>
              <a:tr h="763888">
                <a:tc>
                  <a:txBody>
                    <a:bodyPr/>
                    <a:lstStyle/>
                    <a:p>
                      <a:endParaRPr lang="en-US" dirty="0"/>
                    </a:p>
                  </a:txBody>
                  <a:tcPr/>
                </a:tc>
                <a:tc>
                  <a:txBody>
                    <a:bodyPr/>
                    <a:lstStyle/>
                    <a:p>
                      <a:r>
                        <a:rPr lang="en-US" dirty="0" err="1"/>
                        <a:t>Behaviourism</a:t>
                      </a:r>
                      <a:endParaRPr lang="en-US" dirty="0"/>
                    </a:p>
                  </a:txBody>
                  <a:tcPr/>
                </a:tc>
                <a:tc>
                  <a:txBody>
                    <a:bodyPr/>
                    <a:lstStyle/>
                    <a:p>
                      <a:r>
                        <a:rPr lang="en-US" dirty="0"/>
                        <a:t>Constructivism</a:t>
                      </a:r>
                    </a:p>
                  </a:txBody>
                  <a:tcPr/>
                </a:tc>
                <a:tc>
                  <a:txBody>
                    <a:bodyPr/>
                    <a:lstStyle/>
                    <a:p>
                      <a:r>
                        <a:rPr lang="en-US" dirty="0"/>
                        <a:t>Social Constructivism</a:t>
                      </a:r>
                    </a:p>
                  </a:txBody>
                  <a:tcPr/>
                </a:tc>
                <a:extLst>
                  <a:ext uri="{0D108BD9-81ED-4DB2-BD59-A6C34878D82A}">
                    <a16:rowId xmlns:a16="http://schemas.microsoft.com/office/drawing/2014/main" val="3927471974"/>
                  </a:ext>
                </a:extLst>
              </a:tr>
              <a:tr h="1180328">
                <a:tc>
                  <a:txBody>
                    <a:bodyPr/>
                    <a:lstStyle/>
                    <a:p>
                      <a:r>
                        <a:rPr lang="en-US" dirty="0"/>
                        <a:t>Knowledge</a:t>
                      </a:r>
                    </a:p>
                  </a:txBody>
                  <a:tcPr/>
                </a:tc>
                <a:tc>
                  <a:txBody>
                    <a:bodyPr/>
                    <a:lstStyle/>
                    <a:p>
                      <a:r>
                        <a:rPr lang="en-US" dirty="0"/>
                        <a:t>Response &amp; external stimuli</a:t>
                      </a:r>
                    </a:p>
                  </a:txBody>
                  <a:tcPr/>
                </a:tc>
                <a:tc>
                  <a:txBody>
                    <a:bodyPr/>
                    <a:lstStyle/>
                    <a:p>
                      <a:r>
                        <a:rPr lang="en-US" dirty="0"/>
                        <a:t>Active construction</a:t>
                      </a:r>
                    </a:p>
                  </a:txBody>
                  <a:tcPr/>
                </a:tc>
                <a:tc>
                  <a:txBody>
                    <a:bodyPr/>
                    <a:lstStyle/>
                    <a:p>
                      <a:r>
                        <a:rPr lang="en-US" dirty="0"/>
                        <a:t>Social construction</a:t>
                      </a:r>
                    </a:p>
                  </a:txBody>
                  <a:tcPr/>
                </a:tc>
                <a:extLst>
                  <a:ext uri="{0D108BD9-81ED-4DB2-BD59-A6C34878D82A}">
                    <a16:rowId xmlns:a16="http://schemas.microsoft.com/office/drawing/2014/main" val="246752245"/>
                  </a:ext>
                </a:extLst>
              </a:tr>
              <a:tr h="1352544">
                <a:tc>
                  <a:txBody>
                    <a:bodyPr/>
                    <a:lstStyle/>
                    <a:p>
                      <a:r>
                        <a:rPr lang="en-US" dirty="0"/>
                        <a:t>Learning</a:t>
                      </a:r>
                    </a:p>
                  </a:txBody>
                  <a:tcPr/>
                </a:tc>
                <a:tc>
                  <a:txBody>
                    <a:bodyPr/>
                    <a:lstStyle/>
                    <a:p>
                      <a:r>
                        <a:rPr lang="en-US" dirty="0"/>
                        <a:t>Passive absorption by repetition</a:t>
                      </a:r>
                    </a:p>
                  </a:txBody>
                  <a:tcPr/>
                </a:tc>
                <a:tc>
                  <a:txBody>
                    <a:bodyPr/>
                    <a:lstStyle/>
                    <a:p>
                      <a:r>
                        <a:rPr lang="en-US" dirty="0"/>
                        <a:t>Discovery, assimilation and accommodation</a:t>
                      </a:r>
                    </a:p>
                  </a:txBody>
                  <a:tcPr/>
                </a:tc>
                <a:tc>
                  <a:txBody>
                    <a:bodyPr/>
                    <a:lstStyle/>
                    <a:p>
                      <a:r>
                        <a:rPr lang="en-US" dirty="0"/>
                        <a:t>Collaborative  assimilation and accommodation </a:t>
                      </a:r>
                    </a:p>
                  </a:txBody>
                  <a:tcPr/>
                </a:tc>
                <a:extLst>
                  <a:ext uri="{0D108BD9-81ED-4DB2-BD59-A6C34878D82A}">
                    <a16:rowId xmlns:a16="http://schemas.microsoft.com/office/drawing/2014/main" val="1782461775"/>
                  </a:ext>
                </a:extLst>
              </a:tr>
              <a:tr h="1002684">
                <a:tc>
                  <a:txBody>
                    <a:bodyPr/>
                    <a:lstStyle/>
                    <a:p>
                      <a:r>
                        <a:rPr lang="en-US" dirty="0"/>
                        <a:t>Motivation</a:t>
                      </a:r>
                    </a:p>
                  </a:txBody>
                  <a:tcPr/>
                </a:tc>
                <a:tc>
                  <a:txBody>
                    <a:bodyPr/>
                    <a:lstStyle/>
                    <a:p>
                      <a:r>
                        <a:rPr lang="en-US" dirty="0"/>
                        <a:t>Extrinsic, reward and punishment</a:t>
                      </a:r>
                    </a:p>
                  </a:txBody>
                  <a:tcPr/>
                </a:tc>
                <a:tc>
                  <a:txBody>
                    <a:bodyPr/>
                    <a:lstStyle/>
                    <a:p>
                      <a:r>
                        <a:rPr lang="en-US" dirty="0"/>
                        <a:t>Intrinsic</a:t>
                      </a:r>
                    </a:p>
                  </a:txBody>
                  <a:tcPr/>
                </a:tc>
                <a:tc>
                  <a:txBody>
                    <a:bodyPr/>
                    <a:lstStyle/>
                    <a:p>
                      <a:r>
                        <a:rPr lang="en-US" dirty="0"/>
                        <a:t>Intrinsic and extrinsic</a:t>
                      </a:r>
                    </a:p>
                  </a:txBody>
                  <a:tcPr/>
                </a:tc>
                <a:extLst>
                  <a:ext uri="{0D108BD9-81ED-4DB2-BD59-A6C34878D82A}">
                    <a16:rowId xmlns:a16="http://schemas.microsoft.com/office/drawing/2014/main" val="874036903"/>
                  </a:ext>
                </a:extLst>
              </a:tr>
              <a:tr h="1390924">
                <a:tc>
                  <a:txBody>
                    <a:bodyPr/>
                    <a:lstStyle/>
                    <a:p>
                      <a:r>
                        <a:rPr lang="en-US" dirty="0"/>
                        <a:t>Teaching</a:t>
                      </a:r>
                    </a:p>
                  </a:txBody>
                  <a:tcPr/>
                </a:tc>
                <a:tc>
                  <a:txBody>
                    <a:bodyPr/>
                    <a:lstStyle/>
                    <a:p>
                      <a:r>
                        <a:rPr lang="en-US" dirty="0"/>
                        <a:t>Transmission and reinforcement by teacher</a:t>
                      </a:r>
                    </a:p>
                  </a:txBody>
                  <a:tcPr/>
                </a:tc>
                <a:tc>
                  <a:txBody>
                    <a:bodyPr/>
                    <a:lstStyle/>
                    <a:p>
                      <a:r>
                        <a:rPr lang="en-US" dirty="0"/>
                        <a:t>Teacher facilitates</a:t>
                      </a:r>
                    </a:p>
                  </a:txBody>
                  <a:tcPr/>
                </a:tc>
                <a:tc>
                  <a:txBody>
                    <a:bodyPr/>
                    <a:lstStyle/>
                    <a:p>
                      <a:r>
                        <a:rPr lang="en-US" dirty="0"/>
                        <a:t>Collaboration is facilitated and guided by teacher</a:t>
                      </a:r>
                    </a:p>
                  </a:txBody>
                  <a:tcPr/>
                </a:tc>
                <a:extLst>
                  <a:ext uri="{0D108BD9-81ED-4DB2-BD59-A6C34878D82A}">
                    <a16:rowId xmlns:a16="http://schemas.microsoft.com/office/drawing/2014/main" val="3781333796"/>
                  </a:ext>
                </a:extLst>
              </a:tr>
            </a:tbl>
          </a:graphicData>
        </a:graphic>
      </p:graphicFrame>
    </p:spTree>
    <p:extLst>
      <p:ext uri="{BB962C8B-B14F-4D97-AF65-F5344CB8AC3E}">
        <p14:creationId xmlns:p14="http://schemas.microsoft.com/office/powerpoint/2010/main" val="3115981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1241"/>
            <a:ext cx="8229600" cy="1143000"/>
          </a:xfrm>
        </p:spPr>
        <p:txBody>
          <a:bodyPr/>
          <a:lstStyle/>
          <a:p>
            <a:r>
              <a:rPr lang="en-US" dirty="0"/>
              <a:t>Frederick Froebel 1782-1852</a:t>
            </a:r>
            <a:r>
              <a:rPr lang="en-GB" dirty="0"/>
              <a:t> </a:t>
            </a:r>
            <a:endParaRPr lang="en-US" dirty="0"/>
          </a:p>
        </p:txBody>
      </p:sp>
      <p:sp>
        <p:nvSpPr>
          <p:cNvPr id="3" name="Content Placeholder 2"/>
          <p:cNvSpPr>
            <a:spLocks noGrp="1"/>
          </p:cNvSpPr>
          <p:nvPr>
            <p:ph sz="half" idx="1"/>
          </p:nvPr>
        </p:nvSpPr>
        <p:spPr>
          <a:xfrm>
            <a:off x="179512" y="1224241"/>
            <a:ext cx="4087378" cy="4808076"/>
          </a:xfrm>
        </p:spPr>
        <p:txBody>
          <a:bodyPr>
            <a:normAutofit fontScale="92500" lnSpcReduction="10000"/>
          </a:bodyPr>
          <a:lstStyle/>
          <a:p>
            <a:r>
              <a:rPr lang="en-US" dirty="0"/>
              <a:t>teachers role is like a gardener; nurturing children’s growth</a:t>
            </a:r>
            <a:endParaRPr lang="en-GB" dirty="0"/>
          </a:p>
          <a:p>
            <a:r>
              <a:rPr lang="en-US" dirty="0"/>
              <a:t>holistic approach- believed in strong connection between man, nature, and all living things</a:t>
            </a:r>
            <a:endParaRPr lang="en-GB" dirty="0"/>
          </a:p>
          <a:p>
            <a:r>
              <a:rPr lang="en-US" dirty="0"/>
              <a:t>children could learn about nature through outdoor play, gardening activities</a:t>
            </a:r>
            <a:endParaRPr lang="en-GB" dirty="0"/>
          </a:p>
        </p:txBody>
      </p:sp>
      <p:sp>
        <p:nvSpPr>
          <p:cNvPr id="6" name="Content Placeholder 2">
            <a:extLst>
              <a:ext uri="{FF2B5EF4-FFF2-40B4-BE49-F238E27FC236}">
                <a16:creationId xmlns:a16="http://schemas.microsoft.com/office/drawing/2014/main" id="{E70299BC-C5B2-3342-9810-C7E6F4F80ED0}"/>
              </a:ext>
            </a:extLst>
          </p:cNvPr>
          <p:cNvSpPr txBox="1">
            <a:spLocks/>
          </p:cNvSpPr>
          <p:nvPr/>
        </p:nvSpPr>
        <p:spPr bwMode="auto">
          <a:xfrm>
            <a:off x="5044968" y="1363320"/>
            <a:ext cx="4087378" cy="4003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r>
              <a:rPr lang="en-US" dirty="0"/>
              <a:t>the garden was a spiritual place where children could grow with nature</a:t>
            </a:r>
            <a:endParaRPr lang="en-GB" dirty="0"/>
          </a:p>
          <a:p>
            <a:pPr eaLnBrk="1" hangingPunct="1"/>
            <a:r>
              <a:rPr lang="en-US" dirty="0"/>
              <a:t>valued play and work with adults</a:t>
            </a:r>
            <a:endParaRPr lang="en-GB" dirty="0"/>
          </a:p>
          <a:p>
            <a:pPr eaLnBrk="1" hangingPunct="1"/>
            <a:r>
              <a:rPr lang="en-US" dirty="0"/>
              <a:t>each child had an individual plot to cultivate in the garden</a:t>
            </a:r>
            <a:endParaRPr lang="en-GB" dirty="0"/>
          </a:p>
          <a:p>
            <a:pPr eaLnBrk="1" hangingPunct="1"/>
            <a:r>
              <a:rPr lang="en-US" dirty="0"/>
              <a:t>emphasized nature</a:t>
            </a:r>
            <a:r>
              <a:rPr lang="en-GB" dirty="0"/>
              <a:t> </a:t>
            </a:r>
            <a:endParaRPr lang="en-US" dirty="0"/>
          </a:p>
        </p:txBody>
      </p:sp>
    </p:spTree>
    <p:extLst>
      <p:ext uri="{BB962C8B-B14F-4D97-AF65-F5344CB8AC3E}">
        <p14:creationId xmlns:p14="http://schemas.microsoft.com/office/powerpoint/2010/main" val="3093320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238"/>
            <a:ext cx="8229600" cy="1143000"/>
          </a:xfrm>
        </p:spPr>
        <p:txBody>
          <a:bodyPr/>
          <a:lstStyle/>
          <a:p>
            <a:r>
              <a:rPr lang="en-US" dirty="0"/>
              <a:t>Rudolf Steiner</a:t>
            </a:r>
            <a:r>
              <a:rPr lang="en-GB" dirty="0"/>
              <a:t> 1861-1925</a:t>
            </a:r>
            <a:endParaRPr lang="en-US" dirty="0"/>
          </a:p>
        </p:txBody>
      </p:sp>
      <p:sp>
        <p:nvSpPr>
          <p:cNvPr id="3" name="Content Placeholder 2"/>
          <p:cNvSpPr>
            <a:spLocks noGrp="1"/>
          </p:cNvSpPr>
          <p:nvPr>
            <p:ph sz="half" idx="1"/>
          </p:nvPr>
        </p:nvSpPr>
        <p:spPr>
          <a:xfrm>
            <a:off x="226915" y="1484784"/>
            <a:ext cx="8690169" cy="4574018"/>
          </a:xfrm>
        </p:spPr>
        <p:txBody>
          <a:bodyPr>
            <a:normAutofit fontScale="92500" lnSpcReduction="20000"/>
          </a:bodyPr>
          <a:lstStyle/>
          <a:p>
            <a:r>
              <a:rPr lang="en-US" dirty="0"/>
              <a:t>established a distinctive form of education that stressed the child’s individuality, feelings and personal and social learning.</a:t>
            </a:r>
          </a:p>
          <a:p>
            <a:endParaRPr lang="en-GB" dirty="0"/>
          </a:p>
          <a:p>
            <a:r>
              <a:rPr lang="en-US" dirty="0"/>
              <a:t>learning activities that are rooted in day-to-day life (for example, food preparation, cooking and sewing) with the teacher setting the example</a:t>
            </a:r>
          </a:p>
          <a:p>
            <a:endParaRPr lang="en-GB" dirty="0"/>
          </a:p>
          <a:p>
            <a:r>
              <a:rPr lang="en-US" dirty="0"/>
              <a:t>the daily routine includes stories, poems, singing, movement, outdoor games, and creative and imaginative play with natural materials and </a:t>
            </a:r>
            <a:r>
              <a:rPr lang="en-US" dirty="0" err="1"/>
              <a:t>coloured</a:t>
            </a:r>
            <a:r>
              <a:rPr lang="en-US" dirty="0"/>
              <a:t> fabrics.</a:t>
            </a:r>
            <a:r>
              <a:rPr lang="en-GB" dirty="0"/>
              <a:t> </a:t>
            </a:r>
            <a:endParaRPr lang="en-US" dirty="0"/>
          </a:p>
        </p:txBody>
      </p:sp>
    </p:spTree>
    <p:extLst>
      <p:ext uri="{BB962C8B-B14F-4D97-AF65-F5344CB8AC3E}">
        <p14:creationId xmlns:p14="http://schemas.microsoft.com/office/powerpoint/2010/main" val="2159007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013"/>
            <a:ext cx="8229600" cy="1143000"/>
          </a:xfrm>
        </p:spPr>
        <p:txBody>
          <a:bodyPr/>
          <a:lstStyle/>
          <a:p>
            <a:r>
              <a:rPr lang="en-US" dirty="0"/>
              <a:t>Margaret McMillan 1860 - 1931</a:t>
            </a:r>
            <a:r>
              <a:rPr lang="en-GB" dirty="0"/>
              <a:t> </a:t>
            </a:r>
            <a:endParaRPr lang="en-US" dirty="0"/>
          </a:p>
        </p:txBody>
      </p:sp>
      <p:sp>
        <p:nvSpPr>
          <p:cNvPr id="3" name="Content Placeholder 2"/>
          <p:cNvSpPr>
            <a:spLocks noGrp="1"/>
          </p:cNvSpPr>
          <p:nvPr>
            <p:ph sz="half" idx="1"/>
          </p:nvPr>
        </p:nvSpPr>
        <p:spPr>
          <a:xfrm>
            <a:off x="250125" y="1106729"/>
            <a:ext cx="4592533" cy="4338495"/>
          </a:xfrm>
        </p:spPr>
        <p:txBody>
          <a:bodyPr>
            <a:normAutofit fontScale="92500"/>
          </a:bodyPr>
          <a:lstStyle/>
          <a:p>
            <a:r>
              <a:rPr lang="en-US" dirty="0"/>
              <a:t>believed outdoor play would improve child’s health</a:t>
            </a:r>
            <a:endParaRPr lang="en-GB" dirty="0"/>
          </a:p>
          <a:p>
            <a:r>
              <a:rPr lang="en-US" dirty="0"/>
              <a:t>built a terraced/walled garden with apparatus for climbing and swinging</a:t>
            </a:r>
            <a:endParaRPr lang="en-GB" dirty="0"/>
          </a:p>
          <a:p>
            <a:r>
              <a:rPr lang="en-US" dirty="0"/>
              <a:t>included animals and birds in her garden</a:t>
            </a:r>
            <a:endParaRPr lang="en-GB" dirty="0"/>
          </a:p>
          <a:p>
            <a:r>
              <a:rPr lang="en-US" dirty="0"/>
              <a:t>children helped to grow produce for the community</a:t>
            </a:r>
            <a:r>
              <a:rPr lang="en-GB" dirty="0"/>
              <a:t> </a:t>
            </a:r>
            <a:endParaRPr lang="en-US" dirty="0"/>
          </a:p>
        </p:txBody>
      </p:sp>
      <p:sp>
        <p:nvSpPr>
          <p:cNvPr id="4" name="Content Placeholder 3"/>
          <p:cNvSpPr>
            <a:spLocks noGrp="1"/>
          </p:cNvSpPr>
          <p:nvPr>
            <p:ph sz="half" idx="2"/>
          </p:nvPr>
        </p:nvSpPr>
        <p:spPr>
          <a:xfrm>
            <a:off x="5226224" y="1268760"/>
            <a:ext cx="3667651" cy="5122860"/>
          </a:xfrm>
        </p:spPr>
        <p:txBody>
          <a:bodyPr>
            <a:normAutofit fontScale="92500"/>
          </a:bodyPr>
          <a:lstStyle/>
          <a:p>
            <a:r>
              <a:rPr lang="en-US" sz="2200" dirty="0" err="1"/>
              <a:t>crêd</a:t>
            </a:r>
            <a:r>
              <a:rPr lang="en-US" sz="2200" dirty="0"/>
              <a:t> </a:t>
            </a:r>
            <a:r>
              <a:rPr lang="en-US" sz="2200" dirty="0" err="1"/>
              <a:t>byddai</a:t>
            </a:r>
            <a:r>
              <a:rPr lang="en-US" sz="2200" dirty="0"/>
              <a:t> </a:t>
            </a:r>
            <a:r>
              <a:rPr lang="en-US" sz="2200" dirty="0" err="1"/>
              <a:t>chwarae</a:t>
            </a:r>
            <a:r>
              <a:rPr lang="en-US" sz="2200" dirty="0"/>
              <a:t> </a:t>
            </a:r>
            <a:r>
              <a:rPr lang="en-US" sz="2200" dirty="0" err="1"/>
              <a:t>tu</a:t>
            </a:r>
            <a:r>
              <a:rPr lang="en-US" sz="2200" dirty="0"/>
              <a:t> </a:t>
            </a:r>
            <a:r>
              <a:rPr lang="en-US" sz="2200" dirty="0" err="1"/>
              <a:t>allan</a:t>
            </a:r>
            <a:r>
              <a:rPr lang="en-US" sz="2200" dirty="0"/>
              <a:t> </a:t>
            </a:r>
            <a:r>
              <a:rPr lang="en-US" sz="2200" dirty="0" err="1"/>
              <a:t>yn</a:t>
            </a:r>
            <a:r>
              <a:rPr lang="en-US" sz="2200" dirty="0"/>
              <a:t> </a:t>
            </a:r>
            <a:r>
              <a:rPr lang="en-US" sz="2200" dirty="0" err="1"/>
              <a:t>gwella</a:t>
            </a:r>
            <a:r>
              <a:rPr lang="en-US" sz="2200" dirty="0"/>
              <a:t> iechyd </a:t>
            </a:r>
            <a:r>
              <a:rPr lang="en-US" sz="2200" dirty="0" err="1"/>
              <a:t>plentyn</a:t>
            </a:r>
            <a:endParaRPr lang="en-US" sz="2200" dirty="0"/>
          </a:p>
          <a:p>
            <a:r>
              <a:rPr lang="en-US" sz="2200" dirty="0" err="1"/>
              <a:t>adeiladodd</a:t>
            </a:r>
            <a:r>
              <a:rPr lang="en-US" sz="2200" dirty="0"/>
              <a:t> </a:t>
            </a:r>
            <a:r>
              <a:rPr lang="en-US" sz="2200" dirty="0" err="1"/>
              <a:t>gerddi</a:t>
            </a:r>
            <a:r>
              <a:rPr lang="en-US" sz="2200" dirty="0"/>
              <a:t> </a:t>
            </a:r>
            <a:r>
              <a:rPr lang="en-US" sz="2200" dirty="0" err="1"/>
              <a:t>gyda</a:t>
            </a:r>
            <a:r>
              <a:rPr lang="en-US" sz="2200" dirty="0"/>
              <a:t> </a:t>
            </a:r>
            <a:r>
              <a:rPr lang="en-US" sz="2200" dirty="0" err="1"/>
              <a:t>ffrâm</a:t>
            </a:r>
            <a:r>
              <a:rPr lang="en-US" sz="2200" dirty="0"/>
              <a:t> </a:t>
            </a:r>
            <a:r>
              <a:rPr lang="en-US" sz="2200" dirty="0" err="1"/>
              <a:t>ddringo</a:t>
            </a:r>
            <a:r>
              <a:rPr lang="en-US" sz="2200" dirty="0"/>
              <a:t> </a:t>
            </a:r>
            <a:r>
              <a:rPr lang="en-US" sz="2200" dirty="0" err="1"/>
              <a:t>ar</a:t>
            </a:r>
            <a:r>
              <a:rPr lang="en-US" sz="2200" dirty="0"/>
              <a:t> </a:t>
            </a:r>
            <a:r>
              <a:rPr lang="en-US" sz="2200" dirty="0" err="1"/>
              <a:t>gyfer</a:t>
            </a:r>
            <a:r>
              <a:rPr lang="en-US" sz="2200" dirty="0"/>
              <a:t> </a:t>
            </a:r>
            <a:r>
              <a:rPr lang="en-US" sz="2200" dirty="0" err="1"/>
              <a:t>dringo</a:t>
            </a:r>
            <a:r>
              <a:rPr lang="en-US" sz="2200" dirty="0"/>
              <a:t> a </a:t>
            </a:r>
            <a:r>
              <a:rPr lang="en-US" sz="2200" dirty="0" err="1"/>
              <a:t>siglo</a:t>
            </a:r>
            <a:endParaRPr lang="en-US" sz="2200" dirty="0"/>
          </a:p>
          <a:p>
            <a:r>
              <a:rPr lang="en-US" sz="2200" dirty="0" err="1"/>
              <a:t>Ychwanegu</a:t>
            </a:r>
            <a:r>
              <a:rPr lang="en-US" sz="2200" dirty="0"/>
              <a:t> </a:t>
            </a:r>
            <a:r>
              <a:rPr lang="en-US" sz="2200" dirty="0" err="1"/>
              <a:t>anifeiliaid</a:t>
            </a:r>
            <a:r>
              <a:rPr lang="en-US" sz="2200" dirty="0"/>
              <a:t> ac </a:t>
            </a:r>
            <a:r>
              <a:rPr lang="en-US" sz="2200" dirty="0" err="1"/>
              <a:t>adar</a:t>
            </a:r>
            <a:r>
              <a:rPr lang="en-US" sz="2200" dirty="0"/>
              <a:t> </a:t>
            </a:r>
            <a:r>
              <a:rPr lang="en-US" sz="2200" dirty="0" err="1"/>
              <a:t>i’r</a:t>
            </a:r>
            <a:r>
              <a:rPr lang="en-US" sz="2200" dirty="0"/>
              <a:t> </a:t>
            </a:r>
            <a:r>
              <a:rPr lang="en-US" sz="2200" dirty="0" err="1"/>
              <a:t>ardd</a:t>
            </a:r>
            <a:endParaRPr lang="en-US" sz="2200" dirty="0"/>
          </a:p>
          <a:p>
            <a:r>
              <a:rPr lang="en-US" sz="2200" dirty="0" err="1"/>
              <a:t>Gwaneth</a:t>
            </a:r>
            <a:r>
              <a:rPr lang="en-US" sz="2200" dirty="0"/>
              <a:t> </a:t>
            </a:r>
            <a:r>
              <a:rPr lang="en-US" sz="2200" dirty="0" err="1"/>
              <a:t>y</a:t>
            </a:r>
            <a:r>
              <a:rPr lang="en-US" sz="2200" dirty="0"/>
              <a:t> plant </a:t>
            </a:r>
            <a:r>
              <a:rPr lang="en-US" sz="2200" dirty="0" err="1"/>
              <a:t>helpu</a:t>
            </a:r>
            <a:r>
              <a:rPr lang="en-US" sz="2200" dirty="0"/>
              <a:t> </a:t>
            </a:r>
            <a:r>
              <a:rPr lang="en-US" sz="2200" dirty="0" err="1"/>
              <a:t>i</a:t>
            </a:r>
            <a:r>
              <a:rPr lang="en-US" sz="2200" dirty="0"/>
              <a:t> </a:t>
            </a:r>
            <a:r>
              <a:rPr lang="en-US" sz="2200" dirty="0" err="1"/>
              <a:t>dyfu</a:t>
            </a:r>
            <a:r>
              <a:rPr lang="en-US" sz="2200" dirty="0"/>
              <a:t> </a:t>
            </a:r>
            <a:r>
              <a:rPr lang="en-US" sz="2200" dirty="0" err="1"/>
              <a:t>cynnyrch</a:t>
            </a:r>
            <a:r>
              <a:rPr lang="en-US" sz="2200" dirty="0"/>
              <a:t> </a:t>
            </a:r>
            <a:r>
              <a:rPr lang="en-US" sz="2200" dirty="0" err="1"/>
              <a:t>ar</a:t>
            </a:r>
            <a:r>
              <a:rPr lang="en-US" sz="2200" dirty="0"/>
              <a:t> </a:t>
            </a:r>
            <a:r>
              <a:rPr lang="en-US" sz="2200" dirty="0" err="1"/>
              <a:t>gyfer</a:t>
            </a:r>
            <a:r>
              <a:rPr lang="en-US" sz="2200" dirty="0"/>
              <a:t> </a:t>
            </a:r>
            <a:r>
              <a:rPr lang="en-US" sz="2200" dirty="0" err="1"/>
              <a:t>y</a:t>
            </a:r>
            <a:r>
              <a:rPr lang="en-US" sz="2200" dirty="0"/>
              <a:t> </a:t>
            </a:r>
            <a:r>
              <a:rPr lang="en-US" sz="2200" dirty="0" err="1"/>
              <a:t>gymuned</a:t>
            </a:r>
            <a:r>
              <a:rPr lang="en-US" sz="2200" dirty="0"/>
              <a:t>. </a:t>
            </a:r>
          </a:p>
        </p:txBody>
      </p:sp>
    </p:spTree>
    <p:extLst>
      <p:ext uri="{BB962C8B-B14F-4D97-AF65-F5344CB8AC3E}">
        <p14:creationId xmlns:p14="http://schemas.microsoft.com/office/powerpoint/2010/main" val="3133926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84EBC804-8BA5-AD4B-92C6-24B2C65FC048}"/>
              </a:ext>
            </a:extLst>
          </p:cNvPr>
          <p:cNvSpPr txBox="1">
            <a:spLocks/>
          </p:cNvSpPr>
          <p:nvPr/>
        </p:nvSpPr>
        <p:spPr bwMode="auto">
          <a:xfrm>
            <a:off x="457200" y="1371600"/>
            <a:ext cx="8229600" cy="4145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r>
              <a:rPr lang="en-US" dirty="0"/>
              <a:t>Resources featured child sized materials; each in their proper place</a:t>
            </a:r>
            <a:endParaRPr lang="en-GB" dirty="0"/>
          </a:p>
          <a:p>
            <a:pPr eaLnBrk="1" hangingPunct="1"/>
            <a:r>
              <a:rPr lang="en-US" dirty="0"/>
              <a:t>her outdoor garden consisted of an area for ball games and trees for shade</a:t>
            </a:r>
            <a:endParaRPr lang="en-GB" dirty="0"/>
          </a:p>
          <a:p>
            <a:pPr eaLnBrk="1" hangingPunct="1"/>
            <a:r>
              <a:rPr lang="en-US" dirty="0"/>
              <a:t>she thought children should have open access from indoor to outdoor areas</a:t>
            </a:r>
            <a:endParaRPr lang="en-GB" dirty="0"/>
          </a:p>
          <a:p>
            <a:pPr eaLnBrk="1" hangingPunct="1"/>
            <a:r>
              <a:rPr lang="en-US" dirty="0"/>
              <a:t>she believed in structured materials rather than a purely  “natural” environment</a:t>
            </a:r>
            <a:endParaRPr lang="en-GB" dirty="0"/>
          </a:p>
          <a:p>
            <a:pPr eaLnBrk="1" hangingPunct="1"/>
            <a:r>
              <a:rPr lang="en-US" dirty="0"/>
              <a:t>valued independent and concentrated work</a:t>
            </a:r>
            <a:endParaRPr lang="en-GB" dirty="0"/>
          </a:p>
          <a:p>
            <a:pPr eaLnBrk="1" hangingPunct="1"/>
            <a:r>
              <a:rPr lang="en-US" dirty="0"/>
              <a:t>emphasized science</a:t>
            </a:r>
            <a:r>
              <a:rPr lang="en-GB" dirty="0"/>
              <a:t> </a:t>
            </a:r>
            <a:endParaRPr lang="en-US" dirty="0"/>
          </a:p>
        </p:txBody>
      </p:sp>
      <p:sp>
        <p:nvSpPr>
          <p:cNvPr id="6" name="Title 1">
            <a:extLst>
              <a:ext uri="{FF2B5EF4-FFF2-40B4-BE49-F238E27FC236}">
                <a16:creationId xmlns:a16="http://schemas.microsoft.com/office/drawing/2014/main" id="{C6996F28-7D85-CC4C-8351-EDF1E6BA2270}"/>
              </a:ext>
            </a:extLst>
          </p:cNvPr>
          <p:cNvSpPr>
            <a:spLocks noGrp="1"/>
          </p:cNvSpPr>
          <p:nvPr>
            <p:ph type="title"/>
          </p:nvPr>
        </p:nvSpPr>
        <p:spPr/>
        <p:txBody>
          <a:bodyPr/>
          <a:lstStyle/>
          <a:p>
            <a:r>
              <a:rPr lang="en-US" dirty="0"/>
              <a:t>Maria Montessori 1870-1952</a:t>
            </a:r>
            <a:r>
              <a:rPr lang="en-GB" dirty="0"/>
              <a:t> </a:t>
            </a:r>
            <a:endParaRPr lang="en-US" dirty="0"/>
          </a:p>
        </p:txBody>
      </p:sp>
    </p:spTree>
    <p:extLst>
      <p:ext uri="{BB962C8B-B14F-4D97-AF65-F5344CB8AC3E}">
        <p14:creationId xmlns:p14="http://schemas.microsoft.com/office/powerpoint/2010/main" val="2831789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69057"/>
            <a:ext cx="7313613" cy="868362"/>
          </a:xfrm>
        </p:spPr>
        <p:txBody>
          <a:bodyPr/>
          <a:lstStyle/>
          <a:p>
            <a:r>
              <a:rPr lang="en-US" dirty="0"/>
              <a:t>Maria Montessori 1870-1952</a:t>
            </a:r>
            <a:r>
              <a:rPr lang="en-GB" dirty="0"/>
              <a:t> </a:t>
            </a:r>
            <a:endParaRPr lang="en-US" dirty="0"/>
          </a:p>
        </p:txBody>
      </p:sp>
      <p:sp>
        <p:nvSpPr>
          <p:cNvPr id="4" name="Content Placeholder 3"/>
          <p:cNvSpPr>
            <a:spLocks noGrp="1"/>
          </p:cNvSpPr>
          <p:nvPr>
            <p:ph sz="half" idx="2"/>
          </p:nvPr>
        </p:nvSpPr>
        <p:spPr>
          <a:xfrm>
            <a:off x="539552" y="1371600"/>
            <a:ext cx="8368753" cy="3641576"/>
          </a:xfrm>
        </p:spPr>
        <p:txBody>
          <a:bodyPr>
            <a:noAutofit/>
          </a:bodyPr>
          <a:lstStyle/>
          <a:p>
            <a:r>
              <a:rPr lang="en-US" sz="2400" dirty="0" err="1"/>
              <a:t>Deunydd</a:t>
            </a:r>
            <a:r>
              <a:rPr lang="en-US" sz="2400" dirty="0"/>
              <a:t> </a:t>
            </a:r>
            <a:r>
              <a:rPr lang="en-US" sz="2400" dirty="0" err="1"/>
              <a:t>maint</a:t>
            </a:r>
            <a:r>
              <a:rPr lang="en-US" sz="2400" dirty="0"/>
              <a:t> </a:t>
            </a:r>
            <a:r>
              <a:rPr lang="en-US" sz="2400" dirty="0" err="1"/>
              <a:t>addas</a:t>
            </a:r>
            <a:r>
              <a:rPr lang="en-US" sz="2400" dirty="0"/>
              <a:t> </a:t>
            </a:r>
            <a:r>
              <a:rPr lang="en-US" sz="2400" dirty="0" err="1"/>
              <a:t>i</a:t>
            </a:r>
            <a:r>
              <a:rPr lang="en-US" sz="2400" dirty="0"/>
              <a:t> </a:t>
            </a:r>
            <a:r>
              <a:rPr lang="en-US" sz="2400" dirty="0" err="1"/>
              <a:t>blant</a:t>
            </a:r>
            <a:r>
              <a:rPr lang="en-US" sz="2400" dirty="0"/>
              <a:t> – </a:t>
            </a:r>
            <a:r>
              <a:rPr lang="en-US" sz="2400" dirty="0" err="1"/>
              <a:t>popeth</a:t>
            </a:r>
            <a:r>
              <a:rPr lang="en-US" sz="2400" dirty="0"/>
              <a:t> </a:t>
            </a:r>
            <a:r>
              <a:rPr lang="en-US" sz="2400" dirty="0" err="1"/>
              <a:t>yn</a:t>
            </a:r>
            <a:r>
              <a:rPr lang="en-US" sz="2400" dirty="0"/>
              <a:t> </a:t>
            </a:r>
            <a:r>
              <a:rPr lang="en-US" sz="2400" dirty="0" err="1"/>
              <a:t>ei</a:t>
            </a:r>
            <a:r>
              <a:rPr lang="en-US" sz="2400" dirty="0"/>
              <a:t> le a le </a:t>
            </a:r>
            <a:r>
              <a:rPr lang="en-US" sz="2400" dirty="0" err="1"/>
              <a:t>i</a:t>
            </a:r>
            <a:r>
              <a:rPr lang="en-US" sz="2400" dirty="0"/>
              <a:t> </a:t>
            </a:r>
            <a:r>
              <a:rPr lang="en-US" sz="2400" dirty="0" err="1"/>
              <a:t>bopeth</a:t>
            </a:r>
            <a:r>
              <a:rPr lang="en-US" sz="2400" dirty="0"/>
              <a:t>.</a:t>
            </a:r>
          </a:p>
          <a:p>
            <a:r>
              <a:rPr lang="en-US" sz="2400" dirty="0" err="1"/>
              <a:t>Ardal</a:t>
            </a:r>
            <a:r>
              <a:rPr lang="en-US" sz="2400" dirty="0"/>
              <a:t> </a:t>
            </a:r>
            <a:r>
              <a:rPr lang="en-US" sz="2400" dirty="0" err="1"/>
              <a:t>tu</a:t>
            </a:r>
            <a:r>
              <a:rPr lang="en-US" sz="2400" dirty="0"/>
              <a:t> </a:t>
            </a:r>
            <a:r>
              <a:rPr lang="en-US" sz="2400" dirty="0" err="1"/>
              <a:t>allan</a:t>
            </a:r>
            <a:r>
              <a:rPr lang="en-US" sz="2400" dirty="0"/>
              <a:t> </a:t>
            </a:r>
            <a:r>
              <a:rPr lang="en-US" sz="2400" dirty="0" err="1"/>
              <a:t>yn</a:t>
            </a:r>
            <a:r>
              <a:rPr lang="en-US" sz="2400" dirty="0"/>
              <a:t> </a:t>
            </a:r>
            <a:r>
              <a:rPr lang="en-US" sz="2400" dirty="0" err="1"/>
              <a:t>gynnwys</a:t>
            </a:r>
            <a:r>
              <a:rPr lang="en-US" sz="2400" dirty="0"/>
              <a:t> man </a:t>
            </a:r>
            <a:r>
              <a:rPr lang="en-US" sz="2400" dirty="0" err="1"/>
              <a:t>chware</a:t>
            </a:r>
            <a:r>
              <a:rPr lang="en-US" sz="2400" dirty="0"/>
              <a:t> </a:t>
            </a:r>
            <a:r>
              <a:rPr lang="en-US" sz="2400" dirty="0" err="1"/>
              <a:t>pêl</a:t>
            </a:r>
            <a:r>
              <a:rPr lang="en-US" sz="2400" dirty="0"/>
              <a:t> a </a:t>
            </a:r>
            <a:r>
              <a:rPr lang="en-US" sz="2400" dirty="0" err="1"/>
              <a:t>choed</a:t>
            </a:r>
            <a:r>
              <a:rPr lang="en-US" sz="2400" dirty="0"/>
              <a:t> </a:t>
            </a:r>
            <a:r>
              <a:rPr lang="en-US" sz="2400" dirty="0" err="1"/>
              <a:t>ar</a:t>
            </a:r>
            <a:r>
              <a:rPr lang="en-US" sz="2400" dirty="0"/>
              <a:t> </a:t>
            </a:r>
            <a:r>
              <a:rPr lang="en-US" sz="2400" dirty="0" err="1"/>
              <a:t>gyfer</a:t>
            </a:r>
            <a:r>
              <a:rPr lang="en-US" sz="2400" dirty="0"/>
              <a:t> </a:t>
            </a:r>
            <a:r>
              <a:rPr lang="en-US" sz="2400" dirty="0" err="1"/>
              <a:t>cysgod</a:t>
            </a:r>
            <a:endParaRPr lang="en-US" sz="2400" dirty="0"/>
          </a:p>
          <a:p>
            <a:r>
              <a:rPr lang="en-US" sz="2400" dirty="0" err="1"/>
              <a:t>Credai</a:t>
            </a:r>
            <a:r>
              <a:rPr lang="en-US" sz="2400" dirty="0"/>
              <a:t> </a:t>
            </a:r>
            <a:r>
              <a:rPr lang="en-US" sz="2400" dirty="0" err="1"/>
              <a:t>dylai</a:t>
            </a:r>
            <a:r>
              <a:rPr lang="en-US" sz="2400" dirty="0"/>
              <a:t> plant </a:t>
            </a:r>
            <a:r>
              <a:rPr lang="en-US" sz="2400" dirty="0" err="1"/>
              <a:t>cael</a:t>
            </a:r>
            <a:r>
              <a:rPr lang="en-US" sz="2400" dirty="0"/>
              <a:t> </a:t>
            </a:r>
            <a:r>
              <a:rPr lang="en-US" sz="2400" dirty="0" err="1"/>
              <a:t>mynediad</a:t>
            </a:r>
            <a:r>
              <a:rPr lang="en-US" sz="2400" dirty="0"/>
              <a:t> </a:t>
            </a:r>
            <a:r>
              <a:rPr lang="en-US" sz="2400" dirty="0" err="1"/>
              <a:t>o’r</a:t>
            </a:r>
            <a:r>
              <a:rPr lang="en-US" sz="2400" dirty="0"/>
              <a:t> </a:t>
            </a:r>
            <a:r>
              <a:rPr lang="en-US" sz="2400" dirty="0" err="1"/>
              <a:t>tu</a:t>
            </a:r>
            <a:r>
              <a:rPr lang="en-US" sz="2400" dirty="0"/>
              <a:t> </a:t>
            </a:r>
            <a:r>
              <a:rPr lang="en-US" sz="2400" dirty="0" err="1"/>
              <a:t>fewn</a:t>
            </a:r>
            <a:r>
              <a:rPr lang="en-US" sz="2400" dirty="0"/>
              <a:t> </a:t>
            </a:r>
            <a:r>
              <a:rPr lang="en-US" sz="2400" dirty="0" err="1"/>
              <a:t>i’r</a:t>
            </a:r>
            <a:r>
              <a:rPr lang="en-US" sz="2400" dirty="0"/>
              <a:t> </a:t>
            </a:r>
            <a:r>
              <a:rPr lang="en-US" sz="2400" dirty="0" err="1"/>
              <a:t>tu</a:t>
            </a:r>
            <a:r>
              <a:rPr lang="en-US" sz="2400" dirty="0"/>
              <a:t> </a:t>
            </a:r>
            <a:r>
              <a:rPr lang="en-US" sz="2400" dirty="0" err="1"/>
              <a:t>allan</a:t>
            </a:r>
            <a:endParaRPr lang="en-US" sz="2400" dirty="0"/>
          </a:p>
          <a:p>
            <a:r>
              <a:rPr lang="en-US" sz="2400" dirty="0" err="1"/>
              <a:t>Credai</a:t>
            </a:r>
            <a:r>
              <a:rPr lang="en-US" sz="2400" dirty="0"/>
              <a:t> </a:t>
            </a:r>
            <a:r>
              <a:rPr lang="en-US" sz="2400" dirty="0" err="1"/>
              <a:t>mewn</a:t>
            </a:r>
            <a:r>
              <a:rPr lang="en-US" sz="2400" dirty="0"/>
              <a:t> </a:t>
            </a:r>
            <a:r>
              <a:rPr lang="en-US" sz="2400" dirty="0" err="1"/>
              <a:t>creu</a:t>
            </a:r>
            <a:r>
              <a:rPr lang="en-US" sz="2400" dirty="0"/>
              <a:t> </a:t>
            </a:r>
            <a:r>
              <a:rPr lang="en-US" sz="2400" dirty="0" err="1"/>
              <a:t>sefyllfaoedd</a:t>
            </a:r>
            <a:r>
              <a:rPr lang="en-US" sz="2400" dirty="0"/>
              <a:t> </a:t>
            </a:r>
            <a:r>
              <a:rPr lang="en-US" sz="2400" dirty="0" err="1"/>
              <a:t>yn</a:t>
            </a:r>
            <a:r>
              <a:rPr lang="en-US" sz="2400" dirty="0"/>
              <a:t> </a:t>
            </a:r>
            <a:r>
              <a:rPr lang="en-US" sz="2400" dirty="0" err="1"/>
              <a:t>hytrach</a:t>
            </a:r>
            <a:r>
              <a:rPr lang="en-US" sz="2400" dirty="0"/>
              <a:t> </a:t>
            </a:r>
            <a:r>
              <a:rPr lang="en-US" sz="2400" dirty="0" err="1"/>
              <a:t>na</a:t>
            </a:r>
            <a:r>
              <a:rPr lang="en-US" sz="2400" dirty="0"/>
              <a:t> </a:t>
            </a:r>
            <a:r>
              <a:rPr lang="en-US" sz="2400" dirty="0" err="1"/>
              <a:t>rhai</a:t>
            </a:r>
            <a:r>
              <a:rPr lang="en-US" sz="2400" dirty="0"/>
              <a:t> </a:t>
            </a:r>
            <a:r>
              <a:rPr lang="en-US" sz="2400" dirty="0" err="1"/>
              <a:t>naturiol</a:t>
            </a:r>
            <a:r>
              <a:rPr lang="en-US" sz="2400" dirty="0"/>
              <a:t>. </a:t>
            </a:r>
          </a:p>
          <a:p>
            <a:r>
              <a:rPr lang="en-US" sz="2400" dirty="0" err="1"/>
              <a:t>Gwerthfawrogwyd</a:t>
            </a:r>
            <a:r>
              <a:rPr lang="en-US" sz="2400" dirty="0"/>
              <a:t> </a:t>
            </a:r>
            <a:r>
              <a:rPr lang="en-US" sz="2400" dirty="0" err="1"/>
              <a:t>gwaith</a:t>
            </a:r>
            <a:r>
              <a:rPr lang="en-US" sz="2400" dirty="0"/>
              <a:t> </a:t>
            </a:r>
            <a:r>
              <a:rPr lang="en-US" sz="2400" dirty="0" err="1"/>
              <a:t>unigol</a:t>
            </a:r>
            <a:r>
              <a:rPr lang="en-US" sz="2400" dirty="0"/>
              <a:t> a </a:t>
            </a:r>
            <a:r>
              <a:rPr lang="en-US" sz="2400" dirty="0" err="1"/>
              <a:t>oedd</a:t>
            </a:r>
            <a:r>
              <a:rPr lang="en-US" sz="2400" dirty="0"/>
              <a:t> </a:t>
            </a:r>
            <a:r>
              <a:rPr lang="en-US" sz="2400" dirty="0" err="1"/>
              <a:t>angen</a:t>
            </a:r>
            <a:r>
              <a:rPr lang="en-US" sz="2400" dirty="0"/>
              <a:t> </a:t>
            </a:r>
            <a:r>
              <a:rPr lang="en-US" sz="2400" dirty="0" err="1"/>
              <a:t>sylw</a:t>
            </a:r>
            <a:r>
              <a:rPr lang="en-US" sz="2400" dirty="0"/>
              <a:t> </a:t>
            </a:r>
            <a:r>
              <a:rPr lang="en-US" sz="2400" dirty="0" err="1"/>
              <a:t>penodol</a:t>
            </a:r>
            <a:r>
              <a:rPr lang="en-US" sz="2400" dirty="0"/>
              <a:t>. </a:t>
            </a:r>
          </a:p>
          <a:p>
            <a:r>
              <a:rPr lang="en-US" sz="2400" dirty="0" err="1"/>
              <a:t>Pwysleisiwyd</a:t>
            </a:r>
            <a:r>
              <a:rPr lang="en-US" sz="2400" dirty="0"/>
              <a:t> </a:t>
            </a:r>
            <a:r>
              <a:rPr lang="en-US" sz="2400" dirty="0" err="1"/>
              <a:t>gwyddoniaeth</a:t>
            </a:r>
            <a:endParaRPr lang="en-US" sz="2400" dirty="0"/>
          </a:p>
        </p:txBody>
      </p:sp>
    </p:spTree>
    <p:extLst>
      <p:ext uri="{BB962C8B-B14F-4D97-AF65-F5344CB8AC3E}">
        <p14:creationId xmlns:p14="http://schemas.microsoft.com/office/powerpoint/2010/main" val="2640370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Jerome Bruner 1915 - 2016</a:t>
            </a:r>
            <a:r>
              <a:rPr lang="en-GB" dirty="0"/>
              <a:t> </a:t>
            </a:r>
            <a:endParaRPr lang="en-US" dirty="0"/>
          </a:p>
        </p:txBody>
      </p:sp>
      <p:sp>
        <p:nvSpPr>
          <p:cNvPr id="3" name="Content Placeholder 2"/>
          <p:cNvSpPr>
            <a:spLocks noGrp="1"/>
          </p:cNvSpPr>
          <p:nvPr>
            <p:ph sz="half" idx="1"/>
          </p:nvPr>
        </p:nvSpPr>
        <p:spPr>
          <a:xfrm>
            <a:off x="461771" y="1735139"/>
            <a:ext cx="7766242" cy="4692282"/>
          </a:xfrm>
        </p:spPr>
        <p:txBody>
          <a:bodyPr>
            <a:noAutofit/>
          </a:bodyPr>
          <a:lstStyle/>
          <a:p>
            <a:r>
              <a:rPr lang="en-US" sz="2400" dirty="0"/>
              <a:t>identified three broad modes of learning: enactive (actions), iconic (pictures) and symbolic (words and numbers).</a:t>
            </a:r>
            <a:endParaRPr lang="en-GB" sz="2400" dirty="0"/>
          </a:p>
          <a:p>
            <a:r>
              <a:rPr lang="en-US" sz="2400" dirty="0"/>
              <a:t>stressed the importance of adult intervention to support or </a:t>
            </a:r>
            <a:r>
              <a:rPr lang="en-US" sz="2400" b="1" dirty="0"/>
              <a:t>‘scaffold’ </a:t>
            </a:r>
            <a:r>
              <a:rPr lang="en-US" sz="2400" dirty="0"/>
              <a:t>learning and enable a child to make progress</a:t>
            </a:r>
            <a:endParaRPr lang="en-GB" sz="2400" dirty="0"/>
          </a:p>
          <a:p>
            <a:r>
              <a:rPr lang="en-US" sz="2400" dirty="0"/>
              <a:t>introduced the idea of a </a:t>
            </a:r>
            <a:r>
              <a:rPr lang="en-US" sz="2400" b="1" dirty="0"/>
              <a:t>‘spiral curriculum</a:t>
            </a:r>
            <a:r>
              <a:rPr lang="en-US" sz="2400" dirty="0"/>
              <a:t>’, wherein a topic can be re-introduced at a more complex level as thinking skills develop</a:t>
            </a:r>
            <a:r>
              <a:rPr lang="en-GB" sz="2400" dirty="0"/>
              <a:t> </a:t>
            </a:r>
            <a:endParaRPr lang="en-US" sz="2400" dirty="0"/>
          </a:p>
        </p:txBody>
      </p:sp>
    </p:spTree>
    <p:extLst>
      <p:ext uri="{BB962C8B-B14F-4D97-AF65-F5344CB8AC3E}">
        <p14:creationId xmlns:p14="http://schemas.microsoft.com/office/powerpoint/2010/main" val="1065360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1">
            <a:extLst>
              <a:ext uri="{FF2B5EF4-FFF2-40B4-BE49-F238E27FC236}">
                <a16:creationId xmlns:a16="http://schemas.microsoft.com/office/drawing/2014/main" id="{2274DC56-ED63-48CE-8769-7DCF3FEF303C}"/>
              </a:ext>
            </a:extLst>
          </p:cNvPr>
          <p:cNvSpPr>
            <a:spLocks noGrp="1"/>
          </p:cNvSpPr>
          <p:nvPr>
            <p:ph type="title"/>
          </p:nvPr>
        </p:nvSpPr>
        <p:spPr>
          <a:xfrm>
            <a:off x="457200" y="274638"/>
            <a:ext cx="8229600" cy="1143000"/>
          </a:xfrm>
        </p:spPr>
        <p:txBody>
          <a:bodyPr/>
          <a:lstStyle/>
          <a:p>
            <a:r>
              <a:rPr lang="en-GB" sz="2800" b="1" dirty="0"/>
              <a:t>Bruner’s theory of Cognitive Development </a:t>
            </a:r>
            <a:br>
              <a:rPr lang="en-GB" dirty="0"/>
            </a:br>
            <a:endParaRPr lang="en-US" dirty="0"/>
          </a:p>
        </p:txBody>
      </p:sp>
      <p:sp>
        <p:nvSpPr>
          <p:cNvPr id="72" name="Content Placeholder 2">
            <a:extLst>
              <a:ext uri="{FF2B5EF4-FFF2-40B4-BE49-F238E27FC236}">
                <a16:creationId xmlns:a16="http://schemas.microsoft.com/office/drawing/2014/main" id="{AA27B24E-6C78-4448-A23D-E97A30DBBF58}"/>
              </a:ext>
            </a:extLst>
          </p:cNvPr>
          <p:cNvSpPr>
            <a:spLocks noGrp="1"/>
          </p:cNvSpPr>
          <p:nvPr>
            <p:ph sz="half" idx="1"/>
          </p:nvPr>
        </p:nvSpPr>
        <p:spPr>
          <a:xfrm>
            <a:off x="457200" y="1124744"/>
            <a:ext cx="4038600" cy="4464497"/>
          </a:xfrm>
        </p:spPr>
        <p:txBody>
          <a:bodyPr/>
          <a:lstStyle/>
          <a:p>
            <a:r>
              <a:rPr lang="en-GB" sz="2200" dirty="0"/>
              <a:t>Bruner's interest in the process of how children form concepts led him to extend Piaget and Vygotsky's thinking.</a:t>
            </a:r>
          </a:p>
          <a:p>
            <a:pPr marL="0" indent="0">
              <a:buNone/>
            </a:pPr>
            <a:r>
              <a:rPr lang="en-GB" sz="2200" dirty="0"/>
              <a:t> </a:t>
            </a:r>
          </a:p>
          <a:p>
            <a:r>
              <a:rPr lang="en-GB" sz="2200" dirty="0"/>
              <a:t>He believed that learning is initiated and enhanced by a ‘more knowledgeable other’ through scaffolding e.g. guiding, prompting, discussing, questioning and providing stimulus materials </a:t>
            </a:r>
          </a:p>
          <a:p>
            <a:endParaRPr lang="en-US" dirty="0"/>
          </a:p>
        </p:txBody>
      </p:sp>
      <p:pic>
        <p:nvPicPr>
          <p:cNvPr id="3073" name="Picture 1" descr="page9image28565008">
            <a:extLst>
              <a:ext uri="{FF2B5EF4-FFF2-40B4-BE49-F238E27FC236}">
                <a16:creationId xmlns:a16="http://schemas.microsoft.com/office/drawing/2014/main" id="{ADD2287E-FEAB-D649-9423-1A435E0FDA18}"/>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9968" r="12911" b="2"/>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1628814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76370-4DB6-CD47-8C5A-140FA85C16AD}"/>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pPr>
              <a:lnSpc>
                <a:spcPct val="90000"/>
              </a:lnSpc>
            </a:pPr>
            <a:r>
              <a:rPr lang="en-US" sz="3700"/>
              <a:t>Lev Vygostsky 1896 – 1934</a:t>
            </a:r>
            <a:br>
              <a:rPr lang="en-US" sz="3700"/>
            </a:br>
            <a:r>
              <a:rPr lang="en-US" sz="3700"/>
              <a:t>Social Constructivism</a:t>
            </a:r>
          </a:p>
        </p:txBody>
      </p:sp>
      <p:pic>
        <p:nvPicPr>
          <p:cNvPr id="4" name="Picture 1" descr="C:\Documents and Settings\edu-se1\My Documents\My Pictures\vyg15.jpg">
            <a:extLst>
              <a:ext uri="{FF2B5EF4-FFF2-40B4-BE49-F238E27FC236}">
                <a16:creationId xmlns:a16="http://schemas.microsoft.com/office/drawing/2014/main" id="{A11565C4-2BE3-4D45-8E03-DC406114CF7A}"/>
              </a:ext>
            </a:extLst>
          </p:cNvPr>
          <p:cNvPicPr>
            <a:picLocks noChangeAspect="1" noChangeArrowheads="1"/>
          </p:cNvPicPr>
          <p:nvPr/>
        </p:nvPicPr>
        <p:blipFill rotWithShape="1">
          <a:blip r:embed="rId3" cstate="print"/>
          <a:srcRect t="8063" r="-2" b="22703"/>
          <a:stretch/>
        </p:blipFill>
        <p:spPr bwMode="auto">
          <a:xfrm>
            <a:off x="457200" y="1600201"/>
            <a:ext cx="4038600" cy="3989040"/>
          </a:xfrm>
          <a:prstGeom prst="rect">
            <a:avLst/>
          </a:prstGeom>
          <a:noFill/>
        </p:spPr>
      </p:pic>
      <p:sp>
        <p:nvSpPr>
          <p:cNvPr id="5" name="Content Placeholder 3">
            <a:extLst>
              <a:ext uri="{FF2B5EF4-FFF2-40B4-BE49-F238E27FC236}">
                <a16:creationId xmlns:a16="http://schemas.microsoft.com/office/drawing/2014/main" id="{4F3804FC-0158-A348-A869-A1B5E6CA6D11}"/>
              </a:ext>
            </a:extLst>
          </p:cNvPr>
          <p:cNvSpPr txBox="1">
            <a:spLocks/>
          </p:cNvSpPr>
          <p:nvPr/>
        </p:nvSpPr>
        <p:spPr bwMode="auto">
          <a:xfrm>
            <a:off x="4648200" y="1600201"/>
            <a:ext cx="4038600" cy="39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lnSpc>
                <a:spcPct val="90000"/>
              </a:lnSpc>
            </a:pPr>
            <a:r>
              <a:rPr lang="en-GB" sz="1800"/>
              <a:t>Through communication and social interaction with adults or more knowledgeable peers children can achieve higher levels of understanding than they would independently </a:t>
            </a:r>
          </a:p>
          <a:p>
            <a:pPr eaLnBrk="1" hangingPunct="1">
              <a:lnSpc>
                <a:spcPct val="90000"/>
              </a:lnSpc>
            </a:pPr>
            <a:r>
              <a:rPr lang="en-GB" sz="1800"/>
              <a:t>gap between what children can achieve unaided and what they can achieve with support and guidance he called the </a:t>
            </a:r>
            <a:r>
              <a:rPr lang="en-GB" sz="1800" b="1"/>
              <a:t>‘Zone of Proximal Development</a:t>
            </a:r>
            <a:r>
              <a:rPr lang="en-GB" sz="1800"/>
              <a:t>’ </a:t>
            </a:r>
          </a:p>
          <a:p>
            <a:pPr eaLnBrk="1" hangingPunct="1">
              <a:lnSpc>
                <a:spcPct val="90000"/>
              </a:lnSpc>
            </a:pPr>
            <a:r>
              <a:rPr lang="en-GB" sz="1800"/>
              <a:t>emphasised the role of the practitioner in matching learning activities to the child’s level of development </a:t>
            </a:r>
          </a:p>
          <a:p>
            <a:pPr eaLnBrk="1" hangingPunct="1">
              <a:lnSpc>
                <a:spcPct val="90000"/>
              </a:lnSpc>
            </a:pPr>
            <a:endParaRPr lang="en-US" sz="1800"/>
          </a:p>
        </p:txBody>
      </p:sp>
    </p:spTree>
    <p:extLst>
      <p:ext uri="{BB962C8B-B14F-4D97-AF65-F5344CB8AC3E}">
        <p14:creationId xmlns:p14="http://schemas.microsoft.com/office/powerpoint/2010/main" val="2407611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B2268D7F-B96C-DE46-BD43-1149FAD58443}"/>
              </a:ext>
            </a:extLst>
          </p:cNvPr>
          <p:cNvPicPr>
            <a:picLocks noChangeAspect="1"/>
          </p:cNvPicPr>
          <p:nvPr/>
        </p:nvPicPr>
        <p:blipFill>
          <a:blip r:embed="rId3"/>
          <a:stretch>
            <a:fillRect/>
          </a:stretch>
        </p:blipFill>
        <p:spPr>
          <a:xfrm>
            <a:off x="90488" y="717686"/>
            <a:ext cx="8963025" cy="5422629"/>
          </a:xfrm>
          <a:prstGeom prst="rect">
            <a:avLst/>
          </a:prstGeom>
          <a:noFill/>
        </p:spPr>
      </p:pic>
    </p:spTree>
    <p:extLst>
      <p:ext uri="{BB962C8B-B14F-4D97-AF65-F5344CB8AC3E}">
        <p14:creationId xmlns:p14="http://schemas.microsoft.com/office/powerpoint/2010/main" val="41381908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Howard Gardener (dob 1943)</a:t>
            </a:r>
            <a:r>
              <a:rPr lang="en-GB" dirty="0"/>
              <a:t> </a:t>
            </a:r>
            <a:endParaRPr lang="en-US" dirty="0"/>
          </a:p>
        </p:txBody>
      </p:sp>
      <p:sp>
        <p:nvSpPr>
          <p:cNvPr id="3" name="Content Placeholder 2"/>
          <p:cNvSpPr>
            <a:spLocks noGrp="1"/>
          </p:cNvSpPr>
          <p:nvPr>
            <p:ph sz="half" idx="1"/>
          </p:nvPr>
        </p:nvSpPr>
        <p:spPr>
          <a:xfrm>
            <a:off x="365568" y="1735139"/>
            <a:ext cx="8311852" cy="4499844"/>
          </a:xfrm>
        </p:spPr>
        <p:txBody>
          <a:bodyPr>
            <a:normAutofit/>
          </a:bodyPr>
          <a:lstStyle/>
          <a:p>
            <a:r>
              <a:rPr lang="en-US" sz="3000" dirty="0"/>
              <a:t>Theory of Multiple Intelligences.</a:t>
            </a:r>
            <a:endParaRPr lang="en-GB" sz="3000" dirty="0"/>
          </a:p>
          <a:p>
            <a:r>
              <a:rPr lang="en-US" sz="3000" dirty="0"/>
              <a:t>believes that intelligence is often narrowly viewed in terms of linguistic and mathematical skills at the expense of developing all-round potential</a:t>
            </a:r>
            <a:endParaRPr lang="en-GB" sz="3000" dirty="0"/>
          </a:p>
          <a:p>
            <a:r>
              <a:rPr lang="en-US" sz="3000" dirty="0"/>
              <a:t>suggests that learning potential encompasses eight different intelligences:</a:t>
            </a:r>
            <a:endParaRPr lang="en-GB" sz="3000" dirty="0"/>
          </a:p>
          <a:p>
            <a:endParaRPr lang="en-US" dirty="0"/>
          </a:p>
        </p:txBody>
      </p:sp>
    </p:spTree>
    <p:extLst>
      <p:ext uri="{BB962C8B-B14F-4D97-AF65-F5344CB8AC3E}">
        <p14:creationId xmlns:p14="http://schemas.microsoft.com/office/powerpoint/2010/main" val="39435990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Chart&#10;&#10;Description automatically generated">
            <a:extLst>
              <a:ext uri="{FF2B5EF4-FFF2-40B4-BE49-F238E27FC236}">
                <a16:creationId xmlns:a16="http://schemas.microsoft.com/office/drawing/2014/main" id="{5F34AAD3-E95A-5848-96D9-B3C702C3EEF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332" b="-2"/>
          <a:stretch/>
        </p:blipFill>
        <p:spPr>
          <a:xfrm>
            <a:off x="20" y="10"/>
            <a:ext cx="9143980" cy="6857990"/>
          </a:xfrm>
          <a:noFill/>
        </p:spPr>
      </p:pic>
    </p:spTree>
    <p:extLst>
      <p:ext uri="{BB962C8B-B14F-4D97-AF65-F5344CB8AC3E}">
        <p14:creationId xmlns:p14="http://schemas.microsoft.com/office/powerpoint/2010/main" val="1609580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AB613-3513-D44D-B9F4-1BD4A2924758}"/>
              </a:ext>
            </a:extLst>
          </p:cNvPr>
          <p:cNvSpPr>
            <a:spLocks noGrp="1"/>
          </p:cNvSpPr>
          <p:nvPr>
            <p:ph type="title"/>
          </p:nvPr>
        </p:nvSpPr>
        <p:spPr>
          <a:xfrm>
            <a:off x="1485900" y="311531"/>
            <a:ext cx="6172200" cy="857250"/>
          </a:xfrm>
        </p:spPr>
        <p:txBody>
          <a:bodyPr>
            <a:normAutofit fontScale="90000"/>
          </a:bodyPr>
          <a:lstStyle/>
          <a:p>
            <a:r>
              <a:rPr lang="en-US" dirty="0"/>
              <a:t>Susan Isaacs 1885 – 1948</a:t>
            </a:r>
            <a:br>
              <a:rPr lang="en-US" dirty="0"/>
            </a:br>
            <a:r>
              <a:rPr lang="en-US" sz="2400" dirty="0"/>
              <a:t>Social Constructivism</a:t>
            </a:r>
          </a:p>
        </p:txBody>
      </p:sp>
      <p:sp>
        <p:nvSpPr>
          <p:cNvPr id="3" name="Content Placeholder 2">
            <a:extLst>
              <a:ext uri="{FF2B5EF4-FFF2-40B4-BE49-F238E27FC236}">
                <a16:creationId xmlns:a16="http://schemas.microsoft.com/office/drawing/2014/main" id="{29D3DD34-B814-F342-9163-A06762DC7779}"/>
              </a:ext>
            </a:extLst>
          </p:cNvPr>
          <p:cNvSpPr>
            <a:spLocks noGrp="1"/>
          </p:cNvSpPr>
          <p:nvPr>
            <p:ph sz="half" idx="1"/>
          </p:nvPr>
        </p:nvSpPr>
        <p:spPr>
          <a:xfrm>
            <a:off x="251520" y="1338377"/>
            <a:ext cx="4320480" cy="4181246"/>
          </a:xfrm>
        </p:spPr>
        <p:txBody>
          <a:bodyPr>
            <a:noAutofit/>
          </a:bodyPr>
          <a:lstStyle/>
          <a:p>
            <a:r>
              <a:rPr lang="en-US" sz="2200" dirty="0"/>
              <a:t>Taw </a:t>
            </a:r>
            <a:r>
              <a:rPr lang="en-US" sz="2200" dirty="0" err="1"/>
              <a:t>trwy</a:t>
            </a:r>
            <a:r>
              <a:rPr lang="en-US" sz="2200" dirty="0"/>
              <a:t> </a:t>
            </a:r>
            <a:r>
              <a:rPr lang="en-US" sz="2200" dirty="0" err="1"/>
              <a:t>chwarae</a:t>
            </a:r>
            <a:r>
              <a:rPr lang="en-US" sz="2200" dirty="0"/>
              <a:t> </a:t>
            </a:r>
            <a:r>
              <a:rPr lang="en-US" sz="2200" dirty="0" err="1"/>
              <a:t>ydy’r</a:t>
            </a:r>
            <a:r>
              <a:rPr lang="en-US" sz="2200" dirty="0"/>
              <a:t> dull </a:t>
            </a:r>
            <a:r>
              <a:rPr lang="en-US" sz="2200" dirty="0" err="1"/>
              <a:t>orau</a:t>
            </a:r>
            <a:r>
              <a:rPr lang="en-US" sz="2200" dirty="0"/>
              <a:t> </a:t>
            </a:r>
            <a:r>
              <a:rPr lang="en-US" sz="2200" dirty="0" err="1"/>
              <a:t>i</a:t>
            </a:r>
            <a:r>
              <a:rPr lang="en-US" sz="2200" dirty="0"/>
              <a:t> </a:t>
            </a:r>
            <a:r>
              <a:rPr lang="en-US" sz="2200" dirty="0" err="1"/>
              <a:t>fagu</a:t>
            </a:r>
            <a:r>
              <a:rPr lang="en-US" sz="2200" dirty="0"/>
              <a:t> </a:t>
            </a:r>
            <a:r>
              <a:rPr lang="en-US" sz="2200" dirty="0" err="1"/>
              <a:t>annibyniaeth</a:t>
            </a:r>
            <a:r>
              <a:rPr lang="en-US" sz="2200" dirty="0"/>
              <a:t> a taw </a:t>
            </a:r>
            <a:r>
              <a:rPr lang="en-US" sz="2200" dirty="0" err="1"/>
              <a:t>rôl</a:t>
            </a:r>
            <a:r>
              <a:rPr lang="en-US" sz="2200" dirty="0"/>
              <a:t> </a:t>
            </a:r>
            <a:r>
              <a:rPr lang="en-US" sz="2200" dirty="0" err="1"/>
              <a:t>addysgwyr</a:t>
            </a:r>
            <a:r>
              <a:rPr lang="en-US" sz="2200" dirty="0"/>
              <a:t> </a:t>
            </a:r>
            <a:r>
              <a:rPr lang="en-US" sz="2200" dirty="0" err="1"/>
              <a:t>ydy</a:t>
            </a:r>
            <a:r>
              <a:rPr lang="en-US" sz="2200" dirty="0"/>
              <a:t> </a:t>
            </a:r>
            <a:r>
              <a:rPr lang="en-US" sz="2200" dirty="0" err="1"/>
              <a:t>arwain</a:t>
            </a:r>
            <a:r>
              <a:rPr lang="en-US" sz="2200" dirty="0"/>
              <a:t> y </a:t>
            </a:r>
            <a:r>
              <a:rPr lang="en-US" sz="2200" dirty="0" err="1"/>
              <a:t>chwarae</a:t>
            </a:r>
            <a:r>
              <a:rPr lang="en-US" sz="2200" dirty="0"/>
              <a:t>. </a:t>
            </a:r>
          </a:p>
          <a:p>
            <a:r>
              <a:rPr lang="en-US" sz="2200" dirty="0" err="1"/>
              <a:t>Chwarae</a:t>
            </a:r>
            <a:r>
              <a:rPr lang="en-US" sz="2200" dirty="0"/>
              <a:t> = </a:t>
            </a:r>
            <a:r>
              <a:rPr lang="en-US" sz="2200" dirty="0" err="1"/>
              <a:t>rhyngweithio</a:t>
            </a:r>
            <a:r>
              <a:rPr lang="en-US" sz="2200" dirty="0"/>
              <a:t> </a:t>
            </a:r>
            <a:r>
              <a:rPr lang="en-US" sz="2200" dirty="0" err="1"/>
              <a:t>cymdeithasol</a:t>
            </a:r>
            <a:endParaRPr lang="en-US" sz="2200" dirty="0"/>
          </a:p>
          <a:p>
            <a:r>
              <a:rPr lang="en-US" sz="2200" dirty="0" err="1"/>
              <a:t>Trwy</a:t>
            </a:r>
            <a:r>
              <a:rPr lang="en-US" sz="2200" dirty="0"/>
              <a:t> </a:t>
            </a:r>
            <a:r>
              <a:rPr lang="en-US" sz="2200" dirty="0" err="1"/>
              <a:t>chwarae</a:t>
            </a:r>
            <a:r>
              <a:rPr lang="en-US" sz="2200" dirty="0"/>
              <a:t> </a:t>
            </a:r>
            <a:r>
              <a:rPr lang="en-US" sz="2200" dirty="0" err="1"/>
              <a:t>mae</a:t>
            </a:r>
            <a:r>
              <a:rPr lang="en-US" sz="2200" dirty="0"/>
              <a:t> </a:t>
            </a:r>
            <a:r>
              <a:rPr lang="en-US" sz="2200" dirty="0" err="1"/>
              <a:t>llinellau</a:t>
            </a:r>
            <a:r>
              <a:rPr lang="en-US" sz="2200" dirty="0"/>
              <a:t> </a:t>
            </a:r>
            <a:r>
              <a:rPr lang="en-US" sz="2200" dirty="0" err="1"/>
              <a:t>ymholi</a:t>
            </a:r>
            <a:r>
              <a:rPr lang="en-US" sz="2200" dirty="0"/>
              <a:t> </a:t>
            </a:r>
            <a:r>
              <a:rPr lang="en-US" sz="2200" dirty="0" err="1"/>
              <a:t>newydd</a:t>
            </a:r>
            <a:r>
              <a:rPr lang="en-US" sz="2200" dirty="0"/>
              <a:t> </a:t>
            </a:r>
            <a:r>
              <a:rPr lang="en-US" sz="2200" dirty="0" err="1"/>
              <a:t>yn</a:t>
            </a:r>
            <a:r>
              <a:rPr lang="en-US" sz="2200" dirty="0"/>
              <a:t> </a:t>
            </a:r>
            <a:r>
              <a:rPr lang="en-US" sz="2200" dirty="0" err="1"/>
              <a:t>cael</a:t>
            </a:r>
            <a:r>
              <a:rPr lang="en-US" sz="2200" dirty="0"/>
              <a:t> </a:t>
            </a:r>
            <a:r>
              <a:rPr lang="en-US" sz="2200" dirty="0" err="1"/>
              <a:t>eu</a:t>
            </a:r>
            <a:r>
              <a:rPr lang="en-US" sz="2200" dirty="0"/>
              <a:t> </a:t>
            </a:r>
            <a:r>
              <a:rPr lang="en-US" sz="2200" dirty="0" err="1"/>
              <a:t>greu</a:t>
            </a:r>
            <a:r>
              <a:rPr lang="en-US" sz="2200" dirty="0"/>
              <a:t> ac/neu </a:t>
            </a:r>
            <a:r>
              <a:rPr lang="en-US" sz="2200" dirty="0" err="1"/>
              <a:t>mae</a:t>
            </a:r>
            <a:r>
              <a:rPr lang="en-US" sz="2200" dirty="0"/>
              <a:t> </a:t>
            </a:r>
            <a:r>
              <a:rPr lang="en-US" sz="2200" dirty="0" err="1"/>
              <a:t>problemau</a:t>
            </a:r>
            <a:r>
              <a:rPr lang="en-US" sz="2200" dirty="0"/>
              <a:t> </a:t>
            </a:r>
            <a:r>
              <a:rPr lang="en-US" sz="2200" dirty="0" err="1"/>
              <a:t>newydd</a:t>
            </a:r>
            <a:r>
              <a:rPr lang="en-US" sz="2200" dirty="0"/>
              <a:t> </a:t>
            </a:r>
            <a:r>
              <a:rPr lang="en-US" sz="2200" dirty="0" err="1"/>
              <a:t>yn</a:t>
            </a:r>
            <a:r>
              <a:rPr lang="en-US" sz="2200" dirty="0"/>
              <a:t> </a:t>
            </a:r>
            <a:r>
              <a:rPr lang="en-US" sz="2200" dirty="0" err="1"/>
              <a:t>dod</a:t>
            </a:r>
            <a:r>
              <a:rPr lang="en-US" sz="2200" dirty="0"/>
              <a:t> </a:t>
            </a:r>
            <a:r>
              <a:rPr lang="en-US" sz="2200" dirty="0" err="1"/>
              <a:t>ar</a:t>
            </a:r>
            <a:r>
              <a:rPr lang="en-US" sz="2200" dirty="0"/>
              <a:t> </a:t>
            </a:r>
            <a:r>
              <a:rPr lang="en-US" sz="2200" dirty="0" err="1"/>
              <a:t>ein</a:t>
            </a:r>
            <a:r>
              <a:rPr lang="en-US" sz="2200" dirty="0"/>
              <a:t> </a:t>
            </a:r>
            <a:r>
              <a:rPr lang="en-US" sz="2200" dirty="0" err="1"/>
              <a:t>traws</a:t>
            </a:r>
            <a:r>
              <a:rPr lang="en-US" sz="2200" dirty="0"/>
              <a:t> ac o </a:t>
            </a:r>
            <a:r>
              <a:rPr lang="en-US" sz="2200" dirty="0" err="1"/>
              <a:t>ganlyniad</a:t>
            </a:r>
            <a:r>
              <a:rPr lang="en-US" sz="2200" dirty="0"/>
              <a:t> </a:t>
            </a:r>
            <a:r>
              <a:rPr lang="en-US" sz="2200" dirty="0" err="1"/>
              <a:t>ceir</a:t>
            </a:r>
            <a:r>
              <a:rPr lang="en-US" sz="2200" dirty="0"/>
              <a:t> cam </a:t>
            </a:r>
            <a:r>
              <a:rPr lang="en-US" sz="2200" dirty="0" err="1"/>
              <a:t>newydd</a:t>
            </a:r>
            <a:r>
              <a:rPr lang="en-US" sz="2200" dirty="0"/>
              <a:t> </a:t>
            </a:r>
            <a:r>
              <a:rPr lang="en-US" sz="2200" dirty="0" err="1"/>
              <a:t>tuag</a:t>
            </a:r>
            <a:r>
              <a:rPr lang="en-US" sz="2200" dirty="0"/>
              <a:t> at </a:t>
            </a:r>
            <a:r>
              <a:rPr lang="en-US" sz="2200" dirty="0" err="1"/>
              <a:t>ddealltwriaeth</a:t>
            </a:r>
            <a:r>
              <a:rPr lang="en-US" sz="2200" dirty="0"/>
              <a:t>. </a:t>
            </a:r>
          </a:p>
        </p:txBody>
      </p:sp>
      <p:sp>
        <p:nvSpPr>
          <p:cNvPr id="4" name="Content Placeholder 3">
            <a:extLst>
              <a:ext uri="{FF2B5EF4-FFF2-40B4-BE49-F238E27FC236}">
                <a16:creationId xmlns:a16="http://schemas.microsoft.com/office/drawing/2014/main" id="{21AF2998-790A-D443-9672-476CFC236BFD}"/>
              </a:ext>
            </a:extLst>
          </p:cNvPr>
          <p:cNvSpPr>
            <a:spLocks noGrp="1"/>
          </p:cNvSpPr>
          <p:nvPr>
            <p:ph sz="half" idx="2"/>
          </p:nvPr>
        </p:nvSpPr>
        <p:spPr>
          <a:xfrm>
            <a:off x="5076056" y="1338377"/>
            <a:ext cx="3826581" cy="4399915"/>
          </a:xfrm>
        </p:spPr>
        <p:txBody>
          <a:bodyPr>
            <a:normAutofit/>
          </a:bodyPr>
          <a:lstStyle/>
          <a:p>
            <a:r>
              <a:rPr lang="en-US" sz="2200" dirty="0"/>
              <a:t>Develop independence through play &amp; role of early educators is to guide children’s play. </a:t>
            </a:r>
          </a:p>
          <a:p>
            <a:r>
              <a:rPr lang="en-US" sz="2200" dirty="0"/>
              <a:t>Play = social interaction</a:t>
            </a:r>
          </a:p>
          <a:p>
            <a:r>
              <a:rPr lang="en-US" sz="2200" dirty="0"/>
              <a:t>Through play a new line of inquiry or problem may appear &amp; then as a result of this a new step in understanding is taken. </a:t>
            </a:r>
          </a:p>
          <a:p>
            <a:endParaRPr lang="en-US" dirty="0"/>
          </a:p>
        </p:txBody>
      </p:sp>
    </p:spTree>
    <p:extLst>
      <p:ext uri="{BB962C8B-B14F-4D97-AF65-F5344CB8AC3E}">
        <p14:creationId xmlns:p14="http://schemas.microsoft.com/office/powerpoint/2010/main" val="38819916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10;&#10;Description automatically generated with medium confidence">
            <a:extLst>
              <a:ext uri="{FF2B5EF4-FFF2-40B4-BE49-F238E27FC236}">
                <a16:creationId xmlns:a16="http://schemas.microsoft.com/office/drawing/2014/main" id="{9A2CC8A8-B019-D448-9792-59C094311F7A}"/>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322607" y="93795"/>
            <a:ext cx="6498786" cy="6670409"/>
          </a:xfrm>
        </p:spPr>
      </p:pic>
    </p:spTree>
    <p:extLst>
      <p:ext uri="{BB962C8B-B14F-4D97-AF65-F5344CB8AC3E}">
        <p14:creationId xmlns:p14="http://schemas.microsoft.com/office/powerpoint/2010/main" val="493356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A054D-A34C-5547-92E8-88DBDEF8FB49}"/>
              </a:ext>
            </a:extLst>
          </p:cNvPr>
          <p:cNvSpPr>
            <a:spLocks noGrp="1"/>
          </p:cNvSpPr>
          <p:nvPr>
            <p:ph type="title"/>
          </p:nvPr>
        </p:nvSpPr>
        <p:spPr>
          <a:xfrm>
            <a:off x="457200" y="14850"/>
            <a:ext cx="8229600" cy="1143000"/>
          </a:xfrm>
        </p:spPr>
        <p:txBody>
          <a:bodyPr/>
          <a:lstStyle/>
          <a:p>
            <a:r>
              <a:rPr lang="en-US" dirty="0"/>
              <a:t>Group  - Individual Task</a:t>
            </a:r>
          </a:p>
        </p:txBody>
      </p:sp>
      <p:sp>
        <p:nvSpPr>
          <p:cNvPr id="3" name="Content Placeholder 2">
            <a:extLst>
              <a:ext uri="{FF2B5EF4-FFF2-40B4-BE49-F238E27FC236}">
                <a16:creationId xmlns:a16="http://schemas.microsoft.com/office/drawing/2014/main" id="{0CFF36B6-36B7-2840-B2A7-498263F4C9A8}"/>
              </a:ext>
            </a:extLst>
          </p:cNvPr>
          <p:cNvSpPr>
            <a:spLocks noGrp="1"/>
          </p:cNvSpPr>
          <p:nvPr>
            <p:ph sz="half" idx="1"/>
          </p:nvPr>
        </p:nvSpPr>
        <p:spPr>
          <a:xfrm>
            <a:off x="457200" y="1414159"/>
            <a:ext cx="8507288" cy="3989040"/>
          </a:xfrm>
        </p:spPr>
        <p:txBody>
          <a:bodyPr/>
          <a:lstStyle/>
          <a:p>
            <a:r>
              <a:rPr lang="en-US" dirty="0"/>
              <a:t>Write summary of an educationalist theory</a:t>
            </a:r>
          </a:p>
          <a:p>
            <a:endParaRPr lang="en-US" dirty="0"/>
          </a:p>
          <a:p>
            <a:r>
              <a:rPr lang="en-US" dirty="0"/>
              <a:t>Choose one other that shared similar approaches. </a:t>
            </a:r>
          </a:p>
          <a:p>
            <a:pPr marL="0" indent="0">
              <a:buNone/>
            </a:pPr>
            <a:endParaRPr lang="en-US" dirty="0"/>
          </a:p>
          <a:p>
            <a:r>
              <a:rPr lang="en-US" dirty="0"/>
              <a:t>How did they promote learning in the early years?</a:t>
            </a:r>
          </a:p>
          <a:p>
            <a:endParaRPr lang="en-US" dirty="0"/>
          </a:p>
          <a:p>
            <a:r>
              <a:rPr lang="en-US" dirty="0"/>
              <a:t>How is this theory being included in Curriculum for Wales? </a:t>
            </a:r>
          </a:p>
          <a:p>
            <a:endParaRPr lang="en-US" dirty="0"/>
          </a:p>
        </p:txBody>
      </p:sp>
    </p:spTree>
    <p:extLst>
      <p:ext uri="{BB962C8B-B14F-4D97-AF65-F5344CB8AC3E}">
        <p14:creationId xmlns:p14="http://schemas.microsoft.com/office/powerpoint/2010/main" val="6392751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6329-E142-D947-95E3-9B414720F103}"/>
              </a:ext>
            </a:extLst>
          </p:cNvPr>
          <p:cNvSpPr>
            <a:spLocks noGrp="1"/>
          </p:cNvSpPr>
          <p:nvPr>
            <p:ph type="title"/>
          </p:nvPr>
        </p:nvSpPr>
        <p:spPr/>
        <p:txBody>
          <a:bodyPr/>
          <a:lstStyle/>
          <a:p>
            <a:r>
              <a:rPr lang="en-US" dirty="0"/>
              <a:t>Guest Lecturer - Nanna Ryder</a:t>
            </a:r>
          </a:p>
        </p:txBody>
      </p:sp>
      <p:sp>
        <p:nvSpPr>
          <p:cNvPr id="4" name="Content Placeholder 3">
            <a:extLst>
              <a:ext uri="{FF2B5EF4-FFF2-40B4-BE49-F238E27FC236}">
                <a16:creationId xmlns:a16="http://schemas.microsoft.com/office/drawing/2014/main" id="{AE0B903C-7D10-CB49-8AA4-660C975102A6}"/>
              </a:ext>
            </a:extLst>
          </p:cNvPr>
          <p:cNvSpPr>
            <a:spLocks noGrp="1"/>
          </p:cNvSpPr>
          <p:nvPr>
            <p:ph sz="half" idx="2"/>
          </p:nvPr>
        </p:nvSpPr>
        <p:spPr>
          <a:xfrm>
            <a:off x="1691680" y="1988840"/>
            <a:ext cx="5832648" cy="3456385"/>
          </a:xfrm>
        </p:spPr>
        <p:txBody>
          <a:bodyPr/>
          <a:lstStyle/>
          <a:p>
            <a:pPr algn="ctr"/>
            <a:r>
              <a:rPr lang="en-US" b="1" dirty="0"/>
              <a:t>Curriculum for Wales</a:t>
            </a:r>
          </a:p>
          <a:p>
            <a:pPr algn="ctr"/>
            <a:r>
              <a:rPr lang="en-US" b="1" dirty="0" err="1"/>
              <a:t>Cwricwlwm</a:t>
            </a:r>
            <a:r>
              <a:rPr lang="en-US" b="1" dirty="0"/>
              <a:t> </a:t>
            </a:r>
            <a:r>
              <a:rPr lang="en-US" b="1" dirty="0" err="1"/>
              <a:t>i</a:t>
            </a:r>
            <a:r>
              <a:rPr lang="en-US" b="1" dirty="0"/>
              <a:t> </a:t>
            </a:r>
            <a:r>
              <a:rPr lang="en-US" b="1" dirty="0" err="1"/>
              <a:t>Gymru</a:t>
            </a:r>
            <a:endParaRPr lang="en-US" b="1" dirty="0"/>
          </a:p>
          <a:p>
            <a:pPr marL="0" indent="0" algn="ctr">
              <a:buNone/>
            </a:pPr>
            <a:endParaRPr lang="en-US" b="1" dirty="0"/>
          </a:p>
          <a:p>
            <a:pPr algn="ctr"/>
            <a:endParaRPr lang="en-US" b="1" dirty="0"/>
          </a:p>
          <a:p>
            <a:pPr algn="ctr"/>
            <a:r>
              <a:rPr lang="en-US" b="1" dirty="0"/>
              <a:t>Foundation Learning</a:t>
            </a:r>
          </a:p>
          <a:p>
            <a:pPr algn="ctr"/>
            <a:r>
              <a:rPr lang="en-US" b="1" dirty="0" err="1"/>
              <a:t>Dysgu</a:t>
            </a:r>
            <a:r>
              <a:rPr lang="en-US" b="1" dirty="0"/>
              <a:t> Sylfaen</a:t>
            </a:r>
          </a:p>
        </p:txBody>
      </p:sp>
    </p:spTree>
    <p:extLst>
      <p:ext uri="{BB962C8B-B14F-4D97-AF65-F5344CB8AC3E}">
        <p14:creationId xmlns:p14="http://schemas.microsoft.com/office/powerpoint/2010/main" val="17581796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72410-A0A0-9A43-8863-354EE80612BF}"/>
              </a:ext>
            </a:extLst>
          </p:cNvPr>
          <p:cNvSpPr>
            <a:spLocks noGrp="1"/>
          </p:cNvSpPr>
          <p:nvPr>
            <p:ph type="title"/>
          </p:nvPr>
        </p:nvSpPr>
        <p:spPr/>
        <p:txBody>
          <a:bodyPr/>
          <a:lstStyle/>
          <a:p>
            <a:r>
              <a:rPr lang="en-US" dirty="0"/>
              <a:t>Next Week : Play</a:t>
            </a:r>
            <a:br>
              <a:rPr lang="en-US" dirty="0"/>
            </a:br>
            <a:r>
              <a:rPr lang="en-US" dirty="0" err="1"/>
              <a:t>Wythnos</a:t>
            </a:r>
            <a:r>
              <a:rPr lang="en-US" dirty="0"/>
              <a:t> </a:t>
            </a:r>
            <a:r>
              <a:rPr lang="en-US" dirty="0" err="1"/>
              <a:t>nesaf</a:t>
            </a:r>
            <a:r>
              <a:rPr lang="en-US" dirty="0"/>
              <a:t> : </a:t>
            </a:r>
            <a:r>
              <a:rPr lang="en-US" dirty="0" err="1"/>
              <a:t>Chwarae</a:t>
            </a:r>
            <a:endParaRPr lang="en-US" dirty="0"/>
          </a:p>
        </p:txBody>
      </p:sp>
      <p:sp>
        <p:nvSpPr>
          <p:cNvPr id="3" name="Content Placeholder 2">
            <a:extLst>
              <a:ext uri="{FF2B5EF4-FFF2-40B4-BE49-F238E27FC236}">
                <a16:creationId xmlns:a16="http://schemas.microsoft.com/office/drawing/2014/main" id="{B65453A3-538B-3045-89E7-C2B6DF68E8C1}"/>
              </a:ext>
            </a:extLst>
          </p:cNvPr>
          <p:cNvSpPr>
            <a:spLocks noGrp="1"/>
          </p:cNvSpPr>
          <p:nvPr>
            <p:ph idx="1"/>
          </p:nvPr>
        </p:nvSpPr>
        <p:spPr>
          <a:xfrm>
            <a:off x="5148064" y="1600201"/>
            <a:ext cx="3826768" cy="3917032"/>
          </a:xfrm>
        </p:spPr>
        <p:txBody>
          <a:bodyPr/>
          <a:lstStyle/>
          <a:p>
            <a:r>
              <a:rPr lang="en-US" sz="2000" dirty="0"/>
              <a:t>To understand the role of play in the early years and in Foundation Learning</a:t>
            </a:r>
          </a:p>
          <a:p>
            <a:r>
              <a:rPr lang="en-US" sz="2000" dirty="0"/>
              <a:t>To understand playful pedagogy</a:t>
            </a:r>
          </a:p>
          <a:p>
            <a:pPr marL="0" indent="0">
              <a:buNone/>
            </a:pPr>
            <a:r>
              <a:rPr lang="en-US" sz="2000" dirty="0"/>
              <a:t> </a:t>
            </a:r>
            <a:r>
              <a:rPr lang="en-US" sz="2000" u="sng" dirty="0"/>
              <a:t>Guest Lecturer : </a:t>
            </a:r>
          </a:p>
          <a:p>
            <a:r>
              <a:rPr lang="en-US" sz="2000" dirty="0"/>
              <a:t>To understand the importance of play and movement in child development</a:t>
            </a:r>
          </a:p>
          <a:p>
            <a:r>
              <a:rPr lang="en-US" sz="2000" dirty="0"/>
              <a:t>&amp; much more!</a:t>
            </a:r>
          </a:p>
        </p:txBody>
      </p:sp>
      <p:sp>
        <p:nvSpPr>
          <p:cNvPr id="4" name="Content Placeholder 2">
            <a:extLst>
              <a:ext uri="{FF2B5EF4-FFF2-40B4-BE49-F238E27FC236}">
                <a16:creationId xmlns:a16="http://schemas.microsoft.com/office/drawing/2014/main" id="{7C138578-CBE3-6642-9BA1-CE8B2E88DFA0}"/>
              </a:ext>
            </a:extLst>
          </p:cNvPr>
          <p:cNvSpPr txBox="1">
            <a:spLocks/>
          </p:cNvSpPr>
          <p:nvPr/>
        </p:nvSpPr>
        <p:spPr bwMode="auto">
          <a:xfrm>
            <a:off x="454193" y="1600201"/>
            <a:ext cx="3826768"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sz="2000" dirty="0"/>
              <a:t>I </a:t>
            </a:r>
            <a:r>
              <a:rPr lang="en-US" sz="2000" dirty="0" err="1"/>
              <a:t>ddeall</a:t>
            </a:r>
            <a:r>
              <a:rPr lang="en-US" sz="2000" dirty="0"/>
              <a:t> </a:t>
            </a:r>
            <a:r>
              <a:rPr lang="en-US" sz="2000" dirty="0" err="1"/>
              <a:t>rôl</a:t>
            </a:r>
            <a:r>
              <a:rPr lang="en-US" sz="2000" dirty="0"/>
              <a:t> </a:t>
            </a:r>
            <a:r>
              <a:rPr lang="en-US" sz="2000" dirty="0" err="1"/>
              <a:t>chwarae</a:t>
            </a:r>
            <a:r>
              <a:rPr lang="en-US" sz="2000" dirty="0"/>
              <a:t> </a:t>
            </a:r>
            <a:r>
              <a:rPr lang="en-US" sz="2000" dirty="0" err="1"/>
              <a:t>yn</a:t>
            </a:r>
            <a:r>
              <a:rPr lang="en-US" sz="2000" dirty="0"/>
              <a:t> y </a:t>
            </a:r>
            <a:r>
              <a:rPr lang="en-US" sz="2000" dirty="0" err="1"/>
              <a:t>blynyddoedd</a:t>
            </a:r>
            <a:r>
              <a:rPr lang="en-US" sz="2000" dirty="0"/>
              <a:t> </a:t>
            </a:r>
            <a:r>
              <a:rPr lang="en-US" sz="2000" dirty="0" err="1"/>
              <a:t>cynnar</a:t>
            </a:r>
            <a:r>
              <a:rPr lang="en-US" sz="2000" dirty="0"/>
              <a:t> ac </a:t>
            </a:r>
            <a:r>
              <a:rPr lang="en-US" sz="2000" dirty="0" err="1"/>
              <a:t>yn</a:t>
            </a:r>
            <a:r>
              <a:rPr lang="en-US" sz="2000" dirty="0"/>
              <a:t> </a:t>
            </a:r>
            <a:r>
              <a:rPr lang="en-US" sz="2000" dirty="0" err="1"/>
              <a:t>rhan</a:t>
            </a:r>
            <a:r>
              <a:rPr lang="en-US" sz="2000" dirty="0"/>
              <a:t> o </a:t>
            </a:r>
            <a:r>
              <a:rPr lang="en-US" sz="2000" dirty="0" err="1"/>
              <a:t>Ddysgu</a:t>
            </a:r>
            <a:r>
              <a:rPr lang="en-US" sz="2000" dirty="0"/>
              <a:t> Sylfaen. </a:t>
            </a:r>
          </a:p>
          <a:p>
            <a:pPr eaLnBrk="1" hangingPunct="1"/>
            <a:r>
              <a:rPr lang="en-US" sz="2000" dirty="0"/>
              <a:t>I </a:t>
            </a:r>
            <a:r>
              <a:rPr lang="en-US" sz="2000" dirty="0" err="1"/>
              <a:t>ddeall</a:t>
            </a:r>
            <a:r>
              <a:rPr lang="en-US" sz="2000" dirty="0"/>
              <a:t> </a:t>
            </a:r>
            <a:r>
              <a:rPr lang="en-US" sz="2000" dirty="0" err="1"/>
              <a:t>pedagogeg</a:t>
            </a:r>
            <a:r>
              <a:rPr lang="en-US" sz="2000" dirty="0"/>
              <a:t> </a:t>
            </a:r>
            <a:r>
              <a:rPr lang="en-US" sz="2000" dirty="0" err="1"/>
              <a:t>sy</a:t>
            </a:r>
            <a:r>
              <a:rPr lang="en-US" sz="2000" dirty="0"/>
              <a:t>’ </a:t>
            </a:r>
            <a:r>
              <a:rPr lang="en-US" sz="2000" dirty="0" err="1"/>
              <a:t>ynghlwm</a:t>
            </a:r>
            <a:r>
              <a:rPr lang="en-US" sz="2000" dirty="0"/>
              <a:t> </a:t>
            </a:r>
            <a:r>
              <a:rPr lang="en-US" sz="2000" dirty="0" err="1"/>
              <a:t>gyda</a:t>
            </a:r>
            <a:r>
              <a:rPr lang="en-US" sz="2000" dirty="0"/>
              <a:t> </a:t>
            </a:r>
            <a:r>
              <a:rPr lang="en-US" sz="2000" dirty="0" err="1"/>
              <a:t>chwarae</a:t>
            </a:r>
            <a:endParaRPr lang="en-US" sz="2000" dirty="0"/>
          </a:p>
          <a:p>
            <a:pPr marL="0" indent="0" eaLnBrk="1" hangingPunct="1">
              <a:buNone/>
            </a:pPr>
            <a:r>
              <a:rPr lang="en-US" sz="2000" u="sng" dirty="0" err="1"/>
              <a:t>Darlithydd</a:t>
            </a:r>
            <a:r>
              <a:rPr lang="en-US" sz="2000" u="sng" dirty="0"/>
              <a:t> </a:t>
            </a:r>
            <a:r>
              <a:rPr lang="en-US" sz="2000" u="sng" dirty="0" err="1"/>
              <a:t>gwâdd</a:t>
            </a:r>
            <a:r>
              <a:rPr lang="en-US" sz="2000" u="sng" dirty="0"/>
              <a:t>:</a:t>
            </a:r>
          </a:p>
          <a:p>
            <a:pPr eaLnBrk="1" hangingPunct="1"/>
            <a:r>
              <a:rPr lang="en-US" sz="2000" dirty="0"/>
              <a:t>I </a:t>
            </a:r>
            <a:r>
              <a:rPr lang="en-US" sz="2000" dirty="0" err="1"/>
              <a:t>ddeall</a:t>
            </a:r>
            <a:r>
              <a:rPr lang="en-US" sz="2000" dirty="0"/>
              <a:t> </a:t>
            </a:r>
            <a:r>
              <a:rPr lang="en-US" sz="2000" dirty="0" err="1"/>
              <a:t>pwysigrwydd</a:t>
            </a:r>
            <a:r>
              <a:rPr lang="en-US" sz="2000" dirty="0"/>
              <a:t> </a:t>
            </a:r>
            <a:r>
              <a:rPr lang="en-US" sz="2000" dirty="0" err="1"/>
              <a:t>chwarae</a:t>
            </a:r>
            <a:r>
              <a:rPr lang="en-US" sz="2000" dirty="0"/>
              <a:t> </a:t>
            </a:r>
            <a:r>
              <a:rPr lang="en-US" sz="2000" dirty="0" err="1"/>
              <a:t>yn</a:t>
            </a:r>
            <a:r>
              <a:rPr lang="en-US" sz="2000" dirty="0"/>
              <a:t> </a:t>
            </a:r>
            <a:r>
              <a:rPr lang="en-US" sz="2000" dirty="0" err="1"/>
              <a:t>nhermau</a:t>
            </a:r>
            <a:r>
              <a:rPr lang="en-US" sz="2000" dirty="0"/>
              <a:t> </a:t>
            </a:r>
            <a:r>
              <a:rPr lang="en-US" sz="2000" dirty="0" err="1"/>
              <a:t>datblygiad</a:t>
            </a:r>
            <a:r>
              <a:rPr lang="en-US" sz="2000" dirty="0"/>
              <a:t> </a:t>
            </a:r>
            <a:r>
              <a:rPr lang="en-US" sz="2000" dirty="0" err="1"/>
              <a:t>corfforol</a:t>
            </a:r>
            <a:r>
              <a:rPr lang="en-US" sz="2000" dirty="0"/>
              <a:t> plant. </a:t>
            </a:r>
          </a:p>
          <a:p>
            <a:pPr eaLnBrk="1" hangingPunct="1"/>
            <a:r>
              <a:rPr lang="en-US" sz="2000" dirty="0"/>
              <a:t>&amp; </a:t>
            </a:r>
            <a:r>
              <a:rPr lang="en-US" sz="2000" dirty="0" err="1"/>
              <a:t>gymaint</a:t>
            </a:r>
            <a:r>
              <a:rPr lang="en-US" sz="2000" dirty="0"/>
              <a:t> </a:t>
            </a:r>
            <a:r>
              <a:rPr lang="en-US" sz="2000" dirty="0" err="1"/>
              <a:t>mwy</a:t>
            </a:r>
            <a:r>
              <a:rPr lang="en-US" sz="2000" dirty="0"/>
              <a:t>!</a:t>
            </a:r>
            <a:endParaRPr lang="en-GB" sz="2000" dirty="0"/>
          </a:p>
          <a:p>
            <a:pPr eaLnBrk="1" hangingPunct="1"/>
            <a:endParaRPr lang="en-US" dirty="0"/>
          </a:p>
        </p:txBody>
      </p:sp>
    </p:spTree>
    <p:extLst>
      <p:ext uri="{BB962C8B-B14F-4D97-AF65-F5344CB8AC3E}">
        <p14:creationId xmlns:p14="http://schemas.microsoft.com/office/powerpoint/2010/main" val="35663614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Theorists and play</a:t>
            </a:r>
          </a:p>
        </p:txBody>
      </p:sp>
      <p:sp>
        <p:nvSpPr>
          <p:cNvPr id="3" name="Content Placeholder 2"/>
          <p:cNvSpPr>
            <a:spLocks noGrp="1"/>
          </p:cNvSpPr>
          <p:nvPr>
            <p:ph idx="1"/>
          </p:nvPr>
        </p:nvSpPr>
        <p:spPr/>
        <p:txBody>
          <a:bodyPr/>
          <a:lstStyle/>
          <a:p>
            <a:r>
              <a:rPr lang="en-GB" dirty="0"/>
              <a:t>Vygotsky (1967) argued play’s importance in creating its own zone of proximal development and from the time of early educational pioneers and theorists such as Rousseau, Dewey, Froebel, Montessori, MacMillan and Steiner, play has been recognised as having an important role in children’s early education. </a:t>
            </a:r>
            <a:endParaRPr lang="en-US" dirty="0"/>
          </a:p>
        </p:txBody>
      </p:sp>
    </p:spTree>
    <p:extLst>
      <p:ext uri="{BB962C8B-B14F-4D97-AF65-F5344CB8AC3E}">
        <p14:creationId xmlns:p14="http://schemas.microsoft.com/office/powerpoint/2010/main" val="20951508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9101D-DBC1-B94E-862A-1635D615A80F}"/>
              </a:ext>
            </a:extLst>
          </p:cNvPr>
          <p:cNvSpPr>
            <a:spLocks noGrp="1"/>
          </p:cNvSpPr>
          <p:nvPr>
            <p:ph type="title"/>
          </p:nvPr>
        </p:nvSpPr>
        <p:spPr>
          <a:xfrm>
            <a:off x="722636" y="260648"/>
            <a:ext cx="7776864" cy="1143000"/>
          </a:xfrm>
        </p:spPr>
        <p:txBody>
          <a:bodyPr/>
          <a:lstStyle/>
          <a:p>
            <a:r>
              <a:rPr lang="en-US" b="1" i="1" dirty="0">
                <a:solidFill>
                  <a:srgbClr val="00B050"/>
                </a:solidFill>
              </a:rPr>
              <a:t>What do think play provides a young learner?</a:t>
            </a:r>
          </a:p>
        </p:txBody>
      </p:sp>
      <p:sp>
        <p:nvSpPr>
          <p:cNvPr id="3" name="Content Placeholder 2">
            <a:extLst>
              <a:ext uri="{FF2B5EF4-FFF2-40B4-BE49-F238E27FC236}">
                <a16:creationId xmlns:a16="http://schemas.microsoft.com/office/drawing/2014/main" id="{B52AF816-6B82-384A-B5CB-954551A2CD7D}"/>
              </a:ext>
            </a:extLst>
          </p:cNvPr>
          <p:cNvSpPr>
            <a:spLocks noGrp="1"/>
          </p:cNvSpPr>
          <p:nvPr>
            <p:ph sz="half" idx="1"/>
          </p:nvPr>
        </p:nvSpPr>
        <p:spPr>
          <a:xfrm>
            <a:off x="179512" y="1625550"/>
            <a:ext cx="4032448" cy="3989040"/>
          </a:xfrm>
        </p:spPr>
        <p:txBody>
          <a:bodyPr/>
          <a:lstStyle/>
          <a:p>
            <a:r>
              <a:rPr lang="en-US" dirty="0" err="1"/>
              <a:t>Penderfynwch</a:t>
            </a:r>
            <a:r>
              <a:rPr lang="en-US" dirty="0"/>
              <a:t> </a:t>
            </a:r>
            <a:r>
              <a:rPr lang="en-US" dirty="0" err="1"/>
              <a:t>beth</a:t>
            </a:r>
            <a:r>
              <a:rPr lang="en-US" dirty="0"/>
              <a:t> </a:t>
            </a:r>
            <a:r>
              <a:rPr lang="en-US" dirty="0" err="1"/>
              <a:t>i</a:t>
            </a:r>
            <a:r>
              <a:rPr lang="en-US" dirty="0"/>
              <a:t> </a:t>
            </a:r>
            <a:r>
              <a:rPr lang="en-US" dirty="0" err="1"/>
              <a:t>chi’n</a:t>
            </a:r>
            <a:r>
              <a:rPr lang="en-US" dirty="0"/>
              <a:t> </a:t>
            </a:r>
            <a:r>
              <a:rPr lang="en-US" dirty="0" err="1"/>
              <a:t>credu</a:t>
            </a:r>
            <a:r>
              <a:rPr lang="en-US" dirty="0"/>
              <a:t> </a:t>
            </a:r>
            <a:r>
              <a:rPr lang="en-US" dirty="0" err="1"/>
              <a:t>ydy</a:t>
            </a:r>
            <a:r>
              <a:rPr lang="en-US" dirty="0"/>
              <a:t> </a:t>
            </a:r>
            <a:r>
              <a:rPr lang="en-US" dirty="0" err="1"/>
              <a:t>prif</a:t>
            </a:r>
            <a:r>
              <a:rPr lang="en-US" dirty="0"/>
              <a:t> </a:t>
            </a:r>
            <a:r>
              <a:rPr lang="en-US" dirty="0" err="1"/>
              <a:t>nodweddion</a:t>
            </a:r>
            <a:r>
              <a:rPr lang="en-US" dirty="0"/>
              <a:t> o </a:t>
            </a:r>
            <a:r>
              <a:rPr lang="en-US" dirty="0" err="1"/>
              <a:t>chwarae</a:t>
            </a:r>
            <a:r>
              <a:rPr lang="en-US" dirty="0"/>
              <a:t>?  </a:t>
            </a:r>
          </a:p>
          <a:p>
            <a:pPr marL="0" indent="0">
              <a:buNone/>
            </a:pPr>
            <a:r>
              <a:rPr lang="en-US" sz="1200" dirty="0"/>
              <a:t>   </a:t>
            </a:r>
          </a:p>
          <a:p>
            <a:pPr marL="0" indent="0">
              <a:buNone/>
            </a:pPr>
            <a:r>
              <a:rPr lang="en-US" dirty="0" err="1"/>
              <a:t>Yna</a:t>
            </a:r>
            <a:r>
              <a:rPr lang="en-US" dirty="0"/>
              <a:t> …</a:t>
            </a:r>
          </a:p>
          <a:p>
            <a:pPr marL="0" indent="0">
              <a:buNone/>
            </a:pPr>
            <a:r>
              <a:rPr lang="en-US" sz="1200" dirty="0"/>
              <a:t>  </a:t>
            </a:r>
          </a:p>
          <a:p>
            <a:r>
              <a:rPr lang="en-US" dirty="0"/>
              <a:t>Beth </a:t>
            </a:r>
            <a:r>
              <a:rPr lang="en-US" dirty="0" err="1"/>
              <a:t>ydy</a:t>
            </a:r>
            <a:r>
              <a:rPr lang="en-US" dirty="0"/>
              <a:t> </a:t>
            </a:r>
            <a:r>
              <a:rPr lang="en-US" dirty="0" err="1"/>
              <a:t>chwarae</a:t>
            </a:r>
            <a:r>
              <a:rPr lang="en-US" dirty="0"/>
              <a:t>? </a:t>
            </a:r>
            <a:r>
              <a:rPr lang="en-US" dirty="0" err="1"/>
              <a:t>Ysgrifennwch</a:t>
            </a:r>
            <a:r>
              <a:rPr lang="en-US" dirty="0"/>
              <a:t> </a:t>
            </a:r>
            <a:r>
              <a:rPr lang="en-US" dirty="0" err="1"/>
              <a:t>diffiniad</a:t>
            </a:r>
            <a:endParaRPr lang="en-US" dirty="0"/>
          </a:p>
          <a:p>
            <a:endParaRPr lang="en-US" dirty="0"/>
          </a:p>
        </p:txBody>
      </p:sp>
      <p:sp>
        <p:nvSpPr>
          <p:cNvPr id="4" name="Content Placeholder 3">
            <a:extLst>
              <a:ext uri="{FF2B5EF4-FFF2-40B4-BE49-F238E27FC236}">
                <a16:creationId xmlns:a16="http://schemas.microsoft.com/office/drawing/2014/main" id="{4B03EC57-AEEC-234D-9391-B069D853962E}"/>
              </a:ext>
            </a:extLst>
          </p:cNvPr>
          <p:cNvSpPr>
            <a:spLocks noGrp="1"/>
          </p:cNvSpPr>
          <p:nvPr>
            <p:ph sz="half" idx="2"/>
          </p:nvPr>
        </p:nvSpPr>
        <p:spPr>
          <a:xfrm>
            <a:off x="4932042" y="1625550"/>
            <a:ext cx="3851298" cy="3989040"/>
          </a:xfrm>
        </p:spPr>
        <p:txBody>
          <a:bodyPr/>
          <a:lstStyle/>
          <a:p>
            <a:r>
              <a:rPr lang="en-US" i="1" dirty="0"/>
              <a:t>Decide what you think are the key features of play? </a:t>
            </a:r>
          </a:p>
          <a:p>
            <a:pPr marL="0" indent="0">
              <a:buNone/>
            </a:pPr>
            <a:endParaRPr lang="en-US" i="1" dirty="0"/>
          </a:p>
          <a:p>
            <a:pPr marL="0" indent="0">
              <a:buNone/>
            </a:pPr>
            <a:r>
              <a:rPr lang="en-US" i="1" dirty="0"/>
              <a:t>Then…</a:t>
            </a:r>
          </a:p>
          <a:p>
            <a:endParaRPr lang="en-US" i="1" dirty="0"/>
          </a:p>
          <a:p>
            <a:r>
              <a:rPr lang="en-US" i="1" dirty="0"/>
              <a:t>Write a definition of play …</a:t>
            </a:r>
          </a:p>
          <a:p>
            <a:endParaRPr lang="en-US" i="1" dirty="0"/>
          </a:p>
        </p:txBody>
      </p:sp>
    </p:spTree>
    <p:extLst>
      <p:ext uri="{BB962C8B-B14F-4D97-AF65-F5344CB8AC3E}">
        <p14:creationId xmlns:p14="http://schemas.microsoft.com/office/powerpoint/2010/main" val="42532329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1187624" y="1484784"/>
            <a:ext cx="6768752" cy="2722817"/>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2400" b="1" dirty="0" err="1">
                <a:solidFill>
                  <a:schemeClr val="bg1"/>
                </a:solidFill>
              </a:rPr>
              <a:t>Dydd</a:t>
            </a:r>
            <a:r>
              <a:rPr lang="en-US" altLang="en-US" sz="2400" b="1" dirty="0">
                <a:solidFill>
                  <a:schemeClr val="bg1"/>
                </a:solidFill>
              </a:rPr>
              <a:t> </a:t>
            </a:r>
            <a:r>
              <a:rPr lang="en-US" altLang="en-US" sz="2400" b="1" dirty="0" err="1">
                <a:solidFill>
                  <a:schemeClr val="bg1"/>
                </a:solidFill>
              </a:rPr>
              <a:t>Llun</a:t>
            </a:r>
            <a:r>
              <a:rPr lang="en-US" altLang="en-US" sz="2400" b="1" dirty="0">
                <a:solidFill>
                  <a:schemeClr val="bg1"/>
                </a:solidFill>
              </a:rPr>
              <a:t> / Monday </a:t>
            </a:r>
          </a:p>
          <a:p>
            <a:pPr eaLnBrk="1" hangingPunct="1"/>
            <a:r>
              <a:rPr lang="en-US" altLang="en-US" sz="2400" b="1" dirty="0">
                <a:solidFill>
                  <a:schemeClr val="bg1"/>
                </a:solidFill>
              </a:rPr>
              <a:t>17 / 10 / 2022</a:t>
            </a:r>
          </a:p>
          <a:p>
            <a:pPr eaLnBrk="1" hangingPunct="1"/>
            <a:r>
              <a:rPr lang="en-US" altLang="en-US" sz="2400" b="1" dirty="0">
                <a:solidFill>
                  <a:schemeClr val="bg1"/>
                </a:solidFill>
              </a:rPr>
              <a:t>(A) The importance of Play </a:t>
            </a:r>
          </a:p>
          <a:p>
            <a:pPr eaLnBrk="1" hangingPunct="1"/>
            <a:r>
              <a:rPr lang="en-US" altLang="en-US" sz="2400" b="1" dirty="0">
                <a:solidFill>
                  <a:schemeClr val="bg1"/>
                </a:solidFill>
              </a:rPr>
              <a:t>(B) Guest Lecturer: Dr </a:t>
            </a:r>
            <a:r>
              <a:rPr lang="en-US" altLang="en-US" sz="2400" b="1" dirty="0" err="1">
                <a:solidFill>
                  <a:schemeClr val="bg1"/>
                </a:solidFill>
              </a:rPr>
              <a:t>Nalda</a:t>
            </a:r>
            <a:r>
              <a:rPr lang="en-US" altLang="en-US" sz="2400" b="1" dirty="0">
                <a:solidFill>
                  <a:schemeClr val="bg1"/>
                </a:solidFill>
              </a:rPr>
              <a:t> Wainwright</a:t>
            </a:r>
          </a:p>
          <a:p>
            <a:pPr eaLnBrk="1" hangingPunct="1"/>
            <a:r>
              <a:rPr lang="en-US" altLang="en-US" sz="2400" b="1" dirty="0">
                <a:solidFill>
                  <a:schemeClr val="bg1"/>
                </a:solidFill>
              </a:rPr>
              <a:t>Start 12.30pm</a:t>
            </a:r>
          </a:p>
        </p:txBody>
      </p:sp>
    </p:spTree>
    <p:extLst>
      <p:ext uri="{BB962C8B-B14F-4D97-AF65-F5344CB8AC3E}">
        <p14:creationId xmlns:p14="http://schemas.microsoft.com/office/powerpoint/2010/main" val="521142403"/>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719</TotalTime>
  <Words>2287</Words>
  <Application>Microsoft Office PowerPoint</Application>
  <PresentationFormat>On-screen Show (4:3)</PresentationFormat>
  <Paragraphs>238</Paragraphs>
  <Slides>22</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Al Nile</vt:lpstr>
      <vt:lpstr>Myriad Pro</vt:lpstr>
      <vt:lpstr>Arial</vt:lpstr>
      <vt:lpstr>Verdana</vt:lpstr>
      <vt:lpstr>Wingdings</vt:lpstr>
      <vt:lpstr>Wingdings 2</vt:lpstr>
      <vt:lpstr>Theme2</vt:lpstr>
      <vt:lpstr>BMPE 5005  Damcanieithwyr ym myd Addysg Theorists in the world of Education  </vt:lpstr>
      <vt:lpstr>Dylanwad Damcanieithwyr ac Ymchwilwyr Influences from Theorists &amp; Researchers</vt:lpstr>
      <vt:lpstr>Key Approaches – according to learning theories</vt:lpstr>
      <vt:lpstr>Frederick Froebel 1782-1852 </vt:lpstr>
      <vt:lpstr>Rudolf Steiner 1861-1925</vt:lpstr>
      <vt:lpstr>Margaret McMillan 1860 - 1931 </vt:lpstr>
      <vt:lpstr>Maria Montessori 1870-1952 </vt:lpstr>
      <vt:lpstr>Maria Montessori 1870-1952 </vt:lpstr>
      <vt:lpstr>Jerome Bruner 1915 - 2016 </vt:lpstr>
      <vt:lpstr>Bruner’s theory of Cognitive Development  </vt:lpstr>
      <vt:lpstr>Lev Vygostsky 1896 – 1934 Social Constructivism</vt:lpstr>
      <vt:lpstr>PowerPoint Presentation</vt:lpstr>
      <vt:lpstr>Howard Gardener (dob 1943) </vt:lpstr>
      <vt:lpstr>PowerPoint Presentation</vt:lpstr>
      <vt:lpstr>Susan Isaacs 1885 – 1948 Social Constructivism</vt:lpstr>
      <vt:lpstr>PowerPoint Presentation</vt:lpstr>
      <vt:lpstr>Group  - Individual Task</vt:lpstr>
      <vt:lpstr>Guest Lecturer - Nanna Ryder</vt:lpstr>
      <vt:lpstr>Next Week : Play Wythnos nesaf : Chwarae</vt:lpstr>
      <vt:lpstr>Theorists and play</vt:lpstr>
      <vt:lpstr>What do think play provides a young learner?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Damcanieithwyr ym myd Addysg Theorists in the world of Education</dc:title>
  <dc:creator>Heddwen Davies</dc:creator>
  <cp:lastModifiedBy>Heddwen</cp:lastModifiedBy>
  <cp:revision>54</cp:revision>
  <cp:lastPrinted>2021-10-11T19:00:33Z</cp:lastPrinted>
  <dcterms:created xsi:type="dcterms:W3CDTF">2020-10-05T18:51:09Z</dcterms:created>
  <dcterms:modified xsi:type="dcterms:W3CDTF">2022-11-07T13:40:36Z</dcterms:modified>
</cp:coreProperties>
</file>