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slideLayouts/slideLayout16.xml" ContentType="application/vnd.openxmlformats-officedocument.presentationml.slideLayout+xml"/>
  <Override PartName="/ppt/theme/theme3.xml" ContentType="application/vnd.openxmlformats-officedocument.theme+xml"/>
  <Override PartName="/ppt/slideLayouts/slideLayout17.xml" ContentType="application/vnd.openxmlformats-officedocument.presentationml.slideLayout+xml"/>
  <Override PartName="/ppt/theme/theme4.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76" r:id="rId5"/>
    <p:sldMasterId id="2147483663" r:id="rId6"/>
    <p:sldMasterId id="2147483660" r:id="rId7"/>
  </p:sldMasterIdLst>
  <p:sldIdLst>
    <p:sldId id="256" r:id="rId8"/>
    <p:sldId id="265" r:id="rId9"/>
    <p:sldId id="267" r:id="rId10"/>
    <p:sldId id="264" r:id="rId11"/>
    <p:sldId id="268" r:id="rId12"/>
    <p:sldId id="257" r:id="rId13"/>
    <p:sldId id="258" r:id="rId14"/>
    <p:sldId id="259" r:id="rId15"/>
    <p:sldId id="260" r:id="rId16"/>
    <p:sldId id="262" r:id="rId17"/>
    <p:sldId id="263" r:id="rId18"/>
    <p:sldId id="278" r:id="rId19"/>
    <p:sldId id="279" r:id="rId20"/>
    <p:sldId id="269" r:id="rId21"/>
    <p:sldId id="270" r:id="rId22"/>
    <p:sldId id="271" r:id="rId23"/>
    <p:sldId id="272" r:id="rId24"/>
    <p:sldId id="273" r:id="rId25"/>
    <p:sldId id="274" r:id="rId26"/>
    <p:sldId id="275" r:id="rId27"/>
    <p:sldId id="276" r:id="rId28"/>
    <p:sldId id="280" r:id="rId29"/>
    <p:sldId id="266" r:id="rId30"/>
    <p:sldId id="277" r:id="rId31"/>
    <p:sldId id="261"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B906B6-5BA0-49FC-A1C8-DEDE9A6D6E09}" v="36" dt="2024-04-17T14:27:06.3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p:scale>
          <a:sx n="83" d="100"/>
          <a:sy n="83" d="100"/>
        </p:scale>
        <p:origin x="45" y="4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21" Type="http://schemas.openxmlformats.org/officeDocument/2006/relationships/slide" Target="slides/slide14.xml"/><Relationship Id="rId34" Type="http://schemas.openxmlformats.org/officeDocument/2006/relationships/viewProps" Target="viewProps.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tableStyles" Target="tableStyles.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theme" Target="theme/theme1.xml"/><Relationship Id="rId8" Type="http://schemas.openxmlformats.org/officeDocument/2006/relationships/slide" Target="slides/slide1.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e Cartwright" userId="c8129c12-4aad-4f00-a765-fc80ae8680fc" providerId="ADAL" clId="{0DB906B6-5BA0-49FC-A1C8-DEDE9A6D6E09}"/>
    <pc:docChg chg="undo custSel addSld delSld modSld sldOrd addMainMaster modMainMaster">
      <pc:chgData name="Jane Cartwright" userId="c8129c12-4aad-4f00-a765-fc80ae8680fc" providerId="ADAL" clId="{0DB906B6-5BA0-49FC-A1C8-DEDE9A6D6E09}" dt="2024-04-17T15:00:43.985" v="4420" actId="20577"/>
      <pc:docMkLst>
        <pc:docMk/>
      </pc:docMkLst>
      <pc:sldChg chg="addSp delSp modSp mod setBg addAnim modAnim">
        <pc:chgData name="Jane Cartwright" userId="c8129c12-4aad-4f00-a765-fc80ae8680fc" providerId="ADAL" clId="{0DB906B6-5BA0-49FC-A1C8-DEDE9A6D6E09}" dt="2024-04-17T12:19:58.304" v="663" actId="27636"/>
        <pc:sldMkLst>
          <pc:docMk/>
          <pc:sldMk cId="665402109" sldId="256"/>
        </pc:sldMkLst>
        <pc:spChg chg="mod">
          <ac:chgData name="Jane Cartwright" userId="c8129c12-4aad-4f00-a765-fc80ae8680fc" providerId="ADAL" clId="{0DB906B6-5BA0-49FC-A1C8-DEDE9A6D6E09}" dt="2024-04-17T12:18:37.137" v="626" actId="26606"/>
          <ac:spMkLst>
            <pc:docMk/>
            <pc:sldMk cId="665402109" sldId="256"/>
            <ac:spMk id="2" creationId="{1381BE69-05B6-09DC-B446-3DFF86CF89E5}"/>
          </ac:spMkLst>
        </pc:spChg>
        <pc:spChg chg="mod">
          <ac:chgData name="Jane Cartwright" userId="c8129c12-4aad-4f00-a765-fc80ae8680fc" providerId="ADAL" clId="{0DB906B6-5BA0-49FC-A1C8-DEDE9A6D6E09}" dt="2024-04-17T12:19:58.304" v="663" actId="27636"/>
          <ac:spMkLst>
            <pc:docMk/>
            <pc:sldMk cId="665402109" sldId="256"/>
            <ac:spMk id="3" creationId="{14AAB8A2-4B30-D164-FC4F-83898F21B53C}"/>
          </ac:spMkLst>
        </pc:spChg>
        <pc:spChg chg="add del">
          <ac:chgData name="Jane Cartwright" userId="c8129c12-4aad-4f00-a765-fc80ae8680fc" providerId="ADAL" clId="{0DB906B6-5BA0-49FC-A1C8-DEDE9A6D6E09}" dt="2024-04-17T12:18:37.106" v="625" actId="26606"/>
          <ac:spMkLst>
            <pc:docMk/>
            <pc:sldMk cId="665402109" sldId="256"/>
            <ac:spMk id="1031" creationId="{FB5B0058-AF13-4859-B429-4EDDE2A26F7F}"/>
          </ac:spMkLst>
        </pc:spChg>
        <pc:spChg chg="add del">
          <ac:chgData name="Jane Cartwright" userId="c8129c12-4aad-4f00-a765-fc80ae8680fc" providerId="ADAL" clId="{0DB906B6-5BA0-49FC-A1C8-DEDE9A6D6E09}" dt="2024-04-17T12:18:37.106" v="625" actId="26606"/>
          <ac:spMkLst>
            <pc:docMk/>
            <pc:sldMk cId="665402109" sldId="256"/>
            <ac:spMk id="1033" creationId="{D84C2E9E-0B5D-4B5F-9A1F-70EBDCE39034}"/>
          </ac:spMkLst>
        </pc:spChg>
        <pc:spChg chg="add">
          <ac:chgData name="Jane Cartwright" userId="c8129c12-4aad-4f00-a765-fc80ae8680fc" providerId="ADAL" clId="{0DB906B6-5BA0-49FC-A1C8-DEDE9A6D6E09}" dt="2024-04-17T12:18:37.137" v="626" actId="26606"/>
          <ac:spMkLst>
            <pc:docMk/>
            <pc:sldMk cId="665402109" sldId="256"/>
            <ac:spMk id="1035" creationId="{94993204-9792-4E61-A83C-73D4379E2B1C}"/>
          </ac:spMkLst>
        </pc:spChg>
        <pc:spChg chg="add">
          <ac:chgData name="Jane Cartwright" userId="c8129c12-4aad-4f00-a765-fc80ae8680fc" providerId="ADAL" clId="{0DB906B6-5BA0-49FC-A1C8-DEDE9A6D6E09}" dt="2024-04-17T12:18:37.137" v="626" actId="26606"/>
          <ac:spMkLst>
            <pc:docMk/>
            <pc:sldMk cId="665402109" sldId="256"/>
            <ac:spMk id="1036" creationId="{5964CBE2-084A-47DF-A704-CF5F6217B569}"/>
          </ac:spMkLst>
        </pc:spChg>
        <pc:spChg chg="add">
          <ac:chgData name="Jane Cartwright" userId="c8129c12-4aad-4f00-a765-fc80ae8680fc" providerId="ADAL" clId="{0DB906B6-5BA0-49FC-A1C8-DEDE9A6D6E09}" dt="2024-04-17T12:18:37.137" v="626" actId="26606"/>
          <ac:spMkLst>
            <pc:docMk/>
            <pc:sldMk cId="665402109" sldId="256"/>
            <ac:spMk id="1037" creationId="{686A5CBB-E03B-4019-8BCD-78975D39E48C}"/>
          </ac:spMkLst>
        </pc:spChg>
        <pc:picChg chg="add mod">
          <ac:chgData name="Jane Cartwright" userId="c8129c12-4aad-4f00-a765-fc80ae8680fc" providerId="ADAL" clId="{0DB906B6-5BA0-49FC-A1C8-DEDE9A6D6E09}" dt="2024-04-17T12:18:37.137" v="626" actId="26606"/>
          <ac:picMkLst>
            <pc:docMk/>
            <pc:sldMk cId="665402109" sldId="256"/>
            <ac:picMk id="1026" creationId="{6170C758-8E86-798F-EC77-E2ED04BC3E61}"/>
          </ac:picMkLst>
        </pc:picChg>
      </pc:sldChg>
      <pc:sldChg chg="modSp mod">
        <pc:chgData name="Jane Cartwright" userId="c8129c12-4aad-4f00-a765-fc80ae8680fc" providerId="ADAL" clId="{0DB906B6-5BA0-49FC-A1C8-DEDE9A6D6E09}" dt="2024-04-17T11:37:00.747" v="6" actId="20577"/>
        <pc:sldMkLst>
          <pc:docMk/>
          <pc:sldMk cId="2125317629" sldId="258"/>
        </pc:sldMkLst>
        <pc:spChg chg="mod">
          <ac:chgData name="Jane Cartwright" userId="c8129c12-4aad-4f00-a765-fc80ae8680fc" providerId="ADAL" clId="{0DB906B6-5BA0-49FC-A1C8-DEDE9A6D6E09}" dt="2024-04-17T11:37:00.747" v="6" actId="20577"/>
          <ac:spMkLst>
            <pc:docMk/>
            <pc:sldMk cId="2125317629" sldId="258"/>
            <ac:spMk id="3" creationId="{B2D1E6CF-5424-2981-35C9-704806D9D7C1}"/>
          </ac:spMkLst>
        </pc:spChg>
      </pc:sldChg>
      <pc:sldChg chg="modSp new mod">
        <pc:chgData name="Jane Cartwright" userId="c8129c12-4aad-4f00-a765-fc80ae8680fc" providerId="ADAL" clId="{0DB906B6-5BA0-49FC-A1C8-DEDE9A6D6E09}" dt="2024-04-17T11:56:53.623" v="111" actId="113"/>
        <pc:sldMkLst>
          <pc:docMk/>
          <pc:sldMk cId="2589118211" sldId="259"/>
        </pc:sldMkLst>
        <pc:spChg chg="mod">
          <ac:chgData name="Jane Cartwright" userId="c8129c12-4aad-4f00-a765-fc80ae8680fc" providerId="ADAL" clId="{0DB906B6-5BA0-49FC-A1C8-DEDE9A6D6E09}" dt="2024-04-17T11:50:50.264" v="78" actId="20577"/>
          <ac:spMkLst>
            <pc:docMk/>
            <pc:sldMk cId="2589118211" sldId="259"/>
            <ac:spMk id="2" creationId="{9F958C66-436C-9C48-B4AE-7600C03586C2}"/>
          </ac:spMkLst>
        </pc:spChg>
        <pc:spChg chg="mod">
          <ac:chgData name="Jane Cartwright" userId="c8129c12-4aad-4f00-a765-fc80ae8680fc" providerId="ADAL" clId="{0DB906B6-5BA0-49FC-A1C8-DEDE9A6D6E09}" dt="2024-04-17T11:56:06.423" v="105" actId="14100"/>
          <ac:spMkLst>
            <pc:docMk/>
            <pc:sldMk cId="2589118211" sldId="259"/>
            <ac:spMk id="3" creationId="{AF99A70F-2B31-5EA6-1930-03D6F48C7C6A}"/>
          </ac:spMkLst>
        </pc:spChg>
        <pc:spChg chg="mod">
          <ac:chgData name="Jane Cartwright" userId="c8129c12-4aad-4f00-a765-fc80ae8680fc" providerId="ADAL" clId="{0DB906B6-5BA0-49FC-A1C8-DEDE9A6D6E09}" dt="2024-04-17T11:56:53.623" v="111" actId="113"/>
          <ac:spMkLst>
            <pc:docMk/>
            <pc:sldMk cId="2589118211" sldId="259"/>
            <ac:spMk id="4" creationId="{461CA674-54B7-E69F-766E-296104FF63BD}"/>
          </ac:spMkLst>
        </pc:spChg>
      </pc:sldChg>
      <pc:sldChg chg="modSp new mod">
        <pc:chgData name="Jane Cartwright" userId="c8129c12-4aad-4f00-a765-fc80ae8680fc" providerId="ADAL" clId="{0DB906B6-5BA0-49FC-A1C8-DEDE9A6D6E09}" dt="2024-04-17T12:04:38.752" v="174" actId="114"/>
        <pc:sldMkLst>
          <pc:docMk/>
          <pc:sldMk cId="277355578" sldId="260"/>
        </pc:sldMkLst>
        <pc:spChg chg="mod">
          <ac:chgData name="Jane Cartwright" userId="c8129c12-4aad-4f00-a765-fc80ae8680fc" providerId="ADAL" clId="{0DB906B6-5BA0-49FC-A1C8-DEDE9A6D6E09}" dt="2024-04-17T12:04:38.752" v="174" actId="114"/>
          <ac:spMkLst>
            <pc:docMk/>
            <pc:sldMk cId="277355578" sldId="260"/>
            <ac:spMk id="2" creationId="{34A8C425-8367-2569-4AA2-E8673680C55F}"/>
          </ac:spMkLst>
        </pc:spChg>
        <pc:spChg chg="mod">
          <ac:chgData name="Jane Cartwright" userId="c8129c12-4aad-4f00-a765-fc80ae8680fc" providerId="ADAL" clId="{0DB906B6-5BA0-49FC-A1C8-DEDE9A6D6E09}" dt="2024-04-17T12:03:05.115" v="163" actId="14100"/>
          <ac:spMkLst>
            <pc:docMk/>
            <pc:sldMk cId="277355578" sldId="260"/>
            <ac:spMk id="3" creationId="{5F9123B6-2FA2-71EE-EDCA-CB1691245F72}"/>
          </ac:spMkLst>
        </pc:spChg>
        <pc:spChg chg="mod">
          <ac:chgData name="Jane Cartwright" userId="c8129c12-4aad-4f00-a765-fc80ae8680fc" providerId="ADAL" clId="{0DB906B6-5BA0-49FC-A1C8-DEDE9A6D6E09}" dt="2024-04-17T12:03:01.243" v="162" actId="27636"/>
          <ac:spMkLst>
            <pc:docMk/>
            <pc:sldMk cId="277355578" sldId="260"/>
            <ac:spMk id="4" creationId="{241F95CC-3E79-D885-11B9-ABB18058ABF7}"/>
          </ac:spMkLst>
        </pc:spChg>
      </pc:sldChg>
      <pc:sldChg chg="modSp new mod ord">
        <pc:chgData name="Jane Cartwright" userId="c8129c12-4aad-4f00-a765-fc80ae8680fc" providerId="ADAL" clId="{0DB906B6-5BA0-49FC-A1C8-DEDE9A6D6E09}" dt="2024-04-17T14:21:04.007" v="3202" actId="2711"/>
        <pc:sldMkLst>
          <pc:docMk/>
          <pc:sldMk cId="3401252275" sldId="261"/>
        </pc:sldMkLst>
        <pc:spChg chg="mod">
          <ac:chgData name="Jane Cartwright" userId="c8129c12-4aad-4f00-a765-fc80ae8680fc" providerId="ADAL" clId="{0DB906B6-5BA0-49FC-A1C8-DEDE9A6D6E09}" dt="2024-04-17T12:05:03.798" v="197" actId="20577"/>
          <ac:spMkLst>
            <pc:docMk/>
            <pc:sldMk cId="3401252275" sldId="261"/>
            <ac:spMk id="2" creationId="{7C6E2CE4-9AE5-5E4D-AE0D-5E8E28F04A17}"/>
          </ac:spMkLst>
        </pc:spChg>
        <pc:spChg chg="mod">
          <ac:chgData name="Jane Cartwright" userId="c8129c12-4aad-4f00-a765-fc80ae8680fc" providerId="ADAL" clId="{0DB906B6-5BA0-49FC-A1C8-DEDE9A6D6E09}" dt="2024-04-17T14:21:04.007" v="3202" actId="2711"/>
          <ac:spMkLst>
            <pc:docMk/>
            <pc:sldMk cId="3401252275" sldId="261"/>
            <ac:spMk id="3" creationId="{5334FD0A-70F7-E882-C006-88A1B1B2B52E}"/>
          </ac:spMkLst>
        </pc:spChg>
      </pc:sldChg>
      <pc:sldChg chg="modSp new mod">
        <pc:chgData name="Jane Cartwright" userId="c8129c12-4aad-4f00-a765-fc80ae8680fc" providerId="ADAL" clId="{0DB906B6-5BA0-49FC-A1C8-DEDE9A6D6E09}" dt="2024-04-17T12:37:17.181" v="1008" actId="20577"/>
        <pc:sldMkLst>
          <pc:docMk/>
          <pc:sldMk cId="1344374639" sldId="262"/>
        </pc:sldMkLst>
        <pc:spChg chg="mod">
          <ac:chgData name="Jane Cartwright" userId="c8129c12-4aad-4f00-a765-fc80ae8680fc" providerId="ADAL" clId="{0DB906B6-5BA0-49FC-A1C8-DEDE9A6D6E09}" dt="2024-04-17T12:25:01.127" v="696" actId="20577"/>
          <ac:spMkLst>
            <pc:docMk/>
            <pc:sldMk cId="1344374639" sldId="262"/>
            <ac:spMk id="2" creationId="{C56F4160-4B6A-256C-902C-C41DB8D4E56D}"/>
          </ac:spMkLst>
        </pc:spChg>
        <pc:spChg chg="mod">
          <ac:chgData name="Jane Cartwright" userId="c8129c12-4aad-4f00-a765-fc80ae8680fc" providerId="ADAL" clId="{0DB906B6-5BA0-49FC-A1C8-DEDE9A6D6E09}" dt="2024-04-17T12:37:17.181" v="1008" actId="20577"/>
          <ac:spMkLst>
            <pc:docMk/>
            <pc:sldMk cId="1344374639" sldId="262"/>
            <ac:spMk id="3" creationId="{2387D741-B089-4738-FAC8-F7B8F26AC784}"/>
          </ac:spMkLst>
        </pc:spChg>
      </pc:sldChg>
      <pc:sldChg chg="modSp new mod">
        <pc:chgData name="Jane Cartwright" userId="c8129c12-4aad-4f00-a765-fc80ae8680fc" providerId="ADAL" clId="{0DB906B6-5BA0-49FC-A1C8-DEDE9A6D6E09}" dt="2024-04-17T12:35:40.046" v="933" actId="27636"/>
        <pc:sldMkLst>
          <pc:docMk/>
          <pc:sldMk cId="3154296309" sldId="263"/>
        </pc:sldMkLst>
        <pc:spChg chg="mod">
          <ac:chgData name="Jane Cartwright" userId="c8129c12-4aad-4f00-a765-fc80ae8680fc" providerId="ADAL" clId="{0DB906B6-5BA0-49FC-A1C8-DEDE9A6D6E09}" dt="2024-04-17T12:29:04.221" v="784" actId="20577"/>
          <ac:spMkLst>
            <pc:docMk/>
            <pc:sldMk cId="3154296309" sldId="263"/>
            <ac:spMk id="2" creationId="{E60717D7-380D-5C52-A1F6-3BFB2F8391C7}"/>
          </ac:spMkLst>
        </pc:spChg>
        <pc:spChg chg="mod">
          <ac:chgData name="Jane Cartwright" userId="c8129c12-4aad-4f00-a765-fc80ae8680fc" providerId="ADAL" clId="{0DB906B6-5BA0-49FC-A1C8-DEDE9A6D6E09}" dt="2024-04-17T12:35:40.046" v="933" actId="27636"/>
          <ac:spMkLst>
            <pc:docMk/>
            <pc:sldMk cId="3154296309" sldId="263"/>
            <ac:spMk id="3" creationId="{819B05D3-5ACB-3168-901C-370DFF36A854}"/>
          </ac:spMkLst>
        </pc:spChg>
      </pc:sldChg>
      <pc:sldChg chg="modSp new mod ord">
        <pc:chgData name="Jane Cartwright" userId="c8129c12-4aad-4f00-a765-fc80ae8680fc" providerId="ADAL" clId="{0DB906B6-5BA0-49FC-A1C8-DEDE9A6D6E09}" dt="2024-04-17T12:47:40.959" v="1680" actId="20577"/>
        <pc:sldMkLst>
          <pc:docMk/>
          <pc:sldMk cId="2713130925" sldId="264"/>
        </pc:sldMkLst>
        <pc:spChg chg="mod">
          <ac:chgData name="Jane Cartwright" userId="c8129c12-4aad-4f00-a765-fc80ae8680fc" providerId="ADAL" clId="{0DB906B6-5BA0-49FC-A1C8-DEDE9A6D6E09}" dt="2024-04-17T12:46:39.421" v="1660" actId="20577"/>
          <ac:spMkLst>
            <pc:docMk/>
            <pc:sldMk cId="2713130925" sldId="264"/>
            <ac:spMk id="2" creationId="{D363B60A-1139-69AE-676A-D924F9B3A312}"/>
          </ac:spMkLst>
        </pc:spChg>
        <pc:spChg chg="mod">
          <ac:chgData name="Jane Cartwright" userId="c8129c12-4aad-4f00-a765-fc80ae8680fc" providerId="ADAL" clId="{0DB906B6-5BA0-49FC-A1C8-DEDE9A6D6E09}" dt="2024-04-17T12:47:40.959" v="1680" actId="20577"/>
          <ac:spMkLst>
            <pc:docMk/>
            <pc:sldMk cId="2713130925" sldId="264"/>
            <ac:spMk id="3" creationId="{2962B80F-4246-154E-0EFD-F01DC6197901}"/>
          </ac:spMkLst>
        </pc:spChg>
      </pc:sldChg>
      <pc:sldChg chg="modSp new mod">
        <pc:chgData name="Jane Cartwright" userId="c8129c12-4aad-4f00-a765-fc80ae8680fc" providerId="ADAL" clId="{0DB906B6-5BA0-49FC-A1C8-DEDE9A6D6E09}" dt="2024-04-17T13:48:03.504" v="1922" actId="27636"/>
        <pc:sldMkLst>
          <pc:docMk/>
          <pc:sldMk cId="3888505156" sldId="265"/>
        </pc:sldMkLst>
        <pc:spChg chg="mod">
          <ac:chgData name="Jane Cartwright" userId="c8129c12-4aad-4f00-a765-fc80ae8680fc" providerId="ADAL" clId="{0DB906B6-5BA0-49FC-A1C8-DEDE9A6D6E09}" dt="2024-04-17T13:06:06.419" v="1700" actId="20577"/>
          <ac:spMkLst>
            <pc:docMk/>
            <pc:sldMk cId="3888505156" sldId="265"/>
            <ac:spMk id="2" creationId="{53A9AC00-71FA-2DE8-773E-8EB8828EF65F}"/>
          </ac:spMkLst>
        </pc:spChg>
        <pc:spChg chg="mod">
          <ac:chgData name="Jane Cartwright" userId="c8129c12-4aad-4f00-a765-fc80ae8680fc" providerId="ADAL" clId="{0DB906B6-5BA0-49FC-A1C8-DEDE9A6D6E09}" dt="2024-04-17T13:48:03.504" v="1922" actId="27636"/>
          <ac:spMkLst>
            <pc:docMk/>
            <pc:sldMk cId="3888505156" sldId="265"/>
            <ac:spMk id="3" creationId="{A1CBE733-D578-91BB-8371-71DC97EA607C}"/>
          </ac:spMkLst>
        </pc:spChg>
      </pc:sldChg>
      <pc:sldChg chg="modSp new mod ord">
        <pc:chgData name="Jane Cartwright" userId="c8129c12-4aad-4f00-a765-fc80ae8680fc" providerId="ADAL" clId="{0DB906B6-5BA0-49FC-A1C8-DEDE9A6D6E09}" dt="2024-04-17T14:52:11.935" v="4221" actId="20577"/>
        <pc:sldMkLst>
          <pc:docMk/>
          <pc:sldMk cId="1530953902" sldId="266"/>
        </pc:sldMkLst>
        <pc:spChg chg="mod">
          <ac:chgData name="Jane Cartwright" userId="c8129c12-4aad-4f00-a765-fc80ae8680fc" providerId="ADAL" clId="{0DB906B6-5BA0-49FC-A1C8-DEDE9A6D6E09}" dt="2024-04-17T13:16:51.320" v="1770" actId="33524"/>
          <ac:spMkLst>
            <pc:docMk/>
            <pc:sldMk cId="1530953902" sldId="266"/>
            <ac:spMk id="2" creationId="{A750AEA6-C4B4-E62E-FA4D-B9CC5D2DA003}"/>
          </ac:spMkLst>
        </pc:spChg>
        <pc:spChg chg="mod">
          <ac:chgData name="Jane Cartwright" userId="c8129c12-4aad-4f00-a765-fc80ae8680fc" providerId="ADAL" clId="{0DB906B6-5BA0-49FC-A1C8-DEDE9A6D6E09}" dt="2024-04-17T14:52:11.935" v="4221" actId="20577"/>
          <ac:spMkLst>
            <pc:docMk/>
            <pc:sldMk cId="1530953902" sldId="266"/>
            <ac:spMk id="3" creationId="{1F4AC60C-CE67-3C0C-EA6B-990A47033F7B}"/>
          </ac:spMkLst>
        </pc:spChg>
      </pc:sldChg>
      <pc:sldChg chg="addSp delSp modSp new mod">
        <pc:chgData name="Jane Cartwright" userId="c8129c12-4aad-4f00-a765-fc80ae8680fc" providerId="ADAL" clId="{0DB906B6-5BA0-49FC-A1C8-DEDE9A6D6E09}" dt="2024-04-17T13:32:29.539" v="1916" actId="20577"/>
        <pc:sldMkLst>
          <pc:docMk/>
          <pc:sldMk cId="3362126945" sldId="267"/>
        </pc:sldMkLst>
        <pc:spChg chg="mod">
          <ac:chgData name="Jane Cartwright" userId="c8129c12-4aad-4f00-a765-fc80ae8680fc" providerId="ADAL" clId="{0DB906B6-5BA0-49FC-A1C8-DEDE9A6D6E09}" dt="2024-04-17T13:32:29.539" v="1916" actId="20577"/>
          <ac:spMkLst>
            <pc:docMk/>
            <pc:sldMk cId="3362126945" sldId="267"/>
            <ac:spMk id="2" creationId="{E45B4C15-39FC-E592-0EC7-724B93635C7D}"/>
          </ac:spMkLst>
        </pc:spChg>
        <pc:spChg chg="del mod">
          <ac:chgData name="Jane Cartwright" userId="c8129c12-4aad-4f00-a765-fc80ae8680fc" providerId="ADAL" clId="{0DB906B6-5BA0-49FC-A1C8-DEDE9A6D6E09}" dt="2024-04-17T13:31:07.884" v="1842" actId="478"/>
          <ac:spMkLst>
            <pc:docMk/>
            <pc:sldMk cId="3362126945" sldId="267"/>
            <ac:spMk id="3" creationId="{9A6A1371-64A8-C35C-CCA6-09DE1F9FCF9E}"/>
          </ac:spMkLst>
        </pc:spChg>
        <pc:spChg chg="add mod">
          <ac:chgData name="Jane Cartwright" userId="c8129c12-4aad-4f00-a765-fc80ae8680fc" providerId="ADAL" clId="{0DB906B6-5BA0-49FC-A1C8-DEDE9A6D6E09}" dt="2024-04-17T13:31:10.223" v="1844" actId="27636"/>
          <ac:spMkLst>
            <pc:docMk/>
            <pc:sldMk cId="3362126945" sldId="267"/>
            <ac:spMk id="5" creationId="{1E308CB7-9BDE-4754-FBF9-85348666B160}"/>
          </ac:spMkLst>
        </pc:spChg>
      </pc:sldChg>
      <pc:sldChg chg="modSp new mod">
        <pc:chgData name="Jane Cartwright" userId="c8129c12-4aad-4f00-a765-fc80ae8680fc" providerId="ADAL" clId="{0DB906B6-5BA0-49FC-A1C8-DEDE9A6D6E09}" dt="2024-04-17T14:07:55.195" v="2962" actId="6549"/>
        <pc:sldMkLst>
          <pc:docMk/>
          <pc:sldMk cId="2454250258" sldId="268"/>
        </pc:sldMkLst>
        <pc:spChg chg="mod">
          <ac:chgData name="Jane Cartwright" userId="c8129c12-4aad-4f00-a765-fc80ae8680fc" providerId="ADAL" clId="{0DB906B6-5BA0-49FC-A1C8-DEDE9A6D6E09}" dt="2024-04-17T14:07:55.195" v="2962" actId="6549"/>
          <ac:spMkLst>
            <pc:docMk/>
            <pc:sldMk cId="2454250258" sldId="268"/>
            <ac:spMk id="2" creationId="{72076DE7-083D-D2FB-5228-D1ECEC0DF01D}"/>
          </ac:spMkLst>
        </pc:spChg>
        <pc:spChg chg="mod">
          <ac:chgData name="Jane Cartwright" userId="c8129c12-4aad-4f00-a765-fc80ae8680fc" providerId="ADAL" clId="{0DB906B6-5BA0-49FC-A1C8-DEDE9A6D6E09}" dt="2024-04-17T14:07:46.431" v="2961" actId="313"/>
          <ac:spMkLst>
            <pc:docMk/>
            <pc:sldMk cId="2454250258" sldId="268"/>
            <ac:spMk id="3" creationId="{50FCB11F-0EF2-4BF6-0B52-C67F5F88E368}"/>
          </ac:spMkLst>
        </pc:spChg>
      </pc:sldChg>
      <pc:sldChg chg="modSp add mod">
        <pc:chgData name="Jane Cartwright" userId="c8129c12-4aad-4f00-a765-fc80ae8680fc" providerId="ADAL" clId="{0DB906B6-5BA0-49FC-A1C8-DEDE9A6D6E09}" dt="2024-04-17T14:20:00.706" v="3104"/>
        <pc:sldMkLst>
          <pc:docMk/>
          <pc:sldMk cId="2343004282" sldId="269"/>
        </pc:sldMkLst>
        <pc:spChg chg="mod">
          <ac:chgData name="Jane Cartwright" userId="c8129c12-4aad-4f00-a765-fc80ae8680fc" providerId="ADAL" clId="{0DB906B6-5BA0-49FC-A1C8-DEDE9A6D6E09}" dt="2024-04-17T14:20:00.706" v="3104"/>
          <ac:spMkLst>
            <pc:docMk/>
            <pc:sldMk cId="2343004282" sldId="269"/>
            <ac:spMk id="2" creationId="{D83CEE14-8732-AF53-8AEA-CDE94B277963}"/>
          </ac:spMkLst>
        </pc:spChg>
      </pc:sldChg>
      <pc:sldChg chg="modSp add mod">
        <pc:chgData name="Jane Cartwright" userId="c8129c12-4aad-4f00-a765-fc80ae8680fc" providerId="ADAL" clId="{0DB906B6-5BA0-49FC-A1C8-DEDE9A6D6E09}" dt="2024-04-17T14:25:24.939" v="3206" actId="14100"/>
        <pc:sldMkLst>
          <pc:docMk/>
          <pc:sldMk cId="1117436023" sldId="270"/>
        </pc:sldMkLst>
        <pc:spChg chg="mod">
          <ac:chgData name="Jane Cartwright" userId="c8129c12-4aad-4f00-a765-fc80ae8680fc" providerId="ADAL" clId="{0DB906B6-5BA0-49FC-A1C8-DEDE9A6D6E09}" dt="2024-04-17T14:25:24.939" v="3206" actId="14100"/>
          <ac:spMkLst>
            <pc:docMk/>
            <pc:sldMk cId="1117436023" sldId="270"/>
            <ac:spMk id="2" creationId="{2D06D47C-F391-B4DF-8B6A-353C0C83307C}"/>
          </ac:spMkLst>
        </pc:spChg>
      </pc:sldChg>
      <pc:sldChg chg="add">
        <pc:chgData name="Jane Cartwright" userId="c8129c12-4aad-4f00-a765-fc80ae8680fc" providerId="ADAL" clId="{0DB906B6-5BA0-49FC-A1C8-DEDE9A6D6E09}" dt="2024-04-17T14:14:02.428" v="3087"/>
        <pc:sldMkLst>
          <pc:docMk/>
          <pc:sldMk cId="4030385509" sldId="271"/>
        </pc:sldMkLst>
      </pc:sldChg>
      <pc:sldChg chg="add">
        <pc:chgData name="Jane Cartwright" userId="c8129c12-4aad-4f00-a765-fc80ae8680fc" providerId="ADAL" clId="{0DB906B6-5BA0-49FC-A1C8-DEDE9A6D6E09}" dt="2024-04-17T14:14:02.929" v="3089"/>
        <pc:sldMkLst>
          <pc:docMk/>
          <pc:sldMk cId="1152454836" sldId="272"/>
        </pc:sldMkLst>
      </pc:sldChg>
      <pc:sldChg chg="add">
        <pc:chgData name="Jane Cartwright" userId="c8129c12-4aad-4f00-a765-fc80ae8680fc" providerId="ADAL" clId="{0DB906B6-5BA0-49FC-A1C8-DEDE9A6D6E09}" dt="2024-04-17T14:14:53.007" v="3091"/>
        <pc:sldMkLst>
          <pc:docMk/>
          <pc:sldMk cId="1878094306" sldId="273"/>
        </pc:sldMkLst>
      </pc:sldChg>
      <pc:sldChg chg="modSp add mod">
        <pc:chgData name="Jane Cartwright" userId="c8129c12-4aad-4f00-a765-fc80ae8680fc" providerId="ADAL" clId="{0DB906B6-5BA0-49FC-A1C8-DEDE9A6D6E09}" dt="2024-04-17T14:27:06.336" v="3208"/>
        <pc:sldMkLst>
          <pc:docMk/>
          <pc:sldMk cId="791256220" sldId="274"/>
        </pc:sldMkLst>
        <pc:graphicFrameChg chg="mod modGraphic">
          <ac:chgData name="Jane Cartwright" userId="c8129c12-4aad-4f00-a765-fc80ae8680fc" providerId="ADAL" clId="{0DB906B6-5BA0-49FC-A1C8-DEDE9A6D6E09}" dt="2024-04-17T14:27:06.336" v="3208"/>
          <ac:graphicFrameMkLst>
            <pc:docMk/>
            <pc:sldMk cId="791256220" sldId="274"/>
            <ac:graphicFrameMk id="4" creationId="{474A42CD-C6E5-E210-6671-160783A26B6B}"/>
          </ac:graphicFrameMkLst>
        </pc:graphicFrameChg>
      </pc:sldChg>
      <pc:sldChg chg="add">
        <pc:chgData name="Jane Cartwright" userId="c8129c12-4aad-4f00-a765-fc80ae8680fc" providerId="ADAL" clId="{0DB906B6-5BA0-49FC-A1C8-DEDE9A6D6E09}" dt="2024-04-17T14:15:18.854" v="3095"/>
        <pc:sldMkLst>
          <pc:docMk/>
          <pc:sldMk cId="1398765472" sldId="275"/>
        </pc:sldMkLst>
      </pc:sldChg>
      <pc:sldChg chg="add del">
        <pc:chgData name="Jane Cartwright" userId="c8129c12-4aad-4f00-a765-fc80ae8680fc" providerId="ADAL" clId="{0DB906B6-5BA0-49FC-A1C8-DEDE9A6D6E09}" dt="2024-04-17T14:17:43.205" v="3098" actId="2696"/>
        <pc:sldMkLst>
          <pc:docMk/>
          <pc:sldMk cId="1817474841" sldId="276"/>
        </pc:sldMkLst>
      </pc:sldChg>
      <pc:sldChg chg="modSp new mod ord">
        <pc:chgData name="Jane Cartwright" userId="c8129c12-4aad-4f00-a765-fc80ae8680fc" providerId="ADAL" clId="{0DB906B6-5BA0-49FC-A1C8-DEDE9A6D6E09}" dt="2024-04-17T14:42:12.699" v="3772" actId="114"/>
        <pc:sldMkLst>
          <pc:docMk/>
          <pc:sldMk cId="2890800445" sldId="276"/>
        </pc:sldMkLst>
        <pc:spChg chg="mod">
          <ac:chgData name="Jane Cartwright" userId="c8129c12-4aad-4f00-a765-fc80ae8680fc" providerId="ADAL" clId="{0DB906B6-5BA0-49FC-A1C8-DEDE9A6D6E09}" dt="2024-04-17T14:35:40.091" v="3229" actId="20577"/>
          <ac:spMkLst>
            <pc:docMk/>
            <pc:sldMk cId="2890800445" sldId="276"/>
            <ac:spMk id="2" creationId="{CB60F164-DE4B-3355-9322-E9EEA18A3BA5}"/>
          </ac:spMkLst>
        </pc:spChg>
        <pc:spChg chg="mod">
          <ac:chgData name="Jane Cartwright" userId="c8129c12-4aad-4f00-a765-fc80ae8680fc" providerId="ADAL" clId="{0DB906B6-5BA0-49FC-A1C8-DEDE9A6D6E09}" dt="2024-04-17T14:42:12.699" v="3772" actId="114"/>
          <ac:spMkLst>
            <pc:docMk/>
            <pc:sldMk cId="2890800445" sldId="276"/>
            <ac:spMk id="3" creationId="{577F0335-8A93-C944-8EE8-ACC6C43B6B20}"/>
          </ac:spMkLst>
        </pc:spChg>
      </pc:sldChg>
      <pc:sldChg chg="modSp new mod">
        <pc:chgData name="Jane Cartwright" userId="c8129c12-4aad-4f00-a765-fc80ae8680fc" providerId="ADAL" clId="{0DB906B6-5BA0-49FC-A1C8-DEDE9A6D6E09}" dt="2024-04-17T14:52:39.109" v="4225" actId="14100"/>
        <pc:sldMkLst>
          <pc:docMk/>
          <pc:sldMk cId="2228665745" sldId="277"/>
        </pc:sldMkLst>
        <pc:spChg chg="mod">
          <ac:chgData name="Jane Cartwright" userId="c8129c12-4aad-4f00-a765-fc80ae8680fc" providerId="ADAL" clId="{0DB906B6-5BA0-49FC-A1C8-DEDE9A6D6E09}" dt="2024-04-17T14:50:04.885" v="3934" actId="14100"/>
          <ac:spMkLst>
            <pc:docMk/>
            <pc:sldMk cId="2228665745" sldId="277"/>
            <ac:spMk id="2" creationId="{A68205E7-0C60-72F7-80D4-F2054F2CDC62}"/>
          </ac:spMkLst>
        </pc:spChg>
        <pc:spChg chg="mod">
          <ac:chgData name="Jane Cartwright" userId="c8129c12-4aad-4f00-a765-fc80ae8680fc" providerId="ADAL" clId="{0DB906B6-5BA0-49FC-A1C8-DEDE9A6D6E09}" dt="2024-04-17T14:52:39.109" v="4225" actId="14100"/>
          <ac:spMkLst>
            <pc:docMk/>
            <pc:sldMk cId="2228665745" sldId="277"/>
            <ac:spMk id="3" creationId="{A5D39A2A-039E-6AB4-1EF0-5F3ABA495C35}"/>
          </ac:spMkLst>
        </pc:spChg>
      </pc:sldChg>
      <pc:sldChg chg="add">
        <pc:chgData name="Jane Cartwright" userId="c8129c12-4aad-4f00-a765-fc80ae8680fc" providerId="ADAL" clId="{0DB906B6-5BA0-49FC-A1C8-DEDE9A6D6E09}" dt="2024-04-17T14:53:49.948" v="4227"/>
        <pc:sldMkLst>
          <pc:docMk/>
          <pc:sldMk cId="892927557" sldId="278"/>
        </pc:sldMkLst>
      </pc:sldChg>
      <pc:sldChg chg="add">
        <pc:chgData name="Jane Cartwright" userId="c8129c12-4aad-4f00-a765-fc80ae8680fc" providerId="ADAL" clId="{0DB906B6-5BA0-49FC-A1C8-DEDE9A6D6E09}" dt="2024-04-17T14:53:55.574" v="4229"/>
        <pc:sldMkLst>
          <pc:docMk/>
          <pc:sldMk cId="2240881380" sldId="279"/>
        </pc:sldMkLst>
      </pc:sldChg>
      <pc:sldChg chg="modSp new mod">
        <pc:chgData name="Jane Cartwright" userId="c8129c12-4aad-4f00-a765-fc80ae8680fc" providerId="ADAL" clId="{0DB906B6-5BA0-49FC-A1C8-DEDE9A6D6E09}" dt="2024-04-17T15:00:43.985" v="4420" actId="20577"/>
        <pc:sldMkLst>
          <pc:docMk/>
          <pc:sldMk cId="1297295297" sldId="280"/>
        </pc:sldMkLst>
        <pc:spChg chg="mod">
          <ac:chgData name="Jane Cartwright" userId="c8129c12-4aad-4f00-a765-fc80ae8680fc" providerId="ADAL" clId="{0DB906B6-5BA0-49FC-A1C8-DEDE9A6D6E09}" dt="2024-04-17T15:00:43.985" v="4420" actId="20577"/>
          <ac:spMkLst>
            <pc:docMk/>
            <pc:sldMk cId="1297295297" sldId="280"/>
            <ac:spMk id="2" creationId="{149BB474-0EDE-36A9-F4EA-3CB7341291F3}"/>
          </ac:spMkLst>
        </pc:spChg>
        <pc:spChg chg="mod">
          <ac:chgData name="Jane Cartwright" userId="c8129c12-4aad-4f00-a765-fc80ae8680fc" providerId="ADAL" clId="{0DB906B6-5BA0-49FC-A1C8-DEDE9A6D6E09}" dt="2024-04-17T15:00:27.567" v="4391" actId="20577"/>
          <ac:spMkLst>
            <pc:docMk/>
            <pc:sldMk cId="1297295297" sldId="280"/>
            <ac:spMk id="3" creationId="{03BFD017-02C2-B60A-EDD9-5E3D05F59462}"/>
          </ac:spMkLst>
        </pc:spChg>
      </pc:sldChg>
      <pc:sldMasterChg chg="modSldLayout">
        <pc:chgData name="Jane Cartwright" userId="c8129c12-4aad-4f00-a765-fc80ae8680fc" providerId="ADAL" clId="{0DB906B6-5BA0-49FC-A1C8-DEDE9A6D6E09}" dt="2024-04-17T14:53:49.948" v="4226" actId="27028"/>
        <pc:sldMasterMkLst>
          <pc:docMk/>
          <pc:sldMasterMk cId="14550087" sldId="2147483648"/>
        </pc:sldMasterMkLst>
        <pc:sldLayoutChg chg="replId">
          <pc:chgData name="Jane Cartwright" userId="c8129c12-4aad-4f00-a765-fc80ae8680fc" providerId="ADAL" clId="{0DB906B6-5BA0-49FC-A1C8-DEDE9A6D6E09}" dt="2024-04-17T14:17:07.014" v="3096" actId="27028"/>
          <pc:sldLayoutMkLst>
            <pc:docMk/>
            <pc:sldMasterMk cId="14550087" sldId="2147483648"/>
            <pc:sldLayoutMk cId="1084090875" sldId="2147483675"/>
          </pc:sldLayoutMkLst>
        </pc:sldLayoutChg>
        <pc:sldLayoutChg chg="replId">
          <pc:chgData name="Jane Cartwright" userId="c8129c12-4aad-4f00-a765-fc80ae8680fc" providerId="ADAL" clId="{0DB906B6-5BA0-49FC-A1C8-DEDE9A6D6E09}" dt="2024-04-17T14:53:49.948" v="4226" actId="27028"/>
          <pc:sldLayoutMkLst>
            <pc:docMk/>
            <pc:sldMasterMk cId="14550087" sldId="2147483648"/>
            <pc:sldLayoutMk cId="1694537351" sldId="2147483677"/>
          </pc:sldLayoutMkLst>
        </pc:sldLayoutChg>
      </pc:sldMasterChg>
      <pc:sldMasterChg chg="add addSldLayout">
        <pc:chgData name="Jane Cartwright" userId="c8129c12-4aad-4f00-a765-fc80ae8680fc" providerId="ADAL" clId="{0DB906B6-5BA0-49FC-A1C8-DEDE9A6D6E09}" dt="2024-04-17T14:53:49.948" v="4226" actId="27028"/>
        <pc:sldMasterMkLst>
          <pc:docMk/>
          <pc:sldMasterMk cId="2311380055" sldId="2147483660"/>
        </pc:sldMasterMkLst>
        <pc:sldLayoutChg chg="add">
          <pc:chgData name="Jane Cartwright" userId="c8129c12-4aad-4f00-a765-fc80ae8680fc" providerId="ADAL" clId="{0DB906B6-5BA0-49FC-A1C8-DEDE9A6D6E09}" dt="2024-04-17T14:53:49.948" v="4226" actId="27028"/>
          <pc:sldLayoutMkLst>
            <pc:docMk/>
            <pc:sldMasterMk cId="2311380055" sldId="2147483660"/>
            <pc:sldLayoutMk cId="4233726534" sldId="2147483652"/>
          </pc:sldLayoutMkLst>
        </pc:sldLayoutChg>
      </pc:sldMasterChg>
      <pc:sldMasterChg chg="add addSldLayout">
        <pc:chgData name="Jane Cartwright" userId="c8129c12-4aad-4f00-a765-fc80ae8680fc" providerId="ADAL" clId="{0DB906B6-5BA0-49FC-A1C8-DEDE9A6D6E09}" dt="2024-04-17T14:13:46.726" v="3084" actId="27028"/>
        <pc:sldMasterMkLst>
          <pc:docMk/>
          <pc:sldMasterMk cId="0" sldId="2147483663"/>
        </pc:sldMasterMkLst>
        <pc:sldLayoutChg chg="add">
          <pc:chgData name="Jane Cartwright" userId="c8129c12-4aad-4f00-a765-fc80ae8680fc" providerId="ADAL" clId="{0DB906B6-5BA0-49FC-A1C8-DEDE9A6D6E09}" dt="2024-04-17T14:13:46.726" v="3084" actId="27028"/>
          <pc:sldLayoutMkLst>
            <pc:docMk/>
            <pc:sldMasterMk cId="0" sldId="2147483663"/>
            <pc:sldLayoutMk cId="3543368746" sldId="2147483672"/>
          </pc:sldLayoutMkLst>
        </pc:sldLayoutChg>
      </pc:sldMasterChg>
      <pc:sldMasterChg chg="add replId addSldLayout">
        <pc:chgData name="Jane Cartwright" userId="c8129c12-4aad-4f00-a765-fc80ae8680fc" providerId="ADAL" clId="{0DB906B6-5BA0-49FC-A1C8-DEDE9A6D6E09}" dt="2024-04-17T14:53:49.948" v="4226" actId="27028"/>
        <pc:sldMasterMkLst>
          <pc:docMk/>
          <pc:sldMasterMk cId="2130056983" sldId="2147483676"/>
        </pc:sldMasterMkLst>
        <pc:sldLayoutChg chg="add">
          <pc:chgData name="Jane Cartwright" userId="c8129c12-4aad-4f00-a765-fc80ae8680fc" providerId="ADAL" clId="{0DB906B6-5BA0-49FC-A1C8-DEDE9A6D6E09}" dt="2024-04-17T14:13:42.550" v="3082" actId="27028"/>
          <pc:sldLayoutMkLst>
            <pc:docMk/>
            <pc:sldMasterMk cId="2130056983" sldId="2147483676"/>
            <pc:sldLayoutMk cId="3290193561" sldId="2147483650"/>
          </pc:sldLayoutMkLst>
        </pc:sldLayoutChg>
        <pc:sldLayoutChg chg="add">
          <pc:chgData name="Jane Cartwright" userId="c8129c12-4aad-4f00-a765-fc80ae8680fc" providerId="ADAL" clId="{0DB906B6-5BA0-49FC-A1C8-DEDE9A6D6E09}" dt="2024-04-17T14:17:07.014" v="3096" actId="27028"/>
          <pc:sldLayoutMkLst>
            <pc:docMk/>
            <pc:sldMasterMk cId="2130056983" sldId="2147483676"/>
            <pc:sldLayoutMk cId="2756199923" sldId="2147483661"/>
          </pc:sldLayoutMkLst>
        </pc:sldLayoutChg>
        <pc:sldLayoutChg chg="add">
          <pc:chgData name="Jane Cartwright" userId="c8129c12-4aad-4f00-a765-fc80ae8680fc" providerId="ADAL" clId="{0DB906B6-5BA0-49FC-A1C8-DEDE9A6D6E09}" dt="2024-04-17T14:15:18.854" v="3094" actId="27028"/>
          <pc:sldLayoutMkLst>
            <pc:docMk/>
            <pc:sldMasterMk cId="2130056983" sldId="2147483676"/>
            <pc:sldLayoutMk cId="53698966" sldId="2147483662"/>
          </pc:sldLayoutMkLst>
        </pc:sldLayoutChg>
        <pc:sldLayoutChg chg="add">
          <pc:chgData name="Jane Cartwright" userId="c8129c12-4aad-4f00-a765-fc80ae8680fc" providerId="ADAL" clId="{0DB906B6-5BA0-49FC-A1C8-DEDE9A6D6E09}" dt="2024-04-17T14:14:53.007" v="3090" actId="27028"/>
          <pc:sldLayoutMkLst>
            <pc:docMk/>
            <pc:sldMasterMk cId="2130056983" sldId="2147483676"/>
            <pc:sldLayoutMk cId="2050720207" sldId="2147483674"/>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9A690-CAC0-98C4-6C84-E99ACA7E1FA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5DF453A-479D-1C6D-D42F-523953BD514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A22A5C8-5C10-5D9C-44A5-A7E704A6E89F}"/>
              </a:ext>
            </a:extLst>
          </p:cNvPr>
          <p:cNvSpPr>
            <a:spLocks noGrp="1"/>
          </p:cNvSpPr>
          <p:nvPr>
            <p:ph type="dt" sz="half" idx="10"/>
          </p:nvPr>
        </p:nvSpPr>
        <p:spPr/>
        <p:txBody>
          <a:bodyPr/>
          <a:lstStyle/>
          <a:p>
            <a:fld id="{C50E8F6B-B330-4528-8140-F71D885035C3}" type="datetimeFigureOut">
              <a:rPr lang="en-GB" smtClean="0"/>
              <a:t>17/04/2024</a:t>
            </a:fld>
            <a:endParaRPr lang="en-GB"/>
          </a:p>
        </p:txBody>
      </p:sp>
      <p:sp>
        <p:nvSpPr>
          <p:cNvPr id="5" name="Footer Placeholder 4">
            <a:extLst>
              <a:ext uri="{FF2B5EF4-FFF2-40B4-BE49-F238E27FC236}">
                <a16:creationId xmlns:a16="http://schemas.microsoft.com/office/drawing/2014/main" id="{C4004B53-6E97-615C-492F-54AAE29EB8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18CCDC-0B5F-9DF5-140A-3D22CBFD277A}"/>
              </a:ext>
            </a:extLst>
          </p:cNvPr>
          <p:cNvSpPr>
            <a:spLocks noGrp="1"/>
          </p:cNvSpPr>
          <p:nvPr>
            <p:ph type="sldNum" sz="quarter" idx="12"/>
          </p:nvPr>
        </p:nvSpPr>
        <p:spPr/>
        <p:txBody>
          <a:bodyPr/>
          <a:lstStyle/>
          <a:p>
            <a:fld id="{FF3478F8-3371-47B8-9B9D-509145AF0C96}" type="slidenum">
              <a:rPr lang="en-GB" smtClean="0"/>
              <a:t>‹#›</a:t>
            </a:fld>
            <a:endParaRPr lang="en-GB"/>
          </a:p>
        </p:txBody>
      </p:sp>
    </p:spTree>
    <p:extLst>
      <p:ext uri="{BB962C8B-B14F-4D97-AF65-F5344CB8AC3E}">
        <p14:creationId xmlns:p14="http://schemas.microsoft.com/office/powerpoint/2010/main" val="19936221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6642B-6F5E-7A6D-4EC5-3D9AA31445F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4C699D5-643B-4D7B-5E6F-E27ACD428DB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CB5112-EE70-DEDC-C11F-1E0CDFB945F4}"/>
              </a:ext>
            </a:extLst>
          </p:cNvPr>
          <p:cNvSpPr>
            <a:spLocks noGrp="1"/>
          </p:cNvSpPr>
          <p:nvPr>
            <p:ph type="dt" sz="half" idx="10"/>
          </p:nvPr>
        </p:nvSpPr>
        <p:spPr/>
        <p:txBody>
          <a:bodyPr/>
          <a:lstStyle/>
          <a:p>
            <a:fld id="{C50E8F6B-B330-4528-8140-F71D885035C3}" type="datetimeFigureOut">
              <a:rPr lang="en-GB" smtClean="0"/>
              <a:t>17/04/2024</a:t>
            </a:fld>
            <a:endParaRPr lang="en-GB"/>
          </a:p>
        </p:txBody>
      </p:sp>
      <p:sp>
        <p:nvSpPr>
          <p:cNvPr id="5" name="Footer Placeholder 4">
            <a:extLst>
              <a:ext uri="{FF2B5EF4-FFF2-40B4-BE49-F238E27FC236}">
                <a16:creationId xmlns:a16="http://schemas.microsoft.com/office/drawing/2014/main" id="{19AFE0C1-60F2-54EC-AE23-A1C5EA5CB9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1405A8-1D57-1AAE-10B0-456F46741371}"/>
              </a:ext>
            </a:extLst>
          </p:cNvPr>
          <p:cNvSpPr>
            <a:spLocks noGrp="1"/>
          </p:cNvSpPr>
          <p:nvPr>
            <p:ph type="sldNum" sz="quarter" idx="12"/>
          </p:nvPr>
        </p:nvSpPr>
        <p:spPr/>
        <p:txBody>
          <a:bodyPr/>
          <a:lstStyle/>
          <a:p>
            <a:fld id="{FF3478F8-3371-47B8-9B9D-509145AF0C96}" type="slidenum">
              <a:rPr lang="en-GB" smtClean="0"/>
              <a:t>‹#›</a:t>
            </a:fld>
            <a:endParaRPr lang="en-GB"/>
          </a:p>
        </p:txBody>
      </p:sp>
    </p:spTree>
    <p:extLst>
      <p:ext uri="{BB962C8B-B14F-4D97-AF65-F5344CB8AC3E}">
        <p14:creationId xmlns:p14="http://schemas.microsoft.com/office/powerpoint/2010/main" val="10840908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C2528D-9402-A264-D947-1333362406E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B45C7A1-22DC-7330-E8ED-32108C71A4D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B85ADA9-C603-CE0A-E82C-FA4AAB499A49}"/>
              </a:ext>
            </a:extLst>
          </p:cNvPr>
          <p:cNvSpPr>
            <a:spLocks noGrp="1"/>
          </p:cNvSpPr>
          <p:nvPr>
            <p:ph type="dt" sz="half" idx="10"/>
          </p:nvPr>
        </p:nvSpPr>
        <p:spPr/>
        <p:txBody>
          <a:bodyPr/>
          <a:lstStyle/>
          <a:p>
            <a:fld id="{C50E8F6B-B330-4528-8140-F71D885035C3}" type="datetimeFigureOut">
              <a:rPr lang="en-GB" smtClean="0"/>
              <a:t>17/04/2024</a:t>
            </a:fld>
            <a:endParaRPr lang="en-GB"/>
          </a:p>
        </p:txBody>
      </p:sp>
      <p:sp>
        <p:nvSpPr>
          <p:cNvPr id="5" name="Footer Placeholder 4">
            <a:extLst>
              <a:ext uri="{FF2B5EF4-FFF2-40B4-BE49-F238E27FC236}">
                <a16:creationId xmlns:a16="http://schemas.microsoft.com/office/drawing/2014/main" id="{6EC40428-79DA-2815-4A93-09E47C36A4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88DFF1-BA2E-A4FB-A326-8240BC79C940}"/>
              </a:ext>
            </a:extLst>
          </p:cNvPr>
          <p:cNvSpPr>
            <a:spLocks noGrp="1"/>
          </p:cNvSpPr>
          <p:nvPr>
            <p:ph type="sldNum" sz="quarter" idx="12"/>
          </p:nvPr>
        </p:nvSpPr>
        <p:spPr/>
        <p:txBody>
          <a:bodyPr/>
          <a:lstStyle/>
          <a:p>
            <a:fld id="{FF3478F8-3371-47B8-9B9D-509145AF0C96}" type="slidenum">
              <a:rPr lang="en-GB" smtClean="0"/>
              <a:t>‹#›</a:t>
            </a:fld>
            <a:endParaRPr lang="en-GB"/>
          </a:p>
        </p:txBody>
      </p:sp>
    </p:spTree>
    <p:extLst>
      <p:ext uri="{BB962C8B-B14F-4D97-AF65-F5344CB8AC3E}">
        <p14:creationId xmlns:p14="http://schemas.microsoft.com/office/powerpoint/2010/main" val="8942239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F932A-9EF5-D51A-382F-BF292D331B7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B77C680-5F5A-B1CB-733A-9D5A88FE576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BD806B0-FC12-5EB6-EBC2-CBDFEE84BF3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75F4702-9762-9153-9D24-2A604F6150BE}"/>
              </a:ext>
            </a:extLst>
          </p:cNvPr>
          <p:cNvSpPr>
            <a:spLocks noGrp="1"/>
          </p:cNvSpPr>
          <p:nvPr>
            <p:ph type="dt" sz="half" idx="10"/>
          </p:nvPr>
        </p:nvSpPr>
        <p:spPr/>
        <p:txBody>
          <a:bodyPr/>
          <a:lstStyle/>
          <a:p>
            <a:fld id="{C50E8F6B-B330-4528-8140-F71D885035C3}" type="datetimeFigureOut">
              <a:rPr lang="en-GB" smtClean="0"/>
              <a:t>17/04/2024</a:t>
            </a:fld>
            <a:endParaRPr lang="en-GB"/>
          </a:p>
        </p:txBody>
      </p:sp>
      <p:sp>
        <p:nvSpPr>
          <p:cNvPr id="6" name="Footer Placeholder 5">
            <a:extLst>
              <a:ext uri="{FF2B5EF4-FFF2-40B4-BE49-F238E27FC236}">
                <a16:creationId xmlns:a16="http://schemas.microsoft.com/office/drawing/2014/main" id="{8C931260-8227-CA35-A7EE-E7D630923E4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1E1C80A-CB4A-8B16-075E-FF37AB94773C}"/>
              </a:ext>
            </a:extLst>
          </p:cNvPr>
          <p:cNvSpPr>
            <a:spLocks noGrp="1"/>
          </p:cNvSpPr>
          <p:nvPr>
            <p:ph type="sldNum" sz="quarter" idx="12"/>
          </p:nvPr>
        </p:nvSpPr>
        <p:spPr/>
        <p:txBody>
          <a:bodyPr/>
          <a:lstStyle/>
          <a:p>
            <a:fld id="{FF3478F8-3371-47B8-9B9D-509145AF0C96}" type="slidenum">
              <a:rPr lang="en-GB" smtClean="0"/>
              <a:t>‹#›</a:t>
            </a:fld>
            <a:endParaRPr lang="en-GB"/>
          </a:p>
        </p:txBody>
      </p:sp>
    </p:spTree>
    <p:extLst>
      <p:ext uri="{BB962C8B-B14F-4D97-AF65-F5344CB8AC3E}">
        <p14:creationId xmlns:p14="http://schemas.microsoft.com/office/powerpoint/2010/main" val="16945373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923544-8EF7-35DB-3AFD-3EA84C09D57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5F037E-85B3-B3E8-23EB-93A03B20992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AF6D42-ECAF-4434-B05D-F31065EA373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8DE5245-E576-41CA-4A3E-52A1D841F42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A84BA4A-107A-BD9E-23EF-3F30B968ABF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6DACE05-D9EE-644C-241F-9E319F3EEA94}"/>
              </a:ext>
            </a:extLst>
          </p:cNvPr>
          <p:cNvSpPr>
            <a:spLocks noGrp="1"/>
          </p:cNvSpPr>
          <p:nvPr>
            <p:ph type="dt" sz="half" idx="10"/>
          </p:nvPr>
        </p:nvSpPr>
        <p:spPr/>
        <p:txBody>
          <a:bodyPr/>
          <a:lstStyle/>
          <a:p>
            <a:fld id="{C50E8F6B-B330-4528-8140-F71D885035C3}" type="datetimeFigureOut">
              <a:rPr lang="en-GB" smtClean="0"/>
              <a:t>17/04/2024</a:t>
            </a:fld>
            <a:endParaRPr lang="en-GB"/>
          </a:p>
        </p:txBody>
      </p:sp>
      <p:sp>
        <p:nvSpPr>
          <p:cNvPr id="8" name="Footer Placeholder 7">
            <a:extLst>
              <a:ext uri="{FF2B5EF4-FFF2-40B4-BE49-F238E27FC236}">
                <a16:creationId xmlns:a16="http://schemas.microsoft.com/office/drawing/2014/main" id="{817C5E0B-7D40-0EDD-E6FB-D0800833B20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C67DDF7-147C-12EE-D6C9-F11BD7F87FC6}"/>
              </a:ext>
            </a:extLst>
          </p:cNvPr>
          <p:cNvSpPr>
            <a:spLocks noGrp="1"/>
          </p:cNvSpPr>
          <p:nvPr>
            <p:ph type="sldNum" sz="quarter" idx="12"/>
          </p:nvPr>
        </p:nvSpPr>
        <p:spPr/>
        <p:txBody>
          <a:bodyPr/>
          <a:lstStyle/>
          <a:p>
            <a:fld id="{FF3478F8-3371-47B8-9B9D-509145AF0C96}" type="slidenum">
              <a:rPr lang="en-GB" smtClean="0"/>
              <a:t>‹#›</a:t>
            </a:fld>
            <a:endParaRPr lang="en-GB"/>
          </a:p>
        </p:txBody>
      </p:sp>
    </p:spTree>
    <p:extLst>
      <p:ext uri="{BB962C8B-B14F-4D97-AF65-F5344CB8AC3E}">
        <p14:creationId xmlns:p14="http://schemas.microsoft.com/office/powerpoint/2010/main" val="32755078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DE4A8-E78D-CC94-D19D-3F61FA6C1F9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9328A76-9EC8-DEC6-C390-3F91E7CE55D1}"/>
              </a:ext>
            </a:extLst>
          </p:cNvPr>
          <p:cNvSpPr>
            <a:spLocks noGrp="1"/>
          </p:cNvSpPr>
          <p:nvPr>
            <p:ph type="dt" sz="half" idx="10"/>
          </p:nvPr>
        </p:nvSpPr>
        <p:spPr/>
        <p:txBody>
          <a:bodyPr/>
          <a:lstStyle/>
          <a:p>
            <a:fld id="{C50E8F6B-B330-4528-8140-F71D885035C3}" type="datetimeFigureOut">
              <a:rPr lang="en-GB" smtClean="0"/>
              <a:t>17/04/2024</a:t>
            </a:fld>
            <a:endParaRPr lang="en-GB"/>
          </a:p>
        </p:txBody>
      </p:sp>
      <p:sp>
        <p:nvSpPr>
          <p:cNvPr id="4" name="Footer Placeholder 3">
            <a:extLst>
              <a:ext uri="{FF2B5EF4-FFF2-40B4-BE49-F238E27FC236}">
                <a16:creationId xmlns:a16="http://schemas.microsoft.com/office/drawing/2014/main" id="{FBE86515-A061-AD5F-A466-5E7F8BF83A0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D8AD5F9-CE9F-9F6B-C110-E89CA8ABCBA8}"/>
              </a:ext>
            </a:extLst>
          </p:cNvPr>
          <p:cNvSpPr>
            <a:spLocks noGrp="1"/>
          </p:cNvSpPr>
          <p:nvPr>
            <p:ph type="sldNum" sz="quarter" idx="12"/>
          </p:nvPr>
        </p:nvSpPr>
        <p:spPr/>
        <p:txBody>
          <a:bodyPr/>
          <a:lstStyle/>
          <a:p>
            <a:fld id="{FF3478F8-3371-47B8-9B9D-509145AF0C96}" type="slidenum">
              <a:rPr lang="en-GB" smtClean="0"/>
              <a:t>‹#›</a:t>
            </a:fld>
            <a:endParaRPr lang="en-GB"/>
          </a:p>
        </p:txBody>
      </p:sp>
    </p:spTree>
    <p:extLst>
      <p:ext uri="{BB962C8B-B14F-4D97-AF65-F5344CB8AC3E}">
        <p14:creationId xmlns:p14="http://schemas.microsoft.com/office/powerpoint/2010/main" val="40153310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D67C128-4968-EF60-6642-1B147AE7DA34}"/>
              </a:ext>
            </a:extLst>
          </p:cNvPr>
          <p:cNvSpPr>
            <a:spLocks noGrp="1"/>
          </p:cNvSpPr>
          <p:nvPr>
            <p:ph type="dt" sz="half" idx="10"/>
          </p:nvPr>
        </p:nvSpPr>
        <p:spPr/>
        <p:txBody>
          <a:bodyPr/>
          <a:lstStyle/>
          <a:p>
            <a:fld id="{C50E8F6B-B330-4528-8140-F71D885035C3}" type="datetimeFigureOut">
              <a:rPr lang="en-GB" smtClean="0"/>
              <a:t>17/04/2024</a:t>
            </a:fld>
            <a:endParaRPr lang="en-GB"/>
          </a:p>
        </p:txBody>
      </p:sp>
      <p:sp>
        <p:nvSpPr>
          <p:cNvPr id="3" name="Footer Placeholder 2">
            <a:extLst>
              <a:ext uri="{FF2B5EF4-FFF2-40B4-BE49-F238E27FC236}">
                <a16:creationId xmlns:a16="http://schemas.microsoft.com/office/drawing/2014/main" id="{D0AB5311-909A-A84F-9E53-694ABC13C1E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4B3A9E6-A3C0-6783-28F0-CA22EB2758FF}"/>
              </a:ext>
            </a:extLst>
          </p:cNvPr>
          <p:cNvSpPr>
            <a:spLocks noGrp="1"/>
          </p:cNvSpPr>
          <p:nvPr>
            <p:ph type="sldNum" sz="quarter" idx="12"/>
          </p:nvPr>
        </p:nvSpPr>
        <p:spPr/>
        <p:txBody>
          <a:bodyPr/>
          <a:lstStyle/>
          <a:p>
            <a:fld id="{FF3478F8-3371-47B8-9B9D-509145AF0C96}" type="slidenum">
              <a:rPr lang="en-GB" smtClean="0"/>
              <a:t>‹#›</a:t>
            </a:fld>
            <a:endParaRPr lang="en-GB"/>
          </a:p>
        </p:txBody>
      </p:sp>
    </p:spTree>
    <p:extLst>
      <p:ext uri="{BB962C8B-B14F-4D97-AF65-F5344CB8AC3E}">
        <p14:creationId xmlns:p14="http://schemas.microsoft.com/office/powerpoint/2010/main" val="10405193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C10C1-CDB1-3792-3B4B-C7263E41AEF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ECAF723-955D-6D69-DD2F-30D18C50F21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5E06F0B-74E5-CB98-CC8F-311DB000600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68D9283-E4DF-3421-0958-95AC5267001D}"/>
              </a:ext>
            </a:extLst>
          </p:cNvPr>
          <p:cNvSpPr>
            <a:spLocks noGrp="1"/>
          </p:cNvSpPr>
          <p:nvPr>
            <p:ph type="dt" sz="half" idx="10"/>
          </p:nvPr>
        </p:nvSpPr>
        <p:spPr/>
        <p:txBody>
          <a:bodyPr/>
          <a:lstStyle/>
          <a:p>
            <a:fld id="{C50E8F6B-B330-4528-8140-F71D885035C3}" type="datetimeFigureOut">
              <a:rPr lang="en-GB" smtClean="0"/>
              <a:t>17/04/2024</a:t>
            </a:fld>
            <a:endParaRPr lang="en-GB"/>
          </a:p>
        </p:txBody>
      </p:sp>
      <p:sp>
        <p:nvSpPr>
          <p:cNvPr id="6" name="Footer Placeholder 5">
            <a:extLst>
              <a:ext uri="{FF2B5EF4-FFF2-40B4-BE49-F238E27FC236}">
                <a16:creationId xmlns:a16="http://schemas.microsoft.com/office/drawing/2014/main" id="{4ED24030-BBE5-1B35-4B3F-E0747A6D2DA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99E6233-0A82-86D8-FC2B-BE83F8406201}"/>
              </a:ext>
            </a:extLst>
          </p:cNvPr>
          <p:cNvSpPr>
            <a:spLocks noGrp="1"/>
          </p:cNvSpPr>
          <p:nvPr>
            <p:ph type="sldNum" sz="quarter" idx="12"/>
          </p:nvPr>
        </p:nvSpPr>
        <p:spPr/>
        <p:txBody>
          <a:bodyPr/>
          <a:lstStyle/>
          <a:p>
            <a:fld id="{FF3478F8-3371-47B8-9B9D-509145AF0C96}" type="slidenum">
              <a:rPr lang="en-GB" smtClean="0"/>
              <a:t>‹#›</a:t>
            </a:fld>
            <a:endParaRPr lang="en-GB"/>
          </a:p>
        </p:txBody>
      </p:sp>
    </p:spTree>
    <p:extLst>
      <p:ext uri="{BB962C8B-B14F-4D97-AF65-F5344CB8AC3E}">
        <p14:creationId xmlns:p14="http://schemas.microsoft.com/office/powerpoint/2010/main" val="22623192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D43FA-5D11-D881-108F-B0B5A85DF9A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009EFCB-19D7-55B0-3B0B-67456BF3DDD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A218D22-D583-7D6B-8923-3B35E81A2D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631E14-369F-FBC4-9398-ED8FC3AEBC30}"/>
              </a:ext>
            </a:extLst>
          </p:cNvPr>
          <p:cNvSpPr>
            <a:spLocks noGrp="1"/>
          </p:cNvSpPr>
          <p:nvPr>
            <p:ph type="dt" sz="half" idx="10"/>
          </p:nvPr>
        </p:nvSpPr>
        <p:spPr/>
        <p:txBody>
          <a:bodyPr/>
          <a:lstStyle/>
          <a:p>
            <a:fld id="{C50E8F6B-B330-4528-8140-F71D885035C3}" type="datetimeFigureOut">
              <a:rPr lang="en-GB" smtClean="0"/>
              <a:t>17/04/2024</a:t>
            </a:fld>
            <a:endParaRPr lang="en-GB"/>
          </a:p>
        </p:txBody>
      </p:sp>
      <p:sp>
        <p:nvSpPr>
          <p:cNvPr id="6" name="Footer Placeholder 5">
            <a:extLst>
              <a:ext uri="{FF2B5EF4-FFF2-40B4-BE49-F238E27FC236}">
                <a16:creationId xmlns:a16="http://schemas.microsoft.com/office/drawing/2014/main" id="{04A2D996-1C83-C6FD-294D-10AF6A16321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75D1EF6-A3BA-8C12-6A84-7A299045A026}"/>
              </a:ext>
            </a:extLst>
          </p:cNvPr>
          <p:cNvSpPr>
            <a:spLocks noGrp="1"/>
          </p:cNvSpPr>
          <p:nvPr>
            <p:ph type="sldNum" sz="quarter" idx="12"/>
          </p:nvPr>
        </p:nvSpPr>
        <p:spPr/>
        <p:txBody>
          <a:bodyPr/>
          <a:lstStyle/>
          <a:p>
            <a:fld id="{FF3478F8-3371-47B8-9B9D-509145AF0C96}" type="slidenum">
              <a:rPr lang="en-GB" smtClean="0"/>
              <a:t>‹#›</a:t>
            </a:fld>
            <a:endParaRPr lang="en-GB"/>
          </a:p>
        </p:txBody>
      </p:sp>
    </p:spTree>
    <p:extLst>
      <p:ext uri="{BB962C8B-B14F-4D97-AF65-F5344CB8AC3E}">
        <p14:creationId xmlns:p14="http://schemas.microsoft.com/office/powerpoint/2010/main" val="12463266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39812-64EF-C946-14EF-BA04A12CE30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6414AF9-790A-AB40-9850-AD14528F2E9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6BBD8C4-3FAF-AE36-72A9-75D15FF83F24}"/>
              </a:ext>
            </a:extLst>
          </p:cNvPr>
          <p:cNvSpPr>
            <a:spLocks noGrp="1"/>
          </p:cNvSpPr>
          <p:nvPr>
            <p:ph type="dt" sz="half" idx="10"/>
          </p:nvPr>
        </p:nvSpPr>
        <p:spPr/>
        <p:txBody>
          <a:bodyPr/>
          <a:lstStyle/>
          <a:p>
            <a:fld id="{C50E8F6B-B330-4528-8140-F71D885035C3}" type="datetimeFigureOut">
              <a:rPr lang="en-GB" smtClean="0"/>
              <a:t>17/04/2024</a:t>
            </a:fld>
            <a:endParaRPr lang="en-GB"/>
          </a:p>
        </p:txBody>
      </p:sp>
      <p:sp>
        <p:nvSpPr>
          <p:cNvPr id="5" name="Footer Placeholder 4">
            <a:extLst>
              <a:ext uri="{FF2B5EF4-FFF2-40B4-BE49-F238E27FC236}">
                <a16:creationId xmlns:a16="http://schemas.microsoft.com/office/drawing/2014/main" id="{339A485A-9AFD-08E4-75A8-33F8734275B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A96CE5-4C09-E2CE-F116-20B26C7B4395}"/>
              </a:ext>
            </a:extLst>
          </p:cNvPr>
          <p:cNvSpPr>
            <a:spLocks noGrp="1"/>
          </p:cNvSpPr>
          <p:nvPr>
            <p:ph type="sldNum" sz="quarter" idx="12"/>
          </p:nvPr>
        </p:nvSpPr>
        <p:spPr/>
        <p:txBody>
          <a:bodyPr/>
          <a:lstStyle/>
          <a:p>
            <a:fld id="{FF3478F8-3371-47B8-9B9D-509145AF0C96}" type="slidenum">
              <a:rPr lang="en-GB" smtClean="0"/>
              <a:t>‹#›</a:t>
            </a:fld>
            <a:endParaRPr lang="en-GB"/>
          </a:p>
        </p:txBody>
      </p:sp>
    </p:spTree>
    <p:extLst>
      <p:ext uri="{BB962C8B-B14F-4D97-AF65-F5344CB8AC3E}">
        <p14:creationId xmlns:p14="http://schemas.microsoft.com/office/powerpoint/2010/main" val="3267697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9B9A17A-43C0-7FB7-76BB-1E8374B8BE7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4321308-1030-6DF0-0C33-BD2FA207559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0CD07B5-816D-C742-E293-D8E95B0B37CE}"/>
              </a:ext>
            </a:extLst>
          </p:cNvPr>
          <p:cNvSpPr>
            <a:spLocks noGrp="1"/>
          </p:cNvSpPr>
          <p:nvPr>
            <p:ph type="dt" sz="half" idx="10"/>
          </p:nvPr>
        </p:nvSpPr>
        <p:spPr/>
        <p:txBody>
          <a:bodyPr/>
          <a:lstStyle/>
          <a:p>
            <a:fld id="{C50E8F6B-B330-4528-8140-F71D885035C3}" type="datetimeFigureOut">
              <a:rPr lang="en-GB" smtClean="0"/>
              <a:t>17/04/2024</a:t>
            </a:fld>
            <a:endParaRPr lang="en-GB"/>
          </a:p>
        </p:txBody>
      </p:sp>
      <p:sp>
        <p:nvSpPr>
          <p:cNvPr id="5" name="Footer Placeholder 4">
            <a:extLst>
              <a:ext uri="{FF2B5EF4-FFF2-40B4-BE49-F238E27FC236}">
                <a16:creationId xmlns:a16="http://schemas.microsoft.com/office/drawing/2014/main" id="{A0E2DDA9-1D95-64C0-8594-E37A98C9A6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205357-C2B8-B7DF-FF98-3A700D7AD677}"/>
              </a:ext>
            </a:extLst>
          </p:cNvPr>
          <p:cNvSpPr>
            <a:spLocks noGrp="1"/>
          </p:cNvSpPr>
          <p:nvPr>
            <p:ph type="sldNum" sz="quarter" idx="12"/>
          </p:nvPr>
        </p:nvSpPr>
        <p:spPr/>
        <p:txBody>
          <a:bodyPr/>
          <a:lstStyle/>
          <a:p>
            <a:fld id="{FF3478F8-3371-47B8-9B9D-509145AF0C96}" type="slidenum">
              <a:rPr lang="en-GB" smtClean="0"/>
              <a:t>‹#›</a:t>
            </a:fld>
            <a:endParaRPr lang="en-GB"/>
          </a:p>
        </p:txBody>
      </p:sp>
    </p:spTree>
    <p:extLst>
      <p:ext uri="{BB962C8B-B14F-4D97-AF65-F5344CB8AC3E}">
        <p14:creationId xmlns:p14="http://schemas.microsoft.com/office/powerpoint/2010/main" val="17116954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93536-6948-4E95-0F57-589E698EFDC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0E4CB6C-7FDD-87F5-83A4-D0576E6A58C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DF65B1F-3AC8-A867-6999-212C6697284F}"/>
              </a:ext>
            </a:extLst>
          </p:cNvPr>
          <p:cNvSpPr>
            <a:spLocks noGrp="1"/>
          </p:cNvSpPr>
          <p:nvPr>
            <p:ph type="dt" sz="half" idx="10"/>
          </p:nvPr>
        </p:nvSpPr>
        <p:spPr/>
        <p:txBody>
          <a:bodyPr/>
          <a:lstStyle/>
          <a:p>
            <a:fld id="{5F01CFAB-FFD8-49FB-8D31-EBC66B25D142}" type="datetimeFigureOut">
              <a:rPr lang="en-GB" smtClean="0"/>
              <a:t>17/04/2024</a:t>
            </a:fld>
            <a:endParaRPr lang="en-GB"/>
          </a:p>
        </p:txBody>
      </p:sp>
      <p:sp>
        <p:nvSpPr>
          <p:cNvPr id="5" name="Footer Placeholder 4">
            <a:extLst>
              <a:ext uri="{FF2B5EF4-FFF2-40B4-BE49-F238E27FC236}">
                <a16:creationId xmlns:a16="http://schemas.microsoft.com/office/drawing/2014/main" id="{D55E45F4-6A41-5D36-DCF5-0A3C40B0B9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8A0994-2602-E060-D1EB-F6C7DDB2DB86}"/>
              </a:ext>
            </a:extLst>
          </p:cNvPr>
          <p:cNvSpPr>
            <a:spLocks noGrp="1"/>
          </p:cNvSpPr>
          <p:nvPr>
            <p:ph type="sldNum" sz="quarter" idx="12"/>
          </p:nvPr>
        </p:nvSpPr>
        <p:spPr/>
        <p:txBody>
          <a:bodyPr/>
          <a:lstStyle/>
          <a:p>
            <a:fld id="{6F8E7155-237A-4FCE-8A26-B540804CDE85}" type="slidenum">
              <a:rPr lang="en-GB" smtClean="0"/>
              <a:t>‹#›</a:t>
            </a:fld>
            <a:endParaRPr lang="en-GB"/>
          </a:p>
        </p:txBody>
      </p:sp>
    </p:spTree>
    <p:extLst>
      <p:ext uri="{BB962C8B-B14F-4D97-AF65-F5344CB8AC3E}">
        <p14:creationId xmlns:p14="http://schemas.microsoft.com/office/powerpoint/2010/main" val="27561999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87648-C98D-B01D-684A-99AB90B002E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BC20E9E-6C30-3C60-690F-DBCD32CFC0E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5EE6EDC-3812-A155-4147-851A466C8B0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D8C8D4E-757D-4668-4953-822E90B36FC8}"/>
              </a:ext>
            </a:extLst>
          </p:cNvPr>
          <p:cNvSpPr>
            <a:spLocks noGrp="1"/>
          </p:cNvSpPr>
          <p:nvPr>
            <p:ph type="dt" sz="half" idx="10"/>
          </p:nvPr>
        </p:nvSpPr>
        <p:spPr/>
        <p:txBody>
          <a:bodyPr/>
          <a:lstStyle/>
          <a:p>
            <a:fld id="{5F01CFAB-FFD8-49FB-8D31-EBC66B25D142}" type="datetimeFigureOut">
              <a:rPr lang="en-GB" smtClean="0"/>
              <a:t>17/04/2024</a:t>
            </a:fld>
            <a:endParaRPr lang="en-GB"/>
          </a:p>
        </p:txBody>
      </p:sp>
      <p:sp>
        <p:nvSpPr>
          <p:cNvPr id="6" name="Footer Placeholder 5">
            <a:extLst>
              <a:ext uri="{FF2B5EF4-FFF2-40B4-BE49-F238E27FC236}">
                <a16:creationId xmlns:a16="http://schemas.microsoft.com/office/drawing/2014/main" id="{E1EB9BE3-48DC-BAEC-9FE7-3EA7ADE64A8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67C366-97B1-CFDC-0D48-3138B08FED00}"/>
              </a:ext>
            </a:extLst>
          </p:cNvPr>
          <p:cNvSpPr>
            <a:spLocks noGrp="1"/>
          </p:cNvSpPr>
          <p:nvPr>
            <p:ph type="sldNum" sz="quarter" idx="12"/>
          </p:nvPr>
        </p:nvSpPr>
        <p:spPr/>
        <p:txBody>
          <a:bodyPr/>
          <a:lstStyle/>
          <a:p>
            <a:fld id="{6F8E7155-237A-4FCE-8A26-B540804CDE85}" type="slidenum">
              <a:rPr lang="en-GB" smtClean="0"/>
              <a:t>‹#›</a:t>
            </a:fld>
            <a:endParaRPr lang="en-GB"/>
          </a:p>
        </p:txBody>
      </p:sp>
    </p:spTree>
    <p:extLst>
      <p:ext uri="{BB962C8B-B14F-4D97-AF65-F5344CB8AC3E}">
        <p14:creationId xmlns:p14="http://schemas.microsoft.com/office/powerpoint/2010/main" val="536989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5000F-893D-015D-B38C-0E444884462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56FE6E-2E68-357A-CE68-E169D57509A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F57A25A-D7DA-A710-3EC7-FE566230933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E6120D3-6F89-9D11-019E-CECA68FBDA5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E0FD318-B45B-341C-FFAF-1346775474D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FE5D115-E587-806E-5CF5-331AB039E376}"/>
              </a:ext>
            </a:extLst>
          </p:cNvPr>
          <p:cNvSpPr>
            <a:spLocks noGrp="1"/>
          </p:cNvSpPr>
          <p:nvPr>
            <p:ph type="dt" sz="half" idx="10"/>
          </p:nvPr>
        </p:nvSpPr>
        <p:spPr/>
        <p:txBody>
          <a:bodyPr/>
          <a:lstStyle/>
          <a:p>
            <a:fld id="{5F01CFAB-FFD8-49FB-8D31-EBC66B25D142}" type="datetimeFigureOut">
              <a:rPr lang="en-GB" smtClean="0"/>
              <a:t>17/04/2024</a:t>
            </a:fld>
            <a:endParaRPr lang="en-GB"/>
          </a:p>
        </p:txBody>
      </p:sp>
      <p:sp>
        <p:nvSpPr>
          <p:cNvPr id="8" name="Footer Placeholder 7">
            <a:extLst>
              <a:ext uri="{FF2B5EF4-FFF2-40B4-BE49-F238E27FC236}">
                <a16:creationId xmlns:a16="http://schemas.microsoft.com/office/drawing/2014/main" id="{A177B4EE-845C-2666-6B58-E5443A03222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8459F72-61F8-A2D2-5E9F-522A7F7B5749}"/>
              </a:ext>
            </a:extLst>
          </p:cNvPr>
          <p:cNvSpPr>
            <a:spLocks noGrp="1"/>
          </p:cNvSpPr>
          <p:nvPr>
            <p:ph type="sldNum" sz="quarter" idx="12"/>
          </p:nvPr>
        </p:nvSpPr>
        <p:spPr/>
        <p:txBody>
          <a:bodyPr/>
          <a:lstStyle/>
          <a:p>
            <a:fld id="{6F8E7155-237A-4FCE-8A26-B540804CDE85}" type="slidenum">
              <a:rPr lang="en-GB" smtClean="0"/>
              <a:t>‹#›</a:t>
            </a:fld>
            <a:endParaRPr lang="en-GB"/>
          </a:p>
        </p:txBody>
      </p:sp>
    </p:spTree>
    <p:extLst>
      <p:ext uri="{BB962C8B-B14F-4D97-AF65-F5344CB8AC3E}">
        <p14:creationId xmlns:p14="http://schemas.microsoft.com/office/powerpoint/2010/main" val="20507202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8D240-F7EF-69FB-3845-8F80E05DE5B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A1860CA-1703-D172-5C47-A807221E74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65EA8C-8999-B604-DAEE-313909C43128}"/>
              </a:ext>
            </a:extLst>
          </p:cNvPr>
          <p:cNvSpPr>
            <a:spLocks noGrp="1"/>
          </p:cNvSpPr>
          <p:nvPr>
            <p:ph type="dt" sz="half" idx="10"/>
          </p:nvPr>
        </p:nvSpPr>
        <p:spPr/>
        <p:txBody>
          <a:bodyPr/>
          <a:lstStyle/>
          <a:p>
            <a:fld id="{5F01CFAB-FFD8-49FB-8D31-EBC66B25D142}" type="datetimeFigureOut">
              <a:rPr lang="en-GB" smtClean="0"/>
              <a:t>17/04/2024</a:t>
            </a:fld>
            <a:endParaRPr lang="en-GB"/>
          </a:p>
        </p:txBody>
      </p:sp>
      <p:sp>
        <p:nvSpPr>
          <p:cNvPr id="5" name="Footer Placeholder 4">
            <a:extLst>
              <a:ext uri="{FF2B5EF4-FFF2-40B4-BE49-F238E27FC236}">
                <a16:creationId xmlns:a16="http://schemas.microsoft.com/office/drawing/2014/main" id="{0BFA9F4E-A736-81A2-A66A-61914EE97F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A1E23D-717A-1563-5DD1-53B2EDE9AE99}"/>
              </a:ext>
            </a:extLst>
          </p:cNvPr>
          <p:cNvSpPr>
            <a:spLocks noGrp="1"/>
          </p:cNvSpPr>
          <p:nvPr>
            <p:ph type="sldNum" sz="quarter" idx="12"/>
          </p:nvPr>
        </p:nvSpPr>
        <p:spPr/>
        <p:txBody>
          <a:bodyPr/>
          <a:lstStyle/>
          <a:p>
            <a:fld id="{6F8E7155-237A-4FCE-8A26-B540804CDE85}" type="slidenum">
              <a:rPr lang="en-GB" smtClean="0"/>
              <a:t>‹#›</a:t>
            </a:fld>
            <a:endParaRPr lang="en-GB"/>
          </a:p>
        </p:txBody>
      </p:sp>
    </p:spTree>
    <p:extLst>
      <p:ext uri="{BB962C8B-B14F-4D97-AF65-F5344CB8AC3E}">
        <p14:creationId xmlns:p14="http://schemas.microsoft.com/office/powerpoint/2010/main" val="32901935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6B97A562-D395-44D5-9B4F-FCFFCD9630EC}"/>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a:extLst>
              <a:ext uri="{FF2B5EF4-FFF2-40B4-BE49-F238E27FC236}">
                <a16:creationId xmlns:a16="http://schemas.microsoft.com/office/drawing/2014/main" id="{01C7002B-0687-4395-9482-2269C823DC1C}"/>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a:extLst>
              <a:ext uri="{FF2B5EF4-FFF2-40B4-BE49-F238E27FC236}">
                <a16:creationId xmlns:a16="http://schemas.microsoft.com/office/drawing/2014/main" id="{072F3C21-6C2F-4213-BE06-08DB8466C8E5}"/>
              </a:ext>
            </a:extLst>
          </p:cNvPr>
          <p:cNvSpPr>
            <a:spLocks noGrp="1" noChangeArrowheads="1"/>
          </p:cNvSpPr>
          <p:nvPr>
            <p:ph type="sldNum" sz="quarter" idx="12"/>
          </p:nvPr>
        </p:nvSpPr>
        <p:spPr>
          <a:ln/>
        </p:spPr>
        <p:txBody>
          <a:bodyPr/>
          <a:lstStyle>
            <a:lvl1pPr>
              <a:defRPr/>
            </a:lvl1pPr>
          </a:lstStyle>
          <a:p>
            <a:pPr>
              <a:defRPr/>
            </a:pPr>
            <a:fld id="{AEDDDBEC-A524-45F8-83D4-B126EF069E3E}" type="slidenum">
              <a:rPr lang="en-GB" altLang="en-US"/>
              <a:pPr>
                <a:defRPr/>
              </a:pPr>
              <a:t>‹#›</a:t>
            </a:fld>
            <a:endParaRPr lang="en-GB" altLang="en-US"/>
          </a:p>
        </p:txBody>
      </p:sp>
    </p:spTree>
    <p:extLst>
      <p:ext uri="{BB962C8B-B14F-4D97-AF65-F5344CB8AC3E}">
        <p14:creationId xmlns:p14="http://schemas.microsoft.com/office/powerpoint/2010/main" val="35433687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B053B-913F-435B-B2A3-856DF0A3BAD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2882ACC-6C37-42A4-B910-C6C60FAA6E9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4483E20-8F24-40CA-AFA6-3C19C319DA6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F7896FD-5F80-41D8-BFE6-5C5C4CD55916}"/>
              </a:ext>
            </a:extLst>
          </p:cNvPr>
          <p:cNvSpPr>
            <a:spLocks noGrp="1"/>
          </p:cNvSpPr>
          <p:nvPr>
            <p:ph type="dt" sz="half" idx="10"/>
          </p:nvPr>
        </p:nvSpPr>
        <p:spPr/>
        <p:txBody>
          <a:bodyPr/>
          <a:lstStyle/>
          <a:p>
            <a:fld id="{48EEA2A0-7D7E-4741-9144-3EB086A3CF15}" type="datetimeFigureOut">
              <a:rPr lang="en-GB" smtClean="0"/>
              <a:t>17/04/2024</a:t>
            </a:fld>
            <a:endParaRPr lang="en-GB"/>
          </a:p>
        </p:txBody>
      </p:sp>
      <p:sp>
        <p:nvSpPr>
          <p:cNvPr id="6" name="Footer Placeholder 5">
            <a:extLst>
              <a:ext uri="{FF2B5EF4-FFF2-40B4-BE49-F238E27FC236}">
                <a16:creationId xmlns:a16="http://schemas.microsoft.com/office/drawing/2014/main" id="{690282B3-0A78-4481-BE5D-F1D6B9060E4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DD3EC9-095F-433D-9094-CC71B873D790}"/>
              </a:ext>
            </a:extLst>
          </p:cNvPr>
          <p:cNvSpPr>
            <a:spLocks noGrp="1"/>
          </p:cNvSpPr>
          <p:nvPr>
            <p:ph type="sldNum" sz="quarter" idx="12"/>
          </p:nvPr>
        </p:nvSpPr>
        <p:spPr/>
        <p:txBody>
          <a:bodyPr/>
          <a:lstStyle/>
          <a:p>
            <a:fld id="{98FEFF21-7435-4F87-8DB2-56DB2BF95960}" type="slidenum">
              <a:rPr lang="en-GB" smtClean="0"/>
              <a:t>‹#›</a:t>
            </a:fld>
            <a:endParaRPr lang="en-GB"/>
          </a:p>
        </p:txBody>
      </p:sp>
    </p:spTree>
    <p:extLst>
      <p:ext uri="{BB962C8B-B14F-4D97-AF65-F5344CB8AC3E}">
        <p14:creationId xmlns:p14="http://schemas.microsoft.com/office/powerpoint/2010/main" val="42337265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 Id="rId5" Type="http://schemas.openxmlformats.org/officeDocument/2006/relationships/theme" Target="../theme/theme2.xml"/><Relationship Id="rId4" Type="http://schemas.openxmlformats.org/officeDocument/2006/relationships/slideLayout" Target="../slideLayouts/slideLayout15.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16.xml"/></Relationships>
</file>

<file path=ppt/slideMasters/_rels/slideMaster4.xml.rels><?xml version="1.0" encoding="UTF-8" standalone="yes"?>
<Relationships xmlns="http://schemas.openxmlformats.org/package/2006/relationships"><Relationship Id="rId2" Type="http://schemas.openxmlformats.org/officeDocument/2006/relationships/theme" Target="../theme/theme4.xml"/><Relationship Id="rId1" Type="http://schemas.openxmlformats.org/officeDocument/2006/relationships/slideLayout" Target="../slideLayouts/slideLayout1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3209560-57EE-7238-1DE2-A3FFDD7C0D2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F0EC6C5-9CBC-5C48-DC3E-B47DE23C5B0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F5F261-99CE-0437-4C64-CDDF6F302AF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50E8F6B-B330-4528-8140-F71D885035C3}" type="datetimeFigureOut">
              <a:rPr lang="en-GB" smtClean="0"/>
              <a:t>17/04/2024</a:t>
            </a:fld>
            <a:endParaRPr lang="en-GB"/>
          </a:p>
        </p:txBody>
      </p:sp>
      <p:sp>
        <p:nvSpPr>
          <p:cNvPr id="5" name="Footer Placeholder 4">
            <a:extLst>
              <a:ext uri="{FF2B5EF4-FFF2-40B4-BE49-F238E27FC236}">
                <a16:creationId xmlns:a16="http://schemas.microsoft.com/office/drawing/2014/main" id="{225131BA-2C39-3F3E-21BD-724F48E2509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0E8150D-9B74-AC6D-C2A1-70D5DEC3DC8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F3478F8-3371-47B8-9B9D-509145AF0C96}" type="slidenum">
              <a:rPr lang="en-GB" smtClean="0"/>
              <a:t>‹#›</a:t>
            </a:fld>
            <a:endParaRPr lang="en-GB"/>
          </a:p>
        </p:txBody>
      </p:sp>
    </p:spTree>
    <p:extLst>
      <p:ext uri="{BB962C8B-B14F-4D97-AF65-F5344CB8AC3E}">
        <p14:creationId xmlns:p14="http://schemas.microsoft.com/office/powerpoint/2010/main" val="14550087"/>
      </p:ext>
    </p:extLst>
  </p:cSld>
  <p:clrMap bg1="lt1" tx1="dk1" bg2="lt2" tx2="dk2" accent1="accent1" accent2="accent2" accent3="accent3" accent4="accent4" accent5="accent5" accent6="accent6" hlink="hlink" folHlink="folHlink"/>
  <p:sldLayoutIdLst>
    <p:sldLayoutId id="2147483649" r:id="rId1"/>
    <p:sldLayoutId id="2147483675" r:id="rId2"/>
    <p:sldLayoutId id="2147483651" r:id="rId3"/>
    <p:sldLayoutId id="2147483677"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9C5A3C4-A544-F842-78E3-27AAA3525A6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50178F6-0253-FA6B-4C1B-66064E47BC2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CAF87C-6DFC-836C-698B-A17BFB6CFC7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F01CFAB-FFD8-49FB-8D31-EBC66B25D142}" type="datetimeFigureOut">
              <a:rPr lang="en-GB" smtClean="0"/>
              <a:t>17/04/2024</a:t>
            </a:fld>
            <a:endParaRPr lang="en-GB"/>
          </a:p>
        </p:txBody>
      </p:sp>
      <p:sp>
        <p:nvSpPr>
          <p:cNvPr id="5" name="Footer Placeholder 4">
            <a:extLst>
              <a:ext uri="{FF2B5EF4-FFF2-40B4-BE49-F238E27FC236}">
                <a16:creationId xmlns:a16="http://schemas.microsoft.com/office/drawing/2014/main" id="{E905DA3F-81FB-0BCD-FFB5-420357803D1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F2D7E27-A5D7-23BF-E16C-FC4AE3D6BA3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F8E7155-237A-4FCE-8A26-B540804CDE85}" type="slidenum">
              <a:rPr lang="en-GB" smtClean="0"/>
              <a:t>‹#›</a:t>
            </a:fld>
            <a:endParaRPr lang="en-GB"/>
          </a:p>
        </p:txBody>
      </p:sp>
    </p:spTree>
    <p:extLst>
      <p:ext uri="{BB962C8B-B14F-4D97-AF65-F5344CB8AC3E}">
        <p14:creationId xmlns:p14="http://schemas.microsoft.com/office/powerpoint/2010/main" val="213005698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74" r:id="rId3"/>
    <p:sldLayoutId id="214748365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833E430B-0333-46CA-A27D-EA83BF50417D}"/>
              </a:ext>
            </a:extLst>
          </p:cNvPr>
          <p:cNvSpPr>
            <a:spLocks noGrp="1" noChangeArrowheads="1"/>
          </p:cNvSpPr>
          <p:nvPr>
            <p:ph type="title"/>
          </p:nvPr>
        </p:nvSpPr>
        <p:spPr bwMode="auto">
          <a:xfrm>
            <a:off x="914400" y="609600"/>
            <a:ext cx="103632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p>
        </p:txBody>
      </p:sp>
      <p:sp>
        <p:nvSpPr>
          <p:cNvPr id="1027" name="Rectangle 3">
            <a:extLst>
              <a:ext uri="{FF2B5EF4-FFF2-40B4-BE49-F238E27FC236}">
                <a16:creationId xmlns:a16="http://schemas.microsoft.com/office/drawing/2014/main" id="{6DB2FA69-71F8-4033-B878-AA5F5192ADD4}"/>
              </a:ext>
            </a:extLst>
          </p:cNvPr>
          <p:cNvSpPr>
            <a:spLocks noGrp="1" noChangeArrowheads="1"/>
          </p:cNvSpPr>
          <p:nvPr>
            <p:ph type="body" idx="1"/>
          </p:nvPr>
        </p:nvSpPr>
        <p:spPr bwMode="auto">
          <a:xfrm>
            <a:off x="914400" y="1981200"/>
            <a:ext cx="103632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028" name="Rectangle 4">
            <a:extLst>
              <a:ext uri="{FF2B5EF4-FFF2-40B4-BE49-F238E27FC236}">
                <a16:creationId xmlns:a16="http://schemas.microsoft.com/office/drawing/2014/main" id="{DBA4CF71-1227-4E4F-98EB-DB6E36B33D09}"/>
              </a:ext>
            </a:extLst>
          </p:cNvPr>
          <p:cNvSpPr>
            <a:spLocks noGrp="1" noChangeArrowheads="1"/>
          </p:cNvSpPr>
          <p:nvPr>
            <p:ph type="dt" sz="half" idx="2"/>
          </p:nvPr>
        </p:nvSpPr>
        <p:spPr bwMode="auto">
          <a:xfrm>
            <a:off x="914400" y="6248400"/>
            <a:ext cx="25400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en-GB" altLang="en-US"/>
          </a:p>
        </p:txBody>
      </p:sp>
      <p:sp>
        <p:nvSpPr>
          <p:cNvPr id="1029" name="Rectangle 5">
            <a:extLst>
              <a:ext uri="{FF2B5EF4-FFF2-40B4-BE49-F238E27FC236}">
                <a16:creationId xmlns:a16="http://schemas.microsoft.com/office/drawing/2014/main" id="{604DA84C-DF1D-40A9-8798-83F4AFA9DA62}"/>
              </a:ext>
            </a:extLst>
          </p:cNvPr>
          <p:cNvSpPr>
            <a:spLocks noGrp="1" noChangeArrowheads="1"/>
          </p:cNvSpPr>
          <p:nvPr>
            <p:ph type="ftr" sz="quarter" idx="3"/>
          </p:nvPr>
        </p:nvSpPr>
        <p:spPr bwMode="auto">
          <a:xfrm>
            <a:off x="4165600" y="6248400"/>
            <a:ext cx="38608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endParaRPr lang="en-GB" altLang="en-US"/>
          </a:p>
        </p:txBody>
      </p:sp>
      <p:sp>
        <p:nvSpPr>
          <p:cNvPr id="1030" name="Rectangle 6">
            <a:extLst>
              <a:ext uri="{FF2B5EF4-FFF2-40B4-BE49-F238E27FC236}">
                <a16:creationId xmlns:a16="http://schemas.microsoft.com/office/drawing/2014/main" id="{FCC59819-7CCB-46ED-9A23-12193A232C8B}"/>
              </a:ext>
            </a:extLst>
          </p:cNvPr>
          <p:cNvSpPr>
            <a:spLocks noGrp="1" noChangeArrowheads="1"/>
          </p:cNvSpPr>
          <p:nvPr>
            <p:ph type="sldNum" sz="quarter" idx="4"/>
          </p:nvPr>
        </p:nvSpPr>
        <p:spPr bwMode="auto">
          <a:xfrm>
            <a:off x="8737600" y="6248400"/>
            <a:ext cx="25400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400" smtClean="0"/>
            </a:lvl1pPr>
          </a:lstStyle>
          <a:p>
            <a:pPr>
              <a:defRPr/>
            </a:pPr>
            <a:fld id="{5D40AA09-7969-4273-A38C-ACEF24A445C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2" r:id="rId1"/>
  </p:sldLayoutIdLst>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anose="02020603050405020304" pitchFamily="18" charset="0"/>
        </a:defRPr>
      </a:lvl2pPr>
      <a:lvl3pPr algn="ctr" rtl="0" eaLnBrk="0" fontAlgn="base" hangingPunct="0">
        <a:spcBef>
          <a:spcPct val="0"/>
        </a:spcBef>
        <a:spcAft>
          <a:spcPct val="0"/>
        </a:spcAft>
        <a:defRPr sz="4400">
          <a:solidFill>
            <a:schemeClr val="tx2"/>
          </a:solidFill>
          <a:latin typeface="Times New Roman" panose="02020603050405020304" pitchFamily="18" charset="0"/>
        </a:defRPr>
      </a:lvl3pPr>
      <a:lvl4pPr algn="ctr" rtl="0" eaLnBrk="0" fontAlgn="base" hangingPunct="0">
        <a:spcBef>
          <a:spcPct val="0"/>
        </a:spcBef>
        <a:spcAft>
          <a:spcPct val="0"/>
        </a:spcAft>
        <a:defRPr sz="4400">
          <a:solidFill>
            <a:schemeClr val="tx2"/>
          </a:solidFill>
          <a:latin typeface="Times New Roman" panose="02020603050405020304" pitchFamily="18" charset="0"/>
        </a:defRPr>
      </a:lvl4pPr>
      <a:lvl5pPr algn="ctr" rtl="0" eaLnBrk="0" fontAlgn="base" hangingPunct="0">
        <a:spcBef>
          <a:spcPct val="0"/>
        </a:spcBef>
        <a:spcAft>
          <a:spcPct val="0"/>
        </a:spcAft>
        <a:defRPr sz="4400">
          <a:solidFill>
            <a:schemeClr val="tx2"/>
          </a:solidFill>
          <a:latin typeface="Times New Roman" panose="02020603050405020304" pitchFamily="18" charset="0"/>
        </a:defRPr>
      </a:lvl5pPr>
      <a:lvl6pPr marL="457200" algn="ctr" rtl="0" fontAlgn="base">
        <a:spcBef>
          <a:spcPct val="0"/>
        </a:spcBef>
        <a:spcAft>
          <a:spcPct val="0"/>
        </a:spcAft>
        <a:defRPr sz="4400">
          <a:solidFill>
            <a:schemeClr val="tx2"/>
          </a:solidFill>
          <a:latin typeface="Times New Roman" panose="02020603050405020304" pitchFamily="18" charset="0"/>
        </a:defRPr>
      </a:lvl6pPr>
      <a:lvl7pPr marL="914400" algn="ctr" rtl="0" fontAlgn="base">
        <a:spcBef>
          <a:spcPct val="0"/>
        </a:spcBef>
        <a:spcAft>
          <a:spcPct val="0"/>
        </a:spcAft>
        <a:defRPr sz="4400">
          <a:solidFill>
            <a:schemeClr val="tx2"/>
          </a:solidFill>
          <a:latin typeface="Times New Roman" panose="02020603050405020304" pitchFamily="18" charset="0"/>
        </a:defRPr>
      </a:lvl7pPr>
      <a:lvl8pPr marL="1371600" algn="ctr" rtl="0" fontAlgn="base">
        <a:spcBef>
          <a:spcPct val="0"/>
        </a:spcBef>
        <a:spcAft>
          <a:spcPct val="0"/>
        </a:spcAft>
        <a:defRPr sz="4400">
          <a:solidFill>
            <a:schemeClr val="tx2"/>
          </a:solidFill>
          <a:latin typeface="Times New Roman" panose="02020603050405020304" pitchFamily="18" charset="0"/>
        </a:defRPr>
      </a:lvl8pPr>
      <a:lvl9pPr marL="1828800" algn="ctr" rtl="0" fontAlgn="base">
        <a:spcBef>
          <a:spcPct val="0"/>
        </a:spcBef>
        <a:spcAft>
          <a:spcPct val="0"/>
        </a:spcAft>
        <a:defRPr sz="4400">
          <a:solidFill>
            <a:schemeClr val="tx2"/>
          </a:solidFill>
          <a:latin typeface="Times New Roman" panose="02020603050405020304" pitchFamily="18" charset="0"/>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B573C05-7B69-4170-807C-2A4D3FD39B9A}"/>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BD496EE-C641-45EF-8339-7D0D4B53EAA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6980C5-8568-424F-BEC1-845F59D36F1C}"/>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48EEA2A0-7D7E-4741-9144-3EB086A3CF15}" type="datetimeFigureOut">
              <a:rPr lang="en-GB" smtClean="0"/>
              <a:t>17/04/2024</a:t>
            </a:fld>
            <a:endParaRPr lang="en-GB"/>
          </a:p>
        </p:txBody>
      </p:sp>
      <p:sp>
        <p:nvSpPr>
          <p:cNvPr id="5" name="Footer Placeholder 4">
            <a:extLst>
              <a:ext uri="{FF2B5EF4-FFF2-40B4-BE49-F238E27FC236}">
                <a16:creationId xmlns:a16="http://schemas.microsoft.com/office/drawing/2014/main" id="{1197D35D-59AB-4814-8C1B-74A7113697CD}"/>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048F497-B8DF-4B87-9307-B570C5E127B8}"/>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8FEFF21-7435-4F87-8DB2-56DB2BF95960}" type="slidenum">
              <a:rPr lang="en-GB" smtClean="0"/>
              <a:t>‹#›</a:t>
            </a:fld>
            <a:endParaRPr lang="en-GB"/>
          </a:p>
        </p:txBody>
      </p:sp>
    </p:spTree>
    <p:extLst>
      <p:ext uri="{BB962C8B-B14F-4D97-AF65-F5344CB8AC3E}">
        <p14:creationId xmlns:p14="http://schemas.microsoft.com/office/powerpoint/2010/main" val="2311380055"/>
      </p:ext>
    </p:extLst>
  </p:cSld>
  <p:clrMap bg1="lt1" tx1="dk1" bg2="lt2" tx2="dk2" accent1="accent1" accent2="accent2" accent3="accent3" accent4="accent4" accent5="accent5" accent6="accent6" hlink="hlink" folHlink="folHlink"/>
  <p:sldLayoutIdLst>
    <p:sldLayoutId id="21474836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literaryterms.net/action/" TargetMode="External"/><Relationship Id="rId2" Type="http://schemas.openxmlformats.org/officeDocument/2006/relationships/hyperlink" Target="https://literaryterms.net/symbol/" TargetMode="External"/><Relationship Id="rId1" Type="http://schemas.openxmlformats.org/officeDocument/2006/relationships/slideLayout" Target="../slideLayouts/slideLayout2.xml"/><Relationship Id="rId5" Type="http://schemas.openxmlformats.org/officeDocument/2006/relationships/hyperlink" Target="https://literaryterms.net/theme/" TargetMode="External"/><Relationship Id="rId4" Type="http://schemas.openxmlformats.org/officeDocument/2006/relationships/hyperlink" Target="https://literaryterms.net/story/" TargetMode="External"/></Relationships>
</file>

<file path=ppt/slides/_rels/slide3.xml.rels><?xml version="1.0" encoding="UTF-8" standalone="yes"?>
<Relationships xmlns="http://schemas.openxmlformats.org/package/2006/relationships"><Relationship Id="rId2" Type="http://schemas.openxmlformats.org/officeDocument/2006/relationships/hyperlink" Target="https://academic.oup.com/book/463/chapter-abstract/135243011?redirectedFrom=fulltext"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oleObject" Target="../embeddings/oleObject1.bin"/><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mappingmiracles.wordpress.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5">
            <a:extLst>
              <a:ext uri="{FF2B5EF4-FFF2-40B4-BE49-F238E27FC236}">
                <a16:creationId xmlns:a16="http://schemas.microsoft.com/office/drawing/2014/main" id="{5964CBE2-084A-47DF-A704-CF5F6217B5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81BE69-05B6-09DC-B446-3DFF86CF89E5}"/>
              </a:ext>
            </a:extLst>
          </p:cNvPr>
          <p:cNvSpPr>
            <a:spLocks noGrp="1"/>
          </p:cNvSpPr>
          <p:nvPr>
            <p:ph type="ctrTitle"/>
          </p:nvPr>
        </p:nvSpPr>
        <p:spPr>
          <a:xfrm>
            <a:off x="838199" y="1174819"/>
            <a:ext cx="4826795" cy="2858363"/>
          </a:xfrm>
        </p:spPr>
        <p:txBody>
          <a:bodyPr>
            <a:normAutofit/>
          </a:bodyPr>
          <a:lstStyle/>
          <a:p>
            <a:pPr algn="l"/>
            <a:r>
              <a:rPr lang="en-GB" sz="6100">
                <a:solidFill>
                  <a:schemeClr val="bg1"/>
                </a:solidFill>
              </a:rPr>
              <a:t>Hagiographical Motifs</a:t>
            </a:r>
          </a:p>
        </p:txBody>
      </p:sp>
      <p:sp>
        <p:nvSpPr>
          <p:cNvPr id="3" name="Subtitle 2">
            <a:extLst>
              <a:ext uri="{FF2B5EF4-FFF2-40B4-BE49-F238E27FC236}">
                <a16:creationId xmlns:a16="http://schemas.microsoft.com/office/drawing/2014/main" id="{14AAB8A2-4B30-D164-FC4F-83898F21B53C}"/>
              </a:ext>
            </a:extLst>
          </p:cNvPr>
          <p:cNvSpPr>
            <a:spLocks noGrp="1"/>
          </p:cNvSpPr>
          <p:nvPr>
            <p:ph type="subTitle" idx="1"/>
          </p:nvPr>
        </p:nvSpPr>
        <p:spPr>
          <a:xfrm>
            <a:off x="835024" y="4414180"/>
            <a:ext cx="4830283" cy="1594507"/>
          </a:xfrm>
        </p:spPr>
        <p:txBody>
          <a:bodyPr>
            <a:normAutofit/>
          </a:bodyPr>
          <a:lstStyle/>
          <a:p>
            <a:pPr algn="l"/>
            <a:r>
              <a:rPr lang="en-GB" sz="3200" dirty="0">
                <a:solidFill>
                  <a:schemeClr val="bg1"/>
                </a:solidFill>
              </a:rPr>
              <a:t>Prof. Jane Cartwright</a:t>
            </a:r>
          </a:p>
          <a:p>
            <a:pPr algn="l"/>
            <a:r>
              <a:rPr lang="en-GB" sz="1500" dirty="0">
                <a:solidFill>
                  <a:schemeClr val="bg1"/>
                </a:solidFill>
              </a:rPr>
              <a:t>Image: Jesus walks on water </a:t>
            </a:r>
            <a:r>
              <a:rPr lang="en-GB" sz="1500" dirty="0" err="1">
                <a:solidFill>
                  <a:schemeClr val="bg1"/>
                </a:solidFill>
              </a:rPr>
              <a:t>Andrewrabbott</a:t>
            </a:r>
            <a:r>
              <a:rPr lang="en-GB" sz="1500" dirty="0">
                <a:solidFill>
                  <a:schemeClr val="bg1"/>
                </a:solidFill>
              </a:rPr>
              <a:t>, CC BY-SA 4.0 &lt;https://creativecommons.org/licenses/by-sa/4.0&gt;, via Wikimedia Commons</a:t>
            </a:r>
          </a:p>
        </p:txBody>
      </p:sp>
      <p:pic>
        <p:nvPicPr>
          <p:cNvPr id="1026" name="Picture 2">
            <a:extLst>
              <a:ext uri="{FF2B5EF4-FFF2-40B4-BE49-F238E27FC236}">
                <a16:creationId xmlns:a16="http://schemas.microsoft.com/office/drawing/2014/main" id="{6170C758-8E86-798F-EC77-E2ED04BC3E6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16" r="-1" b="-1"/>
          <a:stretch/>
        </p:blipFill>
        <p:spPr bwMode="auto">
          <a:xfrm>
            <a:off x="6096000" y="841375"/>
            <a:ext cx="5260975" cy="4707593"/>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noFill/>
          <a:effectLst>
            <a:outerShdw blurRad="381000" dist="152400" dir="5400000" algn="t" rotWithShape="0">
              <a:prstClr val="black">
                <a:alpha val="10000"/>
              </a:prstClr>
            </a:outerShdw>
          </a:effectLst>
          <a:extLst>
            <a:ext uri="{909E8E84-426E-40DD-AFC4-6F175D3DCCD1}">
              <a14:hiddenFill xmlns:a14="http://schemas.microsoft.com/office/drawing/2010/main">
                <a:solidFill>
                  <a:srgbClr val="FFFFFF"/>
                </a:solidFill>
              </a14:hiddenFill>
            </a:ext>
          </a:extLst>
        </p:spPr>
      </p:pic>
      <p:sp>
        <p:nvSpPr>
          <p:cNvPr id="1037" name="Freeform: Shape 1036">
            <a:extLst>
              <a:ext uri="{FF2B5EF4-FFF2-40B4-BE49-F238E27FC236}">
                <a16:creationId xmlns:a16="http://schemas.microsoft.com/office/drawing/2014/main" id="{686A5CBB-E03B-4019-8BCD-78975D39E4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35" name="Freeform: Shape 1034">
            <a:extLst>
              <a:ext uri="{FF2B5EF4-FFF2-40B4-BE49-F238E27FC236}">
                <a16:creationId xmlns:a16="http://schemas.microsoft.com/office/drawing/2014/main" id="{94993204-9792-4E61-A83C-73D4379E2B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665402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9AC00-71FA-2DE8-773E-8EB8828EF65F}"/>
              </a:ext>
            </a:extLst>
          </p:cNvPr>
          <p:cNvSpPr>
            <a:spLocks noGrp="1"/>
          </p:cNvSpPr>
          <p:nvPr>
            <p:ph type="title"/>
          </p:nvPr>
        </p:nvSpPr>
        <p:spPr/>
        <p:txBody>
          <a:bodyPr/>
          <a:lstStyle/>
          <a:p>
            <a:r>
              <a:rPr lang="en-GB" dirty="0"/>
              <a:t>Definition of motif</a:t>
            </a:r>
          </a:p>
        </p:txBody>
      </p:sp>
      <p:sp>
        <p:nvSpPr>
          <p:cNvPr id="3" name="Content Placeholder 2">
            <a:extLst>
              <a:ext uri="{FF2B5EF4-FFF2-40B4-BE49-F238E27FC236}">
                <a16:creationId xmlns:a16="http://schemas.microsoft.com/office/drawing/2014/main" id="{A1CBE733-D578-91BB-8371-71DC97EA607C}"/>
              </a:ext>
            </a:extLst>
          </p:cNvPr>
          <p:cNvSpPr>
            <a:spLocks noGrp="1"/>
          </p:cNvSpPr>
          <p:nvPr>
            <p:ph idx="1"/>
          </p:nvPr>
        </p:nvSpPr>
        <p:spPr/>
        <p:txBody>
          <a:bodyPr>
            <a:normAutofit fontScale="92500"/>
          </a:bodyPr>
          <a:lstStyle/>
          <a:p>
            <a:pPr marL="0" indent="0">
              <a:buNone/>
            </a:pPr>
            <a:r>
              <a:rPr lang="en-GB" b="0" i="0" dirty="0">
                <a:solidFill>
                  <a:srgbClr val="111111"/>
                </a:solidFill>
                <a:effectLst/>
                <a:latin typeface="Roboto" panose="02000000000000000000" pitchFamily="2" charset="0"/>
              </a:rPr>
              <a:t>a dominant or recurring idea in an artistic work</a:t>
            </a:r>
          </a:p>
          <a:p>
            <a:pPr marL="0" indent="0">
              <a:buNone/>
            </a:pPr>
            <a:endParaRPr lang="en-GB" dirty="0">
              <a:solidFill>
                <a:srgbClr val="111111"/>
              </a:solidFill>
              <a:latin typeface="Roboto" panose="02000000000000000000" pitchFamily="2" charset="0"/>
            </a:endParaRPr>
          </a:p>
          <a:p>
            <a:pPr marL="0" indent="0">
              <a:buNone/>
            </a:pPr>
            <a:r>
              <a:rPr lang="en-GB" b="0" dirty="0">
                <a:solidFill>
                  <a:srgbClr val="484848"/>
                </a:solidFill>
                <a:effectLst/>
                <a:latin typeface="Raleway" panose="020F0502020204030204" pitchFamily="2" charset="0"/>
              </a:rPr>
              <a:t>Motifs are recurring structures, contrasts, and literary devices that can help to develop and inform the text’s major themes.</a:t>
            </a:r>
            <a:endParaRPr lang="en-GB" dirty="0">
              <a:solidFill>
                <a:srgbClr val="111111"/>
              </a:solidFill>
              <a:latin typeface="Roboto" panose="02000000000000000000" pitchFamily="2" charset="0"/>
            </a:endParaRPr>
          </a:p>
          <a:p>
            <a:pPr algn="l" fontAlgn="base"/>
            <a:r>
              <a:rPr lang="en-GB" b="0" i="0" dirty="0">
                <a:solidFill>
                  <a:srgbClr val="353535"/>
                </a:solidFill>
                <a:effectLst/>
                <a:latin typeface="Verdana" panose="020B0604030504040204" pitchFamily="34" charset="0"/>
              </a:rPr>
              <a:t>A motif is a symbolic image or idea that appears frequently in a story. Motifs can be </a:t>
            </a:r>
            <a:r>
              <a:rPr lang="en-GB" b="0" i="0" u="none" strike="noStrike" dirty="0">
                <a:solidFill>
                  <a:srgbClr val="1E8CBE"/>
                </a:solidFill>
                <a:effectLst/>
                <a:latin typeface="Verdana" panose="020B0604030504040204" pitchFamily="34" charset="0"/>
                <a:hlinkClick r:id="rId2" tooltip="Symbol"/>
              </a:rPr>
              <a:t>symbols</a:t>
            </a:r>
            <a:r>
              <a:rPr lang="en-GB" b="0" i="0" dirty="0">
                <a:solidFill>
                  <a:srgbClr val="353535"/>
                </a:solidFill>
                <a:effectLst/>
                <a:latin typeface="Verdana" panose="020B0604030504040204" pitchFamily="34" charset="0"/>
              </a:rPr>
              <a:t>, sounds, </a:t>
            </a:r>
            <a:r>
              <a:rPr lang="en-GB" b="0" i="0" u="none" strike="noStrike" dirty="0">
                <a:solidFill>
                  <a:srgbClr val="1E8CBE"/>
                </a:solidFill>
                <a:effectLst/>
                <a:latin typeface="Verdana" panose="020B0604030504040204" pitchFamily="34" charset="0"/>
                <a:hlinkClick r:id="rId3" tooltip="Action"/>
              </a:rPr>
              <a:t>actions</a:t>
            </a:r>
            <a:r>
              <a:rPr lang="en-GB" b="0" i="0" dirty="0">
                <a:solidFill>
                  <a:srgbClr val="353535"/>
                </a:solidFill>
                <a:effectLst/>
                <a:latin typeface="Verdana" panose="020B0604030504040204" pitchFamily="34" charset="0"/>
              </a:rPr>
              <a:t>, ideas, or words. Motifs strengthen a </a:t>
            </a:r>
            <a:r>
              <a:rPr lang="en-GB" b="0" i="0" u="none" strike="noStrike" dirty="0">
                <a:solidFill>
                  <a:srgbClr val="1E8CBE"/>
                </a:solidFill>
                <a:effectLst/>
                <a:latin typeface="Verdana" panose="020B0604030504040204" pitchFamily="34" charset="0"/>
                <a:hlinkClick r:id="rId4" tooltip="Story"/>
              </a:rPr>
              <a:t>story </a:t>
            </a:r>
            <a:r>
              <a:rPr lang="en-GB" b="0" i="0" dirty="0">
                <a:solidFill>
                  <a:srgbClr val="353535"/>
                </a:solidFill>
                <a:effectLst/>
                <a:latin typeface="Verdana" panose="020B0604030504040204" pitchFamily="34" charset="0"/>
              </a:rPr>
              <a:t>by adding images and ideas to the </a:t>
            </a:r>
            <a:r>
              <a:rPr lang="en-GB" b="0" i="0" u="none" strike="noStrike" dirty="0">
                <a:solidFill>
                  <a:srgbClr val="1E8CBE"/>
                </a:solidFill>
                <a:effectLst/>
                <a:latin typeface="Verdana" panose="020B0604030504040204" pitchFamily="34" charset="0"/>
                <a:hlinkClick r:id="rId5" tooltip="Theme"/>
              </a:rPr>
              <a:t>theme </a:t>
            </a:r>
            <a:r>
              <a:rPr lang="en-GB" b="0" i="0" dirty="0">
                <a:solidFill>
                  <a:srgbClr val="353535"/>
                </a:solidFill>
                <a:effectLst/>
                <a:latin typeface="Verdana" panose="020B0604030504040204" pitchFamily="34" charset="0"/>
              </a:rPr>
              <a:t>present throughout the narrative.</a:t>
            </a:r>
          </a:p>
          <a:p>
            <a:pPr algn="l" fontAlgn="base"/>
            <a:r>
              <a:rPr lang="en-GB" b="0" i="0" dirty="0">
                <a:solidFill>
                  <a:srgbClr val="353535"/>
                </a:solidFill>
                <a:effectLst/>
                <a:latin typeface="Verdana" panose="020B0604030504040204" pitchFamily="34" charset="0"/>
              </a:rPr>
              <a:t>The word motif (pronounced </a:t>
            </a:r>
            <a:r>
              <a:rPr lang="en-GB" b="0" i="0" dirty="0" err="1">
                <a:solidFill>
                  <a:srgbClr val="353535"/>
                </a:solidFill>
                <a:effectLst/>
                <a:latin typeface="Verdana" panose="020B0604030504040204" pitchFamily="34" charset="0"/>
              </a:rPr>
              <a:t>moh-teef</a:t>
            </a:r>
            <a:r>
              <a:rPr lang="en-GB" b="0" i="0" dirty="0">
                <a:solidFill>
                  <a:srgbClr val="353535"/>
                </a:solidFill>
                <a:effectLst/>
                <a:latin typeface="Verdana" panose="020B0604030504040204" pitchFamily="34" charset="0"/>
              </a:rPr>
              <a:t>) is derived from the French phrase </a:t>
            </a:r>
            <a:r>
              <a:rPr lang="en-GB" b="0" i="1" dirty="0">
                <a:solidFill>
                  <a:srgbClr val="353535"/>
                </a:solidFill>
                <a:effectLst/>
                <a:latin typeface="inherit"/>
              </a:rPr>
              <a:t>motif</a:t>
            </a:r>
            <a:r>
              <a:rPr lang="en-GB" b="0" i="0" dirty="0">
                <a:solidFill>
                  <a:srgbClr val="353535"/>
                </a:solidFill>
                <a:effectLst/>
                <a:latin typeface="Verdana" panose="020B0604030504040204" pitchFamily="34" charset="0"/>
              </a:rPr>
              <a:t> meaning “pattern.”</a:t>
            </a:r>
          </a:p>
          <a:p>
            <a:pPr marL="0" indent="0">
              <a:buNone/>
            </a:pPr>
            <a:endParaRPr lang="en-GB" dirty="0"/>
          </a:p>
        </p:txBody>
      </p:sp>
    </p:spTree>
    <p:extLst>
      <p:ext uri="{BB962C8B-B14F-4D97-AF65-F5344CB8AC3E}">
        <p14:creationId xmlns:p14="http://schemas.microsoft.com/office/powerpoint/2010/main" val="38885051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B4C15-39FC-E592-0EC7-724B93635C7D}"/>
              </a:ext>
            </a:extLst>
          </p:cNvPr>
          <p:cNvSpPr>
            <a:spLocks noGrp="1"/>
          </p:cNvSpPr>
          <p:nvPr>
            <p:ph type="title"/>
          </p:nvPr>
        </p:nvSpPr>
        <p:spPr/>
        <p:txBody>
          <a:bodyPr>
            <a:normAutofit fontScale="90000"/>
          </a:bodyPr>
          <a:lstStyle/>
          <a:p>
            <a:r>
              <a:rPr lang="en-GB" dirty="0"/>
              <a:t>Hagiography (Simon Yarrow, </a:t>
            </a:r>
            <a:r>
              <a:rPr lang="en-GB" i="1" dirty="0"/>
              <a:t>Saints: A Very Short Introduction</a:t>
            </a:r>
            <a:r>
              <a:rPr lang="en-GB" dirty="0"/>
              <a:t> </a:t>
            </a:r>
            <a:r>
              <a:rPr lang="en-GB" dirty="0">
                <a:hlinkClick r:id="rId2"/>
              </a:rPr>
              <a:t>Writing the saints | Saints: A Very Short Introduction | Oxford Academic (oup.com)</a:t>
            </a:r>
            <a:endParaRPr lang="en-GB" dirty="0"/>
          </a:p>
        </p:txBody>
      </p:sp>
      <p:sp>
        <p:nvSpPr>
          <p:cNvPr id="5" name="Content Placeholder 4">
            <a:extLst>
              <a:ext uri="{FF2B5EF4-FFF2-40B4-BE49-F238E27FC236}">
                <a16:creationId xmlns:a16="http://schemas.microsoft.com/office/drawing/2014/main" id="{1E308CB7-9BDE-4754-FBF9-85348666B160}"/>
              </a:ext>
            </a:extLst>
          </p:cNvPr>
          <p:cNvSpPr>
            <a:spLocks noGrp="1"/>
          </p:cNvSpPr>
          <p:nvPr>
            <p:ph idx="1"/>
          </p:nvPr>
        </p:nvSpPr>
        <p:spPr/>
        <p:txBody>
          <a:bodyPr>
            <a:normAutofit fontScale="92500" lnSpcReduction="10000"/>
          </a:bodyPr>
          <a:lstStyle/>
          <a:p>
            <a:pPr marL="0" indent="0">
              <a:buNone/>
            </a:pPr>
            <a:r>
              <a:rPr lang="en-GB" b="0" i="0">
                <a:solidFill>
                  <a:srgbClr val="2A2A2A"/>
                </a:solidFill>
                <a:effectLst/>
                <a:latin typeface="Merriweather" panose="00000500000000000000" pitchFamily="2" charset="0"/>
              </a:rPr>
              <a:t>Hagiography, or ‘writings about the holy’, is the family of literature dedicated to saints. ‘Writing the saints’ considers the origins, form, and functions of hagiography, explaining that its roots were in classical forms of secular biography and in the Gospels. It borrowed from the former all the persuasive techniques and forms used to describe the lives of extraordinary men and women, and from the latter it drew its central purpose and dramatic theme. Aside from its invaluable testimony to religious practice, ecclesiastical, political, and social history, hagiography’s longevity and variety has made it a vast storehouse of human understandings and expressions of spirituality, and of the relationship between God, the saints, and humanity.</a:t>
            </a:r>
            <a:endParaRPr lang="en-GB" b="0" i="0" dirty="0">
              <a:solidFill>
                <a:srgbClr val="111111"/>
              </a:solidFill>
              <a:effectLst/>
              <a:latin typeface="Roboto" panose="02000000000000000000" pitchFamily="2" charset="0"/>
            </a:endParaRPr>
          </a:p>
        </p:txBody>
      </p:sp>
    </p:spTree>
    <p:extLst>
      <p:ext uri="{BB962C8B-B14F-4D97-AF65-F5344CB8AC3E}">
        <p14:creationId xmlns:p14="http://schemas.microsoft.com/office/powerpoint/2010/main" val="33621269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3B60A-1139-69AE-676A-D924F9B3A312}"/>
              </a:ext>
            </a:extLst>
          </p:cNvPr>
          <p:cNvSpPr>
            <a:spLocks noGrp="1"/>
          </p:cNvSpPr>
          <p:nvPr>
            <p:ph type="title"/>
          </p:nvPr>
        </p:nvSpPr>
        <p:spPr>
          <a:xfrm>
            <a:off x="838200" y="365124"/>
            <a:ext cx="10515600" cy="1549939"/>
          </a:xfrm>
        </p:spPr>
        <p:txBody>
          <a:bodyPr>
            <a:normAutofit fontScale="90000"/>
          </a:bodyPr>
          <a:lstStyle/>
          <a:p>
            <a:r>
              <a:rPr lang="en-GB" dirty="0"/>
              <a:t>W. W. Heist, ‘Myth and Folklore in the Lives of Irish Saints’, </a:t>
            </a:r>
            <a:r>
              <a:rPr lang="en-GB" i="1" dirty="0"/>
              <a:t>Centennial Review </a:t>
            </a:r>
            <a:r>
              <a:rPr lang="en-GB" dirty="0"/>
              <a:t>12 (1968), 181-93 (p. 182)</a:t>
            </a:r>
            <a:br>
              <a:rPr lang="en-GB" dirty="0"/>
            </a:br>
            <a:endParaRPr lang="en-GB" dirty="0"/>
          </a:p>
        </p:txBody>
      </p:sp>
      <p:sp>
        <p:nvSpPr>
          <p:cNvPr id="3" name="Content Placeholder 2">
            <a:extLst>
              <a:ext uri="{FF2B5EF4-FFF2-40B4-BE49-F238E27FC236}">
                <a16:creationId xmlns:a16="http://schemas.microsoft.com/office/drawing/2014/main" id="{2962B80F-4246-154E-0EFD-F01DC6197901}"/>
              </a:ext>
            </a:extLst>
          </p:cNvPr>
          <p:cNvSpPr>
            <a:spLocks noGrp="1"/>
          </p:cNvSpPr>
          <p:nvPr>
            <p:ph idx="1"/>
          </p:nvPr>
        </p:nvSpPr>
        <p:spPr/>
        <p:txBody>
          <a:bodyPr/>
          <a:lstStyle/>
          <a:p>
            <a:pPr marL="0" indent="0">
              <a:buNone/>
            </a:pPr>
            <a:r>
              <a:rPr lang="en-GB" dirty="0"/>
              <a:t>At worst…the miraculous elements of saints’ legends, like the more prosaic – and hence, to a modern reader, more disarming – elements, may be the inventions of individual hagiographers. These gentlemen, however, do not as a class seem to have been gifted with remarkably inventive imaginations, nor to have been particularly </a:t>
            </a:r>
            <a:r>
              <a:rPr lang="en-GB" dirty="0" err="1"/>
              <a:t>eafer</a:t>
            </a:r>
            <a:r>
              <a:rPr lang="en-GB" dirty="0"/>
              <a:t> to use them </a:t>
            </a:r>
            <a:r>
              <a:rPr lang="en-GB" dirty="0" err="1"/>
              <a:t>wgen</a:t>
            </a:r>
            <a:r>
              <a:rPr lang="en-GB" dirty="0"/>
              <a:t> they could find ready-made miracles that would serve them in the Lives of other saints than the ones whose legends they happened to be working up at the moment.</a:t>
            </a:r>
          </a:p>
        </p:txBody>
      </p:sp>
    </p:spTree>
    <p:extLst>
      <p:ext uri="{BB962C8B-B14F-4D97-AF65-F5344CB8AC3E}">
        <p14:creationId xmlns:p14="http://schemas.microsoft.com/office/powerpoint/2010/main" val="27131309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76DE7-083D-D2FB-5228-D1ECEC0DF01D}"/>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0FCB11F-0EF2-4BF6-0B52-C67F5F88E368}"/>
              </a:ext>
            </a:extLst>
          </p:cNvPr>
          <p:cNvSpPr>
            <a:spLocks noGrp="1"/>
          </p:cNvSpPr>
          <p:nvPr>
            <p:ph idx="1"/>
          </p:nvPr>
        </p:nvSpPr>
        <p:spPr/>
        <p:txBody>
          <a:bodyPr>
            <a:normAutofit fontScale="92500" lnSpcReduction="20000"/>
          </a:bodyPr>
          <a:lstStyle/>
          <a:p>
            <a:r>
              <a:rPr lang="en-GB" dirty="0"/>
              <a:t>Charles Plummer – saw the influence of pagan beliefs, the saint as inheritor of the druid or as a medicine man, a holy magician; Loomis ‘white magic’</a:t>
            </a:r>
          </a:p>
          <a:p>
            <a:r>
              <a:rPr lang="en-GB" dirty="0"/>
              <a:t>Undermines saint’s position as agent of God and moral or spiritual lesson in vitae / Lives of the saints</a:t>
            </a:r>
          </a:p>
          <a:p>
            <a:r>
              <a:rPr lang="en-GB" dirty="0"/>
              <a:t>Dorothy Ann Bray, ‘Miracles and Wonders’ : Many scholars now prefer  either to accept the miracles as part of the conventions of hagiography or to look for the elements of secular Irish tradition influencing the composition of the Lives…What I wish to suggest is that the listing of miracles is equivalent to the catalogue of the saint’s virtues; it provides a potential basis for summaries of narratives of miracles and wonders in the Lives of the saints. The miracles actualize the saint’s virtues which the hagiographer wishes to present…this is a development in the genre, wherein miracles and wonders convey the spiritual and moral aims of the hagiographers’</a:t>
            </a:r>
          </a:p>
          <a:p>
            <a:endParaRPr lang="en-GB" dirty="0"/>
          </a:p>
        </p:txBody>
      </p:sp>
    </p:spTree>
    <p:extLst>
      <p:ext uri="{BB962C8B-B14F-4D97-AF65-F5344CB8AC3E}">
        <p14:creationId xmlns:p14="http://schemas.microsoft.com/office/powerpoint/2010/main" val="24542502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BF3D0-73B1-D654-595A-82B7C61AE601}"/>
              </a:ext>
            </a:extLst>
          </p:cNvPr>
          <p:cNvSpPr>
            <a:spLocks noGrp="1"/>
          </p:cNvSpPr>
          <p:nvPr>
            <p:ph type="title"/>
          </p:nvPr>
        </p:nvSpPr>
        <p:spPr/>
        <p:txBody>
          <a:bodyPr/>
          <a:lstStyle/>
          <a:p>
            <a:r>
              <a:rPr lang="en-GB" dirty="0"/>
              <a:t>Dorothy Ann Bray</a:t>
            </a:r>
          </a:p>
        </p:txBody>
      </p:sp>
      <p:sp>
        <p:nvSpPr>
          <p:cNvPr id="3" name="Content Placeholder 2">
            <a:extLst>
              <a:ext uri="{FF2B5EF4-FFF2-40B4-BE49-F238E27FC236}">
                <a16:creationId xmlns:a16="http://schemas.microsoft.com/office/drawing/2014/main" id="{6A25DDEE-A5DA-89ED-F783-C5ED4F092B3D}"/>
              </a:ext>
            </a:extLst>
          </p:cNvPr>
          <p:cNvSpPr>
            <a:spLocks noGrp="1"/>
          </p:cNvSpPr>
          <p:nvPr>
            <p:ph idx="1"/>
          </p:nvPr>
        </p:nvSpPr>
        <p:spPr/>
        <p:txBody>
          <a:bodyPr/>
          <a:lstStyle/>
          <a:p>
            <a:pPr marL="0" indent="0">
              <a:buNone/>
            </a:pPr>
            <a:r>
              <a:rPr lang="en-GB" dirty="0"/>
              <a:t>The earliest known </a:t>
            </a:r>
            <a:r>
              <a:rPr lang="en-GB" i="1" dirty="0"/>
              <a:t>vitae</a:t>
            </a:r>
            <a:r>
              <a:rPr lang="en-GB" dirty="0"/>
              <a:t> of these saints were composed several generations after their floruit. The Lives which have been chosen for discussion in this study [i.e. her thesis on Irish saints’ Lives] were written between the late ninth and early twelfth centuries; during this period, the writers of saints' Lives in the Church developed a fixed style and a consistent set of conventions and motifs- a formula for composition, in short, which gave rise to the genre of hagio-biography to which the </a:t>
            </a:r>
            <a:r>
              <a:rPr lang="en-GB" i="1" dirty="0"/>
              <a:t>vitae sanctorum </a:t>
            </a:r>
            <a:r>
              <a:rPr lang="en-GB" dirty="0"/>
              <a:t>belong.</a:t>
            </a:r>
          </a:p>
        </p:txBody>
      </p:sp>
    </p:spTree>
    <p:extLst>
      <p:ext uri="{BB962C8B-B14F-4D97-AF65-F5344CB8AC3E}">
        <p14:creationId xmlns:p14="http://schemas.microsoft.com/office/powerpoint/2010/main" val="330248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A32272-73A1-BD3C-2607-9837AD8A574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2D1E6CF-5424-2981-35C9-704806D9D7C1}"/>
              </a:ext>
            </a:extLst>
          </p:cNvPr>
          <p:cNvSpPr>
            <a:spLocks noGrp="1"/>
          </p:cNvSpPr>
          <p:nvPr>
            <p:ph idx="1"/>
          </p:nvPr>
        </p:nvSpPr>
        <p:spPr/>
        <p:txBody>
          <a:bodyPr/>
          <a:lstStyle/>
          <a:p>
            <a:pPr marL="0" indent="0">
              <a:buNone/>
            </a:pPr>
            <a:r>
              <a:rPr lang="en-GB" dirty="0"/>
              <a:t>…These structures have to do with what has been called the "heroic biographical pattern". Together with associated motifs, themes, </a:t>
            </a:r>
            <a:r>
              <a:rPr lang="en-GB" dirty="0" err="1"/>
              <a:t>sylistic</a:t>
            </a:r>
            <a:r>
              <a:rPr lang="en-GB" dirty="0"/>
              <a:t> forms and narrative methods, they constitute, as will be shown, the. generative principle for the Lives. (p. 6)</a:t>
            </a:r>
          </a:p>
        </p:txBody>
      </p:sp>
    </p:spTree>
    <p:extLst>
      <p:ext uri="{BB962C8B-B14F-4D97-AF65-F5344CB8AC3E}">
        <p14:creationId xmlns:p14="http://schemas.microsoft.com/office/powerpoint/2010/main" val="21253176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58C66-436C-9C48-B4AE-7600C03586C2}"/>
              </a:ext>
            </a:extLst>
          </p:cNvPr>
          <p:cNvSpPr>
            <a:spLocks noGrp="1"/>
          </p:cNvSpPr>
          <p:nvPr>
            <p:ph type="title"/>
          </p:nvPr>
        </p:nvSpPr>
        <p:spPr/>
        <p:txBody>
          <a:bodyPr/>
          <a:lstStyle/>
          <a:p>
            <a:r>
              <a:rPr lang="en-GB" dirty="0"/>
              <a:t>Jan De Vries, pp. 211-216</a:t>
            </a:r>
            <a:br>
              <a:rPr lang="en-GB" dirty="0"/>
            </a:br>
            <a:r>
              <a:rPr lang="en-GB" dirty="0"/>
              <a:t>heroic biographical patterning</a:t>
            </a:r>
          </a:p>
        </p:txBody>
      </p:sp>
      <p:sp>
        <p:nvSpPr>
          <p:cNvPr id="3" name="Content Placeholder 2">
            <a:extLst>
              <a:ext uri="{FF2B5EF4-FFF2-40B4-BE49-F238E27FC236}">
                <a16:creationId xmlns:a16="http://schemas.microsoft.com/office/drawing/2014/main" id="{AF99A70F-2B31-5EA6-1930-03D6F48C7C6A}"/>
              </a:ext>
            </a:extLst>
          </p:cNvPr>
          <p:cNvSpPr>
            <a:spLocks noGrp="1"/>
          </p:cNvSpPr>
          <p:nvPr>
            <p:ph sz="half" idx="1"/>
          </p:nvPr>
        </p:nvSpPr>
        <p:spPr>
          <a:xfrm>
            <a:off x="838200" y="1825625"/>
            <a:ext cx="5181600" cy="4724700"/>
          </a:xfrm>
        </p:spPr>
        <p:txBody>
          <a:bodyPr>
            <a:normAutofit fontScale="55000" lnSpcReduction="20000"/>
          </a:bodyPr>
          <a:lstStyle/>
          <a:p>
            <a:pPr marL="0" indent="0">
              <a:buNone/>
            </a:pPr>
            <a:r>
              <a:rPr lang="en-GB" dirty="0"/>
              <a:t>I. </a:t>
            </a:r>
            <a:r>
              <a:rPr lang="en-GB" b="1" dirty="0"/>
              <a:t>The begetting of the hero </a:t>
            </a:r>
          </a:p>
          <a:p>
            <a:pPr marL="0" indent="0">
              <a:buNone/>
            </a:pPr>
            <a:r>
              <a:rPr lang="en-GB" dirty="0"/>
              <a:t>(A. Mother is a virgin, either overpowered by a god or has extramarital relations with the father). B. Father is a god). G. Father is an animal often the disguise of a god). (D, The child is born of incest). </a:t>
            </a:r>
          </a:p>
          <a:p>
            <a:pPr marL="0" indent="0">
              <a:buNone/>
            </a:pPr>
            <a:r>
              <a:rPr lang="en-GB" dirty="0"/>
              <a:t>II. </a:t>
            </a:r>
            <a:r>
              <a:rPr lang="en-GB" b="1" dirty="0"/>
              <a:t>The birth of a hero</a:t>
            </a:r>
          </a:p>
          <a:p>
            <a:pPr marL="0" indent="0">
              <a:buNone/>
            </a:pPr>
            <a:r>
              <a:rPr lang="en-GB" dirty="0"/>
              <a:t> (A. Takes place in an unnatural way). (B. The 'unborn' hero, i.e. born by caesarean section). </a:t>
            </a:r>
          </a:p>
          <a:p>
            <a:pPr marL="0" indent="0">
              <a:buNone/>
            </a:pPr>
            <a:r>
              <a:rPr lang="en-GB" dirty="0"/>
              <a:t>III</a:t>
            </a:r>
            <a:r>
              <a:rPr lang="en-GB" b="1" dirty="0"/>
              <a:t>. The youth of the hero is threatened </a:t>
            </a:r>
          </a:p>
          <a:p>
            <a:pPr marL="0" indent="0">
              <a:buNone/>
            </a:pPr>
            <a:r>
              <a:rPr lang="en-GB" dirty="0"/>
              <a:t>(A. Child is exposed. Father is warned that child is a threat or mother tries to cover her shame). (B. Exposed child is fed by animals). (C. Child is found by or brought to shepherds, fishermen, etc.). (D. In Greek legend, various heroes are raised "by a mythological figure). </a:t>
            </a:r>
          </a:p>
          <a:p>
            <a:pPr marL="0" indent="0">
              <a:buNone/>
            </a:pPr>
            <a:r>
              <a:rPr lang="en-GB" b="1" dirty="0"/>
              <a:t>IY. The way in which the hero is "brought up “</a:t>
            </a:r>
          </a:p>
          <a:p>
            <a:pPr marL="0" indent="0">
              <a:buNone/>
            </a:pPr>
            <a:r>
              <a:rPr lang="en-GB" dirty="0"/>
              <a:t>(A. Hero reveals strength, courage, or other particular features at an early age). (B. Or, child is slow in development, dumb or pretends to be mentally deficient).</a:t>
            </a:r>
          </a:p>
          <a:p>
            <a:pPr marL="0" indent="0">
              <a:buNone/>
            </a:pPr>
            <a:endParaRPr lang="en-GB" dirty="0"/>
          </a:p>
          <a:p>
            <a:pPr marL="0" indent="0">
              <a:buNone/>
            </a:pPr>
            <a:endParaRPr lang="en-GB" dirty="0"/>
          </a:p>
        </p:txBody>
      </p:sp>
      <p:sp>
        <p:nvSpPr>
          <p:cNvPr id="4" name="Content Placeholder 3">
            <a:extLst>
              <a:ext uri="{FF2B5EF4-FFF2-40B4-BE49-F238E27FC236}">
                <a16:creationId xmlns:a16="http://schemas.microsoft.com/office/drawing/2014/main" id="{461CA674-54B7-E69F-766E-296104FF63BD}"/>
              </a:ext>
            </a:extLst>
          </p:cNvPr>
          <p:cNvSpPr>
            <a:spLocks noGrp="1"/>
          </p:cNvSpPr>
          <p:nvPr>
            <p:ph sz="half" idx="2"/>
          </p:nvPr>
        </p:nvSpPr>
        <p:spPr/>
        <p:txBody>
          <a:bodyPr>
            <a:normAutofit fontScale="55000" lnSpcReduction="20000"/>
          </a:bodyPr>
          <a:lstStyle/>
          <a:p>
            <a:pPr marL="0" indent="0">
              <a:buNone/>
            </a:pPr>
            <a:r>
              <a:rPr lang="en-GB" dirty="0"/>
              <a:t>V. </a:t>
            </a:r>
            <a:r>
              <a:rPr lang="en-GB" b="1" dirty="0"/>
              <a:t>The hero often acquires invulnerability </a:t>
            </a:r>
          </a:p>
          <a:p>
            <a:pPr marL="0" indent="0">
              <a:buNone/>
            </a:pPr>
            <a:r>
              <a:rPr lang="en-GB" dirty="0"/>
              <a:t>VI. One of the most common heroic deeds is the fight with a dragon or another monster</a:t>
            </a:r>
          </a:p>
          <a:p>
            <a:pPr marL="0" indent="0">
              <a:buNone/>
            </a:pPr>
            <a:r>
              <a:rPr lang="en-GB" dirty="0"/>
              <a:t> VII</a:t>
            </a:r>
            <a:r>
              <a:rPr lang="en-GB" b="1" dirty="0"/>
              <a:t>. The hero wins a maiden, usually after overcoming great dangers </a:t>
            </a:r>
          </a:p>
          <a:p>
            <a:pPr marL="0" indent="0">
              <a:buNone/>
            </a:pPr>
            <a:r>
              <a:rPr lang="en-GB" dirty="0"/>
              <a:t>VIII. </a:t>
            </a:r>
            <a:r>
              <a:rPr lang="en-GB" b="1" dirty="0"/>
              <a:t>The hero makes an expedition to the underworld</a:t>
            </a:r>
          </a:p>
          <a:p>
            <a:pPr marL="0" indent="0">
              <a:buNone/>
            </a:pPr>
            <a:r>
              <a:rPr lang="en-GB" dirty="0"/>
              <a:t> IX. </a:t>
            </a:r>
            <a:r>
              <a:rPr lang="en-GB" b="1" dirty="0"/>
              <a:t>When the hero is banished in his youth he returns later and is victorious over his enemies.</a:t>
            </a:r>
            <a:r>
              <a:rPr lang="en-GB" dirty="0"/>
              <a:t> In some cases he has to leave the realm again which he has won with such difficulty </a:t>
            </a:r>
          </a:p>
          <a:p>
            <a:pPr marL="0" indent="0">
              <a:buNone/>
            </a:pPr>
            <a:r>
              <a:rPr lang="en-GB" dirty="0"/>
              <a:t>X. </a:t>
            </a:r>
            <a:r>
              <a:rPr lang="en-GB" b="1" dirty="0"/>
              <a:t>The death of the hero</a:t>
            </a:r>
          </a:p>
          <a:p>
            <a:pPr marL="0" indent="0">
              <a:buNone/>
            </a:pPr>
            <a:r>
              <a:rPr lang="en-GB" dirty="0"/>
              <a:t> (Heroes often die young and their death is miraculous)</a:t>
            </a:r>
          </a:p>
        </p:txBody>
      </p:sp>
    </p:spTree>
    <p:extLst>
      <p:ext uri="{BB962C8B-B14F-4D97-AF65-F5344CB8AC3E}">
        <p14:creationId xmlns:p14="http://schemas.microsoft.com/office/powerpoint/2010/main" val="25891182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A8C425-8367-2569-4AA2-E8673680C55F}"/>
              </a:ext>
            </a:extLst>
          </p:cNvPr>
          <p:cNvSpPr>
            <a:spLocks noGrp="1"/>
          </p:cNvSpPr>
          <p:nvPr>
            <p:ph type="title"/>
          </p:nvPr>
        </p:nvSpPr>
        <p:spPr/>
        <p:txBody>
          <a:bodyPr/>
          <a:lstStyle/>
          <a:p>
            <a:r>
              <a:rPr lang="en-GB" dirty="0"/>
              <a:t>Alwyn Rees, ‘The Divine Hero in Celtic Hagiology’ </a:t>
            </a:r>
            <a:r>
              <a:rPr lang="en-GB" i="1" dirty="0"/>
              <a:t>Folklore</a:t>
            </a:r>
            <a:r>
              <a:rPr lang="en-GB" dirty="0"/>
              <a:t> XLVII (1936), 30-41.</a:t>
            </a:r>
          </a:p>
        </p:txBody>
      </p:sp>
      <p:sp>
        <p:nvSpPr>
          <p:cNvPr id="3" name="Content Placeholder 2">
            <a:extLst>
              <a:ext uri="{FF2B5EF4-FFF2-40B4-BE49-F238E27FC236}">
                <a16:creationId xmlns:a16="http://schemas.microsoft.com/office/drawing/2014/main" id="{5F9123B6-2FA2-71EE-EDCA-CB1691245F72}"/>
              </a:ext>
            </a:extLst>
          </p:cNvPr>
          <p:cNvSpPr>
            <a:spLocks noGrp="1"/>
          </p:cNvSpPr>
          <p:nvPr>
            <p:ph sz="half" idx="1"/>
          </p:nvPr>
        </p:nvSpPr>
        <p:spPr>
          <a:xfrm>
            <a:off x="838200" y="1825625"/>
            <a:ext cx="5181600" cy="4667250"/>
          </a:xfrm>
        </p:spPr>
        <p:txBody>
          <a:bodyPr>
            <a:normAutofit fontScale="62500" lnSpcReduction="20000"/>
          </a:bodyPr>
          <a:lstStyle/>
          <a:p>
            <a:r>
              <a:rPr lang="en-GB" dirty="0"/>
              <a:t>1. The birth of the saint is foretold. </a:t>
            </a:r>
          </a:p>
          <a:p>
            <a:r>
              <a:rPr lang="en-GB" dirty="0"/>
              <a:t>2. His mother is of royal descent. 3. His father is a king or noble.</a:t>
            </a:r>
          </a:p>
          <a:p>
            <a:r>
              <a:rPr lang="en-GB" dirty="0"/>
              <a:t> 4. Some saints are boom of incest or have an incestuous union in their ancestry</a:t>
            </a:r>
          </a:p>
          <a:p>
            <a:r>
              <a:rPr lang="en-GB" dirty="0"/>
              <a:t>5. The circumstances of the saint's conception are frequently unusual. </a:t>
            </a:r>
          </a:p>
          <a:p>
            <a:r>
              <a:rPr lang="en-GB" dirty="0"/>
              <a:t>6. The divine nature of the child is often represented symbolically. </a:t>
            </a:r>
          </a:p>
          <a:p>
            <a:r>
              <a:rPr lang="en-GB" dirty="0"/>
              <a:t>7. As a rule, a miracle occurs at the time of birth. </a:t>
            </a:r>
          </a:p>
          <a:p>
            <a:r>
              <a:rPr lang="en-GB" dirty="0"/>
              <a:t>8. An attempt is sometimes made on the life of the infant saint, but he is saved by divine providence.</a:t>
            </a:r>
          </a:p>
          <a:p>
            <a:r>
              <a:rPr lang="en-GB" dirty="0"/>
              <a:t>9. The child is seldom reared at home. </a:t>
            </a:r>
          </a:p>
          <a:p>
            <a:r>
              <a:rPr lang="en-GB" dirty="0"/>
              <a:t>10. On reaching manhood the saint performs a miracle which seems to serve as a sign that he has reached spiritual manhood.</a:t>
            </a:r>
          </a:p>
        </p:txBody>
      </p:sp>
      <p:sp>
        <p:nvSpPr>
          <p:cNvPr id="4" name="Content Placeholder 3">
            <a:extLst>
              <a:ext uri="{FF2B5EF4-FFF2-40B4-BE49-F238E27FC236}">
                <a16:creationId xmlns:a16="http://schemas.microsoft.com/office/drawing/2014/main" id="{241F95CC-3E79-D885-11B9-ABB18058ABF7}"/>
              </a:ext>
            </a:extLst>
          </p:cNvPr>
          <p:cNvSpPr>
            <a:spLocks noGrp="1"/>
          </p:cNvSpPr>
          <p:nvPr>
            <p:ph sz="half" idx="2"/>
          </p:nvPr>
        </p:nvSpPr>
        <p:spPr>
          <a:xfrm>
            <a:off x="6172200" y="1825624"/>
            <a:ext cx="5181600" cy="4828217"/>
          </a:xfrm>
        </p:spPr>
        <p:txBody>
          <a:bodyPr>
            <a:normAutofit fontScale="62500" lnSpcReduction="20000"/>
          </a:bodyPr>
          <a:lstStyle/>
          <a:p>
            <a:r>
              <a:rPr lang="en-GB" dirty="0"/>
              <a:t>11. He sets out on his missionary career, and </a:t>
            </a:r>
          </a:p>
          <a:p>
            <a:r>
              <a:rPr lang="en-GB" dirty="0"/>
              <a:t>12. He gains a victory over a chieftain, a wizard and/or a dragon. </a:t>
            </a:r>
          </a:p>
          <a:p>
            <a:r>
              <a:rPr lang="en-GB" dirty="0"/>
              <a:t>13. After this victory the saint becomes the supreme power in the land. </a:t>
            </a:r>
          </a:p>
          <a:p>
            <a:r>
              <a:rPr lang="en-GB" dirty="0"/>
              <a:t>14. For the remainder of his life the holy man founds churches and administers to the spiritual and material needs of the people. </a:t>
            </a:r>
          </a:p>
          <a:p>
            <a:r>
              <a:rPr lang="en-GB" dirty="0"/>
              <a:t>15. The saint knows the time of his death before¬ hand. </a:t>
            </a:r>
          </a:p>
          <a:p>
            <a:r>
              <a:rPr lang="en-GB" dirty="0"/>
              <a:t>16. The death of the saint. </a:t>
            </a:r>
          </a:p>
          <a:p>
            <a:r>
              <a:rPr lang="en-GB" dirty="0"/>
              <a:t>17. The death is accompanied by angelic visitations and a great brilliance of supernatural light. </a:t>
            </a:r>
          </a:p>
          <a:p>
            <a:r>
              <a:rPr lang="en-GB" dirty="0"/>
              <a:t>18. The body often retains a miraculous element after death. </a:t>
            </a:r>
          </a:p>
          <a:p>
            <a:r>
              <a:rPr lang="en-GB" dirty="0"/>
              <a:t>19. The saints have one or more holy sepulchres which become centres of pilgrimage</a:t>
            </a:r>
          </a:p>
        </p:txBody>
      </p:sp>
    </p:spTree>
    <p:extLst>
      <p:ext uri="{BB962C8B-B14F-4D97-AF65-F5344CB8AC3E}">
        <p14:creationId xmlns:p14="http://schemas.microsoft.com/office/powerpoint/2010/main" val="2773555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F4160-4B6A-256C-902C-C41DB8D4E56D}"/>
              </a:ext>
            </a:extLst>
          </p:cNvPr>
          <p:cNvSpPr>
            <a:spLocks noGrp="1"/>
          </p:cNvSpPr>
          <p:nvPr>
            <p:ph type="title"/>
          </p:nvPr>
        </p:nvSpPr>
        <p:spPr/>
        <p:txBody>
          <a:bodyPr/>
          <a:lstStyle/>
          <a:p>
            <a:r>
              <a:rPr lang="en-GB" dirty="0"/>
              <a:t>Some motifs proposed by Bray</a:t>
            </a:r>
          </a:p>
        </p:txBody>
      </p:sp>
      <p:sp>
        <p:nvSpPr>
          <p:cNvPr id="3" name="Content Placeholder 2">
            <a:extLst>
              <a:ext uri="{FF2B5EF4-FFF2-40B4-BE49-F238E27FC236}">
                <a16:creationId xmlns:a16="http://schemas.microsoft.com/office/drawing/2014/main" id="{2387D741-B089-4738-FAC8-F7B8F26AC784}"/>
              </a:ext>
            </a:extLst>
          </p:cNvPr>
          <p:cNvSpPr>
            <a:spLocks noGrp="1"/>
          </p:cNvSpPr>
          <p:nvPr>
            <p:ph idx="1"/>
          </p:nvPr>
        </p:nvSpPr>
        <p:spPr/>
        <p:txBody>
          <a:bodyPr>
            <a:normAutofit lnSpcReduction="10000"/>
          </a:bodyPr>
          <a:lstStyle/>
          <a:p>
            <a:r>
              <a:rPr lang="en-GB" dirty="0"/>
              <a:t>Birth of saint predicted in visions</a:t>
            </a:r>
          </a:p>
          <a:p>
            <a:r>
              <a:rPr lang="en-GB" dirty="0"/>
              <a:t>Birth of wonderful child prophesied by holy man</a:t>
            </a:r>
          </a:p>
          <a:p>
            <a:r>
              <a:rPr lang="en-GB" dirty="0"/>
              <a:t>Mother sits on stone during birth</a:t>
            </a:r>
          </a:p>
          <a:p>
            <a:r>
              <a:rPr lang="en-GB" dirty="0"/>
              <a:t>Divine light seen at ‘birthplace’</a:t>
            </a:r>
          </a:p>
          <a:p>
            <a:r>
              <a:rPr lang="en-GB" dirty="0"/>
              <a:t>Fountain springs up for baptism</a:t>
            </a:r>
          </a:p>
          <a:p>
            <a:r>
              <a:rPr lang="en-GB" dirty="0"/>
              <a:t>Animal leads to site of monastery</a:t>
            </a:r>
          </a:p>
          <a:p>
            <a:r>
              <a:rPr lang="en-GB" dirty="0"/>
              <a:t>Saint as protector/giver of victory</a:t>
            </a:r>
          </a:p>
          <a:p>
            <a:r>
              <a:rPr lang="en-GB" dirty="0"/>
              <a:t>Saint contends with demons, secular rulers</a:t>
            </a:r>
          </a:p>
          <a:p>
            <a:r>
              <a:rPr lang="en-GB" dirty="0"/>
              <a:t>Saint curses enemies, e.g. causes earth to swallow them</a:t>
            </a:r>
          </a:p>
        </p:txBody>
      </p:sp>
    </p:spTree>
    <p:extLst>
      <p:ext uri="{BB962C8B-B14F-4D97-AF65-F5344CB8AC3E}">
        <p14:creationId xmlns:p14="http://schemas.microsoft.com/office/powerpoint/2010/main" val="13443746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717D7-380D-5C52-A1F6-3BFB2F8391C7}"/>
              </a:ext>
            </a:extLst>
          </p:cNvPr>
          <p:cNvSpPr>
            <a:spLocks noGrp="1"/>
          </p:cNvSpPr>
          <p:nvPr>
            <p:ph type="title"/>
          </p:nvPr>
        </p:nvSpPr>
        <p:spPr/>
        <p:txBody>
          <a:bodyPr/>
          <a:lstStyle/>
          <a:p>
            <a:r>
              <a:rPr lang="en-GB" dirty="0"/>
              <a:t>Bray’s selection of hagiographical motifs continued</a:t>
            </a:r>
          </a:p>
        </p:txBody>
      </p:sp>
      <p:sp>
        <p:nvSpPr>
          <p:cNvPr id="3" name="Content Placeholder 2">
            <a:extLst>
              <a:ext uri="{FF2B5EF4-FFF2-40B4-BE49-F238E27FC236}">
                <a16:creationId xmlns:a16="http://schemas.microsoft.com/office/drawing/2014/main" id="{819B05D3-5ACB-3168-901C-370DFF36A854}"/>
              </a:ext>
            </a:extLst>
          </p:cNvPr>
          <p:cNvSpPr>
            <a:spLocks noGrp="1"/>
          </p:cNvSpPr>
          <p:nvPr>
            <p:ph idx="1"/>
          </p:nvPr>
        </p:nvSpPr>
        <p:spPr/>
        <p:txBody>
          <a:bodyPr>
            <a:normAutofit fontScale="85000" lnSpcReduction="20000"/>
          </a:bodyPr>
          <a:lstStyle/>
          <a:p>
            <a:r>
              <a:rPr lang="en-GB" dirty="0"/>
              <a:t>Saint contends with local ruler</a:t>
            </a:r>
          </a:p>
          <a:p>
            <a:r>
              <a:rPr lang="en-GB" dirty="0"/>
              <a:t>Saint foresees time of his death</a:t>
            </a:r>
          </a:p>
          <a:p>
            <a:r>
              <a:rPr lang="en-GB" dirty="0"/>
              <a:t>Heavenly phenomena at saint's death</a:t>
            </a:r>
          </a:p>
          <a:p>
            <a:r>
              <a:rPr lang="en-GB" dirty="0"/>
              <a:t>Miracles occur after death (in relation to relics or marvellous objects)</a:t>
            </a:r>
          </a:p>
          <a:p>
            <a:r>
              <a:rPr lang="en-GB" dirty="0"/>
              <a:t>Saint's blood has healing power</a:t>
            </a:r>
          </a:p>
          <a:p>
            <a:r>
              <a:rPr lang="en-GB" dirty="0"/>
              <a:t>Saint untouched by the elements</a:t>
            </a:r>
          </a:p>
          <a:p>
            <a:r>
              <a:rPr lang="en-GB" dirty="0"/>
              <a:t>Saint counteracts poison</a:t>
            </a:r>
          </a:p>
          <a:p>
            <a:r>
              <a:rPr lang="en-GB" dirty="0"/>
              <a:t>Healing and resuscitation of humans</a:t>
            </a:r>
          </a:p>
          <a:p>
            <a:r>
              <a:rPr lang="en-GB" dirty="0"/>
              <a:t>Miraculous Provision (e.g. food, water, wine)</a:t>
            </a:r>
          </a:p>
          <a:p>
            <a:r>
              <a:rPr lang="en-GB" dirty="0"/>
              <a:t>Saint produces fountain</a:t>
            </a:r>
          </a:p>
          <a:p>
            <a:r>
              <a:rPr lang="en-GB" dirty="0"/>
              <a:t>Saint causes water to recede</a:t>
            </a:r>
          </a:p>
          <a:p>
            <a:endParaRPr lang="en-GB" dirty="0"/>
          </a:p>
        </p:txBody>
      </p:sp>
    </p:spTree>
    <p:extLst>
      <p:ext uri="{BB962C8B-B14F-4D97-AF65-F5344CB8AC3E}">
        <p14:creationId xmlns:p14="http://schemas.microsoft.com/office/powerpoint/2010/main" val="31542963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9">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5" name="Content Placeholder 4">
            <a:extLst>
              <a:ext uri="{FF2B5EF4-FFF2-40B4-BE49-F238E27FC236}">
                <a16:creationId xmlns:a16="http://schemas.microsoft.com/office/drawing/2014/main" id="{AFD62590-C5DC-447D-B719-C185CF448FE2}"/>
              </a:ext>
            </a:extLst>
          </p:cNvPr>
          <p:cNvPicPr>
            <a:picLocks noGrp="1" noChangeAspect="1"/>
          </p:cNvPicPr>
          <p:nvPr>
            <p:ph sz="half" idx="2"/>
          </p:nvPr>
        </p:nvPicPr>
        <p:blipFill rotWithShape="1">
          <a:blip r:embed="rId2"/>
          <a:srcRect l="14374" r="19780" b="6976"/>
          <a:stretch/>
        </p:blipFill>
        <p:spPr>
          <a:xfrm>
            <a:off x="4166616" y="857258"/>
            <a:ext cx="6501384" cy="5143493"/>
          </a:xfrm>
          <a:prstGeom prst="rect">
            <a:avLst/>
          </a:prstGeom>
        </p:spPr>
      </p:pic>
      <p:sp>
        <p:nvSpPr>
          <p:cNvPr id="12" name="Rectangle 11">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3" y="857250"/>
            <a:ext cx="7317451" cy="51435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2" name="Title 1">
            <a:extLst>
              <a:ext uri="{FF2B5EF4-FFF2-40B4-BE49-F238E27FC236}">
                <a16:creationId xmlns:a16="http://schemas.microsoft.com/office/drawing/2014/main" id="{B90CB315-F32E-47BC-81AF-45605E25DD3A}"/>
              </a:ext>
            </a:extLst>
          </p:cNvPr>
          <p:cNvSpPr>
            <a:spLocks noGrp="1"/>
          </p:cNvSpPr>
          <p:nvPr>
            <p:ph type="title"/>
          </p:nvPr>
        </p:nvSpPr>
        <p:spPr>
          <a:xfrm>
            <a:off x="1802321" y="1728216"/>
            <a:ext cx="2578608" cy="843534"/>
          </a:xfrm>
        </p:spPr>
        <p:txBody>
          <a:bodyPr vert="horz" lIns="68580" tIns="34290" rIns="68580" bIns="34290" rtlCol="0" anchor="b">
            <a:normAutofit/>
          </a:bodyPr>
          <a:lstStyle/>
          <a:p>
            <a:endParaRPr lang="en-US" sz="2100" dirty="0"/>
          </a:p>
        </p:txBody>
      </p:sp>
      <p:sp>
        <p:nvSpPr>
          <p:cNvPr id="14" name="Rectangle 1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020919" y="1311593"/>
            <a:ext cx="54864" cy="41148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latin typeface="Calibri" panose="020F0502020204030204"/>
            </a:endParaRPr>
          </a:p>
        </p:txBody>
      </p:sp>
      <p:sp>
        <p:nvSpPr>
          <p:cNvPr id="16" name="Rectangle 1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5183" y="2689860"/>
            <a:ext cx="2475738" cy="6858"/>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20E925A-C3C5-4AEB-9114-23B6CBA84C95}"/>
              </a:ext>
            </a:extLst>
          </p:cNvPr>
          <p:cNvSpPr>
            <a:spLocks noGrp="1"/>
          </p:cNvSpPr>
          <p:nvPr>
            <p:ph sz="half" idx="1"/>
          </p:nvPr>
        </p:nvSpPr>
        <p:spPr>
          <a:xfrm>
            <a:off x="1802320" y="1804307"/>
            <a:ext cx="2579180" cy="3886200"/>
          </a:xfrm>
        </p:spPr>
        <p:txBody>
          <a:bodyPr vert="horz" lIns="68580" tIns="34290" rIns="68580" bIns="34290" rtlCol="0" anchor="t">
            <a:normAutofit/>
          </a:bodyPr>
          <a:lstStyle/>
          <a:p>
            <a:pPr marL="0" indent="0">
              <a:buNone/>
            </a:pPr>
            <a:r>
              <a:rPr lang="en-US" sz="1800" dirty="0">
                <a:latin typeface="Times New Roman" panose="02020603050405020304" pitchFamily="18" charset="0"/>
                <a:cs typeface="Times New Roman" panose="02020603050405020304" pitchFamily="18" charset="0"/>
              </a:rPr>
              <a:t>E.R. Henken:</a:t>
            </a:r>
          </a:p>
          <a:p>
            <a:pPr marL="0" indent="0">
              <a:buNone/>
            </a:pPr>
            <a:r>
              <a:rPr lang="en-US" sz="1800" dirty="0">
                <a:latin typeface="Times New Roman" panose="02020603050405020304" pitchFamily="18" charset="0"/>
                <a:cs typeface="Times New Roman" panose="02020603050405020304" pitchFamily="18" charset="0"/>
              </a:rPr>
              <a:t>‘Tradition pays no, or virtually no, attention to their lives until they are confronted with male sexuality…The encounter with male sexuality is the only major element in the biographical pattern which appears with any consistency for the Welsh women saints.’ (</a:t>
            </a:r>
            <a:r>
              <a:rPr lang="en-US" sz="1800" i="1" dirty="0">
                <a:latin typeface="Times New Roman" panose="02020603050405020304" pitchFamily="18" charset="0"/>
                <a:cs typeface="Times New Roman" panose="02020603050405020304" pitchFamily="18" charset="0"/>
              </a:rPr>
              <a:t>Traditions of the Welsh Saints</a:t>
            </a:r>
            <a:r>
              <a:rPr lang="en-US" sz="1800" dirty="0">
                <a:latin typeface="Times New Roman" panose="02020603050405020304" pitchFamily="18" charset="0"/>
                <a:cs typeface="Times New Roman" panose="02020603050405020304" pitchFamily="18" charset="0"/>
              </a:rPr>
              <a:t>, pp. 13-14)</a:t>
            </a:r>
          </a:p>
        </p:txBody>
      </p:sp>
    </p:spTree>
    <p:extLst>
      <p:ext uri="{BB962C8B-B14F-4D97-AF65-F5344CB8AC3E}">
        <p14:creationId xmlns:p14="http://schemas.microsoft.com/office/powerpoint/2010/main" val="8929275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9659" y="4572000"/>
            <a:ext cx="5293730" cy="1964266"/>
          </a:xfrm>
          <a:prstGeom prst="rect">
            <a:avLst/>
          </a:prstGeom>
          <a:solidFill>
            <a:srgbClr val="6B3224">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90CB315-F32E-47BC-81AF-45605E25DD3A}"/>
              </a:ext>
            </a:extLst>
          </p:cNvPr>
          <p:cNvSpPr>
            <a:spLocks noGrp="1"/>
          </p:cNvSpPr>
          <p:nvPr>
            <p:ph type="title"/>
          </p:nvPr>
        </p:nvSpPr>
        <p:spPr>
          <a:xfrm>
            <a:off x="1917193" y="4767072"/>
            <a:ext cx="4945641" cy="1625210"/>
          </a:xfrm>
        </p:spPr>
        <p:txBody>
          <a:bodyPr vert="horz" lIns="91440" tIns="45720" rIns="91440" bIns="45720" rtlCol="0" anchor="ctr">
            <a:normAutofit/>
          </a:bodyPr>
          <a:lstStyle/>
          <a:p>
            <a:pPr algn="r"/>
            <a:r>
              <a:rPr lang="en-US" sz="1400">
                <a:solidFill>
                  <a:srgbClr val="FFFFFF"/>
                </a:solidFill>
              </a:rPr>
              <a:t>See R. H. Bloch, ‘Chaucer’s maiden’s head: </a:t>
            </a:r>
            <a:r>
              <a:rPr lang="en-US" sz="1400" i="1">
                <a:solidFill>
                  <a:srgbClr val="FFFFFF"/>
                </a:solidFill>
              </a:rPr>
              <a:t>The Physician’s Tale </a:t>
            </a:r>
            <a:r>
              <a:rPr lang="en-US" sz="1400">
                <a:solidFill>
                  <a:srgbClr val="FFFFFF"/>
                </a:solidFill>
              </a:rPr>
              <a:t>and the poetics of virginity’, Representations, 28 (1989): 113-34 and Jane Cartwright, </a:t>
            </a:r>
            <a:r>
              <a:rPr lang="en-US" sz="1400" i="1">
                <a:solidFill>
                  <a:srgbClr val="FFFFFF"/>
                </a:solidFill>
              </a:rPr>
              <a:t>Feminine Sanctity and Spirituality in Medieval Wales</a:t>
            </a:r>
            <a:r>
              <a:rPr lang="en-US" sz="1400">
                <a:solidFill>
                  <a:srgbClr val="FFFFFF"/>
                </a:solidFill>
              </a:rPr>
              <a:t> (Cardiff: University of Wales Press, 2008)</a:t>
            </a:r>
            <a:br>
              <a:rPr lang="en-US" sz="1400">
                <a:solidFill>
                  <a:srgbClr val="FFFFFF"/>
                </a:solidFill>
              </a:rPr>
            </a:br>
            <a:endParaRPr lang="en-US" sz="1400">
              <a:solidFill>
                <a:srgbClr val="FFFFFF"/>
              </a:solidFill>
            </a:endParaRPr>
          </a:p>
        </p:txBody>
      </p:sp>
      <p:pic>
        <p:nvPicPr>
          <p:cNvPr id="5" name="Content Placeholder 4" descr="A group of people in religious attire&#10;&#10;Description automatically generated with low confidence">
            <a:extLst>
              <a:ext uri="{FF2B5EF4-FFF2-40B4-BE49-F238E27FC236}">
                <a16:creationId xmlns:a16="http://schemas.microsoft.com/office/drawing/2014/main" id="{AFD62590-C5DC-447D-B719-C185CF448FE2}"/>
              </a:ext>
            </a:extLst>
          </p:cNvPr>
          <p:cNvPicPr>
            <a:picLocks noGrp="1" noChangeAspect="1"/>
          </p:cNvPicPr>
          <p:nvPr>
            <p:ph sz="half" idx="2"/>
          </p:nvPr>
        </p:nvPicPr>
        <p:blipFill rotWithShape="1">
          <a:blip r:embed="rId2"/>
          <a:srcRect l="21048" r="6779" b="2"/>
          <a:stretch/>
        </p:blipFill>
        <p:spPr>
          <a:xfrm>
            <a:off x="1769661" y="321733"/>
            <a:ext cx="5293729" cy="4107392"/>
          </a:xfrm>
          <a:prstGeom prst="rect">
            <a:avLst/>
          </a:prstGeom>
        </p:spPr>
      </p:pic>
      <p:sp>
        <p:nvSpPr>
          <p:cNvPr id="37" name="Rectangle 36">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74991" y="321732"/>
            <a:ext cx="3251710"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20E925A-C3C5-4AEB-9114-23B6CBA84C95}"/>
              </a:ext>
            </a:extLst>
          </p:cNvPr>
          <p:cNvSpPr>
            <a:spLocks noGrp="1"/>
          </p:cNvSpPr>
          <p:nvPr>
            <p:ph sz="half" idx="1"/>
          </p:nvPr>
        </p:nvSpPr>
        <p:spPr>
          <a:xfrm>
            <a:off x="7210923" y="908721"/>
            <a:ext cx="3327381" cy="5293415"/>
          </a:xfrm>
        </p:spPr>
        <p:txBody>
          <a:bodyPr vert="horz" lIns="91440" tIns="45720" rIns="91440" bIns="45720" rtlCol="0" anchor="ctr">
            <a:normAutofit/>
          </a:bodyPr>
          <a:lstStyle/>
          <a:p>
            <a:pPr marL="0" indent="0">
              <a:buNone/>
            </a:pPr>
            <a:r>
              <a:rPr lang="en-US" sz="1600" dirty="0">
                <a:solidFill>
                  <a:srgbClr val="FFFFFF"/>
                </a:solidFill>
                <a:effectLst/>
                <a:latin typeface="Times New Roman" panose="02020603050405020304" pitchFamily="18" charset="0"/>
                <a:cs typeface="Times New Roman" panose="02020603050405020304" pitchFamily="18" charset="0"/>
              </a:rPr>
              <a:t>Like </a:t>
            </a:r>
            <a:r>
              <a:rPr lang="en-US" sz="1600" dirty="0" err="1">
                <a:solidFill>
                  <a:srgbClr val="FFFFFF"/>
                </a:solidFill>
                <a:effectLst/>
                <a:latin typeface="Times New Roman" panose="02020603050405020304" pitchFamily="18" charset="0"/>
                <a:cs typeface="Times New Roman" panose="02020603050405020304" pitchFamily="18" charset="0"/>
              </a:rPr>
              <a:t>Gwenog</a:t>
            </a:r>
            <a:r>
              <a:rPr lang="en-US" sz="1600" dirty="0">
                <a:solidFill>
                  <a:srgbClr val="FFFFFF"/>
                </a:solidFill>
                <a:effectLst/>
                <a:latin typeface="Times New Roman" panose="02020603050405020304" pitchFamily="18" charset="0"/>
                <a:cs typeface="Times New Roman" panose="02020603050405020304" pitchFamily="18" charset="0"/>
              </a:rPr>
              <a:t> and </a:t>
            </a:r>
            <a:r>
              <a:rPr lang="en-US" sz="1600" dirty="0" err="1">
                <a:solidFill>
                  <a:srgbClr val="FFFFFF"/>
                </a:solidFill>
                <a:effectLst/>
                <a:latin typeface="Times New Roman" panose="02020603050405020304" pitchFamily="18" charset="0"/>
                <a:cs typeface="Times New Roman" panose="02020603050405020304" pitchFamily="18" charset="0"/>
              </a:rPr>
              <a:t>Gwenfrewy</a:t>
            </a:r>
            <a:r>
              <a:rPr lang="en-US" sz="1600" dirty="0">
                <a:solidFill>
                  <a:srgbClr val="FFFFFF"/>
                </a:solidFill>
                <a:effectLst/>
                <a:latin typeface="Times New Roman" panose="02020603050405020304" pitchFamily="18" charset="0"/>
                <a:cs typeface="Times New Roman" panose="02020603050405020304" pitchFamily="18" charset="0"/>
              </a:rPr>
              <a:t> various female saints were reputedly martyred – most had their heads chopped off by secular rulers or pagan Saxons as they struggled to preserve their virginity and remain chaste. Virginity is almost a prerequisite for feminine sanctity, and the image of the female saint as the bride of Christ, a veiled consecrated nun, is inextricably linked with her physical purity. Only in death does the female saint attain perpetual virginity and eternal salvation, for whilst on earth there is a constant risk that she may be seen, admired and polluted.  As Howard Bloch notes ‘a certain inescapable logic of virginity, most evident in medieval hagiography, leads syllogistically to the conclusion that the only good virgin – that is, the only true virgin – is a dead virgin’</a:t>
            </a:r>
          </a:p>
          <a:p>
            <a:pPr marL="0"/>
            <a:endParaRPr lang="en-US" sz="1300" dirty="0">
              <a:solidFill>
                <a:srgbClr val="FFFFFF"/>
              </a:solidFill>
            </a:endParaRPr>
          </a:p>
        </p:txBody>
      </p:sp>
    </p:spTree>
    <p:extLst>
      <p:ext uri="{BB962C8B-B14F-4D97-AF65-F5344CB8AC3E}">
        <p14:creationId xmlns:p14="http://schemas.microsoft.com/office/powerpoint/2010/main" val="22408813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83CEE14-8732-AF53-8AEA-CDE94B277963}"/>
              </a:ext>
            </a:extLst>
          </p:cNvPr>
          <p:cNvSpPr>
            <a:spLocks noGrp="1"/>
          </p:cNvSpPr>
          <p:nvPr>
            <p:ph type="title"/>
          </p:nvPr>
        </p:nvSpPr>
        <p:spPr>
          <a:xfrm>
            <a:off x="1371597" y="348865"/>
            <a:ext cx="10044023" cy="877729"/>
          </a:xfrm>
        </p:spPr>
        <p:txBody>
          <a:bodyPr anchor="ctr">
            <a:normAutofit/>
          </a:bodyPr>
          <a:lstStyle/>
          <a:p>
            <a:r>
              <a:rPr lang="en-GB" sz="2800" i="1" dirty="0" err="1">
                <a:solidFill>
                  <a:srgbClr val="FFFFFF"/>
                </a:solidFill>
                <a:latin typeface="Times New Roman" panose="02020603050405020304" pitchFamily="18" charset="0"/>
                <a:cs typeface="Times New Roman" panose="02020603050405020304" pitchFamily="18" charset="0"/>
              </a:rPr>
              <a:t>Buchedd</a:t>
            </a:r>
            <a:r>
              <a:rPr lang="en-GB" sz="2800" i="1" dirty="0">
                <a:solidFill>
                  <a:srgbClr val="FFFFFF"/>
                </a:solidFill>
                <a:latin typeface="Times New Roman" panose="02020603050405020304" pitchFamily="18" charset="0"/>
                <a:cs typeface="Times New Roman" panose="02020603050405020304" pitchFamily="18" charset="0"/>
              </a:rPr>
              <a:t> </a:t>
            </a:r>
            <a:r>
              <a:rPr lang="en-GB" sz="2800" i="1" dirty="0" err="1">
                <a:solidFill>
                  <a:srgbClr val="FFFFFF"/>
                </a:solidFill>
                <a:latin typeface="Times New Roman" panose="02020603050405020304" pitchFamily="18" charset="0"/>
                <a:cs typeface="Times New Roman" panose="02020603050405020304" pitchFamily="18" charset="0"/>
              </a:rPr>
              <a:t>Ieuan</a:t>
            </a:r>
            <a:r>
              <a:rPr lang="en-GB" sz="2800" i="1" dirty="0">
                <a:solidFill>
                  <a:srgbClr val="FFFFFF"/>
                </a:solidFill>
                <a:latin typeface="Times New Roman" panose="02020603050405020304" pitchFamily="18" charset="0"/>
                <a:cs typeface="Times New Roman" panose="02020603050405020304" pitchFamily="18" charset="0"/>
              </a:rPr>
              <a:t> </a:t>
            </a:r>
            <a:r>
              <a:rPr lang="en-GB" sz="2800" i="1" dirty="0" err="1">
                <a:solidFill>
                  <a:srgbClr val="FFFFFF"/>
                </a:solidFill>
                <a:latin typeface="Times New Roman" panose="02020603050405020304" pitchFamily="18" charset="0"/>
                <a:cs typeface="Times New Roman" panose="02020603050405020304" pitchFamily="18" charset="0"/>
              </a:rPr>
              <a:t>Gwas</a:t>
            </a:r>
            <a:r>
              <a:rPr lang="en-GB" sz="2800" i="1" dirty="0">
                <a:solidFill>
                  <a:srgbClr val="FFFFFF"/>
                </a:solidFill>
                <a:latin typeface="Times New Roman" panose="02020603050405020304" pitchFamily="18" charset="0"/>
                <a:cs typeface="Times New Roman" panose="02020603050405020304" pitchFamily="18" charset="0"/>
              </a:rPr>
              <a:t> </a:t>
            </a:r>
            <a:r>
              <a:rPr lang="en-GB" sz="2800" i="1" dirty="0" err="1">
                <a:solidFill>
                  <a:srgbClr val="FFFFFF"/>
                </a:solidFill>
                <a:latin typeface="Times New Roman" panose="02020603050405020304" pitchFamily="18" charset="0"/>
                <a:cs typeface="Times New Roman" panose="02020603050405020304" pitchFamily="18" charset="0"/>
              </a:rPr>
              <a:t>Padrig</a:t>
            </a:r>
            <a:r>
              <a:rPr lang="en-GB" sz="2800" i="1" dirty="0">
                <a:solidFill>
                  <a:srgbClr val="FFFFFF"/>
                </a:solidFill>
                <a:latin typeface="Times New Roman" panose="02020603050405020304" pitchFamily="18" charset="0"/>
                <a:cs typeface="Times New Roman" panose="02020603050405020304" pitchFamily="18" charset="0"/>
              </a:rPr>
              <a:t>  </a:t>
            </a:r>
            <a:br>
              <a:rPr lang="en-GB" sz="2800" i="1" dirty="0">
                <a:solidFill>
                  <a:srgbClr val="FFFFFF"/>
                </a:solidFill>
                <a:latin typeface="Times New Roman" panose="02020603050405020304" pitchFamily="18" charset="0"/>
                <a:cs typeface="Times New Roman" panose="02020603050405020304" pitchFamily="18" charset="0"/>
              </a:rPr>
            </a:br>
            <a:r>
              <a:rPr lang="en-GB" sz="2800" dirty="0">
                <a:solidFill>
                  <a:srgbClr val="FFFFFF"/>
                </a:solidFill>
                <a:latin typeface="Times New Roman" panose="02020603050405020304" pitchFamily="18" charset="0"/>
                <a:cs typeface="Times New Roman" panose="02020603050405020304" pitchFamily="18" charset="0"/>
              </a:rPr>
              <a:t>biblical and hagiographical motifs</a:t>
            </a:r>
          </a:p>
        </p:txBody>
      </p:sp>
      <p:graphicFrame>
        <p:nvGraphicFramePr>
          <p:cNvPr id="4" name="Content Placeholder 3">
            <a:extLst>
              <a:ext uri="{FF2B5EF4-FFF2-40B4-BE49-F238E27FC236}">
                <a16:creationId xmlns:a16="http://schemas.microsoft.com/office/drawing/2014/main" id="{474A42CD-C6E5-E210-6671-160783A26B6B}"/>
              </a:ext>
            </a:extLst>
          </p:cNvPr>
          <p:cNvGraphicFramePr>
            <a:graphicFrameLocks noGrp="1"/>
          </p:cNvGraphicFramePr>
          <p:nvPr>
            <p:ph idx="1"/>
          </p:nvPr>
        </p:nvGraphicFramePr>
        <p:xfrm>
          <a:off x="327171" y="1702965"/>
          <a:ext cx="11518084" cy="4908996"/>
        </p:xfrm>
        <a:graphic>
          <a:graphicData uri="http://schemas.openxmlformats.org/drawingml/2006/table">
            <a:tbl>
              <a:tblPr firstRow="1" firstCol="1" bandRow="1"/>
              <a:tblGrid>
                <a:gridCol w="5115487">
                  <a:extLst>
                    <a:ext uri="{9D8B030D-6E8A-4147-A177-3AD203B41FA5}">
                      <a16:colId xmlns:a16="http://schemas.microsoft.com/office/drawing/2014/main" val="3421234399"/>
                    </a:ext>
                  </a:extLst>
                </a:gridCol>
                <a:gridCol w="6402597">
                  <a:extLst>
                    <a:ext uri="{9D8B030D-6E8A-4147-A177-3AD203B41FA5}">
                      <a16:colId xmlns:a16="http://schemas.microsoft.com/office/drawing/2014/main" val="565263127"/>
                    </a:ext>
                  </a:extLst>
                </a:gridCol>
              </a:tblGrid>
              <a:tr h="862304">
                <a:tc>
                  <a:txBody>
                    <a:bodyPr/>
                    <a:lstStyle/>
                    <a:p>
                      <a:pPr algn="l" fontAlgn="t">
                        <a:lnSpc>
                          <a:spcPct val="107000"/>
                        </a:lnSpc>
                        <a:spcBef>
                          <a:spcPts val="0"/>
                        </a:spcBef>
                        <a:spcAft>
                          <a:spcPts val="800"/>
                        </a:spcAft>
                      </a:pPr>
                      <a:r>
                        <a:rPr lang="en-GB" sz="1800" b="0" i="0" u="none" strike="noStrike" kern="100" dirty="0">
                          <a:effectLst/>
                          <a:latin typeface="Times New Roman" panose="02020603050405020304" pitchFamily="18" charset="0"/>
                          <a:ea typeface="Calibri" panose="020F0502020204030204" pitchFamily="34" charset="0"/>
                          <a:cs typeface="Times New Roman" panose="02020603050405020304" pitchFamily="18" charset="0"/>
                        </a:rPr>
                        <a:t>1. Saint rids area of snakes</a:t>
                      </a:r>
                      <a:endParaRPr lang="en-GB" sz="1800" b="0" i="0" u="none" strike="noStrike" dirty="0">
                        <a:effectLst/>
                        <a:latin typeface="Times New Roman" panose="02020603050405020304" pitchFamily="18" charset="0"/>
                        <a:cs typeface="Times New Roman" panose="02020603050405020304" pitchFamily="18" charset="0"/>
                      </a:endParaRPr>
                    </a:p>
                  </a:txBody>
                  <a:tcPr marL="61257" marR="61257" marT="850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800"/>
                        </a:spcAft>
                      </a:pPr>
                      <a:r>
                        <a:rPr lang="en-GB" sz="1800" b="0" i="0" u="none" strike="noStrike" kern="100">
                          <a:effectLst/>
                          <a:latin typeface="Times New Roman" panose="02020603050405020304" pitchFamily="18" charset="0"/>
                          <a:ea typeface="Calibri" panose="020F0502020204030204" pitchFamily="34" charset="0"/>
                          <a:cs typeface="Times New Roman" panose="02020603050405020304" pitchFamily="18" charset="0"/>
                        </a:rPr>
                        <a:t>serpent Genesis 3, strike the head of the serpent Genesis 3:15, poison attributed to serpents Deuteronomy 32.33, Psalms 139.4, Romans 3.13;</a:t>
                      </a:r>
                      <a:endParaRPr lang="en-GB" sz="1800" b="0" i="0" u="none" strike="noStrike">
                        <a:effectLst/>
                        <a:latin typeface="Times New Roman" panose="02020603050405020304" pitchFamily="18" charset="0"/>
                        <a:cs typeface="Times New Roman" panose="02020603050405020304" pitchFamily="18" charset="0"/>
                      </a:endParaRPr>
                    </a:p>
                    <a:p>
                      <a:pPr algn="l" fontAlgn="t">
                        <a:lnSpc>
                          <a:spcPct val="107000"/>
                        </a:lnSpc>
                        <a:spcBef>
                          <a:spcPts val="0"/>
                        </a:spcBef>
                        <a:spcAft>
                          <a:spcPts val="800"/>
                        </a:spcAft>
                      </a:pPr>
                      <a:r>
                        <a:rPr lang="en-GB" sz="1800" b="0" i="0" u="none" strike="noStrike" kern="100">
                          <a:effectLst/>
                          <a:latin typeface="Times New Roman" panose="02020603050405020304" pitchFamily="18" charset="0"/>
                          <a:ea typeface="Calibri" panose="020F0502020204030204" pitchFamily="34" charset="0"/>
                          <a:cs typeface="Times New Roman" panose="02020603050405020304" pitchFamily="18" charset="0"/>
                        </a:rPr>
                        <a:t>Samson, Brynach, David, Illtud</a:t>
                      </a:r>
                      <a:endParaRPr lang="en-GB" sz="1800" b="0" i="0" u="none" strike="noStrike">
                        <a:effectLst/>
                        <a:latin typeface="Times New Roman" panose="02020603050405020304" pitchFamily="18" charset="0"/>
                        <a:cs typeface="Times New Roman" panose="02020603050405020304" pitchFamily="18" charset="0"/>
                      </a:endParaRPr>
                    </a:p>
                  </a:txBody>
                  <a:tcPr marL="61257" marR="61257" marT="850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821299476"/>
                  </a:ext>
                </a:extLst>
              </a:tr>
              <a:tr h="254844">
                <a:tc>
                  <a:txBody>
                    <a:bodyPr/>
                    <a:lstStyle/>
                    <a:p>
                      <a:pPr algn="l" fontAlgn="t">
                        <a:lnSpc>
                          <a:spcPct val="107000"/>
                        </a:lnSpc>
                        <a:spcBef>
                          <a:spcPts val="0"/>
                        </a:spcBef>
                        <a:spcAft>
                          <a:spcPts val="800"/>
                        </a:spcAft>
                      </a:pPr>
                      <a:r>
                        <a:rPr lang="en-GB" sz="1800" b="0" i="0" u="none" strike="noStrike" kern="100" dirty="0">
                          <a:effectLst/>
                          <a:latin typeface="Times New Roman" panose="02020603050405020304" pitchFamily="18" charset="0"/>
                          <a:ea typeface="Calibri" panose="020F0502020204030204" pitchFamily="34" charset="0"/>
                          <a:cs typeface="Times New Roman" panose="02020603050405020304" pitchFamily="18" charset="0"/>
                        </a:rPr>
                        <a:t>2. Saint protects crops, drives birds into barn</a:t>
                      </a:r>
                      <a:endParaRPr lang="en-GB" sz="1800" b="0" i="0" u="none" strike="noStrike" dirty="0">
                        <a:effectLst/>
                        <a:latin typeface="Times New Roman" panose="02020603050405020304" pitchFamily="18" charset="0"/>
                        <a:cs typeface="Times New Roman" panose="02020603050405020304" pitchFamily="18" charset="0"/>
                      </a:endParaRPr>
                    </a:p>
                  </a:txBody>
                  <a:tcPr marL="61257" marR="61257" marT="850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800"/>
                        </a:spcAft>
                      </a:pPr>
                      <a:r>
                        <a:rPr lang="en-GB" sz="1800" b="0" i="0" u="none" strike="noStrike" kern="100">
                          <a:effectLst/>
                          <a:latin typeface="Times New Roman" panose="02020603050405020304" pitchFamily="18" charset="0"/>
                          <a:ea typeface="Calibri" panose="020F0502020204030204" pitchFamily="34" charset="0"/>
                          <a:cs typeface="Times New Roman" panose="02020603050405020304" pitchFamily="18" charset="0"/>
                        </a:rPr>
                        <a:t>David, Cadog, Illtud, Gildas</a:t>
                      </a:r>
                      <a:endParaRPr lang="en-GB" sz="1800" b="0" i="0" u="none" strike="noStrike">
                        <a:effectLst/>
                        <a:latin typeface="Times New Roman" panose="02020603050405020304" pitchFamily="18" charset="0"/>
                        <a:cs typeface="Times New Roman" panose="02020603050405020304" pitchFamily="18" charset="0"/>
                      </a:endParaRPr>
                    </a:p>
                  </a:txBody>
                  <a:tcPr marL="61257" marR="61257" marT="850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26972355"/>
                  </a:ext>
                </a:extLst>
              </a:tr>
              <a:tr h="254844">
                <a:tc>
                  <a:txBody>
                    <a:bodyPr/>
                    <a:lstStyle/>
                    <a:p>
                      <a:pPr algn="l" fontAlgn="t">
                        <a:lnSpc>
                          <a:spcPct val="107000"/>
                        </a:lnSpc>
                        <a:spcBef>
                          <a:spcPts val="0"/>
                        </a:spcBef>
                        <a:spcAft>
                          <a:spcPts val="800"/>
                        </a:spcAft>
                      </a:pPr>
                      <a:r>
                        <a:rPr lang="en-GB" sz="1800" b="0" i="0" u="none" strike="noStrike" kern="100">
                          <a:effectLst/>
                          <a:latin typeface="Times New Roman" panose="02020603050405020304" pitchFamily="18" charset="0"/>
                          <a:ea typeface="Calibri" panose="020F0502020204030204" pitchFamily="34" charset="0"/>
                          <a:cs typeface="Times New Roman" panose="02020603050405020304" pitchFamily="18" charset="0"/>
                        </a:rPr>
                        <a:t>3. Saint educated by another saint/influential figure</a:t>
                      </a:r>
                      <a:endParaRPr lang="en-GB" sz="1800" b="0" i="0" u="none" strike="noStrike">
                        <a:effectLst/>
                        <a:latin typeface="Times New Roman" panose="02020603050405020304" pitchFamily="18" charset="0"/>
                        <a:cs typeface="Times New Roman" panose="02020603050405020304" pitchFamily="18" charset="0"/>
                      </a:endParaRPr>
                    </a:p>
                  </a:txBody>
                  <a:tcPr marL="61257" marR="61257" marT="850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800"/>
                        </a:spcAft>
                      </a:pPr>
                      <a:r>
                        <a:rPr lang="en-GB" sz="1800" b="0" i="0" u="none" strike="noStrike" kern="100">
                          <a:effectLst/>
                          <a:latin typeface="Times New Roman" panose="02020603050405020304" pitchFamily="18" charset="0"/>
                          <a:ea typeface="Calibri" panose="020F0502020204030204" pitchFamily="34" charset="0"/>
                          <a:cs typeface="Times New Roman" panose="02020603050405020304" pitchFamily="18" charset="0"/>
                        </a:rPr>
                        <a:t>Samson, David, Cadog, Gwenfrewy</a:t>
                      </a:r>
                      <a:endParaRPr lang="en-GB" sz="1800" b="0" i="0" u="none" strike="noStrike">
                        <a:effectLst/>
                        <a:latin typeface="Times New Roman" panose="02020603050405020304" pitchFamily="18" charset="0"/>
                        <a:cs typeface="Times New Roman" panose="02020603050405020304" pitchFamily="18" charset="0"/>
                      </a:endParaRPr>
                    </a:p>
                  </a:txBody>
                  <a:tcPr marL="61257" marR="61257" marT="850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07938958"/>
                  </a:ext>
                </a:extLst>
              </a:tr>
              <a:tr h="617294">
                <a:tc>
                  <a:txBody>
                    <a:bodyPr/>
                    <a:lstStyle/>
                    <a:p>
                      <a:pPr algn="l" fontAlgn="t">
                        <a:lnSpc>
                          <a:spcPct val="107000"/>
                        </a:lnSpc>
                        <a:spcBef>
                          <a:spcPts val="0"/>
                        </a:spcBef>
                        <a:spcAft>
                          <a:spcPts val="800"/>
                        </a:spcAft>
                      </a:pPr>
                      <a:r>
                        <a:rPr lang="en-GB" sz="1800" b="0" i="0" u="none" strike="noStrike" kern="100" dirty="0">
                          <a:effectLst/>
                          <a:latin typeface="Times New Roman" panose="02020603050405020304" pitchFamily="18" charset="0"/>
                          <a:ea typeface="Calibri" panose="020F0502020204030204" pitchFamily="34" charset="0"/>
                          <a:cs typeface="Times New Roman" panose="02020603050405020304" pitchFamily="18" charset="0"/>
                        </a:rPr>
                        <a:t>4. Saint carries fire in lap remains unhurt</a:t>
                      </a:r>
                      <a:endParaRPr lang="en-GB" sz="1800" b="0" i="0" u="none" strike="noStrike" dirty="0">
                        <a:effectLst/>
                        <a:latin typeface="Times New Roman" panose="02020603050405020304" pitchFamily="18" charset="0"/>
                        <a:cs typeface="Times New Roman" panose="02020603050405020304" pitchFamily="18" charset="0"/>
                      </a:endParaRPr>
                    </a:p>
                  </a:txBody>
                  <a:tcPr marL="61257" marR="61257" marT="850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800"/>
                        </a:spcAft>
                      </a:pPr>
                      <a:r>
                        <a:rPr lang="en-GB" sz="1800" b="0" i="0" u="none" strike="noStrike" kern="100">
                          <a:effectLst/>
                          <a:latin typeface="Times New Roman" panose="02020603050405020304" pitchFamily="18" charset="0"/>
                          <a:ea typeface="Calibri" panose="020F0502020204030204" pitchFamily="34" charset="0"/>
                          <a:cs typeface="Times New Roman" panose="02020603050405020304" pitchFamily="18" charset="0"/>
                        </a:rPr>
                        <a:t>Proverbs 6:27</a:t>
                      </a:r>
                      <a:endParaRPr lang="en-GB" sz="1800" b="0" i="0" u="none" strike="noStrike">
                        <a:effectLst/>
                        <a:latin typeface="Times New Roman" panose="02020603050405020304" pitchFamily="18" charset="0"/>
                        <a:cs typeface="Times New Roman" panose="02020603050405020304" pitchFamily="18" charset="0"/>
                      </a:endParaRPr>
                    </a:p>
                    <a:p>
                      <a:pPr algn="l" fontAlgn="t">
                        <a:lnSpc>
                          <a:spcPct val="107000"/>
                        </a:lnSpc>
                        <a:spcBef>
                          <a:spcPts val="0"/>
                        </a:spcBef>
                        <a:spcAft>
                          <a:spcPts val="800"/>
                        </a:spcAft>
                      </a:pPr>
                      <a:r>
                        <a:rPr lang="en-GB" sz="1800" b="0" i="0" u="none" strike="noStrike" kern="100">
                          <a:effectLst/>
                          <a:latin typeface="Times New Roman" panose="02020603050405020304" pitchFamily="18" charset="0"/>
                          <a:ea typeface="Calibri" panose="020F0502020204030204" pitchFamily="34" charset="0"/>
                          <a:cs typeface="Times New Roman" panose="02020603050405020304" pitchFamily="18" charset="0"/>
                        </a:rPr>
                        <a:t>Cadog, Asaph</a:t>
                      </a:r>
                      <a:endParaRPr lang="en-GB" sz="1800" b="0" i="0" u="none" strike="noStrike">
                        <a:effectLst/>
                        <a:latin typeface="Times New Roman" panose="02020603050405020304" pitchFamily="18" charset="0"/>
                        <a:cs typeface="Times New Roman" panose="02020603050405020304" pitchFamily="18" charset="0"/>
                      </a:endParaRPr>
                    </a:p>
                  </a:txBody>
                  <a:tcPr marL="61257" marR="61257" marT="850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58113896"/>
                  </a:ext>
                </a:extLst>
              </a:tr>
              <a:tr h="617294">
                <a:tc>
                  <a:txBody>
                    <a:bodyPr/>
                    <a:lstStyle/>
                    <a:p>
                      <a:pPr algn="l" fontAlgn="t">
                        <a:lnSpc>
                          <a:spcPct val="107000"/>
                        </a:lnSpc>
                        <a:spcBef>
                          <a:spcPts val="0"/>
                        </a:spcBef>
                        <a:spcAft>
                          <a:spcPts val="800"/>
                        </a:spcAft>
                      </a:pPr>
                      <a:r>
                        <a:rPr lang="en-GB" sz="1800" b="0" i="0" u="none" strike="noStrike" kern="100" dirty="0">
                          <a:effectLst/>
                          <a:latin typeface="Times New Roman" panose="02020603050405020304" pitchFamily="18" charset="0"/>
                          <a:ea typeface="Calibri" panose="020F0502020204030204" pitchFamily="34" charset="0"/>
                          <a:cs typeface="Times New Roman" panose="02020603050405020304" pitchFamily="18" charset="0"/>
                        </a:rPr>
                        <a:t>5. Saint miraculously crosses sea</a:t>
                      </a:r>
                      <a:endParaRPr lang="en-GB" sz="1800" b="0" i="0" u="none" strike="noStrike" dirty="0">
                        <a:effectLst/>
                        <a:latin typeface="Times New Roman" panose="02020603050405020304" pitchFamily="18" charset="0"/>
                        <a:cs typeface="Times New Roman" panose="02020603050405020304" pitchFamily="18" charset="0"/>
                      </a:endParaRPr>
                    </a:p>
                  </a:txBody>
                  <a:tcPr marL="61257" marR="61257" marT="850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800"/>
                        </a:spcAft>
                      </a:pPr>
                      <a:r>
                        <a:rPr lang="en-GB" sz="1800" b="0" i="0" u="none" strike="noStrike" kern="100" dirty="0">
                          <a:effectLst/>
                          <a:latin typeface="Times New Roman" panose="02020603050405020304" pitchFamily="18" charset="0"/>
                          <a:ea typeface="Calibri" panose="020F0502020204030204" pitchFamily="34" charset="0"/>
                          <a:cs typeface="Times New Roman" panose="02020603050405020304" pitchFamily="18" charset="0"/>
                        </a:rPr>
                        <a:t>Mark 6: 45-53, Matthew 14: 22-33</a:t>
                      </a:r>
                      <a:endParaRPr lang="en-GB" sz="1800" b="0" i="0" u="none" strike="noStrike" dirty="0">
                        <a:effectLst/>
                        <a:latin typeface="Times New Roman" panose="02020603050405020304" pitchFamily="18" charset="0"/>
                        <a:cs typeface="Times New Roman" panose="02020603050405020304" pitchFamily="18" charset="0"/>
                      </a:endParaRPr>
                    </a:p>
                    <a:p>
                      <a:pPr algn="l" fontAlgn="t">
                        <a:lnSpc>
                          <a:spcPct val="107000"/>
                        </a:lnSpc>
                        <a:spcBef>
                          <a:spcPts val="0"/>
                        </a:spcBef>
                        <a:spcAft>
                          <a:spcPts val="800"/>
                        </a:spcAft>
                      </a:pPr>
                      <a:r>
                        <a:rPr lang="en-GB" sz="1800" b="0" i="0" u="none" strike="noStrike" kern="100" dirty="0">
                          <a:effectLst/>
                          <a:latin typeface="Times New Roman" panose="02020603050405020304" pitchFamily="18" charset="0"/>
                          <a:ea typeface="Calibri" panose="020F0502020204030204" pitchFamily="34" charset="0"/>
                          <a:cs typeface="Times New Roman" panose="02020603050405020304" pitchFamily="18" charset="0"/>
                        </a:rPr>
                        <a:t>David, </a:t>
                      </a:r>
                      <a:r>
                        <a:rPr lang="en-GB" sz="1800" b="0" i="0" u="none" strike="noStrike" kern="100" dirty="0" err="1">
                          <a:effectLst/>
                          <a:latin typeface="Times New Roman" panose="02020603050405020304" pitchFamily="18" charset="0"/>
                          <a:ea typeface="Calibri" panose="020F0502020204030204" pitchFamily="34" charset="0"/>
                          <a:cs typeface="Times New Roman" panose="02020603050405020304" pitchFamily="18" charset="0"/>
                        </a:rPr>
                        <a:t>Cybi</a:t>
                      </a:r>
                      <a:r>
                        <a:rPr lang="en-GB" sz="1800" b="0" i="0" u="none" strike="noStrike"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b="0" i="0" u="none" strike="noStrike" kern="100" dirty="0" err="1">
                          <a:effectLst/>
                          <a:latin typeface="Times New Roman" panose="02020603050405020304" pitchFamily="18" charset="0"/>
                          <a:ea typeface="Calibri" panose="020F0502020204030204" pitchFamily="34" charset="0"/>
                          <a:cs typeface="Times New Roman" panose="02020603050405020304" pitchFamily="18" charset="0"/>
                        </a:rPr>
                        <a:t>Brynach</a:t>
                      </a:r>
                      <a:r>
                        <a:rPr lang="en-GB" sz="1800" b="0" i="0" u="none" strike="noStrike" kern="100" dirty="0">
                          <a:effectLst/>
                          <a:latin typeface="Times New Roman" panose="02020603050405020304" pitchFamily="18" charset="0"/>
                          <a:ea typeface="Calibri" panose="020F0502020204030204" pitchFamily="34" charset="0"/>
                          <a:cs typeface="Times New Roman" panose="02020603050405020304" pitchFamily="18" charset="0"/>
                        </a:rPr>
                        <a:t>, San </a:t>
                      </a:r>
                      <a:r>
                        <a:rPr lang="en-GB" sz="1800" b="0" i="0" u="none" strike="noStrike" kern="100" dirty="0" err="1">
                          <a:effectLst/>
                          <a:latin typeface="Times New Roman" panose="02020603050405020304" pitchFamily="18" charset="0"/>
                          <a:ea typeface="Calibri" panose="020F0502020204030204" pitchFamily="34" charset="0"/>
                          <a:cs typeface="Times New Roman" panose="02020603050405020304" pitchFamily="18" charset="0"/>
                        </a:rPr>
                        <a:t>Ffraid</a:t>
                      </a:r>
                      <a:r>
                        <a:rPr lang="en-GB" sz="1800" b="0" i="0" u="none" strike="noStrike"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b="0" i="0" u="none" strike="noStrike" kern="100" dirty="0" err="1">
                          <a:effectLst/>
                          <a:latin typeface="Times New Roman" panose="02020603050405020304" pitchFamily="18" charset="0"/>
                          <a:ea typeface="Calibri" panose="020F0502020204030204" pitchFamily="34" charset="0"/>
                          <a:cs typeface="Times New Roman" panose="02020603050405020304" pitchFamily="18" charset="0"/>
                        </a:rPr>
                        <a:t>Dwynwen</a:t>
                      </a:r>
                      <a:endParaRPr lang="en-GB" sz="1800" b="0" i="0" u="none" strike="noStrike" dirty="0">
                        <a:effectLst/>
                        <a:latin typeface="Times New Roman" panose="02020603050405020304" pitchFamily="18" charset="0"/>
                        <a:cs typeface="Times New Roman" panose="02020603050405020304" pitchFamily="18" charset="0"/>
                      </a:endParaRPr>
                    </a:p>
                  </a:txBody>
                  <a:tcPr marL="61257" marR="61257" marT="850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28021027"/>
                  </a:ext>
                </a:extLst>
              </a:tr>
              <a:tr h="1324681">
                <a:tc>
                  <a:txBody>
                    <a:bodyPr/>
                    <a:lstStyle/>
                    <a:p>
                      <a:pPr algn="l" fontAlgn="t">
                        <a:lnSpc>
                          <a:spcPct val="107000"/>
                        </a:lnSpc>
                        <a:spcBef>
                          <a:spcPts val="0"/>
                        </a:spcBef>
                        <a:spcAft>
                          <a:spcPts val="800"/>
                        </a:spcAft>
                      </a:pPr>
                      <a:r>
                        <a:rPr lang="en-GB" sz="1800" b="0" i="0" u="none" strike="noStrike" kern="100" dirty="0">
                          <a:effectLst/>
                          <a:latin typeface="Times New Roman" panose="02020603050405020304" pitchFamily="18" charset="0"/>
                          <a:ea typeface="Calibri" panose="020F0502020204030204" pitchFamily="34" charset="0"/>
                          <a:cs typeface="Times New Roman" panose="02020603050405020304" pitchFamily="18" charset="0"/>
                        </a:rPr>
                        <a:t>6. Saint creates holy wells, strikes earth with staff</a:t>
                      </a:r>
                      <a:endParaRPr lang="en-GB" sz="1800" b="0" i="0" u="none" strike="noStrike" dirty="0">
                        <a:effectLst/>
                        <a:latin typeface="Times New Roman" panose="02020603050405020304" pitchFamily="18" charset="0"/>
                        <a:cs typeface="Times New Roman" panose="02020603050405020304" pitchFamily="18" charset="0"/>
                      </a:endParaRPr>
                    </a:p>
                  </a:txBody>
                  <a:tcPr marL="61257" marR="61257" marT="850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800"/>
                        </a:spcAft>
                      </a:pPr>
                      <a:r>
                        <a:rPr lang="en-GB" sz="1800" b="0" i="0" u="none" strike="noStrike" kern="100" dirty="0">
                          <a:effectLst/>
                          <a:latin typeface="Times New Roman" panose="02020603050405020304" pitchFamily="18" charset="0"/>
                          <a:ea typeface="Calibri" panose="020F0502020204030204" pitchFamily="34" charset="0"/>
                          <a:cs typeface="Times New Roman" panose="02020603050405020304" pitchFamily="18" charset="0"/>
                        </a:rPr>
                        <a:t>Moses Numbers 20:11</a:t>
                      </a:r>
                      <a:endParaRPr lang="en-GB" sz="1800" b="0" i="0" u="none" strike="noStrike" dirty="0">
                        <a:effectLst/>
                        <a:latin typeface="Times New Roman" panose="02020603050405020304" pitchFamily="18" charset="0"/>
                        <a:cs typeface="Times New Roman" panose="02020603050405020304" pitchFamily="18" charset="0"/>
                      </a:endParaRPr>
                    </a:p>
                    <a:p>
                      <a:pPr algn="l" fontAlgn="t">
                        <a:lnSpc>
                          <a:spcPct val="107000"/>
                        </a:lnSpc>
                        <a:spcBef>
                          <a:spcPts val="0"/>
                        </a:spcBef>
                        <a:spcAft>
                          <a:spcPts val="800"/>
                        </a:spcAft>
                      </a:pPr>
                      <a:r>
                        <a:rPr lang="en-GB" sz="1800" b="0" i="0" u="none" strike="noStrike" kern="100" dirty="0" err="1">
                          <a:effectLst/>
                          <a:latin typeface="Times New Roman" panose="02020603050405020304" pitchFamily="18" charset="0"/>
                          <a:ea typeface="Calibri" panose="020F0502020204030204" pitchFamily="34" charset="0"/>
                          <a:cs typeface="Times New Roman" panose="02020603050405020304" pitchFamily="18" charset="0"/>
                        </a:rPr>
                        <a:t>Cadog</a:t>
                      </a:r>
                      <a:r>
                        <a:rPr lang="en-GB" sz="1800" b="0" i="0" u="none" strike="noStrike"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b="0" i="0" u="none" strike="noStrike" kern="100" dirty="0" err="1">
                          <a:effectLst/>
                          <a:latin typeface="Times New Roman" panose="02020603050405020304" pitchFamily="18" charset="0"/>
                          <a:ea typeface="Calibri" panose="020F0502020204030204" pitchFamily="34" charset="0"/>
                          <a:cs typeface="Times New Roman" panose="02020603050405020304" pitchFamily="18" charset="0"/>
                        </a:rPr>
                        <a:t>Cybi</a:t>
                      </a:r>
                      <a:r>
                        <a:rPr lang="en-GB" sz="1800" b="0" i="0" u="none" strike="noStrike"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b="0" i="0" u="none" strike="noStrike" kern="100" dirty="0" err="1">
                          <a:effectLst/>
                          <a:latin typeface="Times New Roman" panose="02020603050405020304" pitchFamily="18" charset="0"/>
                          <a:ea typeface="Calibri" panose="020F0502020204030204" pitchFamily="34" charset="0"/>
                          <a:cs typeface="Times New Roman" panose="02020603050405020304" pitchFamily="18" charset="0"/>
                        </a:rPr>
                        <a:t>Illtud</a:t>
                      </a:r>
                      <a:r>
                        <a:rPr lang="en-GB" sz="1800" b="0" i="0" u="none" strike="noStrike" kern="100" dirty="0">
                          <a:effectLst/>
                          <a:latin typeface="Times New Roman" panose="02020603050405020304" pitchFamily="18" charset="0"/>
                          <a:ea typeface="Calibri" panose="020F0502020204030204" pitchFamily="34" charset="0"/>
                          <a:cs typeface="Times New Roman" panose="02020603050405020304" pitchFamily="18" charset="0"/>
                        </a:rPr>
                        <a:t>, Deiniol, David, </a:t>
                      </a:r>
                      <a:r>
                        <a:rPr lang="en-GB" sz="1800" b="0" i="0" u="none" strike="noStrike" kern="100" dirty="0" err="1">
                          <a:effectLst/>
                          <a:latin typeface="Times New Roman" panose="02020603050405020304" pitchFamily="18" charset="0"/>
                          <a:ea typeface="Calibri" panose="020F0502020204030204" pitchFamily="34" charset="0"/>
                          <a:cs typeface="Times New Roman" panose="02020603050405020304" pitchFamily="18" charset="0"/>
                        </a:rPr>
                        <a:t>Gildas</a:t>
                      </a:r>
                      <a:r>
                        <a:rPr lang="en-GB" sz="1800" b="0" i="0" u="none" strike="noStrike"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b="0" i="0" u="none" strike="noStrike" kern="100" dirty="0" err="1">
                          <a:effectLst/>
                          <a:latin typeface="Times New Roman" panose="02020603050405020304" pitchFamily="18" charset="0"/>
                          <a:ea typeface="Calibri" panose="020F0502020204030204" pitchFamily="34" charset="0"/>
                          <a:cs typeface="Times New Roman" panose="02020603050405020304" pitchFamily="18" charset="0"/>
                        </a:rPr>
                        <a:t>Gwynllyw</a:t>
                      </a:r>
                      <a:r>
                        <a:rPr lang="en-GB" sz="1800" b="0" i="0" u="none" strike="noStrike"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b="0" i="0" u="none" strike="noStrike" kern="100" dirty="0" err="1">
                          <a:effectLst/>
                          <a:latin typeface="Times New Roman" panose="02020603050405020304" pitchFamily="18" charset="0"/>
                          <a:ea typeface="Calibri" panose="020F0502020204030204" pitchFamily="34" charset="0"/>
                          <a:cs typeface="Times New Roman" panose="02020603050405020304" pitchFamily="18" charset="0"/>
                        </a:rPr>
                        <a:t>Pedrog</a:t>
                      </a:r>
                      <a:endParaRPr lang="en-GB" sz="1800" b="0" i="0" u="none" strike="noStrike" dirty="0">
                        <a:effectLst/>
                        <a:latin typeface="Times New Roman" panose="02020603050405020304" pitchFamily="18" charset="0"/>
                        <a:cs typeface="Times New Roman" panose="02020603050405020304" pitchFamily="18" charset="0"/>
                      </a:endParaRPr>
                    </a:p>
                  </a:txBody>
                  <a:tcPr marL="61257" marR="61257" marT="850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18841968"/>
                  </a:ext>
                </a:extLst>
              </a:tr>
              <a:tr h="254844">
                <a:tc>
                  <a:txBody>
                    <a:bodyPr/>
                    <a:lstStyle/>
                    <a:p>
                      <a:pPr algn="l" fontAlgn="t">
                        <a:lnSpc>
                          <a:spcPct val="107000"/>
                        </a:lnSpc>
                        <a:spcBef>
                          <a:spcPts val="0"/>
                        </a:spcBef>
                        <a:spcAft>
                          <a:spcPts val="800"/>
                        </a:spcAft>
                      </a:pPr>
                      <a:r>
                        <a:rPr lang="en-GB" sz="1800" b="0" i="0" u="none" strike="noStrike" kern="100">
                          <a:effectLst/>
                          <a:latin typeface="Times New Roman" panose="02020603050405020304" pitchFamily="18" charset="0"/>
                          <a:ea typeface="Calibri" panose="020F0502020204030204" pitchFamily="34" charset="0"/>
                          <a:cs typeface="Times New Roman" panose="02020603050405020304" pitchFamily="18" charset="0"/>
                        </a:rPr>
                        <a:t>7. Saint led to hermitage/church site by animal</a:t>
                      </a:r>
                      <a:endParaRPr lang="en-GB" sz="1800" b="0" i="0" u="none" strike="noStrike">
                        <a:effectLst/>
                        <a:latin typeface="Times New Roman" panose="02020603050405020304" pitchFamily="18" charset="0"/>
                        <a:cs typeface="Times New Roman" panose="02020603050405020304" pitchFamily="18" charset="0"/>
                      </a:endParaRPr>
                    </a:p>
                  </a:txBody>
                  <a:tcPr marL="61257" marR="61257" marT="850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800"/>
                        </a:spcAft>
                      </a:pPr>
                      <a:r>
                        <a:rPr lang="en-GB" sz="1800" b="0" i="0" u="none" strike="noStrike" kern="100" dirty="0" err="1">
                          <a:effectLst/>
                          <a:latin typeface="Times New Roman" panose="02020603050405020304" pitchFamily="18" charset="0"/>
                          <a:ea typeface="Calibri" panose="020F0502020204030204" pitchFamily="34" charset="0"/>
                          <a:cs typeface="Times New Roman" panose="02020603050405020304" pitchFamily="18" charset="0"/>
                        </a:rPr>
                        <a:t>Brynach</a:t>
                      </a:r>
                      <a:r>
                        <a:rPr lang="en-GB" sz="1800" b="0" i="0" u="none" strike="noStrike"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b="0" i="0" u="none" strike="noStrike" kern="100" dirty="0" err="1">
                          <a:effectLst/>
                          <a:latin typeface="Times New Roman" panose="02020603050405020304" pitchFamily="18" charset="0"/>
                          <a:ea typeface="Calibri" panose="020F0502020204030204" pitchFamily="34" charset="0"/>
                          <a:cs typeface="Times New Roman" panose="02020603050405020304" pitchFamily="18" charset="0"/>
                        </a:rPr>
                        <a:t>Cadog</a:t>
                      </a:r>
                      <a:r>
                        <a:rPr lang="en-GB" sz="1800" b="0" i="0" u="none" strike="noStrike"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b="0" i="0" u="none" strike="noStrike" kern="100" dirty="0" err="1">
                          <a:effectLst/>
                          <a:latin typeface="Times New Roman" panose="02020603050405020304" pitchFamily="18" charset="0"/>
                          <a:ea typeface="Calibri" panose="020F0502020204030204" pitchFamily="34" charset="0"/>
                          <a:cs typeface="Times New Roman" panose="02020603050405020304" pitchFamily="18" charset="0"/>
                        </a:rPr>
                        <a:t>Gwynllyw</a:t>
                      </a:r>
                      <a:r>
                        <a:rPr lang="en-GB" sz="1800" b="0" i="0" u="none" strike="noStrike"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b="0" i="0" u="none" strike="noStrike" kern="100" dirty="0" err="1">
                          <a:effectLst/>
                          <a:latin typeface="Times New Roman" panose="02020603050405020304" pitchFamily="18" charset="0"/>
                          <a:ea typeface="Calibri" panose="020F0502020204030204" pitchFamily="34" charset="0"/>
                          <a:cs typeface="Times New Roman" panose="02020603050405020304" pitchFamily="18" charset="0"/>
                        </a:rPr>
                        <a:t>Illtud</a:t>
                      </a:r>
                      <a:r>
                        <a:rPr lang="en-GB" sz="1800" b="0" i="0" u="none" strike="noStrike"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b="0" i="0" u="none" strike="noStrike" kern="100" dirty="0" err="1">
                          <a:effectLst/>
                          <a:latin typeface="Times New Roman" panose="02020603050405020304" pitchFamily="18" charset="0"/>
                          <a:ea typeface="Calibri" panose="020F0502020204030204" pitchFamily="34" charset="0"/>
                          <a:cs typeface="Times New Roman" panose="02020603050405020304" pitchFamily="18" charset="0"/>
                        </a:rPr>
                        <a:t>Tatheus</a:t>
                      </a:r>
                      <a:endParaRPr lang="en-GB" sz="1800" b="0" i="0" u="none" strike="noStrike" dirty="0">
                        <a:effectLst/>
                        <a:latin typeface="Times New Roman" panose="02020603050405020304" pitchFamily="18" charset="0"/>
                        <a:cs typeface="Times New Roman" panose="02020603050405020304" pitchFamily="18" charset="0"/>
                      </a:endParaRPr>
                    </a:p>
                  </a:txBody>
                  <a:tcPr marL="61257" marR="61257" marT="850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876125978"/>
                  </a:ext>
                </a:extLst>
              </a:tr>
            </a:tbl>
          </a:graphicData>
        </a:graphic>
      </p:graphicFrame>
    </p:spTree>
    <p:extLst>
      <p:ext uri="{BB962C8B-B14F-4D97-AF65-F5344CB8AC3E}">
        <p14:creationId xmlns:p14="http://schemas.microsoft.com/office/powerpoint/2010/main" val="23430042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06D47C-F391-B4DF-8B6A-353C0C83307C}"/>
              </a:ext>
            </a:extLst>
          </p:cNvPr>
          <p:cNvSpPr>
            <a:spLocks noGrp="1"/>
          </p:cNvSpPr>
          <p:nvPr>
            <p:ph type="title"/>
          </p:nvPr>
        </p:nvSpPr>
        <p:spPr>
          <a:xfrm>
            <a:off x="385894" y="4146430"/>
            <a:ext cx="3967031" cy="2059107"/>
          </a:xfrm>
        </p:spPr>
        <p:txBody>
          <a:bodyPr anchor="ctr">
            <a:normAutofit fontScale="90000"/>
          </a:bodyPr>
          <a:lstStyle/>
          <a:p>
            <a:pPr algn="l"/>
            <a:r>
              <a:rPr lang="en-GB" sz="2400" i="1" dirty="0" err="1"/>
              <a:t>Buchedd</a:t>
            </a:r>
            <a:r>
              <a:rPr lang="en-GB" sz="2400" i="1" dirty="0"/>
              <a:t> </a:t>
            </a:r>
            <a:r>
              <a:rPr lang="en-GB" sz="2400" i="1" dirty="0" err="1"/>
              <a:t>Ieuan</a:t>
            </a:r>
            <a:r>
              <a:rPr lang="en-GB" sz="2400" i="1" dirty="0"/>
              <a:t> </a:t>
            </a:r>
            <a:r>
              <a:rPr lang="en-GB" sz="2400" i="1" dirty="0" err="1"/>
              <a:t>Gwas</a:t>
            </a:r>
            <a:r>
              <a:rPr lang="en-GB" sz="2400" i="1" dirty="0"/>
              <a:t> </a:t>
            </a:r>
            <a:r>
              <a:rPr lang="en-GB" sz="2400" i="1" dirty="0" err="1"/>
              <a:t>Padrig</a:t>
            </a:r>
            <a:r>
              <a:rPr lang="en-GB" sz="2400" dirty="0"/>
              <a:t>, </a:t>
            </a:r>
            <a:br>
              <a:rPr lang="en-GB" sz="2400" dirty="0"/>
            </a:br>
            <a:r>
              <a:rPr lang="en-GB" sz="2400" dirty="0"/>
              <a:t>(ed. and trans.)</a:t>
            </a:r>
            <a:br>
              <a:rPr lang="en-GB" sz="2400" dirty="0"/>
            </a:br>
            <a:r>
              <a:rPr lang="en-GB" sz="2400" dirty="0"/>
              <a:t>Jane Cartwright</a:t>
            </a:r>
            <a:br>
              <a:rPr lang="en-GB" sz="2400" dirty="0"/>
            </a:br>
            <a:r>
              <a:rPr lang="cy-GB" sz="1800" dirty="0" err="1">
                <a:effectLst/>
                <a:latin typeface="Times New Roman" panose="02020603050405020304" pitchFamily="18" charset="0"/>
                <a:ea typeface="Calibri" panose="020F0502020204030204" pitchFamily="34" charset="0"/>
              </a:rPr>
              <a:t>In</a:t>
            </a:r>
            <a:r>
              <a:rPr lang="cy-GB" sz="1800" dirty="0">
                <a:effectLst/>
                <a:latin typeface="Times New Roman" panose="02020603050405020304" pitchFamily="18" charset="0"/>
                <a:ea typeface="Calibri" panose="020F0502020204030204" pitchFamily="34" charset="0"/>
              </a:rPr>
              <a:t> </a:t>
            </a:r>
            <a:r>
              <a:rPr lang="cy-GB" sz="1800" dirty="0" err="1">
                <a:effectLst/>
                <a:latin typeface="Times New Roman" panose="02020603050405020304" pitchFamily="18" charset="0"/>
                <a:ea typeface="Calibri" panose="020F0502020204030204" pitchFamily="34" charset="0"/>
              </a:rPr>
              <a:t>hagiography</a:t>
            </a:r>
            <a:r>
              <a:rPr lang="cy-GB" sz="1800" dirty="0">
                <a:effectLst/>
                <a:latin typeface="Times New Roman" panose="02020603050405020304" pitchFamily="18" charset="0"/>
                <a:ea typeface="Calibri" panose="020F0502020204030204" pitchFamily="34" charset="0"/>
              </a:rPr>
              <a:t> </a:t>
            </a:r>
            <a:r>
              <a:rPr lang="cy-GB" sz="1800" dirty="0" err="1">
                <a:effectLst/>
                <a:latin typeface="Times New Roman" panose="02020603050405020304" pitchFamily="18" charset="0"/>
                <a:ea typeface="Calibri" panose="020F0502020204030204" pitchFamily="34" charset="0"/>
              </a:rPr>
              <a:t>God</a:t>
            </a:r>
            <a:r>
              <a:rPr lang="cy-GB" sz="1800" dirty="0">
                <a:effectLst/>
                <a:latin typeface="Times New Roman" panose="02020603050405020304" pitchFamily="18" charset="0"/>
                <a:ea typeface="Calibri" panose="020F0502020204030204" pitchFamily="34" charset="0"/>
              </a:rPr>
              <a:t> </a:t>
            </a:r>
            <a:r>
              <a:rPr lang="cy-GB" sz="1800" dirty="0" err="1">
                <a:effectLst/>
                <a:latin typeface="Times New Roman" panose="02020603050405020304" pitchFamily="18" charset="0"/>
                <a:ea typeface="Calibri" panose="020F0502020204030204" pitchFamily="34" charset="0"/>
              </a:rPr>
              <a:t>regularly</a:t>
            </a:r>
            <a:r>
              <a:rPr lang="cy-GB" sz="1800" dirty="0">
                <a:effectLst/>
                <a:latin typeface="Times New Roman" panose="02020603050405020304" pitchFamily="18" charset="0"/>
                <a:ea typeface="Calibri" panose="020F0502020204030204" pitchFamily="34" charset="0"/>
              </a:rPr>
              <a:t> </a:t>
            </a:r>
            <a:r>
              <a:rPr lang="cy-GB" sz="1800" dirty="0" err="1">
                <a:effectLst/>
                <a:latin typeface="Times New Roman" panose="02020603050405020304" pitchFamily="18" charset="0"/>
                <a:ea typeface="Calibri" panose="020F0502020204030204" pitchFamily="34" charset="0"/>
              </a:rPr>
              <a:t>acts</a:t>
            </a:r>
            <a:r>
              <a:rPr lang="cy-GB" sz="1800" dirty="0">
                <a:effectLst/>
                <a:latin typeface="Times New Roman" panose="02020603050405020304" pitchFamily="18" charset="0"/>
                <a:ea typeface="Calibri" panose="020F0502020204030204" pitchFamily="34" charset="0"/>
              </a:rPr>
              <a:t> </a:t>
            </a:r>
            <a:r>
              <a:rPr lang="cy-GB" sz="1800" dirty="0" err="1">
                <a:effectLst/>
                <a:latin typeface="Times New Roman" panose="02020603050405020304" pitchFamily="18" charset="0"/>
                <a:ea typeface="Calibri" panose="020F0502020204030204" pitchFamily="34" charset="0"/>
              </a:rPr>
              <a:t>through</a:t>
            </a:r>
            <a:r>
              <a:rPr lang="cy-GB" sz="1800" dirty="0">
                <a:effectLst/>
                <a:latin typeface="Times New Roman" panose="02020603050405020304" pitchFamily="18" charset="0"/>
                <a:ea typeface="Calibri" panose="020F0502020204030204" pitchFamily="34" charset="0"/>
              </a:rPr>
              <a:t> the </a:t>
            </a:r>
            <a:r>
              <a:rPr lang="cy-GB" sz="1800" dirty="0" err="1">
                <a:effectLst/>
                <a:latin typeface="Times New Roman" panose="02020603050405020304" pitchFamily="18" charset="0"/>
                <a:ea typeface="Calibri" panose="020F0502020204030204" pitchFamily="34" charset="0"/>
              </a:rPr>
              <a:t>agency</a:t>
            </a:r>
            <a:r>
              <a:rPr lang="cy-GB" sz="1800" dirty="0">
                <a:effectLst/>
                <a:latin typeface="Times New Roman" panose="02020603050405020304" pitchFamily="18" charset="0"/>
                <a:ea typeface="Calibri" panose="020F0502020204030204" pitchFamily="34" charset="0"/>
              </a:rPr>
              <a:t> of the </a:t>
            </a:r>
            <a:r>
              <a:rPr lang="cy-GB" sz="1800" dirty="0" err="1">
                <a:effectLst/>
                <a:latin typeface="Times New Roman" panose="02020603050405020304" pitchFamily="18" charset="0"/>
                <a:ea typeface="Calibri" panose="020F0502020204030204" pitchFamily="34" charset="0"/>
              </a:rPr>
              <a:t>saints</a:t>
            </a:r>
            <a:r>
              <a:rPr lang="cy-GB" sz="1800" dirty="0">
                <a:effectLst/>
                <a:latin typeface="Times New Roman" panose="02020603050405020304" pitchFamily="18" charset="0"/>
                <a:ea typeface="Calibri" panose="020F0502020204030204" pitchFamily="34" charset="0"/>
              </a:rPr>
              <a:t> to </a:t>
            </a:r>
            <a:r>
              <a:rPr lang="cy-GB" sz="1800" dirty="0" err="1">
                <a:effectLst/>
                <a:latin typeface="Times New Roman" panose="02020603050405020304" pitchFamily="18" charset="0"/>
                <a:ea typeface="Calibri" panose="020F0502020204030204" pitchFamily="34" charset="0"/>
              </a:rPr>
              <a:t>overcome</a:t>
            </a:r>
            <a:r>
              <a:rPr lang="cy-GB" sz="1800" dirty="0">
                <a:effectLst/>
                <a:latin typeface="Times New Roman" panose="02020603050405020304" pitchFamily="18" charset="0"/>
                <a:ea typeface="Calibri" panose="020F0502020204030204" pitchFamily="34" charset="0"/>
              </a:rPr>
              <a:t> </a:t>
            </a:r>
            <a:r>
              <a:rPr lang="cy-GB" sz="1800" dirty="0" err="1">
                <a:effectLst/>
                <a:latin typeface="Times New Roman" panose="02020603050405020304" pitchFamily="18" charset="0"/>
                <a:ea typeface="Calibri" panose="020F0502020204030204" pitchFamily="34" charset="0"/>
              </a:rPr>
              <a:t>serpents</a:t>
            </a:r>
            <a:r>
              <a:rPr lang="cy-GB" sz="1800" dirty="0">
                <a:effectLst/>
                <a:latin typeface="Times New Roman" panose="02020603050405020304" pitchFamily="18" charset="0"/>
                <a:ea typeface="Calibri" panose="020F0502020204030204" pitchFamily="34" charset="0"/>
              </a:rPr>
              <a:t> and offer </a:t>
            </a:r>
            <a:r>
              <a:rPr lang="cy-GB" sz="1800" dirty="0" err="1">
                <a:effectLst/>
                <a:latin typeface="Times New Roman" panose="02020603050405020304" pitchFamily="18" charset="0"/>
                <a:ea typeface="Calibri" panose="020F0502020204030204" pitchFamily="34" charset="0"/>
              </a:rPr>
              <a:t>people</a:t>
            </a:r>
            <a:r>
              <a:rPr lang="cy-GB" sz="1800" dirty="0">
                <a:effectLst/>
                <a:latin typeface="Times New Roman" panose="02020603050405020304" pitchFamily="18" charset="0"/>
                <a:ea typeface="Calibri" panose="020F0502020204030204" pitchFamily="34" charset="0"/>
              </a:rPr>
              <a:t> </a:t>
            </a:r>
            <a:r>
              <a:rPr lang="cy-GB" sz="1800" dirty="0" err="1">
                <a:effectLst/>
                <a:latin typeface="Times New Roman" panose="02020603050405020304" pitchFamily="18" charset="0"/>
                <a:ea typeface="Calibri" panose="020F0502020204030204" pitchFamily="34" charset="0"/>
              </a:rPr>
              <a:t>hope</a:t>
            </a:r>
            <a:r>
              <a:rPr lang="cy-GB" sz="1800" dirty="0">
                <a:effectLst/>
                <a:latin typeface="Times New Roman" panose="02020603050405020304" pitchFamily="18" charset="0"/>
                <a:ea typeface="Calibri" panose="020F0502020204030204" pitchFamily="34" charset="0"/>
              </a:rPr>
              <a:t> and </a:t>
            </a:r>
            <a:r>
              <a:rPr lang="cy-GB" sz="1800" dirty="0" err="1">
                <a:effectLst/>
                <a:latin typeface="Times New Roman" panose="02020603050405020304" pitchFamily="18" charset="0"/>
                <a:ea typeface="Calibri" panose="020F0502020204030204" pitchFamily="34" charset="0"/>
              </a:rPr>
              <a:t>protection</a:t>
            </a:r>
            <a:r>
              <a:rPr lang="cy-GB" sz="1800" dirty="0">
                <a:effectLst/>
                <a:latin typeface="Times New Roman" panose="02020603050405020304" pitchFamily="18" charset="0"/>
                <a:ea typeface="Calibri" panose="020F0502020204030204" pitchFamily="34" charset="0"/>
              </a:rPr>
              <a:t> </a:t>
            </a:r>
            <a:r>
              <a:rPr lang="cy-GB" sz="1800" dirty="0" err="1">
                <a:effectLst/>
                <a:latin typeface="Times New Roman" panose="02020603050405020304" pitchFamily="18" charset="0"/>
                <a:ea typeface="Calibri" panose="020F0502020204030204" pitchFamily="34" charset="0"/>
              </a:rPr>
              <a:t>from</a:t>
            </a:r>
            <a:r>
              <a:rPr lang="cy-GB" sz="1800" dirty="0">
                <a:effectLst/>
                <a:latin typeface="Times New Roman" panose="02020603050405020304" pitchFamily="18" charset="0"/>
                <a:ea typeface="Calibri" panose="020F0502020204030204" pitchFamily="34" charset="0"/>
              </a:rPr>
              <a:t> </a:t>
            </a:r>
            <a:r>
              <a:rPr lang="cy-GB" sz="1800" dirty="0" err="1">
                <a:effectLst/>
                <a:latin typeface="Times New Roman" panose="02020603050405020304" pitchFamily="18" charset="0"/>
                <a:ea typeface="Calibri" panose="020F0502020204030204" pitchFamily="34" charset="0"/>
              </a:rPr>
              <a:t>harm</a:t>
            </a:r>
            <a:r>
              <a:rPr lang="cy-GB" sz="1800" dirty="0">
                <a:effectLst/>
                <a:latin typeface="Times New Roman" panose="02020603050405020304" pitchFamily="18" charset="0"/>
                <a:ea typeface="Calibri" panose="020F0502020204030204" pitchFamily="34" charset="0"/>
              </a:rPr>
              <a:t>.</a:t>
            </a:r>
            <a:r>
              <a:rPr lang="en-GB" sz="1800" dirty="0">
                <a:effectLst/>
                <a:latin typeface="Times New Roman" panose="02020603050405020304" pitchFamily="18" charset="0"/>
                <a:ea typeface="Calibri" panose="020F0502020204030204" pitchFamily="34" charset="0"/>
              </a:rPr>
              <a:t> Samson, the first Welsh saint for whom a Latin </a:t>
            </a:r>
            <a:r>
              <a:rPr lang="en-GB" sz="1800" i="1" dirty="0">
                <a:effectLst/>
                <a:latin typeface="Times New Roman" panose="02020603050405020304" pitchFamily="18" charset="0"/>
                <a:ea typeface="Calibri" panose="020F0502020204030204" pitchFamily="34" charset="0"/>
              </a:rPr>
              <a:t>vita</a:t>
            </a:r>
            <a:r>
              <a:rPr lang="en-GB" sz="1800" dirty="0">
                <a:effectLst/>
                <a:latin typeface="Times New Roman" panose="02020603050405020304" pitchFamily="18" charset="0"/>
                <a:ea typeface="Calibri" panose="020F0502020204030204" pitchFamily="34" charset="0"/>
              </a:rPr>
              <a:t> is extant, uses the sign of the cross to heal a snake bite and kills serpents three times including one in Wales that hisses, spits fire and chews its own tail. </a:t>
            </a:r>
            <a:endParaRPr lang="en-GB" sz="2400" dirty="0"/>
          </a:p>
        </p:txBody>
      </p:sp>
      <p:pic>
        <p:nvPicPr>
          <p:cNvPr id="5122" name="Picture 2">
            <a:extLst>
              <a:ext uri="{FF2B5EF4-FFF2-40B4-BE49-F238E27FC236}">
                <a16:creationId xmlns:a16="http://schemas.microsoft.com/office/drawing/2014/main" id="{49EF1506-A6F1-E858-4BC0-0C0AD59E128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0538" b="12110"/>
          <a:stretch/>
        </p:blipFill>
        <p:spPr bwMode="auto">
          <a:xfrm>
            <a:off x="1524020" y="11"/>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8FA8DC2-1F6E-7CBC-0564-8FD41583DD98}"/>
              </a:ext>
            </a:extLst>
          </p:cNvPr>
          <p:cNvSpPr>
            <a:spLocks noGrp="1"/>
          </p:cNvSpPr>
          <p:nvPr>
            <p:ph idx="1"/>
          </p:nvPr>
        </p:nvSpPr>
        <p:spPr>
          <a:xfrm>
            <a:off x="4691986" y="3752851"/>
            <a:ext cx="5614060" cy="2452687"/>
          </a:xfrm>
        </p:spPr>
        <p:txBody>
          <a:bodyPr anchor="ctr">
            <a:normAutofit fontScale="92500"/>
          </a:bodyPr>
          <a:lstStyle/>
          <a:p>
            <a:pPr algn="l" fontAlgn="t">
              <a:lnSpc>
                <a:spcPct val="107000"/>
              </a:lnSpc>
              <a:spcBef>
                <a:spcPts val="0"/>
              </a:spcBef>
              <a:spcAft>
                <a:spcPts val="800"/>
              </a:spcAft>
            </a:pPr>
            <a:endParaRPr lang="en-GB" sz="2800" b="0" i="1" u="none" strike="noStrike"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gn="l" fontAlgn="t">
              <a:lnSpc>
                <a:spcPct val="107000"/>
              </a:lnSpc>
              <a:spcBef>
                <a:spcPts val="0"/>
              </a:spcBef>
              <a:spcAft>
                <a:spcPts val="800"/>
              </a:spcAft>
              <a:buNone/>
            </a:pPr>
            <a:r>
              <a:rPr lang="cy-GB" sz="2400" kern="1200" dirty="0">
                <a:solidFill>
                  <a:schemeClr val="tx1"/>
                </a:solidFill>
                <a:effectLst/>
                <a:latin typeface="Times New Roman" panose="02020603050405020304" pitchFamily="18" charset="0"/>
                <a:ea typeface="+mn-ea"/>
                <a:cs typeface="Times New Roman" panose="02020603050405020304" pitchFamily="18" charset="0"/>
              </a:rPr>
              <a:t>A phwy </a:t>
            </a:r>
            <a:r>
              <a:rPr lang="cy-GB" sz="2400" kern="1200" dirty="0" err="1">
                <a:solidFill>
                  <a:schemeClr val="tx1"/>
                </a:solidFill>
                <a:effectLst/>
                <a:latin typeface="Times New Roman" panose="02020603050405020304" pitchFamily="18" charset="0"/>
                <a:ea typeface="+mn-ea"/>
                <a:cs typeface="Times New Roman" panose="02020603050405020304" pitchFamily="18" charset="0"/>
              </a:rPr>
              <a:t>bynnac</a:t>
            </a:r>
            <a:r>
              <a:rPr lang="cy-GB" sz="2400" kern="1200" dirty="0">
                <a:solidFill>
                  <a:schemeClr val="tx1"/>
                </a:solidFill>
                <a:effectLst/>
                <a:latin typeface="Times New Roman" panose="02020603050405020304" pitchFamily="18" charset="0"/>
                <a:ea typeface="+mn-ea"/>
                <a:cs typeface="Times New Roman" panose="02020603050405020304" pitchFamily="18" charset="0"/>
              </a:rPr>
              <a:t> a fo </a:t>
            </a:r>
            <a:r>
              <a:rPr lang="cy-GB" sz="2400" kern="1200" dirty="0" err="1">
                <a:solidFill>
                  <a:schemeClr val="tx1"/>
                </a:solidFill>
                <a:effectLst/>
                <a:latin typeface="Times New Roman" panose="02020603050405020304" pitchFamily="18" charset="0"/>
                <a:ea typeface="+mn-ea"/>
                <a:cs typeface="Times New Roman" panose="02020603050405020304" pitchFamily="18" charset="0"/>
              </a:rPr>
              <a:t>ophrymol</a:t>
            </a:r>
            <a:r>
              <a:rPr lang="cy-GB" sz="2400" kern="1200" dirty="0">
                <a:solidFill>
                  <a:schemeClr val="tx1"/>
                </a:solidFill>
                <a:effectLst/>
                <a:latin typeface="Times New Roman" panose="02020603050405020304" pitchFamily="18" charset="0"/>
                <a:ea typeface="+mn-ea"/>
                <a:cs typeface="Times New Roman" panose="02020603050405020304" pitchFamily="18" charset="0"/>
              </a:rPr>
              <a:t> </a:t>
            </a:r>
            <a:r>
              <a:rPr lang="cy-GB" sz="2400" kern="1200" dirty="0" err="1">
                <a:solidFill>
                  <a:schemeClr val="tx1"/>
                </a:solidFill>
                <a:effectLst/>
                <a:latin typeface="Times New Roman" panose="02020603050405020304" pitchFamily="18" charset="0"/>
                <a:ea typeface="+mn-ea"/>
                <a:cs typeface="Times New Roman" panose="02020603050405020304" pitchFamily="18" charset="0"/>
              </a:rPr>
              <a:t>y’r</a:t>
            </a:r>
            <a:r>
              <a:rPr lang="cy-GB" sz="2400" kern="1200" dirty="0">
                <a:solidFill>
                  <a:schemeClr val="tx1"/>
                </a:solidFill>
                <a:effectLst/>
                <a:latin typeface="Times New Roman" panose="02020603050405020304" pitchFamily="18" charset="0"/>
                <a:ea typeface="+mn-ea"/>
                <a:cs typeface="Times New Roman" panose="02020603050405020304" pitchFamily="18" charset="0"/>
              </a:rPr>
              <a:t> </a:t>
            </a:r>
            <a:r>
              <a:rPr lang="cy-GB" sz="2400" kern="1200" dirty="0" err="1">
                <a:solidFill>
                  <a:schemeClr val="tx1"/>
                </a:solidFill>
                <a:effectLst/>
                <a:latin typeface="Times New Roman" panose="02020603050405020304" pitchFamily="18" charset="0"/>
                <a:ea typeface="+mn-ea"/>
                <a:cs typeface="Times New Roman" panose="02020603050405020304" pitchFamily="18" charset="0"/>
              </a:rPr>
              <a:t>gwynfydedic</a:t>
            </a:r>
            <a:r>
              <a:rPr lang="cy-GB" sz="2400" kern="1200" dirty="0">
                <a:solidFill>
                  <a:schemeClr val="tx1"/>
                </a:solidFill>
                <a:effectLst/>
                <a:latin typeface="Times New Roman" panose="02020603050405020304" pitchFamily="18" charset="0"/>
                <a:ea typeface="+mn-ea"/>
                <a:cs typeface="Times New Roman" panose="02020603050405020304" pitchFamily="18" charset="0"/>
              </a:rPr>
              <a:t> Ieuan, ni wna pryf </a:t>
            </a:r>
            <a:r>
              <a:rPr lang="cy-GB" sz="2400" kern="1200" dirty="0" err="1">
                <a:solidFill>
                  <a:schemeClr val="tx1"/>
                </a:solidFill>
                <a:effectLst/>
                <a:latin typeface="Times New Roman" panose="02020603050405020304" pitchFamily="18" charset="0"/>
                <a:ea typeface="+mn-ea"/>
                <a:cs typeface="Times New Roman" panose="02020603050405020304" pitchFamily="18" charset="0"/>
              </a:rPr>
              <a:t>gwenwynic</a:t>
            </a:r>
            <a:r>
              <a:rPr lang="cy-GB" sz="2400" kern="1200" dirty="0">
                <a:solidFill>
                  <a:schemeClr val="tx1"/>
                </a:solidFill>
                <a:effectLst/>
                <a:latin typeface="Times New Roman" panose="02020603050405020304" pitchFamily="18" charset="0"/>
                <a:ea typeface="+mn-ea"/>
                <a:cs typeface="Times New Roman" panose="02020603050405020304" pitchFamily="18" charset="0"/>
              </a:rPr>
              <a:t> y niwed </a:t>
            </a:r>
            <a:r>
              <a:rPr lang="cy-GB" sz="2400" kern="1200" dirty="0" err="1">
                <a:solidFill>
                  <a:schemeClr val="tx1"/>
                </a:solidFill>
                <a:effectLst/>
                <a:latin typeface="Times New Roman" panose="02020603050405020304" pitchFamily="18" charset="0"/>
                <a:ea typeface="+mn-ea"/>
                <a:cs typeface="Times New Roman" panose="02020603050405020304" pitchFamily="18" charset="0"/>
              </a:rPr>
              <a:t>iddaw</a:t>
            </a:r>
            <a:r>
              <a:rPr lang="cy-GB" sz="2400" kern="1200" dirty="0">
                <a:solidFill>
                  <a:schemeClr val="tx1"/>
                </a:solidFill>
                <a:effectLst/>
                <a:latin typeface="Times New Roman" panose="02020603050405020304" pitchFamily="18" charset="0"/>
                <a:ea typeface="+mn-ea"/>
                <a:cs typeface="Times New Roman" panose="02020603050405020304" pitchFamily="18" charset="0"/>
              </a:rPr>
              <a:t>. </a:t>
            </a:r>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And whoever is devoted to </a:t>
            </a:r>
            <a:r>
              <a:rPr lang="en-GB" sz="2400" dirty="0" err="1">
                <a:effectLst/>
                <a:latin typeface="Times New Roman" panose="02020603050405020304" pitchFamily="18" charset="0"/>
                <a:ea typeface="Times New Roman" panose="02020603050405020304" pitchFamily="18" charset="0"/>
                <a:cs typeface="Times New Roman" panose="02020603050405020304" pitchFamily="18" charset="0"/>
              </a:rPr>
              <a:t>Ieuan</a:t>
            </a:r>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 will not be injured by poisonous snake[s]. </a:t>
            </a:r>
          </a:p>
          <a:p>
            <a:pPr marL="0" indent="0">
              <a:buNone/>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Image: [[File:Adder (</a:t>
            </a:r>
            <a:r>
              <a:rPr lang="en-GB" sz="1200" dirty="0" err="1">
                <a:effectLst/>
                <a:latin typeface="Times New Roman" panose="02020603050405020304" pitchFamily="18" charset="0"/>
                <a:ea typeface="Times New Roman" panose="02020603050405020304" pitchFamily="18" charset="0"/>
                <a:cs typeface="Times New Roman" panose="02020603050405020304" pitchFamily="18" charset="0"/>
              </a:rPr>
              <a:t>Vipera</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200" dirty="0" err="1">
                <a:effectLst/>
                <a:latin typeface="Times New Roman" panose="02020603050405020304" pitchFamily="18" charset="0"/>
                <a:ea typeface="Times New Roman" panose="02020603050405020304" pitchFamily="18" charset="0"/>
                <a:cs typeface="Times New Roman" panose="02020603050405020304" pitchFamily="18" charset="0"/>
              </a:rPr>
              <a:t>berus</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(44226813554).</a:t>
            </a:r>
            <a:r>
              <a:rPr lang="en-GB" sz="1200" dirty="0" err="1">
                <a:effectLst/>
                <a:latin typeface="Times New Roman" panose="02020603050405020304" pitchFamily="18" charset="0"/>
                <a:ea typeface="Times New Roman" panose="02020603050405020304" pitchFamily="18" charset="0"/>
                <a:cs typeface="Times New Roman" panose="02020603050405020304" pitchFamily="18" charset="0"/>
              </a:rPr>
              <a:t>jpg|Adder</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200" dirty="0" err="1">
                <a:effectLst/>
                <a:latin typeface="Times New Roman" panose="02020603050405020304" pitchFamily="18" charset="0"/>
                <a:ea typeface="Times New Roman" panose="02020603050405020304" pitchFamily="18" charset="0"/>
                <a:cs typeface="Times New Roman" panose="02020603050405020304" pitchFamily="18" charset="0"/>
              </a:rPr>
              <a:t>Vipera</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200" dirty="0" err="1">
                <a:effectLst/>
                <a:latin typeface="Times New Roman" panose="02020603050405020304" pitchFamily="18" charset="0"/>
                <a:ea typeface="Times New Roman" panose="02020603050405020304" pitchFamily="18" charset="0"/>
                <a:cs typeface="Times New Roman" panose="02020603050405020304" pitchFamily="18" charset="0"/>
              </a:rPr>
              <a:t>berus</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(44226813554)]]</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endParaRPr lang="en-GB" sz="1600" dirty="0"/>
          </a:p>
        </p:txBody>
      </p:sp>
    </p:spTree>
    <p:extLst>
      <p:ext uri="{BB962C8B-B14F-4D97-AF65-F5344CB8AC3E}">
        <p14:creationId xmlns:p14="http://schemas.microsoft.com/office/powerpoint/2010/main" val="11174360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AF634-3B90-46E4-77F2-9FFA8CC29439}"/>
              </a:ext>
            </a:extLst>
          </p:cNvPr>
          <p:cNvSpPr>
            <a:spLocks noGrp="1"/>
          </p:cNvSpPr>
          <p:nvPr>
            <p:ph type="title"/>
          </p:nvPr>
        </p:nvSpPr>
        <p:spPr>
          <a:xfrm>
            <a:off x="2209800" y="279717"/>
            <a:ext cx="7772400" cy="1694576"/>
          </a:xfrm>
        </p:spPr>
        <p:txBody>
          <a:bodyPr/>
          <a:lstStyle/>
          <a:p>
            <a:pPr algn="l"/>
            <a:r>
              <a:rPr lang="en-GB" sz="2400" b="1" dirty="0"/>
              <a:t>Angel tells Patrick to leave Wales for Ireland</a:t>
            </a:r>
            <a:br>
              <a:rPr lang="en-GB" sz="2000" b="1" dirty="0"/>
            </a:br>
            <a:r>
              <a:rPr lang="en-GB" sz="1800" i="1" dirty="0" err="1"/>
              <a:t>Buchedd</a:t>
            </a:r>
            <a:r>
              <a:rPr lang="en-GB" sz="1800" i="1" dirty="0"/>
              <a:t> </a:t>
            </a:r>
            <a:r>
              <a:rPr lang="en-GB" sz="1800" i="1" dirty="0" err="1"/>
              <a:t>Ieuan</a:t>
            </a:r>
            <a:r>
              <a:rPr lang="en-GB" sz="1800" i="1" dirty="0"/>
              <a:t> </a:t>
            </a:r>
            <a:r>
              <a:rPr lang="en-GB" sz="1800" i="1" dirty="0" err="1"/>
              <a:t>Gwas</a:t>
            </a:r>
            <a:r>
              <a:rPr lang="en-GB" sz="1800" i="1" dirty="0"/>
              <a:t> </a:t>
            </a:r>
            <a:r>
              <a:rPr lang="en-GB" sz="1800" i="1" dirty="0" err="1"/>
              <a:t>Padrig</a:t>
            </a:r>
            <a:r>
              <a:rPr lang="en-GB" sz="1800" dirty="0"/>
              <a:t>, Patrick, </a:t>
            </a:r>
            <a:r>
              <a:rPr lang="en-GB" sz="1800" dirty="0" err="1"/>
              <a:t>Ieuan’s</a:t>
            </a:r>
            <a:r>
              <a:rPr lang="en-GB" sz="1800" dirty="0"/>
              <a:t> teacher = ‘</a:t>
            </a:r>
            <a:r>
              <a:rPr lang="en-GB" sz="1800" dirty="0" err="1"/>
              <a:t>Archesgob</a:t>
            </a:r>
            <a:r>
              <a:rPr lang="en-GB" sz="1800" dirty="0"/>
              <a:t> </a:t>
            </a:r>
            <a:r>
              <a:rPr lang="en-GB" sz="1800" dirty="0" err="1"/>
              <a:t>yMynyw</a:t>
            </a:r>
            <a:r>
              <a:rPr lang="en-GB" sz="1800" dirty="0"/>
              <a:t>’ (Archbishop of </a:t>
            </a:r>
            <a:r>
              <a:rPr lang="en-GB" sz="1800" dirty="0" err="1"/>
              <a:t>Menevia</a:t>
            </a:r>
            <a:r>
              <a:rPr lang="en-GB" sz="1800" dirty="0"/>
              <a:t>/ St </a:t>
            </a:r>
            <a:r>
              <a:rPr lang="en-GB" sz="1800" dirty="0" err="1"/>
              <a:t>Davids</a:t>
            </a:r>
            <a:r>
              <a:rPr lang="en-GB" sz="1800" dirty="0"/>
              <a:t>)</a:t>
            </a:r>
            <a:br>
              <a:rPr lang="en-GB" sz="1800" dirty="0"/>
            </a:br>
            <a:r>
              <a:rPr lang="en-GB" sz="1800" dirty="0" err="1"/>
              <a:t>Gwas</a:t>
            </a:r>
            <a:r>
              <a:rPr lang="en-GB" sz="1800" dirty="0"/>
              <a:t> </a:t>
            </a:r>
            <a:r>
              <a:rPr lang="en-GB" sz="1800" dirty="0" err="1"/>
              <a:t>Padrig</a:t>
            </a:r>
            <a:r>
              <a:rPr lang="en-GB" sz="1800" dirty="0"/>
              <a:t> – </a:t>
            </a:r>
            <a:r>
              <a:rPr lang="en-GB" sz="1800" dirty="0" err="1"/>
              <a:t>Gille</a:t>
            </a:r>
            <a:r>
              <a:rPr lang="en-GB" sz="1800" dirty="0"/>
              <a:t>/Giolla Pádraig or </a:t>
            </a:r>
            <a:r>
              <a:rPr lang="en-GB" sz="1800" dirty="0" err="1"/>
              <a:t>Gospatrick</a:t>
            </a:r>
            <a:r>
              <a:rPr lang="en-GB" sz="1800" dirty="0"/>
              <a:t>)</a:t>
            </a:r>
            <a:br>
              <a:rPr lang="en-GB" sz="1800" dirty="0"/>
            </a:br>
            <a:r>
              <a:rPr lang="en-GB" sz="1400" dirty="0"/>
              <a:t> </a:t>
            </a:r>
            <a:br>
              <a:rPr lang="en-GB" sz="1400" dirty="0"/>
            </a:br>
            <a:r>
              <a:rPr lang="en-GB" sz="1400" dirty="0"/>
              <a:t>C17th-ceiling painting Church of St Divy, Brittany photo: Jane Cartwright</a:t>
            </a:r>
            <a:br>
              <a:rPr lang="en-GB" sz="2000" dirty="0"/>
            </a:br>
            <a:endParaRPr lang="en-GB" sz="2000" dirty="0"/>
          </a:p>
        </p:txBody>
      </p:sp>
      <p:graphicFrame>
        <p:nvGraphicFramePr>
          <p:cNvPr id="4" name="Object 2">
            <a:extLst>
              <a:ext uri="{FF2B5EF4-FFF2-40B4-BE49-F238E27FC236}">
                <a16:creationId xmlns:a16="http://schemas.microsoft.com/office/drawing/2014/main" id="{DAEC8183-3774-548E-EC61-CC13A9F51418}"/>
              </a:ext>
            </a:extLst>
          </p:cNvPr>
          <p:cNvGraphicFramePr>
            <a:graphicFrameLocks noGrp="1" noChangeAspect="1"/>
          </p:cNvGraphicFramePr>
          <p:nvPr>
            <p:ph idx="1"/>
          </p:nvPr>
        </p:nvGraphicFramePr>
        <p:xfrm>
          <a:off x="2633205" y="1965904"/>
          <a:ext cx="5631510" cy="4500000"/>
        </p:xfrm>
        <a:graphic>
          <a:graphicData uri="http://schemas.openxmlformats.org/presentationml/2006/ole">
            <mc:AlternateContent xmlns:mc="http://schemas.openxmlformats.org/markup-compatibility/2006">
              <mc:Choice xmlns:v="urn:schemas-microsoft-com:vml" Requires="v">
                <p:oleObj name="Photo Editor Photo" r:id="rId2" imgW="8580952" imgH="6857143" progId="MSPhotoEd.3">
                  <p:embed/>
                </p:oleObj>
              </mc:Choice>
              <mc:Fallback>
                <p:oleObj name="Photo Editor Photo" r:id="rId2" imgW="8580952" imgH="6857143" progId="MSPhotoEd.3">
                  <p:embed/>
                  <p:pic>
                    <p:nvPicPr>
                      <p:cNvPr id="4" name="Object 2">
                        <a:extLst>
                          <a:ext uri="{FF2B5EF4-FFF2-40B4-BE49-F238E27FC236}">
                            <a16:creationId xmlns:a16="http://schemas.microsoft.com/office/drawing/2014/main" id="{DAEC8183-3774-548E-EC61-CC13A9F514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33205" y="1965904"/>
                        <a:ext cx="5631510" cy="450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40303855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83CEE14-8732-AF53-8AEA-CDE94B277963}"/>
              </a:ext>
            </a:extLst>
          </p:cNvPr>
          <p:cNvSpPr>
            <a:spLocks noGrp="1"/>
          </p:cNvSpPr>
          <p:nvPr>
            <p:ph type="title"/>
          </p:nvPr>
        </p:nvSpPr>
        <p:spPr>
          <a:xfrm>
            <a:off x="1371597" y="348865"/>
            <a:ext cx="10044023" cy="877729"/>
          </a:xfrm>
        </p:spPr>
        <p:txBody>
          <a:bodyPr anchor="ctr">
            <a:normAutofit/>
          </a:bodyPr>
          <a:lstStyle/>
          <a:p>
            <a:r>
              <a:rPr lang="en-GB" sz="2800" i="1">
                <a:solidFill>
                  <a:srgbClr val="FFFFFF"/>
                </a:solidFill>
                <a:latin typeface="Times New Roman" panose="02020603050405020304" pitchFamily="18" charset="0"/>
                <a:cs typeface="Times New Roman" panose="02020603050405020304" pitchFamily="18" charset="0"/>
              </a:rPr>
              <a:t>Buchedd Ieuan Gwas Padrig </a:t>
            </a:r>
            <a:br>
              <a:rPr lang="en-GB" sz="2800" i="1">
                <a:solidFill>
                  <a:srgbClr val="FFFFFF"/>
                </a:solidFill>
                <a:latin typeface="Times New Roman" panose="02020603050405020304" pitchFamily="18" charset="0"/>
                <a:cs typeface="Times New Roman" panose="02020603050405020304" pitchFamily="18" charset="0"/>
              </a:rPr>
            </a:br>
            <a:r>
              <a:rPr lang="en-GB" sz="2800">
                <a:solidFill>
                  <a:srgbClr val="FFFFFF"/>
                </a:solidFill>
                <a:latin typeface="Times New Roman" panose="02020603050405020304" pitchFamily="18" charset="0"/>
                <a:cs typeface="Times New Roman" panose="02020603050405020304" pitchFamily="18" charset="0"/>
              </a:rPr>
              <a:t>biblical and hagiographical motifs</a:t>
            </a:r>
          </a:p>
        </p:txBody>
      </p:sp>
      <p:graphicFrame>
        <p:nvGraphicFramePr>
          <p:cNvPr id="4" name="Content Placeholder 3">
            <a:extLst>
              <a:ext uri="{FF2B5EF4-FFF2-40B4-BE49-F238E27FC236}">
                <a16:creationId xmlns:a16="http://schemas.microsoft.com/office/drawing/2014/main" id="{474A42CD-C6E5-E210-6671-160783A26B6B}"/>
              </a:ext>
            </a:extLst>
          </p:cNvPr>
          <p:cNvGraphicFramePr>
            <a:graphicFrameLocks noGrp="1"/>
          </p:cNvGraphicFramePr>
          <p:nvPr>
            <p:ph idx="1"/>
          </p:nvPr>
        </p:nvGraphicFramePr>
        <p:xfrm>
          <a:off x="327171" y="1702965"/>
          <a:ext cx="11518084" cy="4908996"/>
        </p:xfrm>
        <a:graphic>
          <a:graphicData uri="http://schemas.openxmlformats.org/drawingml/2006/table">
            <a:tbl>
              <a:tblPr firstRow="1" firstCol="1" bandRow="1"/>
              <a:tblGrid>
                <a:gridCol w="5115487">
                  <a:extLst>
                    <a:ext uri="{9D8B030D-6E8A-4147-A177-3AD203B41FA5}">
                      <a16:colId xmlns:a16="http://schemas.microsoft.com/office/drawing/2014/main" val="3421234399"/>
                    </a:ext>
                  </a:extLst>
                </a:gridCol>
                <a:gridCol w="6402597">
                  <a:extLst>
                    <a:ext uri="{9D8B030D-6E8A-4147-A177-3AD203B41FA5}">
                      <a16:colId xmlns:a16="http://schemas.microsoft.com/office/drawing/2014/main" val="565263127"/>
                    </a:ext>
                  </a:extLst>
                </a:gridCol>
              </a:tblGrid>
              <a:tr h="862304">
                <a:tc>
                  <a:txBody>
                    <a:bodyPr/>
                    <a:lstStyle/>
                    <a:p>
                      <a:pPr algn="l" fontAlgn="t">
                        <a:lnSpc>
                          <a:spcPct val="107000"/>
                        </a:lnSpc>
                        <a:spcBef>
                          <a:spcPts val="0"/>
                        </a:spcBef>
                        <a:spcAft>
                          <a:spcPts val="800"/>
                        </a:spcAft>
                      </a:pPr>
                      <a:r>
                        <a:rPr lang="en-GB" sz="1800" b="0" i="0" u="none" strike="noStrike" kern="100" dirty="0">
                          <a:effectLst/>
                          <a:latin typeface="Times New Roman" panose="02020603050405020304" pitchFamily="18" charset="0"/>
                          <a:ea typeface="Calibri" panose="020F0502020204030204" pitchFamily="34" charset="0"/>
                          <a:cs typeface="Times New Roman" panose="02020603050405020304" pitchFamily="18" charset="0"/>
                        </a:rPr>
                        <a:t>1. Saint rids area of snakes</a:t>
                      </a:r>
                      <a:endParaRPr lang="en-GB" sz="1800" b="0" i="0" u="none" strike="noStrike" dirty="0">
                        <a:effectLst/>
                        <a:latin typeface="Times New Roman" panose="02020603050405020304" pitchFamily="18" charset="0"/>
                        <a:cs typeface="Times New Roman" panose="02020603050405020304" pitchFamily="18" charset="0"/>
                      </a:endParaRPr>
                    </a:p>
                  </a:txBody>
                  <a:tcPr marL="61257" marR="61257" marT="850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800"/>
                        </a:spcAft>
                      </a:pPr>
                      <a:r>
                        <a:rPr lang="en-GB" sz="1800" b="0" i="0" u="none" strike="noStrike" kern="100">
                          <a:effectLst/>
                          <a:latin typeface="Times New Roman" panose="02020603050405020304" pitchFamily="18" charset="0"/>
                          <a:ea typeface="Calibri" panose="020F0502020204030204" pitchFamily="34" charset="0"/>
                          <a:cs typeface="Times New Roman" panose="02020603050405020304" pitchFamily="18" charset="0"/>
                        </a:rPr>
                        <a:t>serpent Genesis 3, strike the head of the serpent Genesis 3:15, poison attributed to serpents Deuteronomy 32.33, Psalms 139.4, Romans 3.13;</a:t>
                      </a:r>
                      <a:endParaRPr lang="en-GB" sz="1800" b="0" i="0" u="none" strike="noStrike">
                        <a:effectLst/>
                        <a:latin typeface="Times New Roman" panose="02020603050405020304" pitchFamily="18" charset="0"/>
                        <a:cs typeface="Times New Roman" panose="02020603050405020304" pitchFamily="18" charset="0"/>
                      </a:endParaRPr>
                    </a:p>
                    <a:p>
                      <a:pPr algn="l" fontAlgn="t">
                        <a:lnSpc>
                          <a:spcPct val="107000"/>
                        </a:lnSpc>
                        <a:spcBef>
                          <a:spcPts val="0"/>
                        </a:spcBef>
                        <a:spcAft>
                          <a:spcPts val="800"/>
                        </a:spcAft>
                      </a:pPr>
                      <a:r>
                        <a:rPr lang="en-GB" sz="1800" b="0" i="0" u="none" strike="noStrike" kern="100">
                          <a:effectLst/>
                          <a:latin typeface="Times New Roman" panose="02020603050405020304" pitchFamily="18" charset="0"/>
                          <a:ea typeface="Calibri" panose="020F0502020204030204" pitchFamily="34" charset="0"/>
                          <a:cs typeface="Times New Roman" panose="02020603050405020304" pitchFamily="18" charset="0"/>
                        </a:rPr>
                        <a:t>Samson, Brynach, David, Illtud</a:t>
                      </a:r>
                      <a:endParaRPr lang="en-GB" sz="1800" b="0" i="0" u="none" strike="noStrike">
                        <a:effectLst/>
                        <a:latin typeface="Times New Roman" panose="02020603050405020304" pitchFamily="18" charset="0"/>
                        <a:cs typeface="Times New Roman" panose="02020603050405020304" pitchFamily="18" charset="0"/>
                      </a:endParaRPr>
                    </a:p>
                  </a:txBody>
                  <a:tcPr marL="61257" marR="61257" marT="850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821299476"/>
                  </a:ext>
                </a:extLst>
              </a:tr>
              <a:tr h="254844">
                <a:tc>
                  <a:txBody>
                    <a:bodyPr/>
                    <a:lstStyle/>
                    <a:p>
                      <a:pPr algn="l" fontAlgn="t">
                        <a:lnSpc>
                          <a:spcPct val="107000"/>
                        </a:lnSpc>
                        <a:spcBef>
                          <a:spcPts val="0"/>
                        </a:spcBef>
                        <a:spcAft>
                          <a:spcPts val="800"/>
                        </a:spcAft>
                      </a:pPr>
                      <a:r>
                        <a:rPr lang="en-GB" sz="1800" b="0" i="0" u="none" strike="noStrike" kern="100" dirty="0">
                          <a:effectLst/>
                          <a:latin typeface="Times New Roman" panose="02020603050405020304" pitchFamily="18" charset="0"/>
                          <a:ea typeface="Calibri" panose="020F0502020204030204" pitchFamily="34" charset="0"/>
                          <a:cs typeface="Times New Roman" panose="02020603050405020304" pitchFamily="18" charset="0"/>
                        </a:rPr>
                        <a:t>2. Saint protects crops, drives birds into barn</a:t>
                      </a:r>
                      <a:endParaRPr lang="en-GB" sz="1800" b="0" i="0" u="none" strike="noStrike" dirty="0">
                        <a:effectLst/>
                        <a:latin typeface="Times New Roman" panose="02020603050405020304" pitchFamily="18" charset="0"/>
                        <a:cs typeface="Times New Roman" panose="02020603050405020304" pitchFamily="18" charset="0"/>
                      </a:endParaRPr>
                    </a:p>
                  </a:txBody>
                  <a:tcPr marL="61257" marR="61257" marT="850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800"/>
                        </a:spcAft>
                      </a:pPr>
                      <a:r>
                        <a:rPr lang="en-GB" sz="1800" b="0" i="0" u="none" strike="noStrike" kern="100">
                          <a:effectLst/>
                          <a:latin typeface="Times New Roman" panose="02020603050405020304" pitchFamily="18" charset="0"/>
                          <a:ea typeface="Calibri" panose="020F0502020204030204" pitchFamily="34" charset="0"/>
                          <a:cs typeface="Times New Roman" panose="02020603050405020304" pitchFamily="18" charset="0"/>
                        </a:rPr>
                        <a:t>David, Cadog, Illtud, Gildas</a:t>
                      </a:r>
                      <a:endParaRPr lang="en-GB" sz="1800" b="0" i="0" u="none" strike="noStrike">
                        <a:effectLst/>
                        <a:latin typeface="Times New Roman" panose="02020603050405020304" pitchFamily="18" charset="0"/>
                        <a:cs typeface="Times New Roman" panose="02020603050405020304" pitchFamily="18" charset="0"/>
                      </a:endParaRPr>
                    </a:p>
                  </a:txBody>
                  <a:tcPr marL="61257" marR="61257" marT="850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26972355"/>
                  </a:ext>
                </a:extLst>
              </a:tr>
              <a:tr h="254844">
                <a:tc>
                  <a:txBody>
                    <a:bodyPr/>
                    <a:lstStyle/>
                    <a:p>
                      <a:pPr algn="l" fontAlgn="t">
                        <a:lnSpc>
                          <a:spcPct val="107000"/>
                        </a:lnSpc>
                        <a:spcBef>
                          <a:spcPts val="0"/>
                        </a:spcBef>
                        <a:spcAft>
                          <a:spcPts val="800"/>
                        </a:spcAft>
                      </a:pPr>
                      <a:r>
                        <a:rPr lang="en-GB" sz="1800" b="0" i="0" u="none" strike="noStrike" kern="100">
                          <a:effectLst/>
                          <a:latin typeface="Times New Roman" panose="02020603050405020304" pitchFamily="18" charset="0"/>
                          <a:ea typeface="Calibri" panose="020F0502020204030204" pitchFamily="34" charset="0"/>
                          <a:cs typeface="Times New Roman" panose="02020603050405020304" pitchFamily="18" charset="0"/>
                        </a:rPr>
                        <a:t>3. Saint educated by another saint/influential figure</a:t>
                      </a:r>
                      <a:endParaRPr lang="en-GB" sz="1800" b="0" i="0" u="none" strike="noStrike">
                        <a:effectLst/>
                        <a:latin typeface="Times New Roman" panose="02020603050405020304" pitchFamily="18" charset="0"/>
                        <a:cs typeface="Times New Roman" panose="02020603050405020304" pitchFamily="18" charset="0"/>
                      </a:endParaRPr>
                    </a:p>
                  </a:txBody>
                  <a:tcPr marL="61257" marR="61257" marT="850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800"/>
                        </a:spcAft>
                      </a:pPr>
                      <a:r>
                        <a:rPr lang="en-GB" sz="1800" b="0" i="0" u="none" strike="noStrike" kern="100">
                          <a:effectLst/>
                          <a:latin typeface="Times New Roman" panose="02020603050405020304" pitchFamily="18" charset="0"/>
                          <a:ea typeface="Calibri" panose="020F0502020204030204" pitchFamily="34" charset="0"/>
                          <a:cs typeface="Times New Roman" panose="02020603050405020304" pitchFamily="18" charset="0"/>
                        </a:rPr>
                        <a:t>Samson, David, Cadog, Gwenfrewy</a:t>
                      </a:r>
                      <a:endParaRPr lang="en-GB" sz="1800" b="0" i="0" u="none" strike="noStrike">
                        <a:effectLst/>
                        <a:latin typeface="Times New Roman" panose="02020603050405020304" pitchFamily="18" charset="0"/>
                        <a:cs typeface="Times New Roman" panose="02020603050405020304" pitchFamily="18" charset="0"/>
                      </a:endParaRPr>
                    </a:p>
                  </a:txBody>
                  <a:tcPr marL="61257" marR="61257" marT="850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07938958"/>
                  </a:ext>
                </a:extLst>
              </a:tr>
              <a:tr h="617294">
                <a:tc>
                  <a:txBody>
                    <a:bodyPr/>
                    <a:lstStyle/>
                    <a:p>
                      <a:pPr algn="l" fontAlgn="t">
                        <a:lnSpc>
                          <a:spcPct val="107000"/>
                        </a:lnSpc>
                        <a:spcBef>
                          <a:spcPts val="0"/>
                        </a:spcBef>
                        <a:spcAft>
                          <a:spcPts val="800"/>
                        </a:spcAft>
                      </a:pPr>
                      <a:r>
                        <a:rPr lang="en-GB" sz="1800" b="0" i="0" u="none" strike="noStrike" kern="100" dirty="0">
                          <a:effectLst/>
                          <a:latin typeface="Times New Roman" panose="02020603050405020304" pitchFamily="18" charset="0"/>
                          <a:ea typeface="Calibri" panose="020F0502020204030204" pitchFamily="34" charset="0"/>
                          <a:cs typeface="Times New Roman" panose="02020603050405020304" pitchFamily="18" charset="0"/>
                        </a:rPr>
                        <a:t>4. Saint carries fire in lap remains unhurt</a:t>
                      </a:r>
                      <a:endParaRPr lang="en-GB" sz="1800" b="0" i="0" u="none" strike="noStrike" dirty="0">
                        <a:effectLst/>
                        <a:latin typeface="Times New Roman" panose="02020603050405020304" pitchFamily="18" charset="0"/>
                        <a:cs typeface="Times New Roman" panose="02020603050405020304" pitchFamily="18" charset="0"/>
                      </a:endParaRPr>
                    </a:p>
                  </a:txBody>
                  <a:tcPr marL="61257" marR="61257" marT="850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800"/>
                        </a:spcAft>
                      </a:pPr>
                      <a:r>
                        <a:rPr lang="en-GB" sz="1800" b="0" i="0" u="none" strike="noStrike" kern="100">
                          <a:effectLst/>
                          <a:latin typeface="Times New Roman" panose="02020603050405020304" pitchFamily="18" charset="0"/>
                          <a:ea typeface="Calibri" panose="020F0502020204030204" pitchFamily="34" charset="0"/>
                          <a:cs typeface="Times New Roman" panose="02020603050405020304" pitchFamily="18" charset="0"/>
                        </a:rPr>
                        <a:t>Proverbs 6:27</a:t>
                      </a:r>
                      <a:endParaRPr lang="en-GB" sz="1800" b="0" i="0" u="none" strike="noStrike">
                        <a:effectLst/>
                        <a:latin typeface="Times New Roman" panose="02020603050405020304" pitchFamily="18" charset="0"/>
                        <a:cs typeface="Times New Roman" panose="02020603050405020304" pitchFamily="18" charset="0"/>
                      </a:endParaRPr>
                    </a:p>
                    <a:p>
                      <a:pPr algn="l" fontAlgn="t">
                        <a:lnSpc>
                          <a:spcPct val="107000"/>
                        </a:lnSpc>
                        <a:spcBef>
                          <a:spcPts val="0"/>
                        </a:spcBef>
                        <a:spcAft>
                          <a:spcPts val="800"/>
                        </a:spcAft>
                      </a:pPr>
                      <a:r>
                        <a:rPr lang="en-GB" sz="1800" b="0" i="0" u="none" strike="noStrike" kern="100">
                          <a:effectLst/>
                          <a:latin typeface="Times New Roman" panose="02020603050405020304" pitchFamily="18" charset="0"/>
                          <a:ea typeface="Calibri" panose="020F0502020204030204" pitchFamily="34" charset="0"/>
                          <a:cs typeface="Times New Roman" panose="02020603050405020304" pitchFamily="18" charset="0"/>
                        </a:rPr>
                        <a:t>Cadog, Asaph</a:t>
                      </a:r>
                      <a:endParaRPr lang="en-GB" sz="1800" b="0" i="0" u="none" strike="noStrike">
                        <a:effectLst/>
                        <a:latin typeface="Times New Roman" panose="02020603050405020304" pitchFamily="18" charset="0"/>
                        <a:cs typeface="Times New Roman" panose="02020603050405020304" pitchFamily="18" charset="0"/>
                      </a:endParaRPr>
                    </a:p>
                  </a:txBody>
                  <a:tcPr marL="61257" marR="61257" marT="850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58113896"/>
                  </a:ext>
                </a:extLst>
              </a:tr>
              <a:tr h="617294">
                <a:tc>
                  <a:txBody>
                    <a:bodyPr/>
                    <a:lstStyle/>
                    <a:p>
                      <a:pPr algn="l" fontAlgn="t">
                        <a:lnSpc>
                          <a:spcPct val="107000"/>
                        </a:lnSpc>
                        <a:spcBef>
                          <a:spcPts val="0"/>
                        </a:spcBef>
                        <a:spcAft>
                          <a:spcPts val="800"/>
                        </a:spcAft>
                      </a:pPr>
                      <a:r>
                        <a:rPr lang="en-GB" sz="1800" b="0" i="0" u="none" strike="noStrike" kern="100" dirty="0">
                          <a:effectLst/>
                          <a:latin typeface="Times New Roman" panose="02020603050405020304" pitchFamily="18" charset="0"/>
                          <a:ea typeface="Calibri" panose="020F0502020204030204" pitchFamily="34" charset="0"/>
                          <a:cs typeface="Times New Roman" panose="02020603050405020304" pitchFamily="18" charset="0"/>
                        </a:rPr>
                        <a:t>5. Saint miraculously crosses sea</a:t>
                      </a:r>
                      <a:endParaRPr lang="en-GB" sz="1800" b="0" i="0" u="none" strike="noStrike" dirty="0">
                        <a:effectLst/>
                        <a:latin typeface="Times New Roman" panose="02020603050405020304" pitchFamily="18" charset="0"/>
                        <a:cs typeface="Times New Roman" panose="02020603050405020304" pitchFamily="18" charset="0"/>
                      </a:endParaRPr>
                    </a:p>
                  </a:txBody>
                  <a:tcPr marL="61257" marR="61257" marT="850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800"/>
                        </a:spcAft>
                      </a:pPr>
                      <a:r>
                        <a:rPr lang="en-GB" sz="1800" b="0" i="0" u="none" strike="noStrike" kern="100" dirty="0">
                          <a:effectLst/>
                          <a:latin typeface="Times New Roman" panose="02020603050405020304" pitchFamily="18" charset="0"/>
                          <a:ea typeface="Calibri" panose="020F0502020204030204" pitchFamily="34" charset="0"/>
                          <a:cs typeface="Times New Roman" panose="02020603050405020304" pitchFamily="18" charset="0"/>
                        </a:rPr>
                        <a:t>Mark 6: 45-53, Matthew 14: 22-33</a:t>
                      </a:r>
                      <a:endParaRPr lang="en-GB" sz="1800" b="0" i="0" u="none" strike="noStrike" dirty="0">
                        <a:effectLst/>
                        <a:latin typeface="Times New Roman" panose="02020603050405020304" pitchFamily="18" charset="0"/>
                        <a:cs typeface="Times New Roman" panose="02020603050405020304" pitchFamily="18" charset="0"/>
                      </a:endParaRPr>
                    </a:p>
                    <a:p>
                      <a:pPr algn="l" fontAlgn="t">
                        <a:lnSpc>
                          <a:spcPct val="107000"/>
                        </a:lnSpc>
                        <a:spcBef>
                          <a:spcPts val="0"/>
                        </a:spcBef>
                        <a:spcAft>
                          <a:spcPts val="800"/>
                        </a:spcAft>
                      </a:pPr>
                      <a:r>
                        <a:rPr lang="en-GB" sz="1800" b="0" i="0" u="none" strike="noStrike" kern="100" dirty="0">
                          <a:effectLst/>
                          <a:latin typeface="Times New Roman" panose="02020603050405020304" pitchFamily="18" charset="0"/>
                          <a:ea typeface="Calibri" panose="020F0502020204030204" pitchFamily="34" charset="0"/>
                          <a:cs typeface="Times New Roman" panose="02020603050405020304" pitchFamily="18" charset="0"/>
                        </a:rPr>
                        <a:t>David, </a:t>
                      </a:r>
                      <a:r>
                        <a:rPr lang="en-GB" sz="1800" b="0" i="0" u="none" strike="noStrike" kern="100" dirty="0" err="1">
                          <a:effectLst/>
                          <a:latin typeface="Times New Roman" panose="02020603050405020304" pitchFamily="18" charset="0"/>
                          <a:ea typeface="Calibri" panose="020F0502020204030204" pitchFamily="34" charset="0"/>
                          <a:cs typeface="Times New Roman" panose="02020603050405020304" pitchFamily="18" charset="0"/>
                        </a:rPr>
                        <a:t>Cybi</a:t>
                      </a:r>
                      <a:r>
                        <a:rPr lang="en-GB" sz="1800" b="0" i="0" u="none" strike="noStrike"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b="0" i="0" u="none" strike="noStrike" kern="100" dirty="0" err="1">
                          <a:effectLst/>
                          <a:latin typeface="Times New Roman" panose="02020603050405020304" pitchFamily="18" charset="0"/>
                          <a:ea typeface="Calibri" panose="020F0502020204030204" pitchFamily="34" charset="0"/>
                          <a:cs typeface="Times New Roman" panose="02020603050405020304" pitchFamily="18" charset="0"/>
                        </a:rPr>
                        <a:t>Brynach</a:t>
                      </a:r>
                      <a:r>
                        <a:rPr lang="en-GB" sz="1800" b="0" i="0" u="none" strike="noStrike" kern="100" dirty="0">
                          <a:effectLst/>
                          <a:latin typeface="Times New Roman" panose="02020603050405020304" pitchFamily="18" charset="0"/>
                          <a:ea typeface="Calibri" panose="020F0502020204030204" pitchFamily="34" charset="0"/>
                          <a:cs typeface="Times New Roman" panose="02020603050405020304" pitchFamily="18" charset="0"/>
                        </a:rPr>
                        <a:t>, San </a:t>
                      </a:r>
                      <a:r>
                        <a:rPr lang="en-GB" sz="1800" b="0" i="0" u="none" strike="noStrike" kern="100" dirty="0" err="1">
                          <a:effectLst/>
                          <a:latin typeface="Times New Roman" panose="02020603050405020304" pitchFamily="18" charset="0"/>
                          <a:ea typeface="Calibri" panose="020F0502020204030204" pitchFamily="34" charset="0"/>
                          <a:cs typeface="Times New Roman" panose="02020603050405020304" pitchFamily="18" charset="0"/>
                        </a:rPr>
                        <a:t>Ffraid</a:t>
                      </a:r>
                      <a:r>
                        <a:rPr lang="en-GB" sz="1800" b="0" i="0" u="none" strike="noStrike"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b="0" i="0" u="none" strike="noStrike" kern="100" dirty="0" err="1">
                          <a:effectLst/>
                          <a:latin typeface="Times New Roman" panose="02020603050405020304" pitchFamily="18" charset="0"/>
                          <a:ea typeface="Calibri" panose="020F0502020204030204" pitchFamily="34" charset="0"/>
                          <a:cs typeface="Times New Roman" panose="02020603050405020304" pitchFamily="18" charset="0"/>
                        </a:rPr>
                        <a:t>Dwynwen</a:t>
                      </a:r>
                      <a:endParaRPr lang="en-GB" sz="1800" b="0" i="0" u="none" strike="noStrike" dirty="0">
                        <a:effectLst/>
                        <a:latin typeface="Times New Roman" panose="02020603050405020304" pitchFamily="18" charset="0"/>
                        <a:cs typeface="Times New Roman" panose="02020603050405020304" pitchFamily="18" charset="0"/>
                      </a:endParaRPr>
                    </a:p>
                  </a:txBody>
                  <a:tcPr marL="61257" marR="61257" marT="850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28021027"/>
                  </a:ext>
                </a:extLst>
              </a:tr>
              <a:tr h="1324681">
                <a:tc>
                  <a:txBody>
                    <a:bodyPr/>
                    <a:lstStyle/>
                    <a:p>
                      <a:pPr algn="l" fontAlgn="t">
                        <a:lnSpc>
                          <a:spcPct val="107000"/>
                        </a:lnSpc>
                        <a:spcBef>
                          <a:spcPts val="0"/>
                        </a:spcBef>
                        <a:spcAft>
                          <a:spcPts val="800"/>
                        </a:spcAft>
                      </a:pPr>
                      <a:r>
                        <a:rPr lang="en-GB" sz="1800" b="0" i="0" u="none" strike="noStrike" kern="100" dirty="0">
                          <a:effectLst/>
                          <a:latin typeface="Times New Roman" panose="02020603050405020304" pitchFamily="18" charset="0"/>
                          <a:ea typeface="Calibri" panose="020F0502020204030204" pitchFamily="34" charset="0"/>
                          <a:cs typeface="Times New Roman" panose="02020603050405020304" pitchFamily="18" charset="0"/>
                        </a:rPr>
                        <a:t>6. Saint creates holy wells, strikes earth with staff</a:t>
                      </a:r>
                      <a:endParaRPr lang="en-GB" sz="1800" b="0" i="0" u="none" strike="noStrike" dirty="0">
                        <a:effectLst/>
                        <a:latin typeface="Times New Roman" panose="02020603050405020304" pitchFamily="18" charset="0"/>
                        <a:cs typeface="Times New Roman" panose="02020603050405020304" pitchFamily="18" charset="0"/>
                      </a:endParaRPr>
                    </a:p>
                  </a:txBody>
                  <a:tcPr marL="61257" marR="61257" marT="850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800"/>
                        </a:spcAft>
                      </a:pPr>
                      <a:r>
                        <a:rPr lang="en-GB" sz="1800" b="0" i="0" u="none" strike="noStrike" kern="100" dirty="0">
                          <a:effectLst/>
                          <a:latin typeface="Times New Roman" panose="02020603050405020304" pitchFamily="18" charset="0"/>
                          <a:ea typeface="Calibri" panose="020F0502020204030204" pitchFamily="34" charset="0"/>
                          <a:cs typeface="Times New Roman" panose="02020603050405020304" pitchFamily="18" charset="0"/>
                        </a:rPr>
                        <a:t>Moses Numbers 20:11</a:t>
                      </a:r>
                      <a:endParaRPr lang="en-GB" sz="1800" b="0" i="0" u="none" strike="noStrike" dirty="0">
                        <a:effectLst/>
                        <a:latin typeface="Times New Roman" panose="02020603050405020304" pitchFamily="18" charset="0"/>
                        <a:cs typeface="Times New Roman" panose="02020603050405020304" pitchFamily="18" charset="0"/>
                      </a:endParaRPr>
                    </a:p>
                    <a:p>
                      <a:pPr algn="l" fontAlgn="t">
                        <a:lnSpc>
                          <a:spcPct val="107000"/>
                        </a:lnSpc>
                        <a:spcBef>
                          <a:spcPts val="0"/>
                        </a:spcBef>
                        <a:spcAft>
                          <a:spcPts val="800"/>
                        </a:spcAft>
                      </a:pPr>
                      <a:r>
                        <a:rPr lang="en-GB" sz="1800" b="0" i="0" u="none" strike="noStrike" kern="100" dirty="0" err="1">
                          <a:effectLst/>
                          <a:latin typeface="Times New Roman" panose="02020603050405020304" pitchFamily="18" charset="0"/>
                          <a:ea typeface="Calibri" panose="020F0502020204030204" pitchFamily="34" charset="0"/>
                          <a:cs typeface="Times New Roman" panose="02020603050405020304" pitchFamily="18" charset="0"/>
                        </a:rPr>
                        <a:t>Cadog</a:t>
                      </a:r>
                      <a:r>
                        <a:rPr lang="en-GB" sz="1800" b="0" i="0" u="none" strike="noStrike"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b="0" i="0" u="none" strike="noStrike" kern="100" dirty="0" err="1">
                          <a:effectLst/>
                          <a:latin typeface="Times New Roman" panose="02020603050405020304" pitchFamily="18" charset="0"/>
                          <a:ea typeface="Calibri" panose="020F0502020204030204" pitchFamily="34" charset="0"/>
                          <a:cs typeface="Times New Roman" panose="02020603050405020304" pitchFamily="18" charset="0"/>
                        </a:rPr>
                        <a:t>Cybi</a:t>
                      </a:r>
                      <a:r>
                        <a:rPr lang="en-GB" sz="1800" b="0" i="0" u="none" strike="noStrike"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b="0" i="0" u="none" strike="noStrike" kern="100" dirty="0" err="1">
                          <a:effectLst/>
                          <a:latin typeface="Times New Roman" panose="02020603050405020304" pitchFamily="18" charset="0"/>
                          <a:ea typeface="Calibri" panose="020F0502020204030204" pitchFamily="34" charset="0"/>
                          <a:cs typeface="Times New Roman" panose="02020603050405020304" pitchFamily="18" charset="0"/>
                        </a:rPr>
                        <a:t>Illtud</a:t>
                      </a:r>
                      <a:r>
                        <a:rPr lang="en-GB" sz="1800" b="0" i="0" u="none" strike="noStrike" kern="100" dirty="0">
                          <a:effectLst/>
                          <a:latin typeface="Times New Roman" panose="02020603050405020304" pitchFamily="18" charset="0"/>
                          <a:ea typeface="Calibri" panose="020F0502020204030204" pitchFamily="34" charset="0"/>
                          <a:cs typeface="Times New Roman" panose="02020603050405020304" pitchFamily="18" charset="0"/>
                        </a:rPr>
                        <a:t>, Deiniol, David, </a:t>
                      </a:r>
                      <a:r>
                        <a:rPr lang="en-GB" sz="1800" b="0" i="0" u="none" strike="noStrike" kern="100" dirty="0" err="1">
                          <a:effectLst/>
                          <a:latin typeface="Times New Roman" panose="02020603050405020304" pitchFamily="18" charset="0"/>
                          <a:ea typeface="Calibri" panose="020F0502020204030204" pitchFamily="34" charset="0"/>
                          <a:cs typeface="Times New Roman" panose="02020603050405020304" pitchFamily="18" charset="0"/>
                        </a:rPr>
                        <a:t>Gildas</a:t>
                      </a:r>
                      <a:r>
                        <a:rPr lang="en-GB" sz="1800" b="0" i="0" u="none" strike="noStrike"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b="0" i="0" u="none" strike="noStrike" kern="100" dirty="0" err="1">
                          <a:effectLst/>
                          <a:latin typeface="Times New Roman" panose="02020603050405020304" pitchFamily="18" charset="0"/>
                          <a:ea typeface="Calibri" panose="020F0502020204030204" pitchFamily="34" charset="0"/>
                          <a:cs typeface="Times New Roman" panose="02020603050405020304" pitchFamily="18" charset="0"/>
                        </a:rPr>
                        <a:t>Gwynllyw</a:t>
                      </a:r>
                      <a:r>
                        <a:rPr lang="en-GB" sz="1800" b="0" i="0" u="none" strike="noStrike"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b="0" i="0" u="none" strike="noStrike" kern="100" dirty="0" err="1">
                          <a:effectLst/>
                          <a:latin typeface="Times New Roman" panose="02020603050405020304" pitchFamily="18" charset="0"/>
                          <a:ea typeface="Calibri" panose="020F0502020204030204" pitchFamily="34" charset="0"/>
                          <a:cs typeface="Times New Roman" panose="02020603050405020304" pitchFamily="18" charset="0"/>
                        </a:rPr>
                        <a:t>Pedrog</a:t>
                      </a:r>
                      <a:endParaRPr lang="en-GB" sz="1800" b="0" i="0" u="none" strike="noStrike" dirty="0">
                        <a:effectLst/>
                        <a:latin typeface="Times New Roman" panose="02020603050405020304" pitchFamily="18" charset="0"/>
                        <a:cs typeface="Times New Roman" panose="02020603050405020304" pitchFamily="18" charset="0"/>
                      </a:endParaRPr>
                    </a:p>
                  </a:txBody>
                  <a:tcPr marL="61257" marR="61257" marT="850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18841968"/>
                  </a:ext>
                </a:extLst>
              </a:tr>
              <a:tr h="254844">
                <a:tc>
                  <a:txBody>
                    <a:bodyPr/>
                    <a:lstStyle/>
                    <a:p>
                      <a:pPr algn="l" fontAlgn="t">
                        <a:lnSpc>
                          <a:spcPct val="107000"/>
                        </a:lnSpc>
                        <a:spcBef>
                          <a:spcPts val="0"/>
                        </a:spcBef>
                        <a:spcAft>
                          <a:spcPts val="800"/>
                        </a:spcAft>
                      </a:pPr>
                      <a:r>
                        <a:rPr lang="en-GB" sz="1800" b="0" i="0" u="none" strike="noStrike" kern="100">
                          <a:effectLst/>
                          <a:latin typeface="Times New Roman" panose="02020603050405020304" pitchFamily="18" charset="0"/>
                          <a:ea typeface="Calibri" panose="020F0502020204030204" pitchFamily="34" charset="0"/>
                          <a:cs typeface="Times New Roman" panose="02020603050405020304" pitchFamily="18" charset="0"/>
                        </a:rPr>
                        <a:t>7. Saint led to hermitage/church site by animal</a:t>
                      </a:r>
                      <a:endParaRPr lang="en-GB" sz="1800" b="0" i="0" u="none" strike="noStrike">
                        <a:effectLst/>
                        <a:latin typeface="Times New Roman" panose="02020603050405020304" pitchFamily="18" charset="0"/>
                        <a:cs typeface="Times New Roman" panose="02020603050405020304" pitchFamily="18" charset="0"/>
                      </a:endParaRPr>
                    </a:p>
                  </a:txBody>
                  <a:tcPr marL="61257" marR="61257" marT="850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800"/>
                        </a:spcAft>
                      </a:pPr>
                      <a:r>
                        <a:rPr lang="en-GB" sz="1800" b="0" i="0" u="none" strike="noStrike" kern="100" dirty="0" err="1">
                          <a:effectLst/>
                          <a:latin typeface="Times New Roman" panose="02020603050405020304" pitchFamily="18" charset="0"/>
                          <a:ea typeface="Calibri" panose="020F0502020204030204" pitchFamily="34" charset="0"/>
                          <a:cs typeface="Times New Roman" panose="02020603050405020304" pitchFamily="18" charset="0"/>
                        </a:rPr>
                        <a:t>Brynach</a:t>
                      </a:r>
                      <a:r>
                        <a:rPr lang="en-GB" sz="1800" b="0" i="0" u="none" strike="noStrike"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b="0" i="0" u="none" strike="noStrike" kern="100" dirty="0" err="1">
                          <a:effectLst/>
                          <a:latin typeface="Times New Roman" panose="02020603050405020304" pitchFamily="18" charset="0"/>
                          <a:ea typeface="Calibri" panose="020F0502020204030204" pitchFamily="34" charset="0"/>
                          <a:cs typeface="Times New Roman" panose="02020603050405020304" pitchFamily="18" charset="0"/>
                        </a:rPr>
                        <a:t>Cadog</a:t>
                      </a:r>
                      <a:r>
                        <a:rPr lang="en-GB" sz="1800" b="0" i="0" u="none" strike="noStrike"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b="0" i="0" u="none" strike="noStrike" kern="100" dirty="0" err="1">
                          <a:effectLst/>
                          <a:latin typeface="Times New Roman" panose="02020603050405020304" pitchFamily="18" charset="0"/>
                          <a:ea typeface="Calibri" panose="020F0502020204030204" pitchFamily="34" charset="0"/>
                          <a:cs typeface="Times New Roman" panose="02020603050405020304" pitchFamily="18" charset="0"/>
                        </a:rPr>
                        <a:t>Gwynllyw</a:t>
                      </a:r>
                      <a:r>
                        <a:rPr lang="en-GB" sz="1800" b="0" i="0" u="none" strike="noStrike"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b="0" i="0" u="none" strike="noStrike" kern="100" dirty="0" err="1">
                          <a:effectLst/>
                          <a:latin typeface="Times New Roman" panose="02020603050405020304" pitchFamily="18" charset="0"/>
                          <a:ea typeface="Calibri" panose="020F0502020204030204" pitchFamily="34" charset="0"/>
                          <a:cs typeface="Times New Roman" panose="02020603050405020304" pitchFamily="18" charset="0"/>
                        </a:rPr>
                        <a:t>Illtud</a:t>
                      </a:r>
                      <a:r>
                        <a:rPr lang="en-GB" sz="1800" b="0" i="0" u="none" strike="noStrike"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b="0" i="0" u="none" strike="noStrike" kern="100" dirty="0" err="1">
                          <a:effectLst/>
                          <a:latin typeface="Times New Roman" panose="02020603050405020304" pitchFamily="18" charset="0"/>
                          <a:ea typeface="Calibri" panose="020F0502020204030204" pitchFamily="34" charset="0"/>
                          <a:cs typeface="Times New Roman" panose="02020603050405020304" pitchFamily="18" charset="0"/>
                        </a:rPr>
                        <a:t>Tatheus</a:t>
                      </a:r>
                      <a:endParaRPr lang="en-GB" sz="1800" b="0" i="0" u="none" strike="noStrike" dirty="0">
                        <a:effectLst/>
                        <a:latin typeface="Times New Roman" panose="02020603050405020304" pitchFamily="18" charset="0"/>
                        <a:cs typeface="Times New Roman" panose="02020603050405020304" pitchFamily="18" charset="0"/>
                      </a:endParaRPr>
                    </a:p>
                  </a:txBody>
                  <a:tcPr marL="61257" marR="61257" marT="850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876125978"/>
                  </a:ext>
                </a:extLst>
              </a:tr>
            </a:tbl>
          </a:graphicData>
        </a:graphic>
      </p:graphicFrame>
    </p:spTree>
    <p:extLst>
      <p:ext uri="{BB962C8B-B14F-4D97-AF65-F5344CB8AC3E}">
        <p14:creationId xmlns:p14="http://schemas.microsoft.com/office/powerpoint/2010/main" val="11524548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09B05-4113-EB6A-2BBD-9D5AF73BAF5B}"/>
              </a:ext>
            </a:extLst>
          </p:cNvPr>
          <p:cNvSpPr>
            <a:spLocks noGrp="1"/>
          </p:cNvSpPr>
          <p:nvPr>
            <p:ph type="title"/>
          </p:nvPr>
        </p:nvSpPr>
        <p:spPr>
          <a:xfrm>
            <a:off x="839788" y="-176169"/>
            <a:ext cx="10515600" cy="1866857"/>
          </a:xfrm>
        </p:spPr>
        <p:txBody>
          <a:bodyPr/>
          <a:lstStyle/>
          <a:p>
            <a:r>
              <a:rPr lang="en-GB" b="1" dirty="0" err="1">
                <a:latin typeface="Times New Roman" panose="02020603050405020304" pitchFamily="18" charset="0"/>
                <a:cs typeface="Times New Roman" panose="02020603050405020304" pitchFamily="18" charset="0"/>
              </a:rPr>
              <a:t>Ffynhonnau</a:t>
            </a:r>
            <a:r>
              <a:rPr lang="en-GB" b="1" dirty="0">
                <a:latin typeface="Times New Roman" panose="02020603050405020304" pitchFamily="18" charset="0"/>
                <a:cs typeface="Times New Roman" panose="02020603050405020304" pitchFamily="18" charset="0"/>
              </a:rPr>
              <a:t>/holy wells	</a:t>
            </a:r>
            <a:r>
              <a:rPr lang="en-GB" dirty="0">
                <a:latin typeface="Times New Roman" panose="02020603050405020304" pitchFamily="18" charset="0"/>
                <a:cs typeface="Times New Roman" panose="02020603050405020304" pitchFamily="18" charset="0"/>
              </a:rPr>
              <a:t>  </a:t>
            </a:r>
            <a:r>
              <a:rPr lang="en-GB" sz="3200" dirty="0" err="1">
                <a:latin typeface="Times New Roman" panose="02020603050405020304" pitchFamily="18" charset="0"/>
                <a:cs typeface="Times New Roman" panose="02020603050405020304" pitchFamily="18" charset="0"/>
              </a:rPr>
              <a:t>Ffynnon</a:t>
            </a:r>
            <a:r>
              <a:rPr lang="en-GB" sz="3200" dirty="0">
                <a:latin typeface="Times New Roman" panose="02020603050405020304" pitchFamily="18" charset="0"/>
                <a:cs typeface="Times New Roman" panose="02020603050405020304" pitchFamily="18" charset="0"/>
              </a:rPr>
              <a:t> </a:t>
            </a:r>
            <a:r>
              <a:rPr lang="en-GB" sz="3200" dirty="0" err="1">
                <a:latin typeface="Times New Roman" panose="02020603050405020304" pitchFamily="18" charset="0"/>
                <a:cs typeface="Times New Roman" panose="02020603050405020304" pitchFamily="18" charset="0"/>
              </a:rPr>
              <a:t>Gwas</a:t>
            </a:r>
            <a:r>
              <a:rPr lang="en-GB" sz="3200" dirty="0">
                <a:latin typeface="Times New Roman" panose="02020603050405020304" pitchFamily="18" charset="0"/>
                <a:cs typeface="Times New Roman" panose="02020603050405020304" pitchFamily="18" charset="0"/>
              </a:rPr>
              <a:t> </a:t>
            </a:r>
            <a:r>
              <a:rPr lang="en-GB" sz="3200" dirty="0" err="1">
                <a:latin typeface="Times New Roman" panose="02020603050405020304" pitchFamily="18" charset="0"/>
                <a:cs typeface="Times New Roman" panose="02020603050405020304" pitchFamily="18" charset="0"/>
              </a:rPr>
              <a:t>Padrig</a:t>
            </a:r>
            <a:r>
              <a:rPr lang="en-GB" sz="3200" dirty="0">
                <a:latin typeface="Times New Roman" panose="02020603050405020304" pitchFamily="18" charset="0"/>
                <a:cs typeface="Times New Roman" panose="02020603050405020304" pitchFamily="18" charset="0"/>
              </a:rPr>
              <a:t> </a:t>
            </a:r>
            <a:br>
              <a:rPr lang="en-GB" sz="3200" dirty="0">
                <a:latin typeface="Times New Roman" panose="02020603050405020304" pitchFamily="18" charset="0"/>
                <a:cs typeface="Times New Roman" panose="02020603050405020304" pitchFamily="18" charset="0"/>
              </a:rPr>
            </a:br>
            <a:r>
              <a:rPr lang="en-GB" sz="3200" dirty="0">
                <a:latin typeface="Times New Roman" panose="02020603050405020304" pitchFamily="18" charset="0"/>
                <a:cs typeface="Times New Roman" panose="02020603050405020304" pitchFamily="18" charset="0"/>
              </a:rPr>
              <a:t>						    </a:t>
            </a:r>
            <a:r>
              <a:rPr lang="en-GB" sz="2000" dirty="0">
                <a:latin typeface="Times New Roman" panose="02020603050405020304" pitchFamily="18" charset="0"/>
                <a:cs typeface="Times New Roman" panose="02020603050405020304" pitchFamily="18" charset="0"/>
              </a:rPr>
              <a:t>photo: Janet Bord</a:t>
            </a:r>
          </a:p>
        </p:txBody>
      </p:sp>
      <p:sp>
        <p:nvSpPr>
          <p:cNvPr id="3" name="Text Placeholder 2">
            <a:extLst>
              <a:ext uri="{FF2B5EF4-FFF2-40B4-BE49-F238E27FC236}">
                <a16:creationId xmlns:a16="http://schemas.microsoft.com/office/drawing/2014/main" id="{D8C76DC1-7455-628A-8E6A-B97F58D117C6}"/>
              </a:ext>
            </a:extLst>
          </p:cNvPr>
          <p:cNvSpPr>
            <a:spLocks noGrp="1"/>
          </p:cNvSpPr>
          <p:nvPr>
            <p:ph type="body" idx="1"/>
          </p:nvPr>
        </p:nvSpPr>
        <p:spPr>
          <a:xfrm>
            <a:off x="862014" y="1149293"/>
            <a:ext cx="5157787" cy="2474750"/>
          </a:xfrm>
        </p:spPr>
        <p:txBody>
          <a:bodyPr>
            <a:noAutofit/>
          </a:bodyPr>
          <a:lstStyle/>
          <a:p>
            <a:r>
              <a:rPr lang="en-GB" sz="1800" b="0" i="1" dirty="0" err="1">
                <a:effectLst/>
                <a:latin typeface="Times New Roman" panose="02020603050405020304" pitchFamily="18" charset="0"/>
                <a:ea typeface="Times New Roman" panose="02020603050405020304" pitchFamily="18" charset="0"/>
                <a:cs typeface="Times New Roman" panose="02020603050405020304" pitchFamily="18" charset="0"/>
              </a:rPr>
              <a:t>Buchedd</a:t>
            </a:r>
            <a:r>
              <a:rPr lang="en-GB" sz="1800" b="0" i="1"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b="0" i="1" dirty="0" err="1">
                <a:effectLst/>
                <a:latin typeface="Times New Roman" panose="02020603050405020304" pitchFamily="18" charset="0"/>
                <a:ea typeface="Times New Roman" panose="02020603050405020304" pitchFamily="18" charset="0"/>
                <a:cs typeface="Times New Roman" panose="02020603050405020304" pitchFamily="18" charset="0"/>
              </a:rPr>
              <a:t>Ieuan</a:t>
            </a:r>
            <a:r>
              <a:rPr lang="en-GB" sz="1800" b="0" i="1"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b="0" i="1" dirty="0" err="1">
                <a:effectLst/>
                <a:latin typeface="Times New Roman" panose="02020603050405020304" pitchFamily="18" charset="0"/>
                <a:ea typeface="Times New Roman" panose="02020603050405020304" pitchFamily="18" charset="0"/>
                <a:cs typeface="Times New Roman" panose="02020603050405020304" pitchFamily="18" charset="0"/>
              </a:rPr>
              <a:t>Gwas</a:t>
            </a:r>
            <a:r>
              <a:rPr lang="en-GB" sz="1800" b="0" i="1"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b="0" i="1" dirty="0" err="1">
                <a:effectLst/>
                <a:latin typeface="Times New Roman" panose="02020603050405020304" pitchFamily="18" charset="0"/>
                <a:ea typeface="Times New Roman" panose="02020603050405020304" pitchFamily="18" charset="0"/>
                <a:cs typeface="Times New Roman" panose="02020603050405020304" pitchFamily="18" charset="0"/>
              </a:rPr>
              <a:t>Padrig</a:t>
            </a:r>
            <a:r>
              <a:rPr lang="en-GB" sz="1800" b="0" i="1"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b="0" dirty="0">
                <a:effectLst/>
                <a:latin typeface="Times New Roman" panose="02020603050405020304" pitchFamily="18" charset="0"/>
                <a:ea typeface="Times New Roman" panose="02020603050405020304" pitchFamily="18" charset="0"/>
                <a:cs typeface="Times New Roman" panose="02020603050405020304" pitchFamily="18" charset="0"/>
              </a:rPr>
              <a:t>(ed. and trans.) Cartwright</a:t>
            </a:r>
            <a:endParaRPr lang="en-GB" sz="1800" b="0" dirty="0">
              <a:latin typeface="Times New Roman" panose="02020603050405020304" pitchFamily="18" charset="0"/>
              <a:ea typeface="Times New Roman" panose="02020603050405020304" pitchFamily="18" charset="0"/>
              <a:cs typeface="Times New Roman" panose="02020603050405020304" pitchFamily="18" charset="0"/>
            </a:endParaRPr>
          </a:p>
          <a:p>
            <a:r>
              <a:rPr lang="en-GB" sz="1800" b="0" dirty="0">
                <a:effectLst/>
                <a:latin typeface="Times New Roman" panose="02020603050405020304" pitchFamily="18" charset="0"/>
                <a:ea typeface="Times New Roman" panose="02020603050405020304" pitchFamily="18" charset="0"/>
                <a:cs typeface="Times New Roman" panose="02020603050405020304" pitchFamily="18" charset="0"/>
              </a:rPr>
              <a:t>Ac </a:t>
            </a:r>
            <a:r>
              <a:rPr lang="en-GB" sz="1800" b="0" dirty="0" err="1">
                <a:effectLst/>
                <a:latin typeface="Times New Roman" panose="02020603050405020304" pitchFamily="18" charset="0"/>
                <a:ea typeface="Times New Roman" panose="02020603050405020304" pitchFamily="18" charset="0"/>
                <a:cs typeface="Times New Roman" panose="02020603050405020304" pitchFamily="18" charset="0"/>
              </a:rPr>
              <a:t>oddyno</a:t>
            </a:r>
            <a:r>
              <a:rPr lang="en-GB" sz="1800" b="0" dirty="0">
                <a:effectLst/>
                <a:latin typeface="Times New Roman" panose="02020603050405020304" pitchFamily="18" charset="0"/>
                <a:ea typeface="Times New Roman" panose="02020603050405020304" pitchFamily="18" charset="0"/>
                <a:cs typeface="Times New Roman" panose="02020603050405020304" pitchFamily="18" charset="0"/>
              </a:rPr>
              <a:t> y doeth </a:t>
            </a:r>
            <a:r>
              <a:rPr lang="en-GB" sz="1800" b="0" dirty="0" err="1">
                <a:effectLst/>
                <a:latin typeface="Times New Roman" panose="02020603050405020304" pitchFamily="18" charset="0"/>
                <a:ea typeface="Times New Roman" panose="02020603050405020304" pitchFamily="18" charset="0"/>
                <a:cs typeface="Times New Roman" panose="02020603050405020304" pitchFamily="18" charset="0"/>
              </a:rPr>
              <a:t>i’r</a:t>
            </a:r>
            <a:r>
              <a:rPr lang="en-GB" sz="1800" b="0" dirty="0">
                <a:effectLst/>
                <a:latin typeface="Times New Roman" panose="02020603050405020304" pitchFamily="18" charset="0"/>
                <a:ea typeface="Times New Roman" panose="02020603050405020304" pitchFamily="18" charset="0"/>
                <a:cs typeface="Times New Roman" panose="02020603050405020304" pitchFamily="18" charset="0"/>
              </a:rPr>
              <a:t> Llwyn </a:t>
            </a:r>
            <a:r>
              <a:rPr lang="en-GB" sz="1800" b="0" dirty="0" err="1">
                <a:effectLst/>
                <a:latin typeface="Times New Roman" panose="02020603050405020304" pitchFamily="18" charset="0"/>
                <a:ea typeface="Times New Roman" panose="02020603050405020304" pitchFamily="18" charset="0"/>
                <a:cs typeface="Times New Roman" panose="02020603050405020304" pitchFamily="18" charset="0"/>
              </a:rPr>
              <a:t>yNgheinmeirch</a:t>
            </a:r>
            <a:r>
              <a:rPr lang="en-GB" sz="1800" b="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b="0" dirty="0" err="1">
                <a:effectLst/>
                <a:latin typeface="Times New Roman" panose="02020603050405020304" pitchFamily="18" charset="0"/>
                <a:ea typeface="Times New Roman" panose="02020603050405020304" pitchFamily="18" charset="0"/>
                <a:cs typeface="Times New Roman" panose="02020603050405020304" pitchFamily="18" charset="0"/>
              </a:rPr>
              <a:t>yddy</a:t>
            </a:r>
            <a:r>
              <a:rPr lang="en-GB" sz="1800" b="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b="0" dirty="0" err="1">
                <a:effectLst/>
                <a:latin typeface="Times New Roman" panose="02020603050405020304" pitchFamily="18" charset="0"/>
                <a:ea typeface="Times New Roman" panose="02020603050405020304" pitchFamily="18" charset="0"/>
                <a:cs typeface="Times New Roman" panose="02020603050405020304" pitchFamily="18" charset="0"/>
              </a:rPr>
              <a:t>dref</a:t>
            </a:r>
            <a:r>
              <a:rPr lang="en-GB" sz="1800" b="0" dirty="0">
                <a:effectLst/>
                <a:latin typeface="Times New Roman" panose="02020603050405020304" pitchFamily="18" charset="0"/>
                <a:ea typeface="Times New Roman" panose="02020603050405020304" pitchFamily="18" charset="0"/>
                <a:cs typeface="Times New Roman" panose="02020603050405020304" pitchFamily="18" charset="0"/>
              </a:rPr>
              <a:t> tad y </a:t>
            </a:r>
            <a:r>
              <a:rPr lang="en-GB" sz="1800" b="0" dirty="0" err="1">
                <a:effectLst/>
                <a:latin typeface="Times New Roman" panose="02020603050405020304" pitchFamily="18" charset="0"/>
                <a:ea typeface="Times New Roman" panose="02020603050405020304" pitchFamily="18" charset="0"/>
                <a:cs typeface="Times New Roman" panose="02020603050405020304" pitchFamily="18" charset="0"/>
              </a:rPr>
              <a:t>hun</a:t>
            </a:r>
            <a:r>
              <a:rPr lang="en-GB" sz="1800" b="0" dirty="0">
                <a:effectLst/>
                <a:latin typeface="Times New Roman" panose="02020603050405020304" pitchFamily="18" charset="0"/>
                <a:ea typeface="Times New Roman" panose="02020603050405020304" pitchFamily="18" charset="0"/>
                <a:cs typeface="Times New Roman" panose="02020603050405020304" pitchFamily="18" charset="0"/>
              </a:rPr>
              <a:t>, ac </a:t>
            </a:r>
            <a:r>
              <a:rPr lang="en-GB" sz="1800" b="0" dirty="0" err="1">
                <a:effectLst/>
                <a:latin typeface="Times New Roman" panose="02020603050405020304" pitchFamily="18" charset="0"/>
                <a:ea typeface="Times New Roman" panose="02020603050405020304" pitchFamily="18" charset="0"/>
                <a:cs typeface="Times New Roman" panose="02020603050405020304" pitchFamily="18" charset="0"/>
              </a:rPr>
              <a:t>yr</a:t>
            </a:r>
            <a:r>
              <a:rPr lang="en-GB" sz="1800" b="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b="0" dirty="0" err="1">
                <a:effectLst/>
                <a:latin typeface="Times New Roman" panose="02020603050405020304" pitchFamily="18" charset="0"/>
                <a:ea typeface="Times New Roman" panose="02020603050405020304" pitchFamily="18" charset="0"/>
                <a:cs typeface="Times New Roman" panose="02020603050405020304" pitchFamily="18" charset="0"/>
              </a:rPr>
              <a:t>amcanodd</a:t>
            </a:r>
            <a:r>
              <a:rPr lang="en-GB" sz="1800" b="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b="0" dirty="0" err="1">
                <a:effectLst/>
                <a:latin typeface="Times New Roman" panose="02020603050405020304" pitchFamily="18" charset="0"/>
                <a:ea typeface="Times New Roman" panose="02020603050405020304" pitchFamily="18" charset="0"/>
                <a:cs typeface="Times New Roman" panose="02020603050405020304" pitchFamily="18" charset="0"/>
              </a:rPr>
              <a:t>wne</a:t>
            </a:r>
            <a:r>
              <a:rPr lang="en-GB" sz="1800" b="0" dirty="0" err="1">
                <a:effectLst/>
                <a:latin typeface="Times New Roman" panose="02020603050405020304" pitchFamily="18" charset="0"/>
                <a:ea typeface="MS Mincho" panose="02020609040205080304" pitchFamily="49" charset="-128"/>
                <a:cs typeface="Times New Roman" panose="02020603050405020304" pitchFamily="18" charset="0"/>
              </a:rPr>
              <a:t>u</a:t>
            </a:r>
            <a:r>
              <a:rPr lang="en-GB" sz="1800" b="0" dirty="0" err="1">
                <a:effectLst/>
                <a:latin typeface="Times New Roman" panose="02020603050405020304" pitchFamily="18" charset="0"/>
                <a:ea typeface="Times New Roman" panose="02020603050405020304" pitchFamily="18" charset="0"/>
                <a:cs typeface="Times New Roman" panose="02020603050405020304" pitchFamily="18" charset="0"/>
              </a:rPr>
              <a:t>thyr</a:t>
            </a:r>
            <a:r>
              <a:rPr lang="en-GB" sz="1800" b="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b="0" dirty="0" err="1">
                <a:effectLst/>
                <a:latin typeface="Times New Roman" panose="02020603050405020304" pitchFamily="18" charset="0"/>
                <a:ea typeface="Times New Roman" panose="02020603050405020304" pitchFamily="18" charset="0"/>
                <a:cs typeface="Times New Roman" panose="02020603050405020304" pitchFamily="18" charset="0"/>
              </a:rPr>
              <a:t>kuddigyl</a:t>
            </a:r>
            <a:r>
              <a:rPr lang="en-GB" sz="1800" b="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b="0" dirty="0" err="1">
                <a:effectLst/>
                <a:latin typeface="Times New Roman" panose="02020603050405020304" pitchFamily="18" charset="0"/>
                <a:ea typeface="Times New Roman" panose="02020603050405020304" pitchFamily="18" charset="0"/>
                <a:cs typeface="Times New Roman" panose="02020603050405020304" pitchFamily="18" charset="0"/>
              </a:rPr>
              <a:t>yno</a:t>
            </a:r>
            <a:r>
              <a:rPr lang="en-GB" sz="1800" b="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b="0" dirty="0" err="1">
                <a:effectLst/>
                <a:latin typeface="Times New Roman" panose="02020603050405020304" pitchFamily="18" charset="0"/>
                <a:ea typeface="Times New Roman" panose="02020603050405020304" pitchFamily="18" charset="0"/>
                <a:cs typeface="Times New Roman" panose="02020603050405020304" pitchFamily="18" charset="0"/>
              </a:rPr>
              <a:t>i</a:t>
            </a:r>
            <a:r>
              <a:rPr lang="en-GB" sz="1800" b="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b="0" dirty="0" err="1">
                <a:effectLst/>
                <a:latin typeface="Times New Roman" panose="02020603050405020304" pitchFamily="18" charset="0"/>
                <a:ea typeface="Times New Roman" panose="02020603050405020304" pitchFamily="18" charset="0"/>
                <a:cs typeface="Times New Roman" panose="02020603050405020304" pitchFamily="18" charset="0"/>
              </a:rPr>
              <a:t>weddiaw</a:t>
            </a:r>
            <a:r>
              <a:rPr lang="en-GB" sz="1800" b="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b="0" dirty="0" err="1">
                <a:effectLst/>
                <a:latin typeface="Times New Roman" panose="02020603050405020304" pitchFamily="18" charset="0"/>
                <a:ea typeface="Times New Roman" panose="02020603050405020304" pitchFamily="18" charset="0"/>
                <a:cs typeface="Times New Roman" panose="02020603050405020304" pitchFamily="18" charset="0"/>
              </a:rPr>
              <a:t>Duw</a:t>
            </a:r>
            <a:r>
              <a:rPr lang="en-GB" sz="1800" b="0" dirty="0">
                <a:effectLst/>
                <a:latin typeface="Times New Roman" panose="02020603050405020304" pitchFamily="18" charset="0"/>
                <a:ea typeface="Times New Roman" panose="02020603050405020304" pitchFamily="18" charset="0"/>
                <a:cs typeface="Times New Roman" panose="02020603050405020304" pitchFamily="18" charset="0"/>
              </a:rPr>
              <a:t>. Ac y </a:t>
            </a:r>
            <a:r>
              <a:rPr lang="en-GB" sz="1800" b="0" dirty="0" err="1">
                <a:effectLst/>
                <a:latin typeface="Times New Roman" panose="02020603050405020304" pitchFamily="18" charset="0"/>
                <a:ea typeface="Times New Roman" panose="02020603050405020304" pitchFamily="18" charset="0"/>
                <a:cs typeface="Times New Roman" panose="02020603050405020304" pitchFamily="18" charset="0"/>
              </a:rPr>
              <a:t>mae</a:t>
            </a:r>
            <a:r>
              <a:rPr lang="en-GB" sz="1800" b="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b="0" dirty="0" err="1">
                <a:effectLst/>
                <a:latin typeface="Times New Roman" panose="02020603050405020304" pitchFamily="18" charset="0"/>
                <a:ea typeface="Times New Roman" panose="02020603050405020304" pitchFamily="18" charset="0"/>
                <a:cs typeface="Times New Roman" panose="02020603050405020304" pitchFamily="18" charset="0"/>
              </a:rPr>
              <a:t>iddaw</a:t>
            </a:r>
            <a:r>
              <a:rPr lang="en-GB" sz="1800" b="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b="0" dirty="0" err="1">
                <a:effectLst/>
                <a:latin typeface="Times New Roman" panose="02020603050405020304" pitchFamily="18" charset="0"/>
                <a:ea typeface="Times New Roman" panose="02020603050405020304" pitchFamily="18" charset="0"/>
                <a:cs typeface="Times New Roman" panose="02020603050405020304" pitchFamily="18" charset="0"/>
              </a:rPr>
              <a:t>yn</a:t>
            </a:r>
            <a:r>
              <a:rPr lang="en-GB" sz="1800" b="0" dirty="0">
                <a:effectLst/>
                <a:latin typeface="Times New Roman" panose="02020603050405020304" pitchFamily="18" charset="0"/>
                <a:ea typeface="Times New Roman" panose="02020603050405020304" pitchFamily="18" charset="0"/>
                <a:cs typeface="Times New Roman" panose="02020603050405020304" pitchFamily="18" charset="0"/>
              </a:rPr>
              <a:t> y Llwyn </a:t>
            </a:r>
            <a:r>
              <a:rPr lang="en-GB" sz="1800" b="0" dirty="0" err="1">
                <a:effectLst/>
                <a:latin typeface="Times New Roman" panose="02020603050405020304" pitchFamily="18" charset="0"/>
                <a:ea typeface="Times New Roman" panose="02020603050405020304" pitchFamily="18" charset="0"/>
                <a:cs typeface="Times New Roman" panose="02020603050405020304" pitchFamily="18" charset="0"/>
              </a:rPr>
              <a:t>yNgheinmeirch</a:t>
            </a:r>
            <a:r>
              <a:rPr lang="en-GB" sz="1800" b="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b="0" dirty="0" err="1">
                <a:effectLst/>
                <a:latin typeface="Times New Roman" panose="02020603050405020304" pitchFamily="18" charset="0"/>
                <a:ea typeface="Times New Roman" panose="02020603050405020304" pitchFamily="18" charset="0"/>
                <a:cs typeface="Times New Roman" panose="02020603050405020304" pitchFamily="18" charset="0"/>
              </a:rPr>
              <a:t>dair</a:t>
            </a:r>
            <a:r>
              <a:rPr lang="en-GB" sz="1800" b="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b="0" dirty="0" err="1">
                <a:effectLst/>
                <a:latin typeface="Times New Roman" panose="02020603050405020304" pitchFamily="18" charset="0"/>
                <a:ea typeface="Times New Roman" panose="02020603050405020304" pitchFamily="18" charset="0"/>
                <a:cs typeface="Times New Roman" panose="02020603050405020304" pitchFamily="18" charset="0"/>
              </a:rPr>
              <a:t>phynnon</a:t>
            </a:r>
            <a:r>
              <a:rPr lang="en-GB" sz="1800" b="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b="0" dirty="0" err="1">
                <a:effectLst/>
                <a:latin typeface="Times New Roman" panose="02020603050405020304" pitchFamily="18" charset="0"/>
                <a:ea typeface="Times New Roman" panose="02020603050405020304" pitchFamily="18" charset="0"/>
                <a:cs typeface="Times New Roman" panose="02020603050405020304" pitchFamily="18" charset="0"/>
              </a:rPr>
              <a:t>ar</a:t>
            </a:r>
            <a:r>
              <a:rPr lang="en-GB" sz="1800" b="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b="0" dirty="0" err="1">
                <a:effectLst/>
                <a:latin typeface="Times New Roman" panose="02020603050405020304" pitchFamily="18" charset="0"/>
                <a:ea typeface="Times New Roman" panose="02020603050405020304" pitchFamily="18" charset="0"/>
                <a:cs typeface="Times New Roman" panose="02020603050405020304" pitchFamily="18" charset="0"/>
              </a:rPr>
              <a:t>ddec</a:t>
            </a:r>
            <a:r>
              <a:rPr lang="en-GB" sz="1800" b="0" dirty="0">
                <a:effectLst/>
                <a:latin typeface="Times New Roman" panose="02020603050405020304" pitchFamily="18" charset="0"/>
                <a:ea typeface="Times New Roman" panose="02020603050405020304" pitchFamily="18" charset="0"/>
                <a:cs typeface="Times New Roman" panose="02020603050405020304" pitchFamily="18" charset="0"/>
              </a:rPr>
              <a:t>.</a:t>
            </a:r>
            <a:r>
              <a:rPr lang="en-GB" sz="1800" b="0" dirty="0">
                <a:effectLst/>
                <a:latin typeface="Times New Roman" panose="02020603050405020304" pitchFamily="18" charset="0"/>
                <a:ea typeface="Calibri" panose="020F0502020204030204" pitchFamily="34" charset="0"/>
                <a:cs typeface="Times New Roman" panose="02020603050405020304" pitchFamily="18" charset="0"/>
              </a:rPr>
              <a:t> And from there he came to Llwyn in </a:t>
            </a:r>
            <a:r>
              <a:rPr lang="en-GB" sz="1800" b="0" dirty="0" err="1">
                <a:effectLst/>
                <a:latin typeface="Times New Roman" panose="02020603050405020304" pitchFamily="18" charset="0"/>
                <a:ea typeface="Calibri" panose="020F0502020204030204" pitchFamily="34" charset="0"/>
                <a:cs typeface="Times New Roman" panose="02020603050405020304" pitchFamily="18" charset="0"/>
              </a:rPr>
              <a:t>Ceinmeirch</a:t>
            </a:r>
            <a:r>
              <a:rPr lang="en-GB" sz="1800" b="0" dirty="0">
                <a:effectLst/>
                <a:latin typeface="Times New Roman" panose="02020603050405020304" pitchFamily="18" charset="0"/>
                <a:ea typeface="Calibri" panose="020F0502020204030204" pitchFamily="34" charset="0"/>
                <a:cs typeface="Times New Roman" panose="02020603050405020304" pitchFamily="18" charset="0"/>
              </a:rPr>
              <a:t> to his native town, and he intended to build a hermitage there in order to pray to God. And there are thirteen wells [dedicated] to him in Llwyn in </a:t>
            </a:r>
            <a:r>
              <a:rPr lang="en-GB" sz="1800" b="0" dirty="0" err="1">
                <a:effectLst/>
                <a:latin typeface="Times New Roman" panose="02020603050405020304" pitchFamily="18" charset="0"/>
                <a:ea typeface="Calibri" panose="020F0502020204030204" pitchFamily="34" charset="0"/>
                <a:cs typeface="Times New Roman" panose="02020603050405020304" pitchFamily="18" charset="0"/>
              </a:rPr>
              <a:t>Ceinmeirch</a:t>
            </a:r>
            <a:r>
              <a:rPr lang="en-GB" sz="1800" b="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b="0" dirty="0">
              <a:latin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13D45811-DB6B-5626-50CB-701F306DCF5B}"/>
              </a:ext>
            </a:extLst>
          </p:cNvPr>
          <p:cNvSpPr>
            <a:spLocks noGrp="1"/>
          </p:cNvSpPr>
          <p:nvPr>
            <p:ph sz="half" idx="2"/>
          </p:nvPr>
        </p:nvSpPr>
        <p:spPr>
          <a:xfrm>
            <a:off x="839788" y="3624043"/>
            <a:ext cx="5157787" cy="2942125"/>
          </a:xfrm>
        </p:spPr>
        <p:txBody>
          <a:bodyPr/>
          <a:lstStyle/>
          <a:p>
            <a:pPr marL="0" indent="0">
              <a:buNone/>
            </a:pPr>
            <a:r>
              <a:rPr lang="en-GB" sz="2800" dirty="0">
                <a:latin typeface="Times New Roman" panose="02020603050405020304" pitchFamily="18" charset="0"/>
                <a:cs typeface="Times New Roman" panose="02020603050405020304" pitchFamily="18" charset="0"/>
              </a:rPr>
              <a:t>Edward </a:t>
            </a:r>
            <a:r>
              <a:rPr lang="en-GB" sz="2800" dirty="0" err="1">
                <a:latin typeface="Times New Roman" panose="02020603050405020304" pitchFamily="18" charset="0"/>
                <a:cs typeface="Times New Roman" panose="02020603050405020304" pitchFamily="18" charset="0"/>
              </a:rPr>
              <a:t>Lhuyd</a:t>
            </a:r>
            <a:r>
              <a:rPr lang="en-GB" sz="2800" dirty="0">
                <a:latin typeface="Times New Roman" panose="02020603050405020304" pitchFamily="18" charset="0"/>
                <a:cs typeface="Times New Roman" panose="02020603050405020304" pitchFamily="18" charset="0"/>
              </a:rPr>
              <a:t>: </a:t>
            </a:r>
            <a:br>
              <a:rPr lang="en-GB" sz="2800" dirty="0">
                <a:latin typeface="Times New Roman" panose="02020603050405020304" pitchFamily="18" charset="0"/>
                <a:cs typeface="Times New Roman" panose="02020603050405020304" pitchFamily="18" charset="0"/>
              </a:rPr>
            </a:br>
            <a:r>
              <a:rPr lang="en-GB" sz="2800" dirty="0">
                <a:latin typeface="Times New Roman" panose="02020603050405020304" pitchFamily="18" charset="0"/>
                <a:cs typeface="Times New Roman" panose="02020603050405020304" pitchFamily="18" charset="0"/>
              </a:rPr>
              <a:t>(</a:t>
            </a:r>
            <a:r>
              <a:rPr lang="en-GB" sz="2800" dirty="0" err="1">
                <a:latin typeface="Times New Roman" panose="02020603050405020304" pitchFamily="18" charset="0"/>
                <a:cs typeface="Times New Roman" panose="02020603050405020304" pitchFamily="18" charset="0"/>
              </a:rPr>
              <a:t>i</a:t>
            </a:r>
            <a:r>
              <a:rPr lang="en-GB" sz="2800" dirty="0">
                <a:latin typeface="Times New Roman" panose="02020603050405020304" pitchFamily="18" charset="0"/>
                <a:cs typeface="Times New Roman" panose="02020603050405020304" pitchFamily="18" charset="0"/>
              </a:rPr>
              <a:t>) ‘hen </a:t>
            </a:r>
            <a:r>
              <a:rPr lang="en-GB" sz="2800" dirty="0" err="1">
                <a:latin typeface="Times New Roman" panose="02020603050405020304" pitchFamily="18" charset="0"/>
                <a:cs typeface="Times New Roman" panose="02020603050405020304" pitchFamily="18" charset="0"/>
              </a:rPr>
              <a:t>ffynnon</a:t>
            </a:r>
            <a:r>
              <a:rPr lang="en-GB" sz="2800" dirty="0">
                <a:latin typeface="Times New Roman" panose="02020603050405020304" pitchFamily="18" charset="0"/>
                <a:cs typeface="Times New Roman" panose="02020603050405020304" pitchFamily="18" charset="0"/>
              </a:rPr>
              <a:t>’ (old well) at </a:t>
            </a:r>
            <a:r>
              <a:rPr lang="en-GB" sz="2800" dirty="0" err="1">
                <a:latin typeface="Times New Roman" panose="02020603050405020304" pitchFamily="18" charset="0"/>
                <a:cs typeface="Times New Roman" panose="02020603050405020304" pitchFamily="18" charset="0"/>
              </a:rPr>
              <a:t>cae</a:t>
            </a:r>
            <a:r>
              <a:rPr lang="en-GB" sz="2800" dirty="0">
                <a:latin typeface="Times New Roman" panose="02020603050405020304" pitchFamily="18" charset="0"/>
                <a:cs typeface="Times New Roman" panose="02020603050405020304" pitchFamily="18" charset="0"/>
              </a:rPr>
              <a:t> </a:t>
            </a:r>
            <a:r>
              <a:rPr lang="en-GB" sz="2800" dirty="0" err="1">
                <a:latin typeface="Times New Roman" panose="02020603050405020304" pitchFamily="18" charset="0"/>
                <a:cs typeface="Times New Roman" panose="02020603050405020304" pitchFamily="18" charset="0"/>
              </a:rPr>
              <a:t>Tudur</a:t>
            </a:r>
            <a:br>
              <a:rPr lang="en-GB" sz="2800" dirty="0">
                <a:latin typeface="Times New Roman" panose="02020603050405020304" pitchFamily="18" charset="0"/>
                <a:cs typeface="Times New Roman" panose="02020603050405020304" pitchFamily="18" charset="0"/>
              </a:rPr>
            </a:br>
            <a:r>
              <a:rPr lang="en-GB" sz="2800" dirty="0">
                <a:latin typeface="Times New Roman" panose="02020603050405020304" pitchFamily="18" charset="0"/>
                <a:cs typeface="Times New Roman" panose="02020603050405020304" pitchFamily="18" charset="0"/>
              </a:rPr>
              <a:t>(ii) </a:t>
            </a:r>
            <a:r>
              <a:rPr lang="en-GB" sz="2800" dirty="0" err="1">
                <a:latin typeface="Times New Roman" panose="02020603050405020304" pitchFamily="18" charset="0"/>
                <a:cs typeface="Times New Roman" panose="02020603050405020304" pitchFamily="18" charset="0"/>
              </a:rPr>
              <a:t>Gwas</a:t>
            </a:r>
            <a:r>
              <a:rPr lang="en-GB" sz="2800" dirty="0">
                <a:latin typeface="Times New Roman" panose="02020603050405020304" pitchFamily="18" charset="0"/>
                <a:cs typeface="Times New Roman" panose="02020603050405020304" pitchFamily="18" charset="0"/>
              </a:rPr>
              <a:t> </a:t>
            </a:r>
            <a:r>
              <a:rPr lang="en-GB" sz="2800" dirty="0" err="1">
                <a:latin typeface="Times New Roman" panose="02020603050405020304" pitchFamily="18" charset="0"/>
                <a:cs typeface="Times New Roman" panose="02020603050405020304" pitchFamily="18" charset="0"/>
              </a:rPr>
              <a:t>Padrig’s</a:t>
            </a:r>
            <a:r>
              <a:rPr lang="en-GB" sz="2800" dirty="0">
                <a:latin typeface="Times New Roman" panose="02020603050405020304" pitchFamily="18" charset="0"/>
                <a:cs typeface="Times New Roman" panose="02020603050405020304" pitchFamily="18" charset="0"/>
              </a:rPr>
              <a:t> well near Craig </a:t>
            </a:r>
            <a:r>
              <a:rPr lang="en-GB" sz="2800" dirty="0" err="1">
                <a:latin typeface="Times New Roman" panose="02020603050405020304" pitchFamily="18" charset="0"/>
                <a:cs typeface="Times New Roman" panose="02020603050405020304" pitchFamily="18" charset="0"/>
              </a:rPr>
              <a:t>yr</a:t>
            </a:r>
            <a:r>
              <a:rPr lang="en-GB" sz="2800" dirty="0">
                <a:latin typeface="Times New Roman" panose="02020603050405020304" pitchFamily="18" charset="0"/>
                <a:cs typeface="Times New Roman" panose="02020603050405020304" pitchFamily="18" charset="0"/>
              </a:rPr>
              <a:t> </a:t>
            </a:r>
            <a:r>
              <a:rPr lang="en-GB" sz="2800" dirty="0" err="1">
                <a:latin typeface="Times New Roman" panose="02020603050405020304" pitchFamily="18" charset="0"/>
                <a:cs typeface="Times New Roman" panose="02020603050405020304" pitchFamily="18" charset="0"/>
              </a:rPr>
              <a:t>Iyrchen</a:t>
            </a:r>
            <a:r>
              <a:rPr lang="en-GB" sz="2800" dirty="0">
                <a:latin typeface="Times New Roman" panose="02020603050405020304" pitchFamily="18" charset="0"/>
                <a:cs typeface="Times New Roman" panose="02020603050405020304" pitchFamily="18" charset="0"/>
              </a:rPr>
              <a:t> – very cold water, knee complaints</a:t>
            </a:r>
            <a:br>
              <a:rPr lang="en-GB" sz="1800" dirty="0">
                <a:latin typeface="Times New Roman" panose="02020603050405020304" pitchFamily="18" charset="0"/>
                <a:cs typeface="Times New Roman" panose="02020603050405020304" pitchFamily="18" charset="0"/>
              </a:rPr>
            </a:br>
            <a:r>
              <a:rPr lang="en-GB" sz="2800" dirty="0">
                <a:latin typeface="Times New Roman" panose="02020603050405020304" pitchFamily="18" charset="0"/>
                <a:cs typeface="Times New Roman" panose="02020603050405020304" pitchFamily="18" charset="0"/>
              </a:rPr>
              <a:t>(iii) Mary Magdalene’s well</a:t>
            </a:r>
            <a:endParaRPr lang="en-GB" dirty="0"/>
          </a:p>
        </p:txBody>
      </p:sp>
      <p:sp>
        <p:nvSpPr>
          <p:cNvPr id="5" name="Text Placeholder 4">
            <a:extLst>
              <a:ext uri="{FF2B5EF4-FFF2-40B4-BE49-F238E27FC236}">
                <a16:creationId xmlns:a16="http://schemas.microsoft.com/office/drawing/2014/main" id="{F78C8214-085D-1E1E-BB9F-55F5C0216902}"/>
              </a:ext>
            </a:extLst>
          </p:cNvPr>
          <p:cNvSpPr>
            <a:spLocks noGrp="1"/>
          </p:cNvSpPr>
          <p:nvPr>
            <p:ph type="body" sz="quarter" idx="3"/>
          </p:nvPr>
        </p:nvSpPr>
        <p:spPr/>
        <p:txBody>
          <a:bodyPr>
            <a:normAutofit/>
          </a:bodyPr>
          <a:lstStyle/>
          <a:p>
            <a:endParaRPr lang="en-GB"/>
          </a:p>
        </p:txBody>
      </p:sp>
      <p:pic>
        <p:nvPicPr>
          <p:cNvPr id="7" name="Content Placeholder 4" descr="A large rock in a grassy field&#10;&#10;Description automatically generated">
            <a:extLst>
              <a:ext uri="{FF2B5EF4-FFF2-40B4-BE49-F238E27FC236}">
                <a16:creationId xmlns:a16="http://schemas.microsoft.com/office/drawing/2014/main" id="{4017BEA8-CFD7-7C69-52F5-9D0CC9EE4A8C}"/>
              </a:ext>
            </a:extLst>
          </p:cNvPr>
          <p:cNvPicPr>
            <a:picLocks noGrp="1" noChangeAspect="1"/>
          </p:cNvPicPr>
          <p:nvPr>
            <p:ph sz="quarter" idx="4"/>
          </p:nvPr>
        </p:nvPicPr>
        <p:blipFill>
          <a:blip r:embed="rId2">
            <a:extLst>
              <a:ext uri="{28A0092B-C50C-407E-A947-70E740481C1C}">
                <a14:useLocalDpi xmlns:a14="http://schemas.microsoft.com/office/drawing/2010/main" val="0"/>
              </a:ext>
            </a:extLst>
          </a:blip>
          <a:stretch>
            <a:fillRect/>
          </a:stretch>
        </p:blipFill>
        <p:spPr>
          <a:xfrm>
            <a:off x="6738794" y="1307854"/>
            <a:ext cx="4050000" cy="5400000"/>
          </a:xfrm>
        </p:spPr>
      </p:pic>
    </p:spTree>
    <p:extLst>
      <p:ext uri="{BB962C8B-B14F-4D97-AF65-F5344CB8AC3E}">
        <p14:creationId xmlns:p14="http://schemas.microsoft.com/office/powerpoint/2010/main" val="18780943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83CEE14-8732-AF53-8AEA-CDE94B277963}"/>
              </a:ext>
            </a:extLst>
          </p:cNvPr>
          <p:cNvSpPr>
            <a:spLocks noGrp="1"/>
          </p:cNvSpPr>
          <p:nvPr>
            <p:ph type="title"/>
          </p:nvPr>
        </p:nvSpPr>
        <p:spPr>
          <a:xfrm>
            <a:off x="1371597" y="348865"/>
            <a:ext cx="10044023" cy="877729"/>
          </a:xfrm>
        </p:spPr>
        <p:txBody>
          <a:bodyPr anchor="ctr">
            <a:normAutofit/>
          </a:bodyPr>
          <a:lstStyle/>
          <a:p>
            <a:r>
              <a:rPr lang="en-GB" sz="2800" i="1">
                <a:solidFill>
                  <a:srgbClr val="FFFFFF"/>
                </a:solidFill>
                <a:latin typeface="Times New Roman" panose="02020603050405020304" pitchFamily="18" charset="0"/>
                <a:cs typeface="Times New Roman" panose="02020603050405020304" pitchFamily="18" charset="0"/>
              </a:rPr>
              <a:t>Buchedd Ieuan Gwas Padrig </a:t>
            </a:r>
            <a:br>
              <a:rPr lang="en-GB" sz="2800" i="1">
                <a:solidFill>
                  <a:srgbClr val="FFFFFF"/>
                </a:solidFill>
                <a:latin typeface="Times New Roman" panose="02020603050405020304" pitchFamily="18" charset="0"/>
                <a:cs typeface="Times New Roman" panose="02020603050405020304" pitchFamily="18" charset="0"/>
              </a:rPr>
            </a:br>
            <a:r>
              <a:rPr lang="en-GB" sz="2800">
                <a:solidFill>
                  <a:srgbClr val="FFFFFF"/>
                </a:solidFill>
                <a:latin typeface="Times New Roman" panose="02020603050405020304" pitchFamily="18" charset="0"/>
                <a:cs typeface="Times New Roman" panose="02020603050405020304" pitchFamily="18" charset="0"/>
              </a:rPr>
              <a:t>biblical and hagiographical motifs</a:t>
            </a:r>
          </a:p>
        </p:txBody>
      </p:sp>
      <p:graphicFrame>
        <p:nvGraphicFramePr>
          <p:cNvPr id="4" name="Content Placeholder 3">
            <a:extLst>
              <a:ext uri="{FF2B5EF4-FFF2-40B4-BE49-F238E27FC236}">
                <a16:creationId xmlns:a16="http://schemas.microsoft.com/office/drawing/2014/main" id="{474A42CD-C6E5-E210-6671-160783A26B6B}"/>
              </a:ext>
            </a:extLst>
          </p:cNvPr>
          <p:cNvGraphicFramePr>
            <a:graphicFrameLocks noGrp="1"/>
          </p:cNvGraphicFramePr>
          <p:nvPr>
            <p:ph idx="1"/>
            <p:extLst>
              <p:ext uri="{D42A27DB-BD31-4B8C-83A1-F6EECF244321}">
                <p14:modId xmlns:p14="http://schemas.microsoft.com/office/powerpoint/2010/main" val="3564088707"/>
              </p:ext>
            </p:extLst>
          </p:nvPr>
        </p:nvGraphicFramePr>
        <p:xfrm>
          <a:off x="209725" y="1575459"/>
          <a:ext cx="11635530" cy="5354140"/>
        </p:xfrm>
        <a:graphic>
          <a:graphicData uri="http://schemas.openxmlformats.org/drawingml/2006/table">
            <a:tbl>
              <a:tblPr firstRow="1" firstCol="1" bandRow="1"/>
              <a:tblGrid>
                <a:gridCol w="5232933">
                  <a:extLst>
                    <a:ext uri="{9D8B030D-6E8A-4147-A177-3AD203B41FA5}">
                      <a16:colId xmlns:a16="http://schemas.microsoft.com/office/drawing/2014/main" val="3421234399"/>
                    </a:ext>
                  </a:extLst>
                </a:gridCol>
                <a:gridCol w="6402597">
                  <a:extLst>
                    <a:ext uri="{9D8B030D-6E8A-4147-A177-3AD203B41FA5}">
                      <a16:colId xmlns:a16="http://schemas.microsoft.com/office/drawing/2014/main" val="565263127"/>
                    </a:ext>
                  </a:extLst>
                </a:gridCol>
              </a:tblGrid>
              <a:tr h="872862">
                <a:tc>
                  <a:txBody>
                    <a:bodyPr/>
                    <a:lstStyle/>
                    <a:p>
                      <a:pPr algn="l" fontAlgn="t">
                        <a:lnSpc>
                          <a:spcPct val="107000"/>
                        </a:lnSpc>
                        <a:spcBef>
                          <a:spcPts val="0"/>
                        </a:spcBef>
                        <a:spcAft>
                          <a:spcPts val="800"/>
                        </a:spcAft>
                      </a:pPr>
                      <a:r>
                        <a:rPr lang="en-GB" sz="1300" b="0" i="0" u="none" strike="noStrike" kern="100">
                          <a:effectLst/>
                          <a:latin typeface="Times New Roman" panose="02020603050405020304" pitchFamily="18" charset="0"/>
                          <a:ea typeface="Calibri" panose="020F0502020204030204" pitchFamily="34" charset="0"/>
                          <a:cs typeface="Times New Roman" panose="02020603050405020304" pitchFamily="18" charset="0"/>
                        </a:rPr>
                        <a:t>1. Saint rids area of snakes</a:t>
                      </a:r>
                      <a:endParaRPr lang="en-GB" sz="1600" b="0" i="0" u="none" strike="noStrike">
                        <a:effectLst/>
                        <a:latin typeface="Arial" panose="020B0604020202020204" pitchFamily="34" charset="0"/>
                      </a:endParaRPr>
                    </a:p>
                  </a:txBody>
                  <a:tcPr marL="61257" marR="61257" marT="850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800"/>
                        </a:spcAft>
                      </a:pPr>
                      <a:r>
                        <a:rPr lang="en-GB" sz="1300" b="0" i="0" u="none" strike="noStrike" kern="100">
                          <a:effectLst/>
                          <a:latin typeface="Times New Roman" panose="02020603050405020304" pitchFamily="18" charset="0"/>
                          <a:ea typeface="Calibri" panose="020F0502020204030204" pitchFamily="34" charset="0"/>
                          <a:cs typeface="Times New Roman" panose="02020603050405020304" pitchFamily="18" charset="0"/>
                        </a:rPr>
                        <a:t>serpent Genesis 3, strike the head of the serpent Genesis 3:15, poison attributed to serpents Deuteronomy 32.33, Psalms 139.4, Romans 3.13;</a:t>
                      </a:r>
                      <a:endParaRPr lang="en-GB" sz="1600" b="0" i="0" u="none" strike="noStrike">
                        <a:effectLst/>
                        <a:latin typeface="Arial" panose="020B0604020202020204" pitchFamily="34" charset="0"/>
                      </a:endParaRPr>
                    </a:p>
                    <a:p>
                      <a:pPr algn="l" fontAlgn="t">
                        <a:lnSpc>
                          <a:spcPct val="107000"/>
                        </a:lnSpc>
                        <a:spcBef>
                          <a:spcPts val="0"/>
                        </a:spcBef>
                        <a:spcAft>
                          <a:spcPts val="800"/>
                        </a:spcAft>
                      </a:pPr>
                      <a:r>
                        <a:rPr lang="en-GB" sz="1300" b="0" i="0" u="none" strike="noStrike" kern="100">
                          <a:effectLst/>
                          <a:latin typeface="Times New Roman" panose="02020603050405020304" pitchFamily="18" charset="0"/>
                          <a:ea typeface="Calibri" panose="020F0502020204030204" pitchFamily="34" charset="0"/>
                          <a:cs typeface="Times New Roman" panose="02020603050405020304" pitchFamily="18" charset="0"/>
                        </a:rPr>
                        <a:t>Samson, Brynach, David, Illtud</a:t>
                      </a:r>
                      <a:endParaRPr lang="en-GB" sz="1600" b="0" i="0" u="none" strike="noStrike">
                        <a:effectLst/>
                        <a:latin typeface="Arial" panose="020B0604020202020204" pitchFamily="34" charset="0"/>
                      </a:endParaRPr>
                    </a:p>
                  </a:txBody>
                  <a:tcPr marL="61257" marR="61257" marT="850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821299476"/>
                  </a:ext>
                </a:extLst>
              </a:tr>
              <a:tr h="285054">
                <a:tc>
                  <a:txBody>
                    <a:bodyPr/>
                    <a:lstStyle/>
                    <a:p>
                      <a:pPr algn="l" fontAlgn="t">
                        <a:lnSpc>
                          <a:spcPct val="107000"/>
                        </a:lnSpc>
                        <a:spcBef>
                          <a:spcPts val="0"/>
                        </a:spcBef>
                        <a:spcAft>
                          <a:spcPts val="800"/>
                        </a:spcAft>
                      </a:pPr>
                      <a:r>
                        <a:rPr lang="en-GB" sz="1300" b="0" i="0" u="none" strike="noStrike" kern="100">
                          <a:effectLst/>
                          <a:latin typeface="Times New Roman" panose="02020603050405020304" pitchFamily="18" charset="0"/>
                          <a:ea typeface="Calibri" panose="020F0502020204030204" pitchFamily="34" charset="0"/>
                          <a:cs typeface="Times New Roman" panose="02020603050405020304" pitchFamily="18" charset="0"/>
                        </a:rPr>
                        <a:t>2. Saint protects crops, drives birds into barn</a:t>
                      </a:r>
                      <a:endParaRPr lang="en-GB" sz="1600" b="0" i="0" u="none" strike="noStrike">
                        <a:effectLst/>
                        <a:latin typeface="Arial" panose="020B0604020202020204" pitchFamily="34" charset="0"/>
                      </a:endParaRPr>
                    </a:p>
                  </a:txBody>
                  <a:tcPr marL="61257" marR="61257" marT="850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800"/>
                        </a:spcAft>
                      </a:pPr>
                      <a:r>
                        <a:rPr lang="en-GB" sz="1300" b="0" i="0" u="none" strike="noStrike" kern="100">
                          <a:effectLst/>
                          <a:latin typeface="Times New Roman" panose="02020603050405020304" pitchFamily="18" charset="0"/>
                          <a:ea typeface="Calibri" panose="020F0502020204030204" pitchFamily="34" charset="0"/>
                          <a:cs typeface="Times New Roman" panose="02020603050405020304" pitchFamily="18" charset="0"/>
                        </a:rPr>
                        <a:t>David, Cadog, Illtud, Gildas</a:t>
                      </a:r>
                      <a:endParaRPr lang="en-GB" sz="1600" b="0" i="0" u="none" strike="noStrike">
                        <a:effectLst/>
                        <a:latin typeface="Arial" panose="020B0604020202020204" pitchFamily="34" charset="0"/>
                      </a:endParaRPr>
                    </a:p>
                  </a:txBody>
                  <a:tcPr marL="61257" marR="61257" marT="850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26972355"/>
                  </a:ext>
                </a:extLst>
              </a:tr>
              <a:tr h="285054">
                <a:tc>
                  <a:txBody>
                    <a:bodyPr/>
                    <a:lstStyle/>
                    <a:p>
                      <a:pPr algn="l" fontAlgn="t">
                        <a:lnSpc>
                          <a:spcPct val="107000"/>
                        </a:lnSpc>
                        <a:spcBef>
                          <a:spcPts val="0"/>
                        </a:spcBef>
                        <a:spcAft>
                          <a:spcPts val="800"/>
                        </a:spcAft>
                      </a:pPr>
                      <a:r>
                        <a:rPr lang="en-GB" sz="1300" b="0" i="0" u="none" strike="noStrike" kern="100">
                          <a:effectLst/>
                          <a:latin typeface="Times New Roman" panose="02020603050405020304" pitchFamily="18" charset="0"/>
                          <a:ea typeface="Calibri" panose="020F0502020204030204" pitchFamily="34" charset="0"/>
                          <a:cs typeface="Times New Roman" panose="02020603050405020304" pitchFamily="18" charset="0"/>
                        </a:rPr>
                        <a:t>3. Saint educated by another saint/influential figure</a:t>
                      </a:r>
                      <a:endParaRPr lang="en-GB" sz="1600" b="0" i="0" u="none" strike="noStrike">
                        <a:effectLst/>
                        <a:latin typeface="Arial" panose="020B0604020202020204" pitchFamily="34" charset="0"/>
                      </a:endParaRPr>
                    </a:p>
                  </a:txBody>
                  <a:tcPr marL="61257" marR="61257" marT="850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800"/>
                        </a:spcAft>
                      </a:pPr>
                      <a:r>
                        <a:rPr lang="en-GB" sz="1300" b="0" i="0" u="none" strike="noStrike" kern="100">
                          <a:effectLst/>
                          <a:latin typeface="Times New Roman" panose="02020603050405020304" pitchFamily="18" charset="0"/>
                          <a:ea typeface="Calibri" panose="020F0502020204030204" pitchFamily="34" charset="0"/>
                          <a:cs typeface="Times New Roman" panose="02020603050405020304" pitchFamily="18" charset="0"/>
                        </a:rPr>
                        <a:t>Samson, David, Cadog, Gwenfrewy</a:t>
                      </a:r>
                      <a:endParaRPr lang="en-GB" sz="1600" b="0" i="0" u="none" strike="noStrike">
                        <a:effectLst/>
                        <a:latin typeface="Arial" panose="020B0604020202020204" pitchFamily="34" charset="0"/>
                      </a:endParaRPr>
                    </a:p>
                  </a:txBody>
                  <a:tcPr marL="61257" marR="61257" marT="850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07938958"/>
                  </a:ext>
                </a:extLst>
              </a:tr>
              <a:tr h="624852">
                <a:tc>
                  <a:txBody>
                    <a:bodyPr/>
                    <a:lstStyle/>
                    <a:p>
                      <a:pPr algn="l" fontAlgn="t">
                        <a:lnSpc>
                          <a:spcPct val="107000"/>
                        </a:lnSpc>
                        <a:spcBef>
                          <a:spcPts val="0"/>
                        </a:spcBef>
                        <a:spcAft>
                          <a:spcPts val="800"/>
                        </a:spcAft>
                      </a:pPr>
                      <a:r>
                        <a:rPr lang="en-GB" sz="1300" b="0" i="0" u="none" strike="noStrike" kern="100">
                          <a:effectLst/>
                          <a:latin typeface="Times New Roman" panose="02020603050405020304" pitchFamily="18" charset="0"/>
                          <a:ea typeface="Calibri" panose="020F0502020204030204" pitchFamily="34" charset="0"/>
                          <a:cs typeface="Times New Roman" panose="02020603050405020304" pitchFamily="18" charset="0"/>
                        </a:rPr>
                        <a:t>4. Saint carries fire in lap remains unhurt</a:t>
                      </a:r>
                      <a:endParaRPr lang="en-GB" sz="1600" b="0" i="0" u="none" strike="noStrike">
                        <a:effectLst/>
                        <a:latin typeface="Arial" panose="020B0604020202020204" pitchFamily="34" charset="0"/>
                      </a:endParaRPr>
                    </a:p>
                  </a:txBody>
                  <a:tcPr marL="61257" marR="61257" marT="850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800"/>
                        </a:spcAft>
                      </a:pPr>
                      <a:r>
                        <a:rPr lang="en-GB" sz="1300" b="0" i="0" u="none" strike="noStrike" kern="100">
                          <a:effectLst/>
                          <a:latin typeface="Times New Roman" panose="02020603050405020304" pitchFamily="18" charset="0"/>
                          <a:ea typeface="Calibri" panose="020F0502020204030204" pitchFamily="34" charset="0"/>
                          <a:cs typeface="Times New Roman" panose="02020603050405020304" pitchFamily="18" charset="0"/>
                        </a:rPr>
                        <a:t>Proverbs 6:27</a:t>
                      </a:r>
                      <a:endParaRPr lang="en-GB" sz="1600" b="0" i="0" u="none" strike="noStrike">
                        <a:effectLst/>
                        <a:latin typeface="Arial" panose="020B0604020202020204" pitchFamily="34" charset="0"/>
                      </a:endParaRPr>
                    </a:p>
                    <a:p>
                      <a:pPr algn="l" fontAlgn="t">
                        <a:lnSpc>
                          <a:spcPct val="107000"/>
                        </a:lnSpc>
                        <a:spcBef>
                          <a:spcPts val="0"/>
                        </a:spcBef>
                        <a:spcAft>
                          <a:spcPts val="800"/>
                        </a:spcAft>
                      </a:pPr>
                      <a:r>
                        <a:rPr lang="en-GB" sz="1300" b="0" i="0" u="none" strike="noStrike" kern="100">
                          <a:effectLst/>
                          <a:latin typeface="Times New Roman" panose="02020603050405020304" pitchFamily="18" charset="0"/>
                          <a:ea typeface="Calibri" panose="020F0502020204030204" pitchFamily="34" charset="0"/>
                          <a:cs typeface="Times New Roman" panose="02020603050405020304" pitchFamily="18" charset="0"/>
                        </a:rPr>
                        <a:t>Cadog, Asaph</a:t>
                      </a:r>
                      <a:endParaRPr lang="en-GB" sz="1600" b="0" i="0" u="none" strike="noStrike">
                        <a:effectLst/>
                        <a:latin typeface="Arial" panose="020B0604020202020204" pitchFamily="34" charset="0"/>
                      </a:endParaRPr>
                    </a:p>
                  </a:txBody>
                  <a:tcPr marL="61257" marR="61257" marT="850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58113896"/>
                  </a:ext>
                </a:extLst>
              </a:tr>
              <a:tr h="624852">
                <a:tc>
                  <a:txBody>
                    <a:bodyPr/>
                    <a:lstStyle/>
                    <a:p>
                      <a:pPr algn="l" fontAlgn="t">
                        <a:lnSpc>
                          <a:spcPct val="107000"/>
                        </a:lnSpc>
                        <a:spcBef>
                          <a:spcPts val="0"/>
                        </a:spcBef>
                        <a:spcAft>
                          <a:spcPts val="800"/>
                        </a:spcAft>
                      </a:pPr>
                      <a:r>
                        <a:rPr lang="en-GB" sz="1300" b="0" i="0" u="none" strike="noStrike" kern="100">
                          <a:effectLst/>
                          <a:latin typeface="Times New Roman" panose="02020603050405020304" pitchFamily="18" charset="0"/>
                          <a:ea typeface="Calibri" panose="020F0502020204030204" pitchFamily="34" charset="0"/>
                          <a:cs typeface="Times New Roman" panose="02020603050405020304" pitchFamily="18" charset="0"/>
                        </a:rPr>
                        <a:t>5. Saint miraculously crosses sea</a:t>
                      </a:r>
                      <a:endParaRPr lang="en-GB" sz="1600" b="0" i="0" u="none" strike="noStrike">
                        <a:effectLst/>
                        <a:latin typeface="Arial" panose="020B0604020202020204" pitchFamily="34" charset="0"/>
                      </a:endParaRPr>
                    </a:p>
                  </a:txBody>
                  <a:tcPr marL="61257" marR="61257" marT="850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800"/>
                        </a:spcAft>
                      </a:pPr>
                      <a:r>
                        <a:rPr lang="en-GB" sz="1300" b="0" i="0" u="none" strike="noStrike" kern="100" dirty="0">
                          <a:effectLst/>
                          <a:latin typeface="Times New Roman" panose="02020603050405020304" pitchFamily="18" charset="0"/>
                          <a:ea typeface="Calibri" panose="020F0502020204030204" pitchFamily="34" charset="0"/>
                          <a:cs typeface="Times New Roman" panose="02020603050405020304" pitchFamily="18" charset="0"/>
                        </a:rPr>
                        <a:t>Mark 6: 45-53, Matthew 14: 22-33</a:t>
                      </a:r>
                      <a:endParaRPr lang="en-GB" sz="1600" b="0" i="0" u="none" strike="noStrike" dirty="0">
                        <a:effectLst/>
                        <a:latin typeface="Arial" panose="020B0604020202020204" pitchFamily="34" charset="0"/>
                      </a:endParaRPr>
                    </a:p>
                    <a:p>
                      <a:pPr algn="l" fontAlgn="t">
                        <a:lnSpc>
                          <a:spcPct val="107000"/>
                        </a:lnSpc>
                        <a:spcBef>
                          <a:spcPts val="0"/>
                        </a:spcBef>
                        <a:spcAft>
                          <a:spcPts val="800"/>
                        </a:spcAft>
                      </a:pPr>
                      <a:r>
                        <a:rPr lang="en-GB" sz="1300" b="0" i="0" u="none" strike="noStrike" kern="100" dirty="0">
                          <a:effectLst/>
                          <a:latin typeface="Times New Roman" panose="02020603050405020304" pitchFamily="18" charset="0"/>
                          <a:ea typeface="Calibri" panose="020F0502020204030204" pitchFamily="34" charset="0"/>
                          <a:cs typeface="Times New Roman" panose="02020603050405020304" pitchFamily="18" charset="0"/>
                        </a:rPr>
                        <a:t>David, </a:t>
                      </a:r>
                      <a:r>
                        <a:rPr lang="en-GB" sz="1300" b="0" i="0" u="none" strike="noStrike" kern="100" dirty="0" err="1">
                          <a:effectLst/>
                          <a:latin typeface="Times New Roman" panose="02020603050405020304" pitchFamily="18" charset="0"/>
                          <a:ea typeface="Calibri" panose="020F0502020204030204" pitchFamily="34" charset="0"/>
                          <a:cs typeface="Times New Roman" panose="02020603050405020304" pitchFamily="18" charset="0"/>
                        </a:rPr>
                        <a:t>Cybi</a:t>
                      </a:r>
                      <a:r>
                        <a:rPr lang="en-GB" sz="1300" b="0" i="0" u="none" strike="noStrike"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300" b="0" i="0" u="none" strike="noStrike" kern="100" dirty="0" err="1">
                          <a:effectLst/>
                          <a:latin typeface="Times New Roman" panose="02020603050405020304" pitchFamily="18" charset="0"/>
                          <a:ea typeface="Calibri" panose="020F0502020204030204" pitchFamily="34" charset="0"/>
                          <a:cs typeface="Times New Roman" panose="02020603050405020304" pitchFamily="18" charset="0"/>
                        </a:rPr>
                        <a:t>Brynach</a:t>
                      </a:r>
                      <a:r>
                        <a:rPr lang="en-GB" sz="1300" b="0" i="0" u="none" strike="noStrike" kern="100" dirty="0">
                          <a:effectLst/>
                          <a:latin typeface="Times New Roman" panose="02020603050405020304" pitchFamily="18" charset="0"/>
                          <a:ea typeface="Calibri" panose="020F0502020204030204" pitchFamily="34" charset="0"/>
                          <a:cs typeface="Times New Roman" panose="02020603050405020304" pitchFamily="18" charset="0"/>
                        </a:rPr>
                        <a:t>, San </a:t>
                      </a:r>
                      <a:r>
                        <a:rPr lang="en-GB" sz="1300" b="0" i="0" u="none" strike="noStrike" kern="100" dirty="0" err="1">
                          <a:effectLst/>
                          <a:latin typeface="Times New Roman" panose="02020603050405020304" pitchFamily="18" charset="0"/>
                          <a:ea typeface="Calibri" panose="020F0502020204030204" pitchFamily="34" charset="0"/>
                          <a:cs typeface="Times New Roman" panose="02020603050405020304" pitchFamily="18" charset="0"/>
                        </a:rPr>
                        <a:t>Ffraid</a:t>
                      </a:r>
                      <a:r>
                        <a:rPr lang="en-GB" sz="1300" b="0" i="0" u="none" strike="noStrike"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300" b="0" i="0" u="none" strike="noStrike" kern="100" dirty="0" err="1">
                          <a:effectLst/>
                          <a:latin typeface="Times New Roman" panose="02020603050405020304" pitchFamily="18" charset="0"/>
                          <a:ea typeface="Calibri" panose="020F0502020204030204" pitchFamily="34" charset="0"/>
                          <a:cs typeface="Times New Roman" panose="02020603050405020304" pitchFamily="18" charset="0"/>
                        </a:rPr>
                        <a:t>Dwynwen</a:t>
                      </a:r>
                      <a:endParaRPr lang="en-GB" sz="1600" b="0" i="0" u="none" strike="noStrike" dirty="0">
                        <a:effectLst/>
                        <a:latin typeface="Arial" panose="020B0604020202020204" pitchFamily="34" charset="0"/>
                      </a:endParaRPr>
                    </a:p>
                  </a:txBody>
                  <a:tcPr marL="61257" marR="61257" marT="850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28021027"/>
                  </a:ext>
                </a:extLst>
              </a:tr>
              <a:tr h="2376412">
                <a:tc>
                  <a:txBody>
                    <a:bodyPr/>
                    <a:lstStyle/>
                    <a:p>
                      <a:pPr algn="l" fontAlgn="t">
                        <a:lnSpc>
                          <a:spcPct val="107000"/>
                        </a:lnSpc>
                        <a:spcBef>
                          <a:spcPts val="0"/>
                        </a:spcBef>
                        <a:spcAft>
                          <a:spcPts val="800"/>
                        </a:spcAft>
                      </a:pPr>
                      <a:r>
                        <a:rPr lang="en-GB" sz="1300" b="0" i="0" u="none" strike="noStrike" kern="100" dirty="0">
                          <a:effectLst/>
                          <a:latin typeface="Times New Roman" panose="02020603050405020304" pitchFamily="18" charset="0"/>
                          <a:ea typeface="Calibri" panose="020F0502020204030204" pitchFamily="34" charset="0"/>
                          <a:cs typeface="Times New Roman" panose="02020603050405020304" pitchFamily="18" charset="0"/>
                        </a:rPr>
                        <a:t>6. Saint creates holy wells, strikes earth with staff</a:t>
                      </a:r>
                      <a:endParaRPr lang="en-GB" sz="1400" b="0" i="0" u="none" strike="noStrike" kern="1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GB" sz="1400" kern="1200" dirty="0">
                          <a:solidFill>
                            <a:schemeClr val="tx1"/>
                          </a:solidFill>
                          <a:effectLst/>
                          <a:latin typeface="Times New Roman" panose="02020603050405020304" pitchFamily="18" charset="0"/>
                          <a:ea typeface="+mn-ea"/>
                          <a:cs typeface="Times New Roman" panose="02020603050405020304" pitchFamily="18" charset="0"/>
                        </a:rPr>
                        <a:t>Ac </a:t>
                      </a:r>
                      <a:r>
                        <a:rPr lang="en-GB" sz="1400" kern="1200" dirty="0" err="1">
                          <a:solidFill>
                            <a:schemeClr val="tx1"/>
                          </a:solidFill>
                          <a:effectLst/>
                          <a:latin typeface="Times New Roman" panose="02020603050405020304" pitchFamily="18" charset="0"/>
                          <a:ea typeface="+mn-ea"/>
                          <a:cs typeface="Times New Roman" panose="02020603050405020304" pitchFamily="18" charset="0"/>
                        </a:rPr>
                        <a:t>yno</a:t>
                      </a:r>
                      <a:r>
                        <a:rPr lang="en-GB" sz="1400" kern="1200" dirty="0">
                          <a:solidFill>
                            <a:schemeClr val="tx1"/>
                          </a:solidFill>
                          <a:effectLst/>
                          <a:latin typeface="Times New Roman" panose="02020603050405020304" pitchFamily="18" charset="0"/>
                          <a:ea typeface="+mn-ea"/>
                          <a:cs typeface="Times New Roman" panose="02020603050405020304" pitchFamily="18" charset="0"/>
                        </a:rPr>
                        <a:t> y </a:t>
                      </a:r>
                      <a:r>
                        <a:rPr lang="en-GB" sz="1400" kern="1200" dirty="0" err="1">
                          <a:solidFill>
                            <a:schemeClr val="tx1"/>
                          </a:solidFill>
                          <a:effectLst/>
                          <a:latin typeface="Times New Roman" panose="02020603050405020304" pitchFamily="18" charset="0"/>
                          <a:ea typeface="+mn-ea"/>
                          <a:cs typeface="Times New Roman" panose="02020603050405020304" pitchFamily="18" charset="0"/>
                        </a:rPr>
                        <a:t>trewis</a:t>
                      </a:r>
                      <a:r>
                        <a:rPr lang="en-GB" sz="1400" kern="1200" dirty="0">
                          <a:solidFill>
                            <a:schemeClr val="tx1"/>
                          </a:solidFill>
                          <a:effectLst/>
                          <a:latin typeface="Times New Roman" panose="02020603050405020304" pitchFamily="18" charset="0"/>
                          <a:ea typeface="+mn-ea"/>
                          <a:cs typeface="Times New Roman" panose="02020603050405020304" pitchFamily="18" charset="0"/>
                        </a:rPr>
                        <a:t> y </a:t>
                      </a:r>
                      <a:r>
                        <a:rPr lang="en-GB" sz="1400" kern="1200" dirty="0" err="1">
                          <a:solidFill>
                            <a:schemeClr val="tx1"/>
                          </a:solidFill>
                          <a:effectLst/>
                          <a:latin typeface="Times New Roman" panose="02020603050405020304" pitchFamily="18" charset="0"/>
                          <a:ea typeface="+mn-ea"/>
                          <a:cs typeface="Times New Roman" panose="02020603050405020304" pitchFamily="18" charset="0"/>
                        </a:rPr>
                        <a:t>gwynfydedic</a:t>
                      </a:r>
                      <a:r>
                        <a:rPr lang="en-GB" sz="1400" kern="1200" dirty="0">
                          <a:solidFill>
                            <a:schemeClr val="tx1"/>
                          </a:solidFill>
                          <a:effectLst/>
                          <a:latin typeface="Times New Roman" panose="02020603050405020304" pitchFamily="18" charset="0"/>
                          <a:ea typeface="+mn-ea"/>
                          <a:cs typeface="Times New Roman" panose="02020603050405020304" pitchFamily="18" charset="0"/>
                        </a:rPr>
                        <a:t> </a:t>
                      </a:r>
                      <a:r>
                        <a:rPr lang="en-GB" sz="1400" kern="1200" dirty="0" err="1">
                          <a:solidFill>
                            <a:schemeClr val="tx1"/>
                          </a:solidFill>
                          <a:effectLst/>
                          <a:latin typeface="Times New Roman" panose="02020603050405020304" pitchFamily="18" charset="0"/>
                          <a:ea typeface="+mn-ea"/>
                          <a:cs typeface="Times New Roman" panose="02020603050405020304" pitchFamily="18" charset="0"/>
                        </a:rPr>
                        <a:t>Ieuan</a:t>
                      </a:r>
                      <a:r>
                        <a:rPr lang="en-GB" sz="1400" kern="1200" dirty="0">
                          <a:solidFill>
                            <a:schemeClr val="tx1"/>
                          </a:solidFill>
                          <a:effectLst/>
                          <a:latin typeface="Times New Roman" panose="02020603050405020304" pitchFamily="18" charset="0"/>
                          <a:ea typeface="+mn-ea"/>
                          <a:cs typeface="Times New Roman" panose="02020603050405020304" pitchFamily="18" charset="0"/>
                        </a:rPr>
                        <a:t> Was </a:t>
                      </a:r>
                      <a:r>
                        <a:rPr lang="en-GB" sz="1400" kern="1200" dirty="0" err="1">
                          <a:solidFill>
                            <a:schemeClr val="tx1"/>
                          </a:solidFill>
                          <a:effectLst/>
                          <a:latin typeface="Times New Roman" panose="02020603050405020304" pitchFamily="18" charset="0"/>
                          <a:ea typeface="+mn-ea"/>
                          <a:cs typeface="Times New Roman" panose="02020603050405020304" pitchFamily="18" charset="0"/>
                        </a:rPr>
                        <a:t>Padric</a:t>
                      </a:r>
                      <a:r>
                        <a:rPr lang="en-GB" sz="1400" kern="1200" dirty="0">
                          <a:solidFill>
                            <a:schemeClr val="tx1"/>
                          </a:solidFill>
                          <a:effectLst/>
                          <a:latin typeface="Times New Roman" panose="02020603050405020304" pitchFamily="18" charset="0"/>
                          <a:ea typeface="+mn-ea"/>
                          <a:cs typeface="Times New Roman" panose="02020603050405020304" pitchFamily="18" charset="0"/>
                        </a:rPr>
                        <a:t> </a:t>
                      </a:r>
                      <a:r>
                        <a:rPr lang="en-GB" sz="1400" kern="1200" dirty="0" err="1">
                          <a:solidFill>
                            <a:schemeClr val="tx1"/>
                          </a:solidFill>
                          <a:effectLst/>
                          <a:latin typeface="Times New Roman" panose="02020603050405020304" pitchFamily="18" charset="0"/>
                          <a:ea typeface="+mn-ea"/>
                          <a:cs typeface="Times New Roman" panose="02020603050405020304" pitchFamily="18" charset="0"/>
                        </a:rPr>
                        <a:t>bic</a:t>
                      </a:r>
                      <a:r>
                        <a:rPr lang="en-GB" sz="1400" kern="1200" dirty="0">
                          <a:solidFill>
                            <a:schemeClr val="tx1"/>
                          </a:solidFill>
                          <a:effectLst/>
                          <a:latin typeface="Times New Roman" panose="02020603050405020304" pitchFamily="18" charset="0"/>
                          <a:ea typeface="+mn-ea"/>
                          <a:cs typeface="Times New Roman" panose="02020603050405020304" pitchFamily="18" charset="0"/>
                        </a:rPr>
                        <a:t> </a:t>
                      </a:r>
                      <a:r>
                        <a:rPr lang="en-GB" sz="1400" kern="1200" dirty="0" err="1">
                          <a:solidFill>
                            <a:schemeClr val="tx1"/>
                          </a:solidFill>
                          <a:effectLst/>
                          <a:latin typeface="Times New Roman" panose="02020603050405020304" pitchFamily="18" charset="0"/>
                          <a:ea typeface="+mn-ea"/>
                          <a:cs typeface="Times New Roman" panose="02020603050405020304" pitchFamily="18" charset="0"/>
                        </a:rPr>
                        <a:t>i</a:t>
                      </a:r>
                      <a:r>
                        <a:rPr lang="en-GB" sz="1400" kern="1200" dirty="0">
                          <a:solidFill>
                            <a:schemeClr val="tx1"/>
                          </a:solidFill>
                          <a:effectLst/>
                          <a:latin typeface="Times New Roman" panose="02020603050405020304" pitchFamily="18" charset="0"/>
                          <a:ea typeface="+mn-ea"/>
                          <a:cs typeface="Times New Roman" panose="02020603050405020304" pitchFamily="18" charset="0"/>
                        </a:rPr>
                        <a:t> </a:t>
                      </a:r>
                      <a:r>
                        <a:rPr lang="en-GB" sz="1400" kern="1200" dirty="0" err="1">
                          <a:solidFill>
                            <a:schemeClr val="tx1"/>
                          </a:solidFill>
                          <a:effectLst/>
                          <a:latin typeface="Times New Roman" panose="02020603050405020304" pitchFamily="18" charset="0"/>
                          <a:ea typeface="+mn-ea"/>
                          <a:cs typeface="Times New Roman" panose="02020603050405020304" pitchFamily="18" charset="0"/>
                        </a:rPr>
                        <a:t>phonn</a:t>
                      </a:r>
                      <a:r>
                        <a:rPr lang="en-GB" sz="1400" kern="1200" dirty="0">
                          <a:solidFill>
                            <a:schemeClr val="tx1"/>
                          </a:solidFill>
                          <a:effectLst/>
                          <a:latin typeface="Times New Roman" panose="02020603050405020304" pitchFamily="18" charset="0"/>
                          <a:ea typeface="+mn-ea"/>
                          <a:cs typeface="Times New Roman" panose="02020603050405020304" pitchFamily="18" charset="0"/>
                        </a:rPr>
                        <a:t> </a:t>
                      </a:r>
                      <a:r>
                        <a:rPr lang="en-GB" sz="1400" kern="1200" dirty="0" err="1">
                          <a:solidFill>
                            <a:schemeClr val="tx1"/>
                          </a:solidFill>
                          <a:effectLst/>
                          <a:latin typeface="Times New Roman" panose="02020603050405020304" pitchFamily="18" charset="0"/>
                          <a:ea typeface="+mn-ea"/>
                          <a:cs typeface="Times New Roman" panose="02020603050405020304" pitchFamily="18" charset="0"/>
                        </a:rPr>
                        <a:t>yn</a:t>
                      </a:r>
                      <a:r>
                        <a:rPr lang="en-GB" sz="1400" kern="1200" dirty="0">
                          <a:solidFill>
                            <a:schemeClr val="tx1"/>
                          </a:solidFill>
                          <a:effectLst/>
                          <a:latin typeface="Times New Roman" panose="02020603050405020304" pitchFamily="18" charset="0"/>
                          <a:ea typeface="+mn-ea"/>
                          <a:cs typeface="Times New Roman" panose="02020603050405020304" pitchFamily="18" charset="0"/>
                        </a:rPr>
                        <a:t> y </a:t>
                      </a:r>
                      <a:r>
                        <a:rPr lang="en-GB" sz="1400" kern="1200" dirty="0" err="1">
                          <a:solidFill>
                            <a:schemeClr val="tx1"/>
                          </a:solidFill>
                          <a:effectLst/>
                          <a:latin typeface="Times New Roman" panose="02020603050405020304" pitchFamily="18" charset="0"/>
                          <a:ea typeface="+mn-ea"/>
                          <a:cs typeface="Times New Roman" panose="02020603050405020304" pitchFamily="18" charset="0"/>
                        </a:rPr>
                        <a:t>ddayar</a:t>
                      </a:r>
                      <a:r>
                        <a:rPr lang="en-GB" sz="1400" kern="1200" dirty="0">
                          <a:solidFill>
                            <a:schemeClr val="tx1"/>
                          </a:solidFill>
                          <a:effectLst/>
                          <a:latin typeface="Times New Roman" panose="02020603050405020304" pitchFamily="18" charset="0"/>
                          <a:ea typeface="+mn-ea"/>
                          <a:cs typeface="Times New Roman" panose="02020603050405020304" pitchFamily="18" charset="0"/>
                        </a:rPr>
                        <a:t>, ac </a:t>
                      </a:r>
                      <a:r>
                        <a:rPr lang="en-GB" sz="1400" kern="1200" dirty="0" err="1">
                          <a:solidFill>
                            <a:schemeClr val="tx1"/>
                          </a:solidFill>
                          <a:effectLst/>
                          <a:latin typeface="Times New Roman" panose="02020603050405020304" pitchFamily="18" charset="0"/>
                          <a:ea typeface="+mn-ea"/>
                          <a:cs typeface="Times New Roman" panose="02020603050405020304" pitchFamily="18" charset="0"/>
                        </a:rPr>
                        <a:t>yno</a:t>
                      </a:r>
                      <a:r>
                        <a:rPr lang="en-GB" sz="1400" kern="1200" dirty="0">
                          <a:solidFill>
                            <a:schemeClr val="tx1"/>
                          </a:solidFill>
                          <a:effectLst/>
                          <a:latin typeface="Times New Roman" panose="02020603050405020304" pitchFamily="18" charset="0"/>
                          <a:ea typeface="+mn-ea"/>
                          <a:cs typeface="Times New Roman" panose="02020603050405020304" pitchFamily="18" charset="0"/>
                        </a:rPr>
                        <a:t> y </a:t>
                      </a:r>
                      <a:r>
                        <a:rPr lang="en-GB" sz="1400" kern="1200" dirty="0" err="1">
                          <a:solidFill>
                            <a:schemeClr val="tx1"/>
                          </a:solidFill>
                          <a:effectLst/>
                          <a:latin typeface="Times New Roman" panose="02020603050405020304" pitchFamily="18" charset="0"/>
                          <a:ea typeface="+mn-ea"/>
                          <a:cs typeface="Times New Roman" panose="02020603050405020304" pitchFamily="18" charset="0"/>
                        </a:rPr>
                        <a:t>rodes</a:t>
                      </a:r>
                      <a:r>
                        <a:rPr lang="en-GB" sz="1400" kern="1200" dirty="0">
                          <a:solidFill>
                            <a:schemeClr val="tx1"/>
                          </a:solidFill>
                          <a:effectLst/>
                          <a:latin typeface="Times New Roman" panose="02020603050405020304" pitchFamily="18" charset="0"/>
                          <a:ea typeface="+mn-ea"/>
                          <a:cs typeface="Times New Roman" panose="02020603050405020304" pitchFamily="18" charset="0"/>
                        </a:rPr>
                        <a:t> </a:t>
                      </a:r>
                      <a:r>
                        <a:rPr lang="en-GB" sz="1400" kern="1200" dirty="0" err="1">
                          <a:solidFill>
                            <a:schemeClr val="tx1"/>
                          </a:solidFill>
                          <a:effectLst/>
                          <a:latin typeface="Times New Roman" panose="02020603050405020304" pitchFamily="18" charset="0"/>
                          <a:ea typeface="+mn-ea"/>
                          <a:cs typeface="Times New Roman" panose="02020603050405020304" pitchFamily="18" charset="0"/>
                        </a:rPr>
                        <a:t>phynnonn</a:t>
                      </a:r>
                      <a:r>
                        <a:rPr lang="en-GB" sz="1400" kern="1200" dirty="0">
                          <a:solidFill>
                            <a:schemeClr val="tx1"/>
                          </a:solidFill>
                          <a:effectLst/>
                          <a:latin typeface="Times New Roman" panose="02020603050405020304" pitchFamily="18" charset="0"/>
                          <a:ea typeface="+mn-ea"/>
                          <a:cs typeface="Times New Roman" panose="02020603050405020304" pitchFamily="18" charset="0"/>
                        </a:rPr>
                        <a:t> dec ac </a:t>
                      </a:r>
                      <a:r>
                        <a:rPr lang="en-GB" sz="1400" kern="1200" dirty="0" err="1">
                          <a:solidFill>
                            <a:schemeClr val="tx1"/>
                          </a:solidFill>
                          <a:effectLst/>
                          <a:latin typeface="Times New Roman" panose="02020603050405020304" pitchFamily="18" charset="0"/>
                          <a:ea typeface="+mn-ea"/>
                          <a:cs typeface="Times New Roman" panose="02020603050405020304" pitchFamily="18" charset="0"/>
                        </a:rPr>
                        <a:t>yr</a:t>
                      </a:r>
                      <a:r>
                        <a:rPr lang="en-GB" sz="1400" kern="1200" dirty="0">
                          <a:solidFill>
                            <a:schemeClr val="tx1"/>
                          </a:solidFill>
                          <a:effectLst/>
                          <a:latin typeface="Times New Roman" panose="02020603050405020304" pitchFamily="18" charset="0"/>
                          <a:ea typeface="+mn-ea"/>
                          <a:cs typeface="Times New Roman" panose="02020603050405020304" pitchFamily="18" charset="0"/>
                        </a:rPr>
                        <a:t> </a:t>
                      </a:r>
                      <a:r>
                        <a:rPr lang="en-GB" sz="1400" kern="1200" dirty="0" err="1">
                          <a:solidFill>
                            <a:schemeClr val="tx1"/>
                          </a:solidFill>
                          <a:effectLst/>
                          <a:latin typeface="Times New Roman" panose="02020603050405020304" pitchFamily="18" charset="0"/>
                          <a:ea typeface="+mn-ea"/>
                          <a:cs typeface="Times New Roman" panose="02020603050405020304" pitchFamily="18" charset="0"/>
                        </a:rPr>
                        <a:t>yfodd</a:t>
                      </a:r>
                      <a:r>
                        <a:rPr lang="en-GB" sz="1400" kern="1200" dirty="0">
                          <a:solidFill>
                            <a:schemeClr val="tx1"/>
                          </a:solidFill>
                          <a:effectLst/>
                          <a:latin typeface="Times New Roman" panose="02020603050405020304" pitchFamily="18" charset="0"/>
                          <a:ea typeface="+mn-ea"/>
                          <a:cs typeface="Times New Roman" panose="02020603050405020304" pitchFamily="18" charset="0"/>
                        </a:rPr>
                        <a:t> </a:t>
                      </a:r>
                      <a:r>
                        <a:rPr lang="en-GB" sz="1400" kern="1200" dirty="0" err="1">
                          <a:solidFill>
                            <a:schemeClr val="tx1"/>
                          </a:solidFill>
                          <a:effectLst/>
                          <a:latin typeface="Times New Roman" panose="02020603050405020304" pitchFamily="18" charset="0"/>
                          <a:ea typeface="+mn-ea"/>
                          <a:cs typeface="Times New Roman" panose="02020603050405020304" pitchFamily="18" charset="0"/>
                        </a:rPr>
                        <a:t>Ieuan</a:t>
                      </a:r>
                      <a:r>
                        <a:rPr lang="en-GB" sz="1400" kern="1200" dirty="0">
                          <a:solidFill>
                            <a:schemeClr val="tx1"/>
                          </a:solidFill>
                          <a:effectLst/>
                          <a:latin typeface="Times New Roman" panose="02020603050405020304" pitchFamily="18" charset="0"/>
                          <a:ea typeface="+mn-ea"/>
                          <a:cs typeface="Times New Roman" panose="02020603050405020304" pitchFamily="18" charset="0"/>
                        </a:rPr>
                        <a:t> </a:t>
                      </a:r>
                      <a:r>
                        <a:rPr lang="en-GB" sz="1400" kern="1200" dirty="0" err="1">
                          <a:solidFill>
                            <a:schemeClr val="tx1"/>
                          </a:solidFill>
                          <a:effectLst/>
                          <a:latin typeface="Times New Roman" panose="02020603050405020304" pitchFamily="18" charset="0"/>
                          <a:ea typeface="+mn-ea"/>
                          <a:cs typeface="Times New Roman" panose="02020603050405020304" pitchFamily="18" charset="0"/>
                        </a:rPr>
                        <a:t>ddiod</a:t>
                      </a:r>
                      <a:r>
                        <a:rPr lang="en-GB" sz="1400" kern="1200" dirty="0">
                          <a:solidFill>
                            <a:schemeClr val="tx1"/>
                          </a:solidFill>
                          <a:effectLst/>
                          <a:latin typeface="Times New Roman" panose="02020603050405020304" pitchFamily="18" charset="0"/>
                          <a:ea typeface="+mn-ea"/>
                          <a:cs typeface="Times New Roman" panose="02020603050405020304" pitchFamily="18" charset="0"/>
                        </a:rPr>
                        <a:t>. </a:t>
                      </a:r>
                      <a:r>
                        <a:rPr lang="en-GB" sz="1400" b="0" kern="1200" dirty="0">
                          <a:solidFill>
                            <a:schemeClr val="tx1"/>
                          </a:solidFill>
                          <a:effectLst/>
                          <a:latin typeface="Times New Roman" panose="02020603050405020304" pitchFamily="18" charset="0"/>
                          <a:ea typeface="+mn-ea"/>
                          <a:cs typeface="Times New Roman" panose="02020603050405020304" pitchFamily="18" charset="0"/>
                        </a:rPr>
                        <a:t>Ac </a:t>
                      </a:r>
                      <a:r>
                        <a:rPr lang="en-GB" sz="1400" b="0" kern="1200" dirty="0" err="1">
                          <a:solidFill>
                            <a:schemeClr val="tx1"/>
                          </a:solidFill>
                          <a:effectLst/>
                          <a:latin typeface="Times New Roman" panose="02020603050405020304" pitchFamily="18" charset="0"/>
                          <a:ea typeface="+mn-ea"/>
                          <a:cs typeface="Times New Roman" panose="02020603050405020304" pitchFamily="18" charset="0"/>
                        </a:rPr>
                        <a:t>yn</a:t>
                      </a:r>
                      <a:r>
                        <a:rPr lang="en-GB" sz="1400" b="0" kern="1200" dirty="0">
                          <a:solidFill>
                            <a:schemeClr val="tx1"/>
                          </a:solidFill>
                          <a:effectLst/>
                          <a:latin typeface="Times New Roman" panose="02020603050405020304" pitchFamily="18" charset="0"/>
                          <a:ea typeface="+mn-ea"/>
                          <a:cs typeface="Times New Roman" panose="02020603050405020304" pitchFamily="18" charset="0"/>
                        </a:rPr>
                        <a:t> y </a:t>
                      </a:r>
                      <a:r>
                        <a:rPr lang="en-GB" sz="1400" b="0" kern="1200" dirty="0" err="1">
                          <a:solidFill>
                            <a:schemeClr val="tx1"/>
                          </a:solidFill>
                          <a:effectLst/>
                          <a:latin typeface="Times New Roman" panose="02020603050405020304" pitchFamily="18" charset="0"/>
                          <a:ea typeface="+mn-ea"/>
                          <a:cs typeface="Times New Roman" panose="02020603050405020304" pitchFamily="18" charset="0"/>
                        </a:rPr>
                        <a:t>fann</a:t>
                      </a:r>
                      <a:r>
                        <a:rPr lang="en-GB" sz="1400" b="0" kern="1200" dirty="0">
                          <a:solidFill>
                            <a:schemeClr val="tx1"/>
                          </a:solidFill>
                          <a:effectLst/>
                          <a:latin typeface="Times New Roman" panose="02020603050405020304" pitchFamily="18" charset="0"/>
                          <a:ea typeface="+mn-ea"/>
                          <a:cs typeface="Times New Roman" panose="02020603050405020304" pitchFamily="18" charset="0"/>
                        </a:rPr>
                        <a:t> </a:t>
                      </a:r>
                      <a:r>
                        <a:rPr lang="en-GB" sz="1400" b="0" kern="1200" dirty="0" err="1">
                          <a:solidFill>
                            <a:schemeClr val="tx1"/>
                          </a:solidFill>
                          <a:effectLst/>
                          <a:latin typeface="Times New Roman" panose="02020603050405020304" pitchFamily="18" charset="0"/>
                          <a:ea typeface="+mn-ea"/>
                          <a:cs typeface="Times New Roman" panose="02020603050405020304" pitchFamily="18" charset="0"/>
                        </a:rPr>
                        <a:t>honno</a:t>
                      </a:r>
                      <a:r>
                        <a:rPr lang="en-GB" sz="1400" b="0" kern="1200" dirty="0">
                          <a:solidFill>
                            <a:schemeClr val="tx1"/>
                          </a:solidFill>
                          <a:effectLst/>
                          <a:latin typeface="Times New Roman" panose="02020603050405020304" pitchFamily="18" charset="0"/>
                          <a:ea typeface="+mn-ea"/>
                          <a:cs typeface="Times New Roman" panose="02020603050405020304" pitchFamily="18" charset="0"/>
                        </a:rPr>
                        <a:t> y </a:t>
                      </a:r>
                      <a:r>
                        <a:rPr lang="en-GB" sz="1400" b="0" kern="1200" dirty="0" err="1">
                          <a:solidFill>
                            <a:schemeClr val="tx1"/>
                          </a:solidFill>
                          <a:effectLst/>
                          <a:latin typeface="Times New Roman" panose="02020603050405020304" pitchFamily="18" charset="0"/>
                          <a:ea typeface="+mn-ea"/>
                          <a:cs typeface="Times New Roman" panose="02020603050405020304" pitchFamily="18" charset="0"/>
                        </a:rPr>
                        <a:t>mae</a:t>
                      </a:r>
                      <a:r>
                        <a:rPr lang="en-GB" sz="1400" b="0" kern="1200" dirty="0">
                          <a:solidFill>
                            <a:schemeClr val="tx1"/>
                          </a:solidFill>
                          <a:effectLst/>
                          <a:latin typeface="Times New Roman" panose="02020603050405020304" pitchFamily="18" charset="0"/>
                          <a:ea typeface="+mn-ea"/>
                          <a:cs typeface="Times New Roman" panose="02020603050405020304" pitchFamily="18" charset="0"/>
                        </a:rPr>
                        <a:t> </a:t>
                      </a:r>
                      <a:r>
                        <a:rPr lang="en-GB" sz="1400" b="0" kern="1200" dirty="0" err="1">
                          <a:solidFill>
                            <a:schemeClr val="tx1"/>
                          </a:solidFill>
                          <a:effectLst/>
                          <a:latin typeface="Times New Roman" panose="02020603050405020304" pitchFamily="18" charset="0"/>
                          <a:ea typeface="+mn-ea"/>
                          <a:cs typeface="Times New Roman" panose="02020603050405020304" pitchFamily="18" charset="0"/>
                        </a:rPr>
                        <a:t>phynnon</a:t>
                      </a:r>
                      <a:r>
                        <a:rPr lang="en-GB" sz="1400" b="0" kern="1200" dirty="0">
                          <a:solidFill>
                            <a:schemeClr val="tx1"/>
                          </a:solidFill>
                          <a:effectLst/>
                          <a:latin typeface="Times New Roman" panose="02020603050405020304" pitchFamily="18" charset="0"/>
                          <a:ea typeface="+mn-ea"/>
                          <a:cs typeface="Times New Roman" panose="02020603050405020304" pitchFamily="18" charset="0"/>
                        </a:rPr>
                        <a:t> y Was </a:t>
                      </a:r>
                      <a:r>
                        <a:rPr lang="en-GB" sz="1400" b="0" kern="1200" dirty="0" err="1">
                          <a:solidFill>
                            <a:schemeClr val="tx1"/>
                          </a:solidFill>
                          <a:effectLst/>
                          <a:latin typeface="Times New Roman" panose="02020603050405020304" pitchFamily="18" charset="0"/>
                          <a:ea typeface="+mn-ea"/>
                          <a:cs typeface="Times New Roman" panose="02020603050405020304" pitchFamily="18" charset="0"/>
                        </a:rPr>
                        <a:t>Padric</a:t>
                      </a:r>
                      <a:r>
                        <a:rPr lang="en-GB" sz="1400" b="0" kern="1200" dirty="0">
                          <a:solidFill>
                            <a:schemeClr val="tx1"/>
                          </a:solidFill>
                          <a:effectLst/>
                          <a:latin typeface="Times New Roman" panose="02020603050405020304" pitchFamily="18" charset="0"/>
                          <a:ea typeface="+mn-ea"/>
                          <a:cs typeface="Times New Roman" panose="02020603050405020304" pitchFamily="18" charset="0"/>
                        </a:rPr>
                        <a:t> </a:t>
                      </a:r>
                      <a:r>
                        <a:rPr lang="en-GB" sz="1400" b="0" kern="1200" dirty="0" err="1">
                          <a:solidFill>
                            <a:schemeClr val="tx1"/>
                          </a:solidFill>
                          <a:effectLst/>
                          <a:latin typeface="Times New Roman" panose="02020603050405020304" pitchFamily="18" charset="0"/>
                          <a:ea typeface="+mn-ea"/>
                          <a:cs typeface="Times New Roman" panose="02020603050405020304" pitchFamily="18" charset="0"/>
                        </a:rPr>
                        <a:t>heddiw</a:t>
                      </a:r>
                      <a:r>
                        <a:rPr lang="en-GB" sz="1400" b="0" kern="1200" dirty="0">
                          <a:solidFill>
                            <a:schemeClr val="tx1"/>
                          </a:solidFill>
                          <a:effectLst/>
                          <a:latin typeface="Times New Roman" panose="02020603050405020304" pitchFamily="18" charset="0"/>
                          <a:ea typeface="+mn-ea"/>
                          <a:cs typeface="Times New Roman" panose="02020603050405020304" pitchFamily="18" charset="0"/>
                        </a:rPr>
                        <a:t> a </a:t>
                      </a:r>
                      <a:r>
                        <a:rPr lang="en-GB" sz="1400" b="0" kern="1200" dirty="0" err="1">
                          <a:solidFill>
                            <a:schemeClr val="tx1"/>
                          </a:solidFill>
                          <a:effectLst/>
                          <a:latin typeface="Times New Roman" panose="02020603050405020304" pitchFamily="18" charset="0"/>
                          <a:ea typeface="+mn-ea"/>
                          <a:cs typeface="Times New Roman" panose="02020603050405020304" pitchFamily="18" charset="0"/>
                        </a:rPr>
                        <a:t>heno</a:t>
                      </a:r>
                      <a:r>
                        <a:rPr lang="en-GB" sz="1400" b="0" kern="1200" dirty="0">
                          <a:solidFill>
                            <a:schemeClr val="tx1"/>
                          </a:solidFill>
                          <a:effectLst/>
                          <a:latin typeface="Times New Roman" panose="02020603050405020304" pitchFamily="18" charset="0"/>
                          <a:ea typeface="+mn-ea"/>
                          <a:cs typeface="Times New Roman" panose="02020603050405020304" pitchFamily="18" charset="0"/>
                        </a:rPr>
                        <a:t>.[When he came ashore, he was thirsty and he asked his Lord for help to procure a drink. And blessed </a:t>
                      </a:r>
                      <a:r>
                        <a:rPr lang="en-GB" sz="1400" b="0" kern="1200" dirty="0" err="1">
                          <a:solidFill>
                            <a:schemeClr val="tx1"/>
                          </a:solidFill>
                          <a:effectLst/>
                          <a:latin typeface="Times New Roman" panose="02020603050405020304" pitchFamily="18" charset="0"/>
                          <a:ea typeface="+mn-ea"/>
                          <a:cs typeface="Times New Roman" panose="02020603050405020304" pitchFamily="18" charset="0"/>
                        </a:rPr>
                        <a:t>Ieuan</a:t>
                      </a:r>
                      <a:r>
                        <a:rPr lang="en-GB" sz="1400" b="0" kern="1200" dirty="0">
                          <a:solidFill>
                            <a:schemeClr val="tx1"/>
                          </a:solidFill>
                          <a:effectLst/>
                          <a:latin typeface="Times New Roman" panose="02020603050405020304" pitchFamily="18" charset="0"/>
                          <a:ea typeface="+mn-ea"/>
                          <a:cs typeface="Times New Roman" panose="02020603050405020304" pitchFamily="18" charset="0"/>
                        </a:rPr>
                        <a:t> </a:t>
                      </a:r>
                      <a:r>
                        <a:rPr lang="en-GB" sz="1400" b="0" kern="1200" dirty="0" err="1">
                          <a:solidFill>
                            <a:schemeClr val="tx1"/>
                          </a:solidFill>
                          <a:effectLst/>
                          <a:latin typeface="Times New Roman" panose="02020603050405020304" pitchFamily="18" charset="0"/>
                          <a:ea typeface="+mn-ea"/>
                          <a:cs typeface="Times New Roman" panose="02020603050405020304" pitchFamily="18" charset="0"/>
                        </a:rPr>
                        <a:t>Gwas</a:t>
                      </a:r>
                      <a:r>
                        <a:rPr lang="en-GB" sz="1400" b="0" kern="1200" dirty="0">
                          <a:solidFill>
                            <a:schemeClr val="tx1"/>
                          </a:solidFill>
                          <a:effectLst/>
                          <a:latin typeface="Times New Roman" panose="02020603050405020304" pitchFamily="18" charset="0"/>
                          <a:ea typeface="+mn-ea"/>
                          <a:cs typeface="Times New Roman" panose="02020603050405020304" pitchFamily="18" charset="0"/>
                        </a:rPr>
                        <a:t> </a:t>
                      </a:r>
                      <a:r>
                        <a:rPr lang="en-GB" sz="1400" b="0" kern="1200" dirty="0" err="1">
                          <a:solidFill>
                            <a:schemeClr val="tx1"/>
                          </a:solidFill>
                          <a:effectLst/>
                          <a:latin typeface="Times New Roman" panose="02020603050405020304" pitchFamily="18" charset="0"/>
                          <a:ea typeface="+mn-ea"/>
                          <a:cs typeface="Times New Roman" panose="02020603050405020304" pitchFamily="18" charset="0"/>
                        </a:rPr>
                        <a:t>Padrig</a:t>
                      </a:r>
                      <a:r>
                        <a:rPr lang="en-GB" sz="1400" b="0" kern="1200" dirty="0">
                          <a:solidFill>
                            <a:schemeClr val="tx1"/>
                          </a:solidFill>
                          <a:effectLst/>
                          <a:latin typeface="Times New Roman" panose="02020603050405020304" pitchFamily="18" charset="0"/>
                          <a:ea typeface="+mn-ea"/>
                          <a:cs typeface="Times New Roman" panose="02020603050405020304" pitchFamily="18" charset="0"/>
                        </a:rPr>
                        <a:t> struck the earth with the tip of his staff, and a beautiful well was provided and </a:t>
                      </a:r>
                      <a:r>
                        <a:rPr lang="en-GB" sz="1400" b="0" kern="1200" dirty="0" err="1">
                          <a:solidFill>
                            <a:schemeClr val="tx1"/>
                          </a:solidFill>
                          <a:effectLst/>
                          <a:latin typeface="Times New Roman" panose="02020603050405020304" pitchFamily="18" charset="0"/>
                          <a:ea typeface="+mn-ea"/>
                          <a:cs typeface="Times New Roman" panose="02020603050405020304" pitchFamily="18" charset="0"/>
                        </a:rPr>
                        <a:t>Ieuan</a:t>
                      </a:r>
                      <a:r>
                        <a:rPr lang="en-GB" sz="1400" b="0" kern="1200" dirty="0">
                          <a:solidFill>
                            <a:schemeClr val="tx1"/>
                          </a:solidFill>
                          <a:effectLst/>
                          <a:latin typeface="Times New Roman" panose="02020603050405020304" pitchFamily="18" charset="0"/>
                          <a:ea typeface="+mn-ea"/>
                          <a:cs typeface="Times New Roman" panose="02020603050405020304" pitchFamily="18" charset="0"/>
                        </a:rPr>
                        <a:t> consumed a drink. </a:t>
                      </a:r>
                      <a:r>
                        <a:rPr lang="en-GB" sz="1400" b="1" kern="1200" dirty="0">
                          <a:solidFill>
                            <a:schemeClr val="tx1"/>
                          </a:solidFill>
                          <a:effectLst/>
                          <a:latin typeface="Times New Roman" panose="02020603050405020304" pitchFamily="18" charset="0"/>
                          <a:ea typeface="+mn-ea"/>
                          <a:cs typeface="Times New Roman" panose="02020603050405020304" pitchFamily="18" charset="0"/>
                        </a:rPr>
                        <a:t>And in that spot there is to this day a well to </a:t>
                      </a:r>
                      <a:r>
                        <a:rPr lang="en-GB" sz="1400" b="1" kern="1200" dirty="0" err="1">
                          <a:solidFill>
                            <a:schemeClr val="tx1"/>
                          </a:solidFill>
                          <a:effectLst/>
                          <a:latin typeface="Times New Roman" panose="02020603050405020304" pitchFamily="18" charset="0"/>
                          <a:ea typeface="+mn-ea"/>
                          <a:cs typeface="Times New Roman" panose="02020603050405020304" pitchFamily="18" charset="0"/>
                        </a:rPr>
                        <a:t>Gwas</a:t>
                      </a:r>
                      <a:r>
                        <a:rPr lang="en-GB" sz="1400" b="1" kern="1200" dirty="0">
                          <a:solidFill>
                            <a:schemeClr val="tx1"/>
                          </a:solidFill>
                          <a:effectLst/>
                          <a:latin typeface="Times New Roman" panose="02020603050405020304" pitchFamily="18" charset="0"/>
                          <a:ea typeface="+mn-ea"/>
                          <a:cs typeface="Times New Roman" panose="02020603050405020304" pitchFamily="18" charset="0"/>
                        </a:rPr>
                        <a:t> </a:t>
                      </a:r>
                      <a:r>
                        <a:rPr lang="en-GB" sz="1400" b="1" kern="1200" dirty="0" err="1">
                          <a:solidFill>
                            <a:schemeClr val="tx1"/>
                          </a:solidFill>
                          <a:effectLst/>
                          <a:latin typeface="Times New Roman" panose="02020603050405020304" pitchFamily="18" charset="0"/>
                          <a:ea typeface="+mn-ea"/>
                          <a:cs typeface="Times New Roman" panose="02020603050405020304" pitchFamily="18" charset="0"/>
                        </a:rPr>
                        <a:t>Padrig</a:t>
                      </a:r>
                      <a:r>
                        <a:rPr lang="en-GB" sz="1400" b="0" kern="1200" dirty="0">
                          <a:solidFill>
                            <a:schemeClr val="tx1"/>
                          </a:solidFill>
                          <a:effectLst/>
                          <a:latin typeface="Times New Roman" panose="02020603050405020304" pitchFamily="18" charset="0"/>
                          <a:ea typeface="+mn-ea"/>
                          <a:cs typeface="Times New Roman" panose="02020603050405020304" pitchFamily="18" charset="0"/>
                        </a:rPr>
                        <a:t>.]</a:t>
                      </a:r>
                      <a:endParaRPr lang="en-GB" sz="1600" b="0" i="0" u="none" strike="noStrike" dirty="0">
                        <a:effectLst/>
                        <a:latin typeface="Arial" panose="020B0604020202020204" pitchFamily="34" charset="0"/>
                      </a:endParaRPr>
                    </a:p>
                  </a:txBody>
                  <a:tcPr marL="61257" marR="61257" marT="850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800"/>
                        </a:spcAft>
                      </a:pPr>
                      <a:r>
                        <a:rPr lang="en-GB" sz="1300" b="0" i="0" u="none" strike="noStrike" kern="100" dirty="0">
                          <a:effectLst/>
                          <a:latin typeface="Times New Roman" panose="02020603050405020304" pitchFamily="18" charset="0"/>
                          <a:ea typeface="Calibri" panose="020F0502020204030204" pitchFamily="34" charset="0"/>
                          <a:cs typeface="Times New Roman" panose="02020603050405020304" pitchFamily="18" charset="0"/>
                        </a:rPr>
                        <a:t>Moses Numbers 20:11</a:t>
                      </a:r>
                    </a:p>
                    <a:p>
                      <a:pPr algn="l" fontAlgn="t">
                        <a:lnSpc>
                          <a:spcPct val="107000"/>
                        </a:lnSpc>
                        <a:spcBef>
                          <a:spcPts val="0"/>
                        </a:spcBef>
                        <a:spcAft>
                          <a:spcPts val="800"/>
                        </a:spcAft>
                      </a:pPr>
                      <a:r>
                        <a:rPr lang="en-GB" sz="1800" b="0" i="0" kern="1200" dirty="0">
                          <a:solidFill>
                            <a:schemeClr val="tx1"/>
                          </a:solidFill>
                          <a:effectLst/>
                          <a:latin typeface="+mn-lt"/>
                          <a:ea typeface="+mn-ea"/>
                          <a:cs typeface="+mn-cs"/>
                        </a:rPr>
                        <a:t>Then </a:t>
                      </a:r>
                      <a:r>
                        <a:rPr lang="en-GB" sz="1800" b="1" i="0" kern="1200" dirty="0">
                          <a:solidFill>
                            <a:schemeClr val="tx1"/>
                          </a:solidFill>
                          <a:effectLst/>
                          <a:latin typeface="+mn-lt"/>
                          <a:ea typeface="+mn-ea"/>
                          <a:cs typeface="+mn-cs"/>
                        </a:rPr>
                        <a:t>Moses</a:t>
                      </a:r>
                      <a:r>
                        <a:rPr lang="en-GB" sz="1800" b="0" i="0" kern="1200" dirty="0">
                          <a:solidFill>
                            <a:schemeClr val="tx1"/>
                          </a:solidFill>
                          <a:effectLst/>
                          <a:latin typeface="+mn-lt"/>
                          <a:ea typeface="+mn-ea"/>
                          <a:cs typeface="+mn-cs"/>
                        </a:rPr>
                        <a:t> raised his arm and struck the rock twice with his staff. Water gushed out, and the community and their livestock drank.</a:t>
                      </a:r>
                      <a:endParaRPr lang="en-GB" sz="1600" b="0" i="0" u="none" strike="noStrike" dirty="0">
                        <a:effectLst/>
                        <a:latin typeface="Arial" panose="020B0604020202020204" pitchFamily="34" charset="0"/>
                      </a:endParaRPr>
                    </a:p>
                    <a:p>
                      <a:pPr algn="l" fontAlgn="t">
                        <a:lnSpc>
                          <a:spcPct val="107000"/>
                        </a:lnSpc>
                        <a:spcBef>
                          <a:spcPts val="0"/>
                        </a:spcBef>
                        <a:spcAft>
                          <a:spcPts val="800"/>
                        </a:spcAft>
                      </a:pPr>
                      <a:r>
                        <a:rPr lang="en-GB" sz="1300" b="0" i="0" u="none" strike="noStrike" kern="100" dirty="0" err="1">
                          <a:effectLst/>
                          <a:latin typeface="Times New Roman" panose="02020603050405020304" pitchFamily="18" charset="0"/>
                          <a:ea typeface="Calibri" panose="020F0502020204030204" pitchFamily="34" charset="0"/>
                          <a:cs typeface="Times New Roman" panose="02020603050405020304" pitchFamily="18" charset="0"/>
                        </a:rPr>
                        <a:t>Cadog</a:t>
                      </a:r>
                      <a:r>
                        <a:rPr lang="en-GB" sz="1300" b="0" i="0" u="none" strike="noStrike"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300" b="0" i="0" u="none" strike="noStrike" kern="100" dirty="0" err="1">
                          <a:effectLst/>
                          <a:latin typeface="Times New Roman" panose="02020603050405020304" pitchFamily="18" charset="0"/>
                          <a:ea typeface="Calibri" panose="020F0502020204030204" pitchFamily="34" charset="0"/>
                          <a:cs typeface="Times New Roman" panose="02020603050405020304" pitchFamily="18" charset="0"/>
                        </a:rPr>
                        <a:t>Cybi</a:t>
                      </a:r>
                      <a:r>
                        <a:rPr lang="en-GB" sz="1300" b="0" i="0" u="none" strike="noStrike"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300" b="0" i="0" u="none" strike="noStrike" kern="100" dirty="0" err="1">
                          <a:effectLst/>
                          <a:latin typeface="Times New Roman" panose="02020603050405020304" pitchFamily="18" charset="0"/>
                          <a:ea typeface="Calibri" panose="020F0502020204030204" pitchFamily="34" charset="0"/>
                          <a:cs typeface="Times New Roman" panose="02020603050405020304" pitchFamily="18" charset="0"/>
                        </a:rPr>
                        <a:t>Illtud</a:t>
                      </a:r>
                      <a:r>
                        <a:rPr lang="en-GB" sz="1300" b="0" i="0" u="none" strike="noStrike" kern="100" dirty="0">
                          <a:effectLst/>
                          <a:latin typeface="Times New Roman" panose="02020603050405020304" pitchFamily="18" charset="0"/>
                          <a:ea typeface="Calibri" panose="020F0502020204030204" pitchFamily="34" charset="0"/>
                          <a:cs typeface="Times New Roman" panose="02020603050405020304" pitchFamily="18" charset="0"/>
                        </a:rPr>
                        <a:t>, Deiniol, David, </a:t>
                      </a:r>
                      <a:r>
                        <a:rPr lang="en-GB" sz="1300" b="0" i="0" u="none" strike="noStrike" kern="100" dirty="0" err="1">
                          <a:effectLst/>
                          <a:latin typeface="Times New Roman" panose="02020603050405020304" pitchFamily="18" charset="0"/>
                          <a:ea typeface="Calibri" panose="020F0502020204030204" pitchFamily="34" charset="0"/>
                          <a:cs typeface="Times New Roman" panose="02020603050405020304" pitchFamily="18" charset="0"/>
                        </a:rPr>
                        <a:t>Gildas</a:t>
                      </a:r>
                      <a:r>
                        <a:rPr lang="en-GB" sz="1300" b="0" i="0" u="none" strike="noStrike" kern="100" dirty="0">
                          <a:effectLst/>
                          <a:latin typeface="Times New Roman" panose="02020603050405020304" pitchFamily="18" charset="0"/>
                          <a:ea typeface="Calibri" panose="020F0502020204030204" pitchFamily="34" charset="0"/>
                          <a:cs typeface="Times New Roman" panose="02020603050405020304" pitchFamily="18" charset="0"/>
                        </a:rPr>
                        <a:t>, Gwynllyw, </a:t>
                      </a:r>
                      <a:r>
                        <a:rPr lang="en-GB" sz="1300" b="0" i="0" u="none" strike="noStrike" kern="100" dirty="0" err="1">
                          <a:effectLst/>
                          <a:latin typeface="Times New Roman" panose="02020603050405020304" pitchFamily="18" charset="0"/>
                          <a:ea typeface="Calibri" panose="020F0502020204030204" pitchFamily="34" charset="0"/>
                          <a:cs typeface="Times New Roman" panose="02020603050405020304" pitchFamily="18" charset="0"/>
                        </a:rPr>
                        <a:t>Pedrog</a:t>
                      </a:r>
                      <a:endParaRPr lang="en-GB" sz="1600" b="0" i="0" u="none" strike="noStrike" dirty="0">
                        <a:effectLst/>
                        <a:latin typeface="Arial" panose="020B0604020202020204" pitchFamily="34" charset="0"/>
                      </a:endParaRPr>
                    </a:p>
                  </a:txBody>
                  <a:tcPr marL="61257" marR="61257" marT="850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18841968"/>
                  </a:ext>
                </a:extLst>
              </a:tr>
              <a:tr h="285054">
                <a:tc>
                  <a:txBody>
                    <a:bodyPr/>
                    <a:lstStyle/>
                    <a:p>
                      <a:pPr algn="l" fontAlgn="t">
                        <a:lnSpc>
                          <a:spcPct val="107000"/>
                        </a:lnSpc>
                        <a:spcBef>
                          <a:spcPts val="0"/>
                        </a:spcBef>
                        <a:spcAft>
                          <a:spcPts val="800"/>
                        </a:spcAft>
                      </a:pPr>
                      <a:r>
                        <a:rPr lang="en-GB" sz="1300" b="0" i="0" u="none" strike="noStrike" kern="100">
                          <a:effectLst/>
                          <a:latin typeface="Times New Roman" panose="02020603050405020304" pitchFamily="18" charset="0"/>
                          <a:ea typeface="Calibri" panose="020F0502020204030204" pitchFamily="34" charset="0"/>
                          <a:cs typeface="Times New Roman" panose="02020603050405020304" pitchFamily="18" charset="0"/>
                        </a:rPr>
                        <a:t>7. Saint led to hermitage/church site by animal</a:t>
                      </a:r>
                      <a:endParaRPr lang="en-GB" sz="1600" b="0" i="0" u="none" strike="noStrike">
                        <a:effectLst/>
                        <a:latin typeface="Arial" panose="020B0604020202020204" pitchFamily="34" charset="0"/>
                      </a:endParaRPr>
                    </a:p>
                  </a:txBody>
                  <a:tcPr marL="61257" marR="61257" marT="850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800"/>
                        </a:spcAft>
                      </a:pPr>
                      <a:r>
                        <a:rPr lang="en-GB" sz="1300" b="0" i="0" u="none" strike="noStrike" kern="100" dirty="0" err="1">
                          <a:effectLst/>
                          <a:latin typeface="Times New Roman" panose="02020603050405020304" pitchFamily="18" charset="0"/>
                          <a:ea typeface="Calibri" panose="020F0502020204030204" pitchFamily="34" charset="0"/>
                          <a:cs typeface="Times New Roman" panose="02020603050405020304" pitchFamily="18" charset="0"/>
                        </a:rPr>
                        <a:t>Brynach</a:t>
                      </a:r>
                      <a:r>
                        <a:rPr lang="en-GB" sz="1300" b="0" i="0" u="none" strike="noStrike"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300" b="0" i="0" u="none" strike="noStrike" kern="100" dirty="0" err="1">
                          <a:effectLst/>
                          <a:latin typeface="Times New Roman" panose="02020603050405020304" pitchFamily="18" charset="0"/>
                          <a:ea typeface="Calibri" panose="020F0502020204030204" pitchFamily="34" charset="0"/>
                          <a:cs typeface="Times New Roman" panose="02020603050405020304" pitchFamily="18" charset="0"/>
                        </a:rPr>
                        <a:t>Cadog</a:t>
                      </a:r>
                      <a:r>
                        <a:rPr lang="en-GB" sz="1300" b="0" i="0" u="none" strike="noStrike"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300" b="0" i="0" u="none" strike="noStrike" kern="100" dirty="0" err="1">
                          <a:effectLst/>
                          <a:latin typeface="Times New Roman" panose="02020603050405020304" pitchFamily="18" charset="0"/>
                          <a:ea typeface="Calibri" panose="020F0502020204030204" pitchFamily="34" charset="0"/>
                          <a:cs typeface="Times New Roman" panose="02020603050405020304" pitchFamily="18" charset="0"/>
                        </a:rPr>
                        <a:t>Gwynllyw</a:t>
                      </a:r>
                      <a:r>
                        <a:rPr lang="en-GB" sz="1300" b="0" i="0" u="none" strike="noStrike"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300" b="0" i="0" u="none" strike="noStrike" kern="100" dirty="0" err="1">
                          <a:effectLst/>
                          <a:latin typeface="Times New Roman" panose="02020603050405020304" pitchFamily="18" charset="0"/>
                          <a:ea typeface="Calibri" panose="020F0502020204030204" pitchFamily="34" charset="0"/>
                          <a:cs typeface="Times New Roman" panose="02020603050405020304" pitchFamily="18" charset="0"/>
                        </a:rPr>
                        <a:t>Illtud</a:t>
                      </a:r>
                      <a:r>
                        <a:rPr lang="en-GB" sz="1300" b="0" i="0" u="none" strike="noStrike"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300" b="0" i="0" u="none" strike="noStrike" kern="100" dirty="0" err="1">
                          <a:effectLst/>
                          <a:latin typeface="Times New Roman" panose="02020603050405020304" pitchFamily="18" charset="0"/>
                          <a:ea typeface="Calibri" panose="020F0502020204030204" pitchFamily="34" charset="0"/>
                          <a:cs typeface="Times New Roman" panose="02020603050405020304" pitchFamily="18" charset="0"/>
                        </a:rPr>
                        <a:t>Tatheus</a:t>
                      </a:r>
                      <a:endParaRPr lang="en-GB" sz="1600" b="0" i="0" u="none" strike="noStrike" dirty="0">
                        <a:effectLst/>
                        <a:latin typeface="Arial" panose="020B0604020202020204" pitchFamily="34" charset="0"/>
                      </a:endParaRPr>
                    </a:p>
                  </a:txBody>
                  <a:tcPr marL="61257" marR="61257" marT="850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876125978"/>
                  </a:ext>
                </a:extLst>
              </a:tr>
            </a:tbl>
          </a:graphicData>
        </a:graphic>
      </p:graphicFrame>
    </p:spTree>
    <p:extLst>
      <p:ext uri="{BB962C8B-B14F-4D97-AF65-F5344CB8AC3E}">
        <p14:creationId xmlns:p14="http://schemas.microsoft.com/office/powerpoint/2010/main" val="7912562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57B7C-EF3F-7A49-3D93-C1D8ABABC773}"/>
              </a:ext>
            </a:extLst>
          </p:cNvPr>
          <p:cNvSpPr>
            <a:spLocks noGrp="1"/>
          </p:cNvSpPr>
          <p:nvPr>
            <p:ph type="title"/>
          </p:nvPr>
        </p:nvSpPr>
        <p:spPr/>
        <p:txBody>
          <a:bodyPr>
            <a:normAutofit fontScale="90000"/>
          </a:bodyPr>
          <a:lstStyle/>
          <a:p>
            <a:r>
              <a:rPr lang="en-GB" sz="3600" dirty="0" err="1">
                <a:latin typeface="Times New Roman" panose="02020603050405020304" pitchFamily="18" charset="0"/>
                <a:cs typeface="Times New Roman" panose="02020603050405020304" pitchFamily="18" charset="0"/>
              </a:rPr>
              <a:t>Rhisiart</a:t>
            </a:r>
            <a:r>
              <a:rPr lang="en-GB" sz="3600" dirty="0">
                <a:latin typeface="Times New Roman" panose="02020603050405020304" pitchFamily="18" charset="0"/>
                <a:cs typeface="Times New Roman" panose="02020603050405020304" pitchFamily="18" charset="0"/>
              </a:rPr>
              <a:t> ap Rhys ‘St </a:t>
            </a:r>
            <a:r>
              <a:rPr lang="en-GB" sz="3600" dirty="0" err="1">
                <a:latin typeface="Times New Roman" panose="02020603050405020304" pitchFamily="18" charset="0"/>
                <a:cs typeface="Times New Roman" panose="02020603050405020304" pitchFamily="18" charset="0"/>
              </a:rPr>
              <a:t>Catwg</a:t>
            </a:r>
            <a:r>
              <a:rPr lang="en-GB" sz="3600" dirty="0">
                <a:latin typeface="Times New Roman" panose="02020603050405020304" pitchFamily="18" charset="0"/>
                <a:cs typeface="Times New Roman" panose="02020603050405020304" pitchFamily="18" charset="0"/>
              </a:rPr>
              <a:t> or </a:t>
            </a:r>
            <a:r>
              <a:rPr lang="en-GB" sz="3600" dirty="0" err="1">
                <a:latin typeface="Times New Roman" panose="02020603050405020304" pitchFamily="18" charset="0"/>
                <a:cs typeface="Times New Roman" panose="02020603050405020304" pitchFamily="18" charset="0"/>
              </a:rPr>
              <a:t>Cadog</a:t>
            </a:r>
            <a:r>
              <a:rPr lang="en-GB" sz="3600" dirty="0">
                <a:latin typeface="Times New Roman" panose="02020603050405020304" pitchFamily="18" charset="0"/>
                <a:cs typeface="Times New Roman" panose="02020603050405020304" pitchFamily="18" charset="0"/>
              </a:rPr>
              <a:t> of </a:t>
            </a:r>
            <a:r>
              <a:rPr lang="en-GB" sz="3600" dirty="0" err="1">
                <a:latin typeface="Times New Roman" panose="02020603050405020304" pitchFamily="18" charset="0"/>
                <a:cs typeface="Times New Roman" panose="02020603050405020304" pitchFamily="18" charset="0"/>
              </a:rPr>
              <a:t>Llancarfan</a:t>
            </a:r>
            <a:r>
              <a:rPr lang="en-GB" sz="3600" dirty="0">
                <a:latin typeface="Times New Roman" panose="02020603050405020304" pitchFamily="18" charset="0"/>
                <a:cs typeface="Times New Roman" panose="02020603050405020304" pitchFamily="18" charset="0"/>
              </a:rPr>
              <a:t>’ in </a:t>
            </a:r>
            <a:r>
              <a:rPr lang="en-GB" sz="3600" i="1" dirty="0">
                <a:latin typeface="Times New Roman" panose="02020603050405020304" pitchFamily="18" charset="0"/>
                <a:cs typeface="Times New Roman" panose="02020603050405020304" pitchFamily="18" charset="0"/>
              </a:rPr>
              <a:t>Medieval Welsh Poems to Saints and Shrines</a:t>
            </a:r>
            <a:r>
              <a:rPr lang="en-GB" sz="3600" dirty="0">
                <a:latin typeface="Times New Roman" panose="02020603050405020304" pitchFamily="18" charset="0"/>
                <a:cs typeface="Times New Roman" panose="02020603050405020304" pitchFamily="18" charset="0"/>
              </a:rPr>
              <a:t>, ed. and trans. Barry Lewis (Dublin, 2015), pp. 128 and 399</a:t>
            </a:r>
          </a:p>
        </p:txBody>
      </p:sp>
      <p:sp>
        <p:nvSpPr>
          <p:cNvPr id="3" name="Content Placeholder 2">
            <a:extLst>
              <a:ext uri="{FF2B5EF4-FFF2-40B4-BE49-F238E27FC236}">
                <a16:creationId xmlns:a16="http://schemas.microsoft.com/office/drawing/2014/main" id="{545B2FC3-208E-C471-7319-29B59F316517}"/>
              </a:ext>
            </a:extLst>
          </p:cNvPr>
          <p:cNvSpPr>
            <a:spLocks noGrp="1"/>
          </p:cNvSpPr>
          <p:nvPr>
            <p:ph sz="half" idx="1"/>
          </p:nvPr>
        </p:nvSpPr>
        <p:spPr/>
        <p:txBody>
          <a:bodyPr>
            <a:noAutofit/>
          </a:bodyPr>
          <a:lstStyle/>
          <a:p>
            <a:pPr marL="824230" indent="0">
              <a:lnSpc>
                <a:spcPct val="150000"/>
              </a:lnSpc>
              <a:buNone/>
              <a:tabLst>
                <a:tab pos="182880" algn="r"/>
                <a:tab pos="450215" algn="l"/>
                <a:tab pos="822960" algn="l"/>
                <a:tab pos="457200" algn="l"/>
              </a:tabLst>
            </a:pPr>
            <a:r>
              <a:rPr lang="cy-GB" sz="2000" dirty="0">
                <a:effectLst/>
                <a:latin typeface="Times New Roman" panose="02020603050405020304" pitchFamily="18" charset="0"/>
                <a:ea typeface="SimSun" panose="02010600030101010101" pitchFamily="2" charset="-122"/>
                <a:cs typeface="Times New Roman" panose="02020603050405020304" pitchFamily="18" charset="0"/>
              </a:rPr>
              <a:t>Cyrchu tân – ni bu lanach –</a:t>
            </a:r>
            <a:endParaRPr lang="en-GB" sz="2000" dirty="0">
              <a:latin typeface="Times New Roman" panose="02020603050405020304" pitchFamily="18" charset="0"/>
              <a:ea typeface="SimSun" panose="02010600030101010101" pitchFamily="2" charset="-122"/>
              <a:cs typeface="Times New Roman" panose="02020603050405020304" pitchFamily="18" charset="0"/>
            </a:endParaRPr>
          </a:p>
          <a:p>
            <a:pPr marL="824230" indent="0">
              <a:lnSpc>
                <a:spcPct val="150000"/>
              </a:lnSpc>
              <a:buNone/>
              <a:tabLst>
                <a:tab pos="182880" algn="r"/>
                <a:tab pos="450215" algn="l"/>
                <a:tab pos="822960" algn="l"/>
                <a:tab pos="457200" algn="l"/>
              </a:tabLst>
            </a:pPr>
            <a:r>
              <a:rPr lang="cy-GB" sz="2000" dirty="0">
                <a:effectLst/>
                <a:latin typeface="Times New Roman" panose="02020603050405020304" pitchFamily="18" charset="0"/>
                <a:ea typeface="SimSun" panose="02010600030101010101" pitchFamily="2" charset="-122"/>
                <a:cs typeface="Times New Roman" panose="02020603050405020304" pitchFamily="18" charset="0"/>
              </a:rPr>
              <a:t>A’i ddwyn ’n ei bais yn ddyn bach;</a:t>
            </a:r>
            <a:endParaRPr lang="en-GB" sz="2000" dirty="0">
              <a:effectLst/>
              <a:latin typeface="Times New Roman" panose="02020603050405020304" pitchFamily="18" charset="0"/>
              <a:ea typeface="SimSun" panose="02010600030101010101" pitchFamily="2" charset="-122"/>
              <a:cs typeface="Times New Roman" panose="02020603050405020304" pitchFamily="18" charset="0"/>
            </a:endParaRPr>
          </a:p>
          <a:p>
            <a:pPr marL="824230" indent="0">
              <a:lnSpc>
                <a:spcPct val="150000"/>
              </a:lnSpc>
              <a:buNone/>
              <a:tabLst>
                <a:tab pos="182880" algn="r"/>
                <a:tab pos="450215" algn="l"/>
                <a:tab pos="822960" algn="l"/>
                <a:tab pos="457200" algn="l"/>
              </a:tabLst>
            </a:pPr>
            <a:r>
              <a:rPr lang="cy-GB" sz="2000" dirty="0">
                <a:effectLst/>
                <a:latin typeface="Times New Roman" panose="02020603050405020304" pitchFamily="18" charset="0"/>
                <a:ea typeface="SimSun" panose="02010600030101010101" pitchFamily="2" charset="-122"/>
                <a:cs typeface="Times New Roman" panose="02020603050405020304" pitchFamily="18" charset="0"/>
              </a:rPr>
              <a:t>Nid oedd ar edau iddi</a:t>
            </a:r>
            <a:endParaRPr lang="en-GB" sz="2000" dirty="0">
              <a:effectLst/>
              <a:latin typeface="Times New Roman" panose="02020603050405020304" pitchFamily="18" charset="0"/>
              <a:ea typeface="SimSun" panose="02010600030101010101" pitchFamily="2" charset="-122"/>
              <a:cs typeface="Times New Roman" panose="02020603050405020304" pitchFamily="18" charset="0"/>
            </a:endParaRPr>
          </a:p>
          <a:p>
            <a:pPr marL="824230" indent="0">
              <a:lnSpc>
                <a:spcPct val="150000"/>
              </a:lnSpc>
              <a:buNone/>
              <a:tabLst>
                <a:tab pos="182880" algn="r"/>
                <a:tab pos="450215" algn="l"/>
                <a:tab pos="822960" algn="l"/>
                <a:tab pos="457200" algn="l"/>
              </a:tabLst>
            </a:pPr>
            <a:r>
              <a:rPr lang="cy-GB" sz="2000" dirty="0">
                <a:effectLst/>
                <a:latin typeface="Times New Roman" panose="02020603050405020304" pitchFamily="18" charset="0"/>
                <a:ea typeface="SimSun" panose="02010600030101010101" pitchFamily="2" charset="-122"/>
                <a:cs typeface="Times New Roman" panose="02020603050405020304" pitchFamily="18" charset="0"/>
              </a:rPr>
              <a:t>Un ôl tân, ni welad hi.</a:t>
            </a:r>
            <a:endParaRPr lang="en-GB" sz="2000" dirty="0">
              <a:effectLst/>
              <a:latin typeface="Times New Roman" panose="02020603050405020304" pitchFamily="18" charset="0"/>
              <a:ea typeface="SimSun" panose="02010600030101010101" pitchFamily="2" charset="-122"/>
              <a:cs typeface="Times New Roman" panose="02020603050405020304" pitchFamily="18" charset="0"/>
            </a:endParaRPr>
          </a:p>
          <a:p>
            <a:pPr marL="824230" indent="0">
              <a:lnSpc>
                <a:spcPct val="150000"/>
              </a:lnSpc>
              <a:buNone/>
              <a:tabLst>
                <a:tab pos="182880" algn="r"/>
                <a:tab pos="450215" algn="l"/>
                <a:tab pos="822960" algn="l"/>
                <a:tab pos="457200" algn="l"/>
              </a:tabLst>
            </a:pPr>
            <a:r>
              <a:rPr lang="cy-GB" sz="2000" dirty="0">
                <a:effectLst/>
                <a:latin typeface="Times New Roman" panose="02020603050405020304" pitchFamily="18" charset="0"/>
                <a:ea typeface="SimSun" panose="02010600030101010101" pitchFamily="2" charset="-122"/>
                <a:cs typeface="Times New Roman" panose="02020603050405020304" pitchFamily="18" charset="0"/>
              </a:rPr>
              <a:t>O’r ŷd gyrrwys yr adar</a:t>
            </a:r>
            <a:endParaRPr lang="en-GB" sz="2000" dirty="0">
              <a:effectLst/>
              <a:latin typeface="Times New Roman" panose="02020603050405020304" pitchFamily="18" charset="0"/>
              <a:ea typeface="SimSun" panose="02010600030101010101" pitchFamily="2" charset="-122"/>
              <a:cs typeface="Times New Roman" panose="02020603050405020304" pitchFamily="18" charset="0"/>
            </a:endParaRPr>
          </a:p>
          <a:p>
            <a:pPr marL="824230" indent="0">
              <a:lnSpc>
                <a:spcPct val="150000"/>
              </a:lnSpc>
              <a:buNone/>
              <a:tabLst>
                <a:tab pos="182880" algn="r"/>
                <a:tab pos="450215" algn="l"/>
                <a:tab pos="822960" algn="l"/>
                <a:tab pos="457200" algn="l"/>
              </a:tabLst>
            </a:pPr>
            <a:r>
              <a:rPr lang="cy-GB" sz="2000" dirty="0">
                <a:effectLst/>
                <a:latin typeface="Times New Roman" panose="02020603050405020304" pitchFamily="18" charset="0"/>
                <a:ea typeface="SimSun" panose="02010600030101010101" pitchFamily="2" charset="-122"/>
                <a:cs typeface="Times New Roman" panose="02020603050405020304" pitchFamily="18" charset="0"/>
              </a:rPr>
              <a:t>O rad Duw nef i’r tŷ’n wâr,</a:t>
            </a:r>
            <a:endParaRPr lang="en-GB" sz="2000" dirty="0">
              <a:effectLst/>
              <a:latin typeface="Times New Roman" panose="02020603050405020304" pitchFamily="18" charset="0"/>
              <a:ea typeface="SimSun" panose="02010600030101010101" pitchFamily="2" charset="-122"/>
              <a:cs typeface="Times New Roman" panose="02020603050405020304" pitchFamily="18" charset="0"/>
            </a:endParaRPr>
          </a:p>
          <a:p>
            <a:pPr marL="824230" indent="0">
              <a:lnSpc>
                <a:spcPct val="150000"/>
              </a:lnSpc>
              <a:buNone/>
              <a:tabLst>
                <a:tab pos="182880" algn="r"/>
                <a:tab pos="450215" algn="l"/>
                <a:tab pos="822960" algn="l"/>
                <a:tab pos="457200" algn="l"/>
              </a:tabLst>
            </a:pPr>
            <a:r>
              <a:rPr lang="cy-GB" sz="2000" dirty="0">
                <a:effectLst/>
                <a:latin typeface="Times New Roman" panose="02020603050405020304" pitchFamily="18" charset="0"/>
                <a:ea typeface="SimSun" panose="02010600030101010101" pitchFamily="2" charset="-122"/>
                <a:cs typeface="Times New Roman" panose="02020603050405020304" pitchFamily="18" charset="0"/>
              </a:rPr>
              <a:t>Ac yno rhwng dwy gynnor</a:t>
            </a:r>
            <a:endParaRPr lang="en-GB" sz="2000" dirty="0">
              <a:effectLst/>
              <a:latin typeface="Times New Roman" panose="02020603050405020304" pitchFamily="18" charset="0"/>
              <a:ea typeface="SimSun" panose="02010600030101010101" pitchFamily="2" charset="-122"/>
              <a:cs typeface="Times New Roman" panose="02020603050405020304" pitchFamily="18" charset="0"/>
            </a:endParaRPr>
          </a:p>
          <a:p>
            <a:pPr marL="824230" indent="0">
              <a:lnSpc>
                <a:spcPct val="150000"/>
              </a:lnSpc>
              <a:buNone/>
              <a:tabLst>
                <a:tab pos="182880" algn="r"/>
                <a:tab pos="450215" algn="l"/>
                <a:tab pos="822960" algn="l"/>
                <a:tab pos="457200" algn="l"/>
              </a:tabLst>
            </a:pPr>
            <a:r>
              <a:rPr lang="cy-GB" sz="2000" dirty="0">
                <a:effectLst/>
                <a:latin typeface="Times New Roman" panose="02020603050405020304" pitchFamily="18" charset="0"/>
                <a:ea typeface="SimSun" panose="02010600030101010101" pitchFamily="2" charset="-122"/>
                <a:cs typeface="Times New Roman" panose="02020603050405020304" pitchFamily="18" charset="0"/>
              </a:rPr>
              <a:t>Y buon’ ddydd heb un ddôr. </a:t>
            </a:r>
            <a:endParaRPr lang="en-GB" sz="2000" dirty="0">
              <a:effectLst/>
              <a:latin typeface="Times New Roman" panose="02020603050405020304" pitchFamily="18" charset="0"/>
              <a:ea typeface="SimSun" panose="02010600030101010101" pitchFamily="2" charset="-122"/>
              <a:cs typeface="Times New Roman" panose="02020603050405020304" pitchFamily="18" charset="0"/>
            </a:endParaRPr>
          </a:p>
        </p:txBody>
      </p:sp>
      <p:sp>
        <p:nvSpPr>
          <p:cNvPr id="4" name="Content Placeholder 3">
            <a:extLst>
              <a:ext uri="{FF2B5EF4-FFF2-40B4-BE49-F238E27FC236}">
                <a16:creationId xmlns:a16="http://schemas.microsoft.com/office/drawing/2014/main" id="{65CCA79B-D151-21BA-E3D1-C8F9E3119CA5}"/>
              </a:ext>
            </a:extLst>
          </p:cNvPr>
          <p:cNvSpPr>
            <a:spLocks noGrp="1"/>
          </p:cNvSpPr>
          <p:nvPr>
            <p:ph sz="half" idx="2"/>
          </p:nvPr>
        </p:nvSpPr>
        <p:spPr>
          <a:xfrm>
            <a:off x="6172200" y="1825624"/>
            <a:ext cx="5181600" cy="5032376"/>
          </a:xfrm>
        </p:spPr>
        <p:txBody>
          <a:bodyPr>
            <a:normAutofit fontScale="55000" lnSpcReduction="20000"/>
          </a:bodyPr>
          <a:lstStyle/>
          <a:p>
            <a:pPr marL="824230" indent="0">
              <a:lnSpc>
                <a:spcPct val="150000"/>
              </a:lnSpc>
              <a:buNone/>
              <a:tabLst>
                <a:tab pos="182880" algn="r"/>
                <a:tab pos="450215" algn="l"/>
                <a:tab pos="822960" algn="l"/>
                <a:tab pos="457200" algn="l"/>
              </a:tabLst>
            </a:pPr>
            <a:r>
              <a:rPr lang="cy-GB" sz="3600" dirty="0">
                <a:effectLst/>
                <a:latin typeface="Times New Roman" panose="02020603050405020304" pitchFamily="18" charset="0"/>
                <a:ea typeface="SimSun" panose="02010600030101010101" pitchFamily="2" charset="-122"/>
                <a:cs typeface="Times New Roman" panose="02020603050405020304" pitchFamily="18" charset="0"/>
              </a:rPr>
              <a:t>Fetching fire – none was ever purer –</a:t>
            </a:r>
            <a:endParaRPr lang="en-GB" sz="3600" dirty="0">
              <a:effectLst/>
              <a:latin typeface="Times New Roman" panose="02020603050405020304" pitchFamily="18" charset="0"/>
              <a:ea typeface="SimSun" panose="02010600030101010101" pitchFamily="2" charset="-122"/>
              <a:cs typeface="Times New Roman" panose="02020603050405020304" pitchFamily="18" charset="0"/>
            </a:endParaRPr>
          </a:p>
          <a:p>
            <a:pPr marL="824230" indent="0">
              <a:lnSpc>
                <a:spcPct val="150000"/>
              </a:lnSpc>
              <a:buNone/>
              <a:tabLst>
                <a:tab pos="182880" algn="r"/>
                <a:tab pos="450215" algn="l"/>
                <a:tab pos="822960" algn="l"/>
                <a:tab pos="457200" algn="l"/>
              </a:tabLst>
            </a:pPr>
            <a:r>
              <a:rPr lang="cy-GB" sz="3600" dirty="0">
                <a:effectLst/>
                <a:latin typeface="Times New Roman" panose="02020603050405020304" pitchFamily="18" charset="0"/>
                <a:ea typeface="SimSun" panose="02010600030101010101" pitchFamily="2" charset="-122"/>
                <a:cs typeface="Times New Roman" panose="02020603050405020304" pitchFamily="18" charset="0"/>
              </a:rPr>
              <a:t>And carrying it in his cloak as a young boy;</a:t>
            </a:r>
            <a:endParaRPr lang="en-GB" sz="3600" dirty="0">
              <a:effectLst/>
              <a:latin typeface="Times New Roman" panose="02020603050405020304" pitchFamily="18" charset="0"/>
              <a:ea typeface="SimSun" panose="02010600030101010101" pitchFamily="2" charset="-122"/>
              <a:cs typeface="Times New Roman" panose="02020603050405020304" pitchFamily="18" charset="0"/>
            </a:endParaRPr>
          </a:p>
          <a:p>
            <a:pPr marL="824230" indent="0">
              <a:lnSpc>
                <a:spcPct val="150000"/>
              </a:lnSpc>
              <a:buNone/>
              <a:tabLst>
                <a:tab pos="182880" algn="r"/>
                <a:tab pos="450215" algn="l"/>
                <a:tab pos="822960" algn="l"/>
                <a:tab pos="457200" algn="l"/>
              </a:tabLst>
            </a:pPr>
            <a:r>
              <a:rPr lang="cy-GB" sz="3600" dirty="0">
                <a:effectLst/>
                <a:latin typeface="Times New Roman" panose="02020603050405020304" pitchFamily="18" charset="0"/>
                <a:ea typeface="SimSun" panose="02010600030101010101" pitchFamily="2" charset="-122"/>
                <a:cs typeface="Times New Roman" panose="02020603050405020304" pitchFamily="18" charset="0"/>
              </a:rPr>
              <a:t>There was not one trace of fire</a:t>
            </a:r>
            <a:endParaRPr lang="en-GB" sz="3600" dirty="0">
              <a:effectLst/>
              <a:latin typeface="Times New Roman" panose="02020603050405020304" pitchFamily="18" charset="0"/>
              <a:ea typeface="SimSun" panose="02010600030101010101" pitchFamily="2" charset="-122"/>
              <a:cs typeface="Times New Roman" panose="02020603050405020304" pitchFamily="18" charset="0"/>
            </a:endParaRPr>
          </a:p>
          <a:p>
            <a:pPr marL="824230" indent="0">
              <a:lnSpc>
                <a:spcPct val="150000"/>
              </a:lnSpc>
              <a:buNone/>
              <a:tabLst>
                <a:tab pos="182880" algn="r"/>
                <a:tab pos="450215" algn="l"/>
                <a:tab pos="822960" algn="l"/>
                <a:tab pos="457200" algn="l"/>
              </a:tabLst>
            </a:pPr>
            <a:r>
              <a:rPr lang="cy-GB" sz="3600" dirty="0">
                <a:effectLst/>
                <a:latin typeface="Times New Roman" panose="02020603050405020304" pitchFamily="18" charset="0"/>
                <a:ea typeface="SimSun" panose="02010600030101010101" pitchFamily="2" charset="-122"/>
                <a:cs typeface="Times New Roman" panose="02020603050405020304" pitchFamily="18" charset="0"/>
              </a:rPr>
              <a:t>On a single thread of it, it was not seen.</a:t>
            </a:r>
            <a:endParaRPr lang="en-GB" sz="3600" dirty="0">
              <a:effectLst/>
              <a:latin typeface="Times New Roman" panose="02020603050405020304" pitchFamily="18" charset="0"/>
              <a:ea typeface="SimSun" panose="02010600030101010101" pitchFamily="2" charset="-122"/>
              <a:cs typeface="Times New Roman" panose="02020603050405020304" pitchFamily="18" charset="0"/>
            </a:endParaRPr>
          </a:p>
          <a:p>
            <a:pPr marL="824230" indent="0">
              <a:lnSpc>
                <a:spcPct val="150000"/>
              </a:lnSpc>
              <a:buNone/>
              <a:tabLst>
                <a:tab pos="182880" algn="r"/>
                <a:tab pos="450215" algn="l"/>
                <a:tab pos="822960" algn="l"/>
                <a:tab pos="457200" algn="l"/>
              </a:tabLst>
            </a:pPr>
            <a:r>
              <a:rPr lang="cy-GB" sz="3600" dirty="0">
                <a:effectLst/>
                <a:latin typeface="Times New Roman" panose="02020603050405020304" pitchFamily="18" charset="0"/>
                <a:ea typeface="SimSun" panose="02010600030101010101" pitchFamily="2" charset="-122"/>
                <a:cs typeface="Times New Roman" panose="02020603050405020304" pitchFamily="18" charset="0"/>
              </a:rPr>
              <a:t>From the corn he drove the birds,</a:t>
            </a:r>
            <a:endParaRPr lang="en-GB" sz="3600" dirty="0">
              <a:effectLst/>
              <a:latin typeface="Times New Roman" panose="02020603050405020304" pitchFamily="18" charset="0"/>
              <a:ea typeface="SimSun" panose="02010600030101010101" pitchFamily="2" charset="-122"/>
              <a:cs typeface="Times New Roman" panose="02020603050405020304" pitchFamily="18" charset="0"/>
            </a:endParaRPr>
          </a:p>
          <a:p>
            <a:pPr marL="824230" indent="0">
              <a:lnSpc>
                <a:spcPct val="150000"/>
              </a:lnSpc>
              <a:buNone/>
              <a:tabLst>
                <a:tab pos="182880" algn="r"/>
                <a:tab pos="450215" algn="l"/>
                <a:tab pos="822960" algn="l"/>
                <a:tab pos="457200" algn="l"/>
              </a:tabLst>
            </a:pPr>
            <a:r>
              <a:rPr lang="cy-GB" sz="3600" dirty="0">
                <a:effectLst/>
                <a:latin typeface="Times New Roman" panose="02020603050405020304" pitchFamily="18" charset="0"/>
                <a:ea typeface="SimSun" panose="02010600030101010101" pitchFamily="2" charset="-122"/>
                <a:cs typeface="Times New Roman" panose="02020603050405020304" pitchFamily="18" charset="0"/>
              </a:rPr>
              <a:t>Through the grace of God of heaven, tamely to the building,</a:t>
            </a:r>
            <a:endParaRPr lang="en-GB" sz="3600" dirty="0">
              <a:effectLst/>
              <a:latin typeface="Times New Roman" panose="02020603050405020304" pitchFamily="18" charset="0"/>
              <a:ea typeface="SimSun" panose="02010600030101010101" pitchFamily="2" charset="-122"/>
              <a:cs typeface="Times New Roman" panose="02020603050405020304" pitchFamily="18" charset="0"/>
            </a:endParaRPr>
          </a:p>
          <a:p>
            <a:pPr marL="824230" indent="0">
              <a:lnSpc>
                <a:spcPct val="150000"/>
              </a:lnSpc>
              <a:buNone/>
              <a:tabLst>
                <a:tab pos="182880" algn="r"/>
                <a:tab pos="450215" algn="l"/>
                <a:tab pos="822960" algn="l"/>
                <a:tab pos="457200" algn="l"/>
              </a:tabLst>
            </a:pPr>
            <a:r>
              <a:rPr lang="cy-GB" sz="3600" dirty="0">
                <a:effectLst/>
                <a:latin typeface="Times New Roman" panose="02020603050405020304" pitchFamily="18" charset="0"/>
                <a:ea typeface="SimSun" panose="02010600030101010101" pitchFamily="2" charset="-122"/>
                <a:cs typeface="Times New Roman" panose="02020603050405020304" pitchFamily="18" charset="0"/>
              </a:rPr>
              <a:t>And there they remained for a day</a:t>
            </a:r>
          </a:p>
          <a:p>
            <a:pPr marL="824230" indent="0">
              <a:lnSpc>
                <a:spcPct val="150000"/>
              </a:lnSpc>
              <a:buNone/>
              <a:tabLst>
                <a:tab pos="182880" algn="r"/>
                <a:tab pos="450215" algn="l"/>
                <a:tab pos="822960" algn="l"/>
                <a:tab pos="457200" algn="l"/>
              </a:tabLst>
            </a:pPr>
            <a:r>
              <a:rPr lang="cy-GB" sz="3600" dirty="0">
                <a:effectLst/>
                <a:latin typeface="Times New Roman" panose="02020603050405020304" pitchFamily="18" charset="0"/>
                <a:ea typeface="Calibri" panose="020F0502020204030204" pitchFamily="34" charset="0"/>
                <a:cs typeface="Times New Roman" panose="02020603050405020304" pitchFamily="18" charset="0"/>
              </a:rPr>
              <a:t>Between two door-posts without a door</a:t>
            </a:r>
            <a:endParaRPr lang="en-GB" sz="3600" dirty="0">
              <a:latin typeface="Times New Roman" panose="02020603050405020304" pitchFamily="18" charset="0"/>
              <a:cs typeface="Times New Roman" panose="02020603050405020304" pitchFamily="18" charset="0"/>
            </a:endParaRPr>
          </a:p>
          <a:p>
            <a:pPr marL="824230" indent="0">
              <a:lnSpc>
                <a:spcPct val="150000"/>
              </a:lnSpc>
              <a:buNone/>
              <a:tabLst>
                <a:tab pos="182880" algn="r"/>
                <a:tab pos="450215" algn="l"/>
                <a:tab pos="822960" algn="l"/>
                <a:tab pos="457200" algn="l"/>
              </a:tabLst>
            </a:pPr>
            <a:endParaRPr lang="en-GB" sz="2800" dirty="0">
              <a:effectLst/>
              <a:latin typeface="Junicode"/>
              <a:ea typeface="SimSu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13987654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0F164-DE4B-3355-9322-E9EEA18A3BA5}"/>
              </a:ext>
            </a:extLst>
          </p:cNvPr>
          <p:cNvSpPr>
            <a:spLocks noGrp="1"/>
          </p:cNvSpPr>
          <p:nvPr>
            <p:ph type="title"/>
          </p:nvPr>
        </p:nvSpPr>
        <p:spPr/>
        <p:txBody>
          <a:bodyPr/>
          <a:lstStyle/>
          <a:p>
            <a:r>
              <a:rPr lang="en-GB" dirty="0"/>
              <a:t>Unusual conception</a:t>
            </a:r>
          </a:p>
        </p:txBody>
      </p:sp>
      <p:sp>
        <p:nvSpPr>
          <p:cNvPr id="3" name="Content Placeholder 2">
            <a:extLst>
              <a:ext uri="{FF2B5EF4-FFF2-40B4-BE49-F238E27FC236}">
                <a16:creationId xmlns:a16="http://schemas.microsoft.com/office/drawing/2014/main" id="{577F0335-8A93-C944-8EE8-ACC6C43B6B20}"/>
              </a:ext>
            </a:extLst>
          </p:cNvPr>
          <p:cNvSpPr>
            <a:spLocks noGrp="1"/>
          </p:cNvSpPr>
          <p:nvPr>
            <p:ph idx="1"/>
          </p:nvPr>
        </p:nvSpPr>
        <p:spPr/>
        <p:txBody>
          <a:bodyPr/>
          <a:lstStyle/>
          <a:p>
            <a:r>
              <a:rPr lang="en-GB" i="1" dirty="0" err="1"/>
              <a:t>Hystoria</a:t>
            </a:r>
            <a:r>
              <a:rPr lang="en-GB" i="1" dirty="0"/>
              <a:t> o </a:t>
            </a:r>
            <a:r>
              <a:rPr lang="en-GB" i="1" dirty="0" err="1"/>
              <a:t>Uuched</a:t>
            </a:r>
            <a:r>
              <a:rPr lang="en-GB" i="1" dirty="0"/>
              <a:t> Beuno </a:t>
            </a:r>
            <a:r>
              <a:rPr lang="en-GB" dirty="0"/>
              <a:t>– saints parents sleeping in the same bed for twelve years, do not have intercourse until an angel ordered them to do so: ‘They did it just as the angel had instructed them and </a:t>
            </a:r>
            <a:r>
              <a:rPr lang="en-GB" dirty="0" err="1"/>
              <a:t>Beren</a:t>
            </a:r>
            <a:r>
              <a:rPr lang="en-GB" dirty="0"/>
              <a:t> became pregnant that night’ trans. Jane Cartwright</a:t>
            </a:r>
          </a:p>
          <a:p>
            <a:r>
              <a:rPr lang="en-GB" i="1" dirty="0" err="1"/>
              <a:t>Buchedd</a:t>
            </a:r>
            <a:r>
              <a:rPr lang="en-GB" i="1" dirty="0"/>
              <a:t> Collen </a:t>
            </a:r>
            <a:r>
              <a:rPr lang="en-GB" dirty="0"/>
              <a:t>– St Collen’s conception described in symbolic terms. In a dream his mother </a:t>
            </a:r>
            <a:r>
              <a:rPr lang="en-GB" dirty="0" err="1"/>
              <a:t>Ethinen</a:t>
            </a:r>
            <a:r>
              <a:rPr lang="en-GB" dirty="0"/>
              <a:t> sees a dove carry her womb to heaven, return with it in its beak and place it back in her body. The next day she discovers she is pregnant.</a:t>
            </a:r>
          </a:p>
        </p:txBody>
      </p:sp>
    </p:spTree>
    <p:extLst>
      <p:ext uri="{BB962C8B-B14F-4D97-AF65-F5344CB8AC3E}">
        <p14:creationId xmlns:p14="http://schemas.microsoft.com/office/powerpoint/2010/main" val="28908004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BB474-0EDE-36A9-F4EA-3CB7341291F3}"/>
              </a:ext>
            </a:extLst>
          </p:cNvPr>
          <p:cNvSpPr>
            <a:spLocks noGrp="1"/>
          </p:cNvSpPr>
          <p:nvPr>
            <p:ph type="title"/>
          </p:nvPr>
        </p:nvSpPr>
        <p:spPr/>
        <p:txBody>
          <a:bodyPr/>
          <a:lstStyle/>
          <a:p>
            <a:r>
              <a:rPr lang="en-GB" dirty="0"/>
              <a:t>Saints fasts (cf. Moses</a:t>
            </a:r>
            <a:r>
              <a:rPr lang="en-GB"/>
              <a:t>, Elijah, Christ)</a:t>
            </a:r>
            <a:endParaRPr lang="en-GB" dirty="0"/>
          </a:p>
        </p:txBody>
      </p:sp>
      <p:sp>
        <p:nvSpPr>
          <p:cNvPr id="3" name="Content Placeholder 2">
            <a:extLst>
              <a:ext uri="{FF2B5EF4-FFF2-40B4-BE49-F238E27FC236}">
                <a16:creationId xmlns:a16="http://schemas.microsoft.com/office/drawing/2014/main" id="{03BFD017-02C2-B60A-EDD9-5E3D05F59462}"/>
              </a:ext>
            </a:extLst>
          </p:cNvPr>
          <p:cNvSpPr>
            <a:spLocks noGrp="1"/>
          </p:cNvSpPr>
          <p:nvPr>
            <p:ph idx="1"/>
          </p:nvPr>
        </p:nvSpPr>
        <p:spPr/>
        <p:txBody>
          <a:bodyPr/>
          <a:lstStyle/>
          <a:p>
            <a:r>
              <a:rPr lang="en-GB" dirty="0"/>
              <a:t>St </a:t>
            </a:r>
            <a:r>
              <a:rPr lang="en-GB" dirty="0" err="1"/>
              <a:t>Maedoc</a:t>
            </a:r>
            <a:r>
              <a:rPr lang="en-GB" dirty="0"/>
              <a:t> fasts for 40 days and nights</a:t>
            </a:r>
          </a:p>
          <a:p>
            <a:r>
              <a:rPr lang="en-GB" dirty="0"/>
              <a:t>Life of St Mary Magdalene fasts for 40 days (only food = spiritual succour brought by angels)</a:t>
            </a:r>
          </a:p>
        </p:txBody>
      </p:sp>
    </p:spTree>
    <p:extLst>
      <p:ext uri="{BB962C8B-B14F-4D97-AF65-F5344CB8AC3E}">
        <p14:creationId xmlns:p14="http://schemas.microsoft.com/office/powerpoint/2010/main" val="12972952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50AEA6-C4B4-E62E-FA4D-B9CC5D2DA003}"/>
              </a:ext>
            </a:extLst>
          </p:cNvPr>
          <p:cNvSpPr>
            <a:spLocks noGrp="1"/>
          </p:cNvSpPr>
          <p:nvPr>
            <p:ph type="title"/>
          </p:nvPr>
        </p:nvSpPr>
        <p:spPr/>
        <p:txBody>
          <a:bodyPr/>
          <a:lstStyle/>
          <a:p>
            <a:r>
              <a:rPr lang="en-GB" dirty="0"/>
              <a:t>Jesus turns water into wine at wedding in Cana (John 2:1-11)</a:t>
            </a:r>
          </a:p>
        </p:txBody>
      </p:sp>
      <p:sp>
        <p:nvSpPr>
          <p:cNvPr id="3" name="Content Placeholder 2">
            <a:extLst>
              <a:ext uri="{FF2B5EF4-FFF2-40B4-BE49-F238E27FC236}">
                <a16:creationId xmlns:a16="http://schemas.microsoft.com/office/drawing/2014/main" id="{1F4AC60C-CE67-3C0C-EA6B-990A47033F7B}"/>
              </a:ext>
            </a:extLst>
          </p:cNvPr>
          <p:cNvSpPr>
            <a:spLocks noGrp="1"/>
          </p:cNvSpPr>
          <p:nvPr>
            <p:ph idx="1"/>
          </p:nvPr>
        </p:nvSpPr>
        <p:spPr/>
        <p:txBody>
          <a:bodyPr/>
          <a:lstStyle/>
          <a:p>
            <a:r>
              <a:rPr lang="en-GB" dirty="0"/>
              <a:t>St Brigid – miracles of provision, turns ashes into butter, one fish into many (San </a:t>
            </a:r>
            <a:r>
              <a:rPr lang="en-GB" dirty="0" err="1"/>
              <a:t>Ffraid</a:t>
            </a:r>
            <a:r>
              <a:rPr lang="en-GB" dirty="0"/>
              <a:t> – rushes into sparlings / fish</a:t>
            </a:r>
          </a:p>
          <a:p>
            <a:r>
              <a:rPr lang="en-GB" dirty="0"/>
              <a:t>St </a:t>
            </a:r>
            <a:r>
              <a:rPr lang="en-GB" dirty="0" err="1"/>
              <a:t>Gwenfrewy</a:t>
            </a:r>
            <a:r>
              <a:rPr lang="en-GB" dirty="0"/>
              <a:t> / </a:t>
            </a:r>
            <a:r>
              <a:rPr lang="en-GB" dirty="0" err="1"/>
              <a:t>Winefride</a:t>
            </a:r>
            <a:r>
              <a:rPr lang="en-GB" dirty="0"/>
              <a:t> – holy well water turns into milk in celebration of expulsion of the Normans from Gwynedd (anon. Life)</a:t>
            </a:r>
          </a:p>
        </p:txBody>
      </p:sp>
    </p:spTree>
    <p:extLst>
      <p:ext uri="{BB962C8B-B14F-4D97-AF65-F5344CB8AC3E}">
        <p14:creationId xmlns:p14="http://schemas.microsoft.com/office/powerpoint/2010/main" val="15309539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205E7-0C60-72F7-80D4-F2054F2CDC62}"/>
              </a:ext>
            </a:extLst>
          </p:cNvPr>
          <p:cNvSpPr>
            <a:spLocks noGrp="1"/>
          </p:cNvSpPr>
          <p:nvPr>
            <p:ph type="title"/>
          </p:nvPr>
        </p:nvSpPr>
        <p:spPr>
          <a:xfrm>
            <a:off x="838200" y="1334219"/>
            <a:ext cx="10515600" cy="356469"/>
          </a:xfrm>
        </p:spPr>
        <p:txBody>
          <a:bodyPr>
            <a:normAutofit fontScale="90000"/>
          </a:bodyPr>
          <a:lstStyle/>
          <a:p>
            <a:r>
              <a:rPr lang="en-GB" dirty="0"/>
              <a:t>Saint encounters secular conflict</a:t>
            </a:r>
            <a:br>
              <a:rPr lang="en-GB" dirty="0"/>
            </a:br>
            <a:r>
              <a:rPr lang="en-GB" dirty="0"/>
              <a:t>Saint beheaded</a:t>
            </a:r>
            <a:br>
              <a:rPr lang="en-GB" dirty="0"/>
            </a:br>
            <a:r>
              <a:rPr lang="en-GB" dirty="0"/>
              <a:t>Female saint refuses intercourse &gt; martyred</a:t>
            </a:r>
            <a:br>
              <a:rPr lang="en-GB" dirty="0"/>
            </a:br>
            <a:r>
              <a:rPr lang="en-GB" dirty="0"/>
              <a:t>Well springs forth</a:t>
            </a:r>
            <a:br>
              <a:rPr lang="en-GB" dirty="0"/>
            </a:br>
            <a:endParaRPr lang="en-GB" dirty="0"/>
          </a:p>
        </p:txBody>
      </p:sp>
      <p:sp>
        <p:nvSpPr>
          <p:cNvPr id="3" name="Content Placeholder 2">
            <a:extLst>
              <a:ext uri="{FF2B5EF4-FFF2-40B4-BE49-F238E27FC236}">
                <a16:creationId xmlns:a16="http://schemas.microsoft.com/office/drawing/2014/main" id="{A5D39A2A-039E-6AB4-1EF0-5F3ABA495C35}"/>
              </a:ext>
            </a:extLst>
          </p:cNvPr>
          <p:cNvSpPr>
            <a:spLocks noGrp="1"/>
          </p:cNvSpPr>
          <p:nvPr>
            <p:ph idx="1"/>
          </p:nvPr>
        </p:nvSpPr>
        <p:spPr>
          <a:xfrm>
            <a:off x="838200" y="2363638"/>
            <a:ext cx="10515600" cy="4318957"/>
          </a:xfrm>
        </p:spPr>
        <p:txBody>
          <a:bodyPr>
            <a:normAutofit fontScale="47500" lnSpcReduction="20000"/>
          </a:bodyPr>
          <a:lstStyle/>
          <a:p>
            <a:r>
              <a:rPr lang="en-GB" sz="3300" b="1" dirty="0">
                <a:latin typeface="Times New Roman" panose="02020603050405020304" pitchFamily="18" charset="0"/>
                <a:cs typeface="Times New Roman" panose="02020603050405020304" pitchFamily="18" charset="0"/>
              </a:rPr>
              <a:t>St </a:t>
            </a:r>
            <a:r>
              <a:rPr lang="en-GB" sz="3300" b="1" dirty="0" err="1">
                <a:latin typeface="Times New Roman" panose="02020603050405020304" pitchFamily="18" charset="0"/>
                <a:cs typeface="Times New Roman" panose="02020603050405020304" pitchFamily="18" charset="0"/>
              </a:rPr>
              <a:t>Gwenfrewy’s</a:t>
            </a:r>
            <a:r>
              <a:rPr lang="en-GB" sz="3300" b="1" dirty="0">
                <a:latin typeface="Times New Roman" panose="02020603050405020304" pitchFamily="18" charset="0"/>
                <a:cs typeface="Times New Roman" panose="02020603050405020304" pitchFamily="18" charset="0"/>
              </a:rPr>
              <a:t> martyrdom from </a:t>
            </a:r>
            <a:r>
              <a:rPr lang="en-GB" sz="3300" b="1" i="1" dirty="0" err="1">
                <a:latin typeface="Times New Roman" panose="02020603050405020304" pitchFamily="18" charset="0"/>
                <a:cs typeface="Times New Roman" panose="02020603050405020304" pitchFamily="18" charset="0"/>
              </a:rPr>
              <a:t>Buchedd</a:t>
            </a:r>
            <a:r>
              <a:rPr lang="en-GB" sz="3300" b="1" i="1" dirty="0">
                <a:latin typeface="Times New Roman" panose="02020603050405020304" pitchFamily="18" charset="0"/>
                <a:cs typeface="Times New Roman" panose="02020603050405020304" pitchFamily="18" charset="0"/>
              </a:rPr>
              <a:t> </a:t>
            </a:r>
            <a:r>
              <a:rPr lang="en-GB" sz="3300" b="1" i="1" dirty="0" err="1">
                <a:latin typeface="Times New Roman" panose="02020603050405020304" pitchFamily="18" charset="0"/>
                <a:cs typeface="Times New Roman" panose="02020603050405020304" pitchFamily="18" charset="0"/>
              </a:rPr>
              <a:t>Gwenfrewy</a:t>
            </a:r>
            <a:r>
              <a:rPr lang="en-GB" sz="3300" b="1" dirty="0">
                <a:latin typeface="Times New Roman" panose="02020603050405020304" pitchFamily="18" charset="0"/>
                <a:cs typeface="Times New Roman" panose="02020603050405020304" pitchFamily="18" charset="0"/>
              </a:rPr>
              <a:t>, </a:t>
            </a:r>
            <a:r>
              <a:rPr lang="en-GB" sz="3300" b="1" dirty="0" err="1">
                <a:latin typeface="Times New Roman" panose="02020603050405020304" pitchFamily="18" charset="0"/>
                <a:cs typeface="Times New Roman" panose="02020603050405020304" pitchFamily="18" charset="0"/>
              </a:rPr>
              <a:t>Llst</a:t>
            </a:r>
            <a:r>
              <a:rPr lang="en-GB" sz="3300" b="1" dirty="0">
                <a:latin typeface="Times New Roman" panose="02020603050405020304" pitchFamily="18" charset="0"/>
                <a:cs typeface="Times New Roman" panose="02020603050405020304" pitchFamily="18" charset="0"/>
              </a:rPr>
              <a:t> 34, pp. 197-8, ed. </a:t>
            </a:r>
            <a:r>
              <a:rPr lang="en-GB" sz="3300" b="1" dirty="0">
                <a:cs typeface="Times New Roman" panose="02020603050405020304" pitchFamily="18" charset="0"/>
              </a:rPr>
              <a:t>a</a:t>
            </a:r>
            <a:r>
              <a:rPr lang="en-GB" sz="3300" b="1" dirty="0">
                <a:latin typeface="Times New Roman" panose="02020603050405020304" pitchFamily="18" charset="0"/>
                <a:cs typeface="Times New Roman" panose="02020603050405020304" pitchFamily="18" charset="0"/>
              </a:rPr>
              <a:t>nd trans. Jane Cartwright, </a:t>
            </a:r>
          </a:p>
          <a:p>
            <a:r>
              <a:rPr lang="en-GB" sz="3300" i="1" dirty="0">
                <a:latin typeface="Times New Roman" panose="02020603050405020304" pitchFamily="18" charset="0"/>
                <a:cs typeface="Times New Roman" panose="02020603050405020304" pitchFamily="18" charset="0"/>
              </a:rPr>
              <a:t>translation: </a:t>
            </a:r>
            <a:br>
              <a:rPr lang="en-GB" sz="3300" dirty="0">
                <a:latin typeface="Times New Roman" panose="02020603050405020304" pitchFamily="18" charset="0"/>
                <a:cs typeface="Times New Roman" panose="02020603050405020304" pitchFamily="18" charset="0"/>
              </a:rPr>
            </a:br>
            <a:r>
              <a:rPr lang="en-GB" sz="3300" dirty="0">
                <a:latin typeface="Times New Roman" panose="02020603050405020304" pitchFamily="18" charset="0"/>
                <a:cs typeface="Times New Roman" panose="02020603050405020304" pitchFamily="18" charset="0"/>
              </a:rPr>
              <a:t>Thus she attempted to escape from his clutches and, in the end, he allowed her to go to her room, since he assumed that she would return better dressed, without delay. And she went out through a different door and ran towards the church. </a:t>
            </a:r>
          </a:p>
          <a:p>
            <a:br>
              <a:rPr lang="en-GB" sz="3300" dirty="0">
                <a:latin typeface="Times New Roman" panose="02020603050405020304" pitchFamily="18" charset="0"/>
                <a:cs typeface="Times New Roman" panose="02020603050405020304" pitchFamily="18" charset="0"/>
              </a:rPr>
            </a:br>
            <a:r>
              <a:rPr lang="en-GB" sz="3300" dirty="0">
                <a:latin typeface="Times New Roman" panose="02020603050405020304" pitchFamily="18" charset="0"/>
                <a:cs typeface="Times New Roman" panose="02020603050405020304" pitchFamily="18" charset="0"/>
              </a:rPr>
              <a:t>And at once the youth knew that she had fled and became enraged with anger and promptly unsheathed his sword and pursued her. And he overtook her easily and harshly said this: ‘Before now, I loved you and wanted to embrace you and you fled from me. And now, truth be told, know that if you will not be one with me willingly, your head will be cut off with this sword.’ And the maiden turned to the church door and looked carefully to see if anyone was coming to assist her. And when she saw that no one was coming, she turned to face the youth and said, ‘I am married to the eternal king and the judge of all men, and I cannot take another and I will not deceive you. I do not wish for anyone except him and I cannot have you without insulting him. And, for that reason, take out your sword and do as you please because I wish for no one other than him. And when that hideous youth heard her belittle him thus, he took out his sword and smote off her head. And there the maiden’s head fell to the floor. In the same spot the brightest and most beautiful spring burst forth which from that time forth has flowed continuously and it still flows today healing many sick people via the blessed virgin maiden’s miracles. And she was decapitated near the church. The head rolled from there into the church and the body fell outside, because there is a slope between the place where she was killed and the church. And when the crowd of people saw the head appear at their feet, they were greatly amazed and cursed the one who had committed this deed. </a:t>
            </a:r>
          </a:p>
          <a:p>
            <a:endParaRPr lang="en-GB" dirty="0"/>
          </a:p>
        </p:txBody>
      </p:sp>
    </p:spTree>
    <p:extLst>
      <p:ext uri="{BB962C8B-B14F-4D97-AF65-F5344CB8AC3E}">
        <p14:creationId xmlns:p14="http://schemas.microsoft.com/office/powerpoint/2010/main" val="22286657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E2CE4-9AE5-5E4D-AE0D-5E8E28F04A17}"/>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5334FD0A-70F7-E882-C006-88A1B1B2B52E}"/>
              </a:ext>
            </a:extLst>
          </p:cNvPr>
          <p:cNvSpPr>
            <a:spLocks noGrp="1"/>
          </p:cNvSpPr>
          <p:nvPr>
            <p:ph idx="1"/>
          </p:nvPr>
        </p:nvSpPr>
        <p:spPr/>
        <p:txBody>
          <a:bodyPr>
            <a:normAutofit fontScale="62500" lnSpcReduction="20000"/>
          </a:bodyPr>
          <a:lstStyle/>
          <a:p>
            <a:pPr marL="0" indent="0">
              <a:buNone/>
            </a:pPr>
            <a:r>
              <a:rPr lang="en-GB" dirty="0"/>
              <a:t>Bray, Dorothy Ann, ‘The Lives of the Early Irish Saints: A Study in Formulaic Composition and the Creation of an Image’ (unpublished PhD thesis, University of Edinburgh, 1982)</a:t>
            </a:r>
          </a:p>
          <a:p>
            <a:pPr marL="0" indent="0">
              <a:buNone/>
            </a:pPr>
            <a:r>
              <a:rPr lang="en-GB" dirty="0"/>
              <a:t>Bray, Dorothy Ann, </a:t>
            </a:r>
            <a:r>
              <a:rPr lang="en-GB" i="1" dirty="0"/>
              <a:t>A List of Motifs in the Lives of the Early Irish Saints </a:t>
            </a:r>
            <a:r>
              <a:rPr lang="en-GB" dirty="0"/>
              <a:t>(Helsinki, 1992)</a:t>
            </a:r>
          </a:p>
          <a:p>
            <a:pPr marL="0" indent="0">
              <a:buNone/>
            </a:pPr>
            <a:r>
              <a:rPr lang="en-GB" dirty="0"/>
              <a:t>Bray, Dorothy Ann, ‘Miracles and Wonders in the Composition of the Early Irish Saints’ in </a:t>
            </a:r>
            <a:r>
              <a:rPr lang="en-GB" i="1" dirty="0"/>
              <a:t>Celtic Hagiography and Saints’ Cults</a:t>
            </a:r>
            <a:r>
              <a:rPr lang="en-GB" dirty="0"/>
              <a:t>, (ed.) Jane Cartwright (Cardiff: University of Wales Press, 2003), pp. 136-147</a:t>
            </a:r>
          </a:p>
          <a:p>
            <a:pPr marL="0" indent="0">
              <a:buNone/>
            </a:pPr>
            <a:r>
              <a:rPr lang="en-GB" dirty="0"/>
              <a:t>Cartwright, Jane, </a:t>
            </a:r>
            <a:r>
              <a:rPr lang="en-GB" sz="2800" dirty="0">
                <a:effectLst/>
                <a:ea typeface="Calibri" panose="020F0502020204030204" pitchFamily="34" charset="0"/>
                <a:cs typeface="Times New Roman" panose="02020603050405020304" pitchFamily="18" charset="0"/>
              </a:rPr>
              <a:t>‘The Life of St </a:t>
            </a:r>
            <a:r>
              <a:rPr lang="en-GB" sz="2800" dirty="0" err="1">
                <a:effectLst/>
                <a:ea typeface="Calibri" panose="020F0502020204030204" pitchFamily="34" charset="0"/>
                <a:cs typeface="Times New Roman" panose="02020603050405020304" pitchFamily="18" charset="0"/>
              </a:rPr>
              <a:t>Ieuan</a:t>
            </a:r>
            <a:r>
              <a:rPr lang="en-GB" sz="2800" dirty="0">
                <a:effectLst/>
                <a:ea typeface="Calibri" panose="020F0502020204030204" pitchFamily="34" charset="0"/>
                <a:cs typeface="Times New Roman" panose="02020603050405020304" pitchFamily="18" charset="0"/>
              </a:rPr>
              <a:t> </a:t>
            </a:r>
            <a:r>
              <a:rPr lang="en-GB" sz="2800" dirty="0" err="1">
                <a:effectLst/>
                <a:ea typeface="Calibri" panose="020F0502020204030204" pitchFamily="34" charset="0"/>
                <a:cs typeface="Times New Roman" panose="02020603050405020304" pitchFamily="18" charset="0"/>
              </a:rPr>
              <a:t>Gwas</a:t>
            </a:r>
            <a:r>
              <a:rPr lang="en-GB" sz="2800" dirty="0">
                <a:effectLst/>
                <a:ea typeface="Calibri" panose="020F0502020204030204" pitchFamily="34" charset="0"/>
                <a:cs typeface="Times New Roman" panose="02020603050405020304" pitchFamily="18" charset="0"/>
              </a:rPr>
              <a:t> </a:t>
            </a:r>
            <a:r>
              <a:rPr lang="en-GB" sz="2800" dirty="0" err="1">
                <a:effectLst/>
                <a:ea typeface="Calibri" panose="020F0502020204030204" pitchFamily="34" charset="0"/>
                <a:cs typeface="Times New Roman" panose="02020603050405020304" pitchFamily="18" charset="0"/>
              </a:rPr>
              <a:t>Padrig</a:t>
            </a:r>
            <a:r>
              <a:rPr lang="en-GB" sz="2800" dirty="0">
                <a:effectLst/>
                <a:ea typeface="Calibri" panose="020F0502020204030204" pitchFamily="34" charset="0"/>
                <a:cs typeface="Times New Roman" panose="02020603050405020304" pitchFamily="18" charset="0"/>
              </a:rPr>
              <a:t> and its context in Middle Welsh hagiography’, paper delivered at </a:t>
            </a:r>
            <a:r>
              <a:rPr lang="en-GB" dirty="0">
                <a:ea typeface="Calibri" panose="020F0502020204030204" pitchFamily="34" charset="0"/>
                <a:cs typeface="Times New Roman" panose="02020603050405020304" pitchFamily="18" charset="0"/>
              </a:rPr>
              <a:t>C</a:t>
            </a:r>
            <a:r>
              <a:rPr lang="en-GB" sz="2800" dirty="0">
                <a:effectLst/>
                <a:ea typeface="Calibri" panose="020F0502020204030204" pitchFamily="34" charset="0"/>
                <a:cs typeface="Times New Roman" panose="02020603050405020304" pitchFamily="18" charset="0"/>
              </a:rPr>
              <a:t>eltic Congress, University of Utrecht, July 2023</a:t>
            </a:r>
          </a:p>
          <a:p>
            <a:pPr marL="0" indent="0">
              <a:buNone/>
            </a:pPr>
            <a:r>
              <a:rPr lang="en-GB" dirty="0"/>
              <a:t>Heist, W.W., ‘Myth and Folklore in the Lives of Irish Saints’, </a:t>
            </a:r>
            <a:r>
              <a:rPr lang="en-GB" i="1" dirty="0"/>
              <a:t>Centennial Review </a:t>
            </a:r>
            <a:r>
              <a:rPr lang="en-GB" dirty="0"/>
              <a:t>12 (1968), 181-93</a:t>
            </a:r>
          </a:p>
          <a:p>
            <a:pPr marL="0" indent="0">
              <a:buNone/>
            </a:pPr>
            <a:r>
              <a:rPr lang="en-GB" dirty="0"/>
              <a:t>Rees, Alwyn D., ‘The Divine Hero in Celtic Hagiology’, </a:t>
            </a:r>
            <a:r>
              <a:rPr lang="en-GB" i="1" dirty="0"/>
              <a:t>Folklore</a:t>
            </a:r>
            <a:r>
              <a:rPr lang="en-GB" dirty="0"/>
              <a:t> XLVII (1936), 30-41.</a:t>
            </a:r>
          </a:p>
          <a:p>
            <a:pPr marL="0" indent="0">
              <a:buNone/>
            </a:pPr>
            <a:r>
              <a:rPr lang="en-GB" dirty="0"/>
              <a:t>De Vries, Jan. </a:t>
            </a:r>
            <a:r>
              <a:rPr lang="en-GB" i="1" dirty="0"/>
              <a:t>Heroic Song and Heroic Legend </a:t>
            </a:r>
            <a:r>
              <a:rPr lang="en-GB" dirty="0"/>
              <a:t>(trans.) B.J. Timmer. (London: Oxford University Press, 1963)</a:t>
            </a:r>
          </a:p>
          <a:p>
            <a:pPr marL="0" indent="0">
              <a:buNone/>
            </a:pPr>
            <a:r>
              <a:rPr lang="en-GB" dirty="0"/>
              <a:t>De Vries, Jan, </a:t>
            </a:r>
            <a:r>
              <a:rPr lang="en-GB" i="1" dirty="0"/>
              <a:t>La Religion des </a:t>
            </a:r>
            <a:r>
              <a:rPr lang="en-GB" i="1" dirty="0" err="1"/>
              <a:t>Celtes</a:t>
            </a:r>
            <a:r>
              <a:rPr lang="en-GB" i="1" dirty="0"/>
              <a:t> (</a:t>
            </a:r>
            <a:r>
              <a:rPr lang="en-GB" dirty="0"/>
              <a:t>Paris: </a:t>
            </a:r>
            <a:r>
              <a:rPr lang="en-GB" dirty="0" err="1"/>
              <a:t>Payo</a:t>
            </a:r>
            <a:r>
              <a:rPr lang="en-GB" dirty="0"/>
              <a:t>, 1963)</a:t>
            </a:r>
          </a:p>
          <a:p>
            <a:pPr marL="0" indent="0">
              <a:buNone/>
            </a:pPr>
            <a:r>
              <a:rPr lang="en-GB" dirty="0"/>
              <a:t>Plummer, Charles, </a:t>
            </a:r>
            <a:r>
              <a:rPr lang="en-GB" i="1" dirty="0"/>
              <a:t>Vitae Sanctorum </a:t>
            </a:r>
            <a:r>
              <a:rPr lang="en-GB" i="1" dirty="0" err="1"/>
              <a:t>Hiberniae</a:t>
            </a:r>
            <a:r>
              <a:rPr lang="en-GB" dirty="0"/>
              <a:t>, 2 vols (Oxford: Oxford University Press, 1890; </a:t>
            </a:r>
            <a:r>
              <a:rPr lang="en-GB" dirty="0" err="1"/>
              <a:t>rept</a:t>
            </a:r>
            <a:r>
              <a:rPr lang="en-GB" dirty="0"/>
              <a:t> 1968)</a:t>
            </a:r>
          </a:p>
          <a:p>
            <a:pPr marL="0" indent="0">
              <a:buNone/>
            </a:pPr>
            <a:r>
              <a:rPr lang="en-GB" dirty="0">
                <a:hlinkClick r:id="rId2"/>
              </a:rPr>
              <a:t>University of Cambridge, ASNC, Mapping Miracles | A Database of Motifs in Insular Hagiography (wordpress.com)</a:t>
            </a:r>
            <a:r>
              <a:rPr lang="en-GB" dirty="0"/>
              <a:t> &lt;accessed 17/04/24&gt;</a:t>
            </a:r>
          </a:p>
        </p:txBody>
      </p:sp>
    </p:spTree>
    <p:extLst>
      <p:ext uri="{BB962C8B-B14F-4D97-AF65-F5344CB8AC3E}">
        <p14:creationId xmlns:p14="http://schemas.microsoft.com/office/powerpoint/2010/main" val="34012522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Default Design">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EEF62C05E3CE948847BA126F0AAA57B" ma:contentTypeVersion="18" ma:contentTypeDescription="Create a new document." ma:contentTypeScope="" ma:versionID="7524d089890f330444b751578e30da65">
  <xsd:schema xmlns:xsd="http://www.w3.org/2001/XMLSchema" xmlns:xs="http://www.w3.org/2001/XMLSchema" xmlns:p="http://schemas.microsoft.com/office/2006/metadata/properties" xmlns:ns3="23b19444-a407-4d64-bb54-26f24f987b4b" xmlns:ns4="917ebe23-77a0-4db3-9660-de977ba204ce" targetNamespace="http://schemas.microsoft.com/office/2006/metadata/properties" ma:root="true" ma:fieldsID="581765b2a91a87fc8401c5a57aa4672b" ns3:_="" ns4:_="">
    <xsd:import namespace="23b19444-a407-4d64-bb54-26f24f987b4b"/>
    <xsd:import namespace="917ebe23-77a0-4db3-9660-de977ba204ce"/>
    <xsd:element name="properties">
      <xsd:complexType>
        <xsd:sequence>
          <xsd:element name="documentManagement">
            <xsd:complexType>
              <xsd:all>
                <xsd:element ref="ns3:MediaServiceMetadata" minOccurs="0"/>
                <xsd:element ref="ns3:MediaServiceFastMetadata" minOccurs="0"/>
                <xsd:element ref="ns3:MediaServiceDateTaken" minOccurs="0"/>
                <xsd:element ref="ns4:SharedWithUsers" minOccurs="0"/>
                <xsd:element ref="ns4:SharedWithDetails" minOccurs="0"/>
                <xsd:element ref="ns4:SharingHintHash"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3:MediaServiceOCR" minOccurs="0"/>
                <xsd:element ref="ns3:MediaServiceLocation" minOccurs="0"/>
                <xsd:element ref="ns3:MediaLengthInSeconds" minOccurs="0"/>
                <xsd:element ref="ns3:MediaServiceSearchProperties" minOccurs="0"/>
                <xsd:element ref="ns3:_activity"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3b19444-a407-4d64-bb54-26f24f987b4b"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AutoTags" ma:index="16" nillable="true" ma:displayName="Tags" ma:internalName="MediaServiceAutoTag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_activity" ma:index="23" nillable="true" ma:displayName="_activity" ma:hidden="true" ma:internalName="_activity">
      <xsd:simpleType>
        <xsd:restriction base="dms:Note"/>
      </xsd:simple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ystemTags" ma:index="25"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17ebe23-77a0-4db3-9660-de977ba204ce"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SharingHintHash" ma:index="13"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23b19444-a407-4d64-bb54-26f24f987b4b" xsi:nil="true"/>
  </documentManagement>
</p:properties>
</file>

<file path=customXml/itemProps1.xml><?xml version="1.0" encoding="utf-8"?>
<ds:datastoreItem xmlns:ds="http://schemas.openxmlformats.org/officeDocument/2006/customXml" ds:itemID="{69C625BA-BDB7-4984-BF42-7F229C9F058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3b19444-a407-4d64-bb54-26f24f987b4b"/>
    <ds:schemaRef ds:uri="917ebe23-77a0-4db3-9660-de977ba204c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11FD6F6-57ED-4580-A50B-96C343716B36}">
  <ds:schemaRefs>
    <ds:schemaRef ds:uri="http://schemas.microsoft.com/sharepoint/v3/contenttype/forms"/>
  </ds:schemaRefs>
</ds:datastoreItem>
</file>

<file path=customXml/itemProps3.xml><?xml version="1.0" encoding="utf-8"?>
<ds:datastoreItem xmlns:ds="http://schemas.openxmlformats.org/officeDocument/2006/customXml" ds:itemID="{6EEB98EB-93CD-4478-A51D-9CC621A84F51}">
  <ds:schemaRefs>
    <ds:schemaRef ds:uri="http://purl.org/dc/terms/"/>
    <ds:schemaRef ds:uri="http://schemas.microsoft.com/office/infopath/2007/PartnerControls"/>
    <ds:schemaRef ds:uri="http://www.w3.org/XML/1998/namespace"/>
    <ds:schemaRef ds:uri="http://purl.org/dc/elements/1.1/"/>
    <ds:schemaRef ds:uri="23b19444-a407-4d64-bb54-26f24f987b4b"/>
    <ds:schemaRef ds:uri="http://purl.org/dc/dcmitype/"/>
    <ds:schemaRef ds:uri="http://schemas.microsoft.com/office/2006/documentManagement/types"/>
    <ds:schemaRef ds:uri="http://schemas.microsoft.com/office/2006/metadata/properties"/>
    <ds:schemaRef ds:uri="http://schemas.openxmlformats.org/package/2006/metadata/core-properties"/>
    <ds:schemaRef ds:uri="917ebe23-77a0-4db3-9660-de977ba204ce"/>
  </ds:schemaRefs>
</ds:datastoreItem>
</file>

<file path=docProps/app.xml><?xml version="1.0" encoding="utf-8"?>
<Properties xmlns="http://schemas.openxmlformats.org/officeDocument/2006/extended-properties" xmlns:vt="http://schemas.openxmlformats.org/officeDocument/2006/docPropsVTypes">
  <TotalTime>209</TotalTime>
  <Words>3829</Words>
  <Application>Microsoft Office PowerPoint</Application>
  <PresentationFormat>Widescreen</PresentationFormat>
  <Paragraphs>189</Paragraphs>
  <Slides>25</Slides>
  <Notes>0</Notes>
  <HiddenSlides>0</HiddenSlides>
  <MMClips>0</MMClips>
  <ScaleCrop>false</ScaleCrop>
  <HeadingPairs>
    <vt:vector size="8" baseType="variant">
      <vt:variant>
        <vt:lpstr>Fonts Used</vt:lpstr>
      </vt:variant>
      <vt:variant>
        <vt:i4>10</vt:i4>
      </vt:variant>
      <vt:variant>
        <vt:lpstr>Theme</vt:lpstr>
      </vt:variant>
      <vt:variant>
        <vt:i4>4</vt:i4>
      </vt:variant>
      <vt:variant>
        <vt:lpstr>Embedded OLE Servers</vt:lpstr>
      </vt:variant>
      <vt:variant>
        <vt:i4>1</vt:i4>
      </vt:variant>
      <vt:variant>
        <vt:lpstr>Slide Titles</vt:lpstr>
      </vt:variant>
      <vt:variant>
        <vt:i4>25</vt:i4>
      </vt:variant>
    </vt:vector>
  </HeadingPairs>
  <TitlesOfParts>
    <vt:vector size="40" baseType="lpstr">
      <vt:lpstr>inherit</vt:lpstr>
      <vt:lpstr>Junicode</vt:lpstr>
      <vt:lpstr>Arial</vt:lpstr>
      <vt:lpstr>Calibri</vt:lpstr>
      <vt:lpstr>Calibri Light</vt:lpstr>
      <vt:lpstr>Merriweather</vt:lpstr>
      <vt:lpstr>Raleway</vt:lpstr>
      <vt:lpstr>Roboto</vt:lpstr>
      <vt:lpstr>Times New Roman</vt:lpstr>
      <vt:lpstr>Verdana</vt:lpstr>
      <vt:lpstr>Office Theme</vt:lpstr>
      <vt:lpstr>Office Theme</vt:lpstr>
      <vt:lpstr>Default Design</vt:lpstr>
      <vt:lpstr>Office Theme</vt:lpstr>
      <vt:lpstr>Photo Editor Photo</vt:lpstr>
      <vt:lpstr>Hagiographical Motifs</vt:lpstr>
      <vt:lpstr>Definition of motif</vt:lpstr>
      <vt:lpstr>Hagiography (Simon Yarrow, Saints: A Very Short Introduction Writing the saints | Saints: A Very Short Introduction | Oxford Academic (oup.com)</vt:lpstr>
      <vt:lpstr>W. W. Heist, ‘Myth and Folklore in the Lives of Irish Saints’, Centennial Review 12 (1968), 181-93 (p. 182) </vt:lpstr>
      <vt:lpstr>PowerPoint Presentation</vt:lpstr>
      <vt:lpstr>Dorothy Ann Bray</vt:lpstr>
      <vt:lpstr>PowerPoint Presentation</vt:lpstr>
      <vt:lpstr>Jan De Vries, pp. 211-216 heroic biographical patterning</vt:lpstr>
      <vt:lpstr>Alwyn Rees, ‘The Divine Hero in Celtic Hagiology’ Folklore XLVII (1936), 30-41.</vt:lpstr>
      <vt:lpstr>Some motifs proposed by Bray</vt:lpstr>
      <vt:lpstr>Bray’s selection of hagiographical motifs continued</vt:lpstr>
      <vt:lpstr>PowerPoint Presentation</vt:lpstr>
      <vt:lpstr>See R. H. Bloch, ‘Chaucer’s maiden’s head: The Physician’s Tale and the poetics of virginity’, Representations, 28 (1989): 113-34 and Jane Cartwright, Feminine Sanctity and Spirituality in Medieval Wales (Cardiff: University of Wales Press, 2008) </vt:lpstr>
      <vt:lpstr>Buchedd Ieuan Gwas Padrig   biblical and hagiographical motifs</vt:lpstr>
      <vt:lpstr>Buchedd Ieuan Gwas Padrig,  (ed. and trans.) Jane Cartwright In hagiography God regularly acts through the agency of the saints to overcome serpents and offer people hope and protection from harm. Samson, the first Welsh saint for whom a Latin vita is extant, uses the sign of the cross to heal a snake bite and kills serpents three times including one in Wales that hisses, spits fire and chews its own tail. </vt:lpstr>
      <vt:lpstr>Angel tells Patrick to leave Wales for Ireland Buchedd Ieuan Gwas Padrig, Patrick, Ieuan’s teacher = ‘Archesgob yMynyw’ (Archbishop of Menevia/ St Davids) Gwas Padrig – Gille/Giolla Pádraig or Gospatrick)   C17th-ceiling painting Church of St Divy, Brittany photo: Jane Cartwright </vt:lpstr>
      <vt:lpstr>Buchedd Ieuan Gwas Padrig  biblical and hagiographical motifs</vt:lpstr>
      <vt:lpstr>Ffynhonnau/holy wells   Ffynnon Gwas Padrig            photo: Janet Bord</vt:lpstr>
      <vt:lpstr>Buchedd Ieuan Gwas Padrig  biblical and hagiographical motifs</vt:lpstr>
      <vt:lpstr>Rhisiart ap Rhys ‘St Catwg or Cadog of Llancarfan’ in Medieval Welsh Poems to Saints and Shrines, ed. and trans. Barry Lewis (Dublin, 2015), pp. 128 and 399</vt:lpstr>
      <vt:lpstr>Unusual conception</vt:lpstr>
      <vt:lpstr>Saints fasts (cf. Moses, Elijah, Christ)</vt:lpstr>
      <vt:lpstr>Jesus turns water into wine at wedding in Cana (John 2:1-11)</vt:lpstr>
      <vt:lpstr>Saint encounters secular conflict Saint beheaded Female saint refuses intercourse &gt; martyred Well springs forth </vt:lpstr>
      <vt:lpstr>Bibliography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Hagiographical Motifs</dc:title>
  <dc:creator>Jane Cartwright</dc:creator>
  <cp:lastModifiedBy>Jane Cartwright</cp:lastModifiedBy>
  <cp:revision>1</cp:revision>
  <dcterms:created xsi:type="dcterms:W3CDTF">2024-04-17T11:31:32Z</dcterms:created>
  <dcterms:modified xsi:type="dcterms:W3CDTF">2024-04-17T15:00:44Z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0x010100CEEF62C05E3CE948847BA126F0AAA57B</vt:lpwstr>
  </property>
</Properties>
</file>