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7" r:id="rId2"/>
    <p:sldId id="258" r:id="rId3"/>
    <p:sldId id="259" r:id="rId4"/>
    <p:sldId id="260" r:id="rId5"/>
    <p:sldId id="261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9" d="100"/>
          <a:sy n="79" d="100"/>
        </p:scale>
        <p:origin x="-155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B22568-163F-492B-BDC2-2A2E64A9B36A}" type="datetimeFigureOut">
              <a:rPr lang="en-GB" smtClean="0"/>
              <a:t>15/02/2015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28F179-ECC8-40C5-A4CE-E9E4E37F1070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222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dirty="0" smtClean="0"/>
          </a:p>
        </p:txBody>
      </p:sp>
      <p:sp>
        <p:nvSpPr>
          <p:cNvPr id="52228" name="Slide Number Placeholder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27629D87-D154-443C-9097-C53AF41CAEB8}" type="slidenum">
              <a:rPr lang="en-US" sz="1200">
                <a:latin typeface="Calibri" pitchFamily="34" charset="0"/>
              </a:rPr>
              <a:pPr algn="r"/>
              <a:t>12</a:t>
            </a:fld>
            <a:endParaRPr lang="en-US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B9324-2063-4426-9949-2B626F69501C}" type="datetimeFigureOut">
              <a:rPr lang="en-GB" smtClean="0"/>
              <a:t>15/02/2015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BA47DD-F72E-47FA-940D-20227904C98B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B9324-2063-4426-9949-2B626F69501C}" type="datetimeFigureOut">
              <a:rPr lang="en-GB" smtClean="0"/>
              <a:t>15/02/2015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BA47DD-F72E-47FA-940D-20227904C98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B9324-2063-4426-9949-2B626F69501C}" type="datetimeFigureOut">
              <a:rPr lang="en-GB" smtClean="0"/>
              <a:t>15/02/2015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BA47DD-F72E-47FA-940D-20227904C98B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B9324-2063-4426-9949-2B626F69501C}" type="datetimeFigureOut">
              <a:rPr lang="en-GB" smtClean="0"/>
              <a:t>15/02/2015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BA47DD-F72E-47FA-940D-20227904C98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B9324-2063-4426-9949-2B626F69501C}" type="datetimeFigureOut">
              <a:rPr lang="en-GB" smtClean="0"/>
              <a:t>15/02/2015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BA47DD-F72E-47FA-940D-20227904C98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B9324-2063-4426-9949-2B626F69501C}" type="datetimeFigureOut">
              <a:rPr lang="en-GB" smtClean="0"/>
              <a:t>15/02/2015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BA47DD-F72E-47FA-940D-20227904C98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B9324-2063-4426-9949-2B626F69501C}" type="datetimeFigureOut">
              <a:rPr lang="en-GB" smtClean="0"/>
              <a:t>15/02/2015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BA47DD-F72E-47FA-940D-20227904C98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B9324-2063-4426-9949-2B626F69501C}" type="datetimeFigureOut">
              <a:rPr lang="en-GB" smtClean="0"/>
              <a:t>15/02/2015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BA47DD-F72E-47FA-940D-20227904C98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9BFB9324-2063-4426-9949-2B626F69501C}" type="datetimeFigureOut">
              <a:rPr lang="en-GB" smtClean="0"/>
              <a:t>15/02/2015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41BA47DD-F72E-47FA-940D-20227904C98B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B9324-2063-4426-9949-2B626F69501C}" type="datetimeFigureOut">
              <a:rPr lang="en-GB" smtClean="0"/>
              <a:t>15/02/2015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BA47DD-F72E-47FA-940D-20227904C98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FB9324-2063-4426-9949-2B626F69501C}" type="datetimeFigureOut">
              <a:rPr lang="en-GB" smtClean="0"/>
              <a:t>15/02/2015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BA47DD-F72E-47FA-940D-20227904C98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BFB9324-2063-4426-9949-2B626F69501C}" type="datetimeFigureOut">
              <a:rPr lang="en-GB" smtClean="0"/>
              <a:t>15/02/2015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1BA47DD-F72E-47FA-940D-20227904C98B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://www.google.co.uk/imgres?q=the+pen+is+mightier+than+the+sword&amp;num=10&amp;um=1&amp;hl=en&amp;gbv=2&amp;biw=476&amp;bih=625&amp;tbm=isch&amp;tbnid=jJYjZZ3KKgIZOM:&amp;imgrefurl=http://alihassan2.wordpress.com/2011/07/21/the-pen-is-mightier-than-the-sword/&amp;docid=6JlV-tesYTQK-M&amp;w=300&amp;h=194&amp;ei=E0BrToq1DcPG8QOM29Az&amp;zoom=1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 eaLnBrk="1" hangingPunct="1"/>
            <a:r>
              <a:rPr lang="en-US" smtClean="0"/>
              <a:t>Taking notes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685800" y="3886200"/>
            <a:ext cx="6400800" cy="1752600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dirty="0" smtClean="0"/>
              <a:t>Methods and purpose</a:t>
            </a:r>
            <a:endParaRPr lang="en-US" dirty="0"/>
          </a:p>
        </p:txBody>
      </p:sp>
      <p:pic>
        <p:nvPicPr>
          <p:cNvPr id="28675" name="Picture 6" descr="ANd9GcQxr1_cTi885VipBdfhWUaF_c-r6lIYB6MnvajN3MFUm3hVR4iurTaLB46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76750" y="4916488"/>
            <a:ext cx="4667250" cy="981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Notes from sources</a:t>
            </a:r>
          </a:p>
        </p:txBody>
      </p:sp>
      <p:sp>
        <p:nvSpPr>
          <p:cNvPr id="29698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smtClean="0"/>
              <a:t>Have a notebook or file per module/subject</a:t>
            </a:r>
          </a:p>
          <a:p>
            <a:pPr eaLnBrk="1" hangingPunct="1"/>
            <a:r>
              <a:rPr lang="en-US" smtClean="0"/>
              <a:t>Create a reference trail</a:t>
            </a:r>
          </a:p>
          <a:p>
            <a:pPr eaLnBrk="1" hangingPunct="1"/>
            <a:r>
              <a:rPr lang="en-US" smtClean="0"/>
              <a:t>Write book reference at top of page</a:t>
            </a:r>
          </a:p>
          <a:p>
            <a:pPr eaLnBrk="1" hangingPunct="1"/>
            <a:r>
              <a:rPr lang="en-US" smtClean="0"/>
              <a:t>Be accurate </a:t>
            </a:r>
          </a:p>
          <a:p>
            <a:pPr eaLnBrk="1" hangingPunct="1"/>
            <a:r>
              <a:rPr lang="en-US" smtClean="0"/>
              <a:t>Ensure clarity between author’s ideas and your comments</a:t>
            </a:r>
          </a:p>
        </p:txBody>
      </p:sp>
      <p:pic>
        <p:nvPicPr>
          <p:cNvPr id="29699" name="Picture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10350" y="4492625"/>
            <a:ext cx="2222500" cy="222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0" name="Picture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79875" y="4784725"/>
            <a:ext cx="2649538" cy="187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An example</a:t>
            </a:r>
          </a:p>
        </p:txBody>
      </p:sp>
      <p:sp>
        <p:nvSpPr>
          <p:cNvPr id="30722" name="TextBox 7"/>
          <p:cNvSpPr txBox="1">
            <a:spLocks noChangeArrowheads="1"/>
          </p:cNvSpPr>
          <p:nvPr/>
        </p:nvSpPr>
        <p:spPr bwMode="auto">
          <a:xfrm>
            <a:off x="1382713" y="1852613"/>
            <a:ext cx="6221412" cy="301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b="1">
                <a:latin typeface="Calibri" pitchFamily="34" charset="0"/>
              </a:rPr>
              <a:t>Nidhal Guessoum, 2011,  Islam's Quantum Question: Reconciling Muslim Tradition and Modern Science,  </a:t>
            </a:r>
          </a:p>
          <a:p>
            <a:r>
              <a:rPr lang="en-US" b="1">
                <a:latin typeface="Calibri" pitchFamily="34" charset="0"/>
              </a:rPr>
              <a:t>London: </a:t>
            </a:r>
            <a:r>
              <a:rPr lang="en-GB" b="1">
                <a:latin typeface="Calibri" pitchFamily="34" charset="0"/>
              </a:rPr>
              <a:t>I. B. Tauris </a:t>
            </a:r>
          </a:p>
          <a:p>
            <a:endParaRPr lang="en-US" b="1">
              <a:latin typeface="Calibri" pitchFamily="34" charset="0"/>
            </a:endParaRPr>
          </a:p>
          <a:p>
            <a:r>
              <a:rPr lang="en-GB" sz="1200"/>
              <a:t>Indeed, Nasr notes that modern science, being a secular enterprise, is an anomaly with regard to human history. He remarks that the Western civilization is the first one to construct a science, a knowledge and description of nature that negates the sacred altogether. He makes a causal link between this fact and the problems that have resulted from science and its applications (technology); indeed, Nasr blames modern science in toto for all the ills that can be found in modern society, from the onslaught on the environment, to the ‘debasement’ of man. (p. 112) </a:t>
            </a:r>
          </a:p>
          <a:p>
            <a:endParaRPr lang="en-US" sz="1200">
              <a:latin typeface="Calibri" pitchFamily="34" charset="0"/>
            </a:endParaRPr>
          </a:p>
          <a:p>
            <a:r>
              <a:rPr lang="en-GB" sz="1200" b="1">
                <a:latin typeface="Calibri" pitchFamily="34" charset="0"/>
              </a:rPr>
              <a:t>Guessoum</a:t>
            </a:r>
            <a:r>
              <a:rPr lang="en-US" sz="1200" b="1">
                <a:latin typeface="Calibri" pitchFamily="34" charset="0"/>
              </a:rPr>
              <a:t> acknowledges Nasr’s hypothesis of modern science negating the sacred – cross ref. with </a:t>
            </a:r>
            <a:r>
              <a:rPr lang="en-GB" sz="1200" b="1">
                <a:latin typeface="Calibri" pitchFamily="34" charset="0"/>
              </a:rPr>
              <a:t>physicist Muhammad Abdus Salam’s </a:t>
            </a:r>
            <a:r>
              <a:rPr lang="en-US" sz="1200" b="1">
                <a:latin typeface="Calibri" pitchFamily="34" charset="0"/>
              </a:rPr>
              <a:t>ideas on page 133.</a:t>
            </a:r>
          </a:p>
        </p:txBody>
      </p:sp>
      <p:sp>
        <p:nvSpPr>
          <p:cNvPr id="30723" name="TextBox 8"/>
          <p:cNvSpPr txBox="1">
            <a:spLocks noChangeArrowheads="1"/>
          </p:cNvSpPr>
          <p:nvPr/>
        </p:nvSpPr>
        <p:spPr bwMode="auto">
          <a:xfrm>
            <a:off x="1382713" y="823913"/>
            <a:ext cx="1841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en-US" sz="2000" b="1">
              <a:solidFill>
                <a:schemeClr val="bg1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Online sources</a:t>
            </a:r>
          </a:p>
        </p:txBody>
      </p:sp>
      <p:sp>
        <p:nvSpPr>
          <p:cNvPr id="3174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smtClean="0"/>
              <a:t>Book mark or ‘favourite’ the whole site</a:t>
            </a:r>
          </a:p>
          <a:p>
            <a:pPr eaLnBrk="1" hangingPunct="1"/>
            <a:r>
              <a:rPr lang="en-US" smtClean="0"/>
              <a:t>Store useful quotes only</a:t>
            </a:r>
          </a:p>
          <a:p>
            <a:pPr eaLnBrk="1" hangingPunct="1"/>
            <a:r>
              <a:rPr lang="en-US" smtClean="0"/>
              <a:t>Cut and paste URL, author, date and quote into file of info</a:t>
            </a:r>
          </a:p>
          <a:p>
            <a:pPr eaLnBrk="1" hangingPunct="1"/>
            <a:r>
              <a:rPr lang="en-US" smtClean="0"/>
              <a:t>Store whole PDF file of journal article – in named file</a:t>
            </a:r>
          </a:p>
          <a:p>
            <a:pPr eaLnBrk="1" hangingPunct="1"/>
            <a:r>
              <a:rPr lang="en-US" smtClean="0"/>
              <a:t>Or cut and paste quote</a:t>
            </a:r>
          </a:p>
        </p:txBody>
      </p:sp>
      <p:pic>
        <p:nvPicPr>
          <p:cNvPr id="31747" name="Picture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7050" y="4624388"/>
            <a:ext cx="1900238" cy="184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48" name="Picture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26013" y="4918075"/>
            <a:ext cx="1798637" cy="154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Cut and pasting from a PDF</a:t>
            </a:r>
          </a:p>
        </p:txBody>
      </p:sp>
      <p:sp>
        <p:nvSpPr>
          <p:cNvPr id="3277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smtClean="0"/>
              <a:t>Go to ‘Tools’</a:t>
            </a:r>
          </a:p>
          <a:p>
            <a:pPr eaLnBrk="1" hangingPunct="1"/>
            <a:r>
              <a:rPr lang="en-US" smtClean="0"/>
              <a:t>Choose ‘Select and Zoom’</a:t>
            </a:r>
          </a:p>
          <a:p>
            <a:pPr eaLnBrk="1" hangingPunct="1"/>
            <a:r>
              <a:rPr lang="en-US" smtClean="0"/>
              <a:t>Choose ‘Select Tool’</a:t>
            </a:r>
          </a:p>
          <a:p>
            <a:pPr eaLnBrk="1" hangingPunct="1"/>
            <a:r>
              <a:rPr lang="en-US" smtClean="0"/>
              <a:t>Now you can cut and paste…</a:t>
            </a:r>
          </a:p>
        </p:txBody>
      </p:sp>
      <p:pic>
        <p:nvPicPr>
          <p:cNvPr id="32771" name="Picture 8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5313" y="4157663"/>
            <a:ext cx="7620000" cy="1968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 smtClean="0"/>
              <a:t>Linear </a:t>
            </a:r>
            <a:r>
              <a:rPr lang="en-US" dirty="0" err="1" smtClean="0"/>
              <a:t>notetaking</a:t>
            </a:r>
            <a:endParaRPr lang="en-US" dirty="0" smtClean="0"/>
          </a:p>
        </p:txBody>
      </p:sp>
      <p:pic>
        <p:nvPicPr>
          <p:cNvPr id="34818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286133" y="1774825"/>
            <a:ext cx="4571734" cy="46259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 smtClean="0"/>
              <a:t>Diagrammatical </a:t>
            </a:r>
            <a:r>
              <a:rPr lang="en-US" dirty="0" smtClean="0"/>
              <a:t> </a:t>
            </a:r>
            <a:r>
              <a:rPr lang="en-US" dirty="0" err="1" smtClean="0"/>
              <a:t>notetaking</a:t>
            </a:r>
            <a:endParaRPr lang="en-US" dirty="0" smtClean="0"/>
          </a:p>
        </p:txBody>
      </p:sp>
      <p:pic>
        <p:nvPicPr>
          <p:cNvPr id="35842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92292" y="1774825"/>
            <a:ext cx="6759416" cy="46259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Top tips for taking notes</a:t>
            </a:r>
          </a:p>
        </p:txBody>
      </p:sp>
      <p:sp>
        <p:nvSpPr>
          <p:cNvPr id="36866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smtClean="0">
                <a:solidFill>
                  <a:srgbClr val="FFFFFF"/>
                </a:solidFill>
              </a:rPr>
              <a:t>Accuracy</a:t>
            </a:r>
          </a:p>
          <a:p>
            <a:pPr eaLnBrk="1" hangingPunct="1"/>
            <a:r>
              <a:rPr lang="en-US" smtClean="0"/>
              <a:t>Brevity</a:t>
            </a:r>
          </a:p>
          <a:p>
            <a:pPr eaLnBrk="1" hangingPunct="1"/>
            <a:r>
              <a:rPr lang="en-US" smtClean="0"/>
              <a:t>Concentration </a:t>
            </a:r>
          </a:p>
        </p:txBody>
      </p:sp>
      <p:pic>
        <p:nvPicPr>
          <p:cNvPr id="36867" name="Picture 9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79850" y="2832100"/>
            <a:ext cx="5080000" cy="381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Pros and cons</a:t>
            </a:r>
          </a:p>
        </p:txBody>
      </p:sp>
      <p:sp>
        <p:nvSpPr>
          <p:cNvPr id="37890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smtClean="0"/>
              <a:t>Linear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Records in </a:t>
            </a:r>
            <a:r>
              <a:rPr lang="en-US" dirty="0" smtClean="0"/>
              <a:t>sequence</a:t>
            </a:r>
            <a:endParaRPr lang="en-US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Can fill any amount of pages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Clearly differentiates between own </a:t>
            </a:r>
            <a:r>
              <a:rPr lang="en-US" dirty="0" smtClean="0"/>
              <a:t>and other’s ideas</a:t>
            </a:r>
            <a:endParaRPr lang="en-US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Bullet points can be used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US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Possibly boring and dull to read back</a:t>
            </a:r>
            <a:endParaRPr lang="en-US" dirty="0"/>
          </a:p>
        </p:txBody>
      </p:sp>
      <p:sp>
        <p:nvSpPr>
          <p:cNvPr id="37892" name="Text Placeholder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eaLnBrk="1" hangingPunct="1"/>
            <a:r>
              <a:rPr lang="en-US" smtClean="0"/>
              <a:t>Diagrammatical </a:t>
            </a:r>
          </a:p>
        </p:txBody>
      </p:sp>
      <p:sp>
        <p:nvSpPr>
          <p:cNvPr id="37893" name="Content Placeholder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eaLnBrk="1" hangingPunct="1"/>
            <a:r>
              <a:rPr lang="en-US" smtClean="0"/>
              <a:t>Good for visual thinkers</a:t>
            </a:r>
          </a:p>
          <a:p>
            <a:pPr eaLnBrk="1" hangingPunct="1"/>
            <a:r>
              <a:rPr lang="en-US" smtClean="0"/>
              <a:t>Enables personal connections to be made</a:t>
            </a:r>
          </a:p>
          <a:p>
            <a:pPr eaLnBrk="1" hangingPunct="1"/>
            <a:r>
              <a:rPr lang="en-US" smtClean="0"/>
              <a:t>All info on one page (condensed)</a:t>
            </a:r>
          </a:p>
          <a:p>
            <a:pPr eaLnBrk="1" hangingPunct="1"/>
            <a:endParaRPr lang="en-US" smtClean="0"/>
          </a:p>
          <a:p>
            <a:pPr eaLnBrk="1" hangingPunct="1"/>
            <a:endParaRPr lang="en-US" smtClean="0"/>
          </a:p>
          <a:p>
            <a:pPr eaLnBrk="1" hangingPunct="1"/>
            <a:r>
              <a:rPr lang="en-US" smtClean="0"/>
              <a:t>Limited to one sheet </a:t>
            </a:r>
          </a:p>
          <a:p>
            <a:pPr eaLnBrk="1" hangingPunct="1"/>
            <a:r>
              <a:rPr lang="en-US" smtClean="0"/>
              <a:t>Need software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en-US" smtClean="0"/>
              <a:t>Search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>
            <a:normAutofit/>
          </a:bodyPr>
          <a:lstStyle/>
          <a:p>
            <a:r>
              <a:rPr lang="en-US" dirty="0" smtClean="0"/>
              <a:t>Break down question to find the topic</a:t>
            </a:r>
          </a:p>
          <a:p>
            <a:pPr lvl="1"/>
            <a:r>
              <a:rPr lang="en-US" dirty="0" smtClean="0"/>
              <a:t>If our topic is the </a:t>
            </a:r>
            <a:r>
              <a:rPr lang="en-US" dirty="0" smtClean="0"/>
              <a:t>Bible, </a:t>
            </a:r>
            <a:r>
              <a:rPr lang="en-US" dirty="0" smtClean="0"/>
              <a:t>work out what you want to know about the </a:t>
            </a:r>
            <a:r>
              <a:rPr lang="en-US" dirty="0" smtClean="0"/>
              <a:t>Bible</a:t>
            </a:r>
            <a:r>
              <a:rPr lang="en-US" dirty="0" smtClean="0"/>
              <a:t> </a:t>
            </a:r>
            <a:endParaRPr lang="en-US" dirty="0" smtClean="0"/>
          </a:p>
          <a:p>
            <a:pPr lvl="1"/>
            <a:r>
              <a:rPr lang="en-US" dirty="0" smtClean="0"/>
              <a:t>Search databases using search</a:t>
            </a:r>
          </a:p>
          <a:p>
            <a:pPr lvl="1">
              <a:buFont typeface="Arial" charset="0"/>
              <a:buNone/>
            </a:pPr>
            <a:r>
              <a:rPr lang="en-US" dirty="0" smtClean="0"/>
              <a:t>	 principles</a:t>
            </a:r>
          </a:p>
          <a:p>
            <a:pPr>
              <a:lnSpc>
                <a:spcPct val="90000"/>
              </a:lnSpc>
            </a:pPr>
            <a:r>
              <a:rPr lang="en-US" dirty="0" smtClean="0"/>
              <a:t>Journals, academic books and Qualitative research </a:t>
            </a:r>
          </a:p>
          <a:p>
            <a:pPr>
              <a:lnSpc>
                <a:spcPct val="90000"/>
              </a:lnSpc>
            </a:pPr>
            <a:r>
              <a:rPr lang="en-US" dirty="0" err="1" smtClean="0"/>
              <a:t>Nexis</a:t>
            </a:r>
            <a:r>
              <a:rPr lang="en-US" dirty="0" smtClean="0"/>
              <a:t> UK – newspaper sources or academic sound websites</a:t>
            </a:r>
          </a:p>
        </p:txBody>
      </p:sp>
      <p:pic>
        <p:nvPicPr>
          <p:cNvPr id="40964" name="Picture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9744" y="188640"/>
            <a:ext cx="2304256" cy="19327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itle 6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en-US" smtClean="0"/>
              <a:t>How do you apply this?</a:t>
            </a:r>
          </a:p>
        </p:txBody>
      </p:sp>
      <p:sp>
        <p:nvSpPr>
          <p:cNvPr id="50179" name="Content Placeholder 7"/>
          <p:cNvSpPr>
            <a:spLocks noGrp="1"/>
          </p:cNvSpPr>
          <p:nvPr>
            <p:ph idx="4294967295"/>
          </p:nvPr>
        </p:nvSpPr>
        <p:spPr>
          <a:xfrm>
            <a:off x="0" y="1417638"/>
            <a:ext cx="8229600" cy="4525962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en-US" smtClean="0"/>
              <a:t>1. Looking for and choosing texts:</a:t>
            </a:r>
          </a:p>
          <a:p>
            <a:pPr lvl="1"/>
            <a:endParaRPr lang="en-US" smtClean="0"/>
          </a:p>
          <a:p>
            <a:pPr lvl="1"/>
            <a:r>
              <a:rPr lang="en-US" smtClean="0"/>
              <a:t>Module reading lists</a:t>
            </a:r>
          </a:p>
          <a:p>
            <a:pPr lvl="1"/>
            <a:r>
              <a:rPr lang="en-US" smtClean="0"/>
              <a:t>Date/author/publisher</a:t>
            </a:r>
          </a:p>
          <a:p>
            <a:pPr lvl="1"/>
            <a:r>
              <a:rPr lang="en-US" smtClean="0"/>
              <a:t>Contents and index</a:t>
            </a:r>
          </a:p>
          <a:p>
            <a:pPr lvl="1"/>
            <a:r>
              <a:rPr lang="en-US" smtClean="0"/>
              <a:t>Intro or abstract</a:t>
            </a:r>
          </a:p>
          <a:p>
            <a:pPr lvl="1"/>
            <a:r>
              <a:rPr lang="en-US" smtClean="0"/>
              <a:t>Read conclusion</a:t>
            </a:r>
          </a:p>
          <a:p>
            <a:pPr lvl="1"/>
            <a:r>
              <a:rPr lang="en-US" smtClean="0"/>
              <a:t>Use bibliography or reference list</a:t>
            </a:r>
          </a:p>
        </p:txBody>
      </p:sp>
      <p:pic>
        <p:nvPicPr>
          <p:cNvPr id="50180" name="Picture 1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6613" y="2078038"/>
            <a:ext cx="4040187" cy="3030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itle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en-US" smtClean="0"/>
              <a:t>Evaluating texts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000" smtClean="0"/>
              <a:t>Be aware of</a:t>
            </a:r>
          </a:p>
          <a:p>
            <a:pPr lvl="1">
              <a:lnSpc>
                <a:spcPct val="90000"/>
              </a:lnSpc>
            </a:pPr>
            <a:r>
              <a:rPr lang="en-US" sz="2600" smtClean="0"/>
              <a:t>Date/author/publisher</a:t>
            </a:r>
          </a:p>
          <a:p>
            <a:pPr lvl="1">
              <a:lnSpc>
                <a:spcPct val="90000"/>
              </a:lnSpc>
            </a:pPr>
            <a:r>
              <a:rPr lang="en-US" sz="2600" smtClean="0"/>
              <a:t>Primary or secondary source</a:t>
            </a:r>
          </a:p>
          <a:p>
            <a:pPr lvl="1">
              <a:lnSpc>
                <a:spcPct val="90000"/>
              </a:lnSpc>
            </a:pPr>
            <a:r>
              <a:rPr lang="en-US" sz="2600" smtClean="0"/>
              <a:t>Intended audience</a:t>
            </a:r>
          </a:p>
          <a:p>
            <a:pPr lvl="1">
              <a:lnSpc>
                <a:spcPct val="90000"/>
              </a:lnSpc>
            </a:pPr>
            <a:r>
              <a:rPr lang="en-US" sz="2600" smtClean="0"/>
              <a:t>Main thesis</a:t>
            </a:r>
          </a:p>
          <a:p>
            <a:pPr lvl="2">
              <a:lnSpc>
                <a:spcPct val="90000"/>
              </a:lnSpc>
            </a:pPr>
            <a:r>
              <a:rPr lang="en-US" sz="2200" smtClean="0"/>
              <a:t>What evidence is used</a:t>
            </a:r>
          </a:p>
          <a:p>
            <a:pPr lvl="1">
              <a:lnSpc>
                <a:spcPct val="90000"/>
              </a:lnSpc>
            </a:pPr>
            <a:r>
              <a:rPr lang="en-US" sz="2600" smtClean="0"/>
              <a:t>Literary strategies</a:t>
            </a:r>
          </a:p>
          <a:p>
            <a:pPr lvl="2">
              <a:lnSpc>
                <a:spcPct val="90000"/>
              </a:lnSpc>
            </a:pPr>
            <a:r>
              <a:rPr lang="en-US" sz="2200" smtClean="0"/>
              <a:t>Convincing techniques – language, emotions, cited studies, ref to other authors 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endParaRPr lang="en-US" sz="3000" smtClean="0"/>
          </a:p>
          <a:p>
            <a:pPr>
              <a:lnSpc>
                <a:spcPct val="90000"/>
              </a:lnSpc>
              <a:buFont typeface="Arial" charset="0"/>
              <a:buNone/>
            </a:pPr>
            <a:endParaRPr lang="en-US" sz="3000" smtClean="0"/>
          </a:p>
        </p:txBody>
      </p:sp>
      <p:pic>
        <p:nvPicPr>
          <p:cNvPr id="51204" name="Picture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16575" y="1693863"/>
            <a:ext cx="3317875" cy="286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Title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en-US" smtClean="0"/>
              <a:t>Evaluating online sources</a:t>
            </a:r>
          </a:p>
        </p:txBody>
      </p:sp>
      <p:sp>
        <p:nvSpPr>
          <p:cNvPr id="53251" name="Content Placeholder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r>
              <a:rPr lang="en-US" smtClean="0"/>
              <a:t>Unregulated</a:t>
            </a:r>
          </a:p>
          <a:p>
            <a:r>
              <a:rPr lang="en-US" smtClean="0"/>
              <a:t>Self-published</a:t>
            </a:r>
          </a:p>
          <a:p>
            <a:r>
              <a:rPr lang="en-US" smtClean="0"/>
              <a:t>Advertising led</a:t>
            </a:r>
            <a:endParaRPr lang="en-US" smtClean="0">
              <a:solidFill>
                <a:srgbClr val="AA2222"/>
              </a:solidFill>
              <a:latin typeface="ArialMT"/>
              <a:hlinkClick r:id="rId2"/>
            </a:endParaRPr>
          </a:p>
          <a:p>
            <a:endParaRPr lang="en-US" smtClean="0"/>
          </a:p>
          <a:p>
            <a:r>
              <a:rPr lang="en-US" smtClean="0"/>
              <a:t>Look to URL</a:t>
            </a:r>
          </a:p>
          <a:p>
            <a:pPr lvl="1"/>
            <a:r>
              <a:rPr lang="en-US" smtClean="0"/>
              <a:t>.ac.uk; .edu; .gov.uk, .org</a:t>
            </a:r>
          </a:p>
          <a:p>
            <a:r>
              <a:rPr lang="en-US" smtClean="0"/>
              <a:t>Use Wiki ONLY as stepping stone NOT FOR REFERENCING</a:t>
            </a:r>
          </a:p>
        </p:txBody>
      </p:sp>
      <p:pic>
        <p:nvPicPr>
          <p:cNvPr id="53252" name="Picture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1412776"/>
            <a:ext cx="5372100" cy="270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Title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en-US" smtClean="0"/>
              <a:t>Research/ref trail </a:t>
            </a:r>
          </a:p>
        </p:txBody>
      </p:sp>
      <p:sp>
        <p:nvSpPr>
          <p:cNvPr id="55299" name="Content Placeholder 2"/>
          <p:cNvSpPr>
            <a:spLocks noGrp="1"/>
          </p:cNvSpPr>
          <p:nvPr>
            <p:ph sz="half" idx="4294967295"/>
          </p:nvPr>
        </p:nvSpPr>
        <p:spPr>
          <a:xfrm>
            <a:off x="5105400" y="1651000"/>
            <a:ext cx="4038600" cy="4525963"/>
          </a:xfrm>
        </p:spPr>
        <p:txBody>
          <a:bodyPr/>
          <a:lstStyle/>
          <a:p>
            <a:r>
              <a:rPr lang="en-US" sz="2800" smtClean="0"/>
              <a:t>Log</a:t>
            </a:r>
          </a:p>
          <a:p>
            <a:pPr lvl="1"/>
            <a:r>
              <a:rPr lang="en-US" sz="2400" smtClean="0"/>
              <a:t>Places you looked</a:t>
            </a:r>
          </a:p>
          <a:p>
            <a:pPr lvl="1"/>
            <a:r>
              <a:rPr lang="en-US" sz="2400" smtClean="0"/>
              <a:t>Search terms you used</a:t>
            </a:r>
          </a:p>
          <a:p>
            <a:pPr lvl="1"/>
            <a:r>
              <a:rPr lang="en-US" sz="2400" smtClean="0"/>
              <a:t>Contacts or links made</a:t>
            </a:r>
          </a:p>
          <a:p>
            <a:pPr lvl="1"/>
            <a:r>
              <a:rPr lang="en-US" sz="2400" smtClean="0"/>
              <a:t>Things that didn’t work</a:t>
            </a:r>
          </a:p>
        </p:txBody>
      </p:sp>
      <p:sp>
        <p:nvSpPr>
          <p:cNvPr id="55300" name="Content Placeholder 3"/>
          <p:cNvSpPr>
            <a:spLocks noGrp="1"/>
          </p:cNvSpPr>
          <p:nvPr>
            <p:ph sz="half" idx="4294967295"/>
          </p:nvPr>
        </p:nvSpPr>
        <p:spPr>
          <a:xfrm>
            <a:off x="0" y="1651000"/>
            <a:ext cx="4038600" cy="4525963"/>
          </a:xfrm>
        </p:spPr>
        <p:txBody>
          <a:bodyPr/>
          <a:lstStyle/>
          <a:p>
            <a:r>
              <a:rPr lang="en-US" sz="2800" smtClean="0"/>
              <a:t>Bookmark, Favourite or tag  (Delicious)</a:t>
            </a:r>
          </a:p>
          <a:p>
            <a:r>
              <a:rPr lang="en-US" sz="2800" smtClean="0"/>
              <a:t>Papertrail –</a:t>
            </a:r>
          </a:p>
          <a:p>
            <a:pPr lvl="1"/>
            <a:r>
              <a:rPr lang="en-US" sz="2400" smtClean="0"/>
              <a:t>Notebooks</a:t>
            </a:r>
          </a:p>
          <a:p>
            <a:pPr lvl="1"/>
            <a:r>
              <a:rPr lang="en-US" sz="2400" smtClean="0"/>
              <a:t>Files per subject</a:t>
            </a:r>
          </a:p>
        </p:txBody>
      </p:sp>
      <p:pic>
        <p:nvPicPr>
          <p:cNvPr id="55301" name="Picture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65500" y="4292600"/>
            <a:ext cx="2260600" cy="226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Your notes should…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Be an overview of the </a:t>
            </a:r>
            <a:r>
              <a:rPr lang="en-US" dirty="0" smtClean="0"/>
              <a:t>book, </a:t>
            </a:r>
            <a:r>
              <a:rPr lang="en-US" dirty="0" smtClean="0"/>
              <a:t>chapter or article</a:t>
            </a:r>
            <a:endParaRPr lang="en-US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i="1" dirty="0" smtClean="0"/>
              <a:t>Be brief… </a:t>
            </a:r>
            <a:r>
              <a:rPr lang="en-US" b="1" i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NOT EVERY WORD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Be constructed of abbreviations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Only contain salient points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Be accurate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Be legible</a:t>
            </a:r>
            <a:endParaRPr lang="en-US" dirty="0"/>
          </a:p>
        </p:txBody>
      </p:sp>
      <p:pic>
        <p:nvPicPr>
          <p:cNvPr id="38915" name="Picture 8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14988" y="3386138"/>
            <a:ext cx="3224212" cy="3224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In summary</a:t>
            </a:r>
          </a:p>
        </p:txBody>
      </p:sp>
      <p:sp>
        <p:nvSpPr>
          <p:cNvPr id="39938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sz="2400" smtClean="0"/>
              <a:t>Research is fundamental to being a student</a:t>
            </a:r>
          </a:p>
          <a:p>
            <a:pPr eaLnBrk="1" hangingPunct="1"/>
            <a:r>
              <a:rPr lang="en-US" sz="2400" smtClean="0"/>
              <a:t>Effective research means being aware of the sources’ aims and objectives</a:t>
            </a:r>
          </a:p>
          <a:p>
            <a:pPr eaLnBrk="1" hangingPunct="1"/>
            <a:r>
              <a:rPr lang="en-US" sz="2400" smtClean="0"/>
              <a:t>There are a variety of methods to do this well</a:t>
            </a:r>
          </a:p>
          <a:p>
            <a:pPr eaLnBrk="1" hangingPunct="1"/>
            <a:r>
              <a:rPr lang="en-US" sz="2400" smtClean="0"/>
              <a:t>Receiving and storing info needs to be done effectively to be able to access it</a:t>
            </a:r>
          </a:p>
          <a:p>
            <a:r>
              <a:rPr lang="en-US" sz="2400" smtClean="0"/>
              <a:t>Searching for info should be a very large part of your student experience</a:t>
            </a:r>
          </a:p>
          <a:p>
            <a:r>
              <a:rPr lang="en-US" sz="2400" smtClean="0"/>
              <a:t>Searching is best achieved following basic principles</a:t>
            </a:r>
          </a:p>
          <a:p>
            <a:r>
              <a:rPr lang="en-US" sz="2400" smtClean="0"/>
              <a:t>Sources need to be evaluated and stored effectively</a:t>
            </a:r>
          </a:p>
          <a:p>
            <a:pPr eaLnBrk="1" hangingPunct="1"/>
            <a:endParaRPr lang="en-US" sz="2400" smtClean="0"/>
          </a:p>
        </p:txBody>
      </p:sp>
      <p:pic>
        <p:nvPicPr>
          <p:cNvPr id="39939" name="Picture 5" descr="r-DEGREE-MONEY-large57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5661248"/>
            <a:ext cx="2281238" cy="95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</TotalTime>
  <Words>450</Words>
  <Application>Microsoft Office PowerPoint</Application>
  <PresentationFormat>On-screen Show (4:3)</PresentationFormat>
  <Paragraphs>107</Paragraphs>
  <Slides>16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Module</vt:lpstr>
      <vt:lpstr>Taking notes</vt:lpstr>
      <vt:lpstr>Notes from sources</vt:lpstr>
      <vt:lpstr>An example</vt:lpstr>
      <vt:lpstr>Online sources</vt:lpstr>
      <vt:lpstr>Cut and pasting from a PDF</vt:lpstr>
      <vt:lpstr>Linear notetaking</vt:lpstr>
      <vt:lpstr>Diagrammatical  notetaking</vt:lpstr>
      <vt:lpstr>Top tips for taking notes</vt:lpstr>
      <vt:lpstr>Pros and cons</vt:lpstr>
      <vt:lpstr>Search strategies</vt:lpstr>
      <vt:lpstr>How do you apply this?</vt:lpstr>
      <vt:lpstr>Evaluating texts</vt:lpstr>
      <vt:lpstr>Evaluating online sources</vt:lpstr>
      <vt:lpstr>Research/ref trail </vt:lpstr>
      <vt:lpstr>Your notes should…</vt:lpstr>
      <vt:lpstr>In summary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Taking notes</dc:title>
  <dc:creator>Robert</dc:creator>
  <cp:lastModifiedBy>Robert</cp:lastModifiedBy>
  <cp:revision>2</cp:revision>
  <dcterms:created xsi:type="dcterms:W3CDTF">2015-02-15T16:05:01Z</dcterms:created>
  <dcterms:modified xsi:type="dcterms:W3CDTF">2015-02-15T18:11:40Z</dcterms:modified>
</cp:coreProperties>
</file>