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8" r:id="rId4"/>
    <p:sldId id="257" r:id="rId5"/>
    <p:sldId id="259" r:id="rId6"/>
    <p:sldId id="261" r:id="rId7"/>
    <p:sldId id="262" r:id="rId8"/>
    <p:sldId id="263" r:id="rId9"/>
    <p:sldId id="264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242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065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074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223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28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419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605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749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493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54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03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68021A-FEC0-406B-8F17-772F145772B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10A248-3D75-4DE5-A7F1-93B575D5C1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19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learning.gov.wales/resources/browse-all/revised-areas-of-learning-and-programmes-of-study-introductory-video/?lang=en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vimeo.com/7031606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049" y="1308788"/>
            <a:ext cx="7678834" cy="13437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92195" y="3130379"/>
            <a:ext cx="854263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M6X02149</a:t>
            </a:r>
          </a:p>
          <a:p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Teacher subject 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nowledge: Understanding some aspects of teacher subject knowledge through mathematics and numeracy</a:t>
            </a: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492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4147" y="591315"/>
            <a:ext cx="7930892" cy="56509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996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1191491" y="452582"/>
            <a:ext cx="9245600" cy="465512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3066473" y="1376218"/>
            <a:ext cx="52000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Check your answers.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What strategies did you use?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Look at different rows and columns.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What patterns do you notice?</a:t>
            </a:r>
          </a:p>
        </p:txBody>
      </p:sp>
    </p:spTree>
    <p:extLst>
      <p:ext uri="{BB962C8B-B14F-4D97-AF65-F5344CB8AC3E}">
        <p14:creationId xmlns:p14="http://schemas.microsoft.com/office/powerpoint/2010/main" val="1398457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082" y="148281"/>
            <a:ext cx="8596668" cy="1320800"/>
          </a:xfrm>
        </p:spPr>
        <p:txBody>
          <a:bodyPr>
            <a:noAutofit/>
          </a:bodyPr>
          <a:lstStyle/>
          <a:p>
            <a:r>
              <a:rPr lang="en-GB" sz="2400" dirty="0" smtClean="0"/>
              <a:t>Shulman </a:t>
            </a:r>
            <a:r>
              <a:rPr lang="en-GB" sz="2400" dirty="0"/>
              <a:t>(1987): a seminal article on teacher ‘subject knowledge’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06294" y="1663726"/>
            <a:ext cx="5281467" cy="482768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dirty="0"/>
              <a:t>Discusses the ‘knowledge base’ for teaching:</a:t>
            </a:r>
          </a:p>
          <a:p>
            <a:r>
              <a:rPr lang="en-GB" sz="3600" dirty="0"/>
              <a:t>content knowledge</a:t>
            </a:r>
          </a:p>
          <a:p>
            <a:r>
              <a:rPr lang="en-GB" sz="3600" dirty="0"/>
              <a:t>general pedagogic knowledge</a:t>
            </a:r>
          </a:p>
          <a:p>
            <a:r>
              <a:rPr lang="en-GB" sz="3600" dirty="0"/>
              <a:t>curriculum knowledge</a:t>
            </a:r>
          </a:p>
          <a:p>
            <a:r>
              <a:rPr lang="en-GB" sz="3600" dirty="0"/>
              <a:t>knowledge of learners and their characteristics</a:t>
            </a:r>
          </a:p>
          <a:p>
            <a:r>
              <a:rPr lang="en-GB" sz="3600" dirty="0"/>
              <a:t>knowledge of educational contexts and aims</a:t>
            </a:r>
          </a:p>
          <a:p>
            <a:r>
              <a:rPr lang="en-GB" sz="3600" dirty="0">
                <a:solidFill>
                  <a:schemeClr val="accent6"/>
                </a:solidFill>
              </a:rPr>
              <a:t>pedagogical content knowledge – ‘that special amalgam of content and pedagogy that is uniquely the province of teachers, their own form of professional understanding’ </a:t>
            </a:r>
          </a:p>
          <a:p>
            <a:pPr marL="0" indent="0">
              <a:buNone/>
            </a:pPr>
            <a:endParaRPr lang="en-GB" dirty="0">
              <a:solidFill>
                <a:schemeClr val="accent6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5073">
            <a:off x="7022336" y="2190633"/>
            <a:ext cx="2870232" cy="2735594"/>
          </a:xfrm>
          <a:prstGeom prst="rect">
            <a:avLst/>
          </a:prstGeom>
          <a:effectLst>
            <a:innerShdw blurRad="114300">
              <a:prstClr val="black"/>
            </a:innerShdw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1351085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CURRICULUM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Use the words below at least once (and some others) to make a statement to give an overview of the curriculum in Wales.</a:t>
            </a:r>
          </a:p>
          <a:p>
            <a:pPr marL="0" indent="0">
              <a:buNone/>
            </a:pPr>
            <a:r>
              <a:rPr lang="en-GB" dirty="0" smtClean="0"/>
              <a:t>For:</a:t>
            </a:r>
          </a:p>
          <a:p>
            <a:pPr marL="514350" indent="-514350">
              <a:buAutoNum type="alphaLcParenR"/>
            </a:pPr>
            <a:r>
              <a:rPr lang="en-GB" dirty="0" smtClean="0"/>
              <a:t>Current curriculum</a:t>
            </a:r>
          </a:p>
          <a:p>
            <a:pPr marL="514350" indent="-514350">
              <a:buAutoNum type="alphaLcParenR"/>
            </a:pPr>
            <a:r>
              <a:rPr lang="en-GB" dirty="0" smtClean="0"/>
              <a:t>Developing curriculum</a:t>
            </a:r>
          </a:p>
          <a:p>
            <a:pPr marL="514350" indent="-514350">
              <a:buAutoNum type="alphaLcParenR"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statutory, literacy, numeracy, digital competence, Key Stage 2, Foundation Phase, areas of learning,  subjects, pioneer schools, area of learning and experience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077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36" y="3148057"/>
            <a:ext cx="5936222" cy="233264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488" y="272223"/>
            <a:ext cx="5936222" cy="260003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55559" y="5756498"/>
            <a:ext cx="1068087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http://learning.gov.wales/resources/browse-all/revised-areas-of-learning-and-programmes-of-study-introductory-video/?lang=en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38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219200" y="584886"/>
            <a:ext cx="9457038" cy="470380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792626" y="1532238"/>
            <a:ext cx="705982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the same and what is different about the strands for Foundation Phase and Key Stage 2?</a:t>
            </a:r>
          </a:p>
          <a:p>
            <a:endParaRPr lang="en-GB" dirty="0"/>
          </a:p>
          <a:p>
            <a:pPr lvl="0"/>
            <a:endParaRPr lang="en-US" dirty="0"/>
          </a:p>
          <a:p>
            <a:pPr lvl="0"/>
            <a:r>
              <a:rPr lang="en-US" dirty="0"/>
              <a:t>What is different about the numerical reasoning strand compared to the other strands?</a:t>
            </a:r>
            <a:endParaRPr lang="en-GB" dirty="0"/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r>
              <a:rPr lang="en-US" dirty="0"/>
              <a:t>Why are some statements bold and some statements non-bold?</a:t>
            </a: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76781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75520" y="404664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Progression in Multiplication from Nursery to Year 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55540" y="24928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Nursery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03326" y="2420889"/>
            <a:ext cx="1563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Reception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79976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33441" y="24369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18658" y="407707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23992" y="410329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194366" y="414762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135560" y="4066341"/>
            <a:ext cx="1165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6 </a:t>
            </a:r>
          </a:p>
        </p:txBody>
      </p:sp>
      <p:sp>
        <p:nvSpPr>
          <p:cNvPr id="14" name="Right Arrow 13"/>
          <p:cNvSpPr/>
          <p:nvPr/>
        </p:nvSpPr>
        <p:spPr>
          <a:xfrm>
            <a:off x="2927648" y="2060848"/>
            <a:ext cx="936104" cy="216024"/>
          </a:xfrm>
          <a:prstGeom prst="righ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Bent Arrow 14"/>
          <p:cNvSpPr/>
          <p:nvPr/>
        </p:nvSpPr>
        <p:spPr>
          <a:xfrm rot="10800000">
            <a:off x="8486493" y="2292495"/>
            <a:ext cx="648072" cy="1341889"/>
          </a:xfrm>
          <a:prstGeom prst="ben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857" y="2060848"/>
            <a:ext cx="963251" cy="27434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0518" y="2014018"/>
            <a:ext cx="963251" cy="2743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6970190" y="3785354"/>
            <a:ext cx="963251" cy="27434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5024283" y="3779824"/>
            <a:ext cx="963251" cy="2743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108123" y="3861916"/>
            <a:ext cx="963251" cy="241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3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39062" y="16419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Progression in Multiplication from Nursery to Year 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55540" y="24928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Nursery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03326" y="2420889"/>
            <a:ext cx="1563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Reception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879976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33441" y="24369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18658" y="407707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23992" y="410329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194366" y="414762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135560" y="4066341"/>
            <a:ext cx="1165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6 </a:t>
            </a:r>
          </a:p>
        </p:txBody>
      </p:sp>
      <p:sp>
        <p:nvSpPr>
          <p:cNvPr id="14" name="Right Arrow 13"/>
          <p:cNvSpPr/>
          <p:nvPr/>
        </p:nvSpPr>
        <p:spPr>
          <a:xfrm>
            <a:off x="2927648" y="2060848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Bent Arrow 14"/>
          <p:cNvSpPr/>
          <p:nvPr/>
        </p:nvSpPr>
        <p:spPr>
          <a:xfrm rot="10800000">
            <a:off x="8486493" y="2292495"/>
            <a:ext cx="648072" cy="1341889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857" y="2060848"/>
            <a:ext cx="963251" cy="27434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0518" y="2014018"/>
            <a:ext cx="963251" cy="2743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6970190" y="3785354"/>
            <a:ext cx="963251" cy="27434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5024283" y="3779824"/>
            <a:ext cx="963251" cy="2743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108123" y="3861916"/>
            <a:ext cx="963251" cy="24137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471" y="1072759"/>
            <a:ext cx="1948820" cy="97441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497632" y="2276872"/>
            <a:ext cx="121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count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37" y="778600"/>
            <a:ext cx="850100" cy="1251681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5015" y="1414716"/>
            <a:ext cx="1261981" cy="499915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6996" y="834791"/>
            <a:ext cx="1441642" cy="1079840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7786255" y="1154545"/>
            <a:ext cx="1024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double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57970" y="693573"/>
            <a:ext cx="2382896" cy="619427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78253" y="1377324"/>
            <a:ext cx="2168427" cy="1084214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76469" y="2525862"/>
            <a:ext cx="2497743" cy="1176307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87604" y="4417751"/>
            <a:ext cx="1448041" cy="1025018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23110" y="4647418"/>
            <a:ext cx="1509009" cy="1491861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7048173" y="5668194"/>
            <a:ext cx="172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 + 3 + 3 + 3 =</a:t>
            </a:r>
          </a:p>
          <a:p>
            <a:r>
              <a:rPr lang="en-GB" dirty="0"/>
              <a:t>3 x 4</a:t>
            </a:r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66026" y="4505091"/>
            <a:ext cx="1284150" cy="1480766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5366027" y="6188364"/>
            <a:ext cx="1270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23 X 5? 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80329" y="4472625"/>
            <a:ext cx="1550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123 x 5?</a:t>
            </a:r>
          </a:p>
        </p:txBody>
      </p:sp>
      <p:pic>
        <p:nvPicPr>
          <p:cNvPr id="36" name="Picture 3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17319" y="4886960"/>
            <a:ext cx="1300706" cy="1378271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413863" y="4530441"/>
            <a:ext cx="1458667" cy="1430066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310582" y="5373548"/>
            <a:ext cx="977236" cy="1329495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373097" y="286334"/>
            <a:ext cx="1261981" cy="448178"/>
          </a:xfrm>
          <a:prstGeom prst="rect">
            <a:avLst/>
          </a:prstGeom>
        </p:spPr>
      </p:pic>
      <p:sp>
        <p:nvSpPr>
          <p:cNvPr id="40" name="TextBox 39"/>
          <p:cNvSpPr txBox="1"/>
          <p:nvPr/>
        </p:nvSpPr>
        <p:spPr>
          <a:xfrm>
            <a:off x="10829512" y="4214693"/>
            <a:ext cx="1173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 + 2 + 2 = 2 x 3</a:t>
            </a:r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763884" y="3740519"/>
            <a:ext cx="1032982" cy="868548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519461" y="192084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5</a:t>
            </a:r>
          </a:p>
        </p:txBody>
      </p:sp>
      <p:sp>
        <p:nvSpPr>
          <p:cNvPr id="33" name="Rectangle 32"/>
          <p:cNvSpPr/>
          <p:nvPr/>
        </p:nvSpPr>
        <p:spPr>
          <a:xfrm>
            <a:off x="2924066" y="653749"/>
            <a:ext cx="97288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10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12519" y="3779824"/>
            <a:ext cx="12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612 x 24</a:t>
            </a:r>
          </a:p>
        </p:txBody>
      </p:sp>
    </p:spTree>
    <p:extLst>
      <p:ext uri="{BB962C8B-B14F-4D97-AF65-F5344CB8AC3E}">
        <p14:creationId xmlns:p14="http://schemas.microsoft.com/office/powerpoint/2010/main" val="1595931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https://vimeo.com/70316063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6865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15331" y="107093"/>
            <a:ext cx="7636476" cy="336927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422400" y="1215076"/>
            <a:ext cx="50707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Reflect on the teacher’s understanding of how children learn </a:t>
            </a:r>
            <a:r>
              <a:rPr lang="en-GB" sz="2400" dirty="0" smtClean="0">
                <a:solidFill>
                  <a:schemeClr val="bg1"/>
                </a:solidFill>
              </a:rPr>
              <a:t>mathematics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using ‘The Knowledge Quartet’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5657" y="3295135"/>
            <a:ext cx="5814370" cy="327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859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321</Words>
  <Application>Microsoft Office PowerPoint</Application>
  <PresentationFormat>Widescreen</PresentationFormat>
  <Paragraphs>66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Shulman (1987): a seminal article on teacher ‘subject knowledge’</vt:lpstr>
      <vt:lpstr>TASK: CURRICULUM</vt:lpstr>
      <vt:lpstr>PowerPoint Presentation</vt:lpstr>
      <vt:lpstr>PowerPoint Presentation</vt:lpstr>
      <vt:lpstr>PowerPoint Presentation</vt:lpstr>
      <vt:lpstr>PowerPoint Presentation</vt:lpstr>
      <vt:lpstr>WATCH…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Rachel Wallis</cp:lastModifiedBy>
  <cp:revision>1</cp:revision>
  <dcterms:created xsi:type="dcterms:W3CDTF">2018-09-19T10:39:21Z</dcterms:created>
  <dcterms:modified xsi:type="dcterms:W3CDTF">2018-09-19T10:55:30Z</dcterms:modified>
</cp:coreProperties>
</file>