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436" y="228600"/>
            <a:ext cx="8363938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9436" y="1447800"/>
            <a:ext cx="8363938" cy="19735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44803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Software Development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15767" y="2133600"/>
            <a:ext cx="7740846" cy="302217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Conditional Statements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ACCC 4006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745C2F24-59AF-4DD0-8AF8-3AB77FC0FC72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E9925769-E2A0-4F7D-B28D-2C2E68D080BA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1313900"/>
            <a:ext cx="4419600" cy="75501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951" b="1" dirty="0"/>
              <a:t>Operators</a:t>
            </a:r>
            <a:endParaRPr lang="en-GB" altLang="en-US" dirty="0"/>
          </a:p>
        </p:txBody>
      </p:sp>
      <p:graphicFrame>
        <p:nvGraphicFramePr>
          <p:cNvPr id="17306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3242775"/>
              </p:ext>
            </p:extLst>
          </p:nvPr>
        </p:nvGraphicFramePr>
        <p:xfrm>
          <a:off x="6172201" y="1085240"/>
          <a:ext cx="2520950" cy="20007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Clip" r:id="rId3" imgW="1720080" imgH="1819800" progId="MS_ClipArt_Gallery.2">
                  <p:embed/>
                </p:oleObj>
              </mc:Choice>
              <mc:Fallback>
                <p:oleObj name="Clip" r:id="rId3" imgW="1720080" imgH="1819800" progId="MS_ClipArt_Gallery.2">
                  <p:embed/>
                  <p:pic>
                    <p:nvPicPr>
                      <p:cNvPr id="17306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1" y="1085240"/>
                        <a:ext cx="2520950" cy="20007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3061" name="Text Box 5"/>
          <p:cNvSpPr txBox="1">
            <a:spLocks noChangeArrowheads="1"/>
          </p:cNvSpPr>
          <p:nvPr/>
        </p:nvSpPr>
        <p:spPr bwMode="auto">
          <a:xfrm>
            <a:off x="1219201" y="3735071"/>
            <a:ext cx="7620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incremental</a:t>
            </a:r>
            <a:r>
              <a:rPr lang="en-GB" altLang="en-US" dirty="0"/>
              <a:t>		++  --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comparison		</a:t>
            </a:r>
            <a:r>
              <a:rPr lang="en-GB" altLang="en-US" dirty="0"/>
              <a:t>&lt;   &gt;   ==    !=    &gt;=   &lt;=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logical	</a:t>
            </a:r>
            <a:r>
              <a:rPr lang="en-GB" altLang="en-US" dirty="0"/>
              <a:t>		&amp;&amp;   ||   !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73062" name="Text Box 6"/>
          <p:cNvSpPr txBox="1">
            <a:spLocks noChangeArrowheads="1"/>
          </p:cNvSpPr>
          <p:nvPr/>
        </p:nvSpPr>
        <p:spPr bwMode="auto">
          <a:xfrm>
            <a:off x="762000" y="2408370"/>
            <a:ext cx="73152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b="1" dirty="0"/>
              <a:t>Operators come in different</a:t>
            </a:r>
          </a:p>
          <a:p>
            <a:r>
              <a:rPr lang="en-GB" altLang="en-US" b="1" dirty="0"/>
              <a:t>'flavours':</a:t>
            </a:r>
            <a:endParaRPr lang="en-GB" altLang="en-US" dirty="0"/>
          </a:p>
          <a:p>
            <a:pPr lvl="1">
              <a:lnSpc>
                <a:spcPct val="100000"/>
              </a:lnSpc>
              <a:buFontTx/>
              <a:buChar char="•"/>
            </a:pPr>
            <a:r>
              <a:rPr lang="en-GB" altLang="en-US" dirty="0">
                <a:latin typeface="Times New Roman" pitchFamily="16" charset="0"/>
              </a:rPr>
              <a:t> </a:t>
            </a:r>
            <a:r>
              <a:rPr lang="en-GB" altLang="en-US" b="1" dirty="0"/>
              <a:t>arithmetic</a:t>
            </a:r>
            <a:r>
              <a:rPr lang="en-GB" altLang="en-US" dirty="0"/>
              <a:t> 		     +   -  *  /   %   ( )</a:t>
            </a:r>
          </a:p>
        </p:txBody>
      </p:sp>
      <p:sp>
        <p:nvSpPr>
          <p:cNvPr id="173063" name="Line 7"/>
          <p:cNvSpPr>
            <a:spLocks noChangeShapeType="1"/>
          </p:cNvSpPr>
          <p:nvPr/>
        </p:nvSpPr>
        <p:spPr bwMode="auto">
          <a:xfrm flipV="1">
            <a:off x="762000" y="3429000"/>
            <a:ext cx="7010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39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6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D4F966FF-1FBB-4BE0-909E-51D239C34A49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7641EF02-7A7F-454C-B431-ECC573C6E423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74085" name="Rectangle 5"/>
          <p:cNvSpPr>
            <a:spLocks noChangeArrowheads="1"/>
          </p:cNvSpPr>
          <p:nvPr/>
        </p:nvSpPr>
        <p:spPr bwMode="auto">
          <a:xfrm>
            <a:off x="2628900" y="3618565"/>
            <a:ext cx="5867400" cy="171494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23900" y="79344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Using Arithmetic Operators</a:t>
            </a:r>
          </a:p>
        </p:txBody>
      </p:sp>
      <p:sp>
        <p:nvSpPr>
          <p:cNvPr id="174083" name="Text Box 3"/>
          <p:cNvSpPr txBox="1">
            <a:spLocks noChangeArrowheads="1"/>
          </p:cNvSpPr>
          <p:nvPr/>
        </p:nvSpPr>
        <p:spPr bwMode="auto">
          <a:xfrm>
            <a:off x="914401" y="1828383"/>
            <a:ext cx="72390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Arithmetic operators are used as we know it from maths at school.</a:t>
            </a:r>
          </a:p>
          <a:p>
            <a:pPr>
              <a:lnSpc>
                <a:spcPct val="100000"/>
              </a:lnSpc>
            </a:pPr>
            <a:r>
              <a:rPr lang="en-GB" altLang="en-US" dirty="0"/>
              <a:t>Only difference: there may be variables or constants in the equation, too: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 smtClean="0"/>
              <a:t>What </a:t>
            </a:r>
            <a:r>
              <a:rPr lang="en-GB" altLang="en-US" dirty="0"/>
              <a:t>gets printed ?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74084" name="Text Box 4"/>
          <p:cNvSpPr txBox="1">
            <a:spLocks noChangeArrowheads="1"/>
          </p:cNvSpPr>
          <p:nvPr/>
        </p:nvSpPr>
        <p:spPr bwMode="auto">
          <a:xfrm>
            <a:off x="2987824" y="3729515"/>
            <a:ext cx="5334000" cy="1366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 err="1"/>
              <a:t>int</a:t>
            </a:r>
            <a:r>
              <a:rPr lang="en-GB" altLang="en-US" dirty="0"/>
              <a:t>	</a:t>
            </a:r>
            <a:r>
              <a:rPr lang="en-GB" altLang="en-US" dirty="0" smtClean="0"/>
              <a:t>	a=5</a:t>
            </a:r>
            <a:r>
              <a:rPr lang="en-GB" altLang="en-US" dirty="0"/>
              <a:t>, b=6, c;</a:t>
            </a:r>
          </a:p>
          <a:p>
            <a:r>
              <a:rPr lang="en-GB" altLang="en-US" dirty="0" err="1" smtClean="0"/>
              <a:t>Int</a:t>
            </a:r>
            <a:r>
              <a:rPr lang="en-GB" altLang="en-US" dirty="0" smtClean="0"/>
              <a:t>	</a:t>
            </a:r>
            <a:r>
              <a:rPr lang="en-GB" altLang="en-US" dirty="0"/>
              <a:t>	TAX = 20;</a:t>
            </a:r>
          </a:p>
          <a:p>
            <a:pPr>
              <a:lnSpc>
                <a:spcPct val="160000"/>
              </a:lnSpc>
            </a:pPr>
            <a:r>
              <a:rPr lang="en-GB" altLang="en-US" dirty="0"/>
              <a:t>c = a * b + 10 - TAX;</a:t>
            </a:r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/>
              <a:t>("</a:t>
            </a:r>
            <a:r>
              <a:rPr lang="en-GB" altLang="en-US" dirty="0"/>
              <a:t>c is: " +c);</a:t>
            </a:r>
            <a:endParaRPr lang="en-GB" altLang="en-US" dirty="0">
              <a:latin typeface="Times New Roman" pitchFamily="16" charset="0"/>
            </a:endParaRPr>
          </a:p>
        </p:txBody>
      </p:sp>
      <p:graphicFrame>
        <p:nvGraphicFramePr>
          <p:cNvPr id="174086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2861095"/>
              </p:ext>
            </p:extLst>
          </p:nvPr>
        </p:nvGraphicFramePr>
        <p:xfrm>
          <a:off x="612702" y="3624991"/>
          <a:ext cx="1893888" cy="18864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Clip" r:id="rId3" imgW="1352160" imgH="1796400" progId="MS_ClipArt_Gallery.2">
                  <p:embed/>
                </p:oleObj>
              </mc:Choice>
              <mc:Fallback>
                <p:oleObj name="Clip" r:id="rId3" imgW="1352160" imgH="1796400" progId="MS_ClipArt_Gallery.2">
                  <p:embed/>
                  <p:pic>
                    <p:nvPicPr>
                      <p:cNvPr id="17408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02" y="3624991"/>
                        <a:ext cx="1893888" cy="18864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1325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AFD92B28-8BBC-4E7D-A178-4C7FCE067CE1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219BB581-0472-4E85-91F9-92F4DB382307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18864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Operator Precedence</a:t>
            </a:r>
          </a:p>
        </p:txBody>
      </p:sp>
      <p:sp>
        <p:nvSpPr>
          <p:cNvPr id="175108" name="Text Box 4"/>
          <p:cNvSpPr txBox="1">
            <a:spLocks noChangeArrowheads="1"/>
          </p:cNvSpPr>
          <p:nvPr/>
        </p:nvSpPr>
        <p:spPr bwMode="auto">
          <a:xfrm>
            <a:off x="685801" y="1224597"/>
            <a:ext cx="80772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The usual rules for "</a:t>
            </a:r>
            <a:r>
              <a:rPr lang="en-GB" altLang="en-US" i="1" dirty="0"/>
              <a:t>what gets calculated first</a:t>
            </a:r>
            <a:r>
              <a:rPr lang="en-GB" altLang="en-US" dirty="0"/>
              <a:t>" apply</a:t>
            </a:r>
            <a:r>
              <a:rPr lang="en-GB" altLang="en-US" dirty="0" smtClean="0"/>
              <a:t>: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 marL="600222" lvl="1" indent="-257244">
              <a:lnSpc>
                <a:spcPct val="60000"/>
              </a:lnSpc>
              <a:buFont typeface="+mj-lt"/>
              <a:buAutoNum type="arabicPeriod"/>
            </a:pPr>
            <a:r>
              <a:rPr lang="en-GB" altLang="en-US" dirty="0"/>
              <a:t>first </a:t>
            </a:r>
            <a:r>
              <a:rPr lang="en-GB" altLang="en-US" dirty="0"/>
              <a:t>everything in braces ( </a:t>
            </a:r>
            <a:r>
              <a:rPr lang="en-GB" altLang="en-US" dirty="0"/>
              <a:t>)</a:t>
            </a:r>
          </a:p>
          <a:p>
            <a:pPr marL="600222" lvl="1" indent="-257244">
              <a:lnSpc>
                <a:spcPct val="60000"/>
              </a:lnSpc>
              <a:buAutoNum type="arabicPeriod"/>
            </a:pPr>
            <a:endParaRPr lang="en-GB" altLang="en-US" dirty="0"/>
          </a:p>
          <a:p>
            <a:pPr lvl="1">
              <a:lnSpc>
                <a:spcPct val="60000"/>
              </a:lnSpc>
            </a:pPr>
            <a:r>
              <a:rPr lang="en-GB" altLang="en-US" dirty="0"/>
              <a:t>2. then </a:t>
            </a:r>
            <a:r>
              <a:rPr lang="en-GB" altLang="en-US" b="1" dirty="0"/>
              <a:t>*</a:t>
            </a:r>
            <a:r>
              <a:rPr lang="en-GB" altLang="en-US" dirty="0"/>
              <a:t> and </a:t>
            </a:r>
            <a:r>
              <a:rPr lang="en-GB" altLang="en-US" b="1" dirty="0"/>
              <a:t>/ </a:t>
            </a:r>
            <a:r>
              <a:rPr lang="en-GB" altLang="en-US" dirty="0"/>
              <a:t>and</a:t>
            </a:r>
            <a:r>
              <a:rPr lang="en-GB" altLang="en-US" b="1" dirty="0"/>
              <a:t> </a:t>
            </a:r>
            <a:r>
              <a:rPr lang="en-GB" altLang="en-US" b="1" dirty="0" smtClean="0"/>
              <a:t>%</a:t>
            </a:r>
          </a:p>
          <a:p>
            <a:pPr lvl="1">
              <a:lnSpc>
                <a:spcPct val="60000"/>
              </a:lnSpc>
            </a:pPr>
            <a:endParaRPr lang="en-GB" altLang="en-US" dirty="0"/>
          </a:p>
          <a:p>
            <a:pPr lvl="1">
              <a:lnSpc>
                <a:spcPct val="60000"/>
              </a:lnSpc>
            </a:pPr>
            <a:r>
              <a:rPr lang="en-GB" altLang="en-US" dirty="0"/>
              <a:t>3. finally + and -</a:t>
            </a:r>
          </a:p>
        </p:txBody>
      </p:sp>
      <p:sp>
        <p:nvSpPr>
          <p:cNvPr id="175107" name="Text Box 3"/>
          <p:cNvSpPr txBox="1">
            <a:spLocks noChangeArrowheads="1"/>
          </p:cNvSpPr>
          <p:nvPr/>
        </p:nvSpPr>
        <p:spPr bwMode="auto">
          <a:xfrm>
            <a:off x="1648620" y="2948101"/>
            <a:ext cx="4523998" cy="147732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 </a:t>
            </a:r>
            <a:r>
              <a:rPr lang="en-GB" altLang="en-US" dirty="0" err="1"/>
              <a:t>int</a:t>
            </a:r>
            <a:r>
              <a:rPr lang="en-GB" altLang="en-US" dirty="0"/>
              <a:t>	              a=5, b=6, c;</a:t>
            </a:r>
          </a:p>
          <a:p>
            <a:r>
              <a:rPr lang="en-GB" altLang="en-US" dirty="0"/>
              <a:t> </a:t>
            </a:r>
            <a:r>
              <a:rPr lang="en-GB" altLang="en-US" dirty="0" err="1" smtClean="0"/>
              <a:t>int</a:t>
            </a:r>
            <a:r>
              <a:rPr lang="en-GB" altLang="en-US" dirty="0" smtClean="0"/>
              <a:t>                       TAX </a:t>
            </a:r>
            <a:r>
              <a:rPr lang="en-GB" altLang="en-US" dirty="0"/>
              <a:t>= 20;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75110" name="Text Box 6"/>
          <p:cNvSpPr txBox="1">
            <a:spLocks noChangeArrowheads="1"/>
          </p:cNvSpPr>
          <p:nvPr/>
        </p:nvSpPr>
        <p:spPr bwMode="auto">
          <a:xfrm>
            <a:off x="406400" y="4783075"/>
            <a:ext cx="80772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b="1" dirty="0"/>
              <a:t>Therefore:</a:t>
            </a:r>
            <a:r>
              <a:rPr lang="en-GB" altLang="en-US" dirty="0"/>
              <a:t>     		  </a:t>
            </a:r>
            <a:r>
              <a:rPr lang="en-GB" altLang="en-US" dirty="0" smtClean="0"/>
              <a:t>			c </a:t>
            </a:r>
            <a:r>
              <a:rPr lang="en-GB" altLang="en-US" dirty="0"/>
              <a:t>= a * b + 10 - TAX;</a:t>
            </a:r>
          </a:p>
          <a:p>
            <a:pPr>
              <a:lnSpc>
                <a:spcPct val="100000"/>
              </a:lnSpc>
            </a:pPr>
            <a:r>
              <a:rPr lang="en-GB" altLang="en-US" b="1" dirty="0"/>
              <a:t>is different from:</a:t>
            </a:r>
            <a:r>
              <a:rPr lang="en-GB" altLang="en-US" dirty="0"/>
              <a:t> 	  </a:t>
            </a:r>
            <a:r>
              <a:rPr lang="en-GB" altLang="en-US" dirty="0" smtClean="0"/>
              <a:t>			c </a:t>
            </a:r>
            <a:r>
              <a:rPr lang="en-GB" altLang="en-US" dirty="0"/>
              <a:t>= a * (b + 10 - TAX);</a:t>
            </a:r>
          </a:p>
        </p:txBody>
      </p:sp>
      <p:sp>
        <p:nvSpPr>
          <p:cNvPr id="175112" name="Line 8"/>
          <p:cNvSpPr>
            <a:spLocks noChangeShapeType="1"/>
          </p:cNvSpPr>
          <p:nvPr/>
        </p:nvSpPr>
        <p:spPr bwMode="auto">
          <a:xfrm>
            <a:off x="2540000" y="4941168"/>
            <a:ext cx="3283123" cy="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5113" name="Line 9"/>
          <p:cNvSpPr>
            <a:spLocks noChangeShapeType="1"/>
          </p:cNvSpPr>
          <p:nvPr/>
        </p:nvSpPr>
        <p:spPr bwMode="auto">
          <a:xfrm flipV="1">
            <a:off x="2540000" y="5298815"/>
            <a:ext cx="3283123" cy="2393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90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63F2F7DE-3B20-46E5-9C51-4198CFF2D03C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255923AB-B093-4D42-A58E-C79A2AD0DCC9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76130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95824" y="25745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Quick Reminder</a:t>
            </a:r>
          </a:p>
        </p:txBody>
      </p:sp>
      <p:sp>
        <p:nvSpPr>
          <p:cNvPr id="176131" name="Text Box 1027"/>
          <p:cNvSpPr txBox="1">
            <a:spLocks noChangeArrowheads="1"/>
          </p:cNvSpPr>
          <p:nvPr/>
        </p:nvSpPr>
        <p:spPr bwMode="auto">
          <a:xfrm>
            <a:off x="762001" y="2171373"/>
            <a:ext cx="7640047" cy="3268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When you see an </a:t>
            </a:r>
            <a:r>
              <a:rPr lang="en-GB" altLang="en-US" b="1" dirty="0"/>
              <a:t>equation sign</a:t>
            </a:r>
            <a:r>
              <a:rPr lang="en-GB" altLang="en-US" dirty="0"/>
              <a:t> in a line:</a:t>
            </a:r>
          </a:p>
          <a:p>
            <a:pPr>
              <a:lnSpc>
                <a:spcPct val="100000"/>
              </a:lnSpc>
            </a:pPr>
            <a:r>
              <a:rPr lang="en-GB" altLang="en-US" dirty="0"/>
              <a:t>the things on the left are calculated first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			</a:t>
            </a:r>
            <a:r>
              <a:rPr lang="en-GB" altLang="en-US" sz="2701" b="1" dirty="0"/>
              <a:t>c   </a:t>
            </a:r>
            <a:r>
              <a:rPr lang="en-GB" altLang="en-US" sz="3301" b="1" dirty="0"/>
              <a:t>=</a:t>
            </a:r>
            <a:r>
              <a:rPr lang="en-GB" altLang="en-US" sz="2701" b="1" dirty="0"/>
              <a:t>   a * b + 10 - TAX;</a:t>
            </a: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	</a:t>
            </a:r>
          </a:p>
          <a:p>
            <a:pPr>
              <a:lnSpc>
                <a:spcPct val="100000"/>
              </a:lnSpc>
            </a:pPr>
            <a:r>
              <a:rPr lang="en-GB" altLang="en-US" dirty="0"/>
              <a:t>    </a:t>
            </a:r>
            <a:endParaRPr lang="en-GB" altLang="en-US" dirty="0" smtClean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 smtClean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 smtClean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 smtClean="0"/>
              <a:t>   </a:t>
            </a:r>
            <a:r>
              <a:rPr lang="en-GB" altLang="en-US" dirty="0"/>
              <a:t>… and then copied into the variable to the left</a:t>
            </a:r>
          </a:p>
        </p:txBody>
      </p:sp>
      <p:sp>
        <p:nvSpPr>
          <p:cNvPr id="176133" name="Line 1029"/>
          <p:cNvSpPr>
            <a:spLocks noChangeShapeType="1"/>
          </p:cNvSpPr>
          <p:nvPr/>
        </p:nvSpPr>
        <p:spPr bwMode="auto">
          <a:xfrm>
            <a:off x="7086601" y="2743021"/>
            <a:ext cx="6096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6134" name="Line 1030"/>
          <p:cNvSpPr>
            <a:spLocks noChangeShapeType="1"/>
          </p:cNvSpPr>
          <p:nvPr/>
        </p:nvSpPr>
        <p:spPr bwMode="auto">
          <a:xfrm>
            <a:off x="7696201" y="2743022"/>
            <a:ext cx="0" cy="285824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6136" name="Line 1032"/>
          <p:cNvSpPr>
            <a:spLocks noChangeShapeType="1"/>
          </p:cNvSpPr>
          <p:nvPr/>
        </p:nvSpPr>
        <p:spPr bwMode="auto">
          <a:xfrm flipV="1">
            <a:off x="2914218" y="3553491"/>
            <a:ext cx="0" cy="85747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6137" name="Text Box 1033"/>
          <p:cNvSpPr txBox="1">
            <a:spLocks noChangeArrowheads="1"/>
          </p:cNvSpPr>
          <p:nvPr/>
        </p:nvSpPr>
        <p:spPr bwMode="auto">
          <a:xfrm>
            <a:off x="2285404" y="3143176"/>
            <a:ext cx="4953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>
                <a:latin typeface="Times New Roman" pitchFamily="16" charset="0"/>
              </a:rPr>
              <a:t>destination              </a:t>
            </a:r>
            <a:r>
              <a:rPr lang="en-GB" altLang="en-US" dirty="0" smtClean="0">
                <a:latin typeface="Times New Roman" pitchFamily="16" charset="0"/>
              </a:rPr>
              <a:t>			source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76138" name="Freeform 1034"/>
          <p:cNvSpPr>
            <a:spLocks/>
          </p:cNvSpPr>
          <p:nvPr/>
        </p:nvSpPr>
        <p:spPr bwMode="auto">
          <a:xfrm>
            <a:off x="4114800" y="3829154"/>
            <a:ext cx="1981200" cy="285824"/>
          </a:xfrm>
          <a:custGeom>
            <a:avLst/>
            <a:gdLst>
              <a:gd name="T0" fmla="*/ 1248 w 1248"/>
              <a:gd name="T1" fmla="*/ 0 h 240"/>
              <a:gd name="T2" fmla="*/ 624 w 1248"/>
              <a:gd name="T3" fmla="*/ 240 h 240"/>
              <a:gd name="T4" fmla="*/ 0 w 1248"/>
              <a:gd name="T5" fmla="*/ 0 h 2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48" h="240">
                <a:moveTo>
                  <a:pt x="1248" y="0"/>
                </a:moveTo>
                <a:cubicBezTo>
                  <a:pt x="1040" y="120"/>
                  <a:pt x="832" y="240"/>
                  <a:pt x="624" y="240"/>
                </a:cubicBezTo>
                <a:cubicBezTo>
                  <a:pt x="416" y="240"/>
                  <a:pt x="208" y="120"/>
                  <a:pt x="0" y="0"/>
                </a:cubicBezTo>
              </a:path>
            </a:pathLst>
          </a:custGeom>
          <a:noFill/>
          <a:ln w="57150" cmpd="sng">
            <a:solidFill>
              <a:srgbClr val="FF3300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51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2594068-13A6-4C3D-AD5A-B20BD1B13257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4397011E-EC7F-4E02-B9FB-AEB2C594BFB6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83300" name="Rectangle 4"/>
          <p:cNvSpPr>
            <a:spLocks noChangeArrowheads="1"/>
          </p:cNvSpPr>
          <p:nvPr/>
        </p:nvSpPr>
        <p:spPr bwMode="auto">
          <a:xfrm>
            <a:off x="611560" y="2836993"/>
            <a:ext cx="7920880" cy="1384095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9145" y="244397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Incremental Operators</a:t>
            </a:r>
            <a:endParaRPr lang="en-GB" altLang="en-US" dirty="0"/>
          </a:p>
        </p:txBody>
      </p:sp>
      <p:sp>
        <p:nvSpPr>
          <p:cNvPr id="183299" name="Text Box 3"/>
          <p:cNvSpPr txBox="1">
            <a:spLocks noChangeArrowheads="1"/>
          </p:cNvSpPr>
          <p:nvPr/>
        </p:nvSpPr>
        <p:spPr bwMode="auto">
          <a:xfrm>
            <a:off x="533401" y="1828383"/>
            <a:ext cx="7738144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b="1" dirty="0"/>
              <a:t>Programmers are lazy.</a:t>
            </a: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In order to add 1 to an </a:t>
            </a:r>
            <a:r>
              <a:rPr lang="en-GB" altLang="en-US" dirty="0" err="1"/>
              <a:t>int</a:t>
            </a:r>
            <a:r>
              <a:rPr lang="en-GB" altLang="en-US" dirty="0"/>
              <a:t> you could write</a:t>
            </a:r>
            <a:r>
              <a:rPr lang="en-GB" altLang="en-US" dirty="0" smtClean="0"/>
              <a:t>: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 err="1"/>
              <a:t>int</a:t>
            </a:r>
            <a:r>
              <a:rPr lang="en-GB" altLang="en-US" dirty="0"/>
              <a:t>	</a:t>
            </a:r>
            <a:r>
              <a:rPr lang="en-GB" altLang="en-US" dirty="0" smtClean="0"/>
              <a:t>                  </a:t>
            </a:r>
            <a:r>
              <a:rPr lang="en-GB" altLang="en-US" dirty="0" err="1" smtClean="0"/>
              <a:t>myIntegerVariable</a:t>
            </a:r>
            <a:r>
              <a:rPr lang="en-GB" altLang="en-US" dirty="0" smtClean="0"/>
              <a:t> </a:t>
            </a:r>
            <a:r>
              <a:rPr lang="en-GB" altLang="en-US" dirty="0"/>
              <a:t>= 100;	</a:t>
            </a:r>
            <a:r>
              <a:rPr lang="en-GB" altLang="en-US" sz="1350" dirty="0"/>
              <a:t>// declare and </a:t>
            </a:r>
            <a:r>
              <a:rPr lang="en-GB" altLang="en-US" sz="1350" dirty="0" smtClean="0"/>
              <a:t>initialise</a:t>
            </a:r>
          </a:p>
          <a:p>
            <a:pPr>
              <a:lnSpc>
                <a:spcPct val="100000"/>
              </a:lnSpc>
            </a:pPr>
            <a:endParaRPr lang="en-GB" altLang="en-US" sz="1350" dirty="0"/>
          </a:p>
          <a:p>
            <a:pPr>
              <a:lnSpc>
                <a:spcPct val="100000"/>
              </a:lnSpc>
            </a:pPr>
            <a:endParaRPr lang="en-GB" altLang="en-US" sz="1350" dirty="0"/>
          </a:p>
          <a:p>
            <a:pPr>
              <a:lnSpc>
                <a:spcPct val="100000"/>
              </a:lnSpc>
            </a:pPr>
            <a:r>
              <a:rPr lang="en-GB" altLang="en-US" dirty="0" err="1"/>
              <a:t>myIntegerVariable</a:t>
            </a:r>
            <a:r>
              <a:rPr lang="en-GB" altLang="en-US" dirty="0"/>
              <a:t> = </a:t>
            </a:r>
            <a:r>
              <a:rPr lang="en-GB" altLang="en-US" dirty="0" err="1"/>
              <a:t>myIntegerVariable</a:t>
            </a:r>
            <a:r>
              <a:rPr lang="en-GB" altLang="en-US" dirty="0"/>
              <a:t> </a:t>
            </a:r>
            <a:r>
              <a:rPr lang="en-GB" altLang="en-US" b="1" dirty="0"/>
              <a:t>+</a:t>
            </a:r>
            <a:r>
              <a:rPr lang="en-GB" altLang="en-US" dirty="0"/>
              <a:t> 1; </a:t>
            </a:r>
            <a:r>
              <a:rPr lang="en-GB" altLang="en-US" sz="1350" dirty="0"/>
              <a:t>// add</a:t>
            </a:r>
            <a:r>
              <a:rPr lang="en-GB" altLang="en-US" sz="1200" dirty="0"/>
              <a:t> one</a:t>
            </a: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 smtClean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 smtClean="0"/>
              <a:t>The </a:t>
            </a:r>
            <a:r>
              <a:rPr lang="en-GB" altLang="en-US" dirty="0"/>
              <a:t>second line can be written in "shorthand":</a:t>
            </a:r>
          </a:p>
          <a:p>
            <a:pPr>
              <a:lnSpc>
                <a:spcPct val="100000"/>
              </a:lnSpc>
            </a:pPr>
            <a:r>
              <a:rPr lang="en-GB" altLang="en-US" dirty="0"/>
              <a:t> </a:t>
            </a:r>
            <a:r>
              <a:rPr lang="en-GB" altLang="en-US" b="1" dirty="0"/>
              <a:t>++</a:t>
            </a:r>
            <a:r>
              <a:rPr lang="en-GB" altLang="en-US" dirty="0"/>
              <a:t> </a:t>
            </a:r>
            <a:r>
              <a:rPr lang="en-GB" altLang="en-US" dirty="0" err="1"/>
              <a:t>myIntegerVariable</a:t>
            </a:r>
            <a:r>
              <a:rPr lang="en-GB" altLang="en-US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363811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7C30609E-57F9-4215-996F-2E725BB2B6C9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94C19CEF-8B04-429E-8C7F-ECEAFF46BD1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84324" name="Rectangle 4"/>
          <p:cNvSpPr>
            <a:spLocks noChangeArrowheads="1"/>
          </p:cNvSpPr>
          <p:nvPr/>
        </p:nvSpPr>
        <p:spPr bwMode="auto">
          <a:xfrm>
            <a:off x="685801" y="2342867"/>
            <a:ext cx="3810000" cy="400154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1" y="238973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Incremental Operators </a:t>
            </a:r>
            <a:r>
              <a:rPr lang="en-GB" altLang="en-US" sz="2401" b="1" dirty="0"/>
              <a:t>(cont.)</a:t>
            </a:r>
            <a:endParaRPr lang="en-GB" altLang="en-US" b="1" dirty="0"/>
          </a:p>
        </p:txBody>
      </p:sp>
      <p:sp>
        <p:nvSpPr>
          <p:cNvPr id="184323" name="Text Box 3"/>
          <p:cNvSpPr txBox="1">
            <a:spLocks noChangeArrowheads="1"/>
          </p:cNvSpPr>
          <p:nvPr/>
        </p:nvSpPr>
        <p:spPr bwMode="auto">
          <a:xfrm>
            <a:off x="533401" y="1513259"/>
            <a:ext cx="822960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Similarly in order to subtract 1 you could </a:t>
            </a:r>
            <a:r>
              <a:rPr lang="en-GB" altLang="en-US" dirty="0" smtClean="0"/>
              <a:t>write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   </a:t>
            </a:r>
            <a:r>
              <a:rPr lang="en-GB" altLang="en-US" b="1" dirty="0"/>
              <a:t>--</a:t>
            </a:r>
            <a:r>
              <a:rPr lang="en-GB" altLang="en-US" dirty="0"/>
              <a:t> </a:t>
            </a:r>
            <a:r>
              <a:rPr lang="en-GB" altLang="en-US" dirty="0" err="1"/>
              <a:t>myIntegerVariable</a:t>
            </a:r>
            <a:r>
              <a:rPr lang="en-GB" altLang="en-US" dirty="0"/>
              <a:t>;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b="1" dirty="0"/>
              <a:t>NOTE</a:t>
            </a:r>
            <a:r>
              <a:rPr lang="en-GB" altLang="en-US" b="1" dirty="0" smtClean="0"/>
              <a:t>:</a:t>
            </a:r>
          </a:p>
          <a:p>
            <a:pPr>
              <a:lnSpc>
                <a:spcPct val="100000"/>
              </a:lnSpc>
            </a:pPr>
            <a:endParaRPr lang="en-GB" altLang="en-US" b="1" dirty="0"/>
          </a:p>
          <a:p>
            <a:pPr>
              <a:lnSpc>
                <a:spcPct val="100000"/>
              </a:lnSpc>
            </a:pPr>
            <a:r>
              <a:rPr lang="en-GB" altLang="en-US" b="1" dirty="0"/>
              <a:t>++</a:t>
            </a:r>
            <a:r>
              <a:rPr lang="en-GB" altLang="en-US" dirty="0"/>
              <a:t> and </a:t>
            </a:r>
            <a:r>
              <a:rPr lang="en-GB" altLang="en-US" b="1" dirty="0"/>
              <a:t>--</a:t>
            </a:r>
            <a:r>
              <a:rPr lang="en-GB" altLang="en-US" dirty="0"/>
              <a:t> work only on integer type variables (byte, short, </a:t>
            </a:r>
            <a:r>
              <a:rPr lang="en-GB" altLang="en-US" dirty="0" err="1"/>
              <a:t>int</a:t>
            </a:r>
            <a:r>
              <a:rPr lang="en-GB" altLang="en-US" dirty="0"/>
              <a:t> and long) </a:t>
            </a:r>
            <a:r>
              <a:rPr lang="en-GB" altLang="en-US" b="1" dirty="0"/>
              <a:t>not</a:t>
            </a:r>
            <a:r>
              <a:rPr lang="en-GB" altLang="en-US" dirty="0"/>
              <a:t> on float types (double, float).</a:t>
            </a:r>
          </a:p>
          <a:p>
            <a:pPr>
              <a:lnSpc>
                <a:spcPct val="100000"/>
              </a:lnSpc>
            </a:pPr>
            <a:r>
              <a:rPr lang="en-GB" altLang="en-US" dirty="0"/>
              <a:t>			(Don't even try that on Strings)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endParaRPr lang="en-GB" altLang="en-US" dirty="0"/>
          </a:p>
        </p:txBody>
      </p:sp>
      <p:sp>
        <p:nvSpPr>
          <p:cNvPr id="184325" name="Line 5"/>
          <p:cNvSpPr>
            <a:spLocks noChangeShapeType="1"/>
          </p:cNvSpPr>
          <p:nvPr/>
        </p:nvSpPr>
        <p:spPr bwMode="auto">
          <a:xfrm>
            <a:off x="685801" y="3284984"/>
            <a:ext cx="10668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26" name="AutoShape 6"/>
          <p:cNvSpPr>
            <a:spLocks noChangeArrowheads="1"/>
          </p:cNvSpPr>
          <p:nvPr/>
        </p:nvSpPr>
        <p:spPr bwMode="auto">
          <a:xfrm>
            <a:off x="3828857" y="4457968"/>
            <a:ext cx="5410200" cy="1371957"/>
          </a:xfrm>
          <a:prstGeom prst="cloudCallout">
            <a:avLst>
              <a:gd name="adj1" fmla="val -74236"/>
              <a:gd name="adj2" fmla="val -29079"/>
            </a:avLst>
          </a:prstGeom>
          <a:gradFill rotWithShape="0">
            <a:gsLst>
              <a:gs pos="0">
                <a:srgbClr val="FF3300"/>
              </a:gs>
              <a:gs pos="100000">
                <a:srgbClr val="FF3300">
                  <a:gamma/>
                  <a:tint val="0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0511" rIns="40511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Could you subtract 2 by writing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 -- -- </a:t>
            </a:r>
            <a:r>
              <a:rPr lang="en-GB" altLang="en-US" dirty="0" err="1"/>
              <a:t>myIntegerVariable</a:t>
            </a:r>
            <a:r>
              <a:rPr lang="en-GB" altLang="en-US" dirty="0"/>
              <a:t> ?</a:t>
            </a:r>
            <a:endParaRPr lang="en-GB" altLang="en-US" dirty="0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1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6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95387881-7CF7-4252-9135-A49321AD08AD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88BE5E9F-8F45-4077-A92F-E54B3DFC4463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332656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Example</a:t>
            </a:r>
            <a:endParaRPr lang="en-GB" altLang="en-US" dirty="0"/>
          </a:p>
        </p:txBody>
      </p:sp>
      <p:sp>
        <p:nvSpPr>
          <p:cNvPr id="185347" name="Rectangle 3"/>
          <p:cNvSpPr>
            <a:spLocks noChangeArrowheads="1"/>
          </p:cNvSpPr>
          <p:nvPr/>
        </p:nvSpPr>
        <p:spPr bwMode="auto">
          <a:xfrm>
            <a:off x="457200" y="2342867"/>
            <a:ext cx="8382000" cy="2308324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 err="1"/>
              <a:t>int</a:t>
            </a:r>
            <a:r>
              <a:rPr lang="en-GB" altLang="en-US" dirty="0"/>
              <a:t>	x = 5;				</a:t>
            </a:r>
            <a:r>
              <a:rPr lang="en-GB" altLang="en-US" dirty="0"/>
              <a:t>// declare and initialise</a:t>
            </a: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 err="1" smtClean="0"/>
              <a:t>Console.WriteLine</a:t>
            </a:r>
            <a:r>
              <a:rPr lang="en-GB" altLang="en-US" dirty="0" smtClean="0"/>
              <a:t>("</a:t>
            </a:r>
            <a:r>
              <a:rPr lang="en-GB" altLang="en-US" dirty="0"/>
              <a:t>x is " +x); 	 </a:t>
            </a:r>
            <a:r>
              <a:rPr lang="en-GB" altLang="en-US" dirty="0"/>
              <a:t>// prints: </a:t>
            </a:r>
            <a:r>
              <a:rPr lang="en-GB" altLang="en-US" i="1" dirty="0"/>
              <a:t>x is 5</a:t>
            </a: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-- x;						 </a:t>
            </a:r>
            <a:r>
              <a:rPr lang="en-GB" altLang="en-US" dirty="0"/>
              <a:t>// decrement</a:t>
            </a: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 err="1" smtClean="0"/>
              <a:t>Console.WriteLine</a:t>
            </a:r>
            <a:r>
              <a:rPr lang="en-GB" altLang="en-US" dirty="0" smtClean="0"/>
              <a:t>("</a:t>
            </a:r>
            <a:r>
              <a:rPr lang="en-GB" altLang="en-US" dirty="0"/>
              <a:t>x is now " +x); 	 </a:t>
            </a:r>
            <a:r>
              <a:rPr lang="en-GB" altLang="en-US" dirty="0"/>
              <a:t>// prints: </a:t>
            </a:r>
            <a:r>
              <a:rPr lang="en-GB" altLang="en-US" i="1" dirty="0"/>
              <a:t>x is now 4</a:t>
            </a: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++ x;						 </a:t>
            </a:r>
            <a:r>
              <a:rPr lang="en-GB" altLang="en-US" dirty="0"/>
              <a:t>// increment</a:t>
            </a:r>
            <a:endParaRPr lang="en-GB" altLang="en-US" dirty="0"/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 err="1" smtClean="0"/>
              <a:t>Console.WriteLine</a:t>
            </a:r>
            <a:r>
              <a:rPr lang="en-GB" altLang="en-US" dirty="0" smtClean="0"/>
              <a:t>("</a:t>
            </a:r>
            <a:r>
              <a:rPr lang="en-GB" altLang="en-US" dirty="0"/>
              <a:t>x back to " +x);	 </a:t>
            </a:r>
            <a:r>
              <a:rPr lang="en-GB" altLang="en-US" dirty="0"/>
              <a:t>// </a:t>
            </a:r>
            <a:r>
              <a:rPr lang="en-GB" altLang="en-US" i="1" dirty="0"/>
              <a:t>x back to 5</a:t>
            </a:r>
            <a:r>
              <a:rPr lang="en-GB" altLang="en-US" dirty="0"/>
              <a:t> </a:t>
            </a:r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65523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build="p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DBF1E03B-E4E6-4DDC-A0BA-7A4374528431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1B9D447D-0AF3-467E-803A-F05CD761405C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84200" y="437686"/>
            <a:ext cx="77216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Check your knowledge now:</a:t>
            </a:r>
            <a:endParaRPr lang="en-GB" altLang="en-US" dirty="0"/>
          </a:p>
        </p:txBody>
      </p:sp>
      <p:sp>
        <p:nvSpPr>
          <p:cNvPr id="138243" name="Text Box 3"/>
          <p:cNvSpPr txBox="1">
            <a:spLocks noChangeArrowheads="1"/>
          </p:cNvSpPr>
          <p:nvPr/>
        </p:nvSpPr>
        <p:spPr bwMode="auto">
          <a:xfrm>
            <a:off x="609600" y="2171373"/>
            <a:ext cx="533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Spot the mistakes in the code:</a:t>
            </a:r>
            <a:endParaRPr lang="en-GB" altLang="en-US">
              <a:latin typeface="Times New Roman" pitchFamily="16" charset="0"/>
            </a:endParaRPr>
          </a:p>
        </p:txBody>
      </p:sp>
      <p:sp>
        <p:nvSpPr>
          <p:cNvPr id="138244" name="Text Box 4"/>
          <p:cNvSpPr txBox="1">
            <a:spLocks noChangeArrowheads="1"/>
          </p:cNvSpPr>
          <p:nvPr/>
        </p:nvSpPr>
        <p:spPr bwMode="auto">
          <a:xfrm>
            <a:off x="685801" y="2743021"/>
            <a:ext cx="5105400" cy="1975926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 smtClean="0"/>
              <a:t>float    </a:t>
            </a:r>
            <a:r>
              <a:rPr lang="en-GB" altLang="en-US" dirty="0"/>
              <a:t>tax = 0.78f;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float </a:t>
            </a:r>
            <a:r>
              <a:rPr lang="en-GB" altLang="en-US" dirty="0"/>
              <a:t>	income = 50.00</a:t>
            </a:r>
            <a:r>
              <a:rPr lang="en-GB" altLang="en-US" dirty="0"/>
              <a:t>£;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40000"/>
              </a:lnSpc>
            </a:pPr>
            <a:r>
              <a:rPr lang="en-GB" altLang="en-US" dirty="0"/>
              <a:t>float	</a:t>
            </a:r>
            <a:r>
              <a:rPr lang="en-GB" altLang="en-US" dirty="0" err="1"/>
              <a:t>netIncome</a:t>
            </a:r>
            <a:r>
              <a:rPr lang="en-GB" altLang="en-US" dirty="0"/>
              <a:t>;</a:t>
            </a:r>
          </a:p>
          <a:p>
            <a:pPr>
              <a:lnSpc>
                <a:spcPct val="100000"/>
              </a:lnSpc>
            </a:pPr>
            <a:r>
              <a:rPr lang="en-GB" altLang="en-US" dirty="0" err="1"/>
              <a:t>netIncome</a:t>
            </a:r>
            <a:r>
              <a:rPr lang="en-GB" altLang="en-US" dirty="0"/>
              <a:t> = income * TAX;</a:t>
            </a:r>
          </a:p>
          <a:p>
            <a:pPr>
              <a:lnSpc>
                <a:spcPct val="40000"/>
              </a:lnSpc>
            </a:pPr>
            <a:endParaRPr lang="en-GB" altLang="en-US" dirty="0"/>
          </a:p>
          <a:p>
            <a:r>
              <a:rPr lang="en-GB" altLang="en-US" dirty="0"/>
              <a:t>++</a:t>
            </a:r>
            <a:r>
              <a:rPr lang="en-GB" altLang="en-US" dirty="0" err="1"/>
              <a:t>netIncome</a:t>
            </a:r>
            <a:r>
              <a:rPr lang="en-GB" altLang="en-US" dirty="0"/>
              <a:t>;</a:t>
            </a:r>
          </a:p>
        </p:txBody>
      </p:sp>
      <p:sp>
        <p:nvSpPr>
          <p:cNvPr id="138248" name="Text Box 8"/>
          <p:cNvSpPr txBox="1">
            <a:spLocks noChangeArrowheads="1"/>
          </p:cNvSpPr>
          <p:nvPr/>
        </p:nvSpPr>
        <p:spPr bwMode="auto">
          <a:xfrm>
            <a:off x="4800601" y="2764458"/>
            <a:ext cx="3886200" cy="369332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TAX should be uppercase</a:t>
            </a:r>
            <a:endParaRPr lang="en-GB" altLang="en-US"/>
          </a:p>
        </p:txBody>
      </p:sp>
      <p:sp>
        <p:nvSpPr>
          <p:cNvPr id="138249" name="Text Box 9"/>
          <p:cNvSpPr txBox="1">
            <a:spLocks noChangeArrowheads="1"/>
          </p:cNvSpPr>
          <p:nvPr/>
        </p:nvSpPr>
        <p:spPr bwMode="auto">
          <a:xfrm>
            <a:off x="4800601" y="3200341"/>
            <a:ext cx="38862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should be just 50.0</a:t>
            </a:r>
            <a:endParaRPr lang="en-GB" altLang="en-US"/>
          </a:p>
        </p:txBody>
      </p:sp>
      <p:sp>
        <p:nvSpPr>
          <p:cNvPr id="138250" name="Text Box 10"/>
          <p:cNvSpPr txBox="1">
            <a:spLocks noChangeArrowheads="1"/>
          </p:cNvSpPr>
          <p:nvPr/>
        </p:nvSpPr>
        <p:spPr bwMode="auto">
          <a:xfrm>
            <a:off x="4800601" y="3829154"/>
            <a:ext cx="3886200" cy="3693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7C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correct</a:t>
            </a:r>
            <a:endParaRPr lang="en-GB" altLang="en-US"/>
          </a:p>
        </p:txBody>
      </p:sp>
      <p:sp>
        <p:nvSpPr>
          <p:cNvPr id="138251" name="Text Box 11"/>
          <p:cNvSpPr txBox="1">
            <a:spLocks noChangeArrowheads="1"/>
          </p:cNvSpPr>
          <p:nvPr/>
        </p:nvSpPr>
        <p:spPr bwMode="auto">
          <a:xfrm>
            <a:off x="4800601" y="4353383"/>
            <a:ext cx="38862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can't use ++ on floats</a:t>
            </a:r>
            <a:endParaRPr lang="en-GB" altLang="en-US"/>
          </a:p>
        </p:txBody>
      </p:sp>
      <p:sp>
        <p:nvSpPr>
          <p:cNvPr id="138254" name="Line 14"/>
          <p:cNvSpPr>
            <a:spLocks noChangeShapeType="1"/>
          </p:cNvSpPr>
          <p:nvPr/>
        </p:nvSpPr>
        <p:spPr bwMode="auto">
          <a:xfrm>
            <a:off x="685801" y="3143176"/>
            <a:ext cx="510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8255" name="Line 15"/>
          <p:cNvSpPr>
            <a:spLocks noChangeShapeType="1"/>
          </p:cNvSpPr>
          <p:nvPr/>
        </p:nvSpPr>
        <p:spPr bwMode="auto">
          <a:xfrm>
            <a:off x="685801" y="3771989"/>
            <a:ext cx="510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589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8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8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8" grpId="0" animBg="1" autoUpdateAnimBg="0"/>
      <p:bldP spid="138249" grpId="0" animBg="1" autoUpdateAnimBg="0"/>
      <p:bldP spid="138250" grpId="0" animBg="1" autoUpdateAnimBg="0"/>
      <p:bldP spid="138251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204728E1-8795-47EE-9C8D-A52F3F365BAD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AB90FA94-C250-429B-93D8-FE23CF0B3F5E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1313900"/>
            <a:ext cx="4419600" cy="75501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951" b="1" dirty="0"/>
              <a:t>Operators</a:t>
            </a:r>
            <a:endParaRPr lang="en-GB" altLang="en-US" dirty="0"/>
          </a:p>
        </p:txBody>
      </p:sp>
      <p:graphicFrame>
        <p:nvGraphicFramePr>
          <p:cNvPr id="205827" name="Object 3"/>
          <p:cNvGraphicFramePr>
            <a:graphicFrameLocks noChangeAspect="1"/>
          </p:cNvGraphicFramePr>
          <p:nvPr/>
        </p:nvGraphicFramePr>
        <p:xfrm>
          <a:off x="6172201" y="1085240"/>
          <a:ext cx="2520950" cy="20007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Clip" r:id="rId3" imgW="1720080" imgH="1819800" progId="MS_ClipArt_Gallery.2">
                  <p:embed/>
                </p:oleObj>
              </mc:Choice>
              <mc:Fallback>
                <p:oleObj name="Clip" r:id="rId3" imgW="1720080" imgH="1819800" progId="MS_ClipArt_Gallery.2">
                  <p:embed/>
                  <p:pic>
                    <p:nvPicPr>
                      <p:cNvPr id="20582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1" y="1085240"/>
                        <a:ext cx="2520950" cy="20007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828" name="Text Box 4"/>
          <p:cNvSpPr txBox="1">
            <a:spLocks noChangeArrowheads="1"/>
          </p:cNvSpPr>
          <p:nvPr/>
        </p:nvSpPr>
        <p:spPr bwMode="auto">
          <a:xfrm>
            <a:off x="1219201" y="3200342"/>
            <a:ext cx="76200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>
                <a:latin typeface="Times New Roman" pitchFamily="16" charset="0"/>
              </a:rPr>
              <a:t> </a:t>
            </a:r>
            <a:r>
              <a:rPr lang="en-GB" altLang="en-US" b="1" dirty="0"/>
              <a:t>arithmetic</a:t>
            </a:r>
            <a:r>
              <a:rPr lang="en-GB" altLang="en-US" dirty="0"/>
              <a:t> 		+   -  *  /   %   ( )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incremental</a:t>
            </a:r>
            <a:r>
              <a:rPr lang="en-GB" altLang="en-US" dirty="0"/>
              <a:t>		++  --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comparison		</a:t>
            </a:r>
            <a:r>
              <a:rPr lang="en-GB" altLang="en-US" dirty="0"/>
              <a:t>&lt;   &gt;   ==    !=    &gt;=   &lt;=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logical	</a:t>
            </a:r>
            <a:r>
              <a:rPr lang="en-GB" altLang="en-US" dirty="0"/>
              <a:t>		&amp;&amp;   ||   !</a:t>
            </a:r>
          </a:p>
        </p:txBody>
      </p:sp>
      <p:sp>
        <p:nvSpPr>
          <p:cNvPr id="205834" name="Line 10"/>
          <p:cNvSpPr>
            <a:spLocks noChangeShapeType="1"/>
          </p:cNvSpPr>
          <p:nvPr/>
        </p:nvSpPr>
        <p:spPr bwMode="auto">
          <a:xfrm flipV="1">
            <a:off x="570458" y="4195009"/>
            <a:ext cx="7010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35" name="Text Box 11"/>
          <p:cNvSpPr txBox="1">
            <a:spLocks noChangeArrowheads="1"/>
          </p:cNvSpPr>
          <p:nvPr/>
        </p:nvSpPr>
        <p:spPr bwMode="auto">
          <a:xfrm>
            <a:off x="5600968" y="3050079"/>
            <a:ext cx="1447800" cy="1316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7952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sz="4951" dirty="0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80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0D04252E-FB71-4DB2-BECB-C3B291514E48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53E48089-B19E-4154-AE62-BA5E1FEB38E0}" type="slidenum">
              <a:rPr lang="en-US" altLang="en-US"/>
              <a:pPr/>
              <a:t>11</a:t>
            </a:fld>
            <a:endParaRPr lang="en-US" altLang="en-US"/>
          </a:p>
        </p:txBody>
      </p:sp>
      <p:pic>
        <p:nvPicPr>
          <p:cNvPr id="19251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112" y="1028075"/>
            <a:ext cx="1936288" cy="1945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536274"/>
            <a:ext cx="4038600" cy="9836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Three Steps to Conditional Heaven</a:t>
            </a:r>
            <a:endParaRPr lang="en-GB" altLang="en-US" dirty="0"/>
          </a:p>
        </p:txBody>
      </p:sp>
      <p:sp>
        <p:nvSpPr>
          <p:cNvPr id="192515" name="Rectangle 3"/>
          <p:cNvSpPr>
            <a:spLocks noChangeArrowheads="1"/>
          </p:cNvSpPr>
          <p:nvPr/>
        </p:nvSpPr>
        <p:spPr bwMode="auto">
          <a:xfrm>
            <a:off x="762000" y="3120548"/>
            <a:ext cx="7696200" cy="108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Step 1:</a:t>
            </a:r>
            <a:r>
              <a:rPr lang="en-GB" altLang="en-US" dirty="0"/>
              <a:t>	Comparison Operators (&lt;, &gt;, </a:t>
            </a:r>
            <a:r>
              <a:rPr lang="en-GB" altLang="en-US" dirty="0" err="1"/>
              <a:t>etc</a:t>
            </a:r>
            <a:r>
              <a:rPr lang="en-GB" altLang="en-US" dirty="0"/>
              <a:t>)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Step 2:</a:t>
            </a:r>
            <a:r>
              <a:rPr lang="en-GB" altLang="en-US" dirty="0"/>
              <a:t>	Logical Operators ( &amp;&amp;, ||, ! )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b="1" dirty="0"/>
              <a:t>Step 3:</a:t>
            </a:r>
            <a:r>
              <a:rPr lang="en-GB" altLang="en-US" dirty="0"/>
              <a:t>	'if' statement structure</a:t>
            </a:r>
          </a:p>
        </p:txBody>
      </p:sp>
    </p:spTree>
    <p:extLst>
      <p:ext uri="{BB962C8B-B14F-4D97-AF65-F5344CB8AC3E}">
        <p14:creationId xmlns:p14="http://schemas.microsoft.com/office/powerpoint/2010/main" val="1441798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AAEE7419-4F8E-4C01-9337-2758AE3CDCAC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07A7FF07-3B8A-449B-AAFF-F28D64620859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332656"/>
            <a:ext cx="7772400" cy="5679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601" b="1" dirty="0"/>
              <a:t>Comparison Operators</a:t>
            </a:r>
            <a:endParaRPr lang="en-GB" altLang="en-US" dirty="0"/>
          </a:p>
        </p:txBody>
      </p:sp>
      <p:sp>
        <p:nvSpPr>
          <p:cNvPr id="187396" name="Rectangle 4"/>
          <p:cNvSpPr>
            <a:spLocks noChangeArrowheads="1"/>
          </p:cNvSpPr>
          <p:nvPr/>
        </p:nvSpPr>
        <p:spPr bwMode="auto">
          <a:xfrm>
            <a:off x="1397000" y="1415135"/>
            <a:ext cx="6096000" cy="1643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Used in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loops</a:t>
            </a:r>
            <a:r>
              <a:rPr lang="en-GB" altLang="en-US" dirty="0"/>
              <a:t> and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conditionals</a:t>
            </a:r>
            <a:endParaRPr lang="en-GB" alt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Compares two expressions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Outcome is either</a:t>
            </a:r>
            <a:r>
              <a:rPr lang="en-GB" alt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true</a:t>
            </a:r>
            <a:r>
              <a:rPr lang="en-GB" alt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dirty="0"/>
              <a:t>or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false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altLang="en-US" sz="2401" b="1" dirty="0"/>
              <a:t>Example </a:t>
            </a:r>
            <a:r>
              <a:rPr lang="en-GB" altLang="en-US" sz="1500" dirty="0"/>
              <a:t>(using two </a:t>
            </a:r>
            <a:r>
              <a:rPr lang="en-GB" altLang="en-US" sz="1500" dirty="0" err="1">
                <a:solidFill>
                  <a:srgbClr val="FF3300"/>
                </a:solidFill>
              </a:rPr>
              <a:t>int</a:t>
            </a:r>
            <a:r>
              <a:rPr lang="en-GB" altLang="en-US" sz="1500" dirty="0" err="1"/>
              <a:t>s</a:t>
            </a:r>
            <a:r>
              <a:rPr lang="en-GB" altLang="en-US" sz="1500" dirty="0"/>
              <a:t> x and y)</a:t>
            </a:r>
            <a:r>
              <a:rPr lang="en-GB" altLang="en-US" sz="2401" b="1" dirty="0"/>
              <a:t>:</a:t>
            </a:r>
            <a:r>
              <a:rPr lang="en-GB" altLang="en-US" dirty="0"/>
              <a:t>	</a:t>
            </a:r>
          </a:p>
        </p:txBody>
      </p:sp>
      <p:grpSp>
        <p:nvGrpSpPr>
          <p:cNvPr id="187400" name="Group 8"/>
          <p:cNvGrpSpPr>
            <a:grpSpLocks/>
          </p:cNvGrpSpPr>
          <p:nvPr/>
        </p:nvGrpSpPr>
        <p:grpSpPr bwMode="auto">
          <a:xfrm>
            <a:off x="1475656" y="3284985"/>
            <a:ext cx="6477000" cy="1754247"/>
            <a:chOff x="930" y="2091"/>
            <a:chExt cx="4080" cy="1473"/>
          </a:xfrm>
        </p:grpSpPr>
        <p:sp>
          <p:nvSpPr>
            <p:cNvPr id="187397" name="Rectangle 5"/>
            <p:cNvSpPr>
              <a:spLocks noChangeArrowheads="1"/>
            </p:cNvSpPr>
            <p:nvPr/>
          </p:nvSpPr>
          <p:spPr bwMode="auto">
            <a:xfrm>
              <a:off x="930" y="2091"/>
              <a:ext cx="4080" cy="1473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if ( x </a:t>
              </a:r>
              <a:r>
                <a:rPr lang="en-GB" altLang="en-US" b="1" dirty="0"/>
                <a:t>&gt;</a:t>
              </a:r>
              <a:r>
                <a:rPr lang="en-GB" altLang="en-US" dirty="0"/>
                <a:t> y ) {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	// yes, x is greater than y, do stuff here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}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else {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	// no, it isn't, do things here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dirty="0"/>
                <a:t>}</a:t>
              </a:r>
            </a:p>
          </p:txBody>
        </p:sp>
        <p:sp>
          <p:nvSpPr>
            <p:cNvPr id="187398" name="Line 6"/>
            <p:cNvSpPr>
              <a:spLocks noChangeShapeType="1"/>
            </p:cNvSpPr>
            <p:nvPr/>
          </p:nvSpPr>
          <p:spPr bwMode="auto">
            <a:xfrm>
              <a:off x="1056" y="2393"/>
              <a:ext cx="0" cy="240"/>
            </a:xfrm>
            <a:prstGeom prst="line">
              <a:avLst/>
            </a:prstGeom>
            <a:noFill/>
            <a:ln w="1905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7399" name="Line 7"/>
            <p:cNvSpPr>
              <a:spLocks noChangeShapeType="1"/>
            </p:cNvSpPr>
            <p:nvPr/>
          </p:nvSpPr>
          <p:spPr bwMode="auto">
            <a:xfrm>
              <a:off x="1056" y="3058"/>
              <a:ext cx="0" cy="240"/>
            </a:xfrm>
            <a:prstGeom prst="line">
              <a:avLst/>
            </a:prstGeom>
            <a:noFill/>
            <a:ln w="1905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40019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6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8190E73A-E2CB-44F2-9392-8C2758F6F91C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847FAF30-F486-4CA3-B56C-7AE0A8874003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884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58800" y="293440"/>
            <a:ext cx="7772400" cy="5679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601" b="1" dirty="0"/>
              <a:t>Comparison Operators </a:t>
            </a:r>
            <a:r>
              <a:rPr lang="en-GB" altLang="en-US" sz="2401" b="1" dirty="0"/>
              <a:t>cont.</a:t>
            </a:r>
            <a:endParaRPr lang="en-GB" altLang="en-US" sz="3601" b="1" dirty="0"/>
          </a:p>
        </p:txBody>
      </p:sp>
      <p:sp>
        <p:nvSpPr>
          <p:cNvPr id="188419" name="Rectangle 3"/>
          <p:cNvSpPr>
            <a:spLocks noChangeArrowheads="1"/>
          </p:cNvSpPr>
          <p:nvPr/>
        </p:nvSpPr>
        <p:spPr bwMode="auto">
          <a:xfrm>
            <a:off x="2133601" y="3028846"/>
            <a:ext cx="6096000" cy="2419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&gt;</a:t>
            </a:r>
            <a:r>
              <a:rPr lang="en-GB" altLang="en-US" sz="2101" dirty="0"/>
              <a:t>	greater than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&lt;</a:t>
            </a:r>
            <a:r>
              <a:rPr lang="en-GB" altLang="en-US" sz="2101" dirty="0"/>
              <a:t>	smaller than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&gt;=</a:t>
            </a:r>
            <a:r>
              <a:rPr lang="en-GB" altLang="en-US" sz="2101" dirty="0"/>
              <a:t>	greater or equal than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&lt;=</a:t>
            </a:r>
            <a:r>
              <a:rPr lang="en-GB" altLang="en-US" sz="2101" dirty="0"/>
              <a:t>	smaller or equal than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==</a:t>
            </a:r>
            <a:r>
              <a:rPr lang="en-GB" altLang="en-US" sz="2101" dirty="0"/>
              <a:t>	equal to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!=</a:t>
            </a:r>
            <a:r>
              <a:rPr lang="en-GB" altLang="en-US" sz="2101" dirty="0"/>
              <a:t>	not equal to</a:t>
            </a:r>
          </a:p>
        </p:txBody>
      </p:sp>
      <p:sp>
        <p:nvSpPr>
          <p:cNvPr id="188420" name="Text Box 4"/>
          <p:cNvSpPr txBox="1">
            <a:spLocks noChangeArrowheads="1"/>
          </p:cNvSpPr>
          <p:nvPr/>
        </p:nvSpPr>
        <p:spPr bwMode="auto">
          <a:xfrm>
            <a:off x="1371601" y="2114208"/>
            <a:ext cx="47244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2401" b="1"/>
              <a:t>List of 6 operators:</a:t>
            </a:r>
          </a:p>
        </p:txBody>
      </p:sp>
      <p:sp>
        <p:nvSpPr>
          <p:cNvPr id="188423" name="AutoShape 7"/>
          <p:cNvSpPr>
            <a:spLocks noChangeArrowheads="1"/>
          </p:cNvSpPr>
          <p:nvPr/>
        </p:nvSpPr>
        <p:spPr bwMode="auto">
          <a:xfrm>
            <a:off x="5181601" y="1942713"/>
            <a:ext cx="3657600" cy="1886441"/>
          </a:xfrm>
          <a:prstGeom prst="cloudCallout">
            <a:avLst>
              <a:gd name="adj1" fmla="val -41972"/>
              <a:gd name="adj2" fmla="val 43685"/>
            </a:avLst>
          </a:prstGeom>
          <a:gradFill rotWithShape="0">
            <a:gsLst>
              <a:gs pos="0">
                <a:srgbClr val="FF3300"/>
              </a:gs>
              <a:gs pos="100000">
                <a:srgbClr val="FF3300">
                  <a:gamma/>
                  <a:tint val="0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0511" rIns="40511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>
                <a:latin typeface="Times New Roman" pitchFamily="16" charset="0"/>
              </a:rPr>
              <a:t>An expression with these operators is called a </a:t>
            </a:r>
            <a:r>
              <a:rPr lang="en-GB" altLang="en-US" b="1">
                <a:latin typeface="Times New Roman" pitchFamily="16" charset="0"/>
              </a:rPr>
              <a:t>boolean expression</a:t>
            </a:r>
            <a:endParaRPr lang="en-GB" altLang="en-US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123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19" grpId="0" build="p" autoUpdateAnimBg="0"/>
      <p:bldP spid="188423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62E93910-D1EC-46AD-BDD4-96C2B65AD95F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DD43875C-B147-470C-B7E8-20B20C325DC9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77900" y="527841"/>
            <a:ext cx="50292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Notes on '=='</a:t>
            </a:r>
            <a:endParaRPr lang="en-GB" altLang="en-US" dirty="0"/>
          </a:p>
        </p:txBody>
      </p:sp>
      <p:sp>
        <p:nvSpPr>
          <p:cNvPr id="189443" name="Rectangle 3"/>
          <p:cNvSpPr>
            <a:spLocks noChangeArrowheads="1"/>
          </p:cNvSpPr>
          <p:nvPr/>
        </p:nvSpPr>
        <p:spPr bwMode="auto">
          <a:xfrm>
            <a:off x="609600" y="2421470"/>
            <a:ext cx="5943600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It is a double '</a:t>
            </a:r>
            <a:r>
              <a:rPr lang="en-GB" altLang="en-US" b="1" dirty="0">
                <a:solidFill>
                  <a:srgbClr val="CC00CC"/>
                </a:solidFill>
              </a:rPr>
              <a:t>==</a:t>
            </a:r>
            <a:r>
              <a:rPr lang="en-GB" altLang="en-US" dirty="0"/>
              <a:t>'   e.g. if (x </a:t>
            </a:r>
            <a:r>
              <a:rPr lang="en-GB" altLang="en-US" dirty="0">
                <a:solidFill>
                  <a:srgbClr val="CC00CC"/>
                </a:solidFill>
              </a:rPr>
              <a:t>==</a:t>
            </a:r>
            <a:r>
              <a:rPr lang="en-GB" altLang="en-US" dirty="0"/>
              <a:t> 10) </a:t>
            </a:r>
          </a:p>
        </p:txBody>
      </p:sp>
      <p:sp>
        <p:nvSpPr>
          <p:cNvPr id="189445" name="Text Box 5"/>
          <p:cNvSpPr txBox="1">
            <a:spLocks noChangeArrowheads="1"/>
          </p:cNvSpPr>
          <p:nvPr/>
        </p:nvSpPr>
        <p:spPr bwMode="auto">
          <a:xfrm>
            <a:off x="609600" y="3657659"/>
            <a:ext cx="7391400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u="sng" dirty="0"/>
              <a:t>Never</a:t>
            </a:r>
            <a:r>
              <a:rPr lang="en-GB" altLang="en-US" dirty="0"/>
              <a:t> use '</a:t>
            </a:r>
            <a:r>
              <a:rPr lang="en-GB" altLang="en-US" b="1" dirty="0">
                <a:solidFill>
                  <a:srgbClr val="CC00CC"/>
                </a:solidFill>
              </a:rPr>
              <a:t>==</a:t>
            </a:r>
            <a:r>
              <a:rPr lang="en-GB" altLang="en-US" dirty="0"/>
              <a:t>' on </a:t>
            </a:r>
            <a:r>
              <a:rPr lang="en-GB" altLang="en-US" dirty="0">
                <a:solidFill>
                  <a:srgbClr val="FF3300"/>
                </a:solidFill>
              </a:rPr>
              <a:t>float</a:t>
            </a:r>
            <a:r>
              <a:rPr lang="en-GB" altLang="en-US" dirty="0"/>
              <a:t>s :</a:t>
            </a:r>
          </a:p>
          <a:p>
            <a:pPr lvl="2"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The </a:t>
            </a:r>
            <a:r>
              <a:rPr lang="en-GB" altLang="en-US" dirty="0">
                <a:solidFill>
                  <a:srgbClr val="FF3300"/>
                </a:solidFill>
              </a:rPr>
              <a:t>float</a:t>
            </a:r>
            <a:r>
              <a:rPr lang="en-GB" altLang="en-US" dirty="0"/>
              <a:t> </a:t>
            </a:r>
            <a:r>
              <a:rPr lang="en-GB" altLang="en-US" b="1" dirty="0"/>
              <a:t>x=3.0</a:t>
            </a:r>
            <a:r>
              <a:rPr lang="en-GB" altLang="en-US" dirty="0"/>
              <a:t> may internally be stored as </a:t>
            </a:r>
            <a:r>
              <a:rPr lang="en-GB" altLang="en-US" dirty="0">
                <a:solidFill>
                  <a:srgbClr val="009900"/>
                </a:solidFill>
              </a:rPr>
              <a:t>3.0000000000001</a:t>
            </a:r>
            <a:r>
              <a:rPr lang="en-GB" altLang="en-US" dirty="0"/>
              <a:t>, therefore the outcome of </a:t>
            </a:r>
          </a:p>
          <a:p>
            <a:pPr lvl="2">
              <a:lnSpc>
                <a:spcPct val="100000"/>
              </a:lnSpc>
              <a:spcBef>
                <a:spcPct val="0"/>
              </a:spcBef>
            </a:pPr>
            <a:r>
              <a:rPr lang="en-GB" alt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if( x == 3.0 ) { </a:t>
            </a:r>
            <a:r>
              <a:rPr lang="en-GB" altLang="en-US" dirty="0"/>
              <a:t>    will be </a:t>
            </a:r>
            <a:r>
              <a:rPr lang="en-GB" altLang="en-US" b="1" dirty="0"/>
              <a:t>false</a:t>
            </a:r>
            <a:r>
              <a:rPr lang="en-GB" altLang="en-US" dirty="0"/>
              <a:t>!</a:t>
            </a:r>
          </a:p>
        </p:txBody>
      </p:sp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609600" y="1256735"/>
            <a:ext cx="8382000" cy="2312796"/>
            <a:chOff x="384" y="336"/>
            <a:chExt cx="5280" cy="1942"/>
          </a:xfrm>
        </p:grpSpPr>
        <p:sp>
          <p:nvSpPr>
            <p:cNvPr id="189446" name="Text Box 6"/>
            <p:cNvSpPr txBox="1">
              <a:spLocks noChangeArrowheads="1"/>
            </p:cNvSpPr>
            <p:nvPr/>
          </p:nvSpPr>
          <p:spPr bwMode="auto">
            <a:xfrm>
              <a:off x="384" y="1968"/>
              <a:ext cx="4800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100000"/>
                </a:lnSpc>
                <a:buFontTx/>
                <a:buChar char="•"/>
              </a:pPr>
              <a:r>
                <a:rPr lang="en-GB" altLang="en-US" dirty="0"/>
                <a:t> Don't confuse with single '</a:t>
              </a:r>
              <a:r>
                <a:rPr lang="en-GB" altLang="en-US" b="1" dirty="0">
                  <a:solidFill>
                    <a:srgbClr val="CC00CC"/>
                  </a:solidFill>
                </a:rPr>
                <a:t>=</a:t>
              </a:r>
              <a:r>
                <a:rPr lang="en-GB" altLang="en-US" dirty="0"/>
                <a:t>'       e.g. x</a:t>
              </a:r>
              <a:r>
                <a:rPr lang="en-GB" altLang="en-US" b="1" dirty="0"/>
                <a:t>=</a:t>
              </a:r>
              <a:r>
                <a:rPr lang="en-GB" altLang="en-US" dirty="0"/>
                <a:t>10;</a:t>
              </a:r>
            </a:p>
          </p:txBody>
        </p:sp>
        <p:sp>
          <p:nvSpPr>
            <p:cNvPr id="189448" name="AutoShape 8"/>
            <p:cNvSpPr>
              <a:spLocks noChangeArrowheads="1"/>
            </p:cNvSpPr>
            <p:nvPr/>
          </p:nvSpPr>
          <p:spPr bwMode="auto">
            <a:xfrm>
              <a:off x="3552" y="336"/>
              <a:ext cx="2112" cy="1056"/>
            </a:xfrm>
            <a:prstGeom prst="cloudCallout">
              <a:avLst>
                <a:gd name="adj1" fmla="val -12926"/>
                <a:gd name="adj2" fmla="val 107574"/>
              </a:avLst>
            </a:prstGeom>
            <a:gradFill rotWithShape="0">
              <a:gsLst>
                <a:gs pos="0">
                  <a:srgbClr val="FF3300"/>
                </a:gs>
                <a:gs pos="100000">
                  <a:srgbClr val="FF3300">
                    <a:gamma/>
                    <a:tint val="0"/>
                    <a:invGamma/>
                  </a:srgbClr>
                </a:gs>
              </a:gsLst>
              <a:path path="rect">
                <a:fillToRect l="50000" t="50000" r="50000" b="50000"/>
              </a:path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40511" rIns="40511" anchor="ctr"/>
            <a:lstStyle/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>
                  <a:latin typeface="Times New Roman" pitchFamily="16" charset="0"/>
                </a:rPr>
                <a:t>That's an </a:t>
              </a:r>
              <a:r>
                <a:rPr lang="en-GB" altLang="en-US" b="1">
                  <a:latin typeface="Times New Roman" pitchFamily="16" charset="0"/>
                </a:rPr>
                <a:t>assignment</a:t>
              </a:r>
              <a:r>
                <a:rPr lang="en-GB" altLang="en-US">
                  <a:latin typeface="Times New Roman" pitchFamily="16" charset="0"/>
                </a:rPr>
                <a:t>, remember ?</a:t>
              </a:r>
            </a:p>
          </p:txBody>
        </p:sp>
      </p:grpSp>
      <p:sp>
        <p:nvSpPr>
          <p:cNvPr id="189450" name="AutoShape 10"/>
          <p:cNvSpPr>
            <a:spLocks noChangeArrowheads="1"/>
          </p:cNvSpPr>
          <p:nvPr/>
        </p:nvSpPr>
        <p:spPr bwMode="auto">
          <a:xfrm>
            <a:off x="5562600" y="1142404"/>
            <a:ext cx="2362200" cy="1200463"/>
          </a:xfrm>
          <a:prstGeom prst="cloudCallout">
            <a:avLst>
              <a:gd name="adj1" fmla="val -53093"/>
              <a:gd name="adj2" fmla="val 75495"/>
            </a:avLst>
          </a:prstGeom>
          <a:gradFill rotWithShape="0">
            <a:gsLst>
              <a:gs pos="0">
                <a:srgbClr val="FF3300"/>
              </a:gs>
              <a:gs pos="100000">
                <a:srgbClr val="FF3300">
                  <a:gamma/>
                  <a:tint val="0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0511" rIns="40511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>
                <a:latin typeface="Times New Roman" pitchFamily="16" charset="0"/>
              </a:rPr>
              <a:t>a </a:t>
            </a:r>
            <a:r>
              <a:rPr lang="en-GB" altLang="en-US" b="1">
                <a:latin typeface="Times New Roman" pitchFamily="16" charset="0"/>
              </a:rPr>
              <a:t>boolean expression</a:t>
            </a:r>
            <a:endParaRPr lang="en-GB" altLang="en-US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540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9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9445" grpId="0" build="p" autoUpdateAnimBg="0"/>
      <p:bldP spid="189450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19032822-EF30-490C-899B-8DE7CD968478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19FFF3ED-5AD4-47FF-B6D3-44648215BA99}" type="slidenum">
              <a:rPr lang="en-US" altLang="en-US"/>
              <a:pPr/>
              <a:t>15</a:t>
            </a:fld>
            <a:endParaRPr lang="en-US" altLang="en-US"/>
          </a:p>
        </p:txBody>
      </p:sp>
      <p:pic>
        <p:nvPicPr>
          <p:cNvPr id="1955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111" y="1028075"/>
            <a:ext cx="1936289" cy="1945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558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536274"/>
            <a:ext cx="4038600" cy="9836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Three Steps to Conditional Heaven</a:t>
            </a:r>
            <a:endParaRPr lang="en-GB" altLang="en-US" dirty="0"/>
          </a:p>
        </p:txBody>
      </p:sp>
      <p:sp>
        <p:nvSpPr>
          <p:cNvPr id="195588" name="Rectangle 4"/>
          <p:cNvSpPr>
            <a:spLocks noChangeArrowheads="1"/>
          </p:cNvSpPr>
          <p:nvPr/>
        </p:nvSpPr>
        <p:spPr bwMode="auto">
          <a:xfrm>
            <a:off x="762000" y="3120549"/>
            <a:ext cx="7696200" cy="125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1:</a:t>
            </a:r>
            <a:r>
              <a:rPr lang="en-GB" altLang="en-US" sz="2101" dirty="0"/>
              <a:t>	  Comparison Operators 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2:</a:t>
            </a:r>
            <a:r>
              <a:rPr lang="en-GB" altLang="en-US" sz="2101" dirty="0"/>
              <a:t>	  Logical Operators ( &amp;&amp;, ||, ! )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3:</a:t>
            </a:r>
            <a:r>
              <a:rPr lang="en-GB" altLang="en-US" sz="2101" dirty="0"/>
              <a:t>	  'if' statement structure</a:t>
            </a:r>
          </a:p>
        </p:txBody>
      </p:sp>
      <p:sp>
        <p:nvSpPr>
          <p:cNvPr id="195589" name="Text Box 5"/>
          <p:cNvSpPr txBox="1">
            <a:spLocks noChangeArrowheads="1"/>
          </p:cNvSpPr>
          <p:nvPr/>
        </p:nvSpPr>
        <p:spPr bwMode="auto">
          <a:xfrm>
            <a:off x="6517745" y="3425375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21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037B4CE-784D-409A-A25B-761596DD2302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18659BEC-52E3-47B4-87C3-AB5957425B12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2689" y="287563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Logical Operators</a:t>
            </a:r>
            <a:endParaRPr lang="en-GB" altLang="en-US" dirty="0"/>
          </a:p>
        </p:txBody>
      </p:sp>
      <p:sp>
        <p:nvSpPr>
          <p:cNvPr id="190467" name="Rectangle 3"/>
          <p:cNvSpPr>
            <a:spLocks noChangeArrowheads="1"/>
          </p:cNvSpPr>
          <p:nvPr/>
        </p:nvSpPr>
        <p:spPr bwMode="auto">
          <a:xfrm>
            <a:off x="762000" y="1999878"/>
            <a:ext cx="76962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With comparison operators alone we can say:</a:t>
            </a:r>
          </a:p>
          <a:p>
            <a:pPr lvl="3">
              <a:lnSpc>
                <a:spcPct val="120000"/>
              </a:lnSpc>
              <a:spcBef>
                <a:spcPct val="0"/>
              </a:spcBef>
            </a:pPr>
            <a:r>
              <a:rPr lang="en-GB" altLang="en-US" dirty="0">
                <a:solidFill>
                  <a:srgbClr val="009900"/>
                </a:solidFill>
              </a:rPr>
              <a:t>"</a:t>
            </a:r>
            <a:r>
              <a:rPr lang="en-GB" altLang="en-US" i="1" dirty="0">
                <a:solidFill>
                  <a:srgbClr val="009900"/>
                </a:solidFill>
              </a:rPr>
              <a:t> if a is greater than b, then do ….</a:t>
            </a:r>
            <a:r>
              <a:rPr lang="en-GB" altLang="en-US" dirty="0">
                <a:solidFill>
                  <a:srgbClr val="009900"/>
                </a:solidFill>
              </a:rPr>
              <a:t>"</a:t>
            </a:r>
            <a:endParaRPr lang="en-GB" altLang="en-US" dirty="0"/>
          </a:p>
        </p:txBody>
      </p:sp>
      <p:sp>
        <p:nvSpPr>
          <p:cNvPr id="190468" name="Text Box 4"/>
          <p:cNvSpPr txBox="1">
            <a:spLocks noChangeArrowheads="1"/>
          </p:cNvSpPr>
          <p:nvPr/>
        </p:nvSpPr>
        <p:spPr bwMode="auto">
          <a:xfrm>
            <a:off x="685801" y="2914516"/>
            <a:ext cx="76962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But how can we say:</a:t>
            </a:r>
          </a:p>
          <a:p>
            <a:pPr lvl="3">
              <a:lnSpc>
                <a:spcPct val="120000"/>
              </a:lnSpc>
              <a:spcBef>
                <a:spcPct val="0"/>
              </a:spcBef>
            </a:pPr>
            <a:r>
              <a:rPr lang="en-GB" altLang="en-US" dirty="0">
                <a:solidFill>
                  <a:srgbClr val="009900"/>
                </a:solidFill>
              </a:rPr>
              <a:t>"</a:t>
            </a:r>
            <a:r>
              <a:rPr lang="en-GB" altLang="en-US" i="1" dirty="0">
                <a:solidFill>
                  <a:srgbClr val="009900"/>
                </a:solidFill>
              </a:rPr>
              <a:t> if a is greater than b </a:t>
            </a:r>
            <a:r>
              <a:rPr lang="en-GB" altLang="en-US" b="1" i="1" dirty="0">
                <a:solidFill>
                  <a:srgbClr val="CC00CC"/>
                </a:solidFill>
              </a:rPr>
              <a:t>AND</a:t>
            </a:r>
            <a:r>
              <a:rPr lang="en-GB" altLang="en-US" i="1" dirty="0">
                <a:solidFill>
                  <a:srgbClr val="009900"/>
                </a:solidFill>
              </a:rPr>
              <a:t> c is greater  than d, then do …. </a:t>
            </a:r>
            <a:r>
              <a:rPr lang="en-GB" altLang="en-US" dirty="0">
                <a:solidFill>
                  <a:srgbClr val="009900"/>
                </a:solidFill>
              </a:rPr>
              <a:t>"</a:t>
            </a:r>
            <a:endParaRPr lang="en-GB" altLang="en-US" dirty="0"/>
          </a:p>
        </p:txBody>
      </p:sp>
      <p:grpSp>
        <p:nvGrpSpPr>
          <p:cNvPr id="190471" name="Group 7"/>
          <p:cNvGrpSpPr>
            <a:grpSpLocks/>
          </p:cNvGrpSpPr>
          <p:nvPr/>
        </p:nvGrpSpPr>
        <p:grpSpPr bwMode="auto">
          <a:xfrm>
            <a:off x="3581400" y="4172144"/>
            <a:ext cx="4495800" cy="1232618"/>
            <a:chOff x="2256" y="2784"/>
            <a:chExt cx="2832" cy="1035"/>
          </a:xfrm>
        </p:grpSpPr>
        <p:sp>
          <p:nvSpPr>
            <p:cNvPr id="190469" name="Text Box 5"/>
            <p:cNvSpPr txBox="1">
              <a:spLocks noChangeArrowheads="1"/>
            </p:cNvSpPr>
            <p:nvPr/>
          </p:nvSpPr>
          <p:spPr bwMode="auto">
            <a:xfrm>
              <a:off x="2256" y="2784"/>
              <a:ext cx="2832" cy="1008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GB" altLang="en-US" b="1" dirty="0"/>
                <a:t>Here is how :</a:t>
              </a:r>
              <a:endParaRPr lang="en-GB" altLang="en-US" dirty="0"/>
            </a:p>
            <a:p>
              <a:pPr>
                <a:lnSpc>
                  <a:spcPct val="100000"/>
                </a:lnSpc>
              </a:pPr>
              <a:r>
                <a:rPr lang="en-GB" altLang="en-US" dirty="0"/>
                <a:t>if </a:t>
              </a:r>
              <a:r>
                <a:rPr lang="en-GB" altLang="en-US" b="1" dirty="0"/>
                <a:t>(</a:t>
              </a:r>
              <a:r>
                <a:rPr lang="en-GB" altLang="en-US" dirty="0"/>
                <a:t>  ( a&gt;b)  </a:t>
              </a:r>
              <a:r>
                <a:rPr lang="en-GB" altLang="en-US" b="1" dirty="0"/>
                <a:t>&amp;&amp;</a:t>
              </a:r>
              <a:r>
                <a:rPr lang="en-GB" altLang="en-US" dirty="0"/>
                <a:t>  (c&gt;d)  </a:t>
              </a:r>
              <a:r>
                <a:rPr lang="en-GB" altLang="en-US" b="1" dirty="0"/>
                <a:t>)</a:t>
              </a:r>
              <a:r>
                <a:rPr lang="en-GB" altLang="en-US" dirty="0"/>
                <a:t>  {</a:t>
              </a:r>
            </a:p>
            <a:p>
              <a:r>
                <a:rPr lang="en-GB" altLang="en-US" dirty="0"/>
                <a:t>	// then do stuff here</a:t>
              </a:r>
            </a:p>
            <a:p>
              <a:r>
                <a:rPr lang="en-GB" altLang="en-US" dirty="0"/>
                <a:t>}</a:t>
              </a:r>
              <a:endParaRPr lang="en-GB" altLang="en-US" dirty="0">
                <a:latin typeface="Times New Roman" pitchFamily="16" charset="0"/>
              </a:endParaRPr>
            </a:p>
          </p:txBody>
        </p:sp>
        <p:sp>
          <p:nvSpPr>
            <p:cNvPr id="190470" name="Line 6"/>
            <p:cNvSpPr>
              <a:spLocks noChangeShapeType="1"/>
            </p:cNvSpPr>
            <p:nvPr/>
          </p:nvSpPr>
          <p:spPr bwMode="auto">
            <a:xfrm>
              <a:off x="2334" y="3483"/>
              <a:ext cx="0" cy="336"/>
            </a:xfrm>
            <a:prstGeom prst="line">
              <a:avLst/>
            </a:prstGeom>
            <a:noFill/>
            <a:ln w="952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63583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8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161B6980-1606-428E-856D-5088B56398D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CB2DB0DF-46BE-4E9A-B4E3-8E2BF90DA069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131390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Logical Operators  </a:t>
            </a:r>
            <a:r>
              <a:rPr lang="en-GB" altLang="en-US" sz="2401" b="1" dirty="0"/>
              <a:t>cont.</a:t>
            </a:r>
            <a:endParaRPr lang="en-GB" altLang="en-US" b="1" dirty="0"/>
          </a:p>
        </p:txBody>
      </p:sp>
      <p:sp>
        <p:nvSpPr>
          <p:cNvPr id="191492" name="Rectangle 4"/>
          <p:cNvSpPr>
            <a:spLocks noChangeArrowheads="1"/>
          </p:cNvSpPr>
          <p:nvPr/>
        </p:nvSpPr>
        <p:spPr bwMode="auto">
          <a:xfrm>
            <a:off x="5562601" y="2057044"/>
            <a:ext cx="2590800" cy="125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&amp;&amp;</a:t>
            </a:r>
            <a:r>
              <a:rPr lang="en-GB" altLang="en-US" sz="2101" dirty="0"/>
              <a:t>	and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||</a:t>
            </a:r>
            <a:r>
              <a:rPr lang="en-GB" altLang="en-US" sz="2101" dirty="0"/>
              <a:t>	or</a:t>
            </a:r>
          </a:p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GB" altLang="en-US" sz="2101" b="1" dirty="0">
                <a:solidFill>
                  <a:srgbClr val="CC00CC"/>
                </a:solidFill>
              </a:rPr>
              <a:t>!</a:t>
            </a:r>
            <a:r>
              <a:rPr lang="en-GB" altLang="en-US" sz="2101" dirty="0"/>
              <a:t>	not</a:t>
            </a:r>
          </a:p>
        </p:txBody>
      </p:sp>
      <p:sp>
        <p:nvSpPr>
          <p:cNvPr id="191493" name="Text Box 5"/>
          <p:cNvSpPr txBox="1">
            <a:spLocks noChangeArrowheads="1"/>
          </p:cNvSpPr>
          <p:nvPr/>
        </p:nvSpPr>
        <p:spPr bwMode="auto">
          <a:xfrm>
            <a:off x="1371601" y="2114208"/>
            <a:ext cx="47244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2401" b="1"/>
              <a:t>List of 3 operators:</a:t>
            </a:r>
          </a:p>
        </p:txBody>
      </p:sp>
      <p:grpSp>
        <p:nvGrpSpPr>
          <p:cNvPr id="191497" name="Group 9"/>
          <p:cNvGrpSpPr>
            <a:grpSpLocks/>
          </p:cNvGrpSpPr>
          <p:nvPr/>
        </p:nvGrpSpPr>
        <p:grpSpPr bwMode="auto">
          <a:xfrm>
            <a:off x="914401" y="2914516"/>
            <a:ext cx="5486400" cy="2136538"/>
            <a:chOff x="576" y="1728"/>
            <a:chExt cx="3456" cy="1794"/>
          </a:xfrm>
        </p:grpSpPr>
        <p:pic>
          <p:nvPicPr>
            <p:cNvPr id="191494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" y="1728"/>
              <a:ext cx="1644" cy="17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1496" name="AutoShape 8"/>
            <p:cNvSpPr>
              <a:spLocks noChangeArrowheads="1"/>
            </p:cNvSpPr>
            <p:nvPr/>
          </p:nvSpPr>
          <p:spPr bwMode="auto">
            <a:xfrm>
              <a:off x="2352" y="2544"/>
              <a:ext cx="1680" cy="480"/>
            </a:xfrm>
            <a:prstGeom prst="wedgeRectCallout">
              <a:avLst>
                <a:gd name="adj1" fmla="val -88630"/>
                <a:gd name="adj2" fmla="val -78542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lnSpc>
                  <a:spcPct val="100000"/>
                </a:lnSpc>
                <a:spcBef>
                  <a:spcPct val="0"/>
                </a:spcBef>
              </a:pPr>
              <a:r>
                <a:rPr lang="en-GB" altLang="en-US" b="1" dirty="0">
                  <a:solidFill>
                    <a:srgbClr val="CC00CC"/>
                  </a:solidFill>
                  <a:latin typeface="Times New Roman" pitchFamily="16" charset="0"/>
                </a:rPr>
                <a:t>||</a:t>
              </a:r>
              <a:r>
                <a:rPr lang="en-GB" altLang="en-US" b="1" dirty="0">
                  <a:latin typeface="Times New Roman" pitchFamily="16" charset="0"/>
                </a:rPr>
                <a:t> is 2 of these</a:t>
              </a:r>
              <a:endParaRPr lang="en-GB" altLang="en-US" dirty="0">
                <a:latin typeface="Times New Roman" pitchFamily="1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9515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69C322CD-6F60-4857-86C3-FC4C18B7970F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A92F3EA9-06CD-4780-BB49-ACDD2EBFBD94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47701" y="553205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Logical Operators  </a:t>
            </a:r>
            <a:r>
              <a:rPr lang="en-GB" altLang="en-US" sz="2401" b="1" dirty="0"/>
              <a:t>cont.</a:t>
            </a:r>
          </a:p>
        </p:txBody>
      </p:sp>
      <p:sp>
        <p:nvSpPr>
          <p:cNvPr id="193539" name="Text Box 3"/>
          <p:cNvSpPr txBox="1">
            <a:spLocks noChangeArrowheads="1"/>
          </p:cNvSpPr>
          <p:nvPr/>
        </p:nvSpPr>
        <p:spPr bwMode="auto">
          <a:xfrm>
            <a:off x="1371601" y="2114208"/>
            <a:ext cx="24384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2401" b="1"/>
              <a:t>Example:</a:t>
            </a:r>
          </a:p>
        </p:txBody>
      </p:sp>
      <p:sp>
        <p:nvSpPr>
          <p:cNvPr id="193541" name="Text Box 5"/>
          <p:cNvSpPr txBox="1">
            <a:spLocks noChangeArrowheads="1"/>
          </p:cNvSpPr>
          <p:nvPr/>
        </p:nvSpPr>
        <p:spPr bwMode="auto">
          <a:xfrm>
            <a:off x="1752601" y="2971681"/>
            <a:ext cx="5562600" cy="92333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if </a:t>
            </a:r>
            <a:r>
              <a:rPr lang="en-GB" altLang="en-US" b="1" dirty="0"/>
              <a:t>(</a:t>
            </a:r>
            <a:r>
              <a:rPr lang="en-GB" altLang="en-US" dirty="0"/>
              <a:t>  (a&gt;b) </a:t>
            </a:r>
            <a:r>
              <a:rPr lang="en-GB" altLang="en-US" b="1" dirty="0"/>
              <a:t> ||</a:t>
            </a:r>
            <a:r>
              <a:rPr lang="en-GB" altLang="en-US" dirty="0"/>
              <a:t>  (c&gt;d)  </a:t>
            </a:r>
            <a:r>
              <a:rPr lang="en-GB" altLang="en-US" b="1" dirty="0"/>
              <a:t>&amp;&amp;</a:t>
            </a:r>
            <a:r>
              <a:rPr lang="en-GB" altLang="en-US" dirty="0"/>
              <a:t>  (x==y)  </a:t>
            </a:r>
            <a:r>
              <a:rPr lang="en-GB" altLang="en-US" b="1" dirty="0"/>
              <a:t>)</a:t>
            </a:r>
            <a:r>
              <a:rPr lang="en-GB" altLang="en-US" dirty="0"/>
              <a:t> {</a:t>
            </a:r>
          </a:p>
          <a:p>
            <a:r>
              <a:rPr lang="en-GB" altLang="en-US" dirty="0"/>
              <a:t>	// then do stuff here</a:t>
            </a:r>
          </a:p>
          <a:p>
            <a:r>
              <a:rPr lang="en-GB" altLang="en-US" dirty="0"/>
              <a:t>}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93542" name="Line 6"/>
          <p:cNvSpPr>
            <a:spLocks noChangeShapeType="1"/>
          </p:cNvSpPr>
          <p:nvPr/>
        </p:nvSpPr>
        <p:spPr bwMode="auto">
          <a:xfrm>
            <a:off x="1905001" y="3314670"/>
            <a:ext cx="0" cy="40015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3543" name="AutoShape 7"/>
          <p:cNvSpPr>
            <a:spLocks noChangeArrowheads="1"/>
          </p:cNvSpPr>
          <p:nvPr/>
        </p:nvSpPr>
        <p:spPr bwMode="auto">
          <a:xfrm>
            <a:off x="4419600" y="2057043"/>
            <a:ext cx="3733800" cy="571649"/>
          </a:xfrm>
          <a:prstGeom prst="wedgeRectCallout">
            <a:avLst>
              <a:gd name="adj1" fmla="val -27509"/>
              <a:gd name="adj2" fmla="val 12229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 b="1">
                <a:solidFill>
                  <a:srgbClr val="CC00CC"/>
                </a:solidFill>
                <a:latin typeface="Times New Roman" pitchFamily="16" charset="0"/>
              </a:rPr>
              <a:t>&amp;&amp;</a:t>
            </a:r>
            <a:r>
              <a:rPr lang="en-GB" altLang="en-US" b="1">
                <a:latin typeface="Times New Roman" pitchFamily="16" charset="0"/>
              </a:rPr>
              <a:t> </a:t>
            </a:r>
            <a:r>
              <a:rPr lang="en-GB" altLang="en-US">
                <a:latin typeface="Times New Roman" pitchFamily="16" charset="0"/>
              </a:rPr>
              <a:t>is evaluated before </a:t>
            </a:r>
            <a:r>
              <a:rPr lang="en-GB" altLang="en-US" b="1">
                <a:solidFill>
                  <a:srgbClr val="CC00CC"/>
                </a:solidFill>
                <a:latin typeface="Times New Roman" pitchFamily="16" charset="0"/>
              </a:rPr>
              <a:t>||</a:t>
            </a:r>
            <a:endParaRPr lang="en-GB" altLang="en-US">
              <a:latin typeface="Times New Roman" pitchFamily="16" charset="0"/>
            </a:endParaRPr>
          </a:p>
        </p:txBody>
      </p:sp>
      <p:sp>
        <p:nvSpPr>
          <p:cNvPr id="193545" name="Line 9"/>
          <p:cNvSpPr>
            <a:spLocks noChangeShapeType="1"/>
          </p:cNvSpPr>
          <p:nvPr/>
        </p:nvSpPr>
        <p:spPr bwMode="auto">
          <a:xfrm>
            <a:off x="2667000" y="3429000"/>
            <a:ext cx="0" cy="22866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3546" name="Line 10"/>
          <p:cNvSpPr>
            <a:spLocks noChangeShapeType="1"/>
          </p:cNvSpPr>
          <p:nvPr/>
        </p:nvSpPr>
        <p:spPr bwMode="auto">
          <a:xfrm>
            <a:off x="1981200" y="3714824"/>
            <a:ext cx="609600" cy="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3547" name="AutoShape 11"/>
          <p:cNvSpPr>
            <a:spLocks noChangeArrowheads="1"/>
          </p:cNvSpPr>
          <p:nvPr/>
        </p:nvSpPr>
        <p:spPr bwMode="auto">
          <a:xfrm>
            <a:off x="1981201" y="4572298"/>
            <a:ext cx="2743200" cy="400154"/>
          </a:xfrm>
          <a:prstGeom prst="wedgeRectCallout">
            <a:avLst>
              <a:gd name="adj1" fmla="val -36574"/>
              <a:gd name="adj2" fmla="val -292264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altLang="en-US">
                <a:latin typeface="Times New Roman" pitchFamily="16" charset="0"/>
              </a:rPr>
              <a:t>1 tab indentation</a:t>
            </a:r>
          </a:p>
        </p:txBody>
      </p:sp>
    </p:spTree>
    <p:extLst>
      <p:ext uri="{BB962C8B-B14F-4D97-AF65-F5344CB8AC3E}">
        <p14:creationId xmlns:p14="http://schemas.microsoft.com/office/powerpoint/2010/main" val="1113869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26F299D8-A2CC-4F57-AAA6-0222BAC43F49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3ED06A4B-9F3D-4C05-98A2-C8A743EF9009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47701" y="54868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Logical Operators  </a:t>
            </a:r>
            <a:r>
              <a:rPr lang="en-GB" altLang="en-US" sz="2401" b="1" dirty="0"/>
              <a:t>cont.</a:t>
            </a:r>
          </a:p>
        </p:txBody>
      </p:sp>
      <p:sp>
        <p:nvSpPr>
          <p:cNvPr id="194563" name="Text Box 3"/>
          <p:cNvSpPr txBox="1">
            <a:spLocks noChangeArrowheads="1"/>
          </p:cNvSpPr>
          <p:nvPr/>
        </p:nvSpPr>
        <p:spPr bwMode="auto">
          <a:xfrm>
            <a:off x="1752601" y="2628692"/>
            <a:ext cx="5562600" cy="92333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if </a:t>
            </a:r>
            <a:r>
              <a:rPr lang="en-GB" altLang="en-US" b="1" dirty="0"/>
              <a:t>(</a:t>
            </a:r>
            <a:r>
              <a:rPr lang="en-GB" altLang="en-US" dirty="0"/>
              <a:t>   !(a&gt;b) </a:t>
            </a:r>
            <a:r>
              <a:rPr lang="en-GB" altLang="en-US" b="1" dirty="0"/>
              <a:t> &amp;&amp;</a:t>
            </a:r>
            <a:r>
              <a:rPr lang="en-GB" altLang="en-US" dirty="0"/>
              <a:t>  !(x==y)  </a:t>
            </a:r>
            <a:r>
              <a:rPr lang="en-GB" altLang="en-US" b="1" dirty="0"/>
              <a:t>)</a:t>
            </a:r>
            <a:r>
              <a:rPr lang="en-GB" altLang="en-US" dirty="0"/>
              <a:t> {</a:t>
            </a:r>
          </a:p>
          <a:p>
            <a:r>
              <a:rPr lang="en-GB" altLang="en-US" dirty="0"/>
              <a:t>	// then do stuff here</a:t>
            </a:r>
          </a:p>
          <a:p>
            <a:r>
              <a:rPr lang="en-GB" altLang="en-US" dirty="0"/>
              <a:t>}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94564" name="Text Box 4"/>
          <p:cNvSpPr txBox="1">
            <a:spLocks noChangeArrowheads="1"/>
          </p:cNvSpPr>
          <p:nvPr/>
        </p:nvSpPr>
        <p:spPr bwMode="auto">
          <a:xfrm>
            <a:off x="1371601" y="2114208"/>
            <a:ext cx="38100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2401" b="1"/>
              <a:t>Another Example:</a:t>
            </a:r>
          </a:p>
        </p:txBody>
      </p:sp>
      <p:grpSp>
        <p:nvGrpSpPr>
          <p:cNvPr id="194567" name="Group 7"/>
          <p:cNvGrpSpPr>
            <a:grpSpLocks/>
          </p:cNvGrpSpPr>
          <p:nvPr/>
        </p:nvGrpSpPr>
        <p:grpSpPr bwMode="auto">
          <a:xfrm>
            <a:off x="1219201" y="3771988"/>
            <a:ext cx="6096000" cy="1323128"/>
            <a:chOff x="768" y="2448"/>
            <a:chExt cx="3840" cy="1111"/>
          </a:xfrm>
        </p:grpSpPr>
        <p:sp>
          <p:nvSpPr>
            <p:cNvPr id="194565" name="Text Box 5"/>
            <p:cNvSpPr txBox="1">
              <a:spLocks noChangeArrowheads="1"/>
            </p:cNvSpPr>
            <p:nvPr/>
          </p:nvSpPr>
          <p:spPr bwMode="auto">
            <a:xfrm>
              <a:off x="768" y="2448"/>
              <a:ext cx="2400" cy="3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GB" altLang="en-US" sz="2401"/>
                <a:t>This is identical to:</a:t>
              </a:r>
              <a:endParaRPr lang="en-GB" altLang="en-US" sz="2401" b="1"/>
            </a:p>
          </p:txBody>
        </p:sp>
        <p:sp>
          <p:nvSpPr>
            <p:cNvPr id="194566" name="Text Box 6"/>
            <p:cNvSpPr txBox="1">
              <a:spLocks noChangeArrowheads="1"/>
            </p:cNvSpPr>
            <p:nvPr/>
          </p:nvSpPr>
          <p:spPr bwMode="auto">
            <a:xfrm>
              <a:off x="1104" y="2784"/>
              <a:ext cx="3504" cy="775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100000"/>
                </a:lnSpc>
              </a:pPr>
              <a:r>
                <a:rPr lang="en-GB" altLang="en-US" dirty="0"/>
                <a:t>if </a:t>
              </a:r>
              <a:r>
                <a:rPr lang="en-GB" altLang="en-US" b="1" dirty="0"/>
                <a:t>(</a:t>
              </a:r>
              <a:r>
                <a:rPr lang="en-GB" altLang="en-US" dirty="0"/>
                <a:t>   (a&lt;=b) </a:t>
              </a:r>
              <a:r>
                <a:rPr lang="en-GB" altLang="en-US" b="1" dirty="0"/>
                <a:t> &amp;&amp;</a:t>
              </a:r>
              <a:r>
                <a:rPr lang="en-GB" altLang="en-US" dirty="0"/>
                <a:t>  (x!=y)  </a:t>
              </a:r>
              <a:r>
                <a:rPr lang="en-GB" altLang="en-US" b="1" dirty="0"/>
                <a:t>)</a:t>
              </a:r>
              <a:r>
                <a:rPr lang="en-GB" altLang="en-US" dirty="0"/>
                <a:t> {</a:t>
              </a:r>
            </a:p>
            <a:p>
              <a:r>
                <a:rPr lang="en-GB" altLang="en-US" dirty="0"/>
                <a:t>	// then do stuff here</a:t>
              </a:r>
            </a:p>
            <a:p>
              <a:r>
                <a:rPr lang="en-GB" altLang="en-US" dirty="0"/>
                <a:t>}</a:t>
              </a:r>
              <a:endParaRPr lang="en-GB" altLang="en-US" dirty="0">
                <a:latin typeface="Times New Roman" pitchFamily="16" charset="0"/>
              </a:endParaRPr>
            </a:p>
          </p:txBody>
        </p:sp>
      </p:grpSp>
      <p:sp>
        <p:nvSpPr>
          <p:cNvPr id="194568" name="Line 8"/>
          <p:cNvSpPr>
            <a:spLocks noChangeShapeType="1"/>
          </p:cNvSpPr>
          <p:nvPr/>
        </p:nvSpPr>
        <p:spPr bwMode="auto">
          <a:xfrm>
            <a:off x="1905001" y="4515133"/>
            <a:ext cx="0" cy="40015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569" name="Line 9"/>
          <p:cNvSpPr>
            <a:spLocks noChangeShapeType="1"/>
          </p:cNvSpPr>
          <p:nvPr/>
        </p:nvSpPr>
        <p:spPr bwMode="auto">
          <a:xfrm>
            <a:off x="1905001" y="2971681"/>
            <a:ext cx="0" cy="40015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029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400D48CC-B347-421C-9DCB-E0792EF67E97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C91566E0-DBC1-4F7F-BA7D-574EA37DC408}" type="slidenum">
              <a:rPr lang="en-US" altLang="en-US"/>
              <a:pPr/>
              <a:t>20</a:t>
            </a:fld>
            <a:endParaRPr lang="en-US" altLang="en-US"/>
          </a:p>
        </p:txBody>
      </p:sp>
      <p:pic>
        <p:nvPicPr>
          <p:cNvPr id="1966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771" y="1028075"/>
            <a:ext cx="1707629" cy="1715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661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76672"/>
            <a:ext cx="4038600" cy="9836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Three Steps to Conditional Heaven</a:t>
            </a:r>
            <a:endParaRPr lang="en-GB" altLang="en-US" dirty="0"/>
          </a:p>
        </p:txBody>
      </p:sp>
      <p:sp>
        <p:nvSpPr>
          <p:cNvPr id="196612" name="Rectangle 4"/>
          <p:cNvSpPr>
            <a:spLocks noChangeArrowheads="1"/>
          </p:cNvSpPr>
          <p:nvPr/>
        </p:nvSpPr>
        <p:spPr bwMode="auto">
          <a:xfrm>
            <a:off x="762000" y="3120549"/>
            <a:ext cx="7696200" cy="125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1:</a:t>
            </a:r>
            <a:r>
              <a:rPr lang="en-GB" altLang="en-US" sz="2101" dirty="0"/>
              <a:t>	  Comparison Operators 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2:</a:t>
            </a:r>
            <a:r>
              <a:rPr lang="en-GB" altLang="en-US" sz="2101" dirty="0"/>
              <a:t>	  Logical Operators ( &amp;&amp;, ||, ! )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3:</a:t>
            </a:r>
            <a:r>
              <a:rPr lang="en-GB" altLang="en-US" sz="2101" dirty="0"/>
              <a:t>	  'if' statement structure</a:t>
            </a:r>
          </a:p>
        </p:txBody>
      </p:sp>
      <p:sp>
        <p:nvSpPr>
          <p:cNvPr id="196613" name="Text Box 5"/>
          <p:cNvSpPr txBox="1">
            <a:spLocks noChangeArrowheads="1"/>
          </p:cNvSpPr>
          <p:nvPr/>
        </p:nvSpPr>
        <p:spPr bwMode="auto">
          <a:xfrm>
            <a:off x="2286000" y="3028847"/>
            <a:ext cx="685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endParaRPr lang="en-GB" altLang="en-US">
              <a:latin typeface="Times New Roman" pitchFamily="16" charset="0"/>
            </a:endParaRPr>
          </a:p>
        </p:txBody>
      </p:sp>
      <p:sp>
        <p:nvSpPr>
          <p:cNvPr id="196614" name="Text Box 6"/>
          <p:cNvSpPr txBox="1">
            <a:spLocks noChangeArrowheads="1"/>
          </p:cNvSpPr>
          <p:nvPr/>
        </p:nvSpPr>
        <p:spPr bwMode="auto">
          <a:xfrm>
            <a:off x="2286000" y="3429001"/>
            <a:ext cx="685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endParaRPr lang="en-GB" altLang="en-US">
              <a:latin typeface="Times New Roman" pitchFamily="16" charset="0"/>
            </a:endParaRPr>
          </a:p>
        </p:txBody>
      </p:sp>
      <p:sp>
        <p:nvSpPr>
          <p:cNvPr id="196615" name="Text Box 7"/>
          <p:cNvSpPr txBox="1">
            <a:spLocks noChangeArrowheads="1"/>
          </p:cNvSpPr>
          <p:nvPr/>
        </p:nvSpPr>
        <p:spPr bwMode="auto">
          <a:xfrm>
            <a:off x="6229871" y="3475103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96616" name="Text Box 8"/>
          <p:cNvSpPr txBox="1">
            <a:spLocks noChangeArrowheads="1"/>
          </p:cNvSpPr>
          <p:nvPr/>
        </p:nvSpPr>
        <p:spPr bwMode="auto">
          <a:xfrm>
            <a:off x="6229871" y="3028847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32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6B9072C1-1600-4CC8-A416-53D7E592C9ED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EE4CD340-DF7A-470F-A734-C2544B6DB6A7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23900" y="460177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'if' Statements, </a:t>
            </a:r>
            <a:r>
              <a:rPr lang="en-GB" altLang="en-US" sz="2701" dirty="0"/>
              <a:t>version 1 of 4</a:t>
            </a:r>
          </a:p>
        </p:txBody>
      </p:sp>
      <p:sp>
        <p:nvSpPr>
          <p:cNvPr id="186371" name="Rectangle 3"/>
          <p:cNvSpPr>
            <a:spLocks noChangeArrowheads="1"/>
          </p:cNvSpPr>
          <p:nvPr/>
        </p:nvSpPr>
        <p:spPr bwMode="auto">
          <a:xfrm>
            <a:off x="762000" y="1999878"/>
            <a:ext cx="7696200" cy="75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'if' statements can come in different forms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/>
              <a:t> The simplest form is this:</a:t>
            </a:r>
          </a:p>
        </p:txBody>
      </p:sp>
      <p:sp>
        <p:nvSpPr>
          <p:cNvPr id="186372" name="Text Box 4"/>
          <p:cNvSpPr txBox="1">
            <a:spLocks noChangeArrowheads="1"/>
          </p:cNvSpPr>
          <p:nvPr/>
        </p:nvSpPr>
        <p:spPr bwMode="auto">
          <a:xfrm>
            <a:off x="1447800" y="2914517"/>
            <a:ext cx="6934200" cy="1975926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// program comes from here</a:t>
            </a:r>
          </a:p>
          <a:p>
            <a:pPr>
              <a:lnSpc>
                <a:spcPct val="100000"/>
              </a:lnSpc>
            </a:pPr>
            <a:r>
              <a:rPr lang="en-GB" altLang="en-US" b="1" dirty="0"/>
              <a:t>if (  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</a:t>
            </a:r>
            <a:r>
              <a:rPr lang="en-GB" altLang="en-US" b="1" dirty="0"/>
              <a:t> ) {</a:t>
            </a:r>
            <a:endParaRPr lang="en-GB" altLang="en-US" dirty="0"/>
          </a:p>
          <a:p>
            <a:r>
              <a:rPr lang="en-GB" altLang="en-US" dirty="0"/>
              <a:t>	// only if </a:t>
            </a:r>
            <a:r>
              <a:rPr lang="en-GB" altLang="en-US" dirty="0" err="1"/>
              <a:t>boolean</a:t>
            </a:r>
            <a:r>
              <a:rPr lang="en-GB" altLang="en-US" dirty="0"/>
              <a:t> expression is </a:t>
            </a:r>
            <a:r>
              <a:rPr lang="en-GB" altLang="en-US" b="1" dirty="0"/>
              <a:t>true</a:t>
            </a:r>
          </a:p>
          <a:p>
            <a:r>
              <a:rPr lang="en-GB" altLang="en-US" dirty="0"/>
              <a:t>	// execute lines coded here</a:t>
            </a:r>
          </a:p>
          <a:p>
            <a:r>
              <a:rPr lang="en-GB" altLang="en-US" b="1" dirty="0"/>
              <a:t>}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// no matter if the </a:t>
            </a:r>
            <a:r>
              <a:rPr lang="en-GB" altLang="en-US" dirty="0" err="1"/>
              <a:t>boolean</a:t>
            </a:r>
            <a:r>
              <a:rPr lang="en-GB" altLang="en-US" dirty="0"/>
              <a:t> expression was // true or false program will continue here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86373" name="Line 5"/>
          <p:cNvSpPr>
            <a:spLocks noChangeShapeType="1"/>
          </p:cNvSpPr>
          <p:nvPr/>
        </p:nvSpPr>
        <p:spPr bwMode="auto">
          <a:xfrm>
            <a:off x="1600200" y="3771989"/>
            <a:ext cx="0" cy="62881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6374" name="Text Box 6"/>
          <p:cNvSpPr txBox="1">
            <a:spLocks noChangeArrowheads="1"/>
          </p:cNvSpPr>
          <p:nvPr/>
        </p:nvSpPr>
        <p:spPr bwMode="auto">
          <a:xfrm>
            <a:off x="7772400" y="1304372"/>
            <a:ext cx="1371600" cy="313932"/>
          </a:xfrm>
          <a:prstGeom prst="rect">
            <a:avLst/>
          </a:prstGeom>
          <a:solidFill>
            <a:srgbClr val="FF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/>
              <a:t>simple ‘if’</a:t>
            </a:r>
          </a:p>
        </p:txBody>
      </p:sp>
    </p:spTree>
    <p:extLst>
      <p:ext uri="{BB962C8B-B14F-4D97-AF65-F5344CB8AC3E}">
        <p14:creationId xmlns:p14="http://schemas.microsoft.com/office/powerpoint/2010/main" val="32058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5B15C531-F1DA-4712-87E0-F950E6E1C0AE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7F737191-AB03-4AB9-BA5A-DEAF6C6EAD09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92453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'if' Statements, </a:t>
            </a:r>
            <a:r>
              <a:rPr lang="en-GB" altLang="en-US" sz="2701" dirty="0"/>
              <a:t>version 2 of 4</a:t>
            </a:r>
            <a:endParaRPr lang="en-GB" altLang="en-US" b="1" dirty="0"/>
          </a:p>
        </p:txBody>
      </p:sp>
      <p:sp>
        <p:nvSpPr>
          <p:cNvPr id="197635" name="Rectangle 3"/>
          <p:cNvSpPr>
            <a:spLocks noChangeArrowheads="1"/>
          </p:cNvSpPr>
          <p:nvPr/>
        </p:nvSpPr>
        <p:spPr bwMode="auto">
          <a:xfrm>
            <a:off x="762000" y="1599724"/>
            <a:ext cx="7696200" cy="424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/>
              <a:t> The second version looks like this:</a:t>
            </a:r>
          </a:p>
        </p:txBody>
      </p:sp>
      <p:sp>
        <p:nvSpPr>
          <p:cNvPr id="197636" name="Text Box 4"/>
          <p:cNvSpPr txBox="1">
            <a:spLocks noChangeArrowheads="1"/>
          </p:cNvSpPr>
          <p:nvPr/>
        </p:nvSpPr>
        <p:spPr bwMode="auto">
          <a:xfrm>
            <a:off x="1828801" y="2057043"/>
            <a:ext cx="6553200" cy="269612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dirty="0"/>
              <a:t>// program comes from here</a:t>
            </a:r>
          </a:p>
          <a:p>
            <a:pPr>
              <a:lnSpc>
                <a:spcPct val="100000"/>
              </a:lnSpc>
            </a:pPr>
            <a:r>
              <a:rPr lang="en-GB" altLang="en-US" b="1" dirty="0"/>
              <a:t>if ( 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 </a:t>
            </a:r>
            <a:r>
              <a:rPr lang="en-GB" altLang="en-US" b="1" dirty="0"/>
              <a:t> ) {</a:t>
            </a:r>
            <a:endParaRPr lang="en-GB" altLang="en-US" dirty="0"/>
          </a:p>
          <a:p>
            <a:r>
              <a:rPr lang="en-GB" altLang="en-US" dirty="0"/>
              <a:t>	// only when </a:t>
            </a:r>
            <a:r>
              <a:rPr lang="en-GB" altLang="en-US" dirty="0" err="1"/>
              <a:t>boolean</a:t>
            </a:r>
            <a:r>
              <a:rPr lang="en-GB" altLang="en-US" dirty="0"/>
              <a:t> expression is </a:t>
            </a:r>
            <a:r>
              <a:rPr lang="en-GB" altLang="en-US" b="1" dirty="0"/>
              <a:t>true</a:t>
            </a:r>
            <a:endParaRPr lang="en-GB" altLang="en-US" dirty="0"/>
          </a:p>
          <a:p>
            <a:r>
              <a:rPr lang="en-GB" altLang="en-US" dirty="0"/>
              <a:t>	// execute code written here</a:t>
            </a:r>
          </a:p>
          <a:p>
            <a:r>
              <a:rPr lang="en-GB" altLang="en-US" b="1" dirty="0"/>
              <a:t>}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b="1" dirty="0"/>
              <a:t>else {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	// only if the </a:t>
            </a:r>
            <a:r>
              <a:rPr lang="en-GB" altLang="en-US" dirty="0" err="1"/>
              <a:t>boolean</a:t>
            </a:r>
            <a:r>
              <a:rPr lang="en-GB" altLang="en-US" dirty="0"/>
              <a:t> expression</a:t>
            </a:r>
          </a:p>
          <a:p>
            <a:pPr>
              <a:lnSpc>
                <a:spcPct val="40000"/>
              </a:lnSpc>
            </a:pPr>
            <a:r>
              <a:rPr lang="en-GB" altLang="en-US" dirty="0"/>
              <a:t>	// is </a:t>
            </a:r>
            <a:r>
              <a:rPr lang="en-GB" altLang="en-US" b="1" dirty="0"/>
              <a:t>false</a:t>
            </a:r>
            <a:r>
              <a:rPr lang="en-GB" altLang="en-US" dirty="0"/>
              <a:t> execute these lines </a:t>
            </a:r>
          </a:p>
          <a:p>
            <a:pPr>
              <a:lnSpc>
                <a:spcPct val="90000"/>
              </a:lnSpc>
            </a:pPr>
            <a:r>
              <a:rPr lang="en-GB" altLang="en-US" b="1" dirty="0"/>
              <a:t>}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// no matter if the </a:t>
            </a:r>
            <a:r>
              <a:rPr lang="en-GB" altLang="en-US" dirty="0" err="1"/>
              <a:t>boolean</a:t>
            </a:r>
            <a:r>
              <a:rPr lang="en-GB" altLang="en-US" dirty="0"/>
              <a:t> expression was </a:t>
            </a:r>
          </a:p>
          <a:p>
            <a:pPr>
              <a:lnSpc>
                <a:spcPct val="40000"/>
              </a:lnSpc>
            </a:pPr>
            <a:r>
              <a:rPr lang="en-GB" altLang="en-US" dirty="0"/>
              <a:t>// true or false program will continue here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197637" name="Line 5"/>
          <p:cNvSpPr>
            <a:spLocks noChangeShapeType="1"/>
          </p:cNvSpPr>
          <p:nvPr/>
        </p:nvSpPr>
        <p:spPr bwMode="auto">
          <a:xfrm>
            <a:off x="1981200" y="2800186"/>
            <a:ext cx="0" cy="571649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638" name="Line 6"/>
          <p:cNvSpPr>
            <a:spLocks noChangeShapeType="1"/>
          </p:cNvSpPr>
          <p:nvPr/>
        </p:nvSpPr>
        <p:spPr bwMode="auto">
          <a:xfrm>
            <a:off x="1981200" y="4000649"/>
            <a:ext cx="0" cy="74314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639" name="Text Box 7"/>
          <p:cNvSpPr txBox="1">
            <a:spLocks noChangeArrowheads="1"/>
          </p:cNvSpPr>
          <p:nvPr/>
        </p:nvSpPr>
        <p:spPr bwMode="auto">
          <a:xfrm>
            <a:off x="7772400" y="1142405"/>
            <a:ext cx="1371600" cy="313932"/>
          </a:xfrm>
          <a:prstGeom prst="rect">
            <a:avLst/>
          </a:prstGeom>
          <a:solidFill>
            <a:srgbClr val="FF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/>
              <a:t>‘if’ ’else’</a:t>
            </a:r>
          </a:p>
        </p:txBody>
      </p:sp>
    </p:spTree>
    <p:extLst>
      <p:ext uri="{BB962C8B-B14F-4D97-AF65-F5344CB8AC3E}">
        <p14:creationId xmlns:p14="http://schemas.microsoft.com/office/powerpoint/2010/main" val="2529127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46E368CB-D0FA-4DCA-9E75-CD07C0E36192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67C6961D-9D2B-4863-B72C-57F3FCEAEACE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198658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4498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'if' Statements, </a:t>
            </a:r>
            <a:r>
              <a:rPr lang="en-GB" altLang="en-US" sz="2701" dirty="0"/>
              <a:t>version 3 of 4</a:t>
            </a:r>
          </a:p>
        </p:txBody>
      </p:sp>
      <p:sp>
        <p:nvSpPr>
          <p:cNvPr id="198659" name="Rectangle 1027"/>
          <p:cNvSpPr>
            <a:spLocks noChangeArrowheads="1"/>
          </p:cNvSpPr>
          <p:nvPr/>
        </p:nvSpPr>
        <p:spPr bwMode="auto">
          <a:xfrm>
            <a:off x="762000" y="1542559"/>
            <a:ext cx="7696200" cy="424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/>
              <a:t> The third version looks like this:</a:t>
            </a:r>
          </a:p>
        </p:txBody>
      </p:sp>
      <p:sp>
        <p:nvSpPr>
          <p:cNvPr id="198660" name="Text Box 1028"/>
          <p:cNvSpPr txBox="1">
            <a:spLocks noChangeArrowheads="1"/>
          </p:cNvSpPr>
          <p:nvPr/>
        </p:nvSpPr>
        <p:spPr bwMode="auto">
          <a:xfrm>
            <a:off x="1828801" y="1942715"/>
            <a:ext cx="6991671" cy="3734869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1500" dirty="0"/>
              <a:t>// program comes from here</a:t>
            </a: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b="1" dirty="0"/>
              <a:t>if ( 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</a:t>
            </a:r>
            <a:r>
              <a:rPr lang="en-GB" altLang="en-US" b="1" dirty="0"/>
              <a:t> ) {</a:t>
            </a:r>
            <a:endParaRPr lang="en-GB" altLang="en-US" dirty="0"/>
          </a:p>
          <a:p>
            <a:r>
              <a:rPr lang="en-GB" altLang="en-US" dirty="0"/>
              <a:t>	</a:t>
            </a:r>
            <a:r>
              <a:rPr lang="en-GB" altLang="en-US" sz="1500" dirty="0"/>
              <a:t>// only executed if this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expression </a:t>
            </a:r>
            <a:r>
              <a:rPr lang="en-GB" altLang="en-US" sz="1500" b="1" dirty="0" smtClean="0"/>
              <a:t>true</a:t>
            </a:r>
          </a:p>
          <a:p>
            <a:endParaRPr lang="en-GB" altLang="en-US" dirty="0"/>
          </a:p>
          <a:p>
            <a:r>
              <a:rPr lang="en-GB" altLang="en-US" b="1" dirty="0"/>
              <a:t>}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b="1" dirty="0"/>
              <a:t>else if (  </a:t>
            </a:r>
            <a:r>
              <a:rPr lang="en-GB" altLang="en-US" i="1" dirty="0"/>
              <a:t>another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 </a:t>
            </a:r>
            <a:r>
              <a:rPr lang="en-GB" altLang="en-US" b="1" dirty="0"/>
              <a:t>) {</a:t>
            </a:r>
          </a:p>
          <a:p>
            <a:pPr>
              <a:lnSpc>
                <a:spcPct val="60000"/>
              </a:lnSpc>
            </a:pPr>
            <a:r>
              <a:rPr lang="en-GB" altLang="en-US" dirty="0"/>
              <a:t>	</a:t>
            </a:r>
            <a:r>
              <a:rPr lang="en-GB" altLang="en-US" sz="1500" dirty="0"/>
              <a:t>// only if 1st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expression is </a:t>
            </a:r>
            <a:r>
              <a:rPr lang="en-GB" altLang="en-US" sz="1500" b="1" dirty="0" smtClean="0"/>
              <a:t>false</a:t>
            </a:r>
          </a:p>
          <a:p>
            <a:pPr>
              <a:lnSpc>
                <a:spcPct val="60000"/>
              </a:lnSpc>
            </a:pPr>
            <a:endParaRPr lang="en-GB" altLang="en-US" sz="1500" dirty="0"/>
          </a:p>
          <a:p>
            <a:pPr>
              <a:lnSpc>
                <a:spcPct val="40000"/>
              </a:lnSpc>
            </a:pPr>
            <a:r>
              <a:rPr lang="en-GB" altLang="en-US" sz="1500" dirty="0"/>
              <a:t>	// </a:t>
            </a:r>
            <a:r>
              <a:rPr lang="en-GB" altLang="en-US" sz="1500" b="1" u="sng" dirty="0"/>
              <a:t>and</a:t>
            </a:r>
            <a:r>
              <a:rPr lang="en-GB" altLang="en-US" sz="1500" dirty="0"/>
              <a:t> the 2nd one is </a:t>
            </a:r>
            <a:r>
              <a:rPr lang="en-GB" altLang="en-US" sz="1500" b="1" dirty="0" smtClean="0"/>
              <a:t>true</a:t>
            </a:r>
          </a:p>
          <a:p>
            <a:pPr>
              <a:lnSpc>
                <a:spcPct val="40000"/>
              </a:lnSpc>
            </a:pPr>
            <a:endParaRPr lang="en-GB" altLang="en-US" sz="1500" b="1" dirty="0"/>
          </a:p>
          <a:p>
            <a:pPr>
              <a:lnSpc>
                <a:spcPct val="40000"/>
              </a:lnSpc>
            </a:pPr>
            <a:endParaRPr lang="en-GB" altLang="en-US" sz="1500" b="1" dirty="0" smtClean="0"/>
          </a:p>
          <a:p>
            <a:pPr>
              <a:lnSpc>
                <a:spcPct val="40000"/>
              </a:lnSpc>
            </a:pPr>
            <a:endParaRPr lang="en-GB" altLang="en-US" sz="1500" b="1" dirty="0"/>
          </a:p>
          <a:p>
            <a:pPr>
              <a:lnSpc>
                <a:spcPct val="40000"/>
              </a:lnSpc>
            </a:pPr>
            <a:r>
              <a:rPr lang="en-GB" altLang="en-US" dirty="0" smtClean="0"/>
              <a:t> </a:t>
            </a:r>
            <a:endParaRPr lang="en-GB" altLang="en-US" dirty="0"/>
          </a:p>
          <a:p>
            <a:pPr>
              <a:lnSpc>
                <a:spcPct val="30000"/>
              </a:lnSpc>
            </a:pPr>
            <a:r>
              <a:rPr lang="en-GB" altLang="en-US" b="1" dirty="0"/>
              <a:t>}</a:t>
            </a:r>
          </a:p>
          <a:p>
            <a:pPr>
              <a:lnSpc>
                <a:spcPct val="90000"/>
              </a:lnSpc>
            </a:pPr>
            <a:r>
              <a:rPr lang="en-GB" altLang="en-US" b="1" dirty="0"/>
              <a:t>else  {</a:t>
            </a:r>
          </a:p>
          <a:p>
            <a:r>
              <a:rPr lang="en-GB" altLang="en-US" dirty="0"/>
              <a:t>	</a:t>
            </a:r>
            <a:r>
              <a:rPr lang="en-GB" altLang="en-US" sz="1500" dirty="0"/>
              <a:t>// only if none of the above expressions </a:t>
            </a:r>
            <a:r>
              <a:rPr lang="en-GB" altLang="en-US" sz="1500" b="1" dirty="0" smtClean="0"/>
              <a:t>true</a:t>
            </a:r>
          </a:p>
          <a:p>
            <a:r>
              <a:rPr lang="en-GB" altLang="en-US" dirty="0" smtClean="0"/>
              <a:t> </a:t>
            </a:r>
            <a:endParaRPr lang="en-GB" altLang="en-US" dirty="0"/>
          </a:p>
          <a:p>
            <a:pPr>
              <a:lnSpc>
                <a:spcPct val="30000"/>
              </a:lnSpc>
            </a:pPr>
            <a:r>
              <a:rPr lang="en-GB" altLang="en-US" b="1" dirty="0"/>
              <a:t>}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// no matter if the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expression was </a:t>
            </a:r>
          </a:p>
          <a:p>
            <a:pPr>
              <a:lnSpc>
                <a:spcPct val="40000"/>
              </a:lnSpc>
            </a:pPr>
            <a:r>
              <a:rPr lang="en-GB" altLang="en-US" sz="1500" dirty="0"/>
              <a:t>// true or false program will continue here</a:t>
            </a:r>
            <a:endParaRPr lang="en-GB" altLang="en-US" dirty="0"/>
          </a:p>
        </p:txBody>
      </p:sp>
      <p:sp>
        <p:nvSpPr>
          <p:cNvPr id="198661" name="Line 1029"/>
          <p:cNvSpPr>
            <a:spLocks noChangeShapeType="1"/>
          </p:cNvSpPr>
          <p:nvPr/>
        </p:nvSpPr>
        <p:spPr bwMode="auto">
          <a:xfrm>
            <a:off x="1996440" y="2564904"/>
            <a:ext cx="0" cy="342989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8662" name="Line 1030"/>
          <p:cNvSpPr>
            <a:spLocks noChangeShapeType="1"/>
          </p:cNvSpPr>
          <p:nvPr/>
        </p:nvSpPr>
        <p:spPr bwMode="auto">
          <a:xfrm>
            <a:off x="1981200" y="3543330"/>
            <a:ext cx="0" cy="571649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8663" name="Line 1031"/>
          <p:cNvSpPr>
            <a:spLocks noChangeShapeType="1"/>
          </p:cNvSpPr>
          <p:nvPr/>
        </p:nvSpPr>
        <p:spPr bwMode="auto">
          <a:xfrm>
            <a:off x="1981200" y="4686628"/>
            <a:ext cx="0" cy="28582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8664" name="Text Box 1032"/>
          <p:cNvSpPr txBox="1">
            <a:spLocks noChangeArrowheads="1"/>
          </p:cNvSpPr>
          <p:nvPr/>
        </p:nvSpPr>
        <p:spPr bwMode="auto">
          <a:xfrm>
            <a:off x="7772400" y="988775"/>
            <a:ext cx="1371600" cy="480131"/>
          </a:xfrm>
          <a:prstGeom prst="rect">
            <a:avLst/>
          </a:prstGeom>
          <a:solidFill>
            <a:srgbClr val="FF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/>
              <a:t>‘if’ </a:t>
            </a:r>
          </a:p>
          <a:p>
            <a:pPr algn="ctr">
              <a:lnSpc>
                <a:spcPct val="20000"/>
              </a:lnSpc>
            </a:pPr>
            <a:r>
              <a:rPr lang="en-GB" altLang="en-US"/>
              <a:t>‘else if’</a:t>
            </a:r>
          </a:p>
          <a:p>
            <a:pPr algn="ctr">
              <a:lnSpc>
                <a:spcPct val="40000"/>
              </a:lnSpc>
            </a:pPr>
            <a:r>
              <a:rPr lang="en-GB" altLang="en-US"/>
              <a:t>’else’</a:t>
            </a:r>
          </a:p>
        </p:txBody>
      </p:sp>
    </p:spTree>
    <p:extLst>
      <p:ext uri="{BB962C8B-B14F-4D97-AF65-F5344CB8AC3E}">
        <p14:creationId xmlns:p14="http://schemas.microsoft.com/office/powerpoint/2010/main" val="3649231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92EAB194-2C67-47EF-A26E-7A766A195968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2E5AAAC8-F2B9-4EF4-B4B1-8106F388002D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05568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'if' Statements, </a:t>
            </a:r>
            <a:r>
              <a:rPr lang="en-GB" altLang="en-US" sz="2701" dirty="0"/>
              <a:t>version 4 of 4</a:t>
            </a:r>
          </a:p>
        </p:txBody>
      </p:sp>
      <p:sp>
        <p:nvSpPr>
          <p:cNvPr id="199683" name="Text Box 3"/>
          <p:cNvSpPr txBox="1">
            <a:spLocks noChangeArrowheads="1"/>
          </p:cNvSpPr>
          <p:nvPr/>
        </p:nvSpPr>
        <p:spPr bwMode="auto">
          <a:xfrm>
            <a:off x="1547664" y="1465725"/>
            <a:ext cx="6400800" cy="472744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b="1" dirty="0"/>
              <a:t>if ( 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</a:t>
            </a:r>
            <a:r>
              <a:rPr lang="en-GB" altLang="en-US" b="1" dirty="0"/>
              <a:t> ) </a:t>
            </a:r>
            <a:r>
              <a:rPr lang="en-GB" altLang="en-US" b="1" dirty="0"/>
              <a:t>{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  <a:p>
            <a:pPr>
              <a:lnSpc>
                <a:spcPct val="40000"/>
              </a:lnSpc>
            </a:pPr>
            <a:r>
              <a:rPr lang="en-GB" altLang="en-US" dirty="0"/>
              <a:t>	</a:t>
            </a:r>
            <a:r>
              <a:rPr lang="en-GB" altLang="en-US" sz="1500" dirty="0"/>
              <a:t>// only executed if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expr. </a:t>
            </a:r>
            <a:r>
              <a:rPr lang="en-GB" altLang="en-US" sz="1500" b="1" dirty="0"/>
              <a:t>true</a:t>
            </a:r>
            <a:endParaRPr lang="en-GB" altLang="en-US" dirty="0"/>
          </a:p>
          <a:p>
            <a:pPr>
              <a:lnSpc>
                <a:spcPct val="40000"/>
              </a:lnSpc>
            </a:pPr>
            <a:r>
              <a:rPr lang="en-GB" altLang="en-US" b="1" dirty="0"/>
              <a:t>}</a:t>
            </a:r>
            <a:endParaRPr lang="en-GB" altLang="en-US" dirty="0"/>
          </a:p>
          <a:p>
            <a:pPr>
              <a:lnSpc>
                <a:spcPct val="70000"/>
              </a:lnSpc>
            </a:pPr>
            <a:r>
              <a:rPr lang="en-GB" altLang="en-US" b="1" dirty="0"/>
              <a:t>else if (  </a:t>
            </a:r>
            <a:r>
              <a:rPr lang="en-GB" altLang="en-US" i="1" dirty="0"/>
              <a:t>another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 </a:t>
            </a:r>
            <a:r>
              <a:rPr lang="en-GB" altLang="en-US" b="1" dirty="0"/>
              <a:t>) {</a:t>
            </a:r>
          </a:p>
          <a:p>
            <a:r>
              <a:rPr lang="en-GB" altLang="en-US" dirty="0"/>
              <a:t>	</a:t>
            </a:r>
            <a:r>
              <a:rPr lang="en-GB" altLang="en-US" sz="1500" dirty="0"/>
              <a:t>// only if 1st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expression </a:t>
            </a:r>
            <a:r>
              <a:rPr lang="en-GB" altLang="en-US" sz="1500" b="1" dirty="0" smtClean="0"/>
              <a:t>false</a:t>
            </a:r>
          </a:p>
          <a:p>
            <a:r>
              <a:rPr lang="en-GB" altLang="en-US" dirty="0" smtClean="0"/>
              <a:t> </a:t>
            </a:r>
            <a:endParaRPr lang="en-GB" altLang="en-US" dirty="0"/>
          </a:p>
          <a:p>
            <a:pPr>
              <a:lnSpc>
                <a:spcPct val="40000"/>
              </a:lnSpc>
            </a:pPr>
            <a:r>
              <a:rPr lang="en-GB" altLang="en-US" sz="1500" dirty="0"/>
              <a:t>	// </a:t>
            </a:r>
            <a:r>
              <a:rPr lang="en-GB" altLang="en-US" sz="1500" b="1" u="sng" dirty="0"/>
              <a:t>and</a:t>
            </a:r>
            <a:r>
              <a:rPr lang="en-GB" altLang="en-US" sz="1500" dirty="0"/>
              <a:t> this one is </a:t>
            </a:r>
            <a:r>
              <a:rPr lang="en-GB" altLang="en-US" sz="1500" b="1" dirty="0" smtClean="0"/>
              <a:t>true</a:t>
            </a:r>
          </a:p>
          <a:p>
            <a:pPr>
              <a:lnSpc>
                <a:spcPct val="40000"/>
              </a:lnSpc>
            </a:pPr>
            <a:endParaRPr lang="en-GB" altLang="en-US" sz="1500" b="1" dirty="0"/>
          </a:p>
          <a:p>
            <a:pPr>
              <a:lnSpc>
                <a:spcPct val="40000"/>
              </a:lnSpc>
            </a:pPr>
            <a:endParaRPr lang="en-GB" altLang="en-US" dirty="0"/>
          </a:p>
          <a:p>
            <a:pPr>
              <a:lnSpc>
                <a:spcPct val="20000"/>
              </a:lnSpc>
            </a:pPr>
            <a:r>
              <a:rPr lang="en-GB" altLang="en-US" b="1" dirty="0"/>
              <a:t>}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// many more 'else if' could follow here</a:t>
            </a:r>
            <a:endParaRPr lang="en-GB" altLang="en-US" b="1" dirty="0"/>
          </a:p>
          <a:p>
            <a:pPr>
              <a:lnSpc>
                <a:spcPct val="80000"/>
              </a:lnSpc>
            </a:pPr>
            <a:r>
              <a:rPr lang="en-GB" altLang="en-US" b="1" dirty="0"/>
              <a:t>else if (  </a:t>
            </a:r>
            <a:r>
              <a:rPr lang="en-GB" altLang="en-US" i="1" dirty="0"/>
              <a:t> third </a:t>
            </a:r>
            <a:r>
              <a:rPr lang="en-GB" altLang="en-US" i="1" dirty="0" err="1"/>
              <a:t>boolean</a:t>
            </a:r>
            <a:r>
              <a:rPr lang="en-GB" altLang="en-US" i="1" dirty="0"/>
              <a:t> expression here </a:t>
            </a:r>
            <a:r>
              <a:rPr lang="en-GB" altLang="en-US" b="1" dirty="0"/>
              <a:t>) {</a:t>
            </a:r>
          </a:p>
          <a:p>
            <a:r>
              <a:rPr lang="en-GB" altLang="en-US" dirty="0"/>
              <a:t>	</a:t>
            </a:r>
            <a:r>
              <a:rPr lang="en-GB" altLang="en-US" sz="1500" dirty="0"/>
              <a:t>// only if all </a:t>
            </a:r>
            <a:r>
              <a:rPr lang="en-GB" altLang="en-US" sz="1500" dirty="0" err="1"/>
              <a:t>boolean</a:t>
            </a:r>
            <a:r>
              <a:rPr lang="en-GB" altLang="en-US" sz="1500" dirty="0"/>
              <a:t> expr. above </a:t>
            </a:r>
            <a:r>
              <a:rPr lang="en-GB" altLang="en-US" sz="1500" b="1" dirty="0"/>
              <a:t>false</a:t>
            </a:r>
            <a:endParaRPr lang="en-GB" altLang="en-US" sz="1500" dirty="0"/>
          </a:p>
          <a:p>
            <a:r>
              <a:rPr lang="en-GB" altLang="en-US" sz="1500" dirty="0"/>
              <a:t>	// </a:t>
            </a:r>
            <a:r>
              <a:rPr lang="en-GB" altLang="en-US" sz="1500" b="1" u="sng" dirty="0"/>
              <a:t>and</a:t>
            </a:r>
            <a:r>
              <a:rPr lang="en-GB" altLang="en-US" sz="1500" dirty="0"/>
              <a:t> this one </a:t>
            </a:r>
            <a:r>
              <a:rPr lang="en-GB" altLang="en-US" sz="1500" b="1" dirty="0"/>
              <a:t>true</a:t>
            </a:r>
            <a:r>
              <a:rPr lang="en-GB" altLang="en-US" dirty="0"/>
              <a:t> </a:t>
            </a:r>
            <a:endParaRPr lang="en-GB" altLang="en-US" dirty="0" smtClean="0"/>
          </a:p>
          <a:p>
            <a:endParaRPr lang="en-GB" altLang="en-US" dirty="0"/>
          </a:p>
          <a:p>
            <a:endParaRPr lang="en-GB" altLang="en-US" dirty="0"/>
          </a:p>
          <a:p>
            <a:pPr>
              <a:lnSpc>
                <a:spcPct val="30000"/>
              </a:lnSpc>
            </a:pPr>
            <a:r>
              <a:rPr lang="en-GB" altLang="en-US" b="1" dirty="0"/>
              <a:t>}</a:t>
            </a:r>
          </a:p>
          <a:p>
            <a:pPr>
              <a:lnSpc>
                <a:spcPct val="80000"/>
              </a:lnSpc>
            </a:pPr>
            <a:r>
              <a:rPr lang="en-GB" altLang="en-US" b="1" dirty="0"/>
              <a:t>else </a:t>
            </a:r>
            <a:r>
              <a:rPr lang="en-GB" altLang="en-US" b="1" dirty="0" smtClean="0"/>
              <a:t>{</a:t>
            </a:r>
          </a:p>
          <a:p>
            <a:pPr>
              <a:lnSpc>
                <a:spcPct val="80000"/>
              </a:lnSpc>
            </a:pPr>
            <a:endParaRPr lang="en-GB" altLang="en-US" b="1" dirty="0"/>
          </a:p>
          <a:p>
            <a:r>
              <a:rPr lang="en-GB" altLang="en-US" dirty="0"/>
              <a:t>	</a:t>
            </a:r>
            <a:r>
              <a:rPr lang="en-GB" altLang="en-US" sz="1500" dirty="0"/>
              <a:t>// only if all expressions above </a:t>
            </a:r>
            <a:r>
              <a:rPr lang="en-GB" altLang="en-US" sz="1500" b="1" dirty="0"/>
              <a:t>false</a:t>
            </a:r>
            <a:endParaRPr lang="en-GB" altLang="en-US" sz="1500" dirty="0"/>
          </a:p>
          <a:p>
            <a:r>
              <a:rPr lang="en-GB" altLang="en-US" b="1" dirty="0"/>
              <a:t>}</a:t>
            </a:r>
          </a:p>
          <a:p>
            <a:pPr>
              <a:lnSpc>
                <a:spcPct val="60000"/>
              </a:lnSpc>
            </a:pP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199684" name="Line 4"/>
          <p:cNvSpPr>
            <a:spLocks noChangeShapeType="1"/>
          </p:cNvSpPr>
          <p:nvPr/>
        </p:nvSpPr>
        <p:spPr bwMode="auto">
          <a:xfrm>
            <a:off x="1905001" y="1828383"/>
            <a:ext cx="0" cy="22866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9685" name="Line 5"/>
          <p:cNvSpPr>
            <a:spLocks noChangeShapeType="1"/>
          </p:cNvSpPr>
          <p:nvPr/>
        </p:nvSpPr>
        <p:spPr bwMode="auto">
          <a:xfrm>
            <a:off x="1905001" y="2628692"/>
            <a:ext cx="0" cy="457319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9686" name="Line 6"/>
          <p:cNvSpPr>
            <a:spLocks noChangeShapeType="1"/>
          </p:cNvSpPr>
          <p:nvPr/>
        </p:nvSpPr>
        <p:spPr bwMode="auto">
          <a:xfrm>
            <a:off x="1905001" y="3943484"/>
            <a:ext cx="0" cy="514484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9687" name="Line 7"/>
          <p:cNvSpPr>
            <a:spLocks noChangeShapeType="1"/>
          </p:cNvSpPr>
          <p:nvPr/>
        </p:nvSpPr>
        <p:spPr bwMode="auto">
          <a:xfrm>
            <a:off x="1898906" y="5301208"/>
            <a:ext cx="0" cy="342989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9688" name="Text Box 8"/>
          <p:cNvSpPr txBox="1">
            <a:spLocks noChangeArrowheads="1"/>
          </p:cNvSpPr>
          <p:nvPr/>
        </p:nvSpPr>
        <p:spPr bwMode="auto">
          <a:xfrm>
            <a:off x="7772400" y="856580"/>
            <a:ext cx="1371600" cy="646331"/>
          </a:xfrm>
          <a:prstGeom prst="rect">
            <a:avLst/>
          </a:prstGeom>
          <a:solidFill>
            <a:srgbClr val="FF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/>
              <a:t>‘if’ </a:t>
            </a:r>
          </a:p>
          <a:p>
            <a:pPr algn="ctr">
              <a:lnSpc>
                <a:spcPct val="20000"/>
              </a:lnSpc>
            </a:pPr>
            <a:r>
              <a:rPr lang="en-GB" altLang="en-US"/>
              <a:t>‘else if’</a:t>
            </a:r>
          </a:p>
          <a:p>
            <a:pPr algn="ctr">
              <a:lnSpc>
                <a:spcPct val="20000"/>
              </a:lnSpc>
            </a:pPr>
            <a:r>
              <a:rPr lang="en-GB" altLang="en-US"/>
              <a:t>:</a:t>
            </a:r>
          </a:p>
          <a:p>
            <a:pPr algn="ctr">
              <a:lnSpc>
                <a:spcPct val="20000"/>
              </a:lnSpc>
            </a:pPr>
            <a:r>
              <a:rPr lang="en-GB" altLang="en-US"/>
              <a:t>:</a:t>
            </a:r>
          </a:p>
          <a:p>
            <a:pPr algn="ctr">
              <a:lnSpc>
                <a:spcPct val="20000"/>
              </a:lnSpc>
            </a:pPr>
            <a:r>
              <a:rPr lang="en-GB" altLang="en-US"/>
              <a:t>‘else if’</a:t>
            </a:r>
          </a:p>
          <a:p>
            <a:pPr algn="ctr">
              <a:lnSpc>
                <a:spcPct val="40000"/>
              </a:lnSpc>
            </a:pPr>
            <a:r>
              <a:rPr lang="en-GB" altLang="en-US"/>
              <a:t>’else’</a:t>
            </a:r>
          </a:p>
        </p:txBody>
      </p:sp>
    </p:spTree>
    <p:extLst>
      <p:ext uri="{BB962C8B-B14F-4D97-AF65-F5344CB8AC3E}">
        <p14:creationId xmlns:p14="http://schemas.microsoft.com/office/powerpoint/2010/main" val="8372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C4E222A-761D-4E3B-8438-AFCB5028892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F86A43CE-451E-4B7D-A33C-74E9778962D4}" type="slidenum">
              <a:rPr lang="en-US" altLang="en-US"/>
              <a:pPr/>
              <a:t>25</a:t>
            </a:fld>
            <a:endParaRPr lang="en-US" altLang="en-US"/>
          </a:p>
        </p:txBody>
      </p:sp>
      <p:pic>
        <p:nvPicPr>
          <p:cNvPr id="2037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028075"/>
            <a:ext cx="1727200" cy="17353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hlink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3785" name="AutoShape 9"/>
          <p:cNvSpPr>
            <a:spLocks noChangeArrowheads="1"/>
          </p:cNvSpPr>
          <p:nvPr/>
        </p:nvSpPr>
        <p:spPr bwMode="auto">
          <a:xfrm>
            <a:off x="5819408" y="4086396"/>
            <a:ext cx="3451305" cy="1886441"/>
          </a:xfrm>
          <a:prstGeom prst="irregularSeal2">
            <a:avLst/>
          </a:prstGeom>
          <a:gradFill rotWithShape="0">
            <a:gsLst>
              <a:gs pos="0">
                <a:srgbClr val="CCFFFF"/>
              </a:gs>
              <a:gs pos="100000">
                <a:schemeClr val="hlink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377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332656"/>
            <a:ext cx="4038600" cy="9836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Three Steps to Conditional Heaven</a:t>
            </a:r>
            <a:endParaRPr lang="en-GB" altLang="en-US" dirty="0"/>
          </a:p>
        </p:txBody>
      </p:sp>
      <p:sp>
        <p:nvSpPr>
          <p:cNvPr id="203780" name="Rectangle 4"/>
          <p:cNvSpPr>
            <a:spLocks noChangeArrowheads="1"/>
          </p:cNvSpPr>
          <p:nvPr/>
        </p:nvSpPr>
        <p:spPr bwMode="auto">
          <a:xfrm>
            <a:off x="762000" y="3120549"/>
            <a:ext cx="7696200" cy="125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1:</a:t>
            </a:r>
            <a:r>
              <a:rPr lang="en-GB" altLang="en-US" sz="2101" dirty="0"/>
              <a:t>	  Comparison Operators 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2:</a:t>
            </a:r>
            <a:r>
              <a:rPr lang="en-GB" altLang="en-US" sz="2101" dirty="0"/>
              <a:t>	  Logical Operators ( &amp;&amp;, ||, ! )</a:t>
            </a:r>
          </a:p>
          <a:p>
            <a:pPr>
              <a:lnSpc>
                <a:spcPct val="120000"/>
              </a:lnSpc>
              <a:spcBef>
                <a:spcPct val="0"/>
              </a:spcBef>
              <a:buFontTx/>
              <a:buChar char="•"/>
            </a:pPr>
            <a:r>
              <a:rPr lang="en-GB" altLang="en-US" sz="2101" dirty="0"/>
              <a:t> </a:t>
            </a:r>
            <a:r>
              <a:rPr lang="en-GB" altLang="en-US" sz="2101" b="1" dirty="0"/>
              <a:t>Step 3:</a:t>
            </a:r>
            <a:r>
              <a:rPr lang="en-GB" altLang="en-US" sz="2101" dirty="0"/>
              <a:t>	  'if' statement structure</a:t>
            </a:r>
          </a:p>
        </p:txBody>
      </p:sp>
      <p:sp>
        <p:nvSpPr>
          <p:cNvPr id="203782" name="Text Box 6"/>
          <p:cNvSpPr txBox="1">
            <a:spLocks noChangeArrowheads="1"/>
          </p:cNvSpPr>
          <p:nvPr/>
        </p:nvSpPr>
        <p:spPr bwMode="auto">
          <a:xfrm>
            <a:off x="2286000" y="3429001"/>
            <a:ext cx="685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endParaRPr lang="en-GB" altLang="en-US">
              <a:latin typeface="Times New Roman" pitchFamily="16" charset="0"/>
            </a:endParaRPr>
          </a:p>
        </p:txBody>
      </p:sp>
      <p:sp>
        <p:nvSpPr>
          <p:cNvPr id="203783" name="Text Box 7"/>
          <p:cNvSpPr txBox="1">
            <a:spLocks noChangeArrowheads="1"/>
          </p:cNvSpPr>
          <p:nvPr/>
        </p:nvSpPr>
        <p:spPr bwMode="auto">
          <a:xfrm>
            <a:off x="2286000" y="3829155"/>
            <a:ext cx="685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endParaRPr lang="en-GB" altLang="en-US">
              <a:latin typeface="Times New Roman" pitchFamily="16" charset="0"/>
            </a:endParaRPr>
          </a:p>
        </p:txBody>
      </p:sp>
      <p:sp>
        <p:nvSpPr>
          <p:cNvPr id="203784" name="WordArt 8"/>
          <p:cNvSpPr>
            <a:spLocks noChangeArrowheads="1" noChangeShapeType="1" noTextEdit="1"/>
          </p:cNvSpPr>
          <p:nvPr/>
        </p:nvSpPr>
        <p:spPr bwMode="auto">
          <a:xfrm>
            <a:off x="6588356" y="4543715"/>
            <a:ext cx="1656889" cy="971803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19999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/>
          <a:p>
            <a:pPr algn="ctr"/>
            <a:r>
              <a:rPr lang="en-GB" sz="2701" kern="10" dirty="0">
                <a:ln w="9525">
                  <a:round/>
                  <a:headEnd/>
                  <a:tailE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Impact"/>
              </a:rPr>
              <a:t>Done !</a:t>
            </a:r>
          </a:p>
        </p:txBody>
      </p:sp>
      <p:sp>
        <p:nvSpPr>
          <p:cNvPr id="203786" name="Text Box 10"/>
          <p:cNvSpPr txBox="1">
            <a:spLocks noChangeArrowheads="1"/>
          </p:cNvSpPr>
          <p:nvPr/>
        </p:nvSpPr>
        <p:spPr bwMode="auto">
          <a:xfrm>
            <a:off x="6616780" y="2992485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203787" name="Text Box 11"/>
          <p:cNvSpPr txBox="1">
            <a:spLocks noChangeArrowheads="1"/>
          </p:cNvSpPr>
          <p:nvPr/>
        </p:nvSpPr>
        <p:spPr bwMode="auto">
          <a:xfrm>
            <a:off x="6657892" y="3349596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  <p:sp>
        <p:nvSpPr>
          <p:cNvPr id="203789" name="Text Box 13"/>
          <p:cNvSpPr txBox="1">
            <a:spLocks noChangeArrowheads="1"/>
          </p:cNvSpPr>
          <p:nvPr/>
        </p:nvSpPr>
        <p:spPr bwMode="auto">
          <a:xfrm>
            <a:off x="6657892" y="3775373"/>
            <a:ext cx="685800" cy="646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3601" dirty="0">
                <a:solidFill>
                  <a:schemeClr val="accent1"/>
                </a:solidFill>
                <a:latin typeface="Times New Roman" pitchFamily="16" charset="0"/>
                <a:sym typeface="Marlett" pitchFamily="2" charset="2"/>
              </a:rPr>
              <a:t></a:t>
            </a:r>
            <a:endParaRPr lang="en-GB" altLang="en-US" dirty="0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989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00395A2D-9FB4-4C74-9476-8CBA29F219EE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BF9BA1AE-5D0B-43A1-85F0-7162D2FCCB0E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76681" y="226132"/>
            <a:ext cx="77216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Check your knowledge now:</a:t>
            </a:r>
          </a:p>
        </p:txBody>
      </p:sp>
      <p:sp>
        <p:nvSpPr>
          <p:cNvPr id="145411" name="Text Box 3"/>
          <p:cNvSpPr txBox="1">
            <a:spLocks noChangeArrowheads="1"/>
          </p:cNvSpPr>
          <p:nvPr/>
        </p:nvSpPr>
        <p:spPr bwMode="auto">
          <a:xfrm>
            <a:off x="914400" y="1599724"/>
            <a:ext cx="40386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/>
              <a:t> What is wrong here ? </a:t>
            </a:r>
            <a:endParaRPr lang="en-GB" altLang="en-US">
              <a:latin typeface="Times New Roman" pitchFamily="16" charset="0"/>
            </a:endParaRPr>
          </a:p>
        </p:txBody>
      </p:sp>
      <p:sp>
        <p:nvSpPr>
          <p:cNvPr id="145417" name="Text Box 9"/>
          <p:cNvSpPr txBox="1">
            <a:spLocks noChangeArrowheads="1"/>
          </p:cNvSpPr>
          <p:nvPr/>
        </p:nvSpPr>
        <p:spPr bwMode="auto">
          <a:xfrm>
            <a:off x="678929" y="2057044"/>
            <a:ext cx="6553200" cy="2492990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1500" dirty="0"/>
              <a:t>float premium, </a:t>
            </a:r>
            <a:r>
              <a:rPr lang="en-GB" altLang="en-US" sz="1500" dirty="0" err="1"/>
              <a:t>carValue</a:t>
            </a:r>
            <a:r>
              <a:rPr lang="en-GB" altLang="en-US" sz="1500" dirty="0"/>
              <a:t>=500.0;</a:t>
            </a:r>
          </a:p>
          <a:p>
            <a:pPr>
              <a:lnSpc>
                <a:spcPct val="70000"/>
              </a:lnSpc>
            </a:pPr>
            <a:r>
              <a:rPr lang="en-GB" altLang="en-US" sz="1500" dirty="0" err="1"/>
              <a:t>int</a:t>
            </a:r>
            <a:r>
              <a:rPr lang="en-GB" altLang="en-US" sz="1500" dirty="0"/>
              <a:t>    </a:t>
            </a:r>
            <a:r>
              <a:rPr lang="en-GB" altLang="en-US" sz="1500" dirty="0" err="1"/>
              <a:t>driverAge</a:t>
            </a:r>
            <a:r>
              <a:rPr lang="en-GB" altLang="en-US" sz="1500" dirty="0"/>
              <a:t>=30;</a:t>
            </a:r>
          </a:p>
          <a:p>
            <a:pPr>
              <a:lnSpc>
                <a:spcPct val="150000"/>
              </a:lnSpc>
            </a:pPr>
            <a:r>
              <a:rPr lang="en-GB" altLang="en-US" sz="1500" dirty="0"/>
              <a:t>if ( (</a:t>
            </a:r>
            <a:r>
              <a:rPr lang="en-GB" altLang="en-US" sz="1500" dirty="0" err="1"/>
              <a:t>driverAge</a:t>
            </a:r>
            <a:r>
              <a:rPr lang="en-GB" altLang="en-US" sz="1500" dirty="0"/>
              <a:t>&gt;=18) &amp; (</a:t>
            </a:r>
            <a:r>
              <a:rPr lang="en-GB" altLang="en-US" sz="1500" dirty="0" err="1"/>
              <a:t>driverAge</a:t>
            </a:r>
            <a:r>
              <a:rPr lang="en-GB" altLang="en-US" sz="1500" dirty="0"/>
              <a:t> &lt;30 ) ) {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	premium = 0.20;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}</a:t>
            </a:r>
          </a:p>
          <a:p>
            <a:pPr>
              <a:lnSpc>
                <a:spcPct val="100000"/>
              </a:lnSpc>
            </a:pPr>
            <a:r>
              <a:rPr lang="en-GB" altLang="en-US" sz="1500" dirty="0"/>
              <a:t>else if (</a:t>
            </a:r>
            <a:r>
              <a:rPr lang="en-GB" altLang="en-US" sz="1500" dirty="0" err="1"/>
              <a:t>driverAge</a:t>
            </a:r>
            <a:r>
              <a:rPr lang="en-GB" altLang="en-US" sz="1500" dirty="0"/>
              <a:t>&gt;30) &amp;&amp; (</a:t>
            </a:r>
            <a:r>
              <a:rPr lang="en-GB" altLang="en-US" sz="1500" dirty="0" err="1"/>
              <a:t>driverAge</a:t>
            </a:r>
            <a:r>
              <a:rPr lang="en-GB" altLang="en-US" sz="1500" dirty="0"/>
              <a:t> &lt;40) ) {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	premium = 0.10;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}</a:t>
            </a:r>
          </a:p>
          <a:p>
            <a:pPr>
              <a:lnSpc>
                <a:spcPct val="110000"/>
              </a:lnSpc>
            </a:pPr>
            <a:r>
              <a:rPr lang="en-GB" altLang="en-US" sz="1500" dirty="0"/>
              <a:t>else if {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	premium = 0.05;</a:t>
            </a:r>
          </a:p>
          <a:p>
            <a:pPr>
              <a:lnSpc>
                <a:spcPct val="70000"/>
              </a:lnSpc>
            </a:pPr>
            <a:r>
              <a:rPr lang="en-GB" altLang="en-US" sz="1500" dirty="0"/>
              <a:t>}</a:t>
            </a:r>
          </a:p>
          <a:p>
            <a:pPr>
              <a:lnSpc>
                <a:spcPct val="90000"/>
              </a:lnSpc>
            </a:pPr>
            <a:r>
              <a:rPr lang="en-GB" altLang="en-US" sz="1500" dirty="0" err="1"/>
              <a:t>System.out.println</a:t>
            </a:r>
            <a:r>
              <a:rPr lang="en-GB" altLang="en-US" sz="1500" dirty="0"/>
              <a:t>("Premium is " +(premium*</a:t>
            </a:r>
            <a:r>
              <a:rPr lang="en-GB" altLang="en-US" sz="1500" dirty="0" err="1"/>
              <a:t>carValue</a:t>
            </a:r>
            <a:r>
              <a:rPr lang="en-GB" altLang="en-US" sz="1500" dirty="0"/>
              <a:t>) );</a:t>
            </a:r>
            <a:endParaRPr lang="en-GB" altLang="en-US" dirty="0"/>
          </a:p>
        </p:txBody>
      </p:sp>
      <p:sp>
        <p:nvSpPr>
          <p:cNvPr id="145418" name="Text Box 10"/>
          <p:cNvSpPr txBox="1">
            <a:spLocks noChangeArrowheads="1"/>
          </p:cNvSpPr>
          <p:nvPr/>
        </p:nvSpPr>
        <p:spPr bwMode="auto">
          <a:xfrm>
            <a:off x="4419601" y="2057044"/>
            <a:ext cx="4267200" cy="3693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correct</a:t>
            </a:r>
            <a:endParaRPr lang="en-GB" altLang="en-US"/>
          </a:p>
        </p:txBody>
      </p:sp>
      <p:sp>
        <p:nvSpPr>
          <p:cNvPr id="145419" name="Text Box 11"/>
          <p:cNvSpPr txBox="1">
            <a:spLocks noChangeArrowheads="1"/>
          </p:cNvSpPr>
          <p:nvPr/>
        </p:nvSpPr>
        <p:spPr bwMode="auto">
          <a:xfrm>
            <a:off x="4419601" y="2514362"/>
            <a:ext cx="42672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&amp; should be &amp;&amp;</a:t>
            </a:r>
            <a:endParaRPr lang="en-GB" altLang="en-US"/>
          </a:p>
        </p:txBody>
      </p:sp>
      <p:sp>
        <p:nvSpPr>
          <p:cNvPr id="145420" name="Text Box 12"/>
          <p:cNvSpPr txBox="1">
            <a:spLocks noChangeArrowheads="1"/>
          </p:cNvSpPr>
          <p:nvPr/>
        </p:nvSpPr>
        <p:spPr bwMode="auto">
          <a:xfrm>
            <a:off x="4572000" y="3063735"/>
            <a:ext cx="4267200" cy="480131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7C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70000"/>
              </a:lnSpc>
            </a:pPr>
            <a:r>
              <a:rPr lang="en-GB" altLang="en-US"/>
              <a:t>'(' missing</a:t>
            </a:r>
          </a:p>
          <a:p>
            <a:pPr>
              <a:lnSpc>
                <a:spcPct val="70000"/>
              </a:lnSpc>
            </a:pPr>
            <a:r>
              <a:rPr lang="en-GB" altLang="en-US"/>
              <a:t>what if driver is precisely 30?</a:t>
            </a:r>
            <a:endParaRPr lang="en-GB" altLang="en-US"/>
          </a:p>
        </p:txBody>
      </p:sp>
      <p:sp>
        <p:nvSpPr>
          <p:cNvPr id="145421" name="Text Box 13"/>
          <p:cNvSpPr txBox="1">
            <a:spLocks noChangeArrowheads="1"/>
          </p:cNvSpPr>
          <p:nvPr/>
        </p:nvSpPr>
        <p:spPr bwMode="auto">
          <a:xfrm>
            <a:off x="4582242" y="3886319"/>
            <a:ext cx="4267200" cy="369332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i="1"/>
              <a:t>'else if'</a:t>
            </a:r>
            <a:r>
              <a:rPr lang="en-GB" altLang="en-US"/>
              <a:t> but no boolean expr.</a:t>
            </a:r>
            <a:endParaRPr lang="en-GB" altLang="en-US"/>
          </a:p>
        </p:txBody>
      </p:sp>
      <p:sp>
        <p:nvSpPr>
          <p:cNvPr id="145424" name="Line 16"/>
          <p:cNvSpPr>
            <a:spLocks noChangeShapeType="1"/>
          </p:cNvSpPr>
          <p:nvPr/>
        </p:nvSpPr>
        <p:spPr bwMode="auto">
          <a:xfrm>
            <a:off x="685801" y="2685856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5" name="Line 17"/>
          <p:cNvSpPr>
            <a:spLocks noChangeShapeType="1"/>
          </p:cNvSpPr>
          <p:nvPr/>
        </p:nvSpPr>
        <p:spPr bwMode="auto">
          <a:xfrm>
            <a:off x="685801" y="3657660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6" name="Line 18"/>
          <p:cNvSpPr>
            <a:spLocks noChangeShapeType="1"/>
          </p:cNvSpPr>
          <p:nvPr/>
        </p:nvSpPr>
        <p:spPr bwMode="auto">
          <a:xfrm>
            <a:off x="685801" y="4629463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39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8" grpId="0" animBg="1" autoUpdateAnimBg="0"/>
      <p:bldP spid="145419" grpId="0" animBg="1" autoUpdateAnimBg="0"/>
      <p:bldP spid="145420" grpId="0" animBg="1" autoUpdateAnimBg="0"/>
      <p:bldP spid="145421" grpId="0" animBg="1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082F128-A083-49EB-B6AE-62128B71320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DA1BDAE1-ECB2-44A8-82A4-4931EB737A95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1" y="1199569"/>
            <a:ext cx="7772400" cy="6303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>
                <a:solidFill>
                  <a:srgbClr val="FFFF00"/>
                </a:solidFill>
              </a:rPr>
              <a:t>Summary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154627" name="Text Box 3"/>
          <p:cNvSpPr txBox="1">
            <a:spLocks noChangeArrowheads="1"/>
          </p:cNvSpPr>
          <p:nvPr/>
        </p:nvSpPr>
        <p:spPr bwMode="auto">
          <a:xfrm>
            <a:off x="1295401" y="2571527"/>
            <a:ext cx="7848600" cy="2678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81000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6" charset="0"/>
              </a:defRPr>
            </a:lvl1pPr>
            <a:lvl2pPr marL="8572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6" charset="0"/>
              </a:defRPr>
            </a:lvl2pPr>
            <a:lvl3pPr marL="10477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6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6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6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6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6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6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6" charset="0"/>
              </a:defRPr>
            </a:lvl9pPr>
          </a:lstStyle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sz="2101">
                <a:latin typeface="Arial" charset="0"/>
              </a:rPr>
              <a:t>use </a:t>
            </a:r>
            <a:r>
              <a:rPr lang="en-GB" altLang="en-US" sz="2101">
                <a:solidFill>
                  <a:srgbClr val="009900"/>
                </a:solidFill>
                <a:latin typeface="Arial" charset="0"/>
              </a:rPr>
              <a:t>arithmetic</a:t>
            </a:r>
            <a:r>
              <a:rPr lang="en-GB" altLang="en-US" sz="2101">
                <a:latin typeface="Arial" charset="0"/>
              </a:rPr>
              <a:t> operators (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+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-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%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*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/</a:t>
            </a:r>
            <a:r>
              <a:rPr lang="en-GB" altLang="en-US" sz="2101">
                <a:latin typeface="Arial" charset="0"/>
              </a:rPr>
              <a:t> )</a:t>
            </a: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sz="2101">
                <a:latin typeface="Arial" charset="0"/>
              </a:rPr>
              <a:t>use </a:t>
            </a:r>
            <a:r>
              <a:rPr lang="en-GB" altLang="en-US" sz="2101">
                <a:solidFill>
                  <a:srgbClr val="009900"/>
                </a:solidFill>
                <a:latin typeface="Arial" charset="0"/>
              </a:rPr>
              <a:t>incremental</a:t>
            </a:r>
            <a:r>
              <a:rPr lang="en-GB" altLang="en-US" sz="2101">
                <a:latin typeface="Arial" charset="0"/>
              </a:rPr>
              <a:t> operators (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++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--</a:t>
            </a:r>
            <a:r>
              <a:rPr lang="en-GB" altLang="en-US" sz="2101">
                <a:latin typeface="Arial" charset="0"/>
              </a:rPr>
              <a:t>)</a:t>
            </a:r>
          </a:p>
          <a:p>
            <a:pPr>
              <a:lnSpc>
                <a:spcPct val="100000"/>
              </a:lnSpc>
            </a:pPr>
            <a:endParaRPr lang="en-GB" altLang="en-US" sz="2101">
              <a:latin typeface="Arial" charset="0"/>
            </a:endParaRP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sz="2101">
                <a:latin typeface="Arial" charset="0"/>
              </a:rPr>
              <a:t>build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boolean expressions</a:t>
            </a:r>
            <a:r>
              <a:rPr lang="en-GB" altLang="en-US" sz="2101">
                <a:latin typeface="Arial" charset="0"/>
              </a:rPr>
              <a:t> in conditional statements ('if') by </a:t>
            </a:r>
          </a:p>
          <a:p>
            <a:pPr lvl="1">
              <a:lnSpc>
                <a:spcPct val="100000"/>
              </a:lnSpc>
              <a:buSzPct val="50000"/>
              <a:buFont typeface="Wingdings" charset="2"/>
              <a:buChar char="§"/>
            </a:pPr>
            <a:r>
              <a:rPr lang="en-GB" altLang="en-US" sz="2101">
                <a:latin typeface="Arial" charset="0"/>
              </a:rPr>
              <a:t> using </a:t>
            </a:r>
            <a:r>
              <a:rPr lang="en-GB" altLang="en-US" sz="2101">
                <a:solidFill>
                  <a:srgbClr val="009900"/>
                </a:solidFill>
                <a:latin typeface="Arial" charset="0"/>
              </a:rPr>
              <a:t>comparison </a:t>
            </a:r>
            <a:r>
              <a:rPr lang="en-GB" altLang="en-US" sz="2101">
                <a:latin typeface="Arial" charset="0"/>
              </a:rPr>
              <a:t>operators (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&lt;</a:t>
            </a:r>
            <a:r>
              <a:rPr lang="en-GB" altLang="en-US" sz="2101">
                <a:latin typeface="Arial" charset="0"/>
              </a:rPr>
              <a:t>,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&gt;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==</a:t>
            </a:r>
            <a:r>
              <a:rPr lang="en-GB" altLang="en-US" sz="2101">
                <a:latin typeface="Arial" charset="0"/>
              </a:rPr>
              <a:t>,…)</a:t>
            </a:r>
          </a:p>
          <a:p>
            <a:pPr lvl="1">
              <a:lnSpc>
                <a:spcPct val="100000"/>
              </a:lnSpc>
              <a:buSzPct val="50000"/>
              <a:buFont typeface="Wingdings" charset="2"/>
              <a:buChar char="§"/>
            </a:pPr>
            <a:r>
              <a:rPr lang="en-GB" altLang="en-US" sz="2101">
                <a:latin typeface="Arial" charset="0"/>
              </a:rPr>
              <a:t> using </a:t>
            </a:r>
            <a:r>
              <a:rPr lang="en-GB" altLang="en-US" sz="2101">
                <a:solidFill>
                  <a:srgbClr val="009900"/>
                </a:solidFill>
                <a:latin typeface="Arial" charset="0"/>
              </a:rPr>
              <a:t>logical </a:t>
            </a:r>
            <a:r>
              <a:rPr lang="en-GB" altLang="en-US" sz="2101">
                <a:latin typeface="Arial" charset="0"/>
              </a:rPr>
              <a:t>operators (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&amp;&amp;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||</a:t>
            </a:r>
            <a:r>
              <a:rPr lang="en-GB" altLang="en-US" sz="2101">
                <a:latin typeface="Arial" charset="0"/>
              </a:rPr>
              <a:t>, </a:t>
            </a:r>
            <a:r>
              <a:rPr lang="en-GB" altLang="en-US" sz="2101">
                <a:solidFill>
                  <a:srgbClr val="CC00CC"/>
                </a:solidFill>
                <a:latin typeface="Arial" charset="0"/>
              </a:rPr>
              <a:t>!</a:t>
            </a:r>
            <a:r>
              <a:rPr lang="en-GB" altLang="en-US" sz="2101">
                <a:latin typeface="Arial" charset="0"/>
              </a:rPr>
              <a:t> )</a:t>
            </a:r>
          </a:p>
          <a:p>
            <a:pPr lvl="1">
              <a:lnSpc>
                <a:spcPct val="100000"/>
              </a:lnSpc>
              <a:buFontTx/>
              <a:buChar char="•"/>
            </a:pPr>
            <a:endParaRPr lang="en-GB" altLang="en-US" sz="2101">
              <a:latin typeface="Arial" charset="0"/>
            </a:endParaRPr>
          </a:p>
          <a:p>
            <a:pPr>
              <a:lnSpc>
                <a:spcPct val="100000"/>
              </a:lnSpc>
              <a:buFontTx/>
              <a:buChar char="•"/>
            </a:pPr>
            <a:r>
              <a:rPr lang="en-GB" altLang="en-US" sz="2101">
                <a:latin typeface="Arial" charset="0"/>
              </a:rPr>
              <a:t> apply the</a:t>
            </a:r>
            <a:r>
              <a:rPr lang="en-GB" altLang="en-US" sz="2101">
                <a:solidFill>
                  <a:srgbClr val="009900"/>
                </a:solidFill>
                <a:latin typeface="Arial" charset="0"/>
              </a:rPr>
              <a:t> structure </a:t>
            </a:r>
            <a:r>
              <a:rPr lang="en-GB" altLang="en-US" sz="2101">
                <a:latin typeface="Arial" charset="0"/>
              </a:rPr>
              <a:t>of the 'if' statement</a:t>
            </a:r>
          </a:p>
        </p:txBody>
      </p:sp>
      <p:sp>
        <p:nvSpPr>
          <p:cNvPr id="154628" name="Text Box 4"/>
          <p:cNvSpPr txBox="1">
            <a:spLocks noChangeArrowheads="1"/>
          </p:cNvSpPr>
          <p:nvPr/>
        </p:nvSpPr>
        <p:spPr bwMode="auto">
          <a:xfrm>
            <a:off x="685801" y="1942713"/>
            <a:ext cx="64008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</a:pPr>
            <a:r>
              <a:rPr lang="en-GB" altLang="en-US" sz="2401" b="1"/>
              <a:t>Today we have learned how to...</a:t>
            </a:r>
            <a:endParaRPr lang="en-GB" altLang="en-US"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09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F223F2B4-D7AD-4F65-8569-37D289E43D21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6B004D8A-C04E-4E94-AB0B-0A978A1EF639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15667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35000" y="487038"/>
            <a:ext cx="7620000" cy="62881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/>
              <a:t>Revision</a:t>
            </a:r>
            <a:endParaRPr lang="en-GB" altLang="en-US" b="1" dirty="0"/>
          </a:p>
        </p:txBody>
      </p:sp>
      <p:sp>
        <p:nvSpPr>
          <p:cNvPr id="156675" name="Text Box 1027"/>
          <p:cNvSpPr txBox="1">
            <a:spLocks noChangeArrowheads="1"/>
          </p:cNvSpPr>
          <p:nvPr/>
        </p:nvSpPr>
        <p:spPr bwMode="auto">
          <a:xfrm>
            <a:off x="2133601" y="1885549"/>
            <a:ext cx="6553200" cy="2585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sz="2401" b="1" dirty="0"/>
              <a:t>		This was tricky !</a:t>
            </a:r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en-GB" altLang="en-US" sz="2401" dirty="0"/>
          </a:p>
          <a:p>
            <a:pPr>
              <a:spcBef>
                <a:spcPct val="0"/>
              </a:spcBef>
            </a:pPr>
            <a:r>
              <a:rPr lang="en-GB" altLang="en-US" sz="2401" dirty="0"/>
              <a:t>		You need to: </a:t>
            </a:r>
          </a:p>
          <a:p>
            <a:pPr lvl="4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>
                <a:latin typeface="Times New Roman" pitchFamily="16" charset="0"/>
              </a:rPr>
              <a:t> </a:t>
            </a:r>
            <a:r>
              <a:rPr lang="en-GB" altLang="en-US" b="1" dirty="0">
                <a:solidFill>
                  <a:srgbClr val="009900"/>
                </a:solidFill>
                <a:latin typeface="Times New Roman" pitchFamily="16" charset="0"/>
              </a:rPr>
              <a:t>revise</a:t>
            </a:r>
            <a:r>
              <a:rPr lang="en-GB" altLang="en-US" dirty="0">
                <a:latin typeface="Times New Roman" pitchFamily="16" charset="0"/>
              </a:rPr>
              <a:t> the material</a:t>
            </a:r>
          </a:p>
          <a:p>
            <a:pPr lvl="4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>
                <a:latin typeface="Times New Roman" pitchFamily="16" charset="0"/>
              </a:rPr>
              <a:t> study more </a:t>
            </a:r>
            <a:r>
              <a:rPr lang="en-GB" altLang="en-US" b="1" dirty="0">
                <a:solidFill>
                  <a:srgbClr val="009900"/>
                </a:solidFill>
                <a:latin typeface="Times New Roman" pitchFamily="16" charset="0"/>
              </a:rPr>
              <a:t>examples</a:t>
            </a:r>
            <a:endParaRPr lang="en-GB" altLang="en-US" dirty="0">
              <a:latin typeface="Times New Roman" pitchFamily="16" charset="0"/>
            </a:endParaRPr>
          </a:p>
          <a:p>
            <a:pPr lvl="4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GB" altLang="en-US" dirty="0">
                <a:latin typeface="Times New Roman" pitchFamily="16" charset="0"/>
              </a:rPr>
              <a:t> </a:t>
            </a:r>
            <a:r>
              <a:rPr lang="en-GB" altLang="en-US" b="1" dirty="0">
                <a:solidFill>
                  <a:srgbClr val="009900"/>
                </a:solidFill>
                <a:latin typeface="Times New Roman" pitchFamily="16" charset="0"/>
              </a:rPr>
              <a:t>practice</a:t>
            </a:r>
            <a:r>
              <a:rPr lang="en-GB" altLang="en-US" dirty="0">
                <a:latin typeface="Times New Roman" pitchFamily="16" charset="0"/>
              </a:rPr>
              <a:t> </a:t>
            </a:r>
          </a:p>
          <a:p>
            <a:pPr lvl="2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endParaRPr lang="en-GB" altLang="en-US" dirty="0">
              <a:latin typeface="Times New Roman" pitchFamily="16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GB" altLang="en-US" dirty="0"/>
              <a:t>			</a:t>
            </a:r>
            <a:endParaRPr lang="en-GB" altLang="en-US" dirty="0">
              <a:latin typeface="Times New Roman" pitchFamily="16" charset="0"/>
            </a:endParaRPr>
          </a:p>
        </p:txBody>
      </p:sp>
      <p:graphicFrame>
        <p:nvGraphicFramePr>
          <p:cNvPr id="156678" name="Object 10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3188921"/>
              </p:ext>
            </p:extLst>
          </p:nvPr>
        </p:nvGraphicFramePr>
        <p:xfrm>
          <a:off x="227469" y="1942713"/>
          <a:ext cx="3400425" cy="28010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Clip" r:id="rId3" imgW="2539080" imgH="2787840" progId="MS_ClipArt_Gallery.2">
                  <p:embed/>
                </p:oleObj>
              </mc:Choice>
              <mc:Fallback>
                <p:oleObj name="Clip" r:id="rId3" imgW="2539080" imgH="2787840" progId="MS_ClipArt_Gallery.2">
                  <p:embed/>
                  <p:pic>
                    <p:nvPicPr>
                      <p:cNvPr id="156678" name="Object 10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469" y="1942713"/>
                        <a:ext cx="3400425" cy="280107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79030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389436" y="1942712"/>
            <a:ext cx="8363938" cy="332485"/>
          </a:xfrm>
        </p:spPr>
        <p:txBody>
          <a:bodyPr/>
          <a:lstStyle/>
          <a:p>
            <a:r>
              <a:rPr lang="en-GB" dirty="0" smtClean="0"/>
              <a:t>Open Forum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07974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45</TotalTime>
  <Words>852</Words>
  <Application>Microsoft Office PowerPoint</Application>
  <PresentationFormat>On-screen Show (4:3)</PresentationFormat>
  <Paragraphs>355</Paragraphs>
  <Slides>29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Impact</vt:lpstr>
      <vt:lpstr>Marlett</vt:lpstr>
      <vt:lpstr>Myriad Pro</vt:lpstr>
      <vt:lpstr>Times New Roman</vt:lpstr>
      <vt:lpstr>Verdana</vt:lpstr>
      <vt:lpstr>Wingdings</vt:lpstr>
      <vt:lpstr>20140311PresentationUWTSDTemplate</vt:lpstr>
      <vt:lpstr>Clip</vt:lpstr>
      <vt:lpstr>Software Development</vt:lpstr>
      <vt:lpstr>Operators</vt:lpstr>
      <vt:lpstr>Using Arithmetic Operators</vt:lpstr>
      <vt:lpstr>Operator Precedence</vt:lpstr>
      <vt:lpstr>Quick Reminder</vt:lpstr>
      <vt:lpstr>Incremental Operators</vt:lpstr>
      <vt:lpstr>Incremental Operators (cont.)</vt:lpstr>
      <vt:lpstr>Example</vt:lpstr>
      <vt:lpstr>Check your knowledge now:</vt:lpstr>
      <vt:lpstr>Operators</vt:lpstr>
      <vt:lpstr>Three Steps to Conditional Heaven</vt:lpstr>
      <vt:lpstr>Comparison Operators</vt:lpstr>
      <vt:lpstr>Comparison Operators cont.</vt:lpstr>
      <vt:lpstr>Notes on '=='</vt:lpstr>
      <vt:lpstr>Three Steps to Conditional Heaven</vt:lpstr>
      <vt:lpstr>Logical Operators</vt:lpstr>
      <vt:lpstr>Logical Operators  cont.</vt:lpstr>
      <vt:lpstr>Logical Operators  cont.</vt:lpstr>
      <vt:lpstr>Logical Operators  cont.</vt:lpstr>
      <vt:lpstr>Three Steps to Conditional Heaven</vt:lpstr>
      <vt:lpstr>'if' Statements, version 1 of 4</vt:lpstr>
      <vt:lpstr>'if' Statements, version 2 of 4</vt:lpstr>
      <vt:lpstr>'if' Statements, version 3 of 4</vt:lpstr>
      <vt:lpstr>'if' Statements, version 4 of 4</vt:lpstr>
      <vt:lpstr>Three Steps to Conditional Heaven</vt:lpstr>
      <vt:lpstr>Check your knowledge now:</vt:lpstr>
      <vt:lpstr>Summary</vt:lpstr>
      <vt:lpstr>Revision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</dc:title>
  <dc:creator>Paul Jenkins</dc:creator>
  <cp:lastModifiedBy>Paul Jenkins</cp:lastModifiedBy>
  <cp:revision>5</cp:revision>
  <cp:lastPrinted>2018-07-09T15:27:01Z</cp:lastPrinted>
  <dcterms:created xsi:type="dcterms:W3CDTF">2020-06-30T13:29:43Z</dcterms:created>
  <dcterms:modified xsi:type="dcterms:W3CDTF">2020-06-30T14:14:57Z</dcterms:modified>
</cp:coreProperties>
</file>