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8" r:id="rId14"/>
    <p:sldId id="270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868"/>
    <p:restoredTop sz="94676"/>
  </p:normalViewPr>
  <p:slideViewPr>
    <p:cSldViewPr snapToGrid="0">
      <p:cViewPr varScale="1">
        <p:scale>
          <a:sx n="106" d="100"/>
          <a:sy n="106" d="100"/>
        </p:scale>
        <p:origin x="32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7C55B0-9AD0-C642-9FD9-51BD3A0AFE17}" type="doc">
      <dgm:prSet loTypeId="urn:microsoft.com/office/officeart/2005/8/layout/orgChart1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9B045D9-0F51-3A42-9216-329169DF8FD0}" type="asst">
      <dgm:prSet phldrT="[Text]" custT="1"/>
      <dgm:spPr/>
      <dgm:t>
        <a:bodyPr/>
        <a:lstStyle/>
        <a:p>
          <a:r>
            <a:rPr lang="en-GB" sz="2800" dirty="0"/>
            <a:t>Founder and Ceo </a:t>
          </a:r>
          <a:r>
            <a:rPr lang="en-SE" sz="2800" b="0" i="0" u="none" dirty="0"/>
            <a:t>Nash</a:t>
          </a:r>
          <a:r>
            <a:rPr lang="en-GB" sz="2800" dirty="0"/>
            <a:t> </a:t>
          </a:r>
        </a:p>
      </dgm:t>
    </dgm:pt>
    <dgm:pt modelId="{5851F3D2-4E82-2B4C-9C44-2E54E7C35D5D}" type="parTrans" cxnId="{829BB4B5-0548-7B4A-8867-698DACE45238}">
      <dgm:prSet/>
      <dgm:spPr/>
      <dgm:t>
        <a:bodyPr/>
        <a:lstStyle/>
        <a:p>
          <a:endParaRPr lang="en-GB"/>
        </a:p>
      </dgm:t>
    </dgm:pt>
    <dgm:pt modelId="{9206A0D0-4D22-4348-9432-B3C9CD2A3905}" type="sibTrans" cxnId="{829BB4B5-0548-7B4A-8867-698DACE45238}">
      <dgm:prSet/>
      <dgm:spPr/>
      <dgm:t>
        <a:bodyPr/>
        <a:lstStyle/>
        <a:p>
          <a:endParaRPr lang="en-GB"/>
        </a:p>
      </dgm:t>
    </dgm:pt>
    <dgm:pt modelId="{2E28D552-6ED0-BB4F-B2C9-0B31B5E582EC}">
      <dgm:prSet phldrT="[Text]" custT="1"/>
      <dgm:spPr/>
      <dgm:t>
        <a:bodyPr/>
        <a:lstStyle/>
        <a:p>
          <a:r>
            <a:rPr lang="en-GB" sz="2800" dirty="0"/>
            <a:t>Ayan </a:t>
          </a:r>
        </a:p>
        <a:p>
          <a:r>
            <a:rPr lang="en-SE" sz="2800" b="0" i="0" u="none" dirty="0"/>
            <a:t> Finance and admin</a:t>
          </a:r>
          <a:endParaRPr lang="en-GB" sz="2800" dirty="0"/>
        </a:p>
      </dgm:t>
    </dgm:pt>
    <dgm:pt modelId="{ED9DABD3-EB27-D141-A67D-2D70308CEFAB}" type="parTrans" cxnId="{9C09B189-225A-3440-BF33-026D34C848C5}">
      <dgm:prSet/>
      <dgm:spPr/>
      <dgm:t>
        <a:bodyPr/>
        <a:lstStyle/>
        <a:p>
          <a:endParaRPr lang="en-GB"/>
        </a:p>
      </dgm:t>
    </dgm:pt>
    <dgm:pt modelId="{CC697CAC-7D29-2D46-AADD-6885F858DEE5}" type="sibTrans" cxnId="{9C09B189-225A-3440-BF33-026D34C848C5}">
      <dgm:prSet/>
      <dgm:spPr/>
      <dgm:t>
        <a:bodyPr/>
        <a:lstStyle/>
        <a:p>
          <a:endParaRPr lang="en-GB"/>
        </a:p>
      </dgm:t>
    </dgm:pt>
    <dgm:pt modelId="{3C533AA4-7C1B-5943-A637-5D6EAC17417E}">
      <dgm:prSet phldrT="[Text]" custT="1"/>
      <dgm:spPr/>
      <dgm:t>
        <a:bodyPr/>
        <a:lstStyle/>
        <a:p>
          <a:r>
            <a:rPr lang="en-GB" sz="2800" dirty="0"/>
            <a:t>Sagal</a:t>
          </a:r>
        </a:p>
        <a:p>
          <a:r>
            <a:rPr lang="en-GB" sz="2800" dirty="0"/>
            <a:t>Social media manager</a:t>
          </a:r>
        </a:p>
      </dgm:t>
    </dgm:pt>
    <dgm:pt modelId="{51013545-7474-4F41-ADD6-ABFB2B382CDA}" type="parTrans" cxnId="{FFA387AE-61BD-3C42-9A1F-1502BE97632A}">
      <dgm:prSet/>
      <dgm:spPr/>
      <dgm:t>
        <a:bodyPr/>
        <a:lstStyle/>
        <a:p>
          <a:endParaRPr lang="en-GB"/>
        </a:p>
      </dgm:t>
    </dgm:pt>
    <dgm:pt modelId="{140D383E-EBEE-D34E-86A9-3BBA239D72CD}" type="sibTrans" cxnId="{FFA387AE-61BD-3C42-9A1F-1502BE97632A}">
      <dgm:prSet/>
      <dgm:spPr/>
      <dgm:t>
        <a:bodyPr/>
        <a:lstStyle/>
        <a:p>
          <a:endParaRPr lang="en-GB"/>
        </a:p>
      </dgm:t>
    </dgm:pt>
    <dgm:pt modelId="{37E8F5AD-87CE-D349-8B19-C976CEF62B7E}">
      <dgm:prSet phldrT="[Text]" custT="1"/>
      <dgm:spPr/>
      <dgm:t>
        <a:bodyPr/>
        <a:lstStyle/>
        <a:p>
          <a:r>
            <a:rPr lang="en-GB" sz="2800" dirty="0"/>
            <a:t>Nash</a:t>
          </a:r>
        </a:p>
        <a:p>
          <a:r>
            <a:rPr lang="en-GB" sz="2800" dirty="0"/>
            <a:t>Creative director</a:t>
          </a:r>
        </a:p>
      </dgm:t>
    </dgm:pt>
    <dgm:pt modelId="{098AE474-0202-774A-9A03-C17CE802294F}" type="parTrans" cxnId="{5692618D-DF85-724D-AC19-831B6B6A9151}">
      <dgm:prSet/>
      <dgm:spPr/>
      <dgm:t>
        <a:bodyPr/>
        <a:lstStyle/>
        <a:p>
          <a:endParaRPr lang="en-GB"/>
        </a:p>
      </dgm:t>
    </dgm:pt>
    <dgm:pt modelId="{56AE907F-7C9D-1B4C-B201-BE81000EA256}" type="sibTrans" cxnId="{5692618D-DF85-724D-AC19-831B6B6A9151}">
      <dgm:prSet/>
      <dgm:spPr/>
      <dgm:t>
        <a:bodyPr/>
        <a:lstStyle/>
        <a:p>
          <a:endParaRPr lang="en-GB"/>
        </a:p>
      </dgm:t>
    </dgm:pt>
    <dgm:pt modelId="{1D96A2CD-668E-614F-AD14-F38326C70F97}">
      <dgm:prSet custT="1"/>
      <dgm:spPr/>
      <dgm:t>
        <a:bodyPr/>
        <a:lstStyle/>
        <a:p>
          <a:pPr>
            <a:buNone/>
          </a:pPr>
          <a:r>
            <a:rPr lang="en-SE" sz="2800" dirty="0"/>
            <a:t>Shukri </a:t>
          </a:r>
        </a:p>
        <a:p>
          <a:pPr>
            <a:buNone/>
          </a:pPr>
          <a:r>
            <a:rPr lang="en-SE" sz="2800" dirty="0"/>
            <a:t>Sales and marketing</a:t>
          </a:r>
        </a:p>
      </dgm:t>
    </dgm:pt>
    <dgm:pt modelId="{0AF4175D-8F25-B84F-B4C5-6078DBE7A6A0}" type="parTrans" cxnId="{4ECA4774-9D1A-BB41-8E7D-36A4F931C54E}">
      <dgm:prSet/>
      <dgm:spPr/>
      <dgm:t>
        <a:bodyPr/>
        <a:lstStyle/>
        <a:p>
          <a:endParaRPr lang="en-GB"/>
        </a:p>
      </dgm:t>
    </dgm:pt>
    <dgm:pt modelId="{40098499-BFE1-1740-B301-2D6C8F46991B}" type="sibTrans" cxnId="{4ECA4774-9D1A-BB41-8E7D-36A4F931C54E}">
      <dgm:prSet/>
      <dgm:spPr/>
      <dgm:t>
        <a:bodyPr/>
        <a:lstStyle/>
        <a:p>
          <a:endParaRPr lang="en-GB"/>
        </a:p>
      </dgm:t>
    </dgm:pt>
    <dgm:pt modelId="{B0F90355-DDED-4E42-A591-BB69F97A877B}" type="pres">
      <dgm:prSet presAssocID="{497C55B0-9AD0-C642-9FD9-51BD3A0AFE1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F53892D-A9D5-AF45-A342-1A1F29DF3BC1}" type="pres">
      <dgm:prSet presAssocID="{19B045D9-0F51-3A42-9216-329169DF8FD0}" presName="hierRoot1" presStyleCnt="0">
        <dgm:presLayoutVars>
          <dgm:hierBranch val="init"/>
        </dgm:presLayoutVars>
      </dgm:prSet>
      <dgm:spPr/>
    </dgm:pt>
    <dgm:pt modelId="{39E73C96-F8BA-2E43-B329-6B57D551EAE1}" type="pres">
      <dgm:prSet presAssocID="{19B045D9-0F51-3A42-9216-329169DF8FD0}" presName="rootComposite1" presStyleCnt="0"/>
      <dgm:spPr/>
    </dgm:pt>
    <dgm:pt modelId="{053C70DE-75F3-B348-87D4-05D4B0E87999}" type="pres">
      <dgm:prSet presAssocID="{19B045D9-0F51-3A42-9216-329169DF8FD0}" presName="rootText1" presStyleLbl="node0" presStyleIdx="0" presStyleCnt="1" custScaleX="143594" custLinFactNeighborX="-3326" custLinFactNeighborY="-954">
        <dgm:presLayoutVars>
          <dgm:chPref val="3"/>
        </dgm:presLayoutVars>
      </dgm:prSet>
      <dgm:spPr/>
    </dgm:pt>
    <dgm:pt modelId="{0C5BEF40-331E-D54A-A019-9E6FA2DD4EF6}" type="pres">
      <dgm:prSet presAssocID="{19B045D9-0F51-3A42-9216-329169DF8FD0}" presName="rootConnector1" presStyleLbl="asst0" presStyleIdx="0" presStyleCnt="0"/>
      <dgm:spPr/>
    </dgm:pt>
    <dgm:pt modelId="{2936934D-DA67-1645-8C05-A25FA60946DB}" type="pres">
      <dgm:prSet presAssocID="{19B045D9-0F51-3A42-9216-329169DF8FD0}" presName="hierChild2" presStyleCnt="0"/>
      <dgm:spPr/>
    </dgm:pt>
    <dgm:pt modelId="{6CFF736F-9323-F942-A722-9D5C400DC125}" type="pres">
      <dgm:prSet presAssocID="{ED9DABD3-EB27-D141-A67D-2D70308CEFAB}" presName="Name37" presStyleLbl="parChTrans1D2" presStyleIdx="0" presStyleCnt="4"/>
      <dgm:spPr/>
    </dgm:pt>
    <dgm:pt modelId="{ED2EF955-015D-BF49-907E-2620ABDB00C0}" type="pres">
      <dgm:prSet presAssocID="{2E28D552-6ED0-BB4F-B2C9-0B31B5E582EC}" presName="hierRoot2" presStyleCnt="0">
        <dgm:presLayoutVars>
          <dgm:hierBranch val="init"/>
        </dgm:presLayoutVars>
      </dgm:prSet>
      <dgm:spPr/>
    </dgm:pt>
    <dgm:pt modelId="{8B388708-1CFE-2240-B1B6-7A3E04F56B25}" type="pres">
      <dgm:prSet presAssocID="{2E28D552-6ED0-BB4F-B2C9-0B31B5E582EC}" presName="rootComposite" presStyleCnt="0"/>
      <dgm:spPr/>
    </dgm:pt>
    <dgm:pt modelId="{2A30EAC4-07F5-E948-90A2-052E10EF4E68}" type="pres">
      <dgm:prSet presAssocID="{2E28D552-6ED0-BB4F-B2C9-0B31B5E582EC}" presName="rootText" presStyleLbl="node2" presStyleIdx="0" presStyleCnt="4" custAng="0" custScaleY="139716">
        <dgm:presLayoutVars>
          <dgm:chPref val="3"/>
        </dgm:presLayoutVars>
      </dgm:prSet>
      <dgm:spPr/>
    </dgm:pt>
    <dgm:pt modelId="{61700AFA-CD27-5C48-81F5-78A1BEFCA570}" type="pres">
      <dgm:prSet presAssocID="{2E28D552-6ED0-BB4F-B2C9-0B31B5E582EC}" presName="rootConnector" presStyleLbl="node2" presStyleIdx="0" presStyleCnt="4"/>
      <dgm:spPr/>
    </dgm:pt>
    <dgm:pt modelId="{71C34AA1-DFD7-AC4F-8242-0FAE2AB874A0}" type="pres">
      <dgm:prSet presAssocID="{2E28D552-6ED0-BB4F-B2C9-0B31B5E582EC}" presName="hierChild4" presStyleCnt="0"/>
      <dgm:spPr/>
    </dgm:pt>
    <dgm:pt modelId="{44BDDAF8-0F2C-E849-98C0-6BA8DAD6CE65}" type="pres">
      <dgm:prSet presAssocID="{2E28D552-6ED0-BB4F-B2C9-0B31B5E582EC}" presName="hierChild5" presStyleCnt="0"/>
      <dgm:spPr/>
    </dgm:pt>
    <dgm:pt modelId="{17E0EB10-D192-544D-854E-D98D97257AED}" type="pres">
      <dgm:prSet presAssocID="{0AF4175D-8F25-B84F-B4C5-6078DBE7A6A0}" presName="Name37" presStyleLbl="parChTrans1D2" presStyleIdx="1" presStyleCnt="4"/>
      <dgm:spPr/>
    </dgm:pt>
    <dgm:pt modelId="{62F74488-801E-164E-9B35-E75522774218}" type="pres">
      <dgm:prSet presAssocID="{1D96A2CD-668E-614F-AD14-F38326C70F97}" presName="hierRoot2" presStyleCnt="0">
        <dgm:presLayoutVars>
          <dgm:hierBranch val="init"/>
        </dgm:presLayoutVars>
      </dgm:prSet>
      <dgm:spPr/>
    </dgm:pt>
    <dgm:pt modelId="{06232D88-426E-EC42-8333-40F50D6A5A4F}" type="pres">
      <dgm:prSet presAssocID="{1D96A2CD-668E-614F-AD14-F38326C70F97}" presName="rootComposite" presStyleCnt="0"/>
      <dgm:spPr/>
    </dgm:pt>
    <dgm:pt modelId="{590540B7-CEA1-6040-BB54-4718936972E0}" type="pres">
      <dgm:prSet presAssocID="{1D96A2CD-668E-614F-AD14-F38326C70F97}" presName="rootText" presStyleLbl="node2" presStyleIdx="1" presStyleCnt="4" custScaleX="99203" custScaleY="146500">
        <dgm:presLayoutVars>
          <dgm:chPref val="3"/>
        </dgm:presLayoutVars>
      </dgm:prSet>
      <dgm:spPr/>
    </dgm:pt>
    <dgm:pt modelId="{0B6A601B-8617-DE49-B517-BE2B2504C73A}" type="pres">
      <dgm:prSet presAssocID="{1D96A2CD-668E-614F-AD14-F38326C70F97}" presName="rootConnector" presStyleLbl="node2" presStyleIdx="1" presStyleCnt="4"/>
      <dgm:spPr/>
    </dgm:pt>
    <dgm:pt modelId="{4ACBEE39-F750-C842-BA54-E2BAB67C388F}" type="pres">
      <dgm:prSet presAssocID="{1D96A2CD-668E-614F-AD14-F38326C70F97}" presName="hierChild4" presStyleCnt="0"/>
      <dgm:spPr/>
    </dgm:pt>
    <dgm:pt modelId="{869DFF43-F4B1-0A45-AA0E-9C02FAA46139}" type="pres">
      <dgm:prSet presAssocID="{1D96A2CD-668E-614F-AD14-F38326C70F97}" presName="hierChild5" presStyleCnt="0"/>
      <dgm:spPr/>
    </dgm:pt>
    <dgm:pt modelId="{C482EA10-5A7E-6442-B1BC-5781BF596169}" type="pres">
      <dgm:prSet presAssocID="{51013545-7474-4F41-ADD6-ABFB2B382CDA}" presName="Name37" presStyleLbl="parChTrans1D2" presStyleIdx="2" presStyleCnt="4"/>
      <dgm:spPr/>
    </dgm:pt>
    <dgm:pt modelId="{F38404EC-CE80-2B4A-9F7A-7909B4939496}" type="pres">
      <dgm:prSet presAssocID="{3C533AA4-7C1B-5943-A637-5D6EAC17417E}" presName="hierRoot2" presStyleCnt="0">
        <dgm:presLayoutVars>
          <dgm:hierBranch val="init"/>
        </dgm:presLayoutVars>
      </dgm:prSet>
      <dgm:spPr/>
    </dgm:pt>
    <dgm:pt modelId="{6B945B03-C908-3448-8190-B3CE548428A0}" type="pres">
      <dgm:prSet presAssocID="{3C533AA4-7C1B-5943-A637-5D6EAC17417E}" presName="rootComposite" presStyleCnt="0"/>
      <dgm:spPr/>
    </dgm:pt>
    <dgm:pt modelId="{CBAC4BBC-D857-1348-B764-230A63FE5C49}" type="pres">
      <dgm:prSet presAssocID="{3C533AA4-7C1B-5943-A637-5D6EAC17417E}" presName="rootText" presStyleLbl="node2" presStyleIdx="2" presStyleCnt="4" custScaleX="113393" custScaleY="162968" custLinFactNeighborX="-132" custLinFactNeighborY="-5838">
        <dgm:presLayoutVars>
          <dgm:chPref val="3"/>
        </dgm:presLayoutVars>
      </dgm:prSet>
      <dgm:spPr/>
    </dgm:pt>
    <dgm:pt modelId="{9639F60B-D84C-B74F-B219-2905E5E91493}" type="pres">
      <dgm:prSet presAssocID="{3C533AA4-7C1B-5943-A637-5D6EAC17417E}" presName="rootConnector" presStyleLbl="node2" presStyleIdx="2" presStyleCnt="4"/>
      <dgm:spPr/>
    </dgm:pt>
    <dgm:pt modelId="{959F9FFE-1DD5-7846-AD2D-365DB22A9514}" type="pres">
      <dgm:prSet presAssocID="{3C533AA4-7C1B-5943-A637-5D6EAC17417E}" presName="hierChild4" presStyleCnt="0"/>
      <dgm:spPr/>
    </dgm:pt>
    <dgm:pt modelId="{6DA37C66-38DC-8A4D-9696-2FEEA388AD62}" type="pres">
      <dgm:prSet presAssocID="{3C533AA4-7C1B-5943-A637-5D6EAC17417E}" presName="hierChild5" presStyleCnt="0"/>
      <dgm:spPr/>
    </dgm:pt>
    <dgm:pt modelId="{8DDBA121-CF43-B349-860E-A25E9BFE9F83}" type="pres">
      <dgm:prSet presAssocID="{098AE474-0202-774A-9A03-C17CE802294F}" presName="Name37" presStyleLbl="parChTrans1D2" presStyleIdx="3" presStyleCnt="4"/>
      <dgm:spPr/>
    </dgm:pt>
    <dgm:pt modelId="{35B6F3BE-BED8-4344-A7AF-0C13E7ADA383}" type="pres">
      <dgm:prSet presAssocID="{37E8F5AD-87CE-D349-8B19-C976CEF62B7E}" presName="hierRoot2" presStyleCnt="0">
        <dgm:presLayoutVars>
          <dgm:hierBranch val="init"/>
        </dgm:presLayoutVars>
      </dgm:prSet>
      <dgm:spPr/>
    </dgm:pt>
    <dgm:pt modelId="{06F2C134-A43F-5747-A33D-50CFB6D173AD}" type="pres">
      <dgm:prSet presAssocID="{37E8F5AD-87CE-D349-8B19-C976CEF62B7E}" presName="rootComposite" presStyleCnt="0"/>
      <dgm:spPr/>
    </dgm:pt>
    <dgm:pt modelId="{10855A43-2F53-D74E-A1BA-4E4355B9BA15}" type="pres">
      <dgm:prSet presAssocID="{37E8F5AD-87CE-D349-8B19-C976CEF62B7E}" presName="rootText" presStyleLbl="node2" presStyleIdx="3" presStyleCnt="4" custScaleX="99685" custScaleY="176623">
        <dgm:presLayoutVars>
          <dgm:chPref val="3"/>
        </dgm:presLayoutVars>
      </dgm:prSet>
      <dgm:spPr/>
    </dgm:pt>
    <dgm:pt modelId="{F02566C5-3109-0240-8177-C436AA48ABEE}" type="pres">
      <dgm:prSet presAssocID="{37E8F5AD-87CE-D349-8B19-C976CEF62B7E}" presName="rootConnector" presStyleLbl="node2" presStyleIdx="3" presStyleCnt="4"/>
      <dgm:spPr/>
    </dgm:pt>
    <dgm:pt modelId="{249FB663-21A0-7F4C-8C65-4473545CF5A5}" type="pres">
      <dgm:prSet presAssocID="{37E8F5AD-87CE-D349-8B19-C976CEF62B7E}" presName="hierChild4" presStyleCnt="0"/>
      <dgm:spPr/>
    </dgm:pt>
    <dgm:pt modelId="{BA67A29A-6017-864F-957C-C73CED5596D6}" type="pres">
      <dgm:prSet presAssocID="{37E8F5AD-87CE-D349-8B19-C976CEF62B7E}" presName="hierChild5" presStyleCnt="0"/>
      <dgm:spPr/>
    </dgm:pt>
    <dgm:pt modelId="{5460EC88-0901-2D41-B17B-4A5299987E89}" type="pres">
      <dgm:prSet presAssocID="{19B045D9-0F51-3A42-9216-329169DF8FD0}" presName="hierChild3" presStyleCnt="0"/>
      <dgm:spPr/>
    </dgm:pt>
  </dgm:ptLst>
  <dgm:cxnLst>
    <dgm:cxn modelId="{B3D73A08-8F99-0548-8366-C21200134979}" type="presOf" srcId="{2E28D552-6ED0-BB4F-B2C9-0B31B5E582EC}" destId="{2A30EAC4-07F5-E948-90A2-052E10EF4E68}" srcOrd="0" destOrd="0" presId="urn:microsoft.com/office/officeart/2005/8/layout/orgChart1"/>
    <dgm:cxn modelId="{E8E2762C-0C8A-DC4D-9004-44E2CA372F7B}" type="presOf" srcId="{1D96A2CD-668E-614F-AD14-F38326C70F97}" destId="{0B6A601B-8617-DE49-B517-BE2B2504C73A}" srcOrd="1" destOrd="0" presId="urn:microsoft.com/office/officeart/2005/8/layout/orgChart1"/>
    <dgm:cxn modelId="{E2243B31-52C7-2B47-97F8-AACD50CCDCE0}" type="presOf" srcId="{0AF4175D-8F25-B84F-B4C5-6078DBE7A6A0}" destId="{17E0EB10-D192-544D-854E-D98D97257AED}" srcOrd="0" destOrd="0" presId="urn:microsoft.com/office/officeart/2005/8/layout/orgChart1"/>
    <dgm:cxn modelId="{22A5DF47-06E8-1546-BA40-CD2F2AA967A6}" type="presOf" srcId="{3C533AA4-7C1B-5943-A637-5D6EAC17417E}" destId="{9639F60B-D84C-B74F-B219-2905E5E91493}" srcOrd="1" destOrd="0" presId="urn:microsoft.com/office/officeart/2005/8/layout/orgChart1"/>
    <dgm:cxn modelId="{EC913749-F5D0-F54B-A462-AFC9731E8C17}" type="presOf" srcId="{51013545-7474-4F41-ADD6-ABFB2B382CDA}" destId="{C482EA10-5A7E-6442-B1BC-5781BF596169}" srcOrd="0" destOrd="0" presId="urn:microsoft.com/office/officeart/2005/8/layout/orgChart1"/>
    <dgm:cxn modelId="{1679A45A-5B92-9749-A737-136E6476BCC9}" type="presOf" srcId="{19B045D9-0F51-3A42-9216-329169DF8FD0}" destId="{0C5BEF40-331E-D54A-A019-9E6FA2DD4EF6}" srcOrd="1" destOrd="0" presId="urn:microsoft.com/office/officeart/2005/8/layout/orgChart1"/>
    <dgm:cxn modelId="{FB2B4768-AD63-E543-8C77-0E86C26381A7}" type="presOf" srcId="{098AE474-0202-774A-9A03-C17CE802294F}" destId="{8DDBA121-CF43-B349-860E-A25E9BFE9F83}" srcOrd="0" destOrd="0" presId="urn:microsoft.com/office/officeart/2005/8/layout/orgChart1"/>
    <dgm:cxn modelId="{4ECA4774-9D1A-BB41-8E7D-36A4F931C54E}" srcId="{19B045D9-0F51-3A42-9216-329169DF8FD0}" destId="{1D96A2CD-668E-614F-AD14-F38326C70F97}" srcOrd="1" destOrd="0" parTransId="{0AF4175D-8F25-B84F-B4C5-6078DBE7A6A0}" sibTransId="{40098499-BFE1-1740-B301-2D6C8F46991B}"/>
    <dgm:cxn modelId="{5CC17E82-6CB3-3943-B4E8-7EF67D002F54}" type="presOf" srcId="{19B045D9-0F51-3A42-9216-329169DF8FD0}" destId="{053C70DE-75F3-B348-87D4-05D4B0E87999}" srcOrd="0" destOrd="0" presId="urn:microsoft.com/office/officeart/2005/8/layout/orgChart1"/>
    <dgm:cxn modelId="{9C09B189-225A-3440-BF33-026D34C848C5}" srcId="{19B045D9-0F51-3A42-9216-329169DF8FD0}" destId="{2E28D552-6ED0-BB4F-B2C9-0B31B5E582EC}" srcOrd="0" destOrd="0" parTransId="{ED9DABD3-EB27-D141-A67D-2D70308CEFAB}" sibTransId="{CC697CAC-7D29-2D46-AADD-6885F858DEE5}"/>
    <dgm:cxn modelId="{5692618D-DF85-724D-AC19-831B6B6A9151}" srcId="{19B045D9-0F51-3A42-9216-329169DF8FD0}" destId="{37E8F5AD-87CE-D349-8B19-C976CEF62B7E}" srcOrd="3" destOrd="0" parTransId="{098AE474-0202-774A-9A03-C17CE802294F}" sibTransId="{56AE907F-7C9D-1B4C-B201-BE81000EA256}"/>
    <dgm:cxn modelId="{4C438E99-FD76-094E-957C-DD5E809BB9A8}" type="presOf" srcId="{ED9DABD3-EB27-D141-A67D-2D70308CEFAB}" destId="{6CFF736F-9323-F942-A722-9D5C400DC125}" srcOrd="0" destOrd="0" presId="urn:microsoft.com/office/officeart/2005/8/layout/orgChart1"/>
    <dgm:cxn modelId="{DFEC2CA1-EDF2-3B4A-BF18-7A412BC5B71B}" type="presOf" srcId="{37E8F5AD-87CE-D349-8B19-C976CEF62B7E}" destId="{10855A43-2F53-D74E-A1BA-4E4355B9BA15}" srcOrd="0" destOrd="0" presId="urn:microsoft.com/office/officeart/2005/8/layout/orgChart1"/>
    <dgm:cxn modelId="{FFA387AE-61BD-3C42-9A1F-1502BE97632A}" srcId="{19B045D9-0F51-3A42-9216-329169DF8FD0}" destId="{3C533AA4-7C1B-5943-A637-5D6EAC17417E}" srcOrd="2" destOrd="0" parTransId="{51013545-7474-4F41-ADD6-ABFB2B382CDA}" sibTransId="{140D383E-EBEE-D34E-86A9-3BBA239D72CD}"/>
    <dgm:cxn modelId="{829BB4B5-0548-7B4A-8867-698DACE45238}" srcId="{497C55B0-9AD0-C642-9FD9-51BD3A0AFE17}" destId="{19B045D9-0F51-3A42-9216-329169DF8FD0}" srcOrd="0" destOrd="0" parTransId="{5851F3D2-4E82-2B4C-9C44-2E54E7C35D5D}" sibTransId="{9206A0D0-4D22-4348-9432-B3C9CD2A3905}"/>
    <dgm:cxn modelId="{4B4A8FC6-4B8F-6B44-9E7B-F9D3624A8900}" type="presOf" srcId="{37E8F5AD-87CE-D349-8B19-C976CEF62B7E}" destId="{F02566C5-3109-0240-8177-C436AA48ABEE}" srcOrd="1" destOrd="0" presId="urn:microsoft.com/office/officeart/2005/8/layout/orgChart1"/>
    <dgm:cxn modelId="{1920D8CE-6602-274E-9B0A-585E4E16E112}" type="presOf" srcId="{3C533AA4-7C1B-5943-A637-5D6EAC17417E}" destId="{CBAC4BBC-D857-1348-B764-230A63FE5C49}" srcOrd="0" destOrd="0" presId="urn:microsoft.com/office/officeart/2005/8/layout/orgChart1"/>
    <dgm:cxn modelId="{668A79D7-C41D-AD45-8E3B-1441FE7F4CC7}" type="presOf" srcId="{2E28D552-6ED0-BB4F-B2C9-0B31B5E582EC}" destId="{61700AFA-CD27-5C48-81F5-78A1BEFCA570}" srcOrd="1" destOrd="0" presId="urn:microsoft.com/office/officeart/2005/8/layout/orgChart1"/>
    <dgm:cxn modelId="{38E1EAE6-15C2-F646-B1AC-A87B4E5DFC3E}" type="presOf" srcId="{1D96A2CD-668E-614F-AD14-F38326C70F97}" destId="{590540B7-CEA1-6040-BB54-4718936972E0}" srcOrd="0" destOrd="0" presId="urn:microsoft.com/office/officeart/2005/8/layout/orgChart1"/>
    <dgm:cxn modelId="{93A79AFA-7636-E944-8A7C-BD947F0F267A}" type="presOf" srcId="{497C55B0-9AD0-C642-9FD9-51BD3A0AFE17}" destId="{B0F90355-DDED-4E42-A591-BB69F97A877B}" srcOrd="0" destOrd="0" presId="urn:microsoft.com/office/officeart/2005/8/layout/orgChart1"/>
    <dgm:cxn modelId="{C43F7009-15BE-A24B-A2D3-63C7D1977F59}" type="presParOf" srcId="{B0F90355-DDED-4E42-A591-BB69F97A877B}" destId="{AF53892D-A9D5-AF45-A342-1A1F29DF3BC1}" srcOrd="0" destOrd="0" presId="urn:microsoft.com/office/officeart/2005/8/layout/orgChart1"/>
    <dgm:cxn modelId="{D13222C6-ED10-AC42-B493-8FF2E7AD58DF}" type="presParOf" srcId="{AF53892D-A9D5-AF45-A342-1A1F29DF3BC1}" destId="{39E73C96-F8BA-2E43-B329-6B57D551EAE1}" srcOrd="0" destOrd="0" presId="urn:microsoft.com/office/officeart/2005/8/layout/orgChart1"/>
    <dgm:cxn modelId="{24156B7D-4BD9-8F4D-ABE0-DE0BE21E46A9}" type="presParOf" srcId="{39E73C96-F8BA-2E43-B329-6B57D551EAE1}" destId="{053C70DE-75F3-B348-87D4-05D4B0E87999}" srcOrd="0" destOrd="0" presId="urn:microsoft.com/office/officeart/2005/8/layout/orgChart1"/>
    <dgm:cxn modelId="{6B3EFB6D-1782-6546-B948-D5F23BC2A53F}" type="presParOf" srcId="{39E73C96-F8BA-2E43-B329-6B57D551EAE1}" destId="{0C5BEF40-331E-D54A-A019-9E6FA2DD4EF6}" srcOrd="1" destOrd="0" presId="urn:microsoft.com/office/officeart/2005/8/layout/orgChart1"/>
    <dgm:cxn modelId="{3DE024A5-69DC-9042-95A9-843B4572DA78}" type="presParOf" srcId="{AF53892D-A9D5-AF45-A342-1A1F29DF3BC1}" destId="{2936934D-DA67-1645-8C05-A25FA60946DB}" srcOrd="1" destOrd="0" presId="urn:microsoft.com/office/officeart/2005/8/layout/orgChart1"/>
    <dgm:cxn modelId="{357AC81A-7B2D-F34C-808F-F49CE13D6921}" type="presParOf" srcId="{2936934D-DA67-1645-8C05-A25FA60946DB}" destId="{6CFF736F-9323-F942-A722-9D5C400DC125}" srcOrd="0" destOrd="0" presId="urn:microsoft.com/office/officeart/2005/8/layout/orgChart1"/>
    <dgm:cxn modelId="{FA530D4A-671E-7A4F-868F-C95C449F7148}" type="presParOf" srcId="{2936934D-DA67-1645-8C05-A25FA60946DB}" destId="{ED2EF955-015D-BF49-907E-2620ABDB00C0}" srcOrd="1" destOrd="0" presId="urn:microsoft.com/office/officeart/2005/8/layout/orgChart1"/>
    <dgm:cxn modelId="{721EBF56-D15A-574D-973C-26BA11C05B3E}" type="presParOf" srcId="{ED2EF955-015D-BF49-907E-2620ABDB00C0}" destId="{8B388708-1CFE-2240-B1B6-7A3E04F56B25}" srcOrd="0" destOrd="0" presId="urn:microsoft.com/office/officeart/2005/8/layout/orgChart1"/>
    <dgm:cxn modelId="{091F8B19-3E86-F947-9A29-52CEAB4663B5}" type="presParOf" srcId="{8B388708-1CFE-2240-B1B6-7A3E04F56B25}" destId="{2A30EAC4-07F5-E948-90A2-052E10EF4E68}" srcOrd="0" destOrd="0" presId="urn:microsoft.com/office/officeart/2005/8/layout/orgChart1"/>
    <dgm:cxn modelId="{5226EBBB-F05B-814C-8D29-BEC1253E8801}" type="presParOf" srcId="{8B388708-1CFE-2240-B1B6-7A3E04F56B25}" destId="{61700AFA-CD27-5C48-81F5-78A1BEFCA570}" srcOrd="1" destOrd="0" presId="urn:microsoft.com/office/officeart/2005/8/layout/orgChart1"/>
    <dgm:cxn modelId="{4D54C9D9-AD2B-C54E-9B98-B7ACB42FBE0C}" type="presParOf" srcId="{ED2EF955-015D-BF49-907E-2620ABDB00C0}" destId="{71C34AA1-DFD7-AC4F-8242-0FAE2AB874A0}" srcOrd="1" destOrd="0" presId="urn:microsoft.com/office/officeart/2005/8/layout/orgChart1"/>
    <dgm:cxn modelId="{3B03DBEB-4944-8548-BBC5-CE60FAD3BD53}" type="presParOf" srcId="{ED2EF955-015D-BF49-907E-2620ABDB00C0}" destId="{44BDDAF8-0F2C-E849-98C0-6BA8DAD6CE65}" srcOrd="2" destOrd="0" presId="urn:microsoft.com/office/officeart/2005/8/layout/orgChart1"/>
    <dgm:cxn modelId="{435D4DD4-E17B-AE49-8CE2-F97B2775364F}" type="presParOf" srcId="{2936934D-DA67-1645-8C05-A25FA60946DB}" destId="{17E0EB10-D192-544D-854E-D98D97257AED}" srcOrd="2" destOrd="0" presId="urn:microsoft.com/office/officeart/2005/8/layout/orgChart1"/>
    <dgm:cxn modelId="{703FA74E-683E-CA41-8E77-BF4D71C79CE3}" type="presParOf" srcId="{2936934D-DA67-1645-8C05-A25FA60946DB}" destId="{62F74488-801E-164E-9B35-E75522774218}" srcOrd="3" destOrd="0" presId="urn:microsoft.com/office/officeart/2005/8/layout/orgChart1"/>
    <dgm:cxn modelId="{965D7031-9001-D84B-A5C5-C2BA22FC87B2}" type="presParOf" srcId="{62F74488-801E-164E-9B35-E75522774218}" destId="{06232D88-426E-EC42-8333-40F50D6A5A4F}" srcOrd="0" destOrd="0" presId="urn:microsoft.com/office/officeart/2005/8/layout/orgChart1"/>
    <dgm:cxn modelId="{D66B6420-3102-C74B-BB55-DC6B35B5820E}" type="presParOf" srcId="{06232D88-426E-EC42-8333-40F50D6A5A4F}" destId="{590540B7-CEA1-6040-BB54-4718936972E0}" srcOrd="0" destOrd="0" presId="urn:microsoft.com/office/officeart/2005/8/layout/orgChart1"/>
    <dgm:cxn modelId="{F7A0FF30-9ECE-9B41-8B39-B7017B7708F7}" type="presParOf" srcId="{06232D88-426E-EC42-8333-40F50D6A5A4F}" destId="{0B6A601B-8617-DE49-B517-BE2B2504C73A}" srcOrd="1" destOrd="0" presId="urn:microsoft.com/office/officeart/2005/8/layout/orgChart1"/>
    <dgm:cxn modelId="{C0601D80-F464-EE49-9228-30B34EAB2289}" type="presParOf" srcId="{62F74488-801E-164E-9B35-E75522774218}" destId="{4ACBEE39-F750-C842-BA54-E2BAB67C388F}" srcOrd="1" destOrd="0" presId="urn:microsoft.com/office/officeart/2005/8/layout/orgChart1"/>
    <dgm:cxn modelId="{49C3963F-88C6-C547-9AA3-4B21409DBB9F}" type="presParOf" srcId="{62F74488-801E-164E-9B35-E75522774218}" destId="{869DFF43-F4B1-0A45-AA0E-9C02FAA46139}" srcOrd="2" destOrd="0" presId="urn:microsoft.com/office/officeart/2005/8/layout/orgChart1"/>
    <dgm:cxn modelId="{E1A326BE-E087-994E-9D64-0C4D0568D294}" type="presParOf" srcId="{2936934D-DA67-1645-8C05-A25FA60946DB}" destId="{C482EA10-5A7E-6442-B1BC-5781BF596169}" srcOrd="4" destOrd="0" presId="urn:microsoft.com/office/officeart/2005/8/layout/orgChart1"/>
    <dgm:cxn modelId="{2EB460BB-2420-E842-B2FE-B2E6A8F63FFF}" type="presParOf" srcId="{2936934D-DA67-1645-8C05-A25FA60946DB}" destId="{F38404EC-CE80-2B4A-9F7A-7909B4939496}" srcOrd="5" destOrd="0" presId="urn:microsoft.com/office/officeart/2005/8/layout/orgChart1"/>
    <dgm:cxn modelId="{ACBA8C91-5EEE-BA4A-878C-7AACEA76E75F}" type="presParOf" srcId="{F38404EC-CE80-2B4A-9F7A-7909B4939496}" destId="{6B945B03-C908-3448-8190-B3CE548428A0}" srcOrd="0" destOrd="0" presId="urn:microsoft.com/office/officeart/2005/8/layout/orgChart1"/>
    <dgm:cxn modelId="{4C0A5CEF-BB02-F640-8A88-8E9284792A5C}" type="presParOf" srcId="{6B945B03-C908-3448-8190-B3CE548428A0}" destId="{CBAC4BBC-D857-1348-B764-230A63FE5C49}" srcOrd="0" destOrd="0" presId="urn:microsoft.com/office/officeart/2005/8/layout/orgChart1"/>
    <dgm:cxn modelId="{43D35A10-168C-364F-BCBD-0112939D7089}" type="presParOf" srcId="{6B945B03-C908-3448-8190-B3CE548428A0}" destId="{9639F60B-D84C-B74F-B219-2905E5E91493}" srcOrd="1" destOrd="0" presId="urn:microsoft.com/office/officeart/2005/8/layout/orgChart1"/>
    <dgm:cxn modelId="{D5A14EFA-4A6A-114A-8592-AD025017C674}" type="presParOf" srcId="{F38404EC-CE80-2B4A-9F7A-7909B4939496}" destId="{959F9FFE-1DD5-7846-AD2D-365DB22A9514}" srcOrd="1" destOrd="0" presId="urn:microsoft.com/office/officeart/2005/8/layout/orgChart1"/>
    <dgm:cxn modelId="{2A2320CA-A26F-584F-89C0-3DFFAB2B3D7C}" type="presParOf" srcId="{F38404EC-CE80-2B4A-9F7A-7909B4939496}" destId="{6DA37C66-38DC-8A4D-9696-2FEEA388AD62}" srcOrd="2" destOrd="0" presId="urn:microsoft.com/office/officeart/2005/8/layout/orgChart1"/>
    <dgm:cxn modelId="{8C6EAAF3-BE4E-C842-B126-17747E6B18FF}" type="presParOf" srcId="{2936934D-DA67-1645-8C05-A25FA60946DB}" destId="{8DDBA121-CF43-B349-860E-A25E9BFE9F83}" srcOrd="6" destOrd="0" presId="urn:microsoft.com/office/officeart/2005/8/layout/orgChart1"/>
    <dgm:cxn modelId="{B23AD75B-BE0D-B849-AD0B-7D33725126BF}" type="presParOf" srcId="{2936934D-DA67-1645-8C05-A25FA60946DB}" destId="{35B6F3BE-BED8-4344-A7AF-0C13E7ADA383}" srcOrd="7" destOrd="0" presId="urn:microsoft.com/office/officeart/2005/8/layout/orgChart1"/>
    <dgm:cxn modelId="{E1A9DDAF-6DEF-B540-AA84-67282098BCB7}" type="presParOf" srcId="{35B6F3BE-BED8-4344-A7AF-0C13E7ADA383}" destId="{06F2C134-A43F-5747-A33D-50CFB6D173AD}" srcOrd="0" destOrd="0" presId="urn:microsoft.com/office/officeart/2005/8/layout/orgChart1"/>
    <dgm:cxn modelId="{2D606502-5EDE-424B-8F7F-302452F64845}" type="presParOf" srcId="{06F2C134-A43F-5747-A33D-50CFB6D173AD}" destId="{10855A43-2F53-D74E-A1BA-4E4355B9BA15}" srcOrd="0" destOrd="0" presId="urn:microsoft.com/office/officeart/2005/8/layout/orgChart1"/>
    <dgm:cxn modelId="{775A42D7-DDC4-124F-A4E2-AF1617064FE0}" type="presParOf" srcId="{06F2C134-A43F-5747-A33D-50CFB6D173AD}" destId="{F02566C5-3109-0240-8177-C436AA48ABEE}" srcOrd="1" destOrd="0" presId="urn:microsoft.com/office/officeart/2005/8/layout/orgChart1"/>
    <dgm:cxn modelId="{505039F9-C9AC-4444-9235-C78BA7E5DC21}" type="presParOf" srcId="{35B6F3BE-BED8-4344-A7AF-0C13E7ADA383}" destId="{249FB663-21A0-7F4C-8C65-4473545CF5A5}" srcOrd="1" destOrd="0" presId="urn:microsoft.com/office/officeart/2005/8/layout/orgChart1"/>
    <dgm:cxn modelId="{2D59601F-FF35-EF46-8EB2-C001BA613ED3}" type="presParOf" srcId="{35B6F3BE-BED8-4344-A7AF-0C13E7ADA383}" destId="{BA67A29A-6017-864F-957C-C73CED5596D6}" srcOrd="2" destOrd="0" presId="urn:microsoft.com/office/officeart/2005/8/layout/orgChart1"/>
    <dgm:cxn modelId="{4D57037A-C076-BE42-A486-E63E6BC99B3F}" type="presParOf" srcId="{AF53892D-A9D5-AF45-A342-1A1F29DF3BC1}" destId="{5460EC88-0901-2D41-B17B-4A5299987E8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DBA121-CF43-B349-860E-A25E9BFE9F83}">
      <dsp:nvSpPr>
        <dsp:cNvPr id="0" name=""/>
        <dsp:cNvSpPr/>
      </dsp:nvSpPr>
      <dsp:spPr>
        <a:xfrm>
          <a:off x="4670297" y="1117081"/>
          <a:ext cx="3806943" cy="4277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8647"/>
              </a:lnTo>
              <a:lnTo>
                <a:pt x="3806943" y="218647"/>
              </a:lnTo>
              <a:lnTo>
                <a:pt x="3806943" y="42779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82EA10-5A7E-6442-B1BC-5781BF596169}">
      <dsp:nvSpPr>
        <dsp:cNvPr id="0" name=""/>
        <dsp:cNvSpPr/>
      </dsp:nvSpPr>
      <dsp:spPr>
        <a:xfrm>
          <a:off x="4670297" y="1117081"/>
          <a:ext cx="1263901" cy="3696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0504"/>
              </a:lnTo>
              <a:lnTo>
                <a:pt x="1263901" y="160504"/>
              </a:lnTo>
              <a:lnTo>
                <a:pt x="1263901" y="36965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E0EB10-D192-544D-854E-D98D97257AED}">
      <dsp:nvSpPr>
        <dsp:cNvPr id="0" name=""/>
        <dsp:cNvSpPr/>
      </dsp:nvSpPr>
      <dsp:spPr>
        <a:xfrm>
          <a:off x="3401217" y="1117081"/>
          <a:ext cx="1269080" cy="427794"/>
        </a:xfrm>
        <a:custGeom>
          <a:avLst/>
          <a:gdLst/>
          <a:ahLst/>
          <a:cxnLst/>
          <a:rect l="0" t="0" r="0" b="0"/>
          <a:pathLst>
            <a:path>
              <a:moveTo>
                <a:pt x="1269080" y="0"/>
              </a:moveTo>
              <a:lnTo>
                <a:pt x="1269080" y="218647"/>
              </a:lnTo>
              <a:lnTo>
                <a:pt x="0" y="218647"/>
              </a:lnTo>
              <a:lnTo>
                <a:pt x="0" y="42779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FF736F-9323-F942-A722-9D5C400DC125}">
      <dsp:nvSpPr>
        <dsp:cNvPr id="0" name=""/>
        <dsp:cNvSpPr/>
      </dsp:nvSpPr>
      <dsp:spPr>
        <a:xfrm>
          <a:off x="998991" y="1117081"/>
          <a:ext cx="3671306" cy="427794"/>
        </a:xfrm>
        <a:custGeom>
          <a:avLst/>
          <a:gdLst/>
          <a:ahLst/>
          <a:cxnLst/>
          <a:rect l="0" t="0" r="0" b="0"/>
          <a:pathLst>
            <a:path>
              <a:moveTo>
                <a:pt x="3671306" y="0"/>
              </a:moveTo>
              <a:lnTo>
                <a:pt x="3671306" y="218647"/>
              </a:lnTo>
              <a:lnTo>
                <a:pt x="0" y="218647"/>
              </a:lnTo>
              <a:lnTo>
                <a:pt x="0" y="42779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3C70DE-75F3-B348-87D4-05D4B0E87999}">
      <dsp:nvSpPr>
        <dsp:cNvPr id="0" name=""/>
        <dsp:cNvSpPr/>
      </dsp:nvSpPr>
      <dsp:spPr>
        <a:xfrm>
          <a:off x="3240194" y="121145"/>
          <a:ext cx="2860207" cy="9959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Founder and Ceo </a:t>
          </a:r>
          <a:r>
            <a:rPr lang="en-SE" sz="2800" b="0" i="0" u="none" kern="1200" dirty="0"/>
            <a:t>Nash</a:t>
          </a:r>
          <a:r>
            <a:rPr lang="en-GB" sz="2800" kern="1200" dirty="0"/>
            <a:t> </a:t>
          </a:r>
        </a:p>
      </dsp:txBody>
      <dsp:txXfrm>
        <a:off x="3240194" y="121145"/>
        <a:ext cx="2860207" cy="995935"/>
      </dsp:txXfrm>
    </dsp:sp>
    <dsp:sp modelId="{2A30EAC4-07F5-E948-90A2-052E10EF4E68}">
      <dsp:nvSpPr>
        <dsp:cNvPr id="0" name=""/>
        <dsp:cNvSpPr/>
      </dsp:nvSpPr>
      <dsp:spPr>
        <a:xfrm>
          <a:off x="3055" y="1544875"/>
          <a:ext cx="1991870" cy="13914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Ayan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SE" sz="2800" b="0" i="0" u="none" kern="1200" dirty="0"/>
            <a:t> Finance and admin</a:t>
          </a:r>
          <a:endParaRPr lang="en-GB" sz="2800" kern="1200" dirty="0"/>
        </a:p>
      </dsp:txBody>
      <dsp:txXfrm>
        <a:off x="3055" y="1544875"/>
        <a:ext cx="1991870" cy="1391481"/>
      </dsp:txXfrm>
    </dsp:sp>
    <dsp:sp modelId="{590540B7-CEA1-6040-BB54-4718936972E0}">
      <dsp:nvSpPr>
        <dsp:cNvPr id="0" name=""/>
        <dsp:cNvSpPr/>
      </dsp:nvSpPr>
      <dsp:spPr>
        <a:xfrm>
          <a:off x="2413219" y="1544875"/>
          <a:ext cx="1975995" cy="145904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SE" sz="2800" kern="1200" dirty="0"/>
            <a:t>Shukri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SE" sz="2800" kern="1200" dirty="0"/>
            <a:t>Sales and marketing</a:t>
          </a:r>
        </a:p>
      </dsp:txBody>
      <dsp:txXfrm>
        <a:off x="2413219" y="1544875"/>
        <a:ext cx="1975995" cy="1459045"/>
      </dsp:txXfrm>
    </dsp:sp>
    <dsp:sp modelId="{CBAC4BBC-D857-1348-B764-230A63FE5C49}">
      <dsp:nvSpPr>
        <dsp:cNvPr id="0" name=""/>
        <dsp:cNvSpPr/>
      </dsp:nvSpPr>
      <dsp:spPr>
        <a:xfrm>
          <a:off x="4804878" y="1486732"/>
          <a:ext cx="2258642" cy="162305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Sagal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Social media manager</a:t>
          </a:r>
        </a:p>
      </dsp:txBody>
      <dsp:txXfrm>
        <a:off x="4804878" y="1486732"/>
        <a:ext cx="2258642" cy="1623056"/>
      </dsp:txXfrm>
    </dsp:sp>
    <dsp:sp modelId="{10855A43-2F53-D74E-A1BA-4E4355B9BA15}">
      <dsp:nvSpPr>
        <dsp:cNvPr id="0" name=""/>
        <dsp:cNvSpPr/>
      </dsp:nvSpPr>
      <dsp:spPr>
        <a:xfrm>
          <a:off x="7484442" y="1544875"/>
          <a:ext cx="1985596" cy="175905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Nash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Creative director</a:t>
          </a:r>
        </a:p>
      </dsp:txBody>
      <dsp:txXfrm>
        <a:off x="7484442" y="1544875"/>
        <a:ext cx="1985596" cy="17590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12/7/25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SE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a.pinterest.com/pin/79685572784772745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6E0BB-C4B8-D773-F1B9-F05499EB8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38663" y="120316"/>
            <a:ext cx="8516189" cy="3223413"/>
          </a:xfrm>
        </p:spPr>
        <p:txBody>
          <a:bodyPr>
            <a:normAutofit fontScale="90000"/>
          </a:bodyPr>
          <a:lstStyle/>
          <a:p>
            <a:br>
              <a:rPr lang="en-SE" dirty="0"/>
            </a:br>
            <a:r>
              <a:rPr lang="en-SE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name.    Nasteho khalif</a:t>
            </a:r>
            <a:br>
              <a:rPr lang="en-SE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SE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id.           2233826</a:t>
            </a:r>
            <a:br>
              <a:rPr lang="en-SE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SE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Module.                 </a:t>
            </a:r>
            <a:r>
              <a:rPr lang="en-GB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SE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nterprise and entrepreneurship  </a:t>
            </a:r>
            <a:br>
              <a:rPr lang="en-SE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SE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code.      lclm4006</a:t>
            </a:r>
            <a:br>
              <a:rPr lang="en-SE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SE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name.    Charles obinwa</a:t>
            </a:r>
            <a:br>
              <a:rPr lang="en-SE" sz="2200" dirty="0">
                <a:solidFill>
                  <a:schemeClr val="accent1"/>
                </a:solidFill>
                <a:latin typeface="Abadi" panose="020B0604020104020204" pitchFamily="34" charset="77"/>
              </a:rPr>
            </a:br>
            <a:br>
              <a:rPr lang="en-SE" sz="2200" b="1" dirty="0">
                <a:solidFill>
                  <a:schemeClr val="accent1"/>
                </a:solidFill>
              </a:rPr>
            </a:br>
            <a:br>
              <a:rPr lang="en-SE" sz="2400" dirty="0">
                <a:solidFill>
                  <a:schemeClr val="accent1"/>
                </a:solidFill>
              </a:rPr>
            </a:br>
            <a:endParaRPr lang="en-SE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899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BD68B-4AC9-6198-2966-154679791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SE" dirty="0"/>
              <a:t>                   </a:t>
            </a:r>
            <a:r>
              <a:rPr lang="en-SE" dirty="0">
                <a:solidFill>
                  <a:srgbClr val="C00000"/>
                </a:solidFill>
              </a:rPr>
              <a:t>introduction</a:t>
            </a:r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351A18BC-FD11-0143-EF76-3D6F87EAA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450613"/>
          </a:xfrm>
        </p:spPr>
        <p:txBody>
          <a:bodyPr>
            <a:normAutofit/>
          </a:bodyPr>
          <a:lstStyle/>
          <a:p>
            <a:r>
              <a:rPr lang="en-SE" sz="2400" dirty="0"/>
              <a:t>My name is Nash the founder of Nashmore, a brand built around simple high quality essentials. This presention will share the vision behind Nashmore and the market opportunity also the strategy that supports its </a:t>
            </a:r>
            <a:r>
              <a:rPr lang="en-GB" sz="2400" dirty="0"/>
              <a:t>G</a:t>
            </a:r>
            <a:r>
              <a:rPr lang="en-SE" sz="2400" dirty="0"/>
              <a:t>rowth.</a:t>
            </a:r>
          </a:p>
          <a:p>
            <a:r>
              <a:rPr lang="en-SE" sz="2400" dirty="0"/>
              <a:t>My aim is to show the strenght of the brand and why Nashmore is a promising and growing investment.</a:t>
            </a:r>
          </a:p>
        </p:txBody>
      </p:sp>
    </p:spTree>
    <p:extLst>
      <p:ext uri="{BB962C8B-B14F-4D97-AF65-F5344CB8AC3E}">
        <p14:creationId xmlns:p14="http://schemas.microsoft.com/office/powerpoint/2010/main" val="3090309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720AF-954B-6503-54DB-918FE0788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SE" dirty="0"/>
              <a:t>                    </a:t>
            </a:r>
            <a:r>
              <a:rPr lang="en-SE" dirty="0">
                <a:solidFill>
                  <a:srgbClr val="C00000"/>
                </a:solidFill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93889-14B6-762A-2C60-E722E7D5C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SE" dirty="0"/>
              <a:t>  Love for Fashion since childhood and dream of creating a top brand.</a:t>
            </a:r>
          </a:p>
          <a:p>
            <a:pPr>
              <a:buFont typeface="Wingdings" pitchFamily="2" charset="2"/>
              <a:buChar char="v"/>
            </a:pPr>
            <a:r>
              <a:rPr lang="en-SE" dirty="0"/>
              <a:t> Founded Nashmore an online clothing brand.</a:t>
            </a:r>
          </a:p>
          <a:p>
            <a:pPr>
              <a:buFont typeface="Wingdings" pitchFamily="2" charset="2"/>
              <a:buChar char="v"/>
            </a:pPr>
            <a:r>
              <a:rPr lang="en-SE" dirty="0"/>
              <a:t> Offers elegant and high quality essentials such as Dresses, Bottoms, Skirts</a:t>
            </a:r>
          </a:p>
          <a:p>
            <a:pPr>
              <a:buFont typeface="Wingdings" pitchFamily="2" charset="2"/>
              <a:buChar char="v"/>
            </a:pPr>
            <a:r>
              <a:rPr lang="en-SE" dirty="0"/>
              <a:t> Sold directly through online store.</a:t>
            </a:r>
          </a:p>
          <a:p>
            <a:pPr>
              <a:buFont typeface="Wingdings" pitchFamily="2" charset="2"/>
              <a:buChar char="v"/>
            </a:pPr>
            <a:r>
              <a:rPr lang="en-SE" dirty="0"/>
              <a:t> Meets young Generations needs mixed of timeless and modern designs.</a:t>
            </a:r>
          </a:p>
          <a:p>
            <a:pPr>
              <a:buFont typeface="Wingdings" pitchFamily="2" charset="2"/>
              <a:buChar char="v"/>
            </a:pPr>
            <a:r>
              <a:rPr lang="en-SE" dirty="0"/>
              <a:t> Provides stylish alternative to fast fashion.</a:t>
            </a:r>
          </a:p>
          <a:p>
            <a:pPr marL="0" indent="0">
              <a:buNone/>
            </a:pPr>
            <a:endParaRPr lang="en-SE" dirty="0"/>
          </a:p>
        </p:txBody>
      </p:sp>
    </p:spTree>
    <p:extLst>
      <p:ext uri="{BB962C8B-B14F-4D97-AF65-F5344CB8AC3E}">
        <p14:creationId xmlns:p14="http://schemas.microsoft.com/office/powerpoint/2010/main" val="960903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5BBE7-88C3-65E6-8978-66C1FDF9D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0"/>
            <a:ext cx="9288841" cy="1857829"/>
          </a:xfrm>
        </p:spPr>
        <p:txBody>
          <a:bodyPr/>
          <a:lstStyle/>
          <a:p>
            <a:br>
              <a:rPr lang="en-SE" dirty="0">
                <a:latin typeface="+mn-lt"/>
              </a:rPr>
            </a:br>
            <a:endParaRPr lang="en-SE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B9062AD-A90C-030F-FB0A-CA7F90A885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8009659"/>
              </p:ext>
            </p:extLst>
          </p:nvPr>
        </p:nvGraphicFramePr>
        <p:xfrm>
          <a:off x="1451579" y="2015732"/>
          <a:ext cx="9473095" cy="34345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5A7BE4A-B2EF-F868-8450-8FA7BBC660C2}"/>
              </a:ext>
            </a:extLst>
          </p:cNvPr>
          <p:cNvSpPr txBox="1"/>
          <p:nvPr/>
        </p:nvSpPr>
        <p:spPr>
          <a:xfrm>
            <a:off x="1698171" y="552398"/>
            <a:ext cx="9042249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800" b="1" dirty="0">
                <a:solidFill>
                  <a:srgbClr val="C00000"/>
                </a:solidFill>
              </a:rPr>
              <a:t>               Organisational chart</a:t>
            </a:r>
          </a:p>
          <a:p>
            <a:endParaRPr lang="en-SE" sz="2800" dirty="0"/>
          </a:p>
          <a:p>
            <a:r>
              <a:rPr lang="en-SE" sz="2800" dirty="0"/>
              <a:t>Nashmore team covers team of four all cores areas.</a:t>
            </a:r>
          </a:p>
          <a:p>
            <a:r>
              <a:rPr lang="en-SE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795999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34889-CB69-27B3-F1E5-F3180C3D9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                     L</a:t>
            </a:r>
            <a:r>
              <a:rPr lang="en-SE" dirty="0">
                <a:solidFill>
                  <a:srgbClr val="C00000"/>
                </a:solidFill>
              </a:rPr>
              <a:t>egal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C1C43-BB75-0EF9-4F05-4AA57493F9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SE" sz="2800" dirty="0"/>
              <a:t>Nashmore will operate as a limited company LTD. </a:t>
            </a:r>
          </a:p>
          <a:p>
            <a:r>
              <a:rPr lang="en-SE" sz="2800" dirty="0"/>
              <a:t>The reason chosen is it protects personal assets and adds credibility with consumers.</a:t>
            </a:r>
          </a:p>
          <a:p>
            <a:r>
              <a:rPr lang="en-SE" sz="2800" dirty="0"/>
              <a:t>It allows easier access to funding  offerss tax and efficiency supports future growth.</a:t>
            </a:r>
          </a:p>
        </p:txBody>
      </p:sp>
    </p:spTree>
    <p:extLst>
      <p:ext uri="{BB962C8B-B14F-4D97-AF65-F5344CB8AC3E}">
        <p14:creationId xmlns:p14="http://schemas.microsoft.com/office/powerpoint/2010/main" val="1774837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EE241-1EB7-74CC-CA49-DC93EEF93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SE" dirty="0"/>
              <a:t>                  </a:t>
            </a:r>
            <a:r>
              <a:rPr lang="en-SE" dirty="0">
                <a:solidFill>
                  <a:srgbClr val="C00000"/>
                </a:solidFill>
              </a:rPr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58ADE-3552-6DCD-B088-AC289ADBA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4199727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en-SE" sz="2800" dirty="0"/>
              <a:t> </a:t>
            </a:r>
            <a:r>
              <a:rPr lang="en-SE" sz="3000" b="1" dirty="0"/>
              <a:t>political</a:t>
            </a:r>
            <a:r>
              <a:rPr lang="en-SE" sz="3000" dirty="0"/>
              <a:t>.  Rules about the online selling, shipping or imports can increase costs or can cause delays.</a:t>
            </a:r>
          </a:p>
          <a:p>
            <a:pPr>
              <a:buFont typeface="Wingdings" pitchFamily="2" charset="2"/>
              <a:buChar char="Ø"/>
            </a:pPr>
            <a:r>
              <a:rPr lang="en-SE" sz="3000" b="1" dirty="0"/>
              <a:t>Economic. </a:t>
            </a:r>
            <a:r>
              <a:rPr lang="en-SE" sz="3000" dirty="0"/>
              <a:t>Changes in income or inflation can reduce how much people spend on clothes. </a:t>
            </a:r>
          </a:p>
          <a:p>
            <a:pPr>
              <a:buFont typeface="Wingdings" pitchFamily="2" charset="2"/>
              <a:buChar char="Ø"/>
            </a:pPr>
            <a:r>
              <a:rPr lang="en-SE" sz="2800" dirty="0"/>
              <a:t> </a:t>
            </a:r>
            <a:r>
              <a:rPr lang="en-SE" sz="3000" b="1" dirty="0"/>
              <a:t>Social. </a:t>
            </a:r>
            <a:r>
              <a:rPr lang="en-SE" sz="3000" dirty="0"/>
              <a:t>Trend and social media influence what people like or demand for stylish and trendy clothes can rise or fall. Nashmore uses social media and designs trendy collections.</a:t>
            </a:r>
          </a:p>
          <a:p>
            <a:pPr>
              <a:buFont typeface="Wingdings" pitchFamily="2" charset="2"/>
              <a:buChar char="Ø"/>
            </a:pPr>
            <a:endParaRPr lang="en-SE" sz="3000" dirty="0"/>
          </a:p>
        </p:txBody>
      </p:sp>
    </p:spTree>
    <p:extLst>
      <p:ext uri="{BB962C8B-B14F-4D97-AF65-F5344CB8AC3E}">
        <p14:creationId xmlns:p14="http://schemas.microsoft.com/office/powerpoint/2010/main" val="3729002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EE241-1EB7-74CC-CA49-DC93EEF93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SE" dirty="0"/>
              <a:t>                  </a:t>
            </a:r>
            <a:r>
              <a:rPr lang="en-SE" dirty="0">
                <a:solidFill>
                  <a:srgbClr val="C00000"/>
                </a:solidFill>
              </a:rPr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58ADE-3552-6DCD-B088-AC289ADBA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4199727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SE" sz="3000" dirty="0"/>
              <a:t> </a:t>
            </a:r>
            <a:r>
              <a:rPr lang="en-SE" sz="3000" b="1" dirty="0"/>
              <a:t>Technological. </a:t>
            </a:r>
            <a:r>
              <a:rPr lang="en-GB" sz="2800" dirty="0"/>
              <a:t>O</a:t>
            </a:r>
            <a:r>
              <a:rPr lang="en-SE" sz="2800" dirty="0"/>
              <a:t>nline platforms payment systems and apps make shopping easier and smooth online shopping experience Nashmore uses reliable ecommerce tools to secure payments.</a:t>
            </a:r>
          </a:p>
          <a:p>
            <a:pPr>
              <a:buFont typeface="Wingdings" pitchFamily="2" charset="2"/>
              <a:buChar char="Ø"/>
            </a:pPr>
            <a:r>
              <a:rPr lang="en-SE" sz="2800" dirty="0"/>
              <a:t> </a:t>
            </a:r>
            <a:r>
              <a:rPr lang="en-SE" sz="2800" b="1" dirty="0"/>
              <a:t>Enviromental. </a:t>
            </a:r>
            <a:r>
              <a:rPr lang="en-GB" sz="2800" dirty="0"/>
              <a:t>C</a:t>
            </a:r>
            <a:r>
              <a:rPr lang="en-SE" sz="2800" dirty="0"/>
              <a:t>onsumers care about eco friendly products preference for sustainable clothing affects buying choices. Nashmore uses sustainable fabrics and packaging.</a:t>
            </a:r>
          </a:p>
          <a:p>
            <a:pPr>
              <a:buFont typeface="Wingdings" pitchFamily="2" charset="2"/>
              <a:buChar char="Ø"/>
            </a:pPr>
            <a:r>
              <a:rPr lang="en-SE" sz="2800" dirty="0"/>
              <a:t> </a:t>
            </a:r>
            <a:r>
              <a:rPr lang="en-SE" sz="2800" b="1" dirty="0"/>
              <a:t>Legal. </a:t>
            </a:r>
            <a:r>
              <a:rPr lang="en-SE" sz="2800" dirty="0"/>
              <a:t>Laws on consumers rights ,copyrights and data protection. </a:t>
            </a:r>
            <a:r>
              <a:rPr lang="en-GB" sz="2800" dirty="0"/>
              <a:t>N</a:t>
            </a:r>
            <a:r>
              <a:rPr lang="en-SE" sz="2800" dirty="0"/>
              <a:t>on compliance cand lead to fines or harm reputation. Nashmore follows all rules to stay trusted.</a:t>
            </a:r>
          </a:p>
          <a:p>
            <a:pPr marL="0" indent="0">
              <a:buNone/>
            </a:pPr>
            <a:endParaRPr lang="en-SE" sz="2800" dirty="0"/>
          </a:p>
          <a:p>
            <a:pPr marL="0" indent="0">
              <a:buNone/>
            </a:pPr>
            <a:endParaRPr lang="en-SE" sz="3000" dirty="0"/>
          </a:p>
          <a:p>
            <a:pPr>
              <a:buFont typeface="Wingdings" pitchFamily="2" charset="2"/>
              <a:buChar char="Ø"/>
            </a:pPr>
            <a:endParaRPr lang="en-SE" sz="3000" dirty="0"/>
          </a:p>
          <a:p>
            <a:pPr>
              <a:buFont typeface="Wingdings" pitchFamily="2" charset="2"/>
              <a:buChar char="Ø"/>
            </a:pPr>
            <a:endParaRPr lang="en-SE" sz="3000" dirty="0"/>
          </a:p>
        </p:txBody>
      </p:sp>
    </p:spTree>
    <p:extLst>
      <p:ext uri="{BB962C8B-B14F-4D97-AF65-F5344CB8AC3E}">
        <p14:creationId xmlns:p14="http://schemas.microsoft.com/office/powerpoint/2010/main" val="35762279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FFA82-D1A1-86F8-9FAE-078012E41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SE" dirty="0"/>
              <a:t>                    </a:t>
            </a:r>
            <a:r>
              <a:rPr lang="en-SE" dirty="0">
                <a:solidFill>
                  <a:srgbClr val="C00000"/>
                </a:solidFill>
              </a:rPr>
              <a:t>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A8C07-E327-99C3-2EB8-38BC3C34F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6" cy="40377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SE" sz="2800" b="1" dirty="0"/>
              <a:t>         Target Market</a:t>
            </a:r>
          </a:p>
          <a:p>
            <a:r>
              <a:rPr lang="en-SE" sz="2800" dirty="0"/>
              <a:t>Fashion conscious 18-35 years old</a:t>
            </a:r>
          </a:p>
          <a:p>
            <a:r>
              <a:rPr lang="en-SE" sz="2800" dirty="0"/>
              <a:t>Gender. Female</a:t>
            </a:r>
          </a:p>
          <a:p>
            <a:r>
              <a:rPr lang="en-SE" sz="2800" dirty="0"/>
              <a:t>Location. Urban areas</a:t>
            </a:r>
          </a:p>
          <a:p>
            <a:r>
              <a:rPr lang="en-SE" sz="2800" dirty="0"/>
              <a:t>Occupation. Student and young professionals</a:t>
            </a:r>
          </a:p>
          <a:p>
            <a:r>
              <a:rPr lang="en-SE" sz="2800" dirty="0"/>
              <a:t>Income. Low to middle income value conscious</a:t>
            </a:r>
          </a:p>
          <a:p>
            <a:endParaRPr lang="en-SE" sz="2800" dirty="0"/>
          </a:p>
          <a:p>
            <a:endParaRPr lang="en-SE" sz="2800" dirty="0"/>
          </a:p>
        </p:txBody>
      </p:sp>
    </p:spTree>
    <p:extLst>
      <p:ext uri="{BB962C8B-B14F-4D97-AF65-F5344CB8AC3E}">
        <p14:creationId xmlns:p14="http://schemas.microsoft.com/office/powerpoint/2010/main" val="10697737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FA12F-B3CC-2BCE-6FB3-E9B2F7E4C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SE" dirty="0"/>
              <a:t>                    </a:t>
            </a:r>
            <a:r>
              <a:rPr lang="en-SE" dirty="0">
                <a:solidFill>
                  <a:srgbClr val="C00000"/>
                </a:solidFill>
              </a:rPr>
              <a:t>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B4C51-F049-EF05-D4D0-0744360D5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74643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SE" dirty="0"/>
              <a:t>                 </a:t>
            </a:r>
            <a:r>
              <a:rPr lang="en-SE" sz="2800" b="1" dirty="0"/>
              <a:t>Unique selling points</a:t>
            </a:r>
          </a:p>
          <a:p>
            <a:pPr>
              <a:buFont typeface="Wingdings" pitchFamily="2" charset="2"/>
              <a:buChar char="Ø"/>
            </a:pPr>
            <a:r>
              <a:rPr lang="en-SE" sz="2800" dirty="0"/>
              <a:t> Trendy and high quality sustainable clothing</a:t>
            </a:r>
          </a:p>
          <a:p>
            <a:pPr>
              <a:buFont typeface="Wingdings" pitchFamily="2" charset="2"/>
              <a:buChar char="Ø"/>
            </a:pPr>
            <a:r>
              <a:rPr lang="en-SE" sz="2800" dirty="0"/>
              <a:t> Affordable luxury feel</a:t>
            </a:r>
          </a:p>
          <a:p>
            <a:pPr>
              <a:buFont typeface="Wingdings" pitchFamily="2" charset="2"/>
              <a:buChar char="Ø"/>
            </a:pPr>
            <a:r>
              <a:rPr lang="en-SE" sz="2800" dirty="0"/>
              <a:t> Strong online brand presence with engaging social media</a:t>
            </a:r>
          </a:p>
          <a:p>
            <a:pPr>
              <a:buFont typeface="Wingdings" pitchFamily="2" charset="2"/>
              <a:buChar char="Ø"/>
            </a:pPr>
            <a:r>
              <a:rPr lang="en-SE" sz="2800" dirty="0"/>
              <a:t> Personalised customer experience</a:t>
            </a:r>
          </a:p>
          <a:p>
            <a:pPr>
              <a:buFont typeface="Wingdings" pitchFamily="2" charset="2"/>
              <a:buChar char="Ø"/>
            </a:pPr>
            <a:r>
              <a:rPr lang="en-SE" sz="2800" dirty="0"/>
              <a:t> Eco- friendly packaging and ethical production</a:t>
            </a:r>
          </a:p>
          <a:p>
            <a:pPr>
              <a:buFont typeface="Wingdings" pitchFamily="2" charset="2"/>
              <a:buChar char="Ø"/>
            </a:pPr>
            <a:endParaRPr lang="en-SE" sz="2800" dirty="0"/>
          </a:p>
        </p:txBody>
      </p:sp>
    </p:spTree>
    <p:extLst>
      <p:ext uri="{BB962C8B-B14F-4D97-AF65-F5344CB8AC3E}">
        <p14:creationId xmlns:p14="http://schemas.microsoft.com/office/powerpoint/2010/main" val="56493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6A541-C4F0-C2C3-869D-8E1AB1D4C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SE" dirty="0">
                <a:solidFill>
                  <a:schemeClr val="accent1"/>
                </a:solidFill>
              </a:rPr>
              <a:t>Marketing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EB6C9-0EEA-286E-D0FF-87ADBDED8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5435733" cy="3450613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800" dirty="0"/>
              <a:t>I</a:t>
            </a:r>
            <a:r>
              <a:rPr lang="en-SE" sz="2800" dirty="0"/>
              <a:t> will promote my clothing line brand through social media Instagram, Tiktok and Pinterest using aesthetic consistent content.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SE" sz="2800" dirty="0"/>
              <a:t>I will collaborate with influencers.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EB7DF70-0A31-4A61-9C8B-3333776A1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90413" y="2012810"/>
            <a:ext cx="3668069" cy="3453535"/>
            <a:chOff x="7807230" y="2012810"/>
            <a:chExt cx="3251252" cy="3459865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7926867-8D58-4875-8B76-E87E5BE825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9F6663C-0F32-4FB9-B549-C2757F49F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erson raising her hand&#10;&#10;AI-generated content may be incorrect.">
            <a:extLst>
              <a:ext uri="{FF2B5EF4-FFF2-40B4-BE49-F238E27FC236}">
                <a16:creationId xmlns:a16="http://schemas.microsoft.com/office/drawing/2014/main" id="{4C7C6C30-D6E6-075E-998B-91D109C8DC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011" r="-3" b="30258"/>
          <a:stretch>
            <a:fillRect/>
          </a:stretch>
        </p:blipFill>
        <p:spPr>
          <a:xfrm>
            <a:off x="7554139" y="2174242"/>
            <a:ext cx="3336989" cy="3124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2218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B55DCCBB-7309-83D8-E2A4-23E6B36C81D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80144624"/>
              </p:ext>
            </p:extLst>
          </p:nvPr>
        </p:nvGraphicFramePr>
        <p:xfrm>
          <a:off x="1447799" y="1130968"/>
          <a:ext cx="9669380" cy="4283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34690">
                  <a:extLst>
                    <a:ext uri="{9D8B030D-6E8A-4147-A177-3AD203B41FA5}">
                      <a16:colId xmlns:a16="http://schemas.microsoft.com/office/drawing/2014/main" val="3067720995"/>
                    </a:ext>
                  </a:extLst>
                </a:gridCol>
                <a:gridCol w="4834690">
                  <a:extLst>
                    <a:ext uri="{9D8B030D-6E8A-4147-A177-3AD203B41FA5}">
                      <a16:colId xmlns:a16="http://schemas.microsoft.com/office/drawing/2014/main" val="1818974700"/>
                    </a:ext>
                  </a:extLst>
                </a:gridCol>
              </a:tblGrid>
              <a:tr h="535406">
                <a:tc>
                  <a:txBody>
                    <a:bodyPr/>
                    <a:lstStyle/>
                    <a:p>
                      <a:r>
                        <a:rPr lang="en-SE" dirty="0"/>
                        <a:t>         Start up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 Budget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444820"/>
                  </a:ext>
                </a:extLst>
              </a:tr>
              <a:tr h="535406">
                <a:tc>
                  <a:txBody>
                    <a:bodyPr/>
                    <a:lstStyle/>
                    <a:p>
                      <a:r>
                        <a:rPr lang="en-SE" dirty="0"/>
                        <a:t>Intial inventory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8006187"/>
                  </a:ext>
                </a:extLst>
              </a:tr>
              <a:tr h="535406">
                <a:tc>
                  <a:txBody>
                    <a:bodyPr/>
                    <a:lstStyle/>
                    <a:p>
                      <a:r>
                        <a:rPr lang="en-SE" dirty="0"/>
                        <a:t>Brand and logo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6446227"/>
                  </a:ext>
                </a:extLst>
              </a:tr>
              <a:tr h="535406">
                <a:tc>
                  <a:txBody>
                    <a:bodyPr/>
                    <a:lstStyle/>
                    <a:p>
                      <a:r>
                        <a:rPr lang="en-SE" dirty="0"/>
                        <a:t>Packaging and shipping 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896654"/>
                  </a:ext>
                </a:extLst>
              </a:tr>
              <a:tr h="535406">
                <a:tc>
                  <a:txBody>
                    <a:bodyPr/>
                    <a:lstStyle/>
                    <a:p>
                      <a:r>
                        <a:rPr lang="en-SE" dirty="0"/>
                        <a:t>Website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 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777755"/>
                  </a:ext>
                </a:extLst>
              </a:tr>
              <a:tr h="535406">
                <a:tc>
                  <a:txBody>
                    <a:bodyPr/>
                    <a:lstStyle/>
                    <a:p>
                      <a:r>
                        <a:rPr lang="en-SE" dirty="0"/>
                        <a:t>Legal and business registration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3799756"/>
                  </a:ext>
                </a:extLst>
              </a:tr>
              <a:tr h="535406">
                <a:tc>
                  <a:txBody>
                    <a:bodyPr/>
                    <a:lstStyle/>
                    <a:p>
                      <a:r>
                        <a:rPr lang="en-SE" dirty="0"/>
                        <a:t>Contingency Fund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2620027"/>
                  </a:ext>
                </a:extLst>
              </a:tr>
              <a:tr h="535406">
                <a:tc>
                  <a:txBody>
                    <a:bodyPr/>
                    <a:lstStyle/>
                    <a:p>
                      <a:r>
                        <a:rPr lang="en-SE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 25,000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65281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15245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6E3DFCE-5765-D2A4-B6DB-A0ED1A06FE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5467886"/>
              </p:ext>
            </p:extLst>
          </p:nvPr>
        </p:nvGraphicFramePr>
        <p:xfrm>
          <a:off x="1179095" y="1258169"/>
          <a:ext cx="9962146" cy="47882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6306">
                  <a:extLst>
                    <a:ext uri="{9D8B030D-6E8A-4147-A177-3AD203B41FA5}">
                      <a16:colId xmlns:a16="http://schemas.microsoft.com/office/drawing/2014/main" val="3820333896"/>
                    </a:ext>
                  </a:extLst>
                </a:gridCol>
                <a:gridCol w="3632920">
                  <a:extLst>
                    <a:ext uri="{9D8B030D-6E8A-4147-A177-3AD203B41FA5}">
                      <a16:colId xmlns:a16="http://schemas.microsoft.com/office/drawing/2014/main" val="3724939922"/>
                    </a:ext>
                  </a:extLst>
                </a:gridCol>
                <a:gridCol w="3632920">
                  <a:extLst>
                    <a:ext uri="{9D8B030D-6E8A-4147-A177-3AD203B41FA5}">
                      <a16:colId xmlns:a16="http://schemas.microsoft.com/office/drawing/2014/main" val="2822934658"/>
                    </a:ext>
                  </a:extLst>
                </a:gridCol>
              </a:tblGrid>
              <a:tr h="429605">
                <a:tc>
                  <a:txBody>
                    <a:bodyPr/>
                    <a:lstStyle/>
                    <a:p>
                      <a:r>
                        <a:rPr lang="en-SE" sz="2000" dirty="0">
                          <a:solidFill>
                            <a:schemeClr val="tx1"/>
                          </a:solidFill>
                        </a:rPr>
                        <a:t>January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 </a:t>
                      </a:r>
                      <a:r>
                        <a:rPr lang="en-SE" sz="2000" b="1" dirty="0">
                          <a:solidFill>
                            <a:schemeClr val="tx1"/>
                          </a:solidFill>
                        </a:rPr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 </a:t>
                      </a:r>
                      <a:r>
                        <a:rPr lang="en-SE" sz="2000" dirty="0">
                          <a:solidFill>
                            <a:schemeClr val="tx1"/>
                          </a:solidFill>
                        </a:rPr>
                        <a:t>Website and insurance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1519590"/>
                  </a:ext>
                </a:extLst>
              </a:tr>
              <a:tr h="346423">
                <a:tc>
                  <a:txBody>
                    <a:bodyPr/>
                    <a:lstStyle/>
                    <a:p>
                      <a:r>
                        <a:rPr lang="en-SE" sz="2000" dirty="0"/>
                        <a:t>febuary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4,100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Marketing tools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2793195"/>
                  </a:ext>
                </a:extLst>
              </a:tr>
              <a:tr h="346423">
                <a:tc>
                  <a:txBody>
                    <a:bodyPr/>
                    <a:lstStyle/>
                    <a:p>
                      <a:r>
                        <a:rPr lang="en-SE" sz="2000" dirty="0"/>
                        <a:t>March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</a:t>
                      </a:r>
                      <a:r>
                        <a:rPr lang="en-SE" sz="2000" dirty="0"/>
                        <a:t>torage and bookkeeping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678412"/>
                  </a:ext>
                </a:extLst>
              </a:tr>
              <a:tr h="346423">
                <a:tc>
                  <a:txBody>
                    <a:bodyPr/>
                    <a:lstStyle/>
                    <a:p>
                      <a:r>
                        <a:rPr lang="en-SE" sz="2000" dirty="0"/>
                        <a:t>April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Design software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4827366"/>
                  </a:ext>
                </a:extLst>
              </a:tr>
              <a:tr h="346423">
                <a:tc>
                  <a:txBody>
                    <a:bodyPr/>
                    <a:lstStyle/>
                    <a:p>
                      <a:r>
                        <a:rPr lang="en-SE" sz="2000" dirty="0"/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4,300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Staff salaries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9339757"/>
                  </a:ext>
                </a:extLst>
              </a:tr>
              <a:tr h="346423">
                <a:tc>
                  <a:txBody>
                    <a:bodyPr/>
                    <a:lstStyle/>
                    <a:p>
                      <a:r>
                        <a:rPr lang="en-SE" sz="2000" dirty="0"/>
                        <a:t>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4,100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Accounting and 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6852776"/>
                  </a:ext>
                </a:extLst>
              </a:tr>
              <a:tr h="346423">
                <a:tc>
                  <a:txBody>
                    <a:bodyPr/>
                    <a:lstStyle/>
                    <a:p>
                      <a:r>
                        <a:rPr lang="en-SE" sz="2000" dirty="0"/>
                        <a:t>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Storage and insurance</a:t>
                      </a:r>
                      <a:endParaRPr lang="en-SE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5544165"/>
                  </a:ext>
                </a:extLst>
              </a:tr>
              <a:tr h="346423">
                <a:tc>
                  <a:txBody>
                    <a:bodyPr/>
                    <a:lstStyle/>
                    <a:p>
                      <a:r>
                        <a:rPr lang="en-SE" sz="2000" dirty="0"/>
                        <a:t>Aug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4,100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Marketing automation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982785"/>
                  </a:ext>
                </a:extLst>
              </a:tr>
              <a:tr h="346423">
                <a:tc>
                  <a:txBody>
                    <a:bodyPr/>
                    <a:lstStyle/>
                    <a:p>
                      <a:r>
                        <a:rPr lang="en-SE" sz="2000" dirty="0"/>
                        <a:t>september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Staff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9318873"/>
                  </a:ext>
                </a:extLst>
              </a:tr>
              <a:tr h="346423">
                <a:tc>
                  <a:txBody>
                    <a:bodyPr/>
                    <a:lstStyle/>
                    <a:p>
                      <a:r>
                        <a:rPr lang="en-SE" sz="2000" dirty="0"/>
                        <a:t>October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Desingn Software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8895911"/>
                  </a:ext>
                </a:extLst>
              </a:tr>
              <a:tr h="346423">
                <a:tc>
                  <a:txBody>
                    <a:bodyPr/>
                    <a:lstStyle/>
                    <a:p>
                      <a:r>
                        <a:rPr lang="en-SE" sz="2000" dirty="0"/>
                        <a:t>November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Website maintenance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9342036"/>
                  </a:ext>
                </a:extLst>
              </a:tr>
              <a:tr h="346423">
                <a:tc>
                  <a:txBody>
                    <a:bodyPr/>
                    <a:lstStyle/>
                    <a:p>
                      <a:r>
                        <a:rPr lang="en-SE" sz="2000" dirty="0"/>
                        <a:t>December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sz="2000" dirty="0"/>
                        <a:t>Insurance and utilities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785862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AF77262-13F6-9905-5C79-3E042C38AED4}"/>
              </a:ext>
            </a:extLst>
          </p:cNvPr>
          <p:cNvSpPr txBox="1"/>
          <p:nvPr/>
        </p:nvSpPr>
        <p:spPr>
          <a:xfrm>
            <a:off x="4415590" y="445169"/>
            <a:ext cx="42471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SE" sz="2400" b="1" dirty="0">
                <a:solidFill>
                  <a:srgbClr val="C00000"/>
                </a:solidFill>
              </a:rPr>
              <a:t>Fixed Cost</a:t>
            </a:r>
          </a:p>
        </p:txBody>
      </p:sp>
    </p:spTree>
    <p:extLst>
      <p:ext uri="{BB962C8B-B14F-4D97-AF65-F5344CB8AC3E}">
        <p14:creationId xmlns:p14="http://schemas.microsoft.com/office/powerpoint/2010/main" val="3780363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FBC8ECD-9E38-91BB-3511-B8BF454060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8721739"/>
              </p:ext>
            </p:extLst>
          </p:nvPr>
        </p:nvGraphicFramePr>
        <p:xfrm>
          <a:off x="1" y="120316"/>
          <a:ext cx="12103767" cy="48968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1059">
                  <a:extLst>
                    <a:ext uri="{9D8B030D-6E8A-4147-A177-3AD203B41FA5}">
                      <a16:colId xmlns:a16="http://schemas.microsoft.com/office/drawing/2014/main" val="2426103848"/>
                    </a:ext>
                  </a:extLst>
                </a:gridCol>
                <a:gridCol w="931059">
                  <a:extLst>
                    <a:ext uri="{9D8B030D-6E8A-4147-A177-3AD203B41FA5}">
                      <a16:colId xmlns:a16="http://schemas.microsoft.com/office/drawing/2014/main" val="386530792"/>
                    </a:ext>
                  </a:extLst>
                </a:gridCol>
                <a:gridCol w="931059">
                  <a:extLst>
                    <a:ext uri="{9D8B030D-6E8A-4147-A177-3AD203B41FA5}">
                      <a16:colId xmlns:a16="http://schemas.microsoft.com/office/drawing/2014/main" val="3673328919"/>
                    </a:ext>
                  </a:extLst>
                </a:gridCol>
                <a:gridCol w="931059">
                  <a:extLst>
                    <a:ext uri="{9D8B030D-6E8A-4147-A177-3AD203B41FA5}">
                      <a16:colId xmlns:a16="http://schemas.microsoft.com/office/drawing/2014/main" val="509160931"/>
                    </a:ext>
                  </a:extLst>
                </a:gridCol>
                <a:gridCol w="931059">
                  <a:extLst>
                    <a:ext uri="{9D8B030D-6E8A-4147-A177-3AD203B41FA5}">
                      <a16:colId xmlns:a16="http://schemas.microsoft.com/office/drawing/2014/main" val="700859177"/>
                    </a:ext>
                  </a:extLst>
                </a:gridCol>
                <a:gridCol w="931059">
                  <a:extLst>
                    <a:ext uri="{9D8B030D-6E8A-4147-A177-3AD203B41FA5}">
                      <a16:colId xmlns:a16="http://schemas.microsoft.com/office/drawing/2014/main" val="554400336"/>
                    </a:ext>
                  </a:extLst>
                </a:gridCol>
                <a:gridCol w="931059">
                  <a:extLst>
                    <a:ext uri="{9D8B030D-6E8A-4147-A177-3AD203B41FA5}">
                      <a16:colId xmlns:a16="http://schemas.microsoft.com/office/drawing/2014/main" val="502766268"/>
                    </a:ext>
                  </a:extLst>
                </a:gridCol>
                <a:gridCol w="931059">
                  <a:extLst>
                    <a:ext uri="{9D8B030D-6E8A-4147-A177-3AD203B41FA5}">
                      <a16:colId xmlns:a16="http://schemas.microsoft.com/office/drawing/2014/main" val="2855183103"/>
                    </a:ext>
                  </a:extLst>
                </a:gridCol>
                <a:gridCol w="931059">
                  <a:extLst>
                    <a:ext uri="{9D8B030D-6E8A-4147-A177-3AD203B41FA5}">
                      <a16:colId xmlns:a16="http://schemas.microsoft.com/office/drawing/2014/main" val="2299690913"/>
                    </a:ext>
                  </a:extLst>
                </a:gridCol>
                <a:gridCol w="931059">
                  <a:extLst>
                    <a:ext uri="{9D8B030D-6E8A-4147-A177-3AD203B41FA5}">
                      <a16:colId xmlns:a16="http://schemas.microsoft.com/office/drawing/2014/main" val="4119791560"/>
                    </a:ext>
                  </a:extLst>
                </a:gridCol>
                <a:gridCol w="931059">
                  <a:extLst>
                    <a:ext uri="{9D8B030D-6E8A-4147-A177-3AD203B41FA5}">
                      <a16:colId xmlns:a16="http://schemas.microsoft.com/office/drawing/2014/main" val="3672650766"/>
                    </a:ext>
                  </a:extLst>
                </a:gridCol>
                <a:gridCol w="931059">
                  <a:extLst>
                    <a:ext uri="{9D8B030D-6E8A-4147-A177-3AD203B41FA5}">
                      <a16:colId xmlns:a16="http://schemas.microsoft.com/office/drawing/2014/main" val="325840486"/>
                    </a:ext>
                  </a:extLst>
                </a:gridCol>
                <a:gridCol w="931059">
                  <a:extLst>
                    <a:ext uri="{9D8B030D-6E8A-4147-A177-3AD203B41FA5}">
                      <a16:colId xmlns:a16="http://schemas.microsoft.com/office/drawing/2014/main" val="2821196348"/>
                    </a:ext>
                  </a:extLst>
                </a:gridCol>
              </a:tblGrid>
              <a:tr h="764289">
                <a:tc>
                  <a:txBody>
                    <a:bodyPr/>
                    <a:lstStyle/>
                    <a:p>
                      <a:endParaRPr lang="en-S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Jan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Feb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Apr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Jun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Jul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Aug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SE" dirty="0"/>
                        <a:t>Dec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7637393"/>
                  </a:ext>
                </a:extLst>
              </a:tr>
              <a:tr h="764289">
                <a:tc>
                  <a:txBody>
                    <a:bodyPr/>
                    <a:lstStyle/>
                    <a:p>
                      <a:r>
                        <a:rPr lang="en-SE" dirty="0"/>
                        <a:t>Fixed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8432696"/>
                  </a:ext>
                </a:extLst>
              </a:tr>
              <a:tr h="799215">
                <a:tc>
                  <a:txBody>
                    <a:bodyPr/>
                    <a:lstStyle/>
                    <a:p>
                      <a:r>
                        <a:rPr lang="en-SE" dirty="0"/>
                        <a:t>Variable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3,200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5,200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6,500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3048704"/>
                  </a:ext>
                </a:extLst>
              </a:tr>
              <a:tr h="799215">
                <a:tc>
                  <a:txBody>
                    <a:bodyPr/>
                    <a:lstStyle/>
                    <a:p>
                      <a:r>
                        <a:rPr lang="en-SE" dirty="0"/>
                        <a:t>Total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6,200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6,700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7,200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7,400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7,700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8,200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8,700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9,200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9,400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9,700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10,200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10,700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6835907"/>
                  </a:ext>
                </a:extLst>
              </a:tr>
              <a:tr h="799215">
                <a:tc>
                  <a:txBody>
                    <a:bodyPr/>
                    <a:lstStyle/>
                    <a:p>
                      <a:r>
                        <a:rPr lang="en-SE" dirty="0"/>
                        <a:t>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7,000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9,000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11,500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13,500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14,000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15,000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16,500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18,000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2750080"/>
                  </a:ext>
                </a:extLst>
              </a:tr>
              <a:tr h="970631">
                <a:tc>
                  <a:txBody>
                    <a:bodyPr/>
                    <a:lstStyle/>
                    <a:p>
                      <a:r>
                        <a:rPr lang="en-SE" dirty="0"/>
                        <a:t>Profit and </a:t>
                      </a:r>
                      <a:r>
                        <a:rPr lang="en-SE" dirty="0">
                          <a:solidFill>
                            <a:srgbClr val="C00000"/>
                          </a:solidFill>
                        </a:rPr>
                        <a:t>(loss)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>
                          <a:solidFill>
                            <a:srgbClr val="C00000"/>
                          </a:solidFill>
                        </a:rPr>
                        <a:t>(2,700)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>
                          <a:solidFill>
                            <a:srgbClr val="C00000"/>
                          </a:solidFill>
                        </a:rPr>
                        <a:t>(2,200)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>
                          <a:solidFill>
                            <a:srgbClr val="C00000"/>
                          </a:solidFill>
                        </a:rPr>
                        <a:t>(1,200)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>
                          <a:solidFill>
                            <a:srgbClr val="C00000"/>
                          </a:solidFill>
                        </a:rPr>
                        <a:t>(400)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1,300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4,600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5,300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6300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SE" dirty="0"/>
                        <a:t>7,300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3224062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443760C-E053-9961-8994-25D75B84D5B7}"/>
              </a:ext>
            </a:extLst>
          </p:cNvPr>
          <p:cNvSpPr txBox="1"/>
          <p:nvPr/>
        </p:nvSpPr>
        <p:spPr>
          <a:xfrm>
            <a:off x="673768" y="5017170"/>
            <a:ext cx="67497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SE" dirty="0"/>
          </a:p>
          <a:p>
            <a:r>
              <a:rPr lang="en-SE" dirty="0">
                <a:latin typeface="Abadi" panose="020B0604020104020204" pitchFamily="34" charset="77"/>
              </a:rPr>
              <a:t>Investment needed 🟰 50K</a:t>
            </a:r>
          </a:p>
          <a:p>
            <a:r>
              <a:rPr lang="en-SE" dirty="0">
                <a:latin typeface="Abadi" panose="020B0604020104020204" pitchFamily="34" charset="77"/>
              </a:rPr>
              <a:t>4,700+2700+2,2000+1,200+400</a:t>
            </a:r>
          </a:p>
        </p:txBody>
      </p:sp>
    </p:spTree>
    <p:extLst>
      <p:ext uri="{BB962C8B-B14F-4D97-AF65-F5344CB8AC3E}">
        <p14:creationId xmlns:p14="http://schemas.microsoft.com/office/powerpoint/2010/main" val="5752277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BFD49-81B4-E1B9-B03B-1AAC86893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B</a:t>
            </a:r>
            <a:r>
              <a:rPr lang="en-SE" dirty="0">
                <a:solidFill>
                  <a:schemeClr val="accent1"/>
                </a:solidFill>
              </a:rPr>
              <a:t>reakdown cost of initial investment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D5E77-3107-A2AF-E439-4482561CF3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SE" sz="2800" dirty="0"/>
              <a:t>50K GBP</a:t>
            </a:r>
          </a:p>
          <a:p>
            <a:r>
              <a:rPr lang="en-SE" sz="2800" dirty="0"/>
              <a:t>Design &amp; Develop business website 10K</a:t>
            </a:r>
          </a:p>
          <a:p>
            <a:r>
              <a:rPr lang="en-SE" sz="2800" dirty="0"/>
              <a:t>Buying clothes – Stock 20K</a:t>
            </a:r>
          </a:p>
          <a:p>
            <a:r>
              <a:rPr lang="en-SE" sz="2800" dirty="0"/>
              <a:t>Admin cost – 10K</a:t>
            </a:r>
          </a:p>
          <a:p>
            <a:r>
              <a:rPr lang="en-SE" sz="2800" dirty="0"/>
              <a:t>Reserve funds – 10K</a:t>
            </a:r>
          </a:p>
        </p:txBody>
      </p:sp>
    </p:spTree>
    <p:extLst>
      <p:ext uri="{BB962C8B-B14F-4D97-AF65-F5344CB8AC3E}">
        <p14:creationId xmlns:p14="http://schemas.microsoft.com/office/powerpoint/2010/main" val="9555724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SE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52DB7D-50EA-0F86-8EEE-2339E0A7C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6" y="2060956"/>
            <a:ext cx="4171479" cy="1466508"/>
          </a:xfrm>
        </p:spPr>
        <p:txBody>
          <a:bodyPr vert="horz" lIns="91440" tIns="45720" rIns="91440" bIns="0" rtlCol="0" anchor="b">
            <a:normAutofit fontScale="90000"/>
          </a:bodyPr>
          <a:lstStyle/>
          <a:p>
            <a:r>
              <a:rPr lang="en-US" sz="4800" dirty="0">
                <a:solidFill>
                  <a:srgbClr val="C00000"/>
                </a:solidFill>
              </a:rPr>
              <a:t>Any questions 💁🏽‍♀️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9" name="Content Placeholder 8" descr="A cartoon of a person holding a paper&#10;&#10;AI-generated content may be incorrect.">
            <a:extLst>
              <a:ext uri="{FF2B5EF4-FFF2-40B4-BE49-F238E27FC236}">
                <a16:creationId xmlns:a16="http://schemas.microsoft.com/office/drawing/2014/main" id="{2FFF3BF5-6D78-B4D0-DDB5-88921DE0EE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791200" y="0"/>
            <a:ext cx="6400497" cy="611504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232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10573</TotalTime>
  <Words>708</Words>
  <Application>Microsoft Macintosh PowerPoint</Application>
  <PresentationFormat>Widescreen</PresentationFormat>
  <Paragraphs>196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Abadi</vt:lpstr>
      <vt:lpstr>Arial</vt:lpstr>
      <vt:lpstr>Courier New</vt:lpstr>
      <vt:lpstr>Gill Sans MT</vt:lpstr>
      <vt:lpstr>Wingdings</vt:lpstr>
      <vt:lpstr>Gallery</vt:lpstr>
      <vt:lpstr> student name.    Nasteho khalif Student id.           2233826 Module.                 Enterprise and entrepreneurship   module code.      lclm4006 lecture name.    Charles obinwa   </vt:lpstr>
      <vt:lpstr>                   introduction</vt:lpstr>
      <vt:lpstr>                    Overview</vt:lpstr>
      <vt:lpstr> </vt:lpstr>
      <vt:lpstr>                     Legal structure</vt:lpstr>
      <vt:lpstr>                  PESTEL analysis</vt:lpstr>
      <vt:lpstr>                  PESTEL analysis</vt:lpstr>
      <vt:lpstr>                    Marketing strategy</vt:lpstr>
      <vt:lpstr>                    mARKETING STRATEGY</vt:lpstr>
      <vt:lpstr>Marketing Channels</vt:lpstr>
      <vt:lpstr>PowerPoint Presentation</vt:lpstr>
      <vt:lpstr>PowerPoint Presentation</vt:lpstr>
      <vt:lpstr>PowerPoint Presentation</vt:lpstr>
      <vt:lpstr>Breakdown cost of initial investment</vt:lpstr>
      <vt:lpstr>Any questions 💁🏽‍♀️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Nasteho Khalif Diriye (2233826)</dc:creator>
  <cp:lastModifiedBy>Nasteho Khalif Diriye (2233826)</cp:lastModifiedBy>
  <cp:revision>4</cp:revision>
  <dcterms:created xsi:type="dcterms:W3CDTF">2025-11-29T14:08:41Z</dcterms:created>
  <dcterms:modified xsi:type="dcterms:W3CDTF">2025-12-07T21:14:32Z</dcterms:modified>
</cp:coreProperties>
</file>