
<file path=[Content_Types].xml><?xml version="1.0" encoding="utf-8"?>
<Types xmlns="http://schemas.openxmlformats.org/package/2006/content-types">
  <Default Extension="png" ContentType="image/png"/>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4"/>
  </p:notesMasterIdLst>
  <p:sldIdLst>
    <p:sldId id="256" r:id="rId3"/>
    <p:sldId id="260" r:id="rId5"/>
    <p:sldId id="263" r:id="rId6"/>
    <p:sldId id="287" r:id="rId7"/>
    <p:sldId id="267" r:id="rId8"/>
    <p:sldId id="289" r:id="rId9"/>
    <p:sldId id="269" r:id="rId10"/>
    <p:sldId id="290" r:id="rId11"/>
    <p:sldId id="291" r:id="rId12"/>
    <p:sldId id="292" r:id="rId13"/>
    <p:sldId id="296" r:id="rId14"/>
    <p:sldId id="294" r:id="rId15"/>
    <p:sldId id="295" r:id="rId16"/>
    <p:sldId id="264" r:id="rId17"/>
    <p:sldId id="298" r:id="rId18"/>
    <p:sldId id="299" r:id="rId19"/>
    <p:sldId id="305" r:id="rId20"/>
    <p:sldId id="300" r:id="rId21"/>
    <p:sldId id="301" r:id="rId22"/>
    <p:sldId id="302" r:id="rId23"/>
    <p:sldId id="303" r:id="rId24"/>
    <p:sldId id="304" r:id="rId25"/>
    <p:sldId id="258" r:id="rId26"/>
  </p:sldIdLst>
  <p:sldSz cx="12192000" cy="6858000"/>
  <p:notesSz cx="6858000" cy="9144000"/>
  <p:embeddedFontLst>
    <p:embeddedFont>
      <p:font typeface="汉仪正圆-55W" panose="00020600040101010101" charset="-122"/>
      <p:regular r:id="rId30"/>
    </p:embeddedFont>
    <p:embeddedFont>
      <p:font typeface="微软雅黑" panose="020B0503020204020204" charset="-122"/>
      <p:regular r:id="rId31"/>
    </p:embeddedFont>
    <p:embeddedFont>
      <p:font typeface="Calibri" panose="020F0502020204030204" charset="0"/>
      <p:regular r:id="rId32"/>
      <p:bold r:id="rId33"/>
      <p:italic r:id="rId34"/>
      <p:boldItalic r:id="rId35"/>
    </p:embeddedFont>
  </p:embeddedFontLst>
  <p:custDataLst>
    <p:tags r:id="rId36"/>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130b1c13-6da8-4d53-82b5-58b6656594c1}">
          <p14:sldIdLst>
            <p14:sldId id="256"/>
          </p14:sldIdLst>
        </p14:section>
        <p14:section name="无标题节" id="{87da8e6c-85e2-45a3-af04-e7e0dcb6a39e}">
          <p14:sldIdLst>
            <p14:sldId id="260"/>
            <p14:sldId id="263"/>
            <p14:sldId id="287"/>
            <p14:sldId id="267"/>
            <p14:sldId id="289"/>
            <p14:sldId id="269"/>
            <p14:sldId id="290"/>
            <p14:sldId id="291"/>
            <p14:sldId id="292"/>
            <p14:sldId id="296"/>
            <p14:sldId id="294"/>
            <p14:sldId id="295"/>
            <p14:sldId id="264"/>
            <p14:sldId id="298"/>
            <p14:sldId id="299"/>
            <p14:sldId id="305"/>
            <p14:sldId id="300"/>
            <p14:sldId id="301"/>
            <p14:sldId id="302"/>
            <p14:sldId id="303"/>
            <p14:sldId id="304"/>
            <p14:sldId id="258"/>
          </p14:sldIdLst>
        </p14:section>
      </p14:sectionLst>
    </p:ext>
    <p:ext uri="{EFAFB233-063F-42B5-8137-9DF3F51BA10A}">
      <p15:sldGuideLst xmlns:p15="http://schemas.microsoft.com/office/powerpoint/2012/main">
        <p15:guide id="1" orient="horz" pos="2041"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442D5E"/>
    <a:srgbClr val="BB657C"/>
    <a:srgbClr val="322551"/>
    <a:srgbClr val="4D2D6A"/>
    <a:srgbClr val="041533"/>
    <a:srgbClr val="DCDCDC"/>
    <a:srgbClr val="F0F0F0"/>
    <a:srgbClr val="E6E6E6"/>
    <a:srgbClr val="C8C8C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041"/>
        <p:guide pos="3840"/>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6" Type="http://schemas.openxmlformats.org/officeDocument/2006/relationships/tags" Target="tags/tag86.xml"/><Relationship Id="rId35" Type="http://schemas.openxmlformats.org/officeDocument/2006/relationships/font" Target="fonts/font6.fntdata"/><Relationship Id="rId34" Type="http://schemas.openxmlformats.org/officeDocument/2006/relationships/font" Target="fonts/font5.fntdata"/><Relationship Id="rId33" Type="http://schemas.openxmlformats.org/officeDocument/2006/relationships/font" Target="fonts/font4.fntdata"/><Relationship Id="rId32" Type="http://schemas.openxmlformats.org/officeDocument/2006/relationships/font" Target="fonts/font3.fntdata"/><Relationship Id="rId31" Type="http://schemas.openxmlformats.org/officeDocument/2006/relationships/font" Target="fonts/font2.fntdata"/><Relationship Id="rId30" Type="http://schemas.openxmlformats.org/officeDocument/2006/relationships/font" Target="fonts/font1.fntdata"/><Relationship Id="rId3" Type="http://schemas.openxmlformats.org/officeDocument/2006/relationships/slide" Target="slides/slide1.xml"/><Relationship Id="rId29" Type="http://schemas.openxmlformats.org/officeDocument/2006/relationships/tableStyles" Target="tableStyles.xml"/><Relationship Id="rId28" Type="http://schemas.openxmlformats.org/officeDocument/2006/relationships/viewProps" Target="viewProps.xml"/><Relationship Id="rId27" Type="http://schemas.openxmlformats.org/officeDocument/2006/relationships/presProps" Target="presProps.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a:lnSpc>
                <a:spcPct val="110000"/>
              </a:lnSpc>
              <a:buNone/>
              <a:defRPr sz="2400" spc="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a:buNone/>
              <a:defRPr sz="1800">
                <a:solidFill>
                  <a:schemeClr val="tx1">
                    <a:lumMod val="65000"/>
                    <a:lumOff val="3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indent="0">
              <a:lnSpc>
                <a:spcPct val="100000"/>
              </a:lnSpc>
              <a:buNone/>
              <a:defRPr sz="2000" b="1" spc="20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400" y="1555200"/>
            <a:ext cx="5233077" cy="4608000"/>
          </a:xfrm>
        </p:spPr>
        <p:txBody>
          <a:bodyPr vert="horz" lIns="90000" tIns="46800" rIns="90000" bIns="46800" rtlCol="0">
            <a:normAutofit/>
          </a:bodyPr>
          <a:lstStyle>
            <a:lvl1pPr>
              <a:buNone/>
              <a:defRPr sz="1600"/>
            </a:lvl1pPr>
          </a:lstStyle>
          <a:p>
            <a:pPr lvl="0"/>
            <a:endParaRPr lang="zh-CN" altLang="en-US"/>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a:buNone/>
              <a:defRPr sz="160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a:buNone/>
              <a:defRPr sz="280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a:spcAft>
                <a:spcPts val="1000"/>
              </a:spcAft>
              <a:defRPr spc="300"/>
            </a:lvl1pPr>
            <a:lvl2pPr marL="685800" indent="-228600">
              <a:defRPr spc="300"/>
            </a:lvl2pPr>
            <a:lvl3pPr marL="1143000" indent="-228600">
              <a:defRPr spc="300"/>
            </a:lvl3pPr>
            <a:lvl4pPr marL="1600200" indent="-228600">
              <a:defRPr spc="300"/>
            </a:lvl4pPr>
            <a:lvl5pPr marL="2057400" indent="-22860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algn="ctr">
              <a:defRPr sz="60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algn="ctr">
              <a:lnSpc>
                <a:spcPct val="110000"/>
              </a:lnSpc>
              <a:buNone/>
              <a:defRPr sz="240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mj-lt"/>
          <a:ea typeface="+mj-ea"/>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mn-lt"/>
          <a:ea typeface="+mn-ea"/>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mn-lt"/>
          <a:ea typeface="+mn-ea"/>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mn-lt"/>
          <a:ea typeface="+mn-ea"/>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mn-lt"/>
          <a:ea typeface="+mn-ea"/>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6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ags" Target="../tags/tag64.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6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66.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ags" Target="../tags/tag67.xml"/></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1.xml"/><Relationship Id="rId2" Type="http://schemas.openxmlformats.org/officeDocument/2006/relationships/tags" Target="../tags/tag68.xml"/><Relationship Id="rId1" Type="http://schemas.openxmlformats.org/officeDocument/2006/relationships/image" Target="../media/image1.png"/></Relationships>
</file>

<file path=ppt/slides/_rels/slide7.xml.rels><?xml version="1.0" encoding="UTF-8" standalone="yes"?>
<Relationships xmlns="http://schemas.openxmlformats.org/package/2006/relationships"><Relationship Id="rId4" Type="http://schemas.openxmlformats.org/officeDocument/2006/relationships/notesSlide" Target="../notesSlides/notesSlide7.xml"/><Relationship Id="rId3" Type="http://schemas.openxmlformats.org/officeDocument/2006/relationships/slideLayout" Target="../slideLayouts/slideLayout1.xml"/><Relationship Id="rId2" Type="http://schemas.openxmlformats.org/officeDocument/2006/relationships/tags" Target="../tags/tag69.xml"/><Relationship Id="rId1"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ags" Target="../tags/tag70.xml"/></Relationships>
</file>

<file path=ppt/slides/_rels/slide9.xml.rels><?xml version="1.0" encoding="UTF-8" standalone="yes"?>
<Relationships xmlns="http://schemas.openxmlformats.org/package/2006/relationships"><Relationship Id="rId4" Type="http://schemas.openxmlformats.org/officeDocument/2006/relationships/notesSlide" Target="../notesSlides/notesSlide9.xml"/><Relationship Id="rId3" Type="http://schemas.openxmlformats.org/officeDocument/2006/relationships/slideLayout" Target="../slideLayouts/slideLayout1.xml"/><Relationship Id="rId2" Type="http://schemas.openxmlformats.org/officeDocument/2006/relationships/tags" Target="../tags/tag71.xml"/><Relationship Id="rId1" Type="http://schemas.openxmlformats.org/officeDocument/2006/relationships/image" Target="../media/image3.jpeg"/></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1.xml"/><Relationship Id="rId4" Type="http://schemas.openxmlformats.org/officeDocument/2006/relationships/tags" Target="../tags/tag72.xml"/><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ags" Target="../tags/tag73.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ags" Target="../tags/tag74.xml"/></Relationships>
</file>

<file path=ppt/slides/_rels/slide13.xml.rels><?xml version="1.0" encoding="UTF-8" standalone="yes"?>
<Relationships xmlns="http://schemas.openxmlformats.org/package/2006/relationships"><Relationship Id="rId4" Type="http://schemas.openxmlformats.org/officeDocument/2006/relationships/notesSlide" Target="../notesSlides/notesSlide13.xml"/><Relationship Id="rId3" Type="http://schemas.openxmlformats.org/officeDocument/2006/relationships/slideLayout" Target="../slideLayouts/slideLayout1.xml"/><Relationship Id="rId2" Type="http://schemas.openxmlformats.org/officeDocument/2006/relationships/tags" Target="../tags/tag75.xml"/><Relationship Id="rId1"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xml"/><Relationship Id="rId1" Type="http://schemas.openxmlformats.org/officeDocument/2006/relationships/tags" Target="../tags/tag76.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xml"/><Relationship Id="rId1" Type="http://schemas.openxmlformats.org/officeDocument/2006/relationships/tags" Target="../tags/tag7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xml"/><Relationship Id="rId1" Type="http://schemas.openxmlformats.org/officeDocument/2006/relationships/tags" Target="../tags/tag78.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tags" Target="../tags/tag7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tags" Target="../tags/tag80.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xml"/><Relationship Id="rId1" Type="http://schemas.openxmlformats.org/officeDocument/2006/relationships/tags" Target="../tags/tag8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xml"/><Relationship Id="rId1" Type="http://schemas.openxmlformats.org/officeDocument/2006/relationships/tags" Target="../tags/tag8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tags" Target="../tags/tag83.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xml"/><Relationship Id="rId1" Type="http://schemas.openxmlformats.org/officeDocument/2006/relationships/tags" Target="../tags/tag8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tags" Target="../tags/tag8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3" name="椭圆 12"/>
          <p:cNvSpPr/>
          <p:nvPr/>
        </p:nvSpPr>
        <p:spPr>
          <a:xfrm>
            <a:off x="3800475" y="1998980"/>
            <a:ext cx="807720" cy="807720"/>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椭圆 6"/>
          <p:cNvSpPr/>
          <p:nvPr/>
        </p:nvSpPr>
        <p:spPr>
          <a:xfrm>
            <a:off x="1450340" y="5346700"/>
            <a:ext cx="534035" cy="534035"/>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椭圆 4"/>
          <p:cNvSpPr/>
          <p:nvPr/>
        </p:nvSpPr>
        <p:spPr>
          <a:xfrm>
            <a:off x="542925" y="723900"/>
            <a:ext cx="1809750" cy="1809750"/>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789940" y="5547360"/>
            <a:ext cx="1018540" cy="101854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椭圆 7"/>
          <p:cNvSpPr/>
          <p:nvPr/>
        </p:nvSpPr>
        <p:spPr>
          <a:xfrm>
            <a:off x="8899525" y="3269615"/>
            <a:ext cx="743585" cy="743585"/>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9178925" y="3396615"/>
            <a:ext cx="1950085" cy="1950085"/>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椭圆 9"/>
          <p:cNvSpPr/>
          <p:nvPr/>
        </p:nvSpPr>
        <p:spPr>
          <a:xfrm>
            <a:off x="10887075" y="72390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椭圆 10"/>
          <p:cNvSpPr/>
          <p:nvPr/>
        </p:nvSpPr>
        <p:spPr>
          <a:xfrm>
            <a:off x="542925" y="2533650"/>
            <a:ext cx="476250" cy="476250"/>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矩形 15"/>
          <p:cNvSpPr/>
          <p:nvPr/>
        </p:nvSpPr>
        <p:spPr>
          <a:xfrm>
            <a:off x="4852670" y="4895215"/>
            <a:ext cx="2370455" cy="535940"/>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1200" b="1">
                <a:latin typeface="汉仪正圆-55W" panose="00020600040101010101" charset="-122"/>
                <a:ea typeface="汉仪正圆-55W" panose="00020600040101010101" charset="-122"/>
                <a:cs typeface="汉仪正圆-55W" panose="00020600040101010101" charset="-122"/>
              </a:rPr>
              <a:t>Speaker：</a:t>
            </a:r>
            <a:r>
              <a:rPr lang="en-US" altLang="zh-CN" sz="1200" b="1">
                <a:latin typeface="汉仪正圆-55W" panose="00020600040101010101" charset="-122"/>
                <a:ea typeface="汉仪正圆-55W" panose="00020600040101010101" charset="-122"/>
                <a:cs typeface="汉仪正圆-55W" panose="00020600040101010101" charset="-122"/>
              </a:rPr>
              <a:t>Xinke G</a:t>
            </a:r>
            <a:r>
              <a:rPr lang="en-US" altLang="zh-CN" sz="1200" b="1">
                <a:latin typeface="汉仪正圆-55W" panose="00020600040101010101" charset="-122"/>
                <a:ea typeface="汉仪正圆-55W" panose="00020600040101010101" charset="-122"/>
                <a:cs typeface="汉仪正圆-55W" panose="00020600040101010101" charset="-122"/>
              </a:rPr>
              <a:t>ong</a:t>
            </a:r>
            <a:endParaRPr lang="en-US" altLang="zh-CN" sz="1200" b="1">
              <a:latin typeface="汉仪正圆-55W" panose="00020600040101010101" charset="-122"/>
              <a:ea typeface="汉仪正圆-55W" panose="00020600040101010101" charset="-122"/>
              <a:cs typeface="汉仪正圆-55W" panose="00020600040101010101" charset="-122"/>
            </a:endParaRPr>
          </a:p>
          <a:p>
            <a:pPr algn="ctr"/>
            <a:r>
              <a:rPr lang="en-US" altLang="zh-CN" sz="1200" b="1">
                <a:latin typeface="汉仪正圆-55W" panose="00020600040101010101" charset="-122"/>
                <a:ea typeface="汉仪正圆-55W" panose="00020600040101010101" charset="-122"/>
                <a:cs typeface="汉仪正圆-55W" panose="00020600040101010101" charset="-122"/>
              </a:rPr>
              <a:t>2230419</a:t>
            </a:r>
            <a:endParaRPr lang="en-US" altLang="zh-CN" sz="1200" b="1">
              <a:latin typeface="汉仪正圆-55W" panose="00020600040101010101" charset="-122"/>
              <a:ea typeface="汉仪正圆-55W" panose="00020600040101010101" charset="-122"/>
              <a:cs typeface="汉仪正圆-55W" panose="00020600040101010101" charset="-122"/>
            </a:endParaRPr>
          </a:p>
        </p:txBody>
      </p:sp>
      <p:sp>
        <p:nvSpPr>
          <p:cNvPr id="2" name="文本框 1"/>
          <p:cNvSpPr txBox="1"/>
          <p:nvPr/>
        </p:nvSpPr>
        <p:spPr>
          <a:xfrm>
            <a:off x="163830" y="1301750"/>
            <a:ext cx="11864340" cy="2877185"/>
          </a:xfrm>
          <a:prstGeom prst="rect">
            <a:avLst/>
          </a:prstGeom>
          <a:noFill/>
        </p:spPr>
        <p:txBody>
          <a:bodyPr wrap="square" rtlCol="0" anchor="t">
            <a:noAutofit/>
          </a:bodyPr>
          <a:p>
            <a:pPr algn="ctr">
              <a:lnSpc>
                <a:spcPct val="120000"/>
              </a:lnSpc>
            </a:pPr>
            <a:r>
              <a:rPr lang="en-GB" sz="8800" b="1" dirty="0">
                <a:solidFill>
                  <a:srgbClr val="FFFFFF"/>
                </a:solidFill>
                <a:sym typeface="+mn-ea"/>
              </a:rPr>
              <a:t>Change Management </a:t>
            </a:r>
            <a:endParaRPr lang="en-GB" sz="8800" b="1" dirty="0">
              <a:solidFill>
                <a:srgbClr val="FFFFFF"/>
              </a:solidFill>
              <a:sym typeface="+mn-ea"/>
            </a:endParaRPr>
          </a:p>
          <a:p>
            <a:pPr algn="ctr">
              <a:lnSpc>
                <a:spcPct val="120000"/>
              </a:lnSpc>
            </a:pPr>
            <a:r>
              <a:rPr lang="en-GB" sz="5400" b="1" dirty="0">
                <a:solidFill>
                  <a:srgbClr val="FFFFFF"/>
                </a:solidFill>
                <a:sym typeface="+mn-ea"/>
              </a:rPr>
              <a:t>Module</a:t>
            </a:r>
            <a:endParaRPr lang="en-GB" altLang="en-US" sz="5400" b="1" dirty="0">
              <a:solidFill>
                <a:srgbClr val="FFFFFF"/>
              </a:solidFill>
              <a:sym typeface="+mn-ea"/>
            </a:endParaRPr>
          </a:p>
        </p:txBody>
      </p:sp>
      <p:sp>
        <p:nvSpPr>
          <p:cNvPr id="4" name="文本框 3"/>
          <p:cNvSpPr txBox="1"/>
          <p:nvPr/>
        </p:nvSpPr>
        <p:spPr>
          <a:xfrm>
            <a:off x="5033010" y="4178935"/>
            <a:ext cx="6096000" cy="352425"/>
          </a:xfrm>
          <a:prstGeom prst="rect">
            <a:avLst/>
          </a:prstGeom>
          <a:noFill/>
        </p:spPr>
        <p:txBody>
          <a:bodyPr wrap="square" rtlCol="0" anchor="t">
            <a:spAutoFit/>
          </a:bodyPr>
          <a:p>
            <a:r>
              <a:rPr lang="en-GB" sz="1700" b="1" dirty="0">
                <a:solidFill>
                  <a:srgbClr val="FFFFFF"/>
                </a:solidFill>
                <a:sym typeface="+mn-ea"/>
              </a:rPr>
              <a:t>Types of Change</a:t>
            </a:r>
            <a:endParaRPr lang="en-GB" altLang="en-US" sz="1700" b="1" dirty="0">
              <a:solidFill>
                <a:srgbClr val="FFFFFF"/>
              </a:solidFill>
              <a:sym typeface="+mn-ea"/>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grpSp>
        <p:nvGrpSpPr>
          <p:cNvPr id="2" name="组合 1"/>
          <p:cNvGrpSpPr/>
          <p:nvPr/>
        </p:nvGrpSpPr>
        <p:grpSpPr>
          <a:xfrm flipV="1">
            <a:off x="0" y="121920"/>
            <a:ext cx="2698115" cy="2755900"/>
            <a:chOff x="1244" y="8420"/>
            <a:chExt cx="1880" cy="1920"/>
          </a:xfrm>
        </p:grpSpPr>
        <p:sp>
          <p:nvSpPr>
            <p:cNvPr id="7" name="椭圆 6"/>
            <p:cNvSpPr/>
            <p:nvPr/>
          </p:nvSpPr>
          <p:spPr>
            <a:xfrm>
              <a:off x="2284" y="8420"/>
              <a:ext cx="841" cy="841"/>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1244" y="8736"/>
              <a:ext cx="1604" cy="1604"/>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3" name="组合 2"/>
          <p:cNvGrpSpPr/>
          <p:nvPr/>
        </p:nvGrpSpPr>
        <p:grpSpPr>
          <a:xfrm>
            <a:off x="8099425" y="5118100"/>
            <a:ext cx="1866900" cy="1739265"/>
            <a:chOff x="14015" y="5149"/>
            <a:chExt cx="3510" cy="3270"/>
          </a:xfrm>
        </p:grpSpPr>
        <p:sp>
          <p:nvSpPr>
            <p:cNvPr id="8" name="椭圆 7"/>
            <p:cNvSpPr/>
            <p:nvPr/>
          </p:nvSpPr>
          <p:spPr>
            <a:xfrm>
              <a:off x="14015" y="5149"/>
              <a:ext cx="1171" cy="1171"/>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14455" y="5349"/>
              <a:ext cx="3071" cy="3071"/>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 name="椭圆 9"/>
          <p:cNvSpPr/>
          <p:nvPr/>
        </p:nvSpPr>
        <p:spPr>
          <a:xfrm>
            <a:off x="10887075" y="72390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文本框 4"/>
          <p:cNvSpPr txBox="1"/>
          <p:nvPr/>
        </p:nvSpPr>
        <p:spPr>
          <a:xfrm>
            <a:off x="422910" y="2985135"/>
            <a:ext cx="6096000" cy="2306955"/>
          </a:xfrm>
          <a:prstGeom prst="rect">
            <a:avLst/>
          </a:prstGeom>
          <a:noFill/>
        </p:spPr>
        <p:txBody>
          <a:bodyPr wrap="square" rtlCol="0" anchor="t">
            <a:spAutoFit/>
          </a:bodyPr>
          <a:p>
            <a:r>
              <a:rPr lang="en-GB" sz="7200">
                <a:solidFill>
                  <a:srgbClr val="FFFFFF"/>
                </a:solidFill>
                <a:sym typeface="+mn-ea"/>
              </a:rPr>
              <a:t>Todays Objectives</a:t>
            </a:r>
            <a:endParaRPr lang="en-GB" altLang="en-US" sz="7200">
              <a:solidFill>
                <a:srgbClr val="FFFFFF"/>
              </a:solidFill>
              <a:sym typeface="+mn-ea"/>
            </a:endParaRPr>
          </a:p>
        </p:txBody>
      </p:sp>
      <p:cxnSp>
        <p:nvCxnSpPr>
          <p:cNvPr id="11" name="直接连接符 10"/>
          <p:cNvCxnSpPr/>
          <p:nvPr/>
        </p:nvCxnSpPr>
        <p:spPr>
          <a:xfrm>
            <a:off x="3431540" y="794385"/>
            <a:ext cx="2711450" cy="5269230"/>
          </a:xfrm>
          <a:prstGeom prst="line">
            <a:avLst/>
          </a:prstGeom>
        </p:spPr>
        <p:style>
          <a:lnRef idx="1">
            <a:schemeClr val="accent1"/>
          </a:lnRef>
          <a:fillRef idx="0">
            <a:schemeClr val="accent1"/>
          </a:fillRef>
          <a:effectRef idx="0">
            <a:schemeClr val="accent1"/>
          </a:effectRef>
          <a:fontRef idx="minor">
            <a:schemeClr val="tx1"/>
          </a:fontRef>
        </p:style>
      </p:cxnSp>
      <p:sp>
        <p:nvSpPr>
          <p:cNvPr id="12" name="Content Placeholder 2"/>
          <p:cNvSpPr>
            <a:spLocks noGrp="1"/>
          </p:cNvSpPr>
          <p:nvPr>
            <p:ph idx="1"/>
          </p:nvPr>
        </p:nvSpPr>
        <p:spPr>
          <a:xfrm>
            <a:off x="4726073" y="591344"/>
            <a:ext cx="6906491" cy="5585619"/>
          </a:xfrm>
        </p:spPr>
        <p:txBody>
          <a:bodyPr anchor="ctr">
            <a:normAutofit/>
          </a:bodyPr>
          <a:p>
            <a:r>
              <a:rPr lang="en-US" altLang="en-GB" dirty="0">
                <a:solidFill>
                  <a:schemeClr val="bg1"/>
                </a:solidFill>
              </a:rPr>
              <a:t>·</a:t>
            </a:r>
            <a:r>
              <a:rPr lang="en-GB" dirty="0">
                <a:solidFill>
                  <a:schemeClr val="bg1"/>
                </a:solidFill>
              </a:rPr>
              <a:t>Evaluate Planned and Emergent Change</a:t>
            </a:r>
            <a:endParaRPr lang="en-GB" dirty="0">
              <a:solidFill>
                <a:schemeClr val="bg1"/>
              </a:solidFill>
            </a:endParaRPr>
          </a:p>
          <a:p>
            <a:endParaRPr lang="en-GB" dirty="0">
              <a:solidFill>
                <a:schemeClr val="bg1"/>
              </a:solidFill>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grpSp>
        <p:nvGrpSpPr>
          <p:cNvPr id="2" name="组合 1"/>
          <p:cNvGrpSpPr/>
          <p:nvPr/>
        </p:nvGrpSpPr>
        <p:grpSpPr>
          <a:xfrm flipV="1">
            <a:off x="0" y="121920"/>
            <a:ext cx="1898650" cy="1939290"/>
            <a:chOff x="1244" y="8420"/>
            <a:chExt cx="1880" cy="1920"/>
          </a:xfrm>
        </p:grpSpPr>
        <p:sp>
          <p:nvSpPr>
            <p:cNvPr id="7" name="椭圆 6"/>
            <p:cNvSpPr/>
            <p:nvPr/>
          </p:nvSpPr>
          <p:spPr>
            <a:xfrm>
              <a:off x="2284" y="8420"/>
              <a:ext cx="841" cy="841"/>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1244" y="8736"/>
              <a:ext cx="1604" cy="1604"/>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3" name="组合 2"/>
          <p:cNvGrpSpPr/>
          <p:nvPr/>
        </p:nvGrpSpPr>
        <p:grpSpPr>
          <a:xfrm>
            <a:off x="8420100" y="3343910"/>
            <a:ext cx="3771265" cy="3513455"/>
            <a:chOff x="14015" y="5149"/>
            <a:chExt cx="3510" cy="3270"/>
          </a:xfrm>
        </p:grpSpPr>
        <p:sp>
          <p:nvSpPr>
            <p:cNvPr id="8" name="椭圆 7"/>
            <p:cNvSpPr/>
            <p:nvPr/>
          </p:nvSpPr>
          <p:spPr>
            <a:xfrm>
              <a:off x="14015" y="5149"/>
              <a:ext cx="1171" cy="1171"/>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14455" y="5349"/>
              <a:ext cx="3071" cy="3071"/>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 name="椭圆 9"/>
          <p:cNvSpPr/>
          <p:nvPr/>
        </p:nvSpPr>
        <p:spPr>
          <a:xfrm>
            <a:off x="11294110" y="253365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文本框 10"/>
          <p:cNvSpPr txBox="1"/>
          <p:nvPr/>
        </p:nvSpPr>
        <p:spPr>
          <a:xfrm>
            <a:off x="3054350" y="3712210"/>
            <a:ext cx="6083935" cy="737235"/>
          </a:xfrm>
          <a:prstGeom prst="rect">
            <a:avLst/>
          </a:prstGeom>
          <a:noFill/>
        </p:spPr>
        <p:txBody>
          <a:bodyPr wrap="square" rtlCol="0">
            <a:spAutoFit/>
          </a:bodyPr>
          <a:p>
            <a:pPr algn="ctr">
              <a:lnSpc>
                <a:spcPct val="150000"/>
              </a:lnSpc>
            </a:pPr>
            <a:r>
              <a:rPr lang="zh-CN" altLang="en-US" sz="2800">
                <a:solidFill>
                  <a:schemeClr val="bg1"/>
                </a:solidFill>
                <a:latin typeface="+mj-lt"/>
                <a:ea typeface="汉仪正圆-55W" panose="00020600040101010101" charset="-122"/>
                <a:cs typeface="+mj-lt"/>
                <a:sym typeface="+mn-ea"/>
              </a:rPr>
              <a:t>Case : Baidu.com, Inc</a:t>
            </a:r>
            <a:endParaRPr lang="zh-CN" altLang="en-US" sz="2800">
              <a:solidFill>
                <a:schemeClr val="bg1"/>
              </a:solidFill>
              <a:latin typeface="+mj-lt"/>
              <a:ea typeface="汉仪正圆-55W" panose="00020600040101010101" charset="-122"/>
              <a:cs typeface="+mj-lt"/>
              <a:sym typeface="+mn-ea"/>
            </a:endParaRPr>
          </a:p>
        </p:txBody>
      </p:sp>
      <p:sp>
        <p:nvSpPr>
          <p:cNvPr id="16" name="矩形 15"/>
          <p:cNvSpPr/>
          <p:nvPr/>
        </p:nvSpPr>
        <p:spPr>
          <a:xfrm>
            <a:off x="2207260" y="1365250"/>
            <a:ext cx="7778115" cy="1978660"/>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sz="6000" b="1">
                <a:latin typeface="+mj-lt"/>
                <a:ea typeface="汉仪正圆-55W" panose="00020600040101010101" charset="-122"/>
                <a:cs typeface="+mj-lt"/>
              </a:rPr>
              <a:t>Kotter’s Theory</a:t>
            </a:r>
            <a:endParaRPr lang="en-US" altLang="zh-CN" sz="6000" b="1">
              <a:latin typeface="+mj-lt"/>
              <a:ea typeface="汉仪正圆-55W" panose="00020600040101010101" charset="-122"/>
              <a:cs typeface="+mj-lt"/>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grpSp>
        <p:nvGrpSpPr>
          <p:cNvPr id="2" name="组合 1"/>
          <p:cNvGrpSpPr/>
          <p:nvPr/>
        </p:nvGrpSpPr>
        <p:grpSpPr>
          <a:xfrm flipV="1">
            <a:off x="0" y="121920"/>
            <a:ext cx="1898650" cy="1939290"/>
            <a:chOff x="1244" y="8420"/>
            <a:chExt cx="1880" cy="1920"/>
          </a:xfrm>
        </p:grpSpPr>
        <p:sp>
          <p:nvSpPr>
            <p:cNvPr id="7" name="椭圆 6"/>
            <p:cNvSpPr/>
            <p:nvPr/>
          </p:nvSpPr>
          <p:spPr>
            <a:xfrm>
              <a:off x="2284" y="8420"/>
              <a:ext cx="841" cy="841"/>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1244" y="8736"/>
              <a:ext cx="1604" cy="1604"/>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3" name="组合 2"/>
          <p:cNvGrpSpPr/>
          <p:nvPr/>
        </p:nvGrpSpPr>
        <p:grpSpPr>
          <a:xfrm>
            <a:off x="8420100" y="3343910"/>
            <a:ext cx="3771265" cy="3513455"/>
            <a:chOff x="14015" y="5149"/>
            <a:chExt cx="3510" cy="3270"/>
          </a:xfrm>
        </p:grpSpPr>
        <p:sp>
          <p:nvSpPr>
            <p:cNvPr id="8" name="椭圆 7"/>
            <p:cNvSpPr/>
            <p:nvPr/>
          </p:nvSpPr>
          <p:spPr>
            <a:xfrm>
              <a:off x="14015" y="5149"/>
              <a:ext cx="1171" cy="1171"/>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14455" y="5349"/>
              <a:ext cx="3071" cy="3071"/>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 name="椭圆 9"/>
          <p:cNvSpPr/>
          <p:nvPr/>
        </p:nvSpPr>
        <p:spPr>
          <a:xfrm>
            <a:off x="11294110" y="253365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2" name="文本框 11"/>
          <p:cNvSpPr txBox="1"/>
          <p:nvPr/>
        </p:nvSpPr>
        <p:spPr>
          <a:xfrm>
            <a:off x="1996440" y="248920"/>
            <a:ext cx="6364605" cy="2122805"/>
          </a:xfrm>
          <a:prstGeom prst="rect">
            <a:avLst/>
          </a:prstGeom>
          <a:noFill/>
        </p:spPr>
        <p:txBody>
          <a:bodyPr wrap="square" rtlCol="0" anchor="t">
            <a:spAutoFit/>
          </a:bodyPr>
          <a:p>
            <a:r>
              <a:rPr lang="en-GB" sz="6600" b="1" dirty="0">
                <a:solidFill>
                  <a:srgbClr val="FFFFFF"/>
                </a:solidFill>
                <a:sym typeface="+mn-ea"/>
              </a:rPr>
              <a:t>Change Managemen</a:t>
            </a:r>
            <a:r>
              <a:rPr lang="en-GB" sz="6600" b="1" dirty="0">
                <a:solidFill>
                  <a:schemeClr val="tx2"/>
                </a:solidFill>
                <a:sym typeface="+mn-ea"/>
              </a:rPr>
              <a:t>t</a:t>
            </a:r>
            <a:endParaRPr lang="en-GB" altLang="en-US" sz="6600" b="1" dirty="0">
              <a:solidFill>
                <a:schemeClr val="tx2"/>
              </a:solidFill>
              <a:sym typeface="+mn-ea"/>
            </a:endParaRPr>
          </a:p>
        </p:txBody>
      </p:sp>
      <p:cxnSp>
        <p:nvCxnSpPr>
          <p:cNvPr id="13" name="直接连接符 12"/>
          <p:cNvCxnSpPr/>
          <p:nvPr/>
        </p:nvCxnSpPr>
        <p:spPr>
          <a:xfrm>
            <a:off x="325755" y="2620645"/>
            <a:ext cx="7317105" cy="9525"/>
          </a:xfrm>
          <a:prstGeom prst="line">
            <a:avLst/>
          </a:prstGeom>
        </p:spPr>
        <p:style>
          <a:lnRef idx="1">
            <a:schemeClr val="accent1"/>
          </a:lnRef>
          <a:fillRef idx="0">
            <a:schemeClr val="accent1"/>
          </a:fillRef>
          <a:effectRef idx="0">
            <a:schemeClr val="accent1"/>
          </a:effectRef>
          <a:fontRef idx="minor">
            <a:schemeClr val="tx1"/>
          </a:fontRef>
        </p:style>
      </p:cxnSp>
      <p:sp>
        <p:nvSpPr>
          <p:cNvPr id="14" name="文本框 13"/>
          <p:cNvSpPr txBox="1"/>
          <p:nvPr/>
        </p:nvSpPr>
        <p:spPr>
          <a:xfrm>
            <a:off x="325755" y="2936875"/>
            <a:ext cx="6096000" cy="2072005"/>
          </a:xfrm>
          <a:prstGeom prst="rect">
            <a:avLst/>
          </a:prstGeom>
          <a:noFill/>
        </p:spPr>
        <p:txBody>
          <a:bodyPr wrap="square" rtlCol="0" anchor="t">
            <a:spAutoFit/>
          </a:bodyPr>
          <a:p>
            <a:pPr marL="0" indent="0">
              <a:lnSpc>
                <a:spcPct val="140000"/>
              </a:lnSpc>
              <a:buNone/>
            </a:pPr>
            <a:r>
              <a:rPr lang="en-GB" sz="3600" dirty="0">
                <a:solidFill>
                  <a:srgbClr val="FFFFFF"/>
                </a:solidFill>
                <a:sym typeface="+mn-ea"/>
              </a:rPr>
              <a:t>Two dominate approached</a:t>
            </a:r>
            <a:endParaRPr lang="en-GB" sz="3600" dirty="0">
              <a:solidFill>
                <a:srgbClr val="FFFFFF"/>
              </a:solidFill>
            </a:endParaRPr>
          </a:p>
          <a:p>
            <a:pPr>
              <a:lnSpc>
                <a:spcPct val="140000"/>
              </a:lnSpc>
            </a:pPr>
            <a:r>
              <a:rPr lang="en-US" altLang="en-GB" sz="2800" dirty="0">
                <a:solidFill>
                  <a:srgbClr val="FFFFFF"/>
                </a:solidFill>
                <a:sym typeface="+mn-ea"/>
              </a:rPr>
              <a:t>·</a:t>
            </a:r>
            <a:r>
              <a:rPr lang="en-GB" sz="2800" dirty="0">
                <a:solidFill>
                  <a:srgbClr val="FFFFFF"/>
                </a:solidFill>
                <a:sym typeface="+mn-ea"/>
              </a:rPr>
              <a:t>The </a:t>
            </a:r>
            <a:r>
              <a:rPr lang="en-GB" sz="2800" b="1" dirty="0">
                <a:solidFill>
                  <a:srgbClr val="FFFFFF"/>
                </a:solidFill>
                <a:sym typeface="+mn-ea"/>
              </a:rPr>
              <a:t>Planned</a:t>
            </a:r>
            <a:r>
              <a:rPr lang="en-GB" sz="2800" dirty="0">
                <a:solidFill>
                  <a:srgbClr val="FFFFFF"/>
                </a:solidFill>
                <a:sym typeface="+mn-ea"/>
              </a:rPr>
              <a:t> Approach </a:t>
            </a:r>
            <a:endParaRPr lang="en-GB" sz="2800" dirty="0">
              <a:solidFill>
                <a:srgbClr val="FFFFFF"/>
              </a:solidFill>
              <a:sym typeface="+mn-ea"/>
            </a:endParaRPr>
          </a:p>
          <a:p>
            <a:pPr>
              <a:lnSpc>
                <a:spcPct val="140000"/>
              </a:lnSpc>
            </a:pPr>
            <a:r>
              <a:rPr lang="en-US" altLang="en-GB" sz="2800" dirty="0">
                <a:solidFill>
                  <a:srgbClr val="FFFFFF"/>
                </a:solidFill>
                <a:sym typeface="+mn-ea"/>
              </a:rPr>
              <a:t>·</a:t>
            </a: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 </a:t>
            </a:r>
            <a:endParaRPr lang="en-GB" altLang="en-US" sz="2800" dirty="0">
              <a:solidFill>
                <a:srgbClr val="FFFFFF"/>
              </a:solidFill>
              <a:sym typeface="+mn-ea"/>
            </a:endParaRPr>
          </a:p>
        </p:txBody>
      </p:sp>
    </p:spTree>
    <p:custDataLst>
      <p:tags r:id="rId1"/>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28" name="文本框 27"/>
          <p:cNvSpPr txBox="1"/>
          <p:nvPr/>
        </p:nvSpPr>
        <p:spPr>
          <a:xfrm>
            <a:off x="2659380" y="1004570"/>
            <a:ext cx="6873875" cy="1445260"/>
          </a:xfrm>
          <a:prstGeom prst="rect">
            <a:avLst/>
          </a:prstGeom>
          <a:noFill/>
        </p:spPr>
        <p:txBody>
          <a:bodyPr wrap="square" rtlCol="0" anchor="t">
            <a:spAutoFit/>
          </a:bodyPr>
          <a:p>
            <a:pPr algn="ctr"/>
            <a:r>
              <a:rPr lang="zh-CN" altLang="en-US" sz="4400" b="1">
                <a:solidFill>
                  <a:schemeClr val="bg1"/>
                </a:solidFill>
                <a:latin typeface="+mj-lt"/>
                <a:cs typeface="+mj-lt"/>
              </a:rPr>
              <a:t>Why businesses need change</a:t>
            </a:r>
            <a:endParaRPr lang="zh-CN" altLang="en-US" sz="4400" b="1">
              <a:solidFill>
                <a:schemeClr val="bg1"/>
              </a:solidFill>
              <a:latin typeface="+mj-lt"/>
              <a:cs typeface="+mj-lt"/>
            </a:endParaRPr>
          </a:p>
        </p:txBody>
      </p:sp>
      <p:sp>
        <p:nvSpPr>
          <p:cNvPr id="29" name="文本框 28"/>
          <p:cNvSpPr txBox="1"/>
          <p:nvPr/>
        </p:nvSpPr>
        <p:spPr>
          <a:xfrm>
            <a:off x="2072640" y="2935605"/>
            <a:ext cx="8047990" cy="4574540"/>
          </a:xfrm>
          <a:prstGeom prst="rect">
            <a:avLst/>
          </a:prstGeom>
          <a:noFill/>
        </p:spPr>
        <p:txBody>
          <a:bodyPr wrap="square" rtlCol="0" anchor="t">
            <a:noAutofit/>
          </a:bodyPr>
          <a:p>
            <a:pPr algn="ctr"/>
            <a:r>
              <a:rPr lang="zh-CN" altLang="en-US" sz="2000">
                <a:solidFill>
                  <a:schemeClr val="bg1"/>
                </a:solidFill>
                <a:cs typeface="+mn-lt"/>
              </a:rPr>
              <a:t>Market changes and global competition, the internal and external environment of enterprises has become complex and difficult, and survival and development have become important issues for</a:t>
            </a:r>
            <a:r>
              <a:rPr lang="en-US" altLang="zh-CN" sz="2000">
                <a:solidFill>
                  <a:schemeClr val="bg1"/>
                </a:solidFill>
                <a:cs typeface="+mn-lt"/>
              </a:rPr>
              <a:t> </a:t>
            </a:r>
            <a:r>
              <a:rPr lang="zh-CN" altLang="en-US" sz="2000">
                <a:solidFill>
                  <a:schemeClr val="bg1"/>
                </a:solidFill>
                <a:cs typeface="+mn-lt"/>
              </a:rPr>
              <a:t>enterprises. In order to obtain sustainable development and ensure that enterprises adapt to changes and gain competitiveness, Baidu must choose change in time, organization is the foundation of enterprises, can successfully complete organizational changes, can smoothly bring about changes in enterprises Break the old organizational system and interest relationships, and promote new changes.</a:t>
            </a:r>
            <a:endParaRPr lang="zh-CN" altLang="en-US" sz="2000">
              <a:solidFill>
                <a:schemeClr val="bg1"/>
              </a:solidFill>
              <a:cs typeface="+mn-lt"/>
            </a:endParaRP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5" name="矩形 4"/>
          <p:cNvSpPr/>
          <p:nvPr/>
        </p:nvSpPr>
        <p:spPr>
          <a:xfrm>
            <a:off x="8916670" y="2095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Build a guiding coalition</a:t>
            </a:r>
            <a:endParaRPr lang="zh-CN" altLang="en-US">
              <a:cs typeface="+mn-lt"/>
            </a:endParaRPr>
          </a:p>
        </p:txBody>
      </p:sp>
      <p:sp>
        <p:nvSpPr>
          <p:cNvPr id="6" name="矩形 5"/>
          <p:cNvSpPr/>
          <p:nvPr/>
        </p:nvSpPr>
        <p:spPr>
          <a:xfrm>
            <a:off x="5546725" y="2095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Create a sense of urgency</a:t>
            </a:r>
            <a:endParaRPr lang="zh-CN" altLang="en-US">
              <a:cs typeface="+mn-lt"/>
            </a:endParaRPr>
          </a:p>
        </p:txBody>
      </p:sp>
      <p:sp>
        <p:nvSpPr>
          <p:cNvPr id="7" name="矩形 6"/>
          <p:cNvSpPr/>
          <p:nvPr/>
        </p:nvSpPr>
        <p:spPr>
          <a:xfrm>
            <a:off x="8916670" y="54673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Institute change</a:t>
            </a:r>
            <a:endParaRPr lang="zh-CN" altLang="en-US">
              <a:cs typeface="+mn-lt"/>
            </a:endParaRPr>
          </a:p>
        </p:txBody>
      </p:sp>
      <p:sp>
        <p:nvSpPr>
          <p:cNvPr id="8" name="矩形 7"/>
          <p:cNvSpPr/>
          <p:nvPr/>
        </p:nvSpPr>
        <p:spPr>
          <a:xfrm>
            <a:off x="5546725" y="54673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Sustain acceleration</a:t>
            </a:r>
            <a:endParaRPr lang="zh-CN" altLang="en-US">
              <a:cs typeface="+mn-lt"/>
            </a:endParaRPr>
          </a:p>
        </p:txBody>
      </p:sp>
      <p:sp>
        <p:nvSpPr>
          <p:cNvPr id="9" name="矩形 8"/>
          <p:cNvSpPr/>
          <p:nvPr/>
        </p:nvSpPr>
        <p:spPr>
          <a:xfrm>
            <a:off x="5546725" y="381381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Enable action by removing barriers</a:t>
            </a:r>
            <a:endParaRPr lang="zh-CN" altLang="en-US">
              <a:cs typeface="+mn-lt"/>
            </a:endParaRPr>
          </a:p>
        </p:txBody>
      </p:sp>
      <p:sp>
        <p:nvSpPr>
          <p:cNvPr id="10" name="矩形 9"/>
          <p:cNvSpPr/>
          <p:nvPr/>
        </p:nvSpPr>
        <p:spPr>
          <a:xfrm>
            <a:off x="5546725" y="201168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From a strategic vision &amp; initiatives</a:t>
            </a:r>
            <a:endParaRPr lang="zh-CN" altLang="en-US">
              <a:cs typeface="+mn-lt"/>
            </a:endParaRPr>
          </a:p>
        </p:txBody>
      </p:sp>
      <p:sp>
        <p:nvSpPr>
          <p:cNvPr id="11" name="矩形 10"/>
          <p:cNvSpPr/>
          <p:nvPr/>
        </p:nvSpPr>
        <p:spPr>
          <a:xfrm>
            <a:off x="8916670" y="381381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Generate short-term wins</a:t>
            </a:r>
            <a:endParaRPr lang="zh-CN" altLang="en-US">
              <a:cs typeface="+mn-lt"/>
            </a:endParaRPr>
          </a:p>
        </p:txBody>
      </p:sp>
      <p:sp>
        <p:nvSpPr>
          <p:cNvPr id="12" name="矩形 11"/>
          <p:cNvSpPr/>
          <p:nvPr/>
        </p:nvSpPr>
        <p:spPr>
          <a:xfrm>
            <a:off x="8916670" y="201168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Enlist a volunteer army</a:t>
            </a:r>
            <a:endParaRPr lang="zh-CN" altLang="en-US">
              <a:cs typeface="+mn-lt"/>
            </a:endParaRPr>
          </a:p>
        </p:txBody>
      </p:sp>
      <p:sp>
        <p:nvSpPr>
          <p:cNvPr id="13" name="文本框 12"/>
          <p:cNvSpPr txBox="1"/>
          <p:nvPr/>
        </p:nvSpPr>
        <p:spPr>
          <a:xfrm>
            <a:off x="-1433195" y="883285"/>
            <a:ext cx="7230110" cy="1617980"/>
          </a:xfrm>
          <a:prstGeom prst="rect">
            <a:avLst/>
          </a:prstGeom>
          <a:noFill/>
        </p:spPr>
        <p:txBody>
          <a:bodyPr wrap="square" rtlCol="0" anchor="t">
            <a:noAutofit/>
          </a:bodyPr>
          <a:p>
            <a:pPr algn="ctr"/>
            <a:r>
              <a:rPr lang="en-US" altLang="zh-CN" sz="4000" b="1">
                <a:solidFill>
                  <a:schemeClr val="bg1"/>
                </a:solidFill>
                <a:latin typeface="+mj-lt"/>
                <a:ea typeface="汉仪正圆-55W" panose="00020600040101010101" charset="-122"/>
                <a:cs typeface="+mj-lt"/>
                <a:sym typeface="+mn-ea"/>
              </a:rPr>
              <a:t>Kotter’s Theory</a:t>
            </a:r>
            <a:endParaRPr lang="en-US" altLang="zh-CN" sz="4000" b="1">
              <a:solidFill>
                <a:schemeClr val="bg1"/>
              </a:solidFill>
              <a:latin typeface="+mj-lt"/>
              <a:ea typeface="汉仪正圆-55W" panose="00020600040101010101" charset="-122"/>
              <a:cs typeface="+mj-lt"/>
              <a:sym typeface="+mn-ea"/>
            </a:endParaRPr>
          </a:p>
        </p:txBody>
      </p:sp>
      <p:pic>
        <p:nvPicPr>
          <p:cNvPr id="14" name="图片 13" descr="IMG_256"/>
          <p:cNvPicPr>
            <a:picLocks noChangeAspect="1"/>
          </p:cNvPicPr>
          <p:nvPr/>
        </p:nvPicPr>
        <p:blipFill>
          <a:blip r:embed="rId1"/>
          <a:stretch>
            <a:fillRect/>
          </a:stretch>
        </p:blipFill>
        <p:spPr>
          <a:xfrm>
            <a:off x="318770" y="2011680"/>
            <a:ext cx="3726180" cy="3706495"/>
          </a:xfrm>
          <a:prstGeom prst="rect">
            <a:avLst/>
          </a:prstGeom>
          <a:noFill/>
          <a:ln w="9525">
            <a:noFill/>
          </a:ln>
        </p:spPr>
      </p:pic>
    </p:spTree>
    <p:custDataLst>
      <p:tags r:id="rId2"/>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11" name="矩形 10"/>
          <p:cNvSpPr/>
          <p:nvPr/>
        </p:nvSpPr>
        <p:spPr>
          <a:xfrm>
            <a:off x="296545" y="303784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Create a sense of urgency</a:t>
            </a:r>
            <a:endParaRPr lang="zh-CN" altLang="en-US">
              <a:cs typeface="+mn-lt"/>
            </a:endParaRPr>
          </a:p>
        </p:txBody>
      </p:sp>
      <p:sp>
        <p:nvSpPr>
          <p:cNvPr id="12" name="文本框 11"/>
          <p:cNvSpPr txBox="1"/>
          <p:nvPr/>
        </p:nvSpPr>
        <p:spPr>
          <a:xfrm>
            <a:off x="2005965" y="768350"/>
            <a:ext cx="7691120" cy="1968500"/>
          </a:xfrm>
          <a:prstGeom prst="rect">
            <a:avLst/>
          </a:prstGeom>
          <a:noFill/>
        </p:spPr>
        <p:txBody>
          <a:bodyPr wrap="square" rtlCol="0" anchor="t">
            <a:spAutoFit/>
          </a:bodyPr>
          <a:p>
            <a:pPr algn="ctr"/>
            <a:r>
              <a:rPr lang="en-US" altLang="zh-CN" sz="3200">
                <a:solidFill>
                  <a:schemeClr val="bg1"/>
                </a:solidFill>
                <a:latin typeface="+mj-lt"/>
                <a:ea typeface="汉仪正圆-55W" panose="00020600040101010101" charset="-122"/>
                <a:cs typeface="+mj-lt"/>
                <a:sym typeface="+mn-ea"/>
              </a:rPr>
              <a:t>Why </a:t>
            </a:r>
            <a:r>
              <a:rPr lang="zh-CN" altLang="en-US" sz="3200">
                <a:solidFill>
                  <a:schemeClr val="bg1"/>
                </a:solidFill>
                <a:latin typeface="+mj-lt"/>
                <a:ea typeface="汉仪正圆-55W" panose="00020600040101010101" charset="-122"/>
                <a:cs typeface="+mj-lt"/>
                <a:sym typeface="+mn-ea"/>
              </a:rPr>
              <a:t>Baidu</a:t>
            </a:r>
            <a:r>
              <a:rPr lang="en-US" altLang="zh-CN" sz="3200">
                <a:solidFill>
                  <a:schemeClr val="bg1"/>
                </a:solidFill>
                <a:latin typeface="+mj-lt"/>
                <a:ea typeface="汉仪正圆-55W" panose="00020600040101010101" charset="-122"/>
                <a:cs typeface="+mj-lt"/>
                <a:sym typeface="+mn-ea"/>
              </a:rPr>
              <a:t> needs chang</a:t>
            </a:r>
            <a:endParaRPr lang="zh-CN" altLang="en-US" sz="3200">
              <a:solidFill>
                <a:schemeClr val="bg1"/>
              </a:solidFill>
              <a:latin typeface="+mj-lt"/>
              <a:ea typeface="汉仪正圆-55W" panose="00020600040101010101" charset="-122"/>
              <a:cs typeface="+mj-lt"/>
              <a:sym typeface="+mn-ea"/>
            </a:endParaRPr>
          </a:p>
          <a:p>
            <a:endParaRPr lang="en-US" altLang="zh-CN">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a:t>
            </a:r>
            <a:r>
              <a:rPr lang="zh-CN" altLang="en-US">
                <a:solidFill>
                  <a:schemeClr val="bg1"/>
                </a:solidFill>
                <a:latin typeface="+mj-lt"/>
                <a:ea typeface="汉仪正圆-55W" panose="00020600040101010101" charset="-122"/>
                <a:cs typeface="+mj-lt"/>
                <a:sym typeface="+mn-ea"/>
              </a:rPr>
              <a:t>How is the market </a:t>
            </a:r>
            <a:r>
              <a:rPr lang="zh-CN" altLang="en-US">
                <a:solidFill>
                  <a:schemeClr val="bg1"/>
                </a:solidFill>
                <a:latin typeface="Arial" panose="020B0604020202020204" pitchFamily="34" charset="0"/>
                <a:ea typeface="汉仪正圆-55W" panose="00020600040101010101" charset="-122"/>
                <a:cs typeface="Arial" panose="020B0604020202020204" pitchFamily="34" charset="0"/>
                <a:sym typeface="+mn-ea"/>
              </a:rPr>
              <a:t>competition</a:t>
            </a:r>
            <a:r>
              <a:rPr lang="zh-CN" altLang="en-US">
                <a:solidFill>
                  <a:schemeClr val="bg1"/>
                </a:solidFill>
                <a:latin typeface="+mj-lt"/>
                <a:ea typeface="汉仪正圆-55W" panose="00020600040101010101" charset="-122"/>
                <a:cs typeface="+mj-lt"/>
                <a:sym typeface="+mn-ea"/>
              </a:rPr>
              <a:t> in the Internet industry? </a:t>
            </a:r>
            <a:endParaRPr lang="zh-CN" altLang="en-US">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a:t>
            </a:r>
            <a:r>
              <a:rPr lang="zh-CN" altLang="en-US">
                <a:solidFill>
                  <a:schemeClr val="bg1"/>
                </a:solidFill>
                <a:latin typeface="+mj-lt"/>
                <a:ea typeface="汉仪正圆-55W" panose="00020600040101010101" charset="-122"/>
                <a:cs typeface="+mj-lt"/>
                <a:sym typeface="+mn-ea"/>
              </a:rPr>
              <a:t>What are the current crises and potential crises of the enterprise?</a:t>
            </a:r>
            <a:endParaRPr lang="zh-CN" altLang="en-US">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                                                         </a:t>
            </a:r>
            <a:endParaRPr lang="zh-CN" altLang="en-US"/>
          </a:p>
          <a:p>
            <a:endParaRPr lang="zh-CN" altLang="en-US">
              <a:solidFill>
                <a:schemeClr val="bg1"/>
              </a:solidFill>
              <a:latin typeface="Arial" panose="020B0604020202020204" pitchFamily="34" charset="0"/>
              <a:cs typeface="Arial" panose="020B0604020202020204" pitchFamily="34" charset="0"/>
            </a:endParaRPr>
          </a:p>
        </p:txBody>
      </p:sp>
      <p:sp>
        <p:nvSpPr>
          <p:cNvPr id="13" name="文本框 12"/>
          <p:cNvSpPr txBox="1"/>
          <p:nvPr/>
        </p:nvSpPr>
        <p:spPr>
          <a:xfrm>
            <a:off x="4843780" y="2506980"/>
            <a:ext cx="5201920" cy="1735455"/>
          </a:xfrm>
          <a:prstGeom prst="rect">
            <a:avLst/>
          </a:prstGeom>
          <a:noFill/>
        </p:spPr>
        <p:txBody>
          <a:bodyPr wrap="square" rtlCol="0" anchor="t">
            <a:noAutofit/>
          </a:bodyPr>
          <a:p>
            <a:pPr algn="ctr"/>
            <a:r>
              <a:rPr lang="zh-CN" altLang="en-US">
                <a:solidFill>
                  <a:schemeClr val="bg1"/>
                </a:solidFill>
              </a:rPr>
              <a:t>As an Internet company that relies only on providing search services, Baidu is facing such a complex global environment of consumer needs and Internet companies.</a:t>
            </a:r>
            <a:endParaRPr lang="zh-CN" altLang="en-US">
              <a:solidFill>
                <a:schemeClr val="bg1"/>
              </a:solidFill>
            </a:endParaRPr>
          </a:p>
          <a:p>
            <a:pPr algn="ctr"/>
            <a:r>
              <a:rPr lang="zh-CN" altLang="en-US">
                <a:solidFill>
                  <a:schemeClr val="bg1"/>
                </a:solidFill>
              </a:rPr>
              <a:t>  Other similar enterprises, such as Tencent and Netease, are gradually becoming a comprehensive Internet enterprise that adapts to the needs of the modern market with more diversified product chains. In China, the middle class or students generally use iPhone, iPad, MAC and other electronic products for office and study, and we are often accustomed to using the search engine that comes with electronic products, which will affect Baidu</a:t>
            </a:r>
            <a:endParaRPr lang="zh-CN" altLang="en-US">
              <a:solidFill>
                <a:schemeClr val="bg1"/>
              </a:solidFill>
            </a:endParaRPr>
          </a:p>
        </p:txBody>
      </p:sp>
      <p:sp>
        <p:nvSpPr>
          <p:cNvPr id="17" name="右箭头 16"/>
          <p:cNvSpPr/>
          <p:nvPr/>
        </p:nvSpPr>
        <p:spPr>
          <a:xfrm rot="10800000">
            <a:off x="3640455" y="3256915"/>
            <a:ext cx="913765" cy="88455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19" name="图片 18"/>
          <p:cNvPicPr>
            <a:picLocks noChangeAspect="1"/>
          </p:cNvPicPr>
          <p:nvPr/>
        </p:nvPicPr>
        <p:blipFill>
          <a:blip r:embed="rId1"/>
          <a:stretch>
            <a:fillRect/>
          </a:stretch>
        </p:blipFill>
        <p:spPr>
          <a:xfrm>
            <a:off x="10421620" y="2736850"/>
            <a:ext cx="1488440" cy="1985645"/>
          </a:xfrm>
          <a:prstGeom prst="rect">
            <a:avLst/>
          </a:prstGeom>
        </p:spPr>
      </p:pic>
    </p:spTree>
    <p:custDataLst>
      <p:tags r:id="rId2"/>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3" name="矩形 2"/>
          <p:cNvSpPr/>
          <p:nvPr/>
        </p:nvSpPr>
        <p:spPr>
          <a:xfrm>
            <a:off x="4387215" y="544703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Create a sense of urgency</a:t>
            </a:r>
            <a:endParaRPr lang="zh-CN" altLang="en-US">
              <a:cs typeface="+mn-lt"/>
            </a:endParaRPr>
          </a:p>
        </p:txBody>
      </p:sp>
      <p:sp>
        <p:nvSpPr>
          <p:cNvPr id="4" name="文本框 3"/>
          <p:cNvSpPr txBox="1"/>
          <p:nvPr/>
        </p:nvSpPr>
        <p:spPr>
          <a:xfrm>
            <a:off x="2005965" y="626745"/>
            <a:ext cx="7691120" cy="1968500"/>
          </a:xfrm>
          <a:prstGeom prst="rect">
            <a:avLst/>
          </a:prstGeom>
          <a:noFill/>
        </p:spPr>
        <p:txBody>
          <a:bodyPr wrap="square" rtlCol="0" anchor="t">
            <a:spAutoFit/>
          </a:bodyPr>
          <a:p>
            <a:pPr algn="ctr"/>
            <a:r>
              <a:rPr lang="en-US" altLang="zh-CN" sz="3200">
                <a:solidFill>
                  <a:schemeClr val="bg1"/>
                </a:solidFill>
                <a:latin typeface="+mj-lt"/>
                <a:ea typeface="汉仪正圆-55W" panose="00020600040101010101" charset="-122"/>
                <a:cs typeface="+mj-lt"/>
                <a:sym typeface="+mn-ea"/>
              </a:rPr>
              <a:t>Why </a:t>
            </a:r>
            <a:r>
              <a:rPr lang="zh-CN" altLang="en-US" sz="3200">
                <a:solidFill>
                  <a:schemeClr val="bg1"/>
                </a:solidFill>
                <a:latin typeface="+mj-lt"/>
                <a:ea typeface="汉仪正圆-55W" panose="00020600040101010101" charset="-122"/>
                <a:cs typeface="+mj-lt"/>
                <a:sym typeface="+mn-ea"/>
              </a:rPr>
              <a:t>Baidu</a:t>
            </a:r>
            <a:r>
              <a:rPr lang="en-US" altLang="zh-CN" sz="3200">
                <a:solidFill>
                  <a:schemeClr val="bg1"/>
                </a:solidFill>
                <a:latin typeface="+mj-lt"/>
                <a:ea typeface="汉仪正圆-55W" panose="00020600040101010101" charset="-122"/>
                <a:cs typeface="+mj-lt"/>
                <a:sym typeface="+mn-ea"/>
              </a:rPr>
              <a:t> needs chang</a:t>
            </a:r>
            <a:endParaRPr lang="zh-CN" altLang="en-US" sz="3200">
              <a:solidFill>
                <a:schemeClr val="bg1"/>
              </a:solidFill>
              <a:latin typeface="+mj-lt"/>
              <a:ea typeface="汉仪正圆-55W" panose="00020600040101010101" charset="-122"/>
              <a:cs typeface="+mj-lt"/>
              <a:sym typeface="+mn-ea"/>
            </a:endParaRPr>
          </a:p>
          <a:p>
            <a:endParaRPr lang="en-US" altLang="zh-CN">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a:t>
            </a:r>
            <a:r>
              <a:rPr lang="zh-CN" altLang="en-US">
                <a:solidFill>
                  <a:schemeClr val="bg1"/>
                </a:solidFill>
                <a:latin typeface="+mj-lt"/>
                <a:ea typeface="汉仪正圆-55W" panose="00020600040101010101" charset="-122"/>
                <a:cs typeface="+mj-lt"/>
                <a:sym typeface="+mn-ea"/>
              </a:rPr>
              <a:t>How is the market </a:t>
            </a:r>
            <a:r>
              <a:rPr lang="zh-CN" altLang="en-US">
                <a:solidFill>
                  <a:schemeClr val="bg1"/>
                </a:solidFill>
                <a:latin typeface="Arial" panose="020B0604020202020204" pitchFamily="34" charset="0"/>
                <a:ea typeface="汉仪正圆-55W" panose="00020600040101010101" charset="-122"/>
                <a:cs typeface="Arial" panose="020B0604020202020204" pitchFamily="34" charset="0"/>
                <a:sym typeface="+mn-ea"/>
              </a:rPr>
              <a:t>competition</a:t>
            </a:r>
            <a:r>
              <a:rPr lang="zh-CN" altLang="en-US">
                <a:solidFill>
                  <a:schemeClr val="bg1"/>
                </a:solidFill>
                <a:latin typeface="+mj-lt"/>
                <a:ea typeface="汉仪正圆-55W" panose="00020600040101010101" charset="-122"/>
                <a:cs typeface="+mj-lt"/>
                <a:sym typeface="+mn-ea"/>
              </a:rPr>
              <a:t> in the Internet industry? </a:t>
            </a:r>
            <a:endParaRPr lang="zh-CN" altLang="en-US">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a:t>
            </a:r>
            <a:r>
              <a:rPr lang="zh-CN" altLang="en-US">
                <a:solidFill>
                  <a:schemeClr val="bg1"/>
                </a:solidFill>
                <a:latin typeface="+mj-lt"/>
                <a:ea typeface="汉仪正圆-55W" panose="00020600040101010101" charset="-122"/>
                <a:cs typeface="+mj-lt"/>
                <a:sym typeface="+mn-ea"/>
              </a:rPr>
              <a:t>What are the current crises and potential crises of the enterprise?</a:t>
            </a:r>
            <a:endParaRPr lang="zh-CN" altLang="en-US">
              <a:solidFill>
                <a:schemeClr val="bg1"/>
              </a:solidFill>
              <a:latin typeface="+mj-lt"/>
              <a:ea typeface="汉仪正圆-55W" panose="00020600040101010101" charset="-122"/>
              <a:cs typeface="+mj-lt"/>
              <a:sym typeface="+mn-ea"/>
            </a:endParaRPr>
          </a:p>
          <a:p>
            <a:r>
              <a:rPr lang="en-US" altLang="zh-CN">
                <a:solidFill>
                  <a:schemeClr val="bg1"/>
                </a:solidFill>
                <a:latin typeface="+mj-lt"/>
                <a:ea typeface="汉仪正圆-55W" panose="00020600040101010101" charset="-122"/>
                <a:cs typeface="+mj-lt"/>
                <a:sym typeface="+mn-ea"/>
              </a:rPr>
              <a:t>                                                         </a:t>
            </a:r>
            <a:endParaRPr lang="zh-CN" altLang="en-US"/>
          </a:p>
          <a:p>
            <a:endParaRPr lang="zh-CN" altLang="en-US">
              <a:solidFill>
                <a:schemeClr val="bg1"/>
              </a:solidFill>
              <a:latin typeface="Arial" panose="020B0604020202020204" pitchFamily="34" charset="0"/>
              <a:cs typeface="Arial" panose="020B0604020202020204" pitchFamily="34" charset="0"/>
            </a:endParaRPr>
          </a:p>
        </p:txBody>
      </p:sp>
      <p:sp>
        <p:nvSpPr>
          <p:cNvPr id="6" name="文本框 5"/>
          <p:cNvSpPr txBox="1"/>
          <p:nvPr/>
        </p:nvSpPr>
        <p:spPr>
          <a:xfrm>
            <a:off x="190500" y="2117725"/>
            <a:ext cx="6096000" cy="3138170"/>
          </a:xfrm>
          <a:prstGeom prst="rect">
            <a:avLst/>
          </a:prstGeom>
          <a:noFill/>
        </p:spPr>
        <p:txBody>
          <a:bodyPr wrap="square" rtlCol="0" anchor="t">
            <a:spAutoFit/>
          </a:bodyPr>
          <a:p>
            <a:r>
              <a:rPr lang="zh-CN" altLang="en-US">
                <a:solidFill>
                  <a:schemeClr val="bg1"/>
                </a:solidFill>
              </a:rPr>
              <a:t>1. Failed to seize the era of mobile electronic products Similar enterprises: Tencent, NetEase, etc. have successively launched mobile products</a:t>
            </a:r>
            <a:r>
              <a:rPr lang="en-US" altLang="zh-CN">
                <a:solidFill>
                  <a:schemeClr val="bg1"/>
                </a:solidFill>
              </a:rPr>
              <a:t>.</a:t>
            </a:r>
            <a:endParaRPr lang="zh-CN" altLang="en-US">
              <a:solidFill>
                <a:schemeClr val="bg1"/>
              </a:solidFill>
            </a:endParaRPr>
          </a:p>
          <a:p>
            <a:endParaRPr lang="zh-CN" altLang="en-US">
              <a:solidFill>
                <a:schemeClr val="bg1"/>
              </a:solidFill>
            </a:endParaRPr>
          </a:p>
          <a:p>
            <a:r>
              <a:rPr lang="zh-CN" altLang="en-US">
                <a:solidFill>
                  <a:schemeClr val="bg1"/>
                </a:solidFill>
              </a:rPr>
              <a:t>2. Search engines themselves are extremely difficult to bring commercial benefits. Selling advertising is obviously not a mature and effective business model. Because this behavior is inherently counter-developmental. Selling ads can seriously damage the functionality of search engines.</a:t>
            </a:r>
            <a:endParaRPr lang="zh-CN" altLang="en-US">
              <a:solidFill>
                <a:schemeClr val="bg1"/>
              </a:solidFill>
            </a:endParaRPr>
          </a:p>
          <a:p>
            <a:endParaRPr lang="zh-CN" altLang="en-US">
              <a:solidFill>
                <a:schemeClr val="bg1"/>
              </a:solidFill>
            </a:endParaRPr>
          </a:p>
          <a:p>
            <a:endParaRPr lang="zh-CN" altLang="en-US">
              <a:solidFill>
                <a:schemeClr val="bg1"/>
              </a:solidFill>
            </a:endParaRPr>
          </a:p>
        </p:txBody>
      </p:sp>
      <p:sp>
        <p:nvSpPr>
          <p:cNvPr id="8" name="文本框 7"/>
          <p:cNvSpPr txBox="1"/>
          <p:nvPr/>
        </p:nvSpPr>
        <p:spPr>
          <a:xfrm>
            <a:off x="6286500" y="2275205"/>
            <a:ext cx="5768975" cy="2306955"/>
          </a:xfrm>
          <a:prstGeom prst="rect">
            <a:avLst/>
          </a:prstGeom>
          <a:noFill/>
        </p:spPr>
        <p:txBody>
          <a:bodyPr wrap="square" rtlCol="0" anchor="t">
            <a:spAutoFit/>
          </a:bodyPr>
          <a:p>
            <a:r>
              <a:rPr lang="zh-CN" altLang="en-US">
                <a:solidFill>
                  <a:schemeClr val="bg1"/>
                </a:solidFill>
              </a:rPr>
              <a:t>3. The function of the search engine has been replaced by the internal search of one app after another, and the functionality has declined</a:t>
            </a:r>
            <a:endParaRPr lang="zh-CN" altLang="en-US">
              <a:solidFill>
                <a:schemeClr val="bg1"/>
              </a:solidFill>
            </a:endParaRPr>
          </a:p>
          <a:p>
            <a:endParaRPr lang="zh-CN" altLang="en-US">
              <a:solidFill>
                <a:schemeClr val="bg1"/>
              </a:solidFill>
            </a:endParaRPr>
          </a:p>
          <a:p>
            <a:r>
              <a:rPr lang="zh-CN" altLang="en-US">
                <a:solidFill>
                  <a:schemeClr val="bg1"/>
                </a:solidFill>
              </a:rPr>
              <a:t>4. The market value of enterprises has shrunk year after year, the efficiency of enterprises has declined, and it is difficult to break the vicious circle into a vicious circle.</a:t>
            </a:r>
            <a:endParaRPr lang="zh-CN" altLang="en-US">
              <a:solidFill>
                <a:schemeClr val="bg1"/>
              </a:solidFill>
            </a:endParaRPr>
          </a:p>
        </p:txBody>
      </p:sp>
      <p:cxnSp>
        <p:nvCxnSpPr>
          <p:cNvPr id="9" name="直接连接符 8"/>
          <p:cNvCxnSpPr/>
          <p:nvPr/>
        </p:nvCxnSpPr>
        <p:spPr>
          <a:xfrm>
            <a:off x="6134100" y="2275205"/>
            <a:ext cx="17780" cy="2182495"/>
          </a:xfrm>
          <a:prstGeom prst="line">
            <a:avLst/>
          </a:prstGeom>
        </p:spPr>
        <p:style>
          <a:lnRef idx="1">
            <a:schemeClr val="accent1"/>
          </a:lnRef>
          <a:fillRef idx="0">
            <a:schemeClr val="accent1"/>
          </a:fillRef>
          <a:effectRef idx="0">
            <a:schemeClr val="accent1"/>
          </a:effectRef>
          <a:fontRef idx="minor">
            <a:schemeClr val="tx1"/>
          </a:fontRef>
        </p:style>
      </p:cxnSp>
      <p:sp>
        <p:nvSpPr>
          <p:cNvPr id="10" name="右箭头 9"/>
          <p:cNvSpPr/>
          <p:nvPr/>
        </p:nvSpPr>
        <p:spPr>
          <a:xfrm rot="5400000">
            <a:off x="5596890" y="4485640"/>
            <a:ext cx="509270" cy="117284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1"/>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5" name="矩形 4"/>
          <p:cNvSpPr/>
          <p:nvPr/>
        </p:nvSpPr>
        <p:spPr>
          <a:xfrm>
            <a:off x="1405890" y="538226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Build a guiding coalition</a:t>
            </a:r>
            <a:endParaRPr lang="zh-CN" altLang="en-US">
              <a:cs typeface="+mn-lt"/>
            </a:endParaRPr>
          </a:p>
        </p:txBody>
      </p:sp>
      <p:sp>
        <p:nvSpPr>
          <p:cNvPr id="6" name="文本框 5"/>
          <p:cNvSpPr txBox="1"/>
          <p:nvPr/>
        </p:nvSpPr>
        <p:spPr>
          <a:xfrm>
            <a:off x="221615" y="1675765"/>
            <a:ext cx="5297805" cy="2964815"/>
          </a:xfrm>
          <a:prstGeom prst="rect">
            <a:avLst/>
          </a:prstGeom>
          <a:noFill/>
        </p:spPr>
        <p:txBody>
          <a:bodyPr wrap="square" rtlCol="0" anchor="t">
            <a:noAutofit/>
          </a:bodyPr>
          <a:p>
            <a:r>
              <a:rPr lang="zh-CN" altLang="en-US">
                <a:solidFill>
                  <a:schemeClr val="bg1"/>
                </a:solidFill>
              </a:rPr>
              <a:t>Lu Qi</a:t>
            </a:r>
            <a:endParaRPr lang="zh-CN" altLang="en-US">
              <a:solidFill>
                <a:schemeClr val="bg1"/>
              </a:solidFill>
            </a:endParaRPr>
          </a:p>
          <a:p>
            <a:r>
              <a:rPr lang="zh-CN" altLang="en-US">
                <a:solidFill>
                  <a:schemeClr val="bg1"/>
                </a:solidFill>
              </a:rPr>
              <a:t>Formerly Executive Vice President of Microsoft Worldwide,</a:t>
            </a:r>
            <a:endParaRPr lang="zh-CN" altLang="en-US">
              <a:solidFill>
                <a:schemeClr val="bg1"/>
              </a:solidFill>
            </a:endParaRPr>
          </a:p>
          <a:p>
            <a:r>
              <a:rPr lang="zh-CN" altLang="en-US">
                <a:solidFill>
                  <a:schemeClr val="bg1"/>
                </a:solidFill>
              </a:rPr>
              <a:t>Fully responsible for Baidu's corporate transformation as President and Chief Operating Officer of Baidu Group, with secondary responsibilities for Baidu's product, technology, sales and marketing operations.</a:t>
            </a:r>
            <a:endParaRPr lang="zh-CN" altLang="en-US">
              <a:solidFill>
                <a:schemeClr val="bg1"/>
              </a:solidFill>
            </a:endParaRPr>
          </a:p>
        </p:txBody>
      </p:sp>
      <p:pic>
        <p:nvPicPr>
          <p:cNvPr id="100" name="图片 99"/>
          <p:cNvPicPr/>
          <p:nvPr/>
        </p:nvPicPr>
        <p:blipFill>
          <a:blip r:embed="rId1"/>
          <a:stretch>
            <a:fillRect/>
          </a:stretch>
        </p:blipFill>
        <p:spPr>
          <a:xfrm>
            <a:off x="6506210" y="691515"/>
            <a:ext cx="4048125" cy="4826635"/>
          </a:xfrm>
          <a:prstGeom prst="rect">
            <a:avLst/>
          </a:prstGeom>
          <a:noFill/>
          <a:ln w="9525">
            <a:noFill/>
          </a:ln>
        </p:spPr>
      </p:pic>
      <p:sp>
        <p:nvSpPr>
          <p:cNvPr id="8" name="右箭头 7"/>
          <p:cNvSpPr/>
          <p:nvPr/>
        </p:nvSpPr>
        <p:spPr>
          <a:xfrm rot="5400000">
            <a:off x="2476500" y="4048760"/>
            <a:ext cx="787400" cy="117284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10" name="矩形 9"/>
          <p:cNvSpPr/>
          <p:nvPr/>
        </p:nvSpPr>
        <p:spPr>
          <a:xfrm>
            <a:off x="440690" y="257302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From a strategic vision &amp; initiatives</a:t>
            </a:r>
            <a:endParaRPr lang="zh-CN" altLang="en-US">
              <a:cs typeface="+mn-lt"/>
            </a:endParaRPr>
          </a:p>
        </p:txBody>
      </p:sp>
      <p:sp>
        <p:nvSpPr>
          <p:cNvPr id="2" name="文本框 1"/>
          <p:cNvSpPr txBox="1"/>
          <p:nvPr/>
        </p:nvSpPr>
        <p:spPr>
          <a:xfrm>
            <a:off x="5306060" y="1540510"/>
            <a:ext cx="6096000" cy="3692525"/>
          </a:xfrm>
          <a:prstGeom prst="rect">
            <a:avLst/>
          </a:prstGeom>
          <a:noFill/>
        </p:spPr>
        <p:txBody>
          <a:bodyPr wrap="square" rtlCol="0" anchor="t">
            <a:spAutoFit/>
          </a:bodyPr>
          <a:p>
            <a:r>
              <a:rPr lang="zh-CN" altLang="en-US">
                <a:solidFill>
                  <a:schemeClr val="bg1"/>
                </a:solidFill>
              </a:rPr>
              <a:t>It clearly takes artificial intelligence as the development goal of the company, classifies traditional products, puts forward the idea of taking some products as the main, some products as the auxiliary, and cutting off some products</a:t>
            </a:r>
            <a:endParaRPr lang="zh-CN" altLang="en-US">
              <a:solidFill>
                <a:schemeClr val="bg1"/>
              </a:solidFill>
            </a:endParaRPr>
          </a:p>
          <a:p>
            <a:endParaRPr lang="zh-CN" altLang="en-US">
              <a:solidFill>
                <a:schemeClr val="bg1"/>
              </a:solidFill>
            </a:endParaRPr>
          </a:p>
          <a:p>
            <a:endParaRPr lang="zh-CN" altLang="en-US">
              <a:solidFill>
                <a:schemeClr val="bg1"/>
              </a:solidFill>
            </a:endParaRPr>
          </a:p>
          <a:p>
            <a:r>
              <a:rPr lang="zh-CN" altLang="en-US">
                <a:solidFill>
                  <a:schemeClr val="bg1"/>
                </a:solidFill>
              </a:rPr>
              <a:t>For example, Baidu Map and other apps using artificial intelligence technology are determined as the main products, and Baidu Forum and other apps with too many similar products and no competitiveness are cut out, and the idea of maintaining Baidu Cloud Disk and other apps is stable</a:t>
            </a:r>
            <a:endParaRPr lang="zh-CN" altLang="en-US">
              <a:solidFill>
                <a:schemeClr val="bg1"/>
              </a:solidFill>
            </a:endParaRPr>
          </a:p>
        </p:txBody>
      </p:sp>
      <p:pic>
        <p:nvPicPr>
          <p:cNvPr id="9" name="图片 8" descr="WPS图片-抠图"/>
          <p:cNvPicPr>
            <a:picLocks noChangeAspect="1"/>
          </p:cNvPicPr>
          <p:nvPr/>
        </p:nvPicPr>
        <p:blipFill>
          <a:blip r:embed="rId1"/>
          <a:stretch>
            <a:fillRect/>
          </a:stretch>
        </p:blipFill>
        <p:spPr>
          <a:xfrm>
            <a:off x="4846320" y="4824095"/>
            <a:ext cx="3731895" cy="2239010"/>
          </a:xfrm>
          <a:prstGeom prst="rect">
            <a:avLst/>
          </a:prstGeom>
        </p:spPr>
      </p:pic>
      <p:pic>
        <p:nvPicPr>
          <p:cNvPr id="12" name="图片 11"/>
          <p:cNvPicPr>
            <a:picLocks noChangeAspect="1"/>
          </p:cNvPicPr>
          <p:nvPr/>
        </p:nvPicPr>
        <p:blipFill>
          <a:blip r:embed="rId2"/>
          <a:stretch>
            <a:fillRect/>
          </a:stretch>
        </p:blipFill>
        <p:spPr>
          <a:xfrm>
            <a:off x="8674100" y="4928870"/>
            <a:ext cx="1651000" cy="2201545"/>
          </a:xfrm>
          <a:prstGeom prst="rect">
            <a:avLst/>
          </a:prstGeom>
        </p:spPr>
      </p:pic>
      <p:pic>
        <p:nvPicPr>
          <p:cNvPr id="13" name="图片 12"/>
          <p:cNvPicPr>
            <a:picLocks noChangeAspect="1"/>
          </p:cNvPicPr>
          <p:nvPr/>
        </p:nvPicPr>
        <p:blipFill>
          <a:blip r:embed="rId3"/>
          <a:stretch>
            <a:fillRect/>
          </a:stretch>
        </p:blipFill>
        <p:spPr>
          <a:xfrm>
            <a:off x="1196340" y="5445760"/>
            <a:ext cx="3649980" cy="996315"/>
          </a:xfrm>
          <a:prstGeom prst="rect">
            <a:avLst/>
          </a:prstGeom>
        </p:spPr>
      </p:pic>
      <p:sp>
        <p:nvSpPr>
          <p:cNvPr id="14" name="右箭头 13"/>
          <p:cNvSpPr/>
          <p:nvPr/>
        </p:nvSpPr>
        <p:spPr>
          <a:xfrm>
            <a:off x="3860800" y="2723515"/>
            <a:ext cx="1213485" cy="105854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Tree>
    <p:custDataLst>
      <p:tags r:id="rId4"/>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3" name="矩形 2"/>
          <p:cNvSpPr/>
          <p:nvPr/>
        </p:nvSpPr>
        <p:spPr>
          <a:xfrm>
            <a:off x="123190" y="310896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Enlist a volunteer army</a:t>
            </a:r>
            <a:endParaRPr lang="zh-CN" altLang="en-US">
              <a:cs typeface="+mn-lt"/>
            </a:endParaRPr>
          </a:p>
        </p:txBody>
      </p:sp>
      <p:sp>
        <p:nvSpPr>
          <p:cNvPr id="4" name="矩形 3"/>
          <p:cNvSpPr/>
          <p:nvPr/>
        </p:nvSpPr>
        <p:spPr>
          <a:xfrm>
            <a:off x="123190" y="125603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Enable action by removing barriers</a:t>
            </a:r>
            <a:endParaRPr lang="zh-CN" altLang="en-US">
              <a:cs typeface="+mn-lt"/>
            </a:endParaRPr>
          </a:p>
        </p:txBody>
      </p:sp>
      <p:sp>
        <p:nvSpPr>
          <p:cNvPr id="5" name="右箭头 4"/>
          <p:cNvSpPr/>
          <p:nvPr/>
        </p:nvSpPr>
        <p:spPr>
          <a:xfrm>
            <a:off x="3546475" y="3321685"/>
            <a:ext cx="911225" cy="78041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文本框 5"/>
          <p:cNvSpPr txBox="1"/>
          <p:nvPr/>
        </p:nvSpPr>
        <p:spPr>
          <a:xfrm>
            <a:off x="4951730" y="2558415"/>
            <a:ext cx="6096000" cy="2306955"/>
          </a:xfrm>
          <a:prstGeom prst="rect">
            <a:avLst/>
          </a:prstGeom>
          <a:noFill/>
        </p:spPr>
        <p:txBody>
          <a:bodyPr wrap="square" rtlCol="0" anchor="t">
            <a:spAutoFit/>
          </a:bodyPr>
          <a:p>
            <a:r>
              <a:rPr lang="zh-CN" altLang="en-US">
                <a:solidFill>
                  <a:schemeClr val="bg1"/>
                </a:solidFill>
              </a:rPr>
              <a:t>Baidu's change team tries to help companies achieve some short-term results. This is critical. Because they can provide a powerful justification for the overall organizational change effort and provide the necessary impetus for subsequent efforts.</a:t>
            </a:r>
            <a:endParaRPr lang="zh-CN" altLang="en-US">
              <a:solidFill>
                <a:schemeClr val="bg1"/>
              </a:solidFill>
            </a:endParaRPr>
          </a:p>
          <a:p>
            <a:r>
              <a:rPr lang="zh-CN" altLang="en-US">
                <a:solidFill>
                  <a:schemeClr val="bg1"/>
                </a:solidFill>
              </a:rPr>
              <a:t>Score some tangible victories. In this way, confidence and morale for change will be constantly built, and resistance to change will become less and less frequent.</a:t>
            </a:r>
            <a:endParaRPr lang="zh-CN" altLang="en-US">
              <a:solidFill>
                <a:schemeClr val="bg1"/>
              </a:solidFill>
            </a:endParaRPr>
          </a:p>
        </p:txBody>
      </p:sp>
      <p:sp>
        <p:nvSpPr>
          <p:cNvPr id="11" name="矩形 10"/>
          <p:cNvSpPr/>
          <p:nvPr/>
        </p:nvSpPr>
        <p:spPr>
          <a:xfrm>
            <a:off x="123190" y="4961255"/>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Generate short-term wins</a:t>
            </a:r>
            <a:endParaRPr lang="zh-CN" altLang="en-US">
              <a:cs typeface="+mn-lt"/>
            </a:endParaRPr>
          </a:p>
        </p:txBody>
      </p:sp>
    </p:spTree>
    <p:custDataLst>
      <p:tags r:id="rId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3" name="矩形 2"/>
          <p:cNvSpPr/>
          <p:nvPr/>
        </p:nvSpPr>
        <p:spPr>
          <a:xfrm>
            <a:off x="123190" y="310896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Enlist a volunteer army</a:t>
            </a:r>
            <a:endParaRPr lang="zh-CN" altLang="en-US">
              <a:cs typeface="+mn-lt"/>
            </a:endParaRPr>
          </a:p>
        </p:txBody>
      </p:sp>
      <p:sp>
        <p:nvSpPr>
          <p:cNvPr id="4" name="矩形 3"/>
          <p:cNvSpPr/>
          <p:nvPr/>
        </p:nvSpPr>
        <p:spPr>
          <a:xfrm>
            <a:off x="123190" y="125603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Enable action by removing barriers</a:t>
            </a:r>
            <a:endParaRPr lang="zh-CN" altLang="en-US">
              <a:cs typeface="+mn-lt"/>
            </a:endParaRPr>
          </a:p>
        </p:txBody>
      </p:sp>
      <p:sp>
        <p:nvSpPr>
          <p:cNvPr id="2" name="文本框 1"/>
          <p:cNvSpPr txBox="1"/>
          <p:nvPr/>
        </p:nvSpPr>
        <p:spPr>
          <a:xfrm>
            <a:off x="4664075" y="691515"/>
            <a:ext cx="6845935" cy="3696970"/>
          </a:xfrm>
          <a:prstGeom prst="rect">
            <a:avLst/>
          </a:prstGeom>
          <a:noFill/>
        </p:spPr>
        <p:txBody>
          <a:bodyPr wrap="square" rtlCol="0" anchor="t">
            <a:noAutofit/>
          </a:bodyPr>
          <a:p>
            <a:r>
              <a:rPr lang="zh-CN" altLang="en-US">
                <a:solidFill>
                  <a:schemeClr val="bg1"/>
                </a:solidFill>
              </a:rPr>
              <a:t>1. Reappoint and remove senior executives of enterprises, and define relevant departments that meet the reform vision as the most important departments.</a:t>
            </a:r>
            <a:endParaRPr lang="zh-CN" altLang="en-US">
              <a:solidFill>
                <a:schemeClr val="bg1"/>
              </a:solidFill>
            </a:endParaRPr>
          </a:p>
          <a:p>
            <a:endParaRPr lang="zh-CN" altLang="en-US">
              <a:solidFill>
                <a:schemeClr val="bg1"/>
              </a:solidFill>
            </a:endParaRPr>
          </a:p>
          <a:p>
            <a:r>
              <a:rPr lang="zh-CN" altLang="en-US">
                <a:solidFill>
                  <a:schemeClr val="bg1"/>
                </a:solidFill>
              </a:rPr>
              <a:t>2. Reshape Baidu culture and establish Baidu Corporate Culture Council, which is responsible for publicizing reform ideas and redefining corporate culture. And the board has veto power over the appointment and removal of personnel</a:t>
            </a:r>
            <a:endParaRPr lang="zh-CN" altLang="en-US">
              <a:solidFill>
                <a:schemeClr val="bg1"/>
              </a:solidFill>
            </a:endParaRPr>
          </a:p>
          <a:p>
            <a:endParaRPr lang="zh-CN" altLang="en-US">
              <a:solidFill>
                <a:schemeClr val="bg1"/>
              </a:solidFill>
            </a:endParaRPr>
          </a:p>
          <a:p>
            <a:r>
              <a:rPr lang="zh-CN" altLang="en-US">
                <a:solidFill>
                  <a:schemeClr val="bg1"/>
                </a:solidFill>
              </a:rPr>
              <a:t>3. Robin Li, chairman and founder of Baidu, sends emails to all employees at every stage to encourage smooth change. And directly deal with the problems encountered by all employees in the enterprise transformation.</a:t>
            </a:r>
            <a:endParaRPr lang="zh-CN" altLang="en-US">
              <a:solidFill>
                <a:schemeClr val="bg1"/>
              </a:solidFill>
            </a:endParaRPr>
          </a:p>
          <a:p>
            <a:endParaRPr lang="zh-CN" altLang="en-US">
              <a:solidFill>
                <a:schemeClr val="bg1"/>
              </a:solidFill>
            </a:endParaRPr>
          </a:p>
          <a:p>
            <a:r>
              <a:rPr lang="zh-CN" altLang="en-US">
                <a:solidFill>
                  <a:schemeClr val="bg1"/>
                </a:solidFill>
              </a:rPr>
              <a:t>4. Simplify the process of reporting step by step. Senior executives of all important functional departments can report directly to Robin Li and the person in charge of enterprise reform</a:t>
            </a:r>
            <a:endParaRPr lang="zh-CN" altLang="en-US">
              <a:solidFill>
                <a:schemeClr val="bg1"/>
              </a:solidFill>
            </a:endParaRPr>
          </a:p>
          <a:p>
            <a:r>
              <a:rPr lang="zh-CN" altLang="en-US">
                <a:solidFill>
                  <a:schemeClr val="bg1"/>
                </a:solidFill>
              </a:rPr>
              <a:t>5. Senior executives rotated in the first line of business departments, did not take seniority as the standard for promotion, and proposed that "a small soldier can become a general if he wins battles".</a:t>
            </a:r>
            <a:endParaRPr lang="zh-CN" altLang="en-US">
              <a:solidFill>
                <a:schemeClr val="bg1"/>
              </a:solidFill>
            </a:endParaRPr>
          </a:p>
        </p:txBody>
      </p:sp>
      <p:sp>
        <p:nvSpPr>
          <p:cNvPr id="5" name="右箭头 4"/>
          <p:cNvSpPr/>
          <p:nvPr/>
        </p:nvSpPr>
        <p:spPr>
          <a:xfrm>
            <a:off x="3357245" y="3380105"/>
            <a:ext cx="911225" cy="78041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矩形 10"/>
          <p:cNvSpPr/>
          <p:nvPr/>
        </p:nvSpPr>
        <p:spPr>
          <a:xfrm>
            <a:off x="123190" y="4961255"/>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Generate short-term wins</a:t>
            </a:r>
            <a:endParaRPr lang="zh-CN" altLang="en-US">
              <a:cs typeface="+mn-lt"/>
            </a:endParaRPr>
          </a:p>
        </p:txBody>
      </p:sp>
    </p:spTree>
    <p:custDataLst>
      <p:tags r:id="rId1"/>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7" name="矩形 6"/>
          <p:cNvSpPr/>
          <p:nvPr/>
        </p:nvSpPr>
        <p:spPr>
          <a:xfrm>
            <a:off x="190500" y="209550"/>
            <a:ext cx="3775710" cy="48196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400" dirty="0">
                <a:solidFill>
                  <a:srgbClr val="FFFFFF"/>
                </a:solidFill>
                <a:sym typeface="+mn-ea"/>
              </a:rPr>
              <a:t>The </a:t>
            </a:r>
            <a:r>
              <a:rPr lang="en-GB" sz="2400" b="1" dirty="0">
                <a:solidFill>
                  <a:srgbClr val="FFFFFF"/>
                </a:solidFill>
                <a:sym typeface="+mn-ea"/>
              </a:rPr>
              <a:t>Planned</a:t>
            </a:r>
            <a:r>
              <a:rPr lang="en-GB" sz="2400" dirty="0">
                <a:solidFill>
                  <a:srgbClr val="FFFFFF"/>
                </a:solidFill>
                <a:sym typeface="+mn-ea"/>
              </a:rPr>
              <a:t> Approach</a:t>
            </a:r>
            <a:endParaRPr lang="en-US" altLang="zh-CN" sz="2400" b="1">
              <a:latin typeface="汉仪正圆-55W" panose="00020600040101010101" charset="-122"/>
              <a:ea typeface="汉仪正圆-55W" panose="00020600040101010101" charset="-122"/>
              <a:cs typeface="汉仪正圆-55W" panose="00020600040101010101" charset="-122"/>
            </a:endParaRPr>
          </a:p>
        </p:txBody>
      </p:sp>
      <p:sp>
        <p:nvSpPr>
          <p:cNvPr id="8" name="矩形 7"/>
          <p:cNvSpPr/>
          <p:nvPr/>
        </p:nvSpPr>
        <p:spPr>
          <a:xfrm>
            <a:off x="6594475" y="54673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Sustain acceleration</a:t>
            </a:r>
            <a:endParaRPr lang="zh-CN" altLang="en-US">
              <a:cs typeface="+mn-lt"/>
            </a:endParaRPr>
          </a:p>
        </p:txBody>
      </p:sp>
      <p:sp>
        <p:nvSpPr>
          <p:cNvPr id="6" name="矩形 5"/>
          <p:cNvSpPr/>
          <p:nvPr/>
        </p:nvSpPr>
        <p:spPr>
          <a:xfrm>
            <a:off x="2378710" y="5467350"/>
            <a:ext cx="2929255" cy="1323340"/>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cs typeface="+mn-lt"/>
              </a:rPr>
              <a:t>Institute change</a:t>
            </a:r>
            <a:endParaRPr lang="zh-CN" altLang="en-US">
              <a:cs typeface="+mn-lt"/>
            </a:endParaRPr>
          </a:p>
        </p:txBody>
      </p:sp>
      <p:sp>
        <p:nvSpPr>
          <p:cNvPr id="9" name="文本框 8"/>
          <p:cNvSpPr txBox="1"/>
          <p:nvPr/>
        </p:nvSpPr>
        <p:spPr>
          <a:xfrm>
            <a:off x="259715" y="1375410"/>
            <a:ext cx="6096000" cy="3692525"/>
          </a:xfrm>
          <a:prstGeom prst="rect">
            <a:avLst/>
          </a:prstGeom>
          <a:noFill/>
        </p:spPr>
        <p:txBody>
          <a:bodyPr wrap="square" rtlCol="0" anchor="t">
            <a:spAutoFit/>
          </a:bodyPr>
          <a:p>
            <a:r>
              <a:rPr lang="zh-CN" altLang="en-US">
                <a:solidFill>
                  <a:schemeClr val="bg1"/>
                </a:solidFill>
              </a:rPr>
              <a:t>Redouble your efforts after your initial success. Continue to push forward the change, until the complete realization of AI - based enterprise development direction</a:t>
            </a:r>
            <a:endParaRPr lang="zh-CN" altLang="en-US">
              <a:solidFill>
                <a:schemeClr val="bg1"/>
              </a:solidFill>
            </a:endParaRPr>
          </a:p>
          <a:p>
            <a:r>
              <a:rPr lang="zh-CN" altLang="en-US">
                <a:solidFill>
                  <a:schemeClr val="bg1"/>
                </a:solidFill>
              </a:rPr>
              <a:t>Make changes to the system and architecture with established credibility</a:t>
            </a:r>
            <a:endParaRPr lang="zh-CN" altLang="en-US">
              <a:solidFill>
                <a:schemeClr val="bg1"/>
              </a:solidFill>
            </a:endParaRPr>
          </a:p>
          <a:p>
            <a:endParaRPr lang="zh-CN" altLang="en-US">
              <a:solidFill>
                <a:schemeClr val="bg1"/>
              </a:solidFill>
            </a:endParaRPr>
          </a:p>
          <a:p>
            <a:r>
              <a:rPr lang="zh-CN" altLang="en-US">
                <a:solidFill>
                  <a:schemeClr val="bg1"/>
                </a:solidFill>
              </a:rPr>
              <a:t>Baidu's corporate Culture Committee works with the human resources Department to recruit, promote and develop employees who can drive change</a:t>
            </a:r>
            <a:endParaRPr lang="zh-CN" altLang="en-US">
              <a:solidFill>
                <a:schemeClr val="bg1"/>
              </a:solidFill>
            </a:endParaRPr>
          </a:p>
          <a:p>
            <a:r>
              <a:rPr lang="zh-CN" altLang="en-US">
                <a:solidFill>
                  <a:schemeClr val="bg1"/>
                </a:solidFill>
              </a:rPr>
              <a:t>It also breaks down two major breakthroughs in AI: intelligent driving and intelligent voice</a:t>
            </a:r>
            <a:endParaRPr lang="zh-CN" altLang="en-US">
              <a:solidFill>
                <a:schemeClr val="bg1"/>
              </a:solidFill>
            </a:endParaRPr>
          </a:p>
          <a:p>
            <a:r>
              <a:rPr lang="zh-CN" altLang="en-US">
                <a:solidFill>
                  <a:schemeClr val="bg1"/>
                </a:solidFill>
              </a:rPr>
              <a:t>Make use of the profit brought by the stability of enterprise reform to improve the enterprise reform.</a:t>
            </a:r>
            <a:endParaRPr lang="zh-CN" altLang="en-US">
              <a:solidFill>
                <a:schemeClr val="bg1"/>
              </a:solidFill>
            </a:endParaRPr>
          </a:p>
        </p:txBody>
      </p:sp>
      <p:sp>
        <p:nvSpPr>
          <p:cNvPr id="14" name="右箭头 13"/>
          <p:cNvSpPr/>
          <p:nvPr/>
        </p:nvSpPr>
        <p:spPr>
          <a:xfrm rot="16200000">
            <a:off x="5680075" y="4791710"/>
            <a:ext cx="713740" cy="636905"/>
          </a:xfrm>
          <a:prstGeom prst="rightArrow">
            <a:avLst/>
          </a:prstGeom>
          <a:solidFill>
            <a:srgbClr val="442D5E"/>
          </a:solidFill>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文本框 9"/>
          <p:cNvSpPr txBox="1"/>
          <p:nvPr/>
        </p:nvSpPr>
        <p:spPr>
          <a:xfrm>
            <a:off x="3048000" y="3244850"/>
            <a:ext cx="6096000" cy="368300"/>
          </a:xfrm>
          <a:prstGeom prst="rect">
            <a:avLst/>
          </a:prstGeom>
          <a:noFill/>
        </p:spPr>
        <p:txBody>
          <a:bodyPr wrap="square" rtlCol="0">
            <a:spAutoFit/>
          </a:bodyPr>
          <a:p>
            <a:r>
              <a:rPr lang="zh-CN" altLang="en-US"/>
              <a:t>[图片]</a:t>
            </a:r>
            <a:endParaRPr lang="zh-CN" altLang="en-US"/>
          </a:p>
        </p:txBody>
      </p:sp>
      <p:pic>
        <p:nvPicPr>
          <p:cNvPr id="11" name="图片 10"/>
          <p:cNvPicPr>
            <a:picLocks noChangeAspect="1"/>
          </p:cNvPicPr>
          <p:nvPr/>
        </p:nvPicPr>
        <p:blipFill>
          <a:blip r:embed="rId1"/>
          <a:stretch>
            <a:fillRect/>
          </a:stretch>
        </p:blipFill>
        <p:spPr>
          <a:xfrm>
            <a:off x="7355205" y="1259205"/>
            <a:ext cx="3815080" cy="3808730"/>
          </a:xfrm>
          <a:prstGeom prst="rect">
            <a:avLst/>
          </a:prstGeom>
        </p:spPr>
      </p:pic>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grpSp>
        <p:nvGrpSpPr>
          <p:cNvPr id="2" name="组合 1"/>
          <p:cNvGrpSpPr/>
          <p:nvPr/>
        </p:nvGrpSpPr>
        <p:grpSpPr>
          <a:xfrm flipV="1">
            <a:off x="0" y="121920"/>
            <a:ext cx="1898650" cy="1939290"/>
            <a:chOff x="1244" y="8420"/>
            <a:chExt cx="1880" cy="1920"/>
          </a:xfrm>
        </p:grpSpPr>
        <p:sp>
          <p:nvSpPr>
            <p:cNvPr id="7" name="椭圆 6"/>
            <p:cNvSpPr/>
            <p:nvPr/>
          </p:nvSpPr>
          <p:spPr>
            <a:xfrm>
              <a:off x="2284" y="8420"/>
              <a:ext cx="841" cy="841"/>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1244" y="8736"/>
              <a:ext cx="1604" cy="1604"/>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grpSp>
        <p:nvGrpSpPr>
          <p:cNvPr id="3" name="组合 2"/>
          <p:cNvGrpSpPr/>
          <p:nvPr/>
        </p:nvGrpSpPr>
        <p:grpSpPr>
          <a:xfrm>
            <a:off x="8420100" y="3343910"/>
            <a:ext cx="3771265" cy="3513455"/>
            <a:chOff x="14015" y="5149"/>
            <a:chExt cx="3510" cy="3270"/>
          </a:xfrm>
        </p:grpSpPr>
        <p:sp>
          <p:nvSpPr>
            <p:cNvPr id="8" name="椭圆 7"/>
            <p:cNvSpPr/>
            <p:nvPr/>
          </p:nvSpPr>
          <p:spPr>
            <a:xfrm>
              <a:off x="14015" y="5149"/>
              <a:ext cx="1171" cy="1171"/>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14455" y="5349"/>
              <a:ext cx="3071" cy="3071"/>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grpSp>
      <p:sp>
        <p:nvSpPr>
          <p:cNvPr id="10" name="椭圆 9"/>
          <p:cNvSpPr/>
          <p:nvPr/>
        </p:nvSpPr>
        <p:spPr>
          <a:xfrm>
            <a:off x="11294110" y="253365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6" name="矩形 15"/>
          <p:cNvSpPr/>
          <p:nvPr/>
        </p:nvSpPr>
        <p:spPr>
          <a:xfrm>
            <a:off x="2384425" y="290195"/>
            <a:ext cx="7423150" cy="824230"/>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4400" dirty="0">
                <a:solidFill>
                  <a:srgbClr val="FFFFFF"/>
                </a:solidFill>
                <a:sym typeface="+mn-ea"/>
              </a:rPr>
              <a:t>The </a:t>
            </a:r>
            <a:r>
              <a:rPr lang="en-GB" sz="4400" b="1" dirty="0">
                <a:solidFill>
                  <a:srgbClr val="FFFFFF"/>
                </a:solidFill>
                <a:sym typeface="+mn-ea"/>
              </a:rPr>
              <a:t>Emergent</a:t>
            </a:r>
            <a:r>
              <a:rPr lang="en-GB" sz="4400" dirty="0">
                <a:solidFill>
                  <a:srgbClr val="FFFFFF"/>
                </a:solidFill>
                <a:sym typeface="+mn-ea"/>
              </a:rPr>
              <a:t> Approach</a:t>
            </a:r>
            <a:endParaRPr lang="en-US" altLang="zh-CN" sz="4400" b="1">
              <a:latin typeface="汉仪正圆-55W" panose="00020600040101010101" charset="-122"/>
              <a:ea typeface="汉仪正圆-55W" panose="00020600040101010101" charset="-122"/>
              <a:cs typeface="汉仪正圆-55W" panose="00020600040101010101" charset="-122"/>
            </a:endParaRPr>
          </a:p>
        </p:txBody>
      </p:sp>
      <p:sp>
        <p:nvSpPr>
          <p:cNvPr id="4" name="文本框 3"/>
          <p:cNvSpPr txBox="1"/>
          <p:nvPr/>
        </p:nvSpPr>
        <p:spPr>
          <a:xfrm>
            <a:off x="2034540" y="1211580"/>
            <a:ext cx="9725025" cy="592455"/>
          </a:xfrm>
          <a:prstGeom prst="rect">
            <a:avLst/>
          </a:prstGeom>
          <a:noFill/>
        </p:spPr>
        <p:txBody>
          <a:bodyPr wrap="square" rtlCol="0" anchor="t">
            <a:noAutofit/>
          </a:bodyPr>
          <a:p>
            <a:r>
              <a:rPr lang="zh-CN" altLang="en-US" sz="2000">
                <a:solidFill>
                  <a:schemeClr val="bg1"/>
                </a:solidFill>
              </a:rPr>
              <a:t>In the process of corporate change, we will still find some </a:t>
            </a:r>
            <a:r>
              <a:rPr lang="zh-CN" altLang="en-US" sz="2400">
                <a:solidFill>
                  <a:schemeClr val="bg1"/>
                </a:solidFill>
              </a:rPr>
              <a:t>resistance</a:t>
            </a:r>
            <a:r>
              <a:rPr lang="en-US" altLang="zh-CN" sz="2000">
                <a:solidFill>
                  <a:schemeClr val="bg1"/>
                </a:solidFill>
              </a:rPr>
              <a:t>.</a:t>
            </a:r>
            <a:endParaRPr lang="en-US" altLang="zh-CN" sz="2000">
              <a:solidFill>
                <a:schemeClr val="bg1"/>
              </a:solidFill>
            </a:endParaRPr>
          </a:p>
        </p:txBody>
      </p:sp>
      <p:sp>
        <p:nvSpPr>
          <p:cNvPr id="53" name="矩形 52"/>
          <p:cNvSpPr/>
          <p:nvPr/>
        </p:nvSpPr>
        <p:spPr>
          <a:xfrm>
            <a:off x="873125" y="213804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Emergency 1: Lack of urgency</a:t>
            </a:r>
            <a:endParaRPr lang="zh-CN" altLang="en-US"/>
          </a:p>
        </p:txBody>
      </p:sp>
      <p:sp>
        <p:nvSpPr>
          <p:cNvPr id="61" name="矩形 60"/>
          <p:cNvSpPr/>
          <p:nvPr/>
        </p:nvSpPr>
        <p:spPr>
          <a:xfrm>
            <a:off x="873125" y="453707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 </a:t>
            </a:r>
            <a:r>
              <a:rPr lang="zh-CN" altLang="en-US">
                <a:solidFill>
                  <a:schemeClr val="bg1"/>
                </a:solidFill>
                <a:sym typeface="+mn-ea"/>
              </a:rPr>
              <a:t>Emergency </a:t>
            </a:r>
            <a:r>
              <a:rPr lang="zh-CN" altLang="en-US">
                <a:solidFill>
                  <a:schemeClr val="bg1"/>
                </a:solidFill>
                <a:sym typeface="+mn-ea"/>
              </a:rPr>
              <a:t>5: Not clearing obstacles</a:t>
            </a:r>
            <a:endParaRPr lang="zh-CN" altLang="en-US"/>
          </a:p>
        </p:txBody>
      </p:sp>
      <p:sp>
        <p:nvSpPr>
          <p:cNvPr id="63" name="矩形 62"/>
          <p:cNvSpPr/>
          <p:nvPr/>
        </p:nvSpPr>
        <p:spPr>
          <a:xfrm>
            <a:off x="873125" y="330136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Emergency</a:t>
            </a:r>
            <a:r>
              <a:rPr lang="en-US" altLang="zh-CN">
                <a:solidFill>
                  <a:schemeClr val="bg1"/>
                </a:solidFill>
                <a:sym typeface="+mn-ea"/>
              </a:rPr>
              <a:t> </a:t>
            </a:r>
            <a:r>
              <a:rPr lang="zh-CN" altLang="en-US">
                <a:solidFill>
                  <a:srgbClr val="FFFFFF"/>
                </a:solidFill>
                <a:sym typeface="+mn-ea"/>
              </a:rPr>
              <a:t>3: Vague vision</a:t>
            </a:r>
            <a:endParaRPr lang="zh-CN" altLang="en-US"/>
          </a:p>
        </p:txBody>
      </p:sp>
      <p:sp>
        <p:nvSpPr>
          <p:cNvPr id="65" name="矩形 64"/>
          <p:cNvSpPr/>
          <p:nvPr/>
        </p:nvSpPr>
        <p:spPr>
          <a:xfrm>
            <a:off x="873125" y="570039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bg1"/>
              </a:solidFill>
              <a:sym typeface="+mn-ea"/>
            </a:endParaRPr>
          </a:p>
          <a:p>
            <a:pPr algn="ctr"/>
            <a:r>
              <a:rPr lang="zh-CN" altLang="en-US">
                <a:solidFill>
                  <a:schemeClr val="bg1"/>
                </a:solidFill>
                <a:sym typeface="+mn-ea"/>
              </a:rPr>
              <a:t>Emergency</a:t>
            </a:r>
            <a:r>
              <a:rPr lang="en-US" altLang="zh-CN">
                <a:solidFill>
                  <a:schemeClr val="bg1"/>
                </a:solidFill>
                <a:sym typeface="+mn-ea"/>
              </a:rPr>
              <a:t>  </a:t>
            </a:r>
            <a:r>
              <a:rPr lang="zh-CN" altLang="en-US">
                <a:solidFill>
                  <a:schemeClr val="bg1"/>
                </a:solidFill>
                <a:sym typeface="+mn-ea"/>
              </a:rPr>
              <a:t>7: Declaring success too soon</a:t>
            </a:r>
            <a:endParaRPr lang="zh-CN" altLang="en-US">
              <a:solidFill>
                <a:schemeClr val="bg1"/>
              </a:solidFill>
            </a:endParaRPr>
          </a:p>
          <a:p>
            <a:pPr algn="ctr"/>
            <a:endParaRPr lang="zh-CN" altLang="en-US"/>
          </a:p>
        </p:txBody>
      </p:sp>
      <p:sp>
        <p:nvSpPr>
          <p:cNvPr id="66" name="矩形 65"/>
          <p:cNvSpPr/>
          <p:nvPr/>
        </p:nvSpPr>
        <p:spPr>
          <a:xfrm>
            <a:off x="6146800" y="213804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lnSpc>
                <a:spcPct val="110000"/>
              </a:lnSpc>
            </a:pPr>
            <a:r>
              <a:rPr lang="zh-CN" altLang="en-US">
                <a:solidFill>
                  <a:schemeClr val="bg1"/>
                </a:solidFill>
                <a:sym typeface="+mn-ea"/>
              </a:rPr>
              <a:t>Emergency</a:t>
            </a:r>
            <a:r>
              <a:rPr lang="zh-CN" altLang="en-US">
                <a:solidFill>
                  <a:schemeClr val="bg1"/>
                </a:solidFill>
                <a:sym typeface="+mn-ea"/>
              </a:rPr>
              <a:t>  2: Lack of a strong coalition of leaders</a:t>
            </a:r>
            <a:endParaRPr lang="zh-CN" altLang="en-US"/>
          </a:p>
        </p:txBody>
      </p:sp>
      <p:sp>
        <p:nvSpPr>
          <p:cNvPr id="67" name="矩形 66"/>
          <p:cNvSpPr/>
          <p:nvPr/>
        </p:nvSpPr>
        <p:spPr>
          <a:xfrm>
            <a:off x="6146800" y="453707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Emergency</a:t>
            </a:r>
            <a:r>
              <a:rPr lang="en-US" altLang="zh-CN">
                <a:solidFill>
                  <a:schemeClr val="bg1"/>
                </a:solidFill>
                <a:sym typeface="+mn-ea"/>
              </a:rPr>
              <a:t>  </a:t>
            </a:r>
            <a:r>
              <a:rPr lang="zh-CN" altLang="en-US">
                <a:solidFill>
                  <a:schemeClr val="bg1"/>
                </a:solidFill>
                <a:sym typeface="+mn-ea"/>
              </a:rPr>
              <a:t>6: Expecting short-term victories</a:t>
            </a:r>
            <a:endParaRPr lang="zh-CN" altLang="en-US"/>
          </a:p>
        </p:txBody>
      </p:sp>
      <p:sp>
        <p:nvSpPr>
          <p:cNvPr id="68" name="矩形 67"/>
          <p:cNvSpPr/>
          <p:nvPr/>
        </p:nvSpPr>
        <p:spPr>
          <a:xfrm>
            <a:off x="6146800" y="3337560"/>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Emergency</a:t>
            </a:r>
            <a:r>
              <a:rPr lang="zh-CN" altLang="en-US">
                <a:solidFill>
                  <a:schemeClr val="bg1"/>
                </a:solidFill>
                <a:sym typeface="+mn-ea"/>
              </a:rPr>
              <a:t>  4: Not communicating enough about the vision</a:t>
            </a:r>
            <a:endParaRPr lang="zh-CN" altLang="en-US"/>
          </a:p>
        </p:txBody>
      </p:sp>
      <p:sp>
        <p:nvSpPr>
          <p:cNvPr id="69" name="矩形 68"/>
          <p:cNvSpPr/>
          <p:nvPr/>
        </p:nvSpPr>
        <p:spPr>
          <a:xfrm>
            <a:off x="6146800" y="5700395"/>
            <a:ext cx="4481830" cy="1086485"/>
          </a:xfrm>
          <a:prstGeom prst="rect">
            <a:avLst/>
          </a:prstGeom>
          <a:gradFill>
            <a:gsLst>
              <a:gs pos="9000">
                <a:srgbClr val="4D2D6A">
                  <a:alpha val="73000"/>
                </a:srgbClr>
              </a:gs>
              <a:gs pos="100000">
                <a:srgbClr val="BB657C">
                  <a:alpha val="77000"/>
                </a:srgbClr>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a:solidFill>
                  <a:schemeClr val="bg1"/>
                </a:solidFill>
                <a:sym typeface="+mn-ea"/>
              </a:rPr>
              <a:t>Emergency</a:t>
            </a:r>
            <a:r>
              <a:rPr lang="en-US" altLang="zh-CN">
                <a:solidFill>
                  <a:schemeClr val="bg1"/>
                </a:solidFill>
                <a:sym typeface="+mn-ea"/>
              </a:rPr>
              <a:t>  </a:t>
            </a:r>
            <a:r>
              <a:rPr lang="zh-CN" altLang="en-US">
                <a:solidFill>
                  <a:schemeClr val="bg1"/>
                </a:solidFill>
                <a:sym typeface="+mn-ea"/>
              </a:rPr>
              <a:t>8. Failing to deepen change</a:t>
            </a:r>
            <a:endParaRPr lang="zh-CN" altLang="en-US">
              <a:solidFill>
                <a:schemeClr val="bg1"/>
              </a:solidFill>
            </a:endParaRPr>
          </a:p>
          <a:p>
            <a:pPr algn="ctr"/>
            <a:endParaRPr lang="zh-CN" altLang="en-US"/>
          </a:p>
        </p:txBody>
      </p:sp>
    </p:spTree>
    <p:custDataLst>
      <p:tags r:id="rId1"/>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1" name="文本框 20"/>
          <p:cNvSpPr txBox="1"/>
          <p:nvPr/>
        </p:nvSpPr>
        <p:spPr>
          <a:xfrm>
            <a:off x="269240" y="1532890"/>
            <a:ext cx="6096000" cy="4384675"/>
          </a:xfrm>
          <a:prstGeom prst="rect">
            <a:avLst/>
          </a:prstGeom>
          <a:noFill/>
        </p:spPr>
        <p:txBody>
          <a:bodyPr wrap="square" rtlCol="0" anchor="t">
            <a:spAutoFit/>
          </a:bodyPr>
          <a:p>
            <a:pPr>
              <a:lnSpc>
                <a:spcPct val="100000"/>
              </a:lnSpc>
            </a:pPr>
            <a:r>
              <a:rPr lang="zh-CN" altLang="en-US" sz="2800">
                <a:solidFill>
                  <a:schemeClr val="bg1"/>
                </a:solidFill>
              </a:rPr>
              <a:t>Emergency 1: Lack of urgency</a:t>
            </a:r>
            <a:endParaRPr lang="zh-CN" altLang="en-US" sz="2800">
              <a:solidFill>
                <a:schemeClr val="bg1"/>
              </a:solidFill>
            </a:endParaRPr>
          </a:p>
          <a:p>
            <a:pPr>
              <a:lnSpc>
                <a:spcPct val="100000"/>
              </a:lnSpc>
            </a:pPr>
            <a:endParaRPr lang="zh-CN" altLang="en-US" sz="2800">
              <a:solidFill>
                <a:schemeClr val="bg1"/>
              </a:solidFill>
            </a:endParaRPr>
          </a:p>
          <a:p>
            <a:pPr>
              <a:lnSpc>
                <a:spcPct val="100000"/>
              </a:lnSpc>
            </a:pPr>
            <a:r>
              <a:rPr lang="zh-CN" altLang="en-US">
                <a:solidFill>
                  <a:schemeClr val="bg1"/>
                </a:solidFill>
              </a:rPr>
              <a:t>• A critical look at a business is the beginning of most successful change.</a:t>
            </a:r>
            <a:endParaRPr lang="zh-CN" altLang="en-US">
              <a:solidFill>
                <a:schemeClr val="bg1"/>
              </a:solidFill>
            </a:endParaRPr>
          </a:p>
          <a:p>
            <a:pPr>
              <a:lnSpc>
                <a:spcPct val="130000"/>
              </a:lnSpc>
            </a:pPr>
            <a:r>
              <a:rPr lang="zh-CN" altLang="en-US">
                <a:solidFill>
                  <a:schemeClr val="bg1"/>
                </a:solidFill>
              </a:rPr>
              <a:t>• Executives often underestimate the difficulty of pulling employees out of their comfort zones.</a:t>
            </a:r>
            <a:endParaRPr lang="zh-CN" altLang="en-US">
              <a:solidFill>
                <a:schemeClr val="bg1"/>
              </a:solidFill>
            </a:endParaRPr>
          </a:p>
          <a:p>
            <a:pPr>
              <a:lnSpc>
                <a:spcPct val="130000"/>
              </a:lnSpc>
            </a:pPr>
            <a:r>
              <a:rPr lang="zh-CN" altLang="en-US">
                <a:solidFill>
                  <a:schemeClr val="bg1"/>
                </a:solidFill>
              </a:rPr>
              <a:t>• The positive meaning of poor performance is to attract the attention and attention of enterprise members, resulting in a sense of crisis.</a:t>
            </a:r>
            <a:endParaRPr lang="zh-CN" altLang="en-US">
              <a:solidFill>
                <a:schemeClr val="bg1"/>
              </a:solidFill>
            </a:endParaRPr>
          </a:p>
          <a:p>
            <a:pPr>
              <a:lnSpc>
                <a:spcPct val="130000"/>
              </a:lnSpc>
            </a:pPr>
            <a:r>
              <a:rPr lang="zh-CN" altLang="en-US">
                <a:solidFill>
                  <a:schemeClr val="bg1"/>
                </a:solidFill>
              </a:rPr>
              <a:t>• There have been successful cases where companies have deliberately created crises to create a sense of urgency among their members.</a:t>
            </a:r>
            <a:endParaRPr lang="zh-CN" altLang="en-US">
              <a:solidFill>
                <a:schemeClr val="bg1"/>
              </a:solidFill>
            </a:endParaRPr>
          </a:p>
        </p:txBody>
      </p:sp>
    </p:spTree>
    <p:custDataLst>
      <p:tags r:id="rId1"/>
    </p:custData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1" name="文本框 20"/>
          <p:cNvSpPr txBox="1"/>
          <p:nvPr/>
        </p:nvSpPr>
        <p:spPr>
          <a:xfrm>
            <a:off x="269240" y="1532890"/>
            <a:ext cx="6096000" cy="4390390"/>
          </a:xfrm>
          <a:prstGeom prst="rect">
            <a:avLst/>
          </a:prstGeom>
          <a:noFill/>
        </p:spPr>
        <p:txBody>
          <a:bodyPr wrap="square" rtlCol="0" anchor="t">
            <a:spAutoFit/>
          </a:bodyPr>
          <a:p>
            <a:pPr>
              <a:lnSpc>
                <a:spcPct val="110000"/>
              </a:lnSpc>
            </a:pPr>
            <a:r>
              <a:rPr lang="zh-CN" altLang="en-US" sz="2800">
                <a:solidFill>
                  <a:schemeClr val="bg1"/>
                </a:solidFill>
                <a:sym typeface="+mn-ea"/>
              </a:rPr>
              <a:t>Emergency</a:t>
            </a:r>
            <a:r>
              <a:rPr lang="zh-CN" altLang="en-US" sz="2800">
                <a:solidFill>
                  <a:schemeClr val="bg1"/>
                </a:solidFill>
              </a:rPr>
              <a:t>  2: Lack of a strong coalition of leaders</a:t>
            </a:r>
            <a:endParaRPr lang="zh-CN" altLang="en-US" sz="2800">
              <a:solidFill>
                <a:schemeClr val="bg1"/>
              </a:solidFill>
            </a:endParaRPr>
          </a:p>
          <a:p>
            <a:pPr>
              <a:lnSpc>
                <a:spcPct val="110000"/>
              </a:lnSpc>
            </a:pPr>
            <a:endParaRPr lang="zh-CN" altLang="en-US">
              <a:solidFill>
                <a:schemeClr val="bg1"/>
              </a:solidFill>
            </a:endParaRPr>
          </a:p>
          <a:p>
            <a:pPr>
              <a:lnSpc>
                <a:spcPct val="100000"/>
              </a:lnSpc>
            </a:pPr>
            <a:r>
              <a:rPr lang="zh-CN" altLang="en-US">
                <a:solidFill>
                  <a:schemeClr val="bg1"/>
                </a:solidFill>
              </a:rPr>
              <a:t>• Big changes are often initiated by one or two people, who encourage community members to work together.</a:t>
            </a:r>
            <a:endParaRPr lang="zh-CN" altLang="en-US">
              <a:solidFill>
                <a:schemeClr val="bg1"/>
              </a:solidFill>
            </a:endParaRPr>
          </a:p>
          <a:p>
            <a:pPr>
              <a:lnSpc>
                <a:spcPct val="100000"/>
              </a:lnSpc>
            </a:pPr>
            <a:r>
              <a:rPr lang="zh-CN" altLang="en-US">
                <a:solidFill>
                  <a:schemeClr val="bg1"/>
                </a:solidFill>
              </a:rPr>
              <a:t>• At the beginning of change, it is difficult to get all senior cadres to support it, or at least some of them do not intend to claim the name of change.</a:t>
            </a:r>
            <a:endParaRPr lang="zh-CN" altLang="en-US">
              <a:solidFill>
                <a:schemeClr val="bg1"/>
              </a:solidFill>
            </a:endParaRPr>
          </a:p>
          <a:p>
            <a:pPr>
              <a:lnSpc>
                <a:spcPct val="100000"/>
              </a:lnSpc>
            </a:pPr>
            <a:r>
              <a:rPr lang="zh-CN" altLang="en-US">
                <a:solidFill>
                  <a:schemeClr val="bg1"/>
                </a:solidFill>
              </a:rPr>
              <a:t>• The success or failure of change is often to underestimate the difficulty of implementing change and the importance of gaining cadre support</a:t>
            </a:r>
            <a:endParaRPr lang="zh-CN" altLang="en-US">
              <a:solidFill>
                <a:schemeClr val="bg1"/>
              </a:solidFill>
            </a:endParaRPr>
          </a:p>
          <a:p>
            <a:pPr>
              <a:lnSpc>
                <a:spcPct val="100000"/>
              </a:lnSpc>
            </a:pPr>
            <a:r>
              <a:rPr lang="zh-CN" altLang="en-US">
                <a:solidFill>
                  <a:schemeClr val="bg1"/>
                </a:solidFill>
              </a:rPr>
              <a:t>• The success or failure of the reform, or the annual progress, can be used as an indicator of the support rate of cadres.</a:t>
            </a:r>
            <a:endParaRPr lang="zh-CN" altLang="en-US">
              <a:solidFill>
                <a:schemeClr val="bg1"/>
              </a:solidFill>
            </a:endParaRPr>
          </a:p>
        </p:txBody>
      </p:sp>
    </p:spTree>
    <p:custDataLst>
      <p:tags r:id="rId1"/>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 name="文本框 1"/>
          <p:cNvSpPr txBox="1"/>
          <p:nvPr/>
        </p:nvSpPr>
        <p:spPr>
          <a:xfrm>
            <a:off x="269240" y="1659890"/>
            <a:ext cx="6019165" cy="4354830"/>
          </a:xfrm>
          <a:prstGeom prst="rect">
            <a:avLst/>
          </a:prstGeom>
          <a:noFill/>
        </p:spPr>
        <p:txBody>
          <a:bodyPr wrap="square" rtlCol="0" anchor="t">
            <a:noAutofit/>
          </a:bodyPr>
          <a:p>
            <a:r>
              <a:rPr lang="zh-CN" altLang="en-US" sz="2800">
                <a:solidFill>
                  <a:srgbClr val="FFFFFF"/>
                </a:solidFill>
              </a:rPr>
              <a:t> </a:t>
            </a:r>
            <a:r>
              <a:rPr lang="zh-CN" altLang="en-US" sz="2800">
                <a:solidFill>
                  <a:schemeClr val="bg1"/>
                </a:solidFill>
                <a:sym typeface="+mn-ea"/>
              </a:rPr>
              <a:t>Emergency</a:t>
            </a:r>
            <a:r>
              <a:rPr lang="en-US" altLang="zh-CN" sz="2800">
                <a:solidFill>
                  <a:schemeClr val="bg1"/>
                </a:solidFill>
                <a:sym typeface="+mn-ea"/>
              </a:rPr>
              <a:t> </a:t>
            </a:r>
            <a:r>
              <a:rPr lang="zh-CN" altLang="en-US" sz="2800">
                <a:solidFill>
                  <a:srgbClr val="FFFFFF"/>
                </a:solidFill>
              </a:rPr>
              <a:t>3: Vague vision</a:t>
            </a:r>
            <a:endParaRPr lang="zh-CN" altLang="en-US" sz="2800">
              <a:solidFill>
                <a:srgbClr val="FFFFFF"/>
              </a:solidFill>
            </a:endParaRPr>
          </a:p>
          <a:p>
            <a:endParaRPr lang="zh-CN" altLang="en-US" sz="2800">
              <a:solidFill>
                <a:srgbClr val="FFFFFF"/>
              </a:solidFill>
            </a:endParaRPr>
          </a:p>
          <a:p>
            <a:r>
              <a:rPr lang="zh-CN" altLang="en-US">
                <a:solidFill>
                  <a:srgbClr val="FFFFFF"/>
                </a:solidFill>
              </a:rPr>
              <a:t>• Start with a vision that may be personal and ambiguous.</a:t>
            </a:r>
            <a:endParaRPr lang="zh-CN" altLang="en-US">
              <a:solidFill>
                <a:srgbClr val="FFFFFF"/>
              </a:solidFill>
            </a:endParaRPr>
          </a:p>
          <a:p>
            <a:r>
              <a:rPr lang="zh-CN" altLang="en-US">
                <a:solidFill>
                  <a:srgbClr val="FFFFFF"/>
                </a:solidFill>
              </a:rPr>
              <a:t>• Developed over a period of discussion.</a:t>
            </a:r>
            <a:endParaRPr lang="zh-CN" altLang="en-US">
              <a:solidFill>
                <a:srgbClr val="FFFFFF"/>
              </a:solidFill>
            </a:endParaRPr>
          </a:p>
          <a:p>
            <a:r>
              <a:rPr lang="zh-CN" altLang="en-US">
                <a:solidFill>
                  <a:srgbClr val="FFFFFF"/>
                </a:solidFill>
              </a:rPr>
              <a:t>• The content of the vision plan helps members move in the direction the business needs to go.</a:t>
            </a:r>
            <a:endParaRPr lang="zh-CN" altLang="en-US">
              <a:solidFill>
                <a:srgbClr val="FFFFFF"/>
              </a:solidFill>
            </a:endParaRPr>
          </a:p>
          <a:p>
            <a:r>
              <a:rPr lang="zh-CN" altLang="en-US">
                <a:solidFill>
                  <a:srgbClr val="FFFFFF"/>
                </a:solidFill>
              </a:rPr>
              <a:t>• John. If the change-maker can't present the vision to outsiders in five minutes, the job hasn't been done yet, says Scott.</a:t>
            </a:r>
            <a:endParaRPr lang="zh-CN" altLang="en-US">
              <a:solidFill>
                <a:srgbClr val="FFFFFF"/>
              </a:solidFill>
            </a:endParaRPr>
          </a:p>
        </p:txBody>
      </p:sp>
    </p:spTree>
    <p:custDataLst>
      <p:tags r:id="rId1"/>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 name="文本框 1"/>
          <p:cNvSpPr txBox="1"/>
          <p:nvPr/>
        </p:nvSpPr>
        <p:spPr>
          <a:xfrm>
            <a:off x="269240" y="1645285"/>
            <a:ext cx="6096000" cy="4554220"/>
          </a:xfrm>
          <a:prstGeom prst="rect">
            <a:avLst/>
          </a:prstGeom>
          <a:noFill/>
        </p:spPr>
        <p:txBody>
          <a:bodyPr wrap="square" rtlCol="0" anchor="t">
            <a:spAutoFit/>
          </a:bodyPr>
          <a:p>
            <a:r>
              <a:rPr lang="zh-CN" altLang="en-US" sz="2800">
                <a:solidFill>
                  <a:schemeClr val="bg1"/>
                </a:solidFill>
                <a:sym typeface="+mn-ea"/>
              </a:rPr>
              <a:t>Emergency</a:t>
            </a:r>
            <a:r>
              <a:rPr lang="zh-CN" altLang="en-US" sz="2800">
                <a:solidFill>
                  <a:schemeClr val="bg1"/>
                </a:solidFill>
              </a:rPr>
              <a:t>  4: Not communicating enough about the vision</a:t>
            </a:r>
            <a:endParaRPr lang="zh-CN" altLang="en-US" sz="2800">
              <a:solidFill>
                <a:schemeClr val="bg1"/>
              </a:solidFill>
            </a:endParaRPr>
          </a:p>
          <a:p>
            <a:endParaRPr lang="zh-CN" altLang="en-US">
              <a:solidFill>
                <a:schemeClr val="bg1"/>
              </a:solidFill>
            </a:endParaRPr>
          </a:p>
          <a:p>
            <a:endParaRPr lang="zh-CN" altLang="en-US">
              <a:solidFill>
                <a:schemeClr val="bg1"/>
              </a:solidFill>
            </a:endParaRPr>
          </a:p>
          <a:p>
            <a:r>
              <a:rPr lang="zh-CN" altLang="en-US">
                <a:solidFill>
                  <a:schemeClr val="bg1"/>
                </a:solidFill>
              </a:rPr>
              <a:t>• Communication deficiencies can be understood in terms of "quality" and "quantity". From the aspect of "quantity", the total amount of internal communication is insufficient; In terms of "quality", members are not clear about what is changing.</a:t>
            </a:r>
            <a:endParaRPr lang="zh-CN" altLang="en-US">
              <a:solidFill>
                <a:schemeClr val="bg1"/>
              </a:solidFill>
            </a:endParaRPr>
          </a:p>
          <a:p>
            <a:r>
              <a:rPr lang="zh-CN" altLang="en-US">
                <a:solidFill>
                  <a:schemeClr val="bg1"/>
                </a:solidFill>
              </a:rPr>
              <a:t>• In terms of words and deeds, the latter is more powerful, and nothing jeopardizes change more than the difference between the words and actions of important people.</a:t>
            </a:r>
            <a:endParaRPr lang="zh-CN" altLang="en-US">
              <a:solidFill>
                <a:schemeClr val="bg1"/>
              </a:solidFill>
            </a:endParaRPr>
          </a:p>
          <a:p>
            <a:r>
              <a:rPr lang="zh-CN" altLang="en-US">
                <a:solidFill>
                  <a:schemeClr val="bg1"/>
                </a:solidFill>
              </a:rPr>
              <a:t>• There are companies where employees feel that management has not kept its promises, so they are cynical and derail efforts to change.</a:t>
            </a:r>
            <a:endParaRPr lang="zh-CN" altLang="en-US">
              <a:solidFill>
                <a:schemeClr val="bg1"/>
              </a:solidFill>
            </a:endParaRPr>
          </a:p>
        </p:txBody>
      </p:sp>
    </p:spTree>
    <p:custDataLst>
      <p:tags r:id="rId1"/>
    </p:custData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 name="文本框 1"/>
          <p:cNvSpPr txBox="1"/>
          <p:nvPr/>
        </p:nvSpPr>
        <p:spPr>
          <a:xfrm>
            <a:off x="269240" y="1611630"/>
            <a:ext cx="6096000" cy="3322955"/>
          </a:xfrm>
          <a:prstGeom prst="rect">
            <a:avLst/>
          </a:prstGeom>
          <a:noFill/>
        </p:spPr>
        <p:txBody>
          <a:bodyPr wrap="square" rtlCol="0" anchor="t">
            <a:spAutoFit/>
          </a:bodyPr>
          <a:p>
            <a:r>
              <a:rPr lang="zh-CN" altLang="en-US" sz="2800">
                <a:solidFill>
                  <a:schemeClr val="bg1"/>
                </a:solidFill>
              </a:rPr>
              <a:t> </a:t>
            </a:r>
            <a:r>
              <a:rPr lang="zh-CN" altLang="en-US" sz="2800">
                <a:solidFill>
                  <a:schemeClr val="bg1"/>
                </a:solidFill>
                <a:sym typeface="+mn-ea"/>
              </a:rPr>
              <a:t>Emergency</a:t>
            </a:r>
            <a:r>
              <a:rPr lang="zh-CN" altLang="en-US" sz="2800">
                <a:solidFill>
                  <a:schemeClr val="bg1"/>
                </a:solidFill>
                <a:sym typeface="+mn-ea"/>
              </a:rPr>
              <a:t> </a:t>
            </a:r>
            <a:r>
              <a:rPr lang="zh-CN" altLang="en-US" sz="2800">
                <a:solidFill>
                  <a:schemeClr val="bg1"/>
                </a:solidFill>
              </a:rPr>
              <a:t>5: Not clearing obstacles</a:t>
            </a:r>
            <a:endParaRPr lang="zh-CN" altLang="en-US" sz="2800">
              <a:solidFill>
                <a:schemeClr val="bg1"/>
              </a:solidFill>
            </a:endParaRPr>
          </a:p>
          <a:p>
            <a:endParaRPr lang="zh-CN" altLang="en-US" sz="2800">
              <a:solidFill>
                <a:schemeClr val="bg1"/>
              </a:solidFill>
            </a:endParaRPr>
          </a:p>
          <a:p>
            <a:endParaRPr lang="zh-CN" altLang="en-US" sz="2800">
              <a:solidFill>
                <a:schemeClr val="bg1"/>
              </a:solidFill>
            </a:endParaRPr>
          </a:p>
          <a:p>
            <a:r>
              <a:rPr lang="zh-CN" altLang="en-US">
                <a:solidFill>
                  <a:schemeClr val="bg1"/>
                </a:solidFill>
              </a:rPr>
              <a:t>• Obstacles can be people and systems.</a:t>
            </a:r>
            <a:endParaRPr lang="zh-CN" altLang="en-US">
              <a:solidFill>
                <a:schemeClr val="bg1"/>
              </a:solidFill>
            </a:endParaRPr>
          </a:p>
          <a:p>
            <a:r>
              <a:rPr lang="zh-CN" altLang="en-US">
                <a:solidFill>
                  <a:schemeClr val="bg1"/>
                </a:solidFill>
              </a:rPr>
              <a:t>• Changers want to change institutions and structures that impair change, such as narrow job categories, which severely impair work efficiency.</a:t>
            </a:r>
            <a:endParaRPr lang="zh-CN" altLang="en-US">
              <a:solidFill>
                <a:schemeClr val="bg1"/>
              </a:solidFill>
            </a:endParaRPr>
          </a:p>
          <a:p>
            <a:r>
              <a:rPr lang="zh-CN" altLang="en-US">
                <a:solidFill>
                  <a:schemeClr val="bg1"/>
                </a:solidFill>
              </a:rPr>
              <a:t>• Encourage non-traditional ideas, activities and behaviors in the process of change, and involve more employees in the change.</a:t>
            </a:r>
            <a:endParaRPr lang="zh-CN" altLang="en-US">
              <a:solidFill>
                <a:schemeClr val="bg1"/>
              </a:solidFill>
            </a:endParaRPr>
          </a:p>
        </p:txBody>
      </p:sp>
    </p:spTree>
    <p:custDataLst>
      <p:tags r:id="rId1"/>
    </p:custData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4" name="文本框 3"/>
          <p:cNvSpPr txBox="1"/>
          <p:nvPr/>
        </p:nvSpPr>
        <p:spPr>
          <a:xfrm>
            <a:off x="269240" y="1856105"/>
            <a:ext cx="6096000" cy="3322955"/>
          </a:xfrm>
          <a:prstGeom prst="rect">
            <a:avLst/>
          </a:prstGeom>
          <a:noFill/>
        </p:spPr>
        <p:txBody>
          <a:bodyPr wrap="square" rtlCol="0" anchor="t">
            <a:spAutoFit/>
          </a:bodyPr>
          <a:p>
            <a:r>
              <a:rPr lang="zh-CN" altLang="en-US" sz="2800">
                <a:solidFill>
                  <a:schemeClr val="bg1"/>
                </a:solidFill>
                <a:sym typeface="+mn-ea"/>
              </a:rPr>
              <a:t>Emergency</a:t>
            </a:r>
            <a:r>
              <a:rPr lang="en-US" altLang="zh-CN" sz="2800">
                <a:solidFill>
                  <a:schemeClr val="bg1"/>
                </a:solidFill>
                <a:sym typeface="+mn-ea"/>
              </a:rPr>
              <a:t>  </a:t>
            </a:r>
            <a:r>
              <a:rPr lang="zh-CN" altLang="en-US" sz="2800">
                <a:solidFill>
                  <a:schemeClr val="bg1"/>
                </a:solidFill>
              </a:rPr>
              <a:t>6: Expecting short-term victories</a:t>
            </a:r>
            <a:endParaRPr lang="zh-CN" altLang="en-US" sz="2800">
              <a:solidFill>
                <a:schemeClr val="bg1"/>
              </a:solidFill>
            </a:endParaRPr>
          </a:p>
          <a:p>
            <a:endParaRPr lang="zh-CN" altLang="en-US" sz="2800">
              <a:solidFill>
                <a:schemeClr val="bg1"/>
              </a:solidFill>
            </a:endParaRPr>
          </a:p>
          <a:p>
            <a:endParaRPr lang="zh-CN" altLang="en-US">
              <a:solidFill>
                <a:schemeClr val="bg1"/>
              </a:solidFill>
            </a:endParaRPr>
          </a:p>
          <a:p>
            <a:r>
              <a:rPr lang="zh-CN" altLang="en-US">
                <a:solidFill>
                  <a:schemeClr val="bg1"/>
                </a:solidFill>
              </a:rPr>
              <a:t>• Failure is the mother of success, and success is the father. Small successes, in particular, inspire members to move towards change.</a:t>
            </a:r>
            <a:endParaRPr lang="zh-CN" altLang="en-US">
              <a:solidFill>
                <a:schemeClr val="bg1"/>
              </a:solidFill>
            </a:endParaRPr>
          </a:p>
          <a:p>
            <a:r>
              <a:rPr lang="zh-CN" altLang="en-US">
                <a:solidFill>
                  <a:schemeClr val="bg1"/>
                </a:solidFill>
              </a:rPr>
              <a:t>• Achieving short-term victories is different from expecting short-term victories. The former is aggressive, while the latter is passive.</a:t>
            </a:r>
            <a:endParaRPr lang="zh-CN" altLang="en-US">
              <a:solidFill>
                <a:schemeClr val="bg1"/>
              </a:solidFill>
            </a:endParaRPr>
          </a:p>
        </p:txBody>
      </p:sp>
    </p:spTree>
    <p:custDataLst>
      <p:tags r:id="rId1"/>
    </p:custData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 name="文本框 1"/>
          <p:cNvSpPr txBox="1"/>
          <p:nvPr/>
        </p:nvSpPr>
        <p:spPr>
          <a:xfrm>
            <a:off x="269240" y="1616075"/>
            <a:ext cx="6096000" cy="3322955"/>
          </a:xfrm>
          <a:prstGeom prst="rect">
            <a:avLst/>
          </a:prstGeom>
          <a:noFill/>
        </p:spPr>
        <p:txBody>
          <a:bodyPr wrap="square" rtlCol="0" anchor="t">
            <a:spAutoFit/>
          </a:bodyPr>
          <a:p>
            <a:r>
              <a:rPr lang="zh-CN" altLang="en-US" sz="2800">
                <a:solidFill>
                  <a:schemeClr val="bg1"/>
                </a:solidFill>
                <a:sym typeface="+mn-ea"/>
              </a:rPr>
              <a:t>Emergency</a:t>
            </a:r>
            <a:r>
              <a:rPr lang="en-US" altLang="zh-CN" sz="2800">
                <a:solidFill>
                  <a:schemeClr val="bg1"/>
                </a:solidFill>
                <a:sym typeface="+mn-ea"/>
              </a:rPr>
              <a:t>  </a:t>
            </a:r>
            <a:r>
              <a:rPr lang="zh-CN" altLang="en-US" sz="2800">
                <a:solidFill>
                  <a:schemeClr val="bg1"/>
                </a:solidFill>
              </a:rPr>
              <a:t>7: Declaring success too soon</a:t>
            </a:r>
            <a:endParaRPr lang="zh-CN" altLang="en-US" sz="2800">
              <a:solidFill>
                <a:schemeClr val="bg1"/>
              </a:solidFill>
            </a:endParaRPr>
          </a:p>
          <a:p>
            <a:endParaRPr lang="zh-CN" altLang="en-US" sz="2800">
              <a:solidFill>
                <a:schemeClr val="bg1"/>
              </a:solidFill>
            </a:endParaRPr>
          </a:p>
          <a:p>
            <a:endParaRPr lang="zh-CN" altLang="en-US">
              <a:solidFill>
                <a:schemeClr val="bg1"/>
              </a:solidFill>
            </a:endParaRPr>
          </a:p>
          <a:p>
            <a:r>
              <a:rPr lang="zh-CN" altLang="en-US">
                <a:solidFill>
                  <a:schemeClr val="bg1"/>
                </a:solidFill>
              </a:rPr>
              <a:t>• Kotter (1995) argues that the process of deeply changing corporate culture can take five to ten years.</a:t>
            </a:r>
            <a:endParaRPr lang="zh-CN" altLang="en-US">
              <a:solidFill>
                <a:schemeClr val="bg1"/>
              </a:solidFill>
            </a:endParaRPr>
          </a:p>
          <a:p>
            <a:r>
              <a:rPr lang="zh-CN" altLang="en-US">
                <a:solidFill>
                  <a:schemeClr val="bg1"/>
                </a:solidFill>
              </a:rPr>
              <a:t>• New jobs are fragile and easy to revert back to.</a:t>
            </a:r>
            <a:endParaRPr lang="zh-CN" altLang="en-US">
              <a:solidFill>
                <a:schemeClr val="bg1"/>
              </a:solidFill>
            </a:endParaRPr>
          </a:p>
          <a:p>
            <a:r>
              <a:rPr lang="zh-CN" altLang="en-US">
                <a:solidFill>
                  <a:schemeClr val="bg1"/>
                </a:solidFill>
              </a:rPr>
              <a:t>Prematurely declared mission accomplished, easy to let employees 廹 tight feeling down.</a:t>
            </a:r>
            <a:endParaRPr lang="zh-CN" altLang="en-US">
              <a:solidFill>
                <a:schemeClr val="bg1"/>
              </a:solidFill>
            </a:endParaRPr>
          </a:p>
          <a:p>
            <a:r>
              <a:rPr lang="zh-CN" altLang="en-US">
                <a:solidFill>
                  <a:schemeClr val="bg1"/>
                </a:solidFill>
              </a:rPr>
              <a:t>• Change soon grinds to a halt, and tradition reignites.</a:t>
            </a:r>
            <a:endParaRPr lang="zh-CN" altLang="en-US">
              <a:solidFill>
                <a:schemeClr val="bg1"/>
              </a:solidFill>
            </a:endParaRPr>
          </a:p>
        </p:txBody>
      </p:sp>
    </p:spTree>
    <p:custDataLst>
      <p:tags r:id="rId1"/>
    </p:custData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6" name="矩形 15"/>
          <p:cNvSpPr/>
          <p:nvPr/>
        </p:nvSpPr>
        <p:spPr>
          <a:xfrm>
            <a:off x="269240" y="263525"/>
            <a:ext cx="4290060" cy="612775"/>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GB" sz="2800" dirty="0">
                <a:solidFill>
                  <a:srgbClr val="FFFFFF"/>
                </a:solidFill>
                <a:sym typeface="+mn-ea"/>
              </a:rPr>
              <a:t>The </a:t>
            </a:r>
            <a:r>
              <a:rPr lang="en-GB" sz="2800" b="1" dirty="0">
                <a:solidFill>
                  <a:srgbClr val="FFFFFF"/>
                </a:solidFill>
                <a:sym typeface="+mn-ea"/>
              </a:rPr>
              <a:t>Emergent</a:t>
            </a:r>
            <a:r>
              <a:rPr lang="en-GB" sz="2800" dirty="0">
                <a:solidFill>
                  <a:srgbClr val="FFFFFF"/>
                </a:solidFill>
                <a:sym typeface="+mn-ea"/>
              </a:rPr>
              <a:t> Approach</a:t>
            </a:r>
            <a:endParaRPr lang="en-GB" altLang="zh-CN" sz="2800" b="1" dirty="0">
              <a:solidFill>
                <a:srgbClr val="FFFFFF"/>
              </a:solidFill>
              <a:latin typeface="汉仪正圆-55W" panose="00020600040101010101" charset="-122"/>
              <a:ea typeface="汉仪正圆-55W" panose="00020600040101010101" charset="-122"/>
              <a:cs typeface="汉仪正圆-55W" panose="00020600040101010101" charset="-122"/>
              <a:sym typeface="+mn-ea"/>
            </a:endParaRPr>
          </a:p>
        </p:txBody>
      </p:sp>
      <p:sp>
        <p:nvSpPr>
          <p:cNvPr id="2" name="文本框 1"/>
          <p:cNvSpPr txBox="1"/>
          <p:nvPr/>
        </p:nvSpPr>
        <p:spPr>
          <a:xfrm>
            <a:off x="269240" y="1750060"/>
            <a:ext cx="6096000" cy="3446145"/>
          </a:xfrm>
          <a:prstGeom prst="rect">
            <a:avLst/>
          </a:prstGeom>
          <a:noFill/>
        </p:spPr>
        <p:txBody>
          <a:bodyPr wrap="square" rtlCol="0" anchor="t">
            <a:spAutoFit/>
          </a:bodyPr>
          <a:p>
            <a:r>
              <a:rPr lang="zh-CN" altLang="en-US" sz="2800">
                <a:solidFill>
                  <a:schemeClr val="bg1"/>
                </a:solidFill>
                <a:sym typeface="+mn-ea"/>
              </a:rPr>
              <a:t>Emergency</a:t>
            </a:r>
            <a:r>
              <a:rPr lang="en-US" altLang="zh-CN" sz="2800">
                <a:solidFill>
                  <a:schemeClr val="bg1"/>
                </a:solidFill>
                <a:sym typeface="+mn-ea"/>
              </a:rPr>
              <a:t>  </a:t>
            </a:r>
            <a:r>
              <a:rPr lang="zh-CN" altLang="en-US" sz="2800">
                <a:solidFill>
                  <a:schemeClr val="bg1"/>
                </a:solidFill>
              </a:rPr>
              <a:t>8. Failing to deepen change</a:t>
            </a:r>
            <a:endParaRPr lang="zh-CN" altLang="en-US" sz="2800">
              <a:solidFill>
                <a:schemeClr val="bg1"/>
              </a:solidFill>
            </a:endParaRPr>
          </a:p>
          <a:p>
            <a:endParaRPr lang="zh-CN" altLang="en-US">
              <a:solidFill>
                <a:schemeClr val="bg1"/>
              </a:solidFill>
            </a:endParaRPr>
          </a:p>
          <a:p>
            <a:endParaRPr lang="zh-CN" altLang="en-US">
              <a:solidFill>
                <a:schemeClr val="bg1"/>
              </a:solidFill>
            </a:endParaRPr>
          </a:p>
          <a:p>
            <a:endParaRPr lang="zh-CN" altLang="en-US">
              <a:solidFill>
                <a:schemeClr val="bg1"/>
              </a:solidFill>
            </a:endParaRPr>
          </a:p>
          <a:p>
            <a:r>
              <a:rPr lang="zh-CN" altLang="en-US">
                <a:solidFill>
                  <a:schemeClr val="bg1"/>
                </a:solidFill>
              </a:rPr>
              <a:t>• Good habits and bad habits are developed over time.</a:t>
            </a:r>
            <a:endParaRPr lang="zh-CN" altLang="en-US">
              <a:solidFill>
                <a:schemeClr val="bg1"/>
              </a:solidFill>
            </a:endParaRPr>
          </a:p>
          <a:p>
            <a:r>
              <a:rPr lang="zh-CN" altLang="en-US">
                <a:solidFill>
                  <a:schemeClr val="bg1"/>
                </a:solidFill>
              </a:rPr>
              <a:t>• Business leaders or change-makers must communicate to members the stakes of change and business success.</a:t>
            </a:r>
            <a:endParaRPr lang="zh-CN" altLang="en-US">
              <a:solidFill>
                <a:schemeClr val="bg1"/>
              </a:solidFill>
            </a:endParaRPr>
          </a:p>
          <a:p>
            <a:r>
              <a:rPr lang="zh-CN" altLang="en-US">
                <a:solidFill>
                  <a:schemeClr val="bg1"/>
                </a:solidFill>
              </a:rPr>
              <a:t>• Let change seep into the organization and become a work system.</a:t>
            </a:r>
            <a:endParaRPr lang="zh-CN" altLang="en-US">
              <a:solidFill>
                <a:schemeClr val="bg1"/>
              </a:solidFill>
            </a:endParaRPr>
          </a:p>
          <a:p>
            <a:r>
              <a:rPr lang="zh-CN" altLang="en-US">
                <a:solidFill>
                  <a:schemeClr val="bg1"/>
                </a:solidFill>
              </a:rPr>
              <a:t>• Use a variety of tools to train successors for change</a:t>
            </a:r>
            <a:r>
              <a:rPr lang="zh-CN" altLang="en-US"/>
              <a:t>.</a:t>
            </a:r>
            <a:endParaRPr lang="zh-CN" altLang="en-US"/>
          </a:p>
        </p:txBody>
      </p:sp>
    </p:spTree>
    <p:custDataLst>
      <p:tags r:id="rId1"/>
    </p:custData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41533"/>
        </a:solidFill>
        <a:effectLst/>
      </p:bgPr>
    </p:bg>
    <p:spTree>
      <p:nvGrpSpPr>
        <p:cNvPr id="1" name=""/>
        <p:cNvGrpSpPr/>
        <p:nvPr/>
      </p:nvGrpSpPr>
      <p:grpSpPr>
        <a:xfrm>
          <a:off x="0" y="0"/>
          <a:ext cx="0" cy="0"/>
          <a:chOff x="0" y="0"/>
          <a:chExt cx="0" cy="0"/>
        </a:xfrm>
      </p:grpSpPr>
      <p:sp>
        <p:nvSpPr>
          <p:cNvPr id="13" name="椭圆 12"/>
          <p:cNvSpPr/>
          <p:nvPr/>
        </p:nvSpPr>
        <p:spPr>
          <a:xfrm>
            <a:off x="3800475" y="1998980"/>
            <a:ext cx="807720" cy="807720"/>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椭圆 6"/>
          <p:cNvSpPr/>
          <p:nvPr/>
        </p:nvSpPr>
        <p:spPr>
          <a:xfrm>
            <a:off x="1450340" y="5346700"/>
            <a:ext cx="534035" cy="534035"/>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 name="椭圆 4"/>
          <p:cNvSpPr/>
          <p:nvPr/>
        </p:nvSpPr>
        <p:spPr>
          <a:xfrm>
            <a:off x="542925" y="723900"/>
            <a:ext cx="1809750" cy="1809750"/>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 name="椭圆 5"/>
          <p:cNvSpPr/>
          <p:nvPr/>
        </p:nvSpPr>
        <p:spPr>
          <a:xfrm>
            <a:off x="789940" y="5547360"/>
            <a:ext cx="1018540" cy="101854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椭圆 7"/>
          <p:cNvSpPr/>
          <p:nvPr/>
        </p:nvSpPr>
        <p:spPr>
          <a:xfrm>
            <a:off x="8899525" y="3269615"/>
            <a:ext cx="743585" cy="743585"/>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9" name="椭圆 8"/>
          <p:cNvSpPr/>
          <p:nvPr/>
        </p:nvSpPr>
        <p:spPr>
          <a:xfrm>
            <a:off x="9178925" y="3396615"/>
            <a:ext cx="1950085" cy="1950085"/>
          </a:xfrm>
          <a:prstGeom prst="ellipse">
            <a:avLst/>
          </a:prstGeom>
          <a:gradFill>
            <a:gsLst>
              <a:gs pos="0">
                <a:srgbClr val="4D2D6A">
                  <a:alpha val="41000"/>
                </a:srgbClr>
              </a:gs>
              <a:gs pos="100000">
                <a:srgbClr val="322551">
                  <a:alpha val="31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 name="椭圆 9"/>
          <p:cNvSpPr/>
          <p:nvPr/>
        </p:nvSpPr>
        <p:spPr>
          <a:xfrm>
            <a:off x="10887075" y="723900"/>
            <a:ext cx="577850" cy="577850"/>
          </a:xfrm>
          <a:prstGeom prst="ellipse">
            <a:avLst/>
          </a:prstGeom>
          <a:gradFill>
            <a:gsLst>
              <a:gs pos="9000">
                <a:srgbClr val="4D2D6A"/>
              </a:gs>
              <a:gs pos="100000">
                <a:srgbClr val="BB657C"/>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1" name="椭圆 10"/>
          <p:cNvSpPr/>
          <p:nvPr/>
        </p:nvSpPr>
        <p:spPr>
          <a:xfrm>
            <a:off x="542925" y="2533650"/>
            <a:ext cx="476250" cy="476250"/>
          </a:xfrm>
          <a:prstGeom prst="ellipse">
            <a:avLst/>
          </a:prstGeom>
          <a:gradFill>
            <a:gsLst>
              <a:gs pos="0">
                <a:srgbClr val="4D2D6A"/>
              </a:gs>
              <a:gs pos="100000">
                <a:srgbClr val="32255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2" name="矩形 1"/>
          <p:cNvSpPr/>
          <p:nvPr/>
        </p:nvSpPr>
        <p:spPr>
          <a:xfrm>
            <a:off x="4747260" y="3723640"/>
            <a:ext cx="2370455" cy="535940"/>
          </a:xfrm>
          <a:prstGeom prst="rect">
            <a:avLst/>
          </a:prstGeom>
          <a:gradFill>
            <a:gsLst>
              <a:gs pos="9000">
                <a:srgbClr val="4D2D6A"/>
              </a:gs>
              <a:gs pos="100000">
                <a:srgbClr val="BB657C"/>
              </a:gs>
            </a:gsLst>
            <a:lin ang="129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zh-CN" altLang="en-US" sz="1200" b="1">
                <a:latin typeface="汉仪正圆-55W" panose="00020600040101010101" charset="-122"/>
                <a:ea typeface="汉仪正圆-55W" panose="00020600040101010101" charset="-122"/>
                <a:cs typeface="汉仪正圆-55W" panose="00020600040101010101" charset="-122"/>
              </a:rPr>
              <a:t>Speaker：</a:t>
            </a:r>
            <a:r>
              <a:rPr lang="en-US" altLang="zh-CN" sz="1200" b="1">
                <a:latin typeface="汉仪正圆-55W" panose="00020600040101010101" charset="-122"/>
                <a:ea typeface="汉仪正圆-55W" panose="00020600040101010101" charset="-122"/>
                <a:cs typeface="汉仪正圆-55W" panose="00020600040101010101" charset="-122"/>
              </a:rPr>
              <a:t>Xinke G</a:t>
            </a:r>
            <a:r>
              <a:rPr lang="en-US" altLang="zh-CN" sz="1200" b="1">
                <a:latin typeface="汉仪正圆-55W" panose="00020600040101010101" charset="-122"/>
                <a:ea typeface="汉仪正圆-55W" panose="00020600040101010101" charset="-122"/>
                <a:cs typeface="汉仪正圆-55W" panose="00020600040101010101" charset="-122"/>
              </a:rPr>
              <a:t>ong</a:t>
            </a:r>
            <a:endParaRPr lang="en-US" altLang="zh-CN" sz="1200" b="1">
              <a:latin typeface="汉仪正圆-55W" panose="00020600040101010101" charset="-122"/>
              <a:ea typeface="汉仪正圆-55W" panose="00020600040101010101" charset="-122"/>
              <a:cs typeface="汉仪正圆-55W" panose="00020600040101010101" charset="-122"/>
            </a:endParaRPr>
          </a:p>
          <a:p>
            <a:pPr algn="ctr"/>
            <a:r>
              <a:rPr lang="en-US" altLang="zh-CN" sz="1200" b="1">
                <a:latin typeface="汉仪正圆-55W" panose="00020600040101010101" charset="-122"/>
                <a:ea typeface="汉仪正圆-55W" panose="00020600040101010101" charset="-122"/>
                <a:cs typeface="汉仪正圆-55W" panose="00020600040101010101" charset="-122"/>
              </a:rPr>
              <a:t>2230419</a:t>
            </a:r>
            <a:endParaRPr lang="en-US" altLang="zh-CN" sz="1200" b="1">
              <a:latin typeface="汉仪正圆-55W" panose="00020600040101010101" charset="-122"/>
              <a:ea typeface="汉仪正圆-55W" panose="00020600040101010101" charset="-122"/>
              <a:cs typeface="汉仪正圆-55W" panose="00020600040101010101" charset="-122"/>
            </a:endParaRPr>
          </a:p>
        </p:txBody>
      </p:sp>
      <p:sp>
        <p:nvSpPr>
          <p:cNvPr id="3" name="文本框 2"/>
          <p:cNvSpPr txBox="1"/>
          <p:nvPr/>
        </p:nvSpPr>
        <p:spPr>
          <a:xfrm>
            <a:off x="250190" y="1844040"/>
            <a:ext cx="11864340" cy="2877185"/>
          </a:xfrm>
          <a:prstGeom prst="rect">
            <a:avLst/>
          </a:prstGeom>
          <a:noFill/>
        </p:spPr>
        <p:txBody>
          <a:bodyPr wrap="square" rtlCol="0" anchor="t">
            <a:noAutofit/>
          </a:bodyPr>
          <a:p>
            <a:pPr algn="ctr">
              <a:lnSpc>
                <a:spcPct val="120000"/>
              </a:lnSpc>
            </a:pPr>
            <a:r>
              <a:rPr lang="en-GB" altLang="en-US" sz="6000" b="1" dirty="0">
                <a:solidFill>
                  <a:srgbClr val="FFFFFF"/>
                </a:solidFill>
                <a:sym typeface="+mn-ea"/>
              </a:rPr>
              <a:t>Thank you for your time</a:t>
            </a:r>
            <a:endParaRPr lang="en-GB" altLang="en-US" sz="6000" b="1" dirty="0">
              <a:solidFill>
                <a:srgbClr val="FFFFFF"/>
              </a:solidFill>
              <a:sym typeface="+mn-ea"/>
            </a:endParaRPr>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5338;#406318;#406317;#406328;"/>
</p:tagLst>
</file>

<file path=ppt/tags/tag6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5338;#406318;#406317;#406328;"/>
</p:tagLst>
</file>

<file path=ppt/tags/tag6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6.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77.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8.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79.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0.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1.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2.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4.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 name="ISLIDE.ICON" val="#407059;#407047;"/>
</p:tagLst>
</file>

<file path=ppt/tags/tag85.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86.xml><?xml version="1.0" encoding="utf-8"?>
<p:tagLst xmlns:p="http://schemas.openxmlformats.org/presentationml/2006/main">
  <p:tag name="KSO_WPP_MARK_KEY" val="e5f099d8-f918-4cbb-a6b6-b6e58729c0cf"/>
  <p:tag name="COMMONDATA" val="eyJjb3VudCI6MSwiaGRpZCI6IjljNzIwMDhmMDcxNGRkNTg0ZTVlYzI2YTdjNzkxZDQ3IiwidXNlckNvdW50IjoxfQ=="/>
</p:tagLst>
</file>

<file path=ppt/theme/theme1.xml><?xml version="1.0" encoding="utf-8"?>
<a:theme xmlns:a="http://schemas.openxmlformats.org/drawingml/2006/main" name="Office 主题​​">
  <a:themeElements>
    <a:clrScheme name="新版空白演示配色">
      <a:dk1>
        <a:sysClr val="windowText" lastClr="000000"/>
      </a:dk1>
      <a:lt1>
        <a:sysClr val="window" lastClr="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9988</Words>
  <Application>WPS 演示</Application>
  <PresentationFormat>宽屏</PresentationFormat>
  <Paragraphs>245</Paragraphs>
  <Slides>23</Slides>
  <Notes>4</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23</vt:i4>
      </vt:variant>
    </vt:vector>
  </HeadingPairs>
  <TitlesOfParts>
    <vt:vector size="35" baseType="lpstr">
      <vt:lpstr>Arial</vt:lpstr>
      <vt:lpstr>宋体</vt:lpstr>
      <vt:lpstr>Wingdings</vt:lpstr>
      <vt:lpstr>Wingdings</vt:lpstr>
      <vt:lpstr>汉仪正圆-55W</vt:lpstr>
      <vt:lpstr>微软雅黑</vt:lpstr>
      <vt:lpstr>Arial Unicode MS</vt:lpstr>
      <vt:lpstr>Calibri</vt:lpstr>
      <vt:lpstr>黑体</vt:lpstr>
      <vt:lpstr>思源黑体 CN Bold</vt:lpstr>
      <vt:lpstr>Microsoft YaHei Bold</vt:lpstr>
      <vt:lpstr>Office 主题​​</vt:lpstr>
      <vt:lpstr>PowerPoint 演示文稿</vt:lpstr>
      <vt:lpstr>PowerPoint 演示文稿</vt:lpstr>
      <vt:lpstr>PowerPoint 演示文稿</vt:lpstr>
      <vt:lpstr>Change Management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Mito （厨子）</cp:lastModifiedBy>
  <cp:revision>155</cp:revision>
  <dcterms:created xsi:type="dcterms:W3CDTF">2019-06-19T02:08:00Z</dcterms:created>
  <dcterms:modified xsi:type="dcterms:W3CDTF">2023-02-26T15:17:35Z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2052-11.1.0.13703</vt:lpwstr>
  </property>
  <property fmtid="{D5CDD505-2E9C-101B-9397-08002B2CF9AE}" pid="3" name="ICV">
    <vt:lpwstr>5531248641D7493BA359310725CB809A</vt:lpwstr>
  </property>
  <property fmtid="{D5CDD505-2E9C-101B-9397-08002B2CF9AE}" pid="4" name="KSOTemplateUUID">
    <vt:lpwstr>v1.0_mb_iBkqpRFRrSS+yn8CD4JEEA==</vt:lpwstr>
  </property>
</Properties>
</file>