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81" r:id="rId2"/>
    <p:sldId id="280" r:id="rId3"/>
    <p:sldId id="279" r:id="rId4"/>
    <p:sldId id="278" r:id="rId5"/>
    <p:sldId id="277" r:id="rId6"/>
    <p:sldId id="276" r:id="rId7"/>
    <p:sldId id="275" r:id="rId8"/>
    <p:sldId id="282" r:id="rId9"/>
    <p:sldId id="285" r:id="rId10"/>
    <p:sldId id="274" r:id="rId11"/>
    <p:sldId id="273" r:id="rId12"/>
    <p:sldId id="272" r:id="rId13"/>
    <p:sldId id="271" r:id="rId14"/>
    <p:sldId id="270" r:id="rId15"/>
    <p:sldId id="286" r:id="rId16"/>
    <p:sldId id="269" r:id="rId17"/>
    <p:sldId id="268" r:id="rId18"/>
    <p:sldId id="267" r:id="rId19"/>
    <p:sldId id="266" r:id="rId20"/>
    <p:sldId id="265" r:id="rId21"/>
    <p:sldId id="264" r:id="rId22"/>
    <p:sldId id="263" r:id="rId23"/>
    <p:sldId id="262" r:id="rId24"/>
    <p:sldId id="261" r:id="rId25"/>
    <p:sldId id="260" r:id="rId26"/>
    <p:sldId id="259" r:id="rId27"/>
    <p:sldId id="258" r:id="rId28"/>
    <p:sldId id="284" r:id="rId29"/>
    <p:sldId id="283"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EFB9C6-BD23-2DED-A97F-2CA3A5951907}" v="350" dt="2020-02-20T15:50:33.157"/>
    <p1510:client id="{B260B620-43FE-C7A9-343D-BF4AE441E3BC}" v="32" dt="2020-02-18T15:39:53.816"/>
    <p1510:client id="{C5FF97E9-8147-5093-EC38-7A705756CDD9}" v="6" dt="2020-02-20T15:53:27.1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ter Doyle" userId="S::p.doyle@uwtsd.ac.uk::9eb13c6d-8f51-46c9-bcaf-0558aa31b953" providerId="AD" clId="Web-{C5FF97E9-8147-5093-EC38-7A705756CDD9}"/>
    <pc:docChg chg="addSld modSld">
      <pc:chgData name="Peter Doyle" userId="S::p.doyle@uwtsd.ac.uk::9eb13c6d-8f51-46c9-bcaf-0558aa31b953" providerId="AD" clId="Web-{C5FF97E9-8147-5093-EC38-7A705756CDD9}" dt="2020-02-20T15:53:27.116" v="5" actId="14100"/>
      <pc:docMkLst>
        <pc:docMk/>
      </pc:docMkLst>
      <pc:sldChg chg="addSp delSp modSp new">
        <pc:chgData name="Peter Doyle" userId="S::p.doyle@uwtsd.ac.uk::9eb13c6d-8f51-46c9-bcaf-0558aa31b953" providerId="AD" clId="Web-{C5FF97E9-8147-5093-EC38-7A705756CDD9}" dt="2020-02-20T15:53:27.116" v="5" actId="14100"/>
        <pc:sldMkLst>
          <pc:docMk/>
          <pc:sldMk cId="1588408990" sldId="286"/>
        </pc:sldMkLst>
        <pc:spChg chg="del">
          <ac:chgData name="Peter Doyle" userId="S::p.doyle@uwtsd.ac.uk::9eb13c6d-8f51-46c9-bcaf-0558aa31b953" providerId="AD" clId="Web-{C5FF97E9-8147-5093-EC38-7A705756CDD9}" dt="2020-02-20T15:53:11.584" v="1"/>
          <ac:spMkLst>
            <pc:docMk/>
            <pc:sldMk cId="1588408990" sldId="286"/>
            <ac:spMk id="3" creationId="{E5E25625-1DF3-410E-A4F6-910992454035}"/>
          </ac:spMkLst>
        </pc:spChg>
        <pc:picChg chg="add mod ord">
          <ac:chgData name="Peter Doyle" userId="S::p.doyle@uwtsd.ac.uk::9eb13c6d-8f51-46c9-bcaf-0558aa31b953" providerId="AD" clId="Web-{C5FF97E9-8147-5093-EC38-7A705756CDD9}" dt="2020-02-20T15:53:27.116" v="5" actId="14100"/>
          <ac:picMkLst>
            <pc:docMk/>
            <pc:sldMk cId="1588408990" sldId="286"/>
            <ac:picMk id="4" creationId="{E8144F04-44EF-4530-B88C-109CEBF8B0CC}"/>
          </ac:picMkLst>
        </pc:picChg>
      </pc:sldChg>
    </pc:docChg>
  </pc:docChgLst>
  <pc:docChgLst>
    <pc:chgData name="Peter Doyle" userId="S::p.doyle@uwtsd.ac.uk::9eb13c6d-8f51-46c9-bcaf-0558aa31b953" providerId="AD" clId="Web-{34EFB9C6-BD23-2DED-A97F-2CA3A5951907}"/>
    <pc:docChg chg="addSld delSld modSld sldOrd">
      <pc:chgData name="Peter Doyle" userId="S::p.doyle@uwtsd.ac.uk::9eb13c6d-8f51-46c9-bcaf-0558aa31b953" providerId="AD" clId="Web-{34EFB9C6-BD23-2DED-A97F-2CA3A5951907}" dt="2020-02-20T15:50:33.157" v="347" actId="20577"/>
      <pc:docMkLst>
        <pc:docMk/>
      </pc:docMkLst>
      <pc:sldChg chg="del">
        <pc:chgData name="Peter Doyle" userId="S::p.doyle@uwtsd.ac.uk::9eb13c6d-8f51-46c9-bcaf-0558aa31b953" providerId="AD" clId="Web-{34EFB9C6-BD23-2DED-A97F-2CA3A5951907}" dt="2020-02-20T15:38:46.834" v="44"/>
        <pc:sldMkLst>
          <pc:docMk/>
          <pc:sldMk cId="1897469738" sldId="257"/>
        </pc:sldMkLst>
      </pc:sldChg>
      <pc:sldChg chg="addAnim modAnim">
        <pc:chgData name="Peter Doyle" userId="S::p.doyle@uwtsd.ac.uk::9eb13c6d-8f51-46c9-bcaf-0558aa31b953" providerId="AD" clId="Web-{34EFB9C6-BD23-2DED-A97F-2CA3A5951907}" dt="2020-02-20T15:49:46.736" v="298"/>
        <pc:sldMkLst>
          <pc:docMk/>
          <pc:sldMk cId="1650899045" sldId="258"/>
        </pc:sldMkLst>
      </pc:sldChg>
      <pc:sldChg chg="modSp addAnim modAnim">
        <pc:chgData name="Peter Doyle" userId="S::p.doyle@uwtsd.ac.uk::9eb13c6d-8f51-46c9-bcaf-0558aa31b953" providerId="AD" clId="Web-{34EFB9C6-BD23-2DED-A97F-2CA3A5951907}" dt="2020-02-20T15:49:40.329" v="295"/>
        <pc:sldMkLst>
          <pc:docMk/>
          <pc:sldMk cId="2532970283" sldId="259"/>
        </pc:sldMkLst>
        <pc:spChg chg="mod">
          <ac:chgData name="Peter Doyle" userId="S::p.doyle@uwtsd.ac.uk::9eb13c6d-8f51-46c9-bcaf-0558aa31b953" providerId="AD" clId="Web-{34EFB9C6-BD23-2DED-A97F-2CA3A5951907}" dt="2020-02-20T15:37:45.006" v="37" actId="14100"/>
          <ac:spMkLst>
            <pc:docMk/>
            <pc:sldMk cId="2532970283" sldId="259"/>
            <ac:spMk id="3" creationId="{00000000-0000-0000-0000-000000000000}"/>
          </ac:spMkLst>
        </pc:spChg>
      </pc:sldChg>
      <pc:sldChg chg="addAnim modAnim">
        <pc:chgData name="Peter Doyle" userId="S::p.doyle@uwtsd.ac.uk::9eb13c6d-8f51-46c9-bcaf-0558aa31b953" providerId="AD" clId="Web-{34EFB9C6-BD23-2DED-A97F-2CA3A5951907}" dt="2020-02-20T15:49:35.861" v="292"/>
        <pc:sldMkLst>
          <pc:docMk/>
          <pc:sldMk cId="2117489600" sldId="260"/>
        </pc:sldMkLst>
      </pc:sldChg>
      <pc:sldChg chg="addAnim modAnim">
        <pc:chgData name="Peter Doyle" userId="S::p.doyle@uwtsd.ac.uk::9eb13c6d-8f51-46c9-bcaf-0558aa31b953" providerId="AD" clId="Web-{34EFB9C6-BD23-2DED-A97F-2CA3A5951907}" dt="2020-02-20T15:49:31.033" v="289"/>
        <pc:sldMkLst>
          <pc:docMk/>
          <pc:sldMk cId="2094852138" sldId="261"/>
        </pc:sldMkLst>
      </pc:sldChg>
      <pc:sldChg chg="modSp addAnim modAnim">
        <pc:chgData name="Peter Doyle" userId="S::p.doyle@uwtsd.ac.uk::9eb13c6d-8f51-46c9-bcaf-0558aa31b953" providerId="AD" clId="Web-{34EFB9C6-BD23-2DED-A97F-2CA3A5951907}" dt="2020-02-20T15:49:26.814" v="286"/>
        <pc:sldMkLst>
          <pc:docMk/>
          <pc:sldMk cId="557955574" sldId="262"/>
        </pc:sldMkLst>
        <pc:spChg chg="mod">
          <ac:chgData name="Peter Doyle" userId="S::p.doyle@uwtsd.ac.uk::9eb13c6d-8f51-46c9-bcaf-0558aa31b953" providerId="AD" clId="Web-{34EFB9C6-BD23-2DED-A97F-2CA3A5951907}" dt="2020-02-20T15:37:25.209" v="36" actId="14100"/>
          <ac:spMkLst>
            <pc:docMk/>
            <pc:sldMk cId="557955574" sldId="262"/>
            <ac:spMk id="3" creationId="{00000000-0000-0000-0000-000000000000}"/>
          </ac:spMkLst>
        </pc:spChg>
      </pc:sldChg>
      <pc:sldChg chg="addAnim modAnim">
        <pc:chgData name="Peter Doyle" userId="S::p.doyle@uwtsd.ac.uk::9eb13c6d-8f51-46c9-bcaf-0558aa31b953" providerId="AD" clId="Web-{34EFB9C6-BD23-2DED-A97F-2CA3A5951907}" dt="2020-02-20T15:49:22.033" v="283"/>
        <pc:sldMkLst>
          <pc:docMk/>
          <pc:sldMk cId="2162534602" sldId="263"/>
        </pc:sldMkLst>
      </pc:sldChg>
      <pc:sldChg chg="addAnim modAnim">
        <pc:chgData name="Peter Doyle" userId="S::p.doyle@uwtsd.ac.uk::9eb13c6d-8f51-46c9-bcaf-0558aa31b953" providerId="AD" clId="Web-{34EFB9C6-BD23-2DED-A97F-2CA3A5951907}" dt="2020-02-20T15:49:16.861" v="280"/>
        <pc:sldMkLst>
          <pc:docMk/>
          <pc:sldMk cId="2751477235" sldId="264"/>
        </pc:sldMkLst>
      </pc:sldChg>
      <pc:sldChg chg="modSp addAnim modAnim">
        <pc:chgData name="Peter Doyle" userId="S::p.doyle@uwtsd.ac.uk::9eb13c6d-8f51-46c9-bcaf-0558aa31b953" providerId="AD" clId="Web-{34EFB9C6-BD23-2DED-A97F-2CA3A5951907}" dt="2020-02-20T15:49:11.220" v="277"/>
        <pc:sldMkLst>
          <pc:docMk/>
          <pc:sldMk cId="2415033197" sldId="265"/>
        </pc:sldMkLst>
        <pc:spChg chg="mod">
          <ac:chgData name="Peter Doyle" userId="S::p.doyle@uwtsd.ac.uk::9eb13c6d-8f51-46c9-bcaf-0558aa31b953" providerId="AD" clId="Web-{34EFB9C6-BD23-2DED-A97F-2CA3A5951907}" dt="2020-02-20T15:37:15.022" v="34" actId="20577"/>
          <ac:spMkLst>
            <pc:docMk/>
            <pc:sldMk cId="2415033197" sldId="265"/>
            <ac:spMk id="3" creationId="{00000000-0000-0000-0000-000000000000}"/>
          </ac:spMkLst>
        </pc:spChg>
      </pc:sldChg>
      <pc:sldChg chg="addAnim modAnim">
        <pc:chgData name="Peter Doyle" userId="S::p.doyle@uwtsd.ac.uk::9eb13c6d-8f51-46c9-bcaf-0558aa31b953" providerId="AD" clId="Web-{34EFB9C6-BD23-2DED-A97F-2CA3A5951907}" dt="2020-02-20T15:49:00.892" v="274"/>
        <pc:sldMkLst>
          <pc:docMk/>
          <pc:sldMk cId="42436957" sldId="266"/>
        </pc:sldMkLst>
      </pc:sldChg>
      <pc:sldChg chg="modSp addAnim modAnim">
        <pc:chgData name="Peter Doyle" userId="S::p.doyle@uwtsd.ac.uk::9eb13c6d-8f51-46c9-bcaf-0558aa31b953" providerId="AD" clId="Web-{34EFB9C6-BD23-2DED-A97F-2CA3A5951907}" dt="2020-02-20T15:48:52.111" v="271"/>
        <pc:sldMkLst>
          <pc:docMk/>
          <pc:sldMk cId="3753345658" sldId="267"/>
        </pc:sldMkLst>
        <pc:spChg chg="mod">
          <ac:chgData name="Peter Doyle" userId="S::p.doyle@uwtsd.ac.uk::9eb13c6d-8f51-46c9-bcaf-0558aa31b953" providerId="AD" clId="Web-{34EFB9C6-BD23-2DED-A97F-2CA3A5951907}" dt="2020-02-20T15:37:02.741" v="28" actId="20577"/>
          <ac:spMkLst>
            <pc:docMk/>
            <pc:sldMk cId="3753345658" sldId="267"/>
            <ac:spMk id="3" creationId="{00000000-0000-0000-0000-000000000000}"/>
          </ac:spMkLst>
        </pc:spChg>
      </pc:sldChg>
      <pc:sldChg chg="addAnim modAnim">
        <pc:chgData name="Peter Doyle" userId="S::p.doyle@uwtsd.ac.uk::9eb13c6d-8f51-46c9-bcaf-0558aa31b953" providerId="AD" clId="Web-{34EFB9C6-BD23-2DED-A97F-2CA3A5951907}" dt="2020-02-20T15:48:43.549" v="268"/>
        <pc:sldMkLst>
          <pc:docMk/>
          <pc:sldMk cId="953129174" sldId="268"/>
        </pc:sldMkLst>
      </pc:sldChg>
      <pc:sldChg chg="modSp addAnim modAnim">
        <pc:chgData name="Peter Doyle" userId="S::p.doyle@uwtsd.ac.uk::9eb13c6d-8f51-46c9-bcaf-0558aa31b953" providerId="AD" clId="Web-{34EFB9C6-BD23-2DED-A97F-2CA3A5951907}" dt="2020-02-20T15:48:38.783" v="265"/>
        <pc:sldMkLst>
          <pc:docMk/>
          <pc:sldMk cId="2827806209" sldId="269"/>
        </pc:sldMkLst>
        <pc:spChg chg="mod">
          <ac:chgData name="Peter Doyle" userId="S::p.doyle@uwtsd.ac.uk::9eb13c6d-8f51-46c9-bcaf-0558aa31b953" providerId="AD" clId="Web-{34EFB9C6-BD23-2DED-A97F-2CA3A5951907}" dt="2020-02-20T15:36:36.147" v="24" actId="20577"/>
          <ac:spMkLst>
            <pc:docMk/>
            <pc:sldMk cId="2827806209" sldId="269"/>
            <ac:spMk id="3" creationId="{00000000-0000-0000-0000-000000000000}"/>
          </ac:spMkLst>
        </pc:spChg>
      </pc:sldChg>
      <pc:sldChg chg="addAnim modAnim">
        <pc:chgData name="Peter Doyle" userId="S::p.doyle@uwtsd.ac.uk::9eb13c6d-8f51-46c9-bcaf-0558aa31b953" providerId="AD" clId="Web-{34EFB9C6-BD23-2DED-A97F-2CA3A5951907}" dt="2020-02-20T15:48:33.064" v="262"/>
        <pc:sldMkLst>
          <pc:docMk/>
          <pc:sldMk cId="3978021116" sldId="270"/>
        </pc:sldMkLst>
      </pc:sldChg>
      <pc:sldChg chg="addAnim modAnim">
        <pc:chgData name="Peter Doyle" userId="S::p.doyle@uwtsd.ac.uk::9eb13c6d-8f51-46c9-bcaf-0558aa31b953" providerId="AD" clId="Web-{34EFB9C6-BD23-2DED-A97F-2CA3A5951907}" dt="2020-02-20T15:48:28.424" v="259"/>
        <pc:sldMkLst>
          <pc:docMk/>
          <pc:sldMk cId="2029087422" sldId="271"/>
        </pc:sldMkLst>
      </pc:sldChg>
      <pc:sldChg chg="addAnim modAnim">
        <pc:chgData name="Peter Doyle" userId="S::p.doyle@uwtsd.ac.uk::9eb13c6d-8f51-46c9-bcaf-0558aa31b953" providerId="AD" clId="Web-{34EFB9C6-BD23-2DED-A97F-2CA3A5951907}" dt="2020-02-20T15:48:22.752" v="256"/>
        <pc:sldMkLst>
          <pc:docMk/>
          <pc:sldMk cId="415176824" sldId="272"/>
        </pc:sldMkLst>
      </pc:sldChg>
      <pc:sldChg chg="addAnim modAnim">
        <pc:chgData name="Peter Doyle" userId="S::p.doyle@uwtsd.ac.uk::9eb13c6d-8f51-46c9-bcaf-0558aa31b953" providerId="AD" clId="Web-{34EFB9C6-BD23-2DED-A97F-2CA3A5951907}" dt="2020-02-20T15:48:16.830" v="253"/>
        <pc:sldMkLst>
          <pc:docMk/>
          <pc:sldMk cId="25877755" sldId="273"/>
        </pc:sldMkLst>
      </pc:sldChg>
      <pc:sldChg chg="addAnim modAnim">
        <pc:chgData name="Peter Doyle" userId="S::p.doyle@uwtsd.ac.uk::9eb13c6d-8f51-46c9-bcaf-0558aa31b953" providerId="AD" clId="Web-{34EFB9C6-BD23-2DED-A97F-2CA3A5951907}" dt="2020-02-20T15:48:11.799" v="250"/>
        <pc:sldMkLst>
          <pc:docMk/>
          <pc:sldMk cId="131570812" sldId="274"/>
        </pc:sldMkLst>
      </pc:sldChg>
      <pc:sldChg chg="addAnim modAnim">
        <pc:chgData name="Peter Doyle" userId="S::p.doyle@uwtsd.ac.uk::9eb13c6d-8f51-46c9-bcaf-0558aa31b953" providerId="AD" clId="Web-{34EFB9C6-BD23-2DED-A97F-2CA3A5951907}" dt="2020-02-20T15:47:56.627" v="247"/>
        <pc:sldMkLst>
          <pc:docMk/>
          <pc:sldMk cId="3252565594" sldId="275"/>
        </pc:sldMkLst>
      </pc:sldChg>
      <pc:sldChg chg="addAnim modAnim">
        <pc:chgData name="Peter Doyle" userId="S::p.doyle@uwtsd.ac.uk::9eb13c6d-8f51-46c9-bcaf-0558aa31b953" providerId="AD" clId="Web-{34EFB9C6-BD23-2DED-A97F-2CA3A5951907}" dt="2020-02-20T15:47:50.846" v="244"/>
        <pc:sldMkLst>
          <pc:docMk/>
          <pc:sldMk cId="3984053282" sldId="276"/>
        </pc:sldMkLst>
      </pc:sldChg>
      <pc:sldChg chg="addAnim modAnim">
        <pc:chgData name="Peter Doyle" userId="S::p.doyle@uwtsd.ac.uk::9eb13c6d-8f51-46c9-bcaf-0558aa31b953" providerId="AD" clId="Web-{34EFB9C6-BD23-2DED-A97F-2CA3A5951907}" dt="2020-02-20T15:47:46.424" v="241"/>
        <pc:sldMkLst>
          <pc:docMk/>
          <pc:sldMk cId="292786331" sldId="277"/>
        </pc:sldMkLst>
      </pc:sldChg>
      <pc:sldChg chg="addAnim modAnim">
        <pc:chgData name="Peter Doyle" userId="S::p.doyle@uwtsd.ac.uk::9eb13c6d-8f51-46c9-bcaf-0558aa31b953" providerId="AD" clId="Web-{34EFB9C6-BD23-2DED-A97F-2CA3A5951907}" dt="2020-02-20T15:47:39.315" v="238"/>
        <pc:sldMkLst>
          <pc:docMk/>
          <pc:sldMk cId="4016883803" sldId="278"/>
        </pc:sldMkLst>
      </pc:sldChg>
      <pc:sldChg chg="addAnim modAnim">
        <pc:chgData name="Peter Doyle" userId="S::p.doyle@uwtsd.ac.uk::9eb13c6d-8f51-46c9-bcaf-0558aa31b953" providerId="AD" clId="Web-{34EFB9C6-BD23-2DED-A97F-2CA3A5951907}" dt="2020-02-20T15:47:34.174" v="235"/>
        <pc:sldMkLst>
          <pc:docMk/>
          <pc:sldMk cId="1473275055" sldId="279"/>
        </pc:sldMkLst>
      </pc:sldChg>
      <pc:sldChg chg="addAnim modAnim">
        <pc:chgData name="Peter Doyle" userId="S::p.doyle@uwtsd.ac.uk::9eb13c6d-8f51-46c9-bcaf-0558aa31b953" providerId="AD" clId="Web-{34EFB9C6-BD23-2DED-A97F-2CA3A5951907}" dt="2020-02-20T15:47:24.455" v="232"/>
        <pc:sldMkLst>
          <pc:docMk/>
          <pc:sldMk cId="2278801504" sldId="280"/>
        </pc:sldMkLst>
      </pc:sldChg>
      <pc:sldChg chg="addSp delSp modSp new">
        <pc:chgData name="Peter Doyle" userId="S::p.doyle@uwtsd.ac.uk::9eb13c6d-8f51-46c9-bcaf-0558aa31b953" providerId="AD" clId="Web-{34EFB9C6-BD23-2DED-A97F-2CA3A5951907}" dt="2020-02-20T15:38:44.084" v="43" actId="14100"/>
        <pc:sldMkLst>
          <pc:docMk/>
          <pc:sldMk cId="378044875" sldId="283"/>
        </pc:sldMkLst>
        <pc:spChg chg="del">
          <ac:chgData name="Peter Doyle" userId="S::p.doyle@uwtsd.ac.uk::9eb13c6d-8f51-46c9-bcaf-0558aa31b953" providerId="AD" clId="Web-{34EFB9C6-BD23-2DED-A97F-2CA3A5951907}" dt="2020-02-20T15:38:29.256" v="39"/>
          <ac:spMkLst>
            <pc:docMk/>
            <pc:sldMk cId="378044875" sldId="283"/>
            <ac:spMk id="3" creationId="{5BFDF967-119B-4ECA-A099-209E832948A6}"/>
          </ac:spMkLst>
        </pc:spChg>
        <pc:picChg chg="add mod ord">
          <ac:chgData name="Peter Doyle" userId="S::p.doyle@uwtsd.ac.uk::9eb13c6d-8f51-46c9-bcaf-0558aa31b953" providerId="AD" clId="Web-{34EFB9C6-BD23-2DED-A97F-2CA3A5951907}" dt="2020-02-20T15:38:44.084" v="43" actId="14100"/>
          <ac:picMkLst>
            <pc:docMk/>
            <pc:sldMk cId="378044875" sldId="283"/>
            <ac:picMk id="4" creationId="{4C7DD421-299B-4406-AEDD-21AECF036D1C}"/>
          </ac:picMkLst>
        </pc:picChg>
      </pc:sldChg>
      <pc:sldChg chg="new del">
        <pc:chgData name="Peter Doyle" userId="S::p.doyle@uwtsd.ac.uk::9eb13c6d-8f51-46c9-bcaf-0558aa31b953" providerId="AD" clId="Web-{34EFB9C6-BD23-2DED-A97F-2CA3A5951907}" dt="2020-02-20T15:32:06.696" v="3"/>
        <pc:sldMkLst>
          <pc:docMk/>
          <pc:sldMk cId="1676519838" sldId="283"/>
        </pc:sldMkLst>
      </pc:sldChg>
      <pc:sldChg chg="new del">
        <pc:chgData name="Peter Doyle" userId="S::p.doyle@uwtsd.ac.uk::9eb13c6d-8f51-46c9-bcaf-0558aa31b953" providerId="AD" clId="Web-{34EFB9C6-BD23-2DED-A97F-2CA3A5951907}" dt="2020-02-20T15:28:11.869" v="1"/>
        <pc:sldMkLst>
          <pc:docMk/>
          <pc:sldMk cId="1955442165" sldId="283"/>
        </pc:sldMkLst>
      </pc:sldChg>
      <pc:sldChg chg="modSp new ord addAnim modAnim">
        <pc:chgData name="Peter Doyle" userId="S::p.doyle@uwtsd.ac.uk::9eb13c6d-8f51-46c9-bcaf-0558aa31b953" providerId="AD" clId="Web-{34EFB9C6-BD23-2DED-A97F-2CA3A5951907}" dt="2020-02-20T15:49:51.392" v="302"/>
        <pc:sldMkLst>
          <pc:docMk/>
          <pc:sldMk cId="4071199725" sldId="284"/>
        </pc:sldMkLst>
        <pc:spChg chg="mod">
          <ac:chgData name="Peter Doyle" userId="S::p.doyle@uwtsd.ac.uk::9eb13c6d-8f51-46c9-bcaf-0558aa31b953" providerId="AD" clId="Web-{34EFB9C6-BD23-2DED-A97F-2CA3A5951907}" dt="2020-02-20T15:39:42.162" v="62" actId="20577"/>
          <ac:spMkLst>
            <pc:docMk/>
            <pc:sldMk cId="4071199725" sldId="284"/>
            <ac:spMk id="2" creationId="{7A6E48D6-DA98-4DCA-A56D-B693DB8ED8E4}"/>
          </ac:spMkLst>
        </pc:spChg>
        <pc:spChg chg="mod">
          <ac:chgData name="Peter Doyle" userId="S::p.doyle@uwtsd.ac.uk::9eb13c6d-8f51-46c9-bcaf-0558aa31b953" providerId="AD" clId="Web-{34EFB9C6-BD23-2DED-A97F-2CA3A5951907}" dt="2020-02-20T15:46:33.940" v="228" actId="20577"/>
          <ac:spMkLst>
            <pc:docMk/>
            <pc:sldMk cId="4071199725" sldId="284"/>
            <ac:spMk id="3" creationId="{AD77EDCB-3B66-49F0-BC48-2AFE475586AD}"/>
          </ac:spMkLst>
        </pc:spChg>
      </pc:sldChg>
      <pc:sldChg chg="modSp new">
        <pc:chgData name="Peter Doyle" userId="S::p.doyle@uwtsd.ac.uk::9eb13c6d-8f51-46c9-bcaf-0558aa31b953" providerId="AD" clId="Web-{34EFB9C6-BD23-2DED-A97F-2CA3A5951907}" dt="2020-02-20T15:50:33.157" v="346" actId="20577"/>
        <pc:sldMkLst>
          <pc:docMk/>
          <pc:sldMk cId="1232713100" sldId="285"/>
        </pc:sldMkLst>
        <pc:spChg chg="mod">
          <ac:chgData name="Peter Doyle" userId="S::p.doyle@uwtsd.ac.uk::9eb13c6d-8f51-46c9-bcaf-0558aa31b953" providerId="AD" clId="Web-{34EFB9C6-BD23-2DED-A97F-2CA3A5951907}" dt="2020-02-20T15:50:33.157" v="346" actId="20577"/>
          <ac:spMkLst>
            <pc:docMk/>
            <pc:sldMk cId="1232713100" sldId="285"/>
            <ac:spMk id="3" creationId="{8C478A87-6E9B-43E8-9E3D-C5FC5603073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15BCAA-4414-4A51-AED4-FB1B2D8F3013}" type="datetimeFigureOut">
              <a:rPr lang="en-US"/>
              <a:t>2/20/2020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75D956-5E76-41FF-9E67-2BA7E57924EA}" type="slidenum">
              <a:rPr lang="en-US"/>
              <a:t>‹#›</a:t>
            </a:fld>
            <a:endParaRPr lang="en-US"/>
          </a:p>
        </p:txBody>
      </p:sp>
    </p:spTree>
    <p:extLst>
      <p:ext uri="{BB962C8B-B14F-4D97-AF65-F5344CB8AC3E}">
        <p14:creationId xmlns:p14="http://schemas.microsoft.com/office/powerpoint/2010/main" val="3896301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88ED206-37BF-4938-BA70-02034139C95A}" type="slidenum">
              <a:rPr lang="en-GB" smtClean="0"/>
              <a:pPr/>
              <a:t>2</a:t>
            </a:fld>
            <a:endParaRPr lang="en-GB" dirty="0"/>
          </a:p>
        </p:txBody>
      </p:sp>
    </p:spTree>
    <p:extLst>
      <p:ext uri="{BB962C8B-B14F-4D97-AF65-F5344CB8AC3E}">
        <p14:creationId xmlns:p14="http://schemas.microsoft.com/office/powerpoint/2010/main" val="42036111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2/20/2020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2/20/2020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2/20/2020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2/20/2020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39308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2/20/2020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ideo" Target="https://www.youtube.com/embed/iVT31s2y_Pc?feature=oembe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6wrSYdzCGYE?feature=oembed"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6ShHJ2zFzQI?feature=oemb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3"/>
          <p:cNvSpPr>
            <a:spLocks noGrp="1"/>
          </p:cNvSpPr>
          <p:nvPr>
            <p:ph type="ctrTitle"/>
          </p:nvPr>
        </p:nvSpPr>
        <p:spPr>
          <a:xfrm>
            <a:off x="3045368" y="2043663"/>
            <a:ext cx="6105194" cy="2031055"/>
          </a:xfrm>
        </p:spPr>
        <p:txBody>
          <a:bodyPr>
            <a:normAutofit/>
          </a:bodyPr>
          <a:lstStyle/>
          <a:p>
            <a:r>
              <a:rPr lang="en-GB" sz="4700" b="1">
                <a:solidFill>
                  <a:srgbClr val="FFFFFF"/>
                </a:solidFill>
              </a:rPr>
              <a:t>Media Constructions of Children: ‘Evil Monsters’ and ‘Tragic Victims’</a:t>
            </a:r>
          </a:p>
        </p:txBody>
      </p:sp>
      <p:sp>
        <p:nvSpPr>
          <p:cNvPr id="5" name="Subtitle 4"/>
          <p:cNvSpPr>
            <a:spLocks noGrp="1"/>
          </p:cNvSpPr>
          <p:nvPr>
            <p:ph type="subTitle" idx="1"/>
          </p:nvPr>
        </p:nvSpPr>
        <p:spPr>
          <a:xfrm>
            <a:off x="3045368" y="4074718"/>
            <a:ext cx="6105194" cy="682079"/>
          </a:xfrm>
        </p:spPr>
        <p:txBody>
          <a:bodyPr vert="horz" lIns="91440" tIns="45720" rIns="91440" bIns="45720" rtlCol="0">
            <a:normAutofit/>
          </a:bodyPr>
          <a:lstStyle/>
          <a:p>
            <a:endParaRPr lang="en-GB">
              <a:solidFill>
                <a:srgbClr val="FFFFFF"/>
              </a:solidFill>
              <a:cs typeface="Calibri"/>
            </a:endParaRPr>
          </a:p>
        </p:txBody>
      </p:sp>
    </p:spTree>
    <p:extLst>
      <p:ext uri="{BB962C8B-B14F-4D97-AF65-F5344CB8AC3E}">
        <p14:creationId xmlns:p14="http://schemas.microsoft.com/office/powerpoint/2010/main" val="42926608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a:t>Contributions of  labelling theory</a:t>
            </a:r>
            <a:endParaRPr lang="en-US" sz="2800" dirty="0"/>
          </a:p>
        </p:txBody>
      </p:sp>
      <p:sp>
        <p:nvSpPr>
          <p:cNvPr id="3" name="Content Placeholder 2"/>
          <p:cNvSpPr>
            <a:spLocks noGrp="1"/>
          </p:cNvSpPr>
          <p:nvPr>
            <p:ph sz="quarter" idx="13"/>
          </p:nvPr>
        </p:nvSpPr>
        <p:spPr>
          <a:xfrm>
            <a:off x="898721" y="1556792"/>
            <a:ext cx="9081247" cy="4165848"/>
          </a:xfrm>
          <a:prstGeom prst="rect">
            <a:avLst/>
          </a:prstGeom>
        </p:spPr>
        <p:txBody>
          <a:bodyPr>
            <a:normAutofit fontScale="92500" lnSpcReduction="20000"/>
          </a:bodyPr>
          <a:lstStyle/>
          <a:p>
            <a:pPr marL="0" indent="0" algn="ctr">
              <a:buNone/>
            </a:pPr>
            <a:r>
              <a:rPr lang="en-GB" sz="2800" b="1" dirty="0"/>
              <a:t>Howard Becker (1963):</a:t>
            </a:r>
          </a:p>
          <a:p>
            <a:pPr marL="68580" indent="0" algn="ctr">
              <a:buNone/>
            </a:pPr>
            <a:endParaRPr lang="en-GB" sz="2800" b="1" dirty="0"/>
          </a:p>
          <a:p>
            <a:pPr marL="0" indent="0">
              <a:buNone/>
            </a:pPr>
            <a:r>
              <a:rPr lang="en-GB" sz="2400" dirty="0"/>
              <a:t>“One of the most important contributions of this [the labelling perspective] has been to focus attention on the way labelling places the actor in circumstances which make it harder for him to continue the normal routines of everyday life and thus provide abnormal actions (as when a </a:t>
            </a:r>
            <a:r>
              <a:rPr lang="en-GB" sz="2400" u="sng" dirty="0"/>
              <a:t>prison record makes it harder </a:t>
            </a:r>
            <a:r>
              <a:rPr lang="en-GB" sz="2400" dirty="0"/>
              <a:t>to earn a living at a conventional occupation and so disposes its possessor to move to an illegal one)”</a:t>
            </a:r>
          </a:p>
          <a:p>
            <a:pPr marL="0" indent="0">
              <a:buNone/>
            </a:pPr>
            <a:endParaRPr lang="en-GB" sz="2400" dirty="0"/>
          </a:p>
          <a:p>
            <a:pPr marL="0" indent="0" algn="ctr">
              <a:buNone/>
            </a:pPr>
            <a:endParaRPr lang="en-GB" sz="2400" dirty="0">
              <a:solidFill>
                <a:srgbClr val="FF0000"/>
              </a:solidFill>
            </a:endParaRPr>
          </a:p>
          <a:p>
            <a:pPr marL="0" indent="0" algn="ctr">
              <a:buNone/>
            </a:pPr>
            <a:r>
              <a:rPr lang="en-GB" sz="2400" dirty="0">
                <a:solidFill>
                  <a:srgbClr val="FF0000"/>
                </a:solidFill>
              </a:rPr>
              <a:t>A thought…</a:t>
            </a:r>
          </a:p>
          <a:p>
            <a:pPr marL="0" indent="0" algn="ctr">
              <a:buNone/>
            </a:pPr>
            <a:r>
              <a:rPr lang="en-GB" sz="2400" dirty="0">
                <a:solidFill>
                  <a:srgbClr val="FF0000"/>
                </a:solidFill>
              </a:rPr>
              <a:t>Must we consider however that labelling becomes inevitable – especially with grave crimes such as murder?</a:t>
            </a:r>
          </a:p>
          <a:p>
            <a:endParaRPr lang="en-US" dirty="0"/>
          </a:p>
        </p:txBody>
      </p:sp>
    </p:spTree>
    <p:extLst>
      <p:ext uri="{BB962C8B-B14F-4D97-AF65-F5344CB8AC3E}">
        <p14:creationId xmlns:p14="http://schemas.microsoft.com/office/powerpoint/2010/main" val="2278801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Overview </a:t>
            </a:r>
          </a:p>
        </p:txBody>
      </p:sp>
      <p:sp>
        <p:nvSpPr>
          <p:cNvPr id="3" name="Content Placeholder 2"/>
          <p:cNvSpPr>
            <a:spLocks noGrp="1"/>
          </p:cNvSpPr>
          <p:nvPr>
            <p:ph idx="1"/>
          </p:nvPr>
        </p:nvSpPr>
        <p:spPr/>
        <p:txBody>
          <a:bodyPr/>
          <a:lstStyle/>
          <a:p>
            <a:r>
              <a:rPr lang="en-GB" dirty="0"/>
              <a:t>Discussion about contradictory assumptions about children in contemporary Britain</a:t>
            </a:r>
          </a:p>
          <a:p>
            <a:r>
              <a:rPr lang="en-GB" dirty="0"/>
              <a:t>An examination of anxiety about childhood following the abduction and murder of Jamie </a:t>
            </a:r>
            <a:r>
              <a:rPr lang="en-GB"/>
              <a:t>Bulger</a:t>
            </a:r>
            <a:endParaRPr lang="en-GB" dirty="0"/>
          </a:p>
          <a:p>
            <a:r>
              <a:rPr lang="en-GB" dirty="0"/>
              <a:t>A comparison of media representations of children as offenders and children as the victims of crime</a:t>
            </a:r>
          </a:p>
          <a:p>
            <a:endParaRPr lang="en-GB" dirty="0"/>
          </a:p>
        </p:txBody>
      </p:sp>
    </p:spTree>
    <p:extLst>
      <p:ext uri="{BB962C8B-B14F-4D97-AF65-F5344CB8AC3E}">
        <p14:creationId xmlns:p14="http://schemas.microsoft.com/office/powerpoint/2010/main" val="1473275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Changes to how childhood is viewed</a:t>
            </a:r>
          </a:p>
        </p:txBody>
      </p:sp>
      <p:sp>
        <p:nvSpPr>
          <p:cNvPr id="3" name="Content Placeholder 2"/>
          <p:cNvSpPr>
            <a:spLocks noGrp="1"/>
          </p:cNvSpPr>
          <p:nvPr>
            <p:ph idx="1"/>
          </p:nvPr>
        </p:nvSpPr>
        <p:spPr/>
        <p:txBody>
          <a:bodyPr/>
          <a:lstStyle/>
          <a:p>
            <a:r>
              <a:rPr lang="en-GB" dirty="0"/>
              <a:t>1950s and 1960s, the age at which young people are labelled as ‘</a:t>
            </a:r>
            <a:r>
              <a:rPr lang="en-GB" i="1" dirty="0"/>
              <a:t>folk devils</a:t>
            </a:r>
            <a:r>
              <a:rPr lang="en-GB" dirty="0"/>
              <a:t>’ has decreased</a:t>
            </a:r>
          </a:p>
          <a:p>
            <a:r>
              <a:rPr lang="en-GB" dirty="0"/>
              <a:t>Boundaries between ‘youth’ and adolescence’ blurred</a:t>
            </a:r>
          </a:p>
          <a:p>
            <a:r>
              <a:rPr lang="en-GB" dirty="0"/>
              <a:t>Changes in how children were to be punished</a:t>
            </a:r>
          </a:p>
          <a:p>
            <a:r>
              <a:rPr lang="en-GB" dirty="0"/>
              <a:t>Dichotomy of the </a:t>
            </a:r>
            <a:r>
              <a:rPr lang="en-GB" i="1" dirty="0" err="1"/>
              <a:t>adultifed</a:t>
            </a:r>
            <a:r>
              <a:rPr lang="en-GB" dirty="0"/>
              <a:t> child and </a:t>
            </a:r>
            <a:r>
              <a:rPr lang="en-GB" i="1" dirty="0" err="1"/>
              <a:t>infantilization</a:t>
            </a:r>
            <a:endParaRPr lang="en-GB" i="1" dirty="0"/>
          </a:p>
        </p:txBody>
      </p:sp>
    </p:spTree>
    <p:extLst>
      <p:ext uri="{BB962C8B-B14F-4D97-AF65-F5344CB8AC3E}">
        <p14:creationId xmlns:p14="http://schemas.microsoft.com/office/powerpoint/2010/main" val="4016883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1993 Children as ‘evil’ monsters</a:t>
            </a:r>
          </a:p>
        </p:txBody>
      </p:sp>
      <p:sp>
        <p:nvSpPr>
          <p:cNvPr id="3" name="Content Placeholder 2"/>
          <p:cNvSpPr>
            <a:spLocks noGrp="1"/>
          </p:cNvSpPr>
          <p:nvPr>
            <p:ph idx="1"/>
          </p:nvPr>
        </p:nvSpPr>
        <p:spPr/>
        <p:txBody>
          <a:bodyPr/>
          <a:lstStyle/>
          <a:p>
            <a:r>
              <a:rPr lang="en-GB" dirty="0"/>
              <a:t>The Jamie </a:t>
            </a:r>
            <a:r>
              <a:rPr lang="en-GB" dirty="0" err="1"/>
              <a:t>Bulger</a:t>
            </a:r>
            <a:r>
              <a:rPr lang="en-GB" dirty="0"/>
              <a:t> murder</a:t>
            </a:r>
          </a:p>
          <a:p>
            <a:pPr lvl="1"/>
            <a:r>
              <a:rPr lang="en-GB" dirty="0"/>
              <a:t>The impact of the court case</a:t>
            </a:r>
          </a:p>
          <a:p>
            <a:pPr lvl="1"/>
            <a:r>
              <a:rPr lang="en-GB" dirty="0"/>
              <a:t>The mediated response</a:t>
            </a:r>
          </a:p>
          <a:p>
            <a:r>
              <a:rPr lang="en-GB" dirty="0"/>
              <a:t>Statistics reveal children are more likely to be murdered by a parent or an adult known to them – missing from public discourse</a:t>
            </a:r>
          </a:p>
          <a:p>
            <a:r>
              <a:rPr lang="en-GB" dirty="0"/>
              <a:t>Media more concerned with randomness of </a:t>
            </a:r>
            <a:r>
              <a:rPr lang="en-GB" i="1" dirty="0"/>
              <a:t>risk </a:t>
            </a:r>
          </a:p>
        </p:txBody>
      </p:sp>
    </p:spTree>
    <p:extLst>
      <p:ext uri="{BB962C8B-B14F-4D97-AF65-F5344CB8AC3E}">
        <p14:creationId xmlns:p14="http://schemas.microsoft.com/office/powerpoint/2010/main" val="292786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1996 Children as ‘tragic victims’</a:t>
            </a:r>
          </a:p>
        </p:txBody>
      </p:sp>
      <p:sp>
        <p:nvSpPr>
          <p:cNvPr id="3" name="Content Placeholder 2"/>
          <p:cNvSpPr>
            <a:spLocks noGrp="1"/>
          </p:cNvSpPr>
          <p:nvPr>
            <p:ph idx="1"/>
          </p:nvPr>
        </p:nvSpPr>
        <p:spPr/>
        <p:txBody>
          <a:bodyPr>
            <a:normAutofit/>
          </a:bodyPr>
          <a:lstStyle/>
          <a:p>
            <a:r>
              <a:rPr lang="en-GB" dirty="0"/>
              <a:t>Paedophilia as a moral panic </a:t>
            </a:r>
          </a:p>
          <a:p>
            <a:r>
              <a:rPr lang="en-GB" dirty="0"/>
              <a:t>Eruption of coverage of paedophilia in mid 1990s</a:t>
            </a:r>
          </a:p>
          <a:p>
            <a:pPr lvl="1"/>
            <a:r>
              <a:rPr lang="en-GB" dirty="0"/>
              <a:t>UK – increased public awareness</a:t>
            </a:r>
          </a:p>
          <a:p>
            <a:pPr lvl="1"/>
            <a:r>
              <a:rPr lang="en-GB" dirty="0"/>
              <a:t>NI – Catholic church</a:t>
            </a:r>
          </a:p>
          <a:p>
            <a:pPr lvl="1"/>
            <a:r>
              <a:rPr lang="en-GB" dirty="0"/>
              <a:t>Belgium – released paedophile charged with child murders</a:t>
            </a:r>
          </a:p>
          <a:p>
            <a:pPr lvl="1"/>
            <a:r>
              <a:rPr lang="en-GB" dirty="0"/>
              <a:t>UK – the West case</a:t>
            </a:r>
          </a:p>
          <a:p>
            <a:pPr lvl="1"/>
            <a:r>
              <a:rPr lang="en-GB" dirty="0"/>
              <a:t>USA – Megan’s law</a:t>
            </a:r>
          </a:p>
          <a:p>
            <a:r>
              <a:rPr lang="en-GB" dirty="0"/>
              <a:t>The Introduction of the Sex Offenders Act (1997)</a:t>
            </a:r>
          </a:p>
          <a:p>
            <a:r>
              <a:rPr lang="en-GB" dirty="0"/>
              <a:t>Crime and Disorder Act (1998)</a:t>
            </a:r>
          </a:p>
        </p:txBody>
      </p:sp>
    </p:spTree>
    <p:extLst>
      <p:ext uri="{BB962C8B-B14F-4D97-AF65-F5344CB8AC3E}">
        <p14:creationId xmlns:p14="http://schemas.microsoft.com/office/powerpoint/2010/main" val="3984053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1996 Children as ‘tragic victims’ (2)</a:t>
            </a:r>
            <a:endParaRPr lang="en-GB" dirty="0"/>
          </a:p>
        </p:txBody>
      </p:sp>
      <p:sp>
        <p:nvSpPr>
          <p:cNvPr id="3" name="Content Placeholder 2"/>
          <p:cNvSpPr>
            <a:spLocks noGrp="1"/>
          </p:cNvSpPr>
          <p:nvPr>
            <p:ph idx="1"/>
          </p:nvPr>
        </p:nvSpPr>
        <p:spPr/>
        <p:txBody>
          <a:bodyPr/>
          <a:lstStyle/>
          <a:p>
            <a:r>
              <a:rPr lang="en-GB" dirty="0"/>
              <a:t>Impact of ‘hurried’ sex offender legislation</a:t>
            </a:r>
          </a:p>
          <a:p>
            <a:r>
              <a:rPr lang="en-GB" dirty="0"/>
              <a:t>The News of the World – naming and shaming campaign</a:t>
            </a:r>
          </a:p>
          <a:p>
            <a:r>
              <a:rPr lang="en-GB" dirty="0"/>
              <a:t>The ‘popular’ construction of the paedophile</a:t>
            </a:r>
          </a:p>
          <a:p>
            <a:r>
              <a:rPr lang="en-GB" dirty="0"/>
              <a:t>Internet technologies </a:t>
            </a:r>
          </a:p>
          <a:p>
            <a:r>
              <a:rPr lang="en-GB" dirty="0"/>
              <a:t>Should paedophilia be viewed as a moral panic?</a:t>
            </a:r>
          </a:p>
        </p:txBody>
      </p:sp>
    </p:spTree>
    <p:extLst>
      <p:ext uri="{BB962C8B-B14F-4D97-AF65-F5344CB8AC3E}">
        <p14:creationId xmlns:p14="http://schemas.microsoft.com/office/powerpoint/2010/main" val="3252565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707E5-2BDB-46E5-AD7F-FA222F258057}"/>
              </a:ext>
            </a:extLst>
          </p:cNvPr>
          <p:cNvSpPr>
            <a:spLocks noGrp="1"/>
          </p:cNvSpPr>
          <p:nvPr>
            <p:ph type="title"/>
          </p:nvPr>
        </p:nvSpPr>
        <p:spPr/>
        <p:txBody>
          <a:bodyPr/>
          <a:lstStyle/>
          <a:p>
            <a:endParaRPr lang="en-US"/>
          </a:p>
        </p:txBody>
      </p:sp>
      <p:pic>
        <p:nvPicPr>
          <p:cNvPr id="4" name="Picture 4">
            <a:hlinkClick r:id="" action="ppaction://media"/>
            <a:extLst>
              <a:ext uri="{FF2B5EF4-FFF2-40B4-BE49-F238E27FC236}">
                <a16:creationId xmlns:a16="http://schemas.microsoft.com/office/drawing/2014/main" id="{4BE35D3C-259C-411F-BE18-CD851E4084B3}"/>
              </a:ext>
            </a:extLst>
          </p:cNvPr>
          <p:cNvPicPr>
            <a:picLocks noGrp="1" noRot="1" noChangeAspect="1"/>
          </p:cNvPicPr>
          <p:nvPr>
            <p:ph idx="1"/>
            <a:videoFile r:link="rId1"/>
          </p:nvPr>
        </p:nvPicPr>
        <p:blipFill>
          <a:blip r:embed="rId3"/>
          <a:stretch>
            <a:fillRect/>
          </a:stretch>
        </p:blipFill>
        <p:spPr>
          <a:xfrm>
            <a:off x="0" y="794"/>
            <a:ext cx="12192000" cy="6915410"/>
          </a:xfrm>
        </p:spPr>
      </p:pic>
    </p:spTree>
    <p:extLst>
      <p:ext uri="{BB962C8B-B14F-4D97-AF65-F5344CB8AC3E}">
        <p14:creationId xmlns:p14="http://schemas.microsoft.com/office/powerpoint/2010/main" val="456465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7B04D-1014-42ED-8E41-E57E084A89F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C478A87-6E9B-43E8-9E3D-C5FC56030737}"/>
              </a:ext>
            </a:extLst>
          </p:cNvPr>
          <p:cNvSpPr>
            <a:spLocks noGrp="1"/>
          </p:cNvSpPr>
          <p:nvPr>
            <p:ph idx="1"/>
          </p:nvPr>
        </p:nvSpPr>
        <p:spPr/>
        <p:txBody>
          <a:bodyPr vert="horz" lIns="91440" tIns="45720" rIns="91440" bIns="45720" rtlCol="0" anchor="t">
            <a:normAutofit/>
          </a:bodyPr>
          <a:lstStyle/>
          <a:p>
            <a:pPr marL="0" indent="0" algn="ctr">
              <a:buNone/>
            </a:pPr>
            <a:endParaRPr lang="en-GB" dirty="0">
              <a:solidFill>
                <a:srgbClr val="FF0000"/>
              </a:solidFill>
              <a:cs typeface="Calibri"/>
            </a:endParaRPr>
          </a:p>
          <a:p>
            <a:pPr marL="0" indent="0" algn="ctr">
              <a:buNone/>
            </a:pPr>
            <a:endParaRPr lang="en-GB" dirty="0">
              <a:solidFill>
                <a:srgbClr val="FF0000"/>
              </a:solidFill>
              <a:cs typeface="Calibri"/>
            </a:endParaRPr>
          </a:p>
          <a:p>
            <a:pPr marL="0" indent="0" algn="ctr">
              <a:buNone/>
            </a:pPr>
            <a:r>
              <a:rPr lang="en-GB">
                <a:solidFill>
                  <a:srgbClr val="FF0000"/>
                </a:solidFill>
                <a:cs typeface="Calibri"/>
              </a:rPr>
              <a:t>Any Questions or Discussion you would like before we move on?</a:t>
            </a:r>
            <a:endParaRPr lang="en-US">
              <a:cs typeface="Calibri"/>
            </a:endParaRPr>
          </a:p>
        </p:txBody>
      </p:sp>
    </p:spTree>
    <p:extLst>
      <p:ext uri="{BB962C8B-B14F-4D97-AF65-F5344CB8AC3E}">
        <p14:creationId xmlns:p14="http://schemas.microsoft.com/office/powerpoint/2010/main" val="1232713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Guilt, collusion and voyeurism </a:t>
            </a:r>
          </a:p>
        </p:txBody>
      </p:sp>
      <p:sp>
        <p:nvSpPr>
          <p:cNvPr id="3" name="Content Placeholder 2"/>
          <p:cNvSpPr>
            <a:spLocks noGrp="1"/>
          </p:cNvSpPr>
          <p:nvPr>
            <p:ph idx="1"/>
          </p:nvPr>
        </p:nvSpPr>
        <p:spPr/>
        <p:txBody>
          <a:bodyPr/>
          <a:lstStyle/>
          <a:p>
            <a:r>
              <a:rPr lang="en-GB" dirty="0"/>
              <a:t>The impact of reducing serious crimes to moral panics</a:t>
            </a:r>
          </a:p>
          <a:p>
            <a:r>
              <a:rPr lang="en-GB" dirty="0"/>
              <a:t>Paradoxes in cultural attitudes and legal responses</a:t>
            </a:r>
          </a:p>
          <a:p>
            <a:r>
              <a:rPr lang="en-GB" dirty="0"/>
              <a:t>Comparisons to young people who take drugs </a:t>
            </a:r>
          </a:p>
          <a:p>
            <a:r>
              <a:rPr lang="en-GB" dirty="0"/>
              <a:t>Journalism and child protection known family and the stranger</a:t>
            </a:r>
          </a:p>
          <a:p>
            <a:pPr>
              <a:buNone/>
            </a:pPr>
            <a:endParaRPr lang="en-GB" dirty="0"/>
          </a:p>
          <a:p>
            <a:endParaRPr lang="en-GB" dirty="0"/>
          </a:p>
        </p:txBody>
      </p:sp>
    </p:spTree>
    <p:extLst>
      <p:ext uri="{BB962C8B-B14F-4D97-AF65-F5344CB8AC3E}">
        <p14:creationId xmlns:p14="http://schemas.microsoft.com/office/powerpoint/2010/main" val="131570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Concluding thoughts</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Issues here go beyond Cohen’s moral panic </a:t>
            </a:r>
          </a:p>
          <a:p>
            <a:endParaRPr lang="en-GB" dirty="0"/>
          </a:p>
          <a:p>
            <a:r>
              <a:rPr lang="en-GB" dirty="0"/>
              <a:t>The creation in late modernity is of an imagined community </a:t>
            </a:r>
            <a:endParaRPr lang="en-GB" dirty="0">
              <a:cs typeface="Calibri" panose="020F0502020204030204"/>
            </a:endParaRPr>
          </a:p>
          <a:p>
            <a:pPr lvl="1"/>
            <a:r>
              <a:rPr lang="en-GB" dirty="0"/>
              <a:t>Expressions of grief and anger</a:t>
            </a:r>
          </a:p>
          <a:p>
            <a:endParaRPr lang="en-GB" dirty="0"/>
          </a:p>
          <a:p>
            <a:r>
              <a:rPr lang="en-GB" dirty="0"/>
              <a:t>Mediated expressions of fear and loathing are in keeping with the nature of society in late modernity</a:t>
            </a:r>
            <a:endParaRPr lang="en-GB"/>
          </a:p>
        </p:txBody>
      </p:sp>
    </p:spTree>
    <p:extLst>
      <p:ext uri="{BB962C8B-B14F-4D97-AF65-F5344CB8AC3E}">
        <p14:creationId xmlns:p14="http://schemas.microsoft.com/office/powerpoint/2010/main" val="2587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The ‘</a:t>
            </a:r>
            <a:r>
              <a:rPr lang="en-GB" b="1" dirty="0" err="1"/>
              <a:t>othering</a:t>
            </a:r>
            <a:r>
              <a:rPr lang="en-GB" b="1" dirty="0"/>
              <a:t>’ of victims and offenders</a:t>
            </a:r>
          </a:p>
        </p:txBody>
      </p:sp>
      <p:sp>
        <p:nvSpPr>
          <p:cNvPr id="3" name="Content Placeholder 2"/>
          <p:cNvSpPr>
            <a:spLocks noGrp="1"/>
          </p:cNvSpPr>
          <p:nvPr>
            <p:ph idx="1"/>
          </p:nvPr>
        </p:nvSpPr>
        <p:spPr/>
        <p:txBody>
          <a:bodyPr>
            <a:normAutofit/>
          </a:bodyPr>
          <a:lstStyle/>
          <a:p>
            <a:r>
              <a:rPr lang="en-GB" dirty="0"/>
              <a:t>It is evident that there is a clear selectiveness in how the media represent, offences, offenders and victims</a:t>
            </a:r>
          </a:p>
          <a:p>
            <a:r>
              <a:rPr lang="en-GB" dirty="0"/>
              <a:t>Interpersonal violent crimes are the ones that most people can recall and crime and punishment can still be seen as vehicles for connecting people </a:t>
            </a:r>
          </a:p>
          <a:p>
            <a:r>
              <a:rPr lang="en-GB" dirty="0"/>
              <a:t>Not all ‘mega cases’ are known around the world </a:t>
            </a:r>
          </a:p>
          <a:p>
            <a:r>
              <a:rPr lang="en-GB" dirty="0"/>
              <a:t>The use of online media connecting people making personal tragedy part of a wider social cause </a:t>
            </a:r>
          </a:p>
        </p:txBody>
      </p:sp>
    </p:spTree>
    <p:extLst>
      <p:ext uri="{BB962C8B-B14F-4D97-AF65-F5344CB8AC3E}">
        <p14:creationId xmlns:p14="http://schemas.microsoft.com/office/powerpoint/2010/main" val="415176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Overview</a:t>
            </a:r>
          </a:p>
        </p:txBody>
      </p:sp>
      <p:sp>
        <p:nvSpPr>
          <p:cNvPr id="3" name="Content Placeholder 2"/>
          <p:cNvSpPr>
            <a:spLocks noGrp="1"/>
          </p:cNvSpPr>
          <p:nvPr>
            <p:ph idx="1"/>
          </p:nvPr>
        </p:nvSpPr>
        <p:spPr/>
        <p:txBody>
          <a:bodyPr/>
          <a:lstStyle/>
          <a:p>
            <a:r>
              <a:rPr lang="en-GB" dirty="0"/>
              <a:t>Consideration of how digital technologies have altered how we interact with each other</a:t>
            </a:r>
          </a:p>
          <a:p>
            <a:r>
              <a:rPr lang="en-GB" dirty="0"/>
              <a:t>Discussion of the ‘digital divide’ </a:t>
            </a:r>
          </a:p>
          <a:p>
            <a:r>
              <a:rPr lang="en-GB" dirty="0"/>
              <a:t>Description of cybercrimes that most frequently appear in the news</a:t>
            </a:r>
          </a:p>
          <a:p>
            <a:r>
              <a:rPr lang="en-GB" dirty="0"/>
              <a:t>Reflection on how the Internet is transforming young people’s leisure habits and their sexual development </a:t>
            </a:r>
          </a:p>
          <a:p>
            <a:endParaRPr lang="en-GB" dirty="0"/>
          </a:p>
        </p:txBody>
      </p:sp>
    </p:spTree>
    <p:extLst>
      <p:ext uri="{BB962C8B-B14F-4D97-AF65-F5344CB8AC3E}">
        <p14:creationId xmlns:p14="http://schemas.microsoft.com/office/powerpoint/2010/main" val="2029087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Introduction </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Take up of the Internet has resulted in far reaching changes </a:t>
            </a:r>
          </a:p>
          <a:p>
            <a:r>
              <a:rPr lang="en-GB" dirty="0"/>
              <a:t>Social networking has revolutionized how we communicate with each other</a:t>
            </a:r>
          </a:p>
          <a:p>
            <a:r>
              <a:rPr lang="en-GB" dirty="0"/>
              <a:t>Morgan Stanley </a:t>
            </a:r>
            <a:r>
              <a:rPr lang="en-GB" i="1" dirty="0"/>
              <a:t>‘How Teenagers Consume Media’ </a:t>
            </a:r>
          </a:p>
          <a:p>
            <a:endParaRPr lang="en-GB" i="1" dirty="0"/>
          </a:p>
        </p:txBody>
      </p:sp>
    </p:spTree>
    <p:extLst>
      <p:ext uri="{BB962C8B-B14F-4D97-AF65-F5344CB8AC3E}">
        <p14:creationId xmlns:p14="http://schemas.microsoft.com/office/powerpoint/2010/main" val="3978021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12B2C-ADCC-4B3B-A928-113EBD4DDC52}"/>
              </a:ext>
            </a:extLst>
          </p:cNvPr>
          <p:cNvSpPr>
            <a:spLocks noGrp="1"/>
          </p:cNvSpPr>
          <p:nvPr>
            <p:ph type="title"/>
          </p:nvPr>
        </p:nvSpPr>
        <p:spPr/>
        <p:txBody>
          <a:bodyPr/>
          <a:lstStyle/>
          <a:p>
            <a:endParaRPr lang="en-GB"/>
          </a:p>
        </p:txBody>
      </p:sp>
      <p:pic>
        <p:nvPicPr>
          <p:cNvPr id="4" name="Picture 4">
            <a:hlinkClick r:id="" action="ppaction://media"/>
            <a:extLst>
              <a:ext uri="{FF2B5EF4-FFF2-40B4-BE49-F238E27FC236}">
                <a16:creationId xmlns:a16="http://schemas.microsoft.com/office/drawing/2014/main" id="{E8144F04-44EF-4530-B88C-109CEBF8B0CC}"/>
              </a:ext>
            </a:extLst>
          </p:cNvPr>
          <p:cNvPicPr>
            <a:picLocks noGrp="1" noRot="1" noChangeAspect="1"/>
          </p:cNvPicPr>
          <p:nvPr>
            <p:ph idx="1"/>
            <a:videoFile r:link="rId1"/>
          </p:nvPr>
        </p:nvPicPr>
        <p:blipFill>
          <a:blip r:embed="rId3"/>
          <a:stretch>
            <a:fillRect/>
          </a:stretch>
        </p:blipFill>
        <p:spPr>
          <a:xfrm>
            <a:off x="60158" y="794"/>
            <a:ext cx="12131842" cy="6858000"/>
          </a:xfrm>
        </p:spPr>
      </p:pic>
    </p:spTree>
    <p:extLst>
      <p:ext uri="{BB962C8B-B14F-4D97-AF65-F5344CB8AC3E}">
        <p14:creationId xmlns:p14="http://schemas.microsoft.com/office/powerpoint/2010/main" val="15884089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Redefining deviance and democratization: China </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Far reaching developments concerning technology in developing nations</a:t>
            </a:r>
          </a:p>
          <a:p>
            <a:r>
              <a:rPr lang="en-GB" dirty="0"/>
              <a:t>The digital divide</a:t>
            </a:r>
          </a:p>
          <a:p>
            <a:r>
              <a:rPr lang="en-GB" dirty="0"/>
              <a:t>Social, political and economic change with the Internet in China </a:t>
            </a:r>
          </a:p>
          <a:p>
            <a:r>
              <a:rPr lang="en-GB" dirty="0"/>
              <a:t>Growth is quicker than the US </a:t>
            </a:r>
          </a:p>
          <a:p>
            <a:r>
              <a:rPr lang="en-GB" dirty="0"/>
              <a:t>Internet restriction and censorship</a:t>
            </a:r>
          </a:p>
          <a:p>
            <a:r>
              <a:rPr lang="en-GB" dirty="0"/>
              <a:t>China and cybercrime</a:t>
            </a:r>
          </a:p>
          <a:p>
            <a:pPr lvl="1"/>
            <a:r>
              <a:rPr lang="en-GB" i="1" dirty="0"/>
              <a:t>Ping-pong (malware program)</a:t>
            </a:r>
            <a:endParaRPr lang="en-GB" i="1" dirty="0">
              <a:cs typeface="Calibri"/>
            </a:endParaRPr>
          </a:p>
        </p:txBody>
      </p:sp>
    </p:spTree>
    <p:extLst>
      <p:ext uri="{BB962C8B-B14F-4D97-AF65-F5344CB8AC3E}">
        <p14:creationId xmlns:p14="http://schemas.microsoft.com/office/powerpoint/2010/main" val="2827806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Cyber-warfare and cyber-terrorism </a:t>
            </a:r>
          </a:p>
        </p:txBody>
      </p:sp>
      <p:sp>
        <p:nvSpPr>
          <p:cNvPr id="3" name="Content Placeholder 2"/>
          <p:cNvSpPr>
            <a:spLocks noGrp="1"/>
          </p:cNvSpPr>
          <p:nvPr>
            <p:ph idx="1"/>
          </p:nvPr>
        </p:nvSpPr>
        <p:spPr>
          <a:xfrm>
            <a:off x="646839" y="1600200"/>
            <a:ext cx="9563961" cy="4853136"/>
          </a:xfrm>
        </p:spPr>
        <p:txBody>
          <a:bodyPr>
            <a:normAutofit/>
          </a:bodyPr>
          <a:lstStyle/>
          <a:p>
            <a:r>
              <a:rPr lang="en-GB" dirty="0"/>
              <a:t>The Internet has aided terrorist practice</a:t>
            </a:r>
          </a:p>
          <a:p>
            <a:pPr lvl="1"/>
            <a:r>
              <a:rPr lang="en-GB" dirty="0"/>
              <a:t>Media operations</a:t>
            </a:r>
          </a:p>
          <a:p>
            <a:pPr lvl="1"/>
            <a:r>
              <a:rPr lang="en-GB" dirty="0"/>
              <a:t>Attacks</a:t>
            </a:r>
          </a:p>
          <a:p>
            <a:pPr lvl="1"/>
            <a:r>
              <a:rPr lang="en-GB" dirty="0"/>
              <a:t>Recruitment</a:t>
            </a:r>
          </a:p>
          <a:p>
            <a:pPr lvl="1"/>
            <a:r>
              <a:rPr lang="en-GB" dirty="0"/>
              <a:t>Learning</a:t>
            </a:r>
          </a:p>
          <a:p>
            <a:pPr lvl="1"/>
            <a:r>
              <a:rPr lang="en-GB" dirty="0"/>
              <a:t>Finance</a:t>
            </a:r>
          </a:p>
          <a:p>
            <a:pPr lvl="1"/>
            <a:r>
              <a:rPr lang="en-GB" dirty="0"/>
              <a:t>Security</a:t>
            </a:r>
          </a:p>
          <a:p>
            <a:r>
              <a:rPr lang="en-GB" dirty="0"/>
              <a:t>Terrorism and warfare in cyberspace may be used to disable a country’s infrastructure, interfere with military data, or confuse financial transactions </a:t>
            </a:r>
          </a:p>
          <a:p>
            <a:r>
              <a:rPr lang="en-GB" dirty="0"/>
              <a:t>Do countries in the West overplay the risks from developing nations? </a:t>
            </a:r>
          </a:p>
          <a:p>
            <a:endParaRPr lang="en-GB" dirty="0"/>
          </a:p>
        </p:txBody>
      </p:sp>
    </p:spTree>
    <p:extLst>
      <p:ext uri="{BB962C8B-B14F-4D97-AF65-F5344CB8AC3E}">
        <p14:creationId xmlns:p14="http://schemas.microsoft.com/office/powerpoint/2010/main" val="953129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Electronic theft and abuse of intellectual property rights </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Theft in a virtual context is very different to its offline version, one person can take something without permission and make a copy so that both the original owner and thief have a copy</a:t>
            </a:r>
          </a:p>
          <a:p>
            <a:endParaRPr lang="en-GB" dirty="0"/>
          </a:p>
          <a:p>
            <a:r>
              <a:rPr lang="en-GB" dirty="0"/>
              <a:t>Electronic reproduction can take many forms – impacts on the film and music industry </a:t>
            </a:r>
            <a:endParaRPr lang="en-GB"/>
          </a:p>
          <a:p>
            <a:pPr lvl="1"/>
            <a:r>
              <a:rPr lang="en-GB" dirty="0"/>
              <a:t>Issues surrounding this</a:t>
            </a:r>
          </a:p>
        </p:txBody>
      </p:sp>
    </p:spTree>
    <p:extLst>
      <p:ext uri="{BB962C8B-B14F-4D97-AF65-F5344CB8AC3E}">
        <p14:creationId xmlns:p14="http://schemas.microsoft.com/office/powerpoint/2010/main" val="3753345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Hate crime</a:t>
            </a:r>
          </a:p>
        </p:txBody>
      </p:sp>
      <p:sp>
        <p:nvSpPr>
          <p:cNvPr id="3" name="Content Placeholder 2"/>
          <p:cNvSpPr>
            <a:spLocks noGrp="1"/>
          </p:cNvSpPr>
          <p:nvPr>
            <p:ph idx="1"/>
          </p:nvPr>
        </p:nvSpPr>
        <p:spPr/>
        <p:txBody>
          <a:bodyPr/>
          <a:lstStyle/>
          <a:p>
            <a:r>
              <a:rPr lang="en-GB" dirty="0"/>
              <a:t>The promotion of hatred is widespread and easily facilitated through the Internet</a:t>
            </a:r>
          </a:p>
          <a:p>
            <a:r>
              <a:rPr lang="en-GB" dirty="0"/>
              <a:t>The Internet has increased the global reach of terrorist groups</a:t>
            </a:r>
          </a:p>
          <a:p>
            <a:r>
              <a:rPr lang="en-GB" dirty="0"/>
              <a:t>Evidence of vigilantism against individuals too</a:t>
            </a:r>
          </a:p>
          <a:p>
            <a:r>
              <a:rPr lang="en-GB" dirty="0"/>
              <a:t>Hate behaviours, such as </a:t>
            </a:r>
            <a:r>
              <a:rPr lang="en-GB" dirty="0" err="1"/>
              <a:t>cyberbullying</a:t>
            </a:r>
            <a:r>
              <a:rPr lang="en-GB" dirty="0"/>
              <a:t> also evident on social networking sites</a:t>
            </a:r>
          </a:p>
        </p:txBody>
      </p:sp>
    </p:spTree>
    <p:extLst>
      <p:ext uri="{BB962C8B-B14F-4D97-AF65-F5344CB8AC3E}">
        <p14:creationId xmlns:p14="http://schemas.microsoft.com/office/powerpoint/2010/main" val="42436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Invasion of privacy, defamation, and ID theft </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Invasion of privacy</a:t>
            </a:r>
          </a:p>
          <a:p>
            <a:pPr lvl="1"/>
            <a:r>
              <a:rPr lang="en-GB" dirty="0"/>
              <a:t>Spamming</a:t>
            </a:r>
          </a:p>
          <a:p>
            <a:pPr lvl="1"/>
            <a:r>
              <a:rPr lang="en-GB" dirty="0"/>
              <a:t>Online defamation</a:t>
            </a:r>
          </a:p>
          <a:p>
            <a:pPr lvl="1"/>
            <a:r>
              <a:rPr lang="en-GB" dirty="0"/>
              <a:t>Stalking violence</a:t>
            </a:r>
          </a:p>
          <a:p>
            <a:endParaRPr lang="en-GB" dirty="0"/>
          </a:p>
          <a:p>
            <a:r>
              <a:rPr lang="en-GB" dirty="0"/>
              <a:t>Lecturers and teachers vulnerable to defamation </a:t>
            </a:r>
            <a:endParaRPr lang="en-GB" dirty="0">
              <a:cs typeface="Calibri" panose="020F0502020204030204"/>
            </a:endParaRPr>
          </a:p>
          <a:p>
            <a:endParaRPr lang="en-GB" dirty="0"/>
          </a:p>
          <a:p>
            <a:r>
              <a:rPr lang="en-GB" dirty="0"/>
              <a:t>Theft of personal identity also increasing </a:t>
            </a:r>
          </a:p>
          <a:p>
            <a:pPr lvl="1"/>
            <a:r>
              <a:rPr lang="en-GB" dirty="0"/>
              <a:t>Older people more concerned, but young people at greater risk</a:t>
            </a:r>
          </a:p>
        </p:txBody>
      </p:sp>
    </p:spTree>
    <p:extLst>
      <p:ext uri="{BB962C8B-B14F-4D97-AF65-F5344CB8AC3E}">
        <p14:creationId xmlns:p14="http://schemas.microsoft.com/office/powerpoint/2010/main" val="2415033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eBay fraud</a:t>
            </a:r>
          </a:p>
        </p:txBody>
      </p:sp>
      <p:sp>
        <p:nvSpPr>
          <p:cNvPr id="3" name="Content Placeholder 2"/>
          <p:cNvSpPr>
            <a:spLocks noGrp="1"/>
          </p:cNvSpPr>
          <p:nvPr>
            <p:ph idx="1"/>
          </p:nvPr>
        </p:nvSpPr>
        <p:spPr/>
        <p:txBody>
          <a:bodyPr>
            <a:normAutofit/>
          </a:bodyPr>
          <a:lstStyle/>
          <a:p>
            <a:r>
              <a:rPr lang="en-GB" dirty="0"/>
              <a:t>A growing number of frauds are taking place on auction sites such as eBay</a:t>
            </a:r>
          </a:p>
          <a:p>
            <a:r>
              <a:rPr lang="en-GB" dirty="0"/>
              <a:t>Counterfeit, knowingly stolen, faulty or damaged goods and those that breach intellectual copyright make up the majority of criminal transactions</a:t>
            </a:r>
          </a:p>
          <a:p>
            <a:r>
              <a:rPr lang="en-GB" dirty="0"/>
              <a:t>Global corporations rather than individual consumers more likely to take action</a:t>
            </a:r>
          </a:p>
          <a:p>
            <a:r>
              <a:rPr lang="en-GB" dirty="0"/>
              <a:t>Newspapers claim the police in England and Wales investigate one eBay scam every hour</a:t>
            </a:r>
          </a:p>
        </p:txBody>
      </p:sp>
    </p:spTree>
    <p:extLst>
      <p:ext uri="{BB962C8B-B14F-4D97-AF65-F5344CB8AC3E}">
        <p14:creationId xmlns:p14="http://schemas.microsoft.com/office/powerpoint/2010/main" val="2751477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Hacking and loss of sensitive data </a:t>
            </a:r>
          </a:p>
        </p:txBody>
      </p:sp>
      <p:sp>
        <p:nvSpPr>
          <p:cNvPr id="3" name="Content Placeholder 2"/>
          <p:cNvSpPr>
            <a:spLocks noGrp="1"/>
          </p:cNvSpPr>
          <p:nvPr>
            <p:ph idx="1"/>
          </p:nvPr>
        </p:nvSpPr>
        <p:spPr/>
        <p:txBody>
          <a:bodyPr/>
          <a:lstStyle/>
          <a:p>
            <a:r>
              <a:rPr lang="en-GB" dirty="0"/>
              <a:t>Hackers can be driven by a range of motives</a:t>
            </a:r>
          </a:p>
          <a:p>
            <a:r>
              <a:rPr lang="en-GB" dirty="0"/>
              <a:t>Can elicit tolerance and even admiration from the public</a:t>
            </a:r>
          </a:p>
          <a:p>
            <a:r>
              <a:rPr lang="en-GB" dirty="0"/>
              <a:t>State authorities take hacking very seriously – see the case of Gary McKinnon</a:t>
            </a:r>
          </a:p>
          <a:p>
            <a:r>
              <a:rPr lang="en-GB" dirty="0"/>
              <a:t>Vulnerability of ‘secure’ systems is evident with reports of data lost or stolen by government departments</a:t>
            </a:r>
          </a:p>
          <a:p>
            <a:endParaRPr lang="en-GB" dirty="0"/>
          </a:p>
        </p:txBody>
      </p:sp>
    </p:spTree>
    <p:extLst>
      <p:ext uri="{BB962C8B-B14F-4D97-AF65-F5344CB8AC3E}">
        <p14:creationId xmlns:p14="http://schemas.microsoft.com/office/powerpoint/2010/main" val="216253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Child Abuse Imagery and online grooming</a:t>
            </a:r>
          </a:p>
        </p:txBody>
      </p:sp>
      <p:sp>
        <p:nvSpPr>
          <p:cNvPr id="3" name="Content Placeholder 2"/>
          <p:cNvSpPr>
            <a:spLocks noGrp="1"/>
          </p:cNvSpPr>
          <p:nvPr>
            <p:ph idx="1"/>
          </p:nvPr>
        </p:nvSpPr>
        <p:spPr>
          <a:xfrm>
            <a:off x="908385" y="1600200"/>
            <a:ext cx="9364079" cy="4925144"/>
          </a:xfrm>
        </p:spPr>
        <p:txBody>
          <a:bodyPr>
            <a:normAutofit/>
          </a:bodyPr>
          <a:lstStyle/>
          <a:p>
            <a:r>
              <a:rPr lang="en-GB" dirty="0"/>
              <a:t>Pornography was the force that propelled the rapid growth of the Internet </a:t>
            </a:r>
          </a:p>
          <a:p>
            <a:r>
              <a:rPr lang="en-GB" dirty="0"/>
              <a:t>The issue of online paedophilia is largely kept in the public eye (news values)</a:t>
            </a:r>
          </a:p>
          <a:p>
            <a:r>
              <a:rPr lang="en-GB" dirty="0"/>
              <a:t>Many believe the police have taken too long to address child sex abuse and that they play catch-up to online offenders</a:t>
            </a:r>
          </a:p>
          <a:p>
            <a:r>
              <a:rPr lang="en-GB" dirty="0"/>
              <a:t>Policing child sexual abuse is now more proactive with CEOP taking a leading role</a:t>
            </a:r>
          </a:p>
          <a:p>
            <a:r>
              <a:rPr lang="en-GB" dirty="0"/>
              <a:t>Legal difficulties surrounding the term ‘grooming’ – is thinking about sexual acts, the same as committing them? </a:t>
            </a:r>
          </a:p>
        </p:txBody>
      </p:sp>
    </p:spTree>
    <p:extLst>
      <p:ext uri="{BB962C8B-B14F-4D97-AF65-F5344CB8AC3E}">
        <p14:creationId xmlns:p14="http://schemas.microsoft.com/office/powerpoint/2010/main" val="557955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Childhood, cyberspace and social retreat</a:t>
            </a:r>
          </a:p>
        </p:txBody>
      </p:sp>
      <p:sp>
        <p:nvSpPr>
          <p:cNvPr id="3" name="Content Placeholder 2"/>
          <p:cNvSpPr>
            <a:spLocks noGrp="1"/>
          </p:cNvSpPr>
          <p:nvPr>
            <p:ph idx="1"/>
          </p:nvPr>
        </p:nvSpPr>
        <p:spPr/>
        <p:txBody>
          <a:bodyPr>
            <a:normAutofit/>
          </a:bodyPr>
          <a:lstStyle/>
          <a:p>
            <a:r>
              <a:rPr lang="en-GB" dirty="0"/>
              <a:t>Anxieties about crime and safety, especially that of children are now significant</a:t>
            </a:r>
          </a:p>
          <a:p>
            <a:r>
              <a:rPr lang="en-GB" dirty="0"/>
              <a:t>Social retreat – gated communities </a:t>
            </a:r>
          </a:p>
          <a:p>
            <a:r>
              <a:rPr lang="en-GB" dirty="0"/>
              <a:t>Parents accompany children in every public sphere, however children now explore ‘risky’ behaviour in the online world</a:t>
            </a:r>
          </a:p>
          <a:p>
            <a:r>
              <a:rPr lang="en-GB" dirty="0" err="1"/>
              <a:t>Sexting</a:t>
            </a:r>
            <a:endParaRPr lang="en-GB" dirty="0"/>
          </a:p>
          <a:p>
            <a:r>
              <a:rPr lang="en-GB" dirty="0"/>
              <a:t>The private sphere is now a source of anxiety </a:t>
            </a:r>
          </a:p>
        </p:txBody>
      </p:sp>
    </p:spTree>
    <p:extLst>
      <p:ext uri="{BB962C8B-B14F-4D97-AF65-F5344CB8AC3E}">
        <p14:creationId xmlns:p14="http://schemas.microsoft.com/office/powerpoint/2010/main" val="2094852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Concluding thoughts </a:t>
            </a:r>
          </a:p>
        </p:txBody>
      </p:sp>
      <p:sp>
        <p:nvSpPr>
          <p:cNvPr id="3" name="Content Placeholder 2"/>
          <p:cNvSpPr>
            <a:spLocks noGrp="1"/>
          </p:cNvSpPr>
          <p:nvPr>
            <p:ph idx="1"/>
          </p:nvPr>
        </p:nvSpPr>
        <p:spPr/>
        <p:txBody>
          <a:bodyPr/>
          <a:lstStyle/>
          <a:p>
            <a:r>
              <a:rPr lang="en-GB" dirty="0"/>
              <a:t>The Internet has altered traditional offline crimes</a:t>
            </a:r>
          </a:p>
          <a:p>
            <a:r>
              <a:rPr lang="en-GB" dirty="0"/>
              <a:t>Whilst the Internet has many positive uses, issues explored in this chapter reveal a sinister side to the World Wide Web</a:t>
            </a:r>
          </a:p>
          <a:p>
            <a:r>
              <a:rPr lang="en-GB" dirty="0"/>
              <a:t>There is an element of risk evident in the online world for both nations and individuals </a:t>
            </a:r>
          </a:p>
        </p:txBody>
      </p:sp>
    </p:spTree>
    <p:extLst>
      <p:ext uri="{BB962C8B-B14F-4D97-AF65-F5344CB8AC3E}">
        <p14:creationId xmlns:p14="http://schemas.microsoft.com/office/powerpoint/2010/main" val="2117489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Mega cases and the public imagination </a:t>
            </a:r>
          </a:p>
        </p:txBody>
      </p:sp>
      <p:sp>
        <p:nvSpPr>
          <p:cNvPr id="3" name="Content Placeholder 2"/>
          <p:cNvSpPr>
            <a:spLocks noGrp="1"/>
          </p:cNvSpPr>
          <p:nvPr>
            <p:ph idx="1"/>
          </p:nvPr>
        </p:nvSpPr>
        <p:spPr>
          <a:xfrm>
            <a:off x="848227" y="1600200"/>
            <a:ext cx="9496245" cy="4997152"/>
          </a:xfrm>
        </p:spPr>
        <p:txBody>
          <a:bodyPr>
            <a:normAutofit fontScale="92500" lnSpcReduction="10000"/>
          </a:bodyPr>
          <a:lstStyle/>
          <a:p>
            <a:r>
              <a:rPr lang="en-GB" dirty="0"/>
              <a:t>Why do certain crimes register in the public psyche for many years?</a:t>
            </a:r>
          </a:p>
          <a:p>
            <a:r>
              <a:rPr lang="en-GB" dirty="0"/>
              <a:t>Why do some offenders fade into obscurity, whilst others represent ‘pure evil’?</a:t>
            </a:r>
          </a:p>
          <a:p>
            <a:r>
              <a:rPr lang="en-GB" dirty="0"/>
              <a:t>Evidence of 19</a:t>
            </a:r>
            <a:r>
              <a:rPr lang="en-GB" baseline="30000" dirty="0"/>
              <a:t>th</a:t>
            </a:r>
            <a:r>
              <a:rPr lang="en-GB" dirty="0"/>
              <a:t> century discourses in media descriptions of the ‘other’</a:t>
            </a:r>
          </a:p>
          <a:p>
            <a:r>
              <a:rPr lang="en-GB" dirty="0"/>
              <a:t>It is these lesser mortals that become demonised by the media </a:t>
            </a:r>
          </a:p>
          <a:p>
            <a:r>
              <a:rPr lang="en-GB" dirty="0"/>
              <a:t>The case of Dr Harold Shipman </a:t>
            </a:r>
          </a:p>
          <a:p>
            <a:r>
              <a:rPr lang="en-GB" dirty="0"/>
              <a:t>Iconic images from many other criminal cases remain in the public imagination </a:t>
            </a:r>
          </a:p>
          <a:p>
            <a:r>
              <a:rPr lang="en-GB" dirty="0"/>
              <a:t>crime is constructed and consumed in such a way as to permit the reader, viewer or listener to side-step reality rather than confronting or ‘owning up’ to it</a:t>
            </a:r>
          </a:p>
          <a:p>
            <a:endParaRPr lang="en-GB" dirty="0"/>
          </a:p>
        </p:txBody>
      </p:sp>
    </p:spTree>
    <p:extLst>
      <p:ext uri="{BB962C8B-B14F-4D97-AF65-F5344CB8AC3E}">
        <p14:creationId xmlns:p14="http://schemas.microsoft.com/office/powerpoint/2010/main" val="253297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Summary </a:t>
            </a:r>
          </a:p>
        </p:txBody>
      </p:sp>
      <p:sp>
        <p:nvSpPr>
          <p:cNvPr id="3" name="Content Placeholder 2"/>
          <p:cNvSpPr>
            <a:spLocks noGrp="1"/>
          </p:cNvSpPr>
          <p:nvPr>
            <p:ph idx="1"/>
          </p:nvPr>
        </p:nvSpPr>
        <p:spPr/>
        <p:txBody>
          <a:bodyPr>
            <a:normAutofit/>
          </a:bodyPr>
          <a:lstStyle/>
          <a:p>
            <a:r>
              <a:rPr lang="en-GB" dirty="0"/>
              <a:t>Not all offenders, victims and crimes are treated equally by the media, there is a tendency to concentrate on the most unusual, serious and offences and report them in such a way as to characterize the offenders as ‘absolute others’ </a:t>
            </a:r>
          </a:p>
          <a:p>
            <a:r>
              <a:rPr lang="en-GB" dirty="0"/>
              <a:t>victims on the other hand are sentimentalized sometimes to the point of sanctification</a:t>
            </a:r>
          </a:p>
          <a:p>
            <a:r>
              <a:rPr lang="en-GB" dirty="0"/>
              <a:t>All these processes ensure that ‘mega-cases’ take on a significance far greater than might be the case for other criminal events</a:t>
            </a:r>
          </a:p>
          <a:p>
            <a:pPr>
              <a:buNone/>
            </a:pPr>
            <a:endParaRPr lang="en-GB" dirty="0"/>
          </a:p>
          <a:p>
            <a:endParaRPr lang="en-GB" dirty="0"/>
          </a:p>
          <a:p>
            <a:endParaRPr lang="en-GB" dirty="0"/>
          </a:p>
        </p:txBody>
      </p:sp>
    </p:spTree>
    <p:extLst>
      <p:ext uri="{BB962C8B-B14F-4D97-AF65-F5344CB8AC3E}">
        <p14:creationId xmlns:p14="http://schemas.microsoft.com/office/powerpoint/2010/main" val="1650899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E48D6-DA98-4DCA-A56D-B693DB8ED8E4}"/>
              </a:ext>
            </a:extLst>
          </p:cNvPr>
          <p:cNvSpPr>
            <a:spLocks noGrp="1"/>
          </p:cNvSpPr>
          <p:nvPr>
            <p:ph type="title"/>
          </p:nvPr>
        </p:nvSpPr>
        <p:spPr/>
        <p:txBody>
          <a:bodyPr/>
          <a:lstStyle/>
          <a:p>
            <a:r>
              <a:rPr lang="en-GB" dirty="0">
                <a:cs typeface="Calibri Light"/>
              </a:rPr>
              <a:t>So What do we think of this situation?</a:t>
            </a:r>
            <a:endParaRPr lang="en-GB" dirty="0"/>
          </a:p>
        </p:txBody>
      </p:sp>
      <p:sp>
        <p:nvSpPr>
          <p:cNvPr id="3" name="Content Placeholder 2">
            <a:extLst>
              <a:ext uri="{FF2B5EF4-FFF2-40B4-BE49-F238E27FC236}">
                <a16:creationId xmlns:a16="http://schemas.microsoft.com/office/drawing/2014/main" id="{AD77EDCB-3B66-49F0-BC48-2AFE475586AD}"/>
              </a:ext>
            </a:extLst>
          </p:cNvPr>
          <p:cNvSpPr>
            <a:spLocks noGrp="1"/>
          </p:cNvSpPr>
          <p:nvPr>
            <p:ph idx="1"/>
          </p:nvPr>
        </p:nvSpPr>
        <p:spPr/>
        <p:txBody>
          <a:bodyPr vert="horz" lIns="91440" tIns="45720" rIns="91440" bIns="45720" rtlCol="0" anchor="t">
            <a:normAutofit/>
          </a:bodyPr>
          <a:lstStyle/>
          <a:p>
            <a:r>
              <a:rPr lang="en-GB" dirty="0">
                <a:cs typeface="Calibri"/>
              </a:rPr>
              <a:t>I am going to give you a handout on Morale Panics.</a:t>
            </a:r>
          </a:p>
          <a:p>
            <a:endParaRPr lang="en-GB" dirty="0">
              <a:cs typeface="Calibri"/>
            </a:endParaRPr>
          </a:p>
          <a:p>
            <a:r>
              <a:rPr lang="en-GB" dirty="0">
                <a:cs typeface="Calibri"/>
              </a:rPr>
              <a:t>I want you to go away in pairs for 30 minutes.</a:t>
            </a:r>
          </a:p>
          <a:p>
            <a:endParaRPr lang="en-GB" dirty="0">
              <a:cs typeface="Calibri"/>
            </a:endParaRPr>
          </a:p>
          <a:p>
            <a:r>
              <a:rPr lang="en-GB" dirty="0">
                <a:cs typeface="Calibri"/>
              </a:rPr>
              <a:t>Upon our return we will discuss the main talking points of the handout.</a:t>
            </a:r>
          </a:p>
          <a:p>
            <a:endParaRPr lang="en-GB" dirty="0">
              <a:cs typeface="Calibri"/>
            </a:endParaRPr>
          </a:p>
          <a:p>
            <a:r>
              <a:rPr lang="en-GB" dirty="0">
                <a:cs typeface="Calibri"/>
              </a:rPr>
              <a:t>Remember it is your feelings and viewpoints that we are all interested in.</a:t>
            </a:r>
          </a:p>
        </p:txBody>
      </p:sp>
    </p:spTree>
    <p:extLst>
      <p:ext uri="{BB962C8B-B14F-4D97-AF65-F5344CB8AC3E}">
        <p14:creationId xmlns:p14="http://schemas.microsoft.com/office/powerpoint/2010/main" val="4071199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81CB3-131A-4E38-8C29-BCB1B4D1CF9A}"/>
              </a:ext>
            </a:extLst>
          </p:cNvPr>
          <p:cNvSpPr>
            <a:spLocks noGrp="1"/>
          </p:cNvSpPr>
          <p:nvPr>
            <p:ph type="title"/>
          </p:nvPr>
        </p:nvSpPr>
        <p:spPr/>
        <p:txBody>
          <a:bodyPr/>
          <a:lstStyle/>
          <a:p>
            <a:endParaRPr lang="en-GB"/>
          </a:p>
        </p:txBody>
      </p:sp>
      <p:pic>
        <p:nvPicPr>
          <p:cNvPr id="4" name="Picture 4">
            <a:hlinkClick r:id="" action="ppaction://media"/>
            <a:extLst>
              <a:ext uri="{FF2B5EF4-FFF2-40B4-BE49-F238E27FC236}">
                <a16:creationId xmlns:a16="http://schemas.microsoft.com/office/drawing/2014/main" id="{4C7DD421-299B-4406-AEDD-21AECF036D1C}"/>
              </a:ext>
            </a:extLst>
          </p:cNvPr>
          <p:cNvPicPr>
            <a:picLocks noGrp="1" noRot="1" noChangeAspect="1"/>
          </p:cNvPicPr>
          <p:nvPr>
            <p:ph idx="1"/>
            <a:videoFile r:link="rId1"/>
          </p:nvPr>
        </p:nvPicPr>
        <p:blipFill>
          <a:blip r:embed="rId3"/>
          <a:stretch>
            <a:fillRect/>
          </a:stretch>
        </p:blipFill>
        <p:spPr>
          <a:xfrm>
            <a:off x="60158" y="794"/>
            <a:ext cx="12131842" cy="6817894"/>
          </a:xfrm>
        </p:spPr>
      </p:pic>
    </p:spTree>
    <p:extLst>
      <p:ext uri="{BB962C8B-B14F-4D97-AF65-F5344CB8AC3E}">
        <p14:creationId xmlns:p14="http://schemas.microsoft.com/office/powerpoint/2010/main" val="37804487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29</Slides>
  <Notes>1</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Media Constructions of Children: ‘Evil Monsters’ and ‘Tragic Victims’</vt:lpstr>
      <vt:lpstr>Contributions of  labelling theory</vt:lpstr>
      <vt:lpstr>Overview </vt:lpstr>
      <vt:lpstr>Changes to how childhood is viewed</vt:lpstr>
      <vt:lpstr>1993 Children as ‘evil’ monsters</vt:lpstr>
      <vt:lpstr>1996 Children as ‘tragic victims’</vt:lpstr>
      <vt:lpstr>1996 Children as ‘tragic victims’ (2)</vt:lpstr>
      <vt:lpstr>PowerPoint Presentation</vt:lpstr>
      <vt:lpstr>PowerPoint Presentation</vt:lpstr>
      <vt:lpstr>Guilt, collusion and voyeurism </vt:lpstr>
      <vt:lpstr>Concluding thoughts</vt:lpstr>
      <vt:lpstr>The ‘othering’ of victims and offenders</vt:lpstr>
      <vt:lpstr>Overview</vt:lpstr>
      <vt:lpstr>Introduction </vt:lpstr>
      <vt:lpstr>PowerPoint Presentation</vt:lpstr>
      <vt:lpstr>Redefining deviance and democratization: China </vt:lpstr>
      <vt:lpstr>Cyber-warfare and cyber-terrorism </vt:lpstr>
      <vt:lpstr>Electronic theft and abuse of intellectual property rights </vt:lpstr>
      <vt:lpstr>Hate crime</vt:lpstr>
      <vt:lpstr>Invasion of privacy, defamation, and ID theft </vt:lpstr>
      <vt:lpstr>eBay fraud</vt:lpstr>
      <vt:lpstr>Hacking and loss of sensitive data </vt:lpstr>
      <vt:lpstr>Child Abuse Imagery and online grooming</vt:lpstr>
      <vt:lpstr>Childhood, cyberspace and social retreat</vt:lpstr>
      <vt:lpstr>Concluding thoughts </vt:lpstr>
      <vt:lpstr>Mega cases and the public imagination </vt:lpstr>
      <vt:lpstr>Summary </vt:lpstr>
      <vt:lpstr>So What do we think of this situation?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109</cp:revision>
  <dcterms:created xsi:type="dcterms:W3CDTF">2020-02-18T15:23:58Z</dcterms:created>
  <dcterms:modified xsi:type="dcterms:W3CDTF">2020-02-20T15:53:27Z</dcterms:modified>
</cp:coreProperties>
</file>