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345" r:id="rId6"/>
    <p:sldId id="355" r:id="rId7"/>
    <p:sldId id="335" r:id="rId8"/>
    <p:sldId id="339" r:id="rId9"/>
    <p:sldId id="350" r:id="rId10"/>
    <p:sldId id="336" r:id="rId11"/>
    <p:sldId id="321" r:id="rId12"/>
    <p:sldId id="322" r:id="rId13"/>
    <p:sldId id="348" r:id="rId14"/>
    <p:sldId id="342" r:id="rId15"/>
    <p:sldId id="353" r:id="rId16"/>
    <p:sldId id="356" r:id="rId17"/>
    <p:sldId id="328" r:id="rId18"/>
    <p:sldId id="324" r:id="rId19"/>
    <p:sldId id="346" r:id="rId20"/>
    <p:sldId id="358" r:id="rId21"/>
    <p:sldId id="357" r:id="rId22"/>
    <p:sldId id="291"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F93CB"/>
    <a:srgbClr val="F1D7EF"/>
    <a:srgbClr val="9D5383"/>
    <a:srgbClr val="FFCCCC"/>
    <a:srgbClr val="FFCC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61815" autoAdjust="0"/>
  </p:normalViewPr>
  <p:slideViewPr>
    <p:cSldViewPr>
      <p:cViewPr varScale="1">
        <p:scale>
          <a:sx n="101" d="100"/>
          <a:sy n="101" d="100"/>
        </p:scale>
        <p:origin x="-3834" y="-96"/>
      </p:cViewPr>
      <p:guideLst>
        <p:guide orient="horz" pos="2160"/>
        <p:guide pos="2880"/>
      </p:guideLst>
    </p:cSldViewPr>
  </p:slideViewPr>
  <p:notesTextViewPr>
    <p:cViewPr>
      <p:scale>
        <a:sx n="125" d="100"/>
        <a:sy n="125" d="100"/>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127"/>
        <p:guide pos="2141"/>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a:solidFill>
          <a:srgbClr val="9D5383"/>
        </a:solidFill>
      </dgm:spPr>
      <dgm:t>
        <a:bodyPr/>
        <a:lstStyle/>
        <a:p>
          <a:r>
            <a:rPr lang="en-US" dirty="0"/>
            <a:t>The 4 main strategies we use for reading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rgbClr val="FFCCFF"/>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rgbClr val="F1D7EF"/>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rgbClr val="DF93CB"/>
        </a:solidFill>
      </dgm:spPr>
      <dgm:t>
        <a:bodyPr/>
        <a:lstStyle/>
        <a:p>
          <a:r>
            <a:rPr lang="en-US" dirty="0"/>
            <a:t>Knowledge of grammar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rgbClr val="FFCCCC"/>
        </a:solidFill>
      </dgm:spPr>
      <dgm:t>
        <a:bodyPr/>
        <a:lstStyle/>
        <a:p>
          <a:r>
            <a:rPr lang="en-US" dirty="0"/>
            <a:t>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t>
        <a:bodyPr/>
        <a:lstStyle/>
        <a:p>
          <a:endParaRPr lang="en-GB"/>
        </a:p>
      </dgm:t>
    </dgm:pt>
    <dgm:pt modelId="{833B1760-65DA-412F-B18F-2D2E99D1C3C8}" type="pres">
      <dgm:prSet presAssocID="{1FB838A9-534D-4108-B2A4-366C6E899AA6}" presName="centerShape" presStyleLbl="node0" presStyleIdx="0" presStyleCnt="1"/>
      <dgm:spPr/>
      <dgm:t>
        <a:bodyPr/>
        <a:lstStyle/>
        <a:p>
          <a:endParaRPr lang="en-GB"/>
        </a:p>
      </dgm:t>
    </dgm:pt>
    <dgm:pt modelId="{E57FE782-3136-4345-98C2-EFE1C738F982}" type="pres">
      <dgm:prSet presAssocID="{9CF0E5A3-F9CF-477B-91F8-F6E945BF8027}" presName="Name9" presStyleLbl="parChTrans1D2" presStyleIdx="0" presStyleCnt="4"/>
      <dgm:spPr/>
      <dgm:t>
        <a:bodyPr/>
        <a:lstStyle/>
        <a:p>
          <a:endParaRPr lang="en-GB"/>
        </a:p>
      </dgm:t>
    </dgm:pt>
    <dgm:pt modelId="{BE35B6E1-6A13-49A8-ADD9-1E6478718138}" type="pres">
      <dgm:prSet presAssocID="{9CF0E5A3-F9CF-477B-91F8-F6E945BF8027}" presName="connTx" presStyleLbl="parChTrans1D2" presStyleIdx="0" presStyleCnt="4"/>
      <dgm:spPr/>
      <dgm:t>
        <a:bodyPr/>
        <a:lstStyle/>
        <a:p>
          <a:endParaRPr lang="en-GB"/>
        </a:p>
      </dgm:t>
    </dgm:pt>
    <dgm:pt modelId="{AE8EB792-D5C4-4FE5-BF15-31F7B159BA43}" type="pres">
      <dgm:prSet presAssocID="{529FFE2B-CD40-4628-884E-FC4A95C1D1E1}" presName="node" presStyleLbl="node1" presStyleIdx="0" presStyleCnt="4">
        <dgm:presLayoutVars>
          <dgm:bulletEnabled val="1"/>
        </dgm:presLayoutVars>
      </dgm:prSet>
      <dgm:spPr/>
      <dgm:t>
        <a:bodyPr/>
        <a:lstStyle/>
        <a:p>
          <a:endParaRPr lang="en-GB"/>
        </a:p>
      </dgm:t>
    </dgm:pt>
    <dgm:pt modelId="{A54264E8-31D4-4BA6-A5A2-FDFEAD158827}" type="pres">
      <dgm:prSet presAssocID="{6336FCA1-2591-446B-91F5-969BF231BA38}" presName="Name9" presStyleLbl="parChTrans1D2" presStyleIdx="1" presStyleCnt="4"/>
      <dgm:spPr/>
      <dgm:t>
        <a:bodyPr/>
        <a:lstStyle/>
        <a:p>
          <a:endParaRPr lang="en-GB"/>
        </a:p>
      </dgm:t>
    </dgm:pt>
    <dgm:pt modelId="{C3D9C32D-F5AB-4DE1-B152-2D2BFFD5D529}" type="pres">
      <dgm:prSet presAssocID="{6336FCA1-2591-446B-91F5-969BF231BA38}" presName="connTx" presStyleLbl="parChTrans1D2" presStyleIdx="1" presStyleCnt="4"/>
      <dgm:spPr/>
      <dgm:t>
        <a:bodyPr/>
        <a:lstStyle/>
        <a:p>
          <a:endParaRPr lang="en-GB"/>
        </a:p>
      </dgm:t>
    </dgm:pt>
    <dgm:pt modelId="{384EFA93-7650-486E-A653-45B41B8ADC04}" type="pres">
      <dgm:prSet presAssocID="{96D7244B-32FC-49F1-B459-5D88BE78DB22}" presName="node" presStyleLbl="node1" presStyleIdx="1" presStyleCnt="4">
        <dgm:presLayoutVars>
          <dgm:bulletEnabled val="1"/>
        </dgm:presLayoutVars>
      </dgm:prSet>
      <dgm:spPr/>
      <dgm:t>
        <a:bodyPr/>
        <a:lstStyle/>
        <a:p>
          <a:endParaRPr lang="en-GB"/>
        </a:p>
      </dgm:t>
    </dgm:pt>
    <dgm:pt modelId="{2D05B222-8776-4A9B-ACB2-EE7F30C3EE52}" type="pres">
      <dgm:prSet presAssocID="{0F274941-1FE9-48DF-A5C9-D2DF209C6452}" presName="Name9" presStyleLbl="parChTrans1D2" presStyleIdx="2" presStyleCnt="4"/>
      <dgm:spPr/>
      <dgm:t>
        <a:bodyPr/>
        <a:lstStyle/>
        <a:p>
          <a:endParaRPr lang="en-GB"/>
        </a:p>
      </dgm:t>
    </dgm:pt>
    <dgm:pt modelId="{A21073E3-730B-4F14-9C6C-CC577D4CC9FD}" type="pres">
      <dgm:prSet presAssocID="{0F274941-1FE9-48DF-A5C9-D2DF209C6452}" presName="connTx" presStyleLbl="parChTrans1D2" presStyleIdx="2" presStyleCnt="4"/>
      <dgm:spPr/>
      <dgm:t>
        <a:bodyPr/>
        <a:lstStyle/>
        <a:p>
          <a:endParaRPr lang="en-GB"/>
        </a:p>
      </dgm:t>
    </dgm:pt>
    <dgm:pt modelId="{D374E91B-AF11-4272-BE82-88D6CB604D99}" type="pres">
      <dgm:prSet presAssocID="{B616D96A-786F-4D89-80D8-3614FE94AE9B}" presName="node" presStyleLbl="node1" presStyleIdx="2" presStyleCnt="4">
        <dgm:presLayoutVars>
          <dgm:bulletEnabled val="1"/>
        </dgm:presLayoutVars>
      </dgm:prSet>
      <dgm:spPr/>
      <dgm:t>
        <a:bodyPr/>
        <a:lstStyle/>
        <a:p>
          <a:endParaRPr lang="en-GB"/>
        </a:p>
      </dgm:t>
    </dgm:pt>
    <dgm:pt modelId="{59FC8EAC-EDB2-49BC-9C43-9AF423749D08}" type="pres">
      <dgm:prSet presAssocID="{9E966CCA-3531-421C-BCDA-A9CD6E21D795}" presName="Name9" presStyleLbl="parChTrans1D2" presStyleIdx="3" presStyleCnt="4"/>
      <dgm:spPr/>
      <dgm:t>
        <a:bodyPr/>
        <a:lstStyle/>
        <a:p>
          <a:endParaRPr lang="en-GB"/>
        </a:p>
      </dgm:t>
    </dgm:pt>
    <dgm:pt modelId="{CDDD12E7-24F0-4ECB-9D4F-A240D6C1039B}" type="pres">
      <dgm:prSet presAssocID="{9E966CCA-3531-421C-BCDA-A9CD6E21D795}" presName="connTx" presStyleLbl="parChTrans1D2" presStyleIdx="3" presStyleCnt="4"/>
      <dgm:spPr/>
      <dgm:t>
        <a:bodyPr/>
        <a:lstStyle/>
        <a:p>
          <a:endParaRPr lang="en-GB"/>
        </a:p>
      </dgm:t>
    </dgm:pt>
    <dgm:pt modelId="{60C111B6-BED8-4BC8-8EDB-2129CDD33E1C}" type="pres">
      <dgm:prSet presAssocID="{409707A9-E87F-4C74-B5A6-BB28CFA86E8B}" presName="node" presStyleLbl="node1" presStyleIdx="3" presStyleCnt="4">
        <dgm:presLayoutVars>
          <dgm:bulletEnabled val="1"/>
        </dgm:presLayoutVars>
      </dgm:prSet>
      <dgm:spPr/>
      <dgm:t>
        <a:bodyPr/>
        <a:lstStyle/>
        <a:p>
          <a:endParaRPr lang="en-GB"/>
        </a:p>
      </dgm:t>
    </dgm:pt>
  </dgm:ptLst>
  <dgm:cxnLst>
    <dgm:cxn modelId="{6A8DE78C-E217-4B70-893C-20D5F134718F}" srcId="{1FB838A9-534D-4108-B2A4-366C6E899AA6}" destId="{B616D96A-786F-4D89-80D8-3614FE94AE9B}" srcOrd="2" destOrd="0" parTransId="{0F274941-1FE9-48DF-A5C9-D2DF209C6452}" sibTransId="{3FDE4A64-5779-42A1-8EDA-F8786628CF71}"/>
    <dgm:cxn modelId="{BF20DC9D-DA00-4212-819A-964AA642DCF7}" type="presOf" srcId="{529FFE2B-CD40-4628-884E-FC4A95C1D1E1}" destId="{AE8EB792-D5C4-4FE5-BF15-31F7B159BA43}" srcOrd="0" destOrd="0" presId="urn:microsoft.com/office/officeart/2005/8/layout/radial1"/>
    <dgm:cxn modelId="{13E8C215-0763-40F0-A670-06C1FC5C73D5}" srcId="{1FB838A9-534D-4108-B2A4-366C6E899AA6}" destId="{96D7244B-32FC-49F1-B459-5D88BE78DB22}" srcOrd="1" destOrd="0" parTransId="{6336FCA1-2591-446B-91F5-969BF231BA38}" sibTransId="{CB5AEEAA-AA42-4ABD-986A-DD5F925A6F86}"/>
    <dgm:cxn modelId="{EDC9CEAA-BA61-485A-96A9-1E0C51030BE1}" type="presOf" srcId="{B616D96A-786F-4D89-80D8-3614FE94AE9B}" destId="{D374E91B-AF11-4272-BE82-88D6CB604D99}"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88000271-5582-4FF1-AA03-889B3F727E19}" type="presOf" srcId="{1FB838A9-534D-4108-B2A4-366C6E899AA6}" destId="{833B1760-65DA-412F-B18F-2D2E99D1C3C8}" srcOrd="0" destOrd="0" presId="urn:microsoft.com/office/officeart/2005/8/layout/radial1"/>
    <dgm:cxn modelId="{810DDAA9-90EF-408B-B10D-D1F7FC4F3EE7}" type="presOf" srcId="{9E966CCA-3531-421C-BCDA-A9CD6E21D795}" destId="{59FC8EAC-EDB2-49BC-9C43-9AF423749D08}" srcOrd="0"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00D5576C-E2EE-48E0-A342-31053FA665E6}" type="presOf" srcId="{409707A9-E87F-4C74-B5A6-BB28CFA86E8B}" destId="{60C111B6-BED8-4BC8-8EDB-2129CDD33E1C}" srcOrd="0" destOrd="0" presId="urn:microsoft.com/office/officeart/2005/8/layout/radial1"/>
    <dgm:cxn modelId="{4B74AD01-9852-4BE4-BD50-CC3C01BC5888}" srcId="{1FB838A9-534D-4108-B2A4-366C6E899AA6}" destId="{529FFE2B-CD40-4628-884E-FC4A95C1D1E1}" srcOrd="0" destOrd="0" parTransId="{9CF0E5A3-F9CF-477B-91F8-F6E945BF8027}" sibTransId="{44293151-348D-4010-BFB0-39986BE001BF}"/>
    <dgm:cxn modelId="{3DB2220F-C90B-4F94-A5C9-5C647A689200}" type="presOf" srcId="{9E966CCA-3531-421C-BCDA-A9CD6E21D795}" destId="{CDDD12E7-24F0-4ECB-9D4F-A240D6C1039B}" srcOrd="1" destOrd="0" presId="urn:microsoft.com/office/officeart/2005/8/layout/radial1"/>
    <dgm:cxn modelId="{85156717-2E9C-4FFF-B41A-977C770A5A47}" type="presOf" srcId="{9CF0E5A3-F9CF-477B-91F8-F6E945BF8027}" destId="{BE35B6E1-6A13-49A8-ADD9-1E6478718138}"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9C70D47F-30B0-41CE-992D-40AB4C51048B}" srcId="{73039DA1-44E5-43DA-B9A8-3C75182F3ACB}" destId="{1FB838A9-534D-4108-B2A4-366C6E899AA6}" srcOrd="0" destOrd="0" parTransId="{38D16135-7D60-46EA-8608-1DB7CEE12328}" sibTransId="{C0D073DE-5A9D-485E-AADF-7EDEEE75AFBC}"/>
    <dgm:cxn modelId="{4A8410FB-47EA-42D1-861A-F76B559309BB}" type="presOf" srcId="{9CF0E5A3-F9CF-477B-91F8-F6E945BF8027}" destId="{E57FE782-3136-4345-98C2-EFE1C738F982}"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CE863800-2269-4D30-8729-697B258A4E3F}" type="presOf" srcId="{6336FCA1-2591-446B-91F5-969BF231BA38}" destId="{A54264E8-31D4-4BA6-A5A2-FDFEAD158827}" srcOrd="0" destOrd="0" presId="urn:microsoft.com/office/officeart/2005/8/layout/radial1"/>
    <dgm:cxn modelId="{23F9ECB3-212A-444D-8C2D-651EFA55A0AC}" type="presOf" srcId="{73039DA1-44E5-43DA-B9A8-3C75182F3ACB}" destId="{E3951187-017F-48FF-BC45-8CFDA80CA1FF}" srcOrd="0"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50444" y="0"/>
            <a:ext cx="2945659" cy="496332"/>
          </a:xfrm>
          <a:prstGeom prst="rect">
            <a:avLst/>
          </a:prstGeom>
        </p:spPr>
        <p:txBody>
          <a:bodyPr vert="horz" lIns="94476" tIns="47238" rIns="94476" bIns="47238" rtlCol="0"/>
          <a:lstStyle>
            <a:lvl1pPr algn="r">
              <a:defRPr sz="1200"/>
            </a:lvl1pPr>
          </a:lstStyle>
          <a:p>
            <a:fld id="{96D292DE-8B7A-4254-AA83-74C1F4DD4AF0}" type="datetimeFigureOut">
              <a:rPr lang="en-GB" smtClean="0"/>
              <a:pPr/>
              <a:t>21/01/2019</a:t>
            </a:fld>
            <a:endParaRPr lang="en-GB" dirty="0"/>
          </a:p>
        </p:txBody>
      </p:sp>
      <p:sp>
        <p:nvSpPr>
          <p:cNvPr id="4" name="Footer Placeholder 3"/>
          <p:cNvSpPr>
            <a:spLocks noGrp="1"/>
          </p:cNvSpPr>
          <p:nvPr>
            <p:ph type="ftr" sz="quarter" idx="2"/>
          </p:nvPr>
        </p:nvSpPr>
        <p:spPr>
          <a:xfrm>
            <a:off x="1" y="9428583"/>
            <a:ext cx="2945659" cy="496332"/>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4" y="9428583"/>
            <a:ext cx="2945659" cy="496332"/>
          </a:xfrm>
          <a:prstGeom prst="rect">
            <a:avLst/>
          </a:prstGeom>
        </p:spPr>
        <p:txBody>
          <a:bodyPr vert="horz" lIns="94476" tIns="47238" rIns="94476" bIns="47238"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idx="1"/>
          </p:nvPr>
        </p:nvSpPr>
        <p:spPr>
          <a:xfrm>
            <a:off x="3850444" y="0"/>
            <a:ext cx="2945659" cy="496332"/>
          </a:xfrm>
          <a:prstGeom prst="rect">
            <a:avLst/>
          </a:prstGeom>
        </p:spPr>
        <p:txBody>
          <a:bodyPr vert="horz" lIns="94476" tIns="47238" rIns="94476" bIns="47238" rtlCol="0"/>
          <a:lstStyle>
            <a:lvl1pPr algn="r">
              <a:defRPr sz="1200"/>
            </a:lvl1pPr>
          </a:lstStyle>
          <a:p>
            <a:fld id="{7B5557C6-2EBE-40BA-9735-E1E51942F078}" type="datetimeFigureOut">
              <a:rPr lang="en-GB" smtClean="0"/>
              <a:pPr/>
              <a:t>21/01/2019</a:t>
            </a:fld>
            <a:endParaRPr lang="en-GB" dirty="0"/>
          </a:p>
        </p:txBody>
      </p:sp>
      <p:sp>
        <p:nvSpPr>
          <p:cNvPr id="4" name="Slide Image Placeholder 3"/>
          <p:cNvSpPr>
            <a:spLocks noGrp="1" noRot="1" noChangeAspect="1"/>
          </p:cNvSpPr>
          <p:nvPr>
            <p:ph type="sldImg" idx="2"/>
          </p:nvPr>
        </p:nvSpPr>
        <p:spPr>
          <a:xfrm>
            <a:off x="919163" y="744538"/>
            <a:ext cx="4959350" cy="3721100"/>
          </a:xfrm>
          <a:prstGeom prst="rect">
            <a:avLst/>
          </a:prstGeom>
          <a:noFill/>
          <a:ln w="12700">
            <a:solidFill>
              <a:prstClr val="black"/>
            </a:solidFill>
          </a:ln>
        </p:spPr>
        <p:txBody>
          <a:bodyPr vert="horz" lIns="94476" tIns="47238" rIns="94476" bIns="47238" rtlCol="0" anchor="ctr"/>
          <a:lstStyle/>
          <a:p>
            <a:endParaRPr lang="en-GB" dirty="0"/>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8583"/>
            <a:ext cx="2945659" cy="496332"/>
          </a:xfrm>
          <a:prstGeom prst="rect">
            <a:avLst/>
          </a:prstGeom>
        </p:spPr>
        <p:txBody>
          <a:bodyPr vert="horz" lIns="94476" tIns="47238" rIns="94476" bIns="47238"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4476" tIns="47238" rIns="94476" bIns="47238" rtlCol="0" anchor="b"/>
          <a:lstStyle>
            <a:lvl1pPr algn="r">
              <a:defRPr sz="1200"/>
            </a:lvl1pPr>
          </a:lstStyle>
          <a:p>
            <a:fld id="{34363F00-7F05-4888-870A-A771EB1772FD}" type="slidenum">
              <a:rPr lang="en-GB" smtClean="0"/>
              <a:pPr/>
              <a:t>‹#›</a:t>
            </a:fld>
            <a:endParaRPr lang="en-GB" dirty="0"/>
          </a:p>
        </p:txBody>
      </p:sp>
    </p:spTree>
    <p:extLst>
      <p:ext uri="{BB962C8B-B14F-4D97-AF65-F5344CB8AC3E}">
        <p14:creationId xmlns:p14="http://schemas.microsoft.com/office/powerpoint/2010/main" xmlns=""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a:p>
            <a:r>
              <a:rPr lang="en-GB" dirty="0"/>
              <a:t>Make a list of all the CVC words you can think of.</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xmlns="" val="3017572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a:t>
            </a:r>
          </a:p>
        </p:txBody>
      </p:sp>
      <p:sp>
        <p:nvSpPr>
          <p:cNvPr id="4" name="Slide Number Placeholder 3"/>
          <p:cNvSpPr>
            <a:spLocks noGrp="1"/>
          </p:cNvSpPr>
          <p:nvPr>
            <p:ph type="sldNum" sz="quarter" idx="10"/>
          </p:nvPr>
        </p:nvSpPr>
        <p:spPr/>
        <p:txBody>
          <a:bodyPr/>
          <a:lstStyle/>
          <a:p>
            <a:fld id="{7C5B0F83-95FE-4690-BED0-5E8A9AD7FE61}" type="slidenum">
              <a:rPr lang="en-GB" smtClean="0"/>
              <a:pPr/>
              <a:t>2</a:t>
            </a:fld>
            <a:endParaRPr lang="en-GB" dirty="0"/>
          </a:p>
        </p:txBody>
      </p:sp>
    </p:spTree>
    <p:extLst>
      <p:ext uri="{BB962C8B-B14F-4D97-AF65-F5344CB8AC3E}">
        <p14:creationId xmlns:p14="http://schemas.microsoft.com/office/powerpoint/2010/main" xmlns="" val="497550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Groups to try and “read” the text.</a:t>
            </a:r>
          </a:p>
          <a:p>
            <a:r>
              <a:rPr lang="en-GB" dirty="0"/>
              <a:t>What strategies are they using?</a:t>
            </a:r>
          </a:p>
        </p:txBody>
      </p:sp>
      <p:sp>
        <p:nvSpPr>
          <p:cNvPr id="4" name="Slide Number Placeholder 3"/>
          <p:cNvSpPr>
            <a:spLocks noGrp="1"/>
          </p:cNvSpPr>
          <p:nvPr>
            <p:ph type="sldNum" sz="quarter" idx="10"/>
          </p:nvPr>
        </p:nvSpPr>
        <p:spPr/>
        <p:txBody>
          <a:bodyPr/>
          <a:lstStyle/>
          <a:p>
            <a:fld id="{34363F00-7F05-4888-870A-A771EB1772FD}" type="slidenum">
              <a:rPr lang="en-GB" smtClean="0"/>
              <a:pPr/>
              <a:t>3</a:t>
            </a:fld>
            <a:endParaRPr lang="en-GB" dirty="0"/>
          </a:p>
        </p:txBody>
      </p:sp>
    </p:spTree>
    <p:extLst>
      <p:ext uri="{BB962C8B-B14F-4D97-AF65-F5344CB8AC3E}">
        <p14:creationId xmlns:p14="http://schemas.microsoft.com/office/powerpoint/2010/main" xmlns="" val="2147554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dirty="0"/>
          </a:p>
          <a:p>
            <a:r>
              <a:rPr lang="en-GB" dirty="0"/>
              <a:t>Let groups discuss and make a list of all the skills and knowledge they would need to be able to read this text</a:t>
            </a:r>
          </a:p>
          <a:p>
            <a:endParaRPr lang="en-GB" dirty="0"/>
          </a:p>
          <a:p>
            <a:r>
              <a:rPr lang="en-GB" dirty="0"/>
              <a:t>Show next slide to confirm answers.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4</a:t>
            </a:fld>
            <a:endParaRPr lang="en-GB" dirty="0"/>
          </a:p>
        </p:txBody>
      </p:sp>
    </p:spTree>
    <p:extLst>
      <p:ext uri="{BB962C8B-B14F-4D97-AF65-F5344CB8AC3E}">
        <p14:creationId xmlns:p14="http://schemas.microsoft.com/office/powerpoint/2010/main" xmlns="" val="4255629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examples on the link</a:t>
            </a:r>
          </a:p>
          <a:p>
            <a:r>
              <a:rPr lang="en-GB" dirty="0"/>
              <a:t>Write a sentence with a missing verb for them to complete.</a:t>
            </a:r>
          </a:p>
          <a:p>
            <a:r>
              <a:rPr lang="en-GB" dirty="0"/>
              <a:t>Phonics</a:t>
            </a:r>
          </a:p>
          <a:p>
            <a:r>
              <a:rPr lang="en-GB" dirty="0"/>
              <a:t>A letter usually begins …….</a:t>
            </a:r>
          </a:p>
          <a:p>
            <a:r>
              <a:rPr lang="en-GB" dirty="0"/>
              <a:t>A fairy story often starts with the line …..</a:t>
            </a:r>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extLst>
      <p:ext uri="{BB962C8B-B14F-4D97-AF65-F5344CB8AC3E}">
        <p14:creationId xmlns:p14="http://schemas.microsoft.com/office/powerpoint/2010/main" xmlns="" val="986705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attention to the documents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6</a:t>
            </a:fld>
            <a:endParaRPr lang="en-GB" dirty="0"/>
          </a:p>
        </p:txBody>
      </p:sp>
    </p:spTree>
    <p:extLst>
      <p:ext uri="{BB962C8B-B14F-4D97-AF65-F5344CB8AC3E}">
        <p14:creationId xmlns:p14="http://schemas.microsoft.com/office/powerpoint/2010/main" xmlns="" val="677692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 They have to think of the different skills then they have to choose one skill and think of  ways they could develop that skill in the classroom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b="1" dirty="0"/>
              <a:t>Listening skills</a:t>
            </a:r>
          </a:p>
          <a:p>
            <a:r>
              <a:rPr lang="en-GB" dirty="0"/>
              <a:t>It is essential that we encourage our young learners to develop listening skills.</a:t>
            </a:r>
          </a:p>
          <a:p>
            <a:r>
              <a:rPr lang="en-GB" dirty="0"/>
              <a:t>In order to begin reading we need to be able to differentiate between sounds.</a:t>
            </a:r>
          </a:p>
          <a:p>
            <a:r>
              <a:rPr lang="en-GB" dirty="0"/>
              <a:t>We need to establish good eye contact – the movements of the mouth are essential in understanding the formation of sounds.</a:t>
            </a:r>
            <a:endParaRPr lang="en-GB" b="1" dirty="0"/>
          </a:p>
          <a:p>
            <a:r>
              <a:rPr lang="en-GB" b="1" dirty="0"/>
              <a:t>Developing auditory memory</a:t>
            </a:r>
          </a:p>
          <a:p>
            <a:pPr>
              <a:buNone/>
            </a:pPr>
            <a:r>
              <a:rPr lang="en-GB" dirty="0"/>
              <a:t>Before we can even consider our young learners ability to read we need to ensure they are developing good auditory memory skills. </a:t>
            </a:r>
          </a:p>
          <a:p>
            <a:pPr>
              <a:buNone/>
            </a:pPr>
            <a:r>
              <a:rPr lang="en-GB" dirty="0"/>
              <a:t>    Young children need to develop short and long term auditory memory skills – learning songs and rhymes is crucial. Songs and rhymes also allow learners to develop an understanding of the importance of pattern and keeping a steady beat. </a:t>
            </a:r>
          </a:p>
          <a:p>
            <a:pPr>
              <a:buNone/>
            </a:pPr>
            <a:r>
              <a:rPr lang="en-GB" b="1" dirty="0"/>
              <a:t>Developing visual discrimination</a:t>
            </a:r>
          </a:p>
          <a:p>
            <a:pPr>
              <a:buNone/>
            </a:pPr>
            <a:r>
              <a:rPr lang="en-GB" dirty="0"/>
              <a:t>They need to do this or they will not be able to distinguish</a:t>
            </a:r>
            <a:r>
              <a:rPr lang="en-GB" baseline="0" dirty="0"/>
              <a:t> between the letters they see</a:t>
            </a:r>
            <a:endParaRPr lang="en-GB" dirty="0"/>
          </a:p>
          <a:p>
            <a:pPr>
              <a:buNone/>
            </a:pPr>
            <a:r>
              <a:rPr lang="en-GB" b="1" dirty="0"/>
              <a:t>Developing visual memory</a:t>
            </a:r>
          </a:p>
          <a:p>
            <a:pPr>
              <a:buNone/>
            </a:pPr>
            <a:r>
              <a:rPr lang="en-GB" dirty="0"/>
              <a:t>Children need to be able to remember</a:t>
            </a:r>
            <a:r>
              <a:rPr lang="en-GB" baseline="0" dirty="0"/>
              <a:t> what they have seen</a:t>
            </a:r>
            <a:endParaRPr lang="en-GB" dirty="0"/>
          </a:p>
          <a:p>
            <a:pPr>
              <a:buNone/>
            </a:pPr>
            <a:r>
              <a:rPr lang="en-GB" b="1" dirty="0"/>
              <a:t>Vocabulary development</a:t>
            </a:r>
            <a:endParaRPr lang="en-GB" dirty="0"/>
          </a:p>
          <a:p>
            <a:r>
              <a:rPr lang="en-GB" dirty="0"/>
              <a:t>Each week young children should extend their vocabulary through:</a:t>
            </a:r>
          </a:p>
          <a:p>
            <a:r>
              <a:rPr lang="en-GB" dirty="0"/>
              <a:t>Nouns (names e.g. shop, chair, dog etc.)</a:t>
            </a:r>
          </a:p>
          <a:p>
            <a:r>
              <a:rPr lang="en-GB" dirty="0"/>
              <a:t>Adjectives (describes e.g. happy, soft, kind etc.)</a:t>
            </a:r>
          </a:p>
          <a:p>
            <a:r>
              <a:rPr lang="en-GB" dirty="0"/>
              <a:t>Verbs (actions /doing e.g. Jumping, carry, running etc.)</a:t>
            </a:r>
          </a:p>
          <a:p>
            <a:r>
              <a:rPr lang="en-GB" dirty="0"/>
              <a:t>Prepositions (positional language e.g. Behind, on etc.)</a:t>
            </a:r>
          </a:p>
          <a:p>
            <a:r>
              <a:rPr lang="en-GB" dirty="0"/>
              <a:t>Sequencing (when, after, later etc.)</a:t>
            </a:r>
          </a:p>
          <a:p>
            <a:r>
              <a:rPr lang="en-GB" dirty="0"/>
              <a:t>Reasoning (but, because, if etc.)</a:t>
            </a:r>
            <a:endParaRPr lang="en-GB" b="1" dirty="0"/>
          </a:p>
          <a:p>
            <a:r>
              <a:rPr lang="en-GB" b="1" dirty="0"/>
              <a:t>Brain development – left to right</a:t>
            </a:r>
          </a:p>
          <a:p>
            <a:r>
              <a:rPr lang="en-GB" dirty="0"/>
              <a:t>This is essential to support directionality – left to right in reading and writing.</a:t>
            </a:r>
          </a:p>
          <a:p>
            <a:r>
              <a:rPr lang="en-GB" dirty="0"/>
              <a:t>Gross motor physical skills are required to develop crossing the mid line</a:t>
            </a:r>
          </a:p>
          <a:p>
            <a:r>
              <a:rPr lang="en-GB" b="1" dirty="0"/>
              <a:t>Story-telling</a:t>
            </a:r>
          </a:p>
          <a:p>
            <a:r>
              <a:rPr lang="en-GB" dirty="0"/>
              <a:t>Story telling develops all aspects of listening when a book is not used.</a:t>
            </a:r>
          </a:p>
          <a:p>
            <a:r>
              <a:rPr lang="en-GB" dirty="0"/>
              <a:t>The story teller has an opportunity to really focus on expression and rhythmic pattern</a:t>
            </a:r>
          </a:p>
          <a:p>
            <a:endParaRPr lang="en-GB" dirty="0"/>
          </a:p>
          <a:p>
            <a:r>
              <a:rPr lang="en-GB" b="1" dirty="0"/>
              <a:t>Key question: when is a child ready to read?</a:t>
            </a:r>
          </a:p>
          <a:p>
            <a:endParaRPr lang="en-GB" dirty="0"/>
          </a:p>
          <a:p>
            <a:endParaRPr lang="en-GB" dirty="0"/>
          </a:p>
          <a:p>
            <a:endParaRPr lang="en-GB" dirty="0"/>
          </a:p>
          <a:p>
            <a:endParaRPr lang="en-GB" dirty="0"/>
          </a:p>
          <a:p>
            <a:endParaRPr lang="en-GB" dirty="0"/>
          </a:p>
          <a:p>
            <a:pPr>
              <a:buNone/>
            </a:pPr>
            <a:endParaRPr lang="en-GB" dirty="0"/>
          </a:p>
          <a:p>
            <a:pPr>
              <a:buNone/>
            </a:pP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extLst>
      <p:ext uri="{BB962C8B-B14F-4D97-AF65-F5344CB8AC3E}">
        <p14:creationId xmlns:p14="http://schemas.microsoft.com/office/powerpoint/2010/main" xmlns="" val="4021578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1357138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US" sz="1200" kern="1200" dirty="0">
                <a:solidFill>
                  <a:schemeClr val="tx1"/>
                </a:solidFill>
                <a:effectLst/>
                <a:latin typeface="+mn-lt"/>
                <a:ea typeface="+mn-ea"/>
                <a:cs typeface="+mn-cs"/>
              </a:rPr>
              <a:t>Analytic Phonics vs Synthetic Phonics: To understand the difference, you have to understand the methodology behind analytic phonics and synthetic phonics for reading.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Traditionally, children were taught to read using ‘analytic phonics’. This method has children ‘analysing a word’, taking clues from recognition of the whole word, the initial sound and the context. This is a hit and miss approach which encouraged guessing as a first reading strategy! It is therefore no surprise that in the USA, Australia and the UK there are significant numbers of children failing to learn to read as well as they should; 38%, 20% and 20% respectively!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Synthetic Phonics on the other hand, involves no guessing! It is the synthesising, or blending of phonemes (sounds) to make a word, enabling children to read. Analytic Phonics vs Synthetic Phonics: To understand the difference, you have to understand the methodology behind analytic phonics and synthetic phonics for reading.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Traditionally, children were taught to read using ‘analytic phonics’. This method has children ‘analysing a word’, taking clues from recognition of the whole word, the initial sound and the context. This is a hit and miss approach which encouraged guessing as a first reading strategy! It is therefore no surprise that in the USA, Australia and the UK there are significant numbers of children failing to learn to read as well as they should; 38%, 20% and 20% respectively!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Synthetic Phonics on the other hand, involves no guessing! It is the synthesising, or blending of phonemes (sounds) to make a word, enabling children to read.</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9</a:t>
            </a:fld>
            <a:endParaRPr lang="en-GB" dirty="0"/>
          </a:p>
        </p:txBody>
      </p:sp>
    </p:spTree>
    <p:extLst>
      <p:ext uri="{BB962C8B-B14F-4D97-AF65-F5344CB8AC3E}">
        <p14:creationId xmlns:p14="http://schemas.microsoft.com/office/powerpoint/2010/main" xmlns="" val="2308771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Reading</a:t>
            </a:r>
            <a:r>
              <a:rPr lang="en-GB" baseline="0" dirty="0"/>
              <a:t> document / PowerPoint and writing quiz questions.</a:t>
            </a:r>
          </a:p>
          <a:p>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10</a:t>
            </a:fld>
            <a:endParaRPr lang="en-GB" dirty="0"/>
          </a:p>
        </p:txBody>
      </p:sp>
    </p:spTree>
    <p:extLst>
      <p:ext uri="{BB962C8B-B14F-4D97-AF65-F5344CB8AC3E}">
        <p14:creationId xmlns:p14="http://schemas.microsoft.com/office/powerpoint/2010/main" xmlns="" val="4204910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where this comes from.</a:t>
            </a:r>
          </a:p>
          <a:p>
            <a:r>
              <a:rPr lang="en-GB" dirty="0"/>
              <a:t>Don’t spend too long on it but point out what the level is like at Ph1 and what it is like at Ph6.</a:t>
            </a:r>
          </a:p>
          <a:p>
            <a:r>
              <a:rPr lang="en-GB" dirty="0"/>
              <a:t>Draw their attention the link and open it ready for the next activity.</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11</a:t>
            </a:fld>
            <a:endParaRPr lang="en-GB" dirty="0"/>
          </a:p>
        </p:txBody>
      </p:sp>
    </p:spTree>
    <p:extLst>
      <p:ext uri="{BB962C8B-B14F-4D97-AF65-F5344CB8AC3E}">
        <p14:creationId xmlns:p14="http://schemas.microsoft.com/office/powerpoint/2010/main" xmlns="" val="3986949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12</a:t>
            </a:fld>
            <a:endParaRPr lang="en-GB" dirty="0"/>
          </a:p>
        </p:txBody>
      </p:sp>
    </p:spTree>
    <p:extLst>
      <p:ext uri="{BB962C8B-B14F-4D97-AF65-F5344CB8AC3E}">
        <p14:creationId xmlns:p14="http://schemas.microsoft.com/office/powerpoint/2010/main" xmlns="" val="3454727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sounds to each group from the progression document.</a:t>
            </a:r>
          </a:p>
          <a:p>
            <a:r>
              <a:rPr lang="en-GB" dirty="0"/>
              <a:t>Remind them of the kinds of activities they saw in the videos.</a:t>
            </a:r>
          </a:p>
          <a:p>
            <a:r>
              <a:rPr lang="en-GB" dirty="0"/>
              <a:t>Let them look at an example of phonics planning.</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13</a:t>
            </a:fld>
            <a:endParaRPr lang="en-GB" dirty="0"/>
          </a:p>
        </p:txBody>
      </p:sp>
    </p:spTree>
    <p:extLst>
      <p:ext uri="{BB962C8B-B14F-4D97-AF65-F5344CB8AC3E}">
        <p14:creationId xmlns:p14="http://schemas.microsoft.com/office/powerpoint/2010/main" xmlns="" val="842406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Tricky words (or words that need to be used before pupils understand the phonics)</a:t>
            </a:r>
          </a:p>
          <a:p>
            <a:r>
              <a:rPr lang="en-GB" dirty="0"/>
              <a:t>Speed (easier to recognise whole words than to sound out)</a:t>
            </a:r>
          </a:p>
          <a:p>
            <a:r>
              <a:rPr lang="en-GB" dirty="0"/>
              <a:t>Magic words?</a:t>
            </a:r>
          </a:p>
          <a:p>
            <a:endParaRPr lang="en-GB" dirty="0"/>
          </a:p>
          <a:p>
            <a:r>
              <a:rPr lang="en-GB" dirty="0"/>
              <a:t>Point out that these are taught alongside phonics</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14</a:t>
            </a:fld>
            <a:endParaRPr lang="en-GB" dirty="0"/>
          </a:p>
        </p:txBody>
      </p:sp>
    </p:spTree>
    <p:extLst>
      <p:ext uri="{BB962C8B-B14F-4D97-AF65-F5344CB8AC3E}">
        <p14:creationId xmlns:p14="http://schemas.microsoft.com/office/powerpoint/2010/main" xmlns="" val="2389961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video of Phonic Bugs?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15</a:t>
            </a:fld>
            <a:endParaRPr lang="en-GB" dirty="0"/>
          </a:p>
        </p:txBody>
      </p:sp>
    </p:spTree>
    <p:extLst>
      <p:ext uri="{BB962C8B-B14F-4D97-AF65-F5344CB8AC3E}">
        <p14:creationId xmlns:p14="http://schemas.microsoft.com/office/powerpoint/2010/main" xmlns="" val="4049297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16</a:t>
            </a:fld>
            <a:endParaRPr lang="en-GB" dirty="0"/>
          </a:p>
        </p:txBody>
      </p:sp>
    </p:spTree>
    <p:extLst>
      <p:ext uri="{BB962C8B-B14F-4D97-AF65-F5344CB8AC3E}">
        <p14:creationId xmlns:p14="http://schemas.microsoft.com/office/powerpoint/2010/main" xmlns="" val="848445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altLang="en-US" b="1" dirty="0">
                <a:ea typeface="ＭＳ Ｐゴシック" panose="020B0600070205080204" pitchFamily="34" charset="-128"/>
              </a:rPr>
              <a:t>Time: 5mins</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Activity: </a:t>
            </a:r>
            <a:r>
              <a:rPr lang="en-GB" altLang="en-US" dirty="0">
                <a:ea typeface="ＭＳ Ｐゴシック" panose="020B0600070205080204" pitchFamily="34" charset="-128"/>
              </a:rPr>
              <a:t>Tell the person next to you 3 things </a:t>
            </a:r>
            <a:r>
              <a:rPr lang="en-GB" altLang="en-US" i="1" dirty="0">
                <a:ea typeface="ＭＳ Ｐゴシック" panose="020B0600070205080204" pitchFamily="34" charset="-128"/>
              </a:rPr>
              <a:t>………..    as above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8D5883F-26C5-4F2B-98B5-860A7C05C0B8}" type="slidenum">
              <a:rPr lang="en-GB" altLang="en-US" smtClean="0">
                <a:latin typeface="Calibri" panose="020F0502020204030204" pitchFamily="34" charset="0"/>
              </a:rPr>
              <a:pPr/>
              <a:t>18</a:t>
            </a:fld>
            <a:endParaRPr lang="en-GB" altLang="en-US" dirty="0">
              <a:latin typeface="Calibri" panose="020F0502020204030204" pitchFamily="34" charset="0"/>
            </a:endParaRPr>
          </a:p>
        </p:txBody>
      </p:sp>
    </p:spTree>
    <p:extLst>
      <p:ext uri="{BB962C8B-B14F-4D97-AF65-F5344CB8AC3E}">
        <p14:creationId xmlns:p14="http://schemas.microsoft.com/office/powerpoint/2010/main" xmlns="" val="4017808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19</a:t>
            </a:fld>
            <a:endParaRPr lang="en-GB" dirty="0"/>
          </a:p>
        </p:txBody>
      </p:sp>
    </p:spTree>
    <p:extLst>
      <p:ext uri="{BB962C8B-B14F-4D97-AF65-F5344CB8AC3E}">
        <p14:creationId xmlns:p14="http://schemas.microsoft.com/office/powerpoint/2010/main" xmlns="" val="972750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21/01/2019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hyperlink" Target="https://www.flickr.com/photos/isbg6/5029147286/" TargetMode="External"/><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hyperlink" Target="http://www.bbc.co.uk/news/magazine-1849343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Synthetic-Phonics.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Example%20of%20Phonics%20Planning.pdf" TargetMode="External"/><Relationship Id="rId5" Type="http://schemas.openxmlformats.org/officeDocument/2006/relationships/hyperlink" Target="Synthetic%20Phonics.pptx" TargetMode="External"/><Relationship Id="rId4" Type="http://schemas.openxmlformats.org/officeDocument/2006/relationships/hyperlink" Target="Phonics%20Summary.docx"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letters_and_sounds_progression_of_skills_phase_1-6.do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youtube.com/watch?v=m5v35_jYJYw" TargetMode="External"/><Relationship Id="rId5" Type="http://schemas.openxmlformats.org/officeDocument/2006/relationships/hyperlink" Target="https://www.youtube.com/watch?v=8aljylvCBzc&amp;app=desktop" TargetMode="External"/><Relationship Id="rId4" Type="http://schemas.openxmlformats.org/officeDocument/2006/relationships/hyperlink" Target="https://www.youtube.com/watch?v=141Rj_-uHX4"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Example%20of%20Phonics%20Planning.pdf" TargetMode="External"/><Relationship Id="rId7" Type="http://schemas.openxmlformats.org/officeDocument/2006/relationships/hyperlink" Target="https://www.flickr.com/photos/isbg6/5029147286/"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hyperlink" Target="High%20Frequency%20Words.pptx"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9.png"/><Relationship Id="rId7"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hyperlink" Target="http://www.bbc.co.uk/news/magazine-18493436"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All About Phonics</a:t>
            </a:r>
          </a:p>
        </p:txBody>
      </p:sp>
      <p:sp>
        <p:nvSpPr>
          <p:cNvPr id="4" name="Subtitle 2">
            <a:extLst>
              <a:ext uri="{FF2B5EF4-FFF2-40B4-BE49-F238E27FC236}">
                <a16:creationId xmlns="" xmlns:a16="http://schemas.microsoft.com/office/drawing/2014/main" id="{5AAEA1BE-E79A-4C1C-9FD5-EC783461361F}"/>
              </a:ext>
            </a:extLst>
          </p:cNvPr>
          <p:cNvSpPr txBox="1">
            <a:spLocks/>
          </p:cNvSpPr>
          <p:nvPr/>
        </p:nvSpPr>
        <p:spPr>
          <a:xfrm>
            <a:off x="899592" y="2942794"/>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a:solidFill>
                  <a:schemeClr val="bg1"/>
                </a:solidFill>
              </a:rPr>
              <a:t>ECAD4003</a:t>
            </a:r>
          </a:p>
          <a:p>
            <a:r>
              <a:rPr lang="en-GB" sz="2400" dirty="0">
                <a:solidFill>
                  <a:schemeClr val="bg1"/>
                </a:solidFill>
              </a:rPr>
              <a:t>Session 3</a:t>
            </a:r>
          </a:p>
          <a:p>
            <a:r>
              <a:rPr lang="en-GB" sz="2400" smtClean="0">
                <a:solidFill>
                  <a:schemeClr val="bg1"/>
                </a:solidFill>
              </a:rPr>
              <a:t>2018 </a:t>
            </a:r>
            <a:r>
              <a:rPr lang="en-GB" sz="2400">
                <a:solidFill>
                  <a:schemeClr val="bg1"/>
                </a:solidFill>
              </a:rPr>
              <a:t>- </a:t>
            </a:r>
            <a:r>
              <a:rPr lang="en-GB" sz="240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7" name="Content Placeholder 4">
            <a:extLst>
              <a:ext uri="{FF2B5EF4-FFF2-40B4-BE49-F238E27FC236}">
                <a16:creationId xmlns="" xmlns:a16="http://schemas.microsoft.com/office/drawing/2014/main" id="{DA4785EA-3C2B-480C-8D63-C517759E6B7F}"/>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837505">
            <a:off x="6892249" y="570944"/>
            <a:ext cx="1686956" cy="1686956"/>
          </a:xfrm>
          <a:prstGeom prst="rect">
            <a:avLst/>
          </a:prstGeom>
          <a:ln w="38100">
            <a:solidFill>
              <a:srgbClr val="FF0000"/>
            </a:solidFill>
          </a:ln>
        </p:spPr>
      </p:pic>
      <p:pic>
        <p:nvPicPr>
          <p:cNvPr id="8" name="Picture 7">
            <a:extLst>
              <a:ext uri="{FF2B5EF4-FFF2-40B4-BE49-F238E27FC236}">
                <a16:creationId xmlns="" xmlns:a16="http://schemas.microsoft.com/office/drawing/2014/main" id="{C37FCD57-127C-40C1-B7EB-B583B5CFF8AD}"/>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20521979">
            <a:off x="728657" y="4163617"/>
            <a:ext cx="1728995" cy="1499419"/>
          </a:xfrm>
          <a:prstGeom prst="rect">
            <a:avLst/>
          </a:prstGeom>
          <a:ln w="38100">
            <a:solidFill>
              <a:srgbClr val="FF0000"/>
            </a:solidFill>
          </a:ln>
        </p:spPr>
      </p:pic>
    </p:spTree>
    <p:extLst>
      <p:ext uri="{BB962C8B-B14F-4D97-AF65-F5344CB8AC3E}">
        <p14:creationId xmlns:p14="http://schemas.microsoft.com/office/powerpoint/2010/main" xmlns=""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089" y="332656"/>
            <a:ext cx="6059016" cy="1143000"/>
          </a:xfrm>
          <a:solidFill>
            <a:srgbClr val="FFCCCC"/>
          </a:solidFill>
          <a:ln>
            <a:solidFill>
              <a:srgbClr val="FF0000"/>
            </a:solidFill>
          </a:ln>
        </p:spPr>
        <p:txBody>
          <a:bodyPr/>
          <a:lstStyle/>
          <a:p>
            <a:r>
              <a:rPr lang="en-GB" dirty="0"/>
              <a:t>Aims of the Session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160999891"/>
              </p:ext>
            </p:extLst>
          </p:nvPr>
        </p:nvGraphicFramePr>
        <p:xfrm>
          <a:off x="1115616" y="1700808"/>
          <a:ext cx="7147962" cy="3319264"/>
        </p:xfrm>
        <a:graphic>
          <a:graphicData uri="http://schemas.openxmlformats.org/drawingml/2006/table">
            <a:tbl>
              <a:tblPr firstRow="1" bandRow="1">
                <a:tableStyleId>{72833802-FEF1-4C79-8D5D-14CF1EAF98D9}</a:tableStyleId>
              </a:tblPr>
              <a:tblGrid>
                <a:gridCol w="405629">
                  <a:extLst>
                    <a:ext uri="{9D8B030D-6E8A-4147-A177-3AD203B41FA5}">
                      <a16:colId xmlns="" xmlns:a16="http://schemas.microsoft.com/office/drawing/2014/main" val="20000"/>
                    </a:ext>
                  </a:extLst>
                </a:gridCol>
                <a:gridCol w="4896544">
                  <a:extLst>
                    <a:ext uri="{9D8B030D-6E8A-4147-A177-3AD203B41FA5}">
                      <a16:colId xmlns="" xmlns:a16="http://schemas.microsoft.com/office/drawing/2014/main" val="20001"/>
                    </a:ext>
                  </a:extLst>
                </a:gridCol>
                <a:gridCol w="1845789">
                  <a:extLst>
                    <a:ext uri="{9D8B030D-6E8A-4147-A177-3AD203B41FA5}">
                      <a16:colId xmlns="" xmlns:a16="http://schemas.microsoft.com/office/drawing/2014/main" val="298281800"/>
                    </a:ext>
                  </a:extLst>
                </a:gridCol>
              </a:tblGrid>
              <a:tr h="576064">
                <a:tc>
                  <a:txBody>
                    <a:bodyPr/>
                    <a:lstStyle/>
                    <a:p>
                      <a:endParaRPr lang="en-GB" sz="2800" dirty="0">
                        <a:latin typeface="+mn-lt"/>
                      </a:endParaRPr>
                    </a:p>
                  </a:txBody>
                  <a:tcPr>
                    <a:solidFill>
                      <a:schemeClr val="accent1">
                        <a:lumMod val="40000"/>
                        <a:lumOff val="60000"/>
                      </a:schemeClr>
                    </a:solidFill>
                  </a:tcPr>
                </a:tc>
                <a:tc>
                  <a:txBody>
                    <a:bodyPr/>
                    <a:lstStyle/>
                    <a:p>
                      <a:pPr algn="ctr"/>
                      <a:r>
                        <a:rPr lang="en-GB" sz="2800" dirty="0">
                          <a:latin typeface="+mn-lt"/>
                        </a:rPr>
                        <a:t>Aim</a:t>
                      </a:r>
                    </a:p>
                  </a:txBody>
                  <a:tcPr>
                    <a:solidFill>
                      <a:schemeClr val="accent1">
                        <a:lumMod val="40000"/>
                        <a:lumOff val="60000"/>
                      </a:schemeClr>
                    </a:solidFill>
                  </a:tcPr>
                </a:tc>
                <a:tc>
                  <a:txBody>
                    <a:bodyPr/>
                    <a:lstStyle/>
                    <a:p>
                      <a:pPr algn="ctr"/>
                      <a:r>
                        <a:rPr lang="en-GB" sz="2800" dirty="0">
                          <a:latin typeface="+mn-lt"/>
                        </a:rPr>
                        <a:t>QTS</a:t>
                      </a:r>
                    </a:p>
                  </a:txBody>
                  <a:tcPr>
                    <a:solidFill>
                      <a:schemeClr val="accent1">
                        <a:lumMod val="40000"/>
                        <a:lumOff val="60000"/>
                      </a:schemeClr>
                    </a:solidFill>
                  </a:tcPr>
                </a:tc>
                <a:extLst>
                  <a:ext uri="{0D108BD9-81ED-4DB2-BD59-A6C34878D82A}">
                    <a16:rowId xmlns="" xmlns:a16="http://schemas.microsoft.com/office/drawing/2014/main" val="10000"/>
                  </a:ext>
                </a:extLst>
              </a:tr>
              <a:tr h="1480670">
                <a:tc>
                  <a:txBody>
                    <a:bodyPr/>
                    <a:lstStyle/>
                    <a:p>
                      <a:r>
                        <a:rPr lang="en-GB" sz="2800" dirty="0">
                          <a:latin typeface="+mn-lt"/>
                        </a:rPr>
                        <a:t>1</a:t>
                      </a:r>
                    </a:p>
                  </a:txBody>
                  <a:tcPr>
                    <a:solidFill>
                      <a:schemeClr val="accent1">
                        <a:lumMod val="40000"/>
                        <a:lumOff val="60000"/>
                      </a:schemeClr>
                    </a:solidFill>
                  </a:tcPr>
                </a:tc>
                <a:tc>
                  <a:txBody>
                    <a:bodyPr/>
                    <a:lstStyle/>
                    <a:p>
                      <a:r>
                        <a:rPr lang="en-GB" sz="2400" baseline="0" dirty="0">
                          <a:latin typeface="+mn-lt"/>
                        </a:rPr>
                        <a:t>To begin to understand  about how children  learn to read, particularly development of their phonic skills;</a:t>
                      </a:r>
                    </a:p>
                    <a:p>
                      <a:endParaRPr lang="en-GB" sz="2400" dirty="0">
                        <a:latin typeface="+mn-lt"/>
                      </a:endParaRPr>
                    </a:p>
                  </a:txBody>
                  <a:tcPr>
                    <a:solidFill>
                      <a:schemeClr val="accent1">
                        <a:lumMod val="40000"/>
                        <a:lumOff val="60000"/>
                      </a:schemeClr>
                    </a:solidFill>
                  </a:tcPr>
                </a:tc>
                <a:tc>
                  <a:txBody>
                    <a:bodyPr/>
                    <a:lstStyle/>
                    <a:p>
                      <a:r>
                        <a:rPr lang="en-GB" sz="2400" dirty="0">
                          <a:latin typeface="+mn-lt"/>
                        </a:rPr>
                        <a:t>S2.1, 2.2, 2.3, </a:t>
                      </a:r>
                    </a:p>
                  </a:txBody>
                  <a:tcPr>
                    <a:solidFill>
                      <a:schemeClr val="accent1">
                        <a:lumMod val="40000"/>
                        <a:lumOff val="60000"/>
                      </a:schemeClr>
                    </a:solidFill>
                  </a:tcPr>
                </a:tc>
                <a:extLst>
                  <a:ext uri="{0D108BD9-81ED-4DB2-BD59-A6C34878D82A}">
                    <a16:rowId xmlns="" xmlns:a16="http://schemas.microsoft.com/office/drawing/2014/main" val="10001"/>
                  </a:ext>
                </a:extLst>
              </a:tr>
              <a:tr h="915849">
                <a:tc>
                  <a:txBody>
                    <a:bodyPr/>
                    <a:lstStyle/>
                    <a:p>
                      <a:r>
                        <a:rPr lang="en-GB" sz="2800" dirty="0">
                          <a:latin typeface="+mn-lt"/>
                        </a:rPr>
                        <a:t>2</a:t>
                      </a:r>
                    </a:p>
                  </a:txBody>
                  <a:tcPr>
                    <a:solidFill>
                      <a:schemeClr val="accent1">
                        <a:lumMod val="40000"/>
                        <a:lumOff val="60000"/>
                      </a:schemeClr>
                    </a:solidFill>
                  </a:tcPr>
                </a:tc>
                <a:tc>
                  <a:txBody>
                    <a:bodyPr/>
                    <a:lstStyle/>
                    <a:p>
                      <a:r>
                        <a:rPr lang="en-GB" sz="2400" dirty="0">
                          <a:latin typeface="+mn-lt"/>
                        </a:rPr>
                        <a:t>To begin thinking about how you would teach phonics in your classroom.</a:t>
                      </a:r>
                    </a:p>
                  </a:txBody>
                  <a:tcPr>
                    <a:solidFill>
                      <a:schemeClr val="accent1">
                        <a:lumMod val="40000"/>
                        <a:lumOff val="60000"/>
                      </a:schemeClr>
                    </a:solidFill>
                  </a:tcPr>
                </a:tc>
                <a:tc>
                  <a:txBody>
                    <a:bodyPr/>
                    <a:lstStyle/>
                    <a:p>
                      <a:r>
                        <a:rPr lang="en-GB" sz="2400" dirty="0">
                          <a:latin typeface="+mn-lt"/>
                        </a:rPr>
                        <a:t>S3.3.2, 3.3.3 &amp; 3.3.4</a:t>
                      </a:r>
                    </a:p>
                  </a:txBody>
                  <a:tcPr>
                    <a:solidFill>
                      <a:schemeClr val="accent1">
                        <a:lumMod val="40000"/>
                        <a:lumOff val="60000"/>
                      </a:schemeClr>
                    </a:solidFill>
                  </a:tcPr>
                </a:tc>
                <a:extLst>
                  <a:ext uri="{0D108BD9-81ED-4DB2-BD59-A6C34878D82A}">
                    <a16:rowId xmlns="" xmlns:a16="http://schemas.microsoft.com/office/drawing/2014/main" val="938986983"/>
                  </a:ext>
                </a:extLst>
              </a:tr>
            </a:tbl>
          </a:graphicData>
        </a:graphic>
      </p:graphicFrame>
    </p:spTree>
    <p:extLst>
      <p:ext uri="{BB962C8B-B14F-4D97-AF65-F5344CB8AC3E}">
        <p14:creationId xmlns:p14="http://schemas.microsoft.com/office/powerpoint/2010/main" xmlns="" val="1967807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572" y="306458"/>
            <a:ext cx="4618856" cy="1143000"/>
          </a:xfrm>
          <a:solidFill>
            <a:srgbClr val="FFCCCC"/>
          </a:solidFill>
          <a:ln>
            <a:solidFill>
              <a:srgbClr val="FF0000"/>
            </a:solidFill>
          </a:ln>
        </p:spPr>
        <p:txBody>
          <a:bodyPr>
            <a:normAutofit/>
          </a:bodyPr>
          <a:lstStyle/>
          <a:p>
            <a:r>
              <a:rPr lang="en-GB" dirty="0"/>
              <a:t>Let’s read ….. </a:t>
            </a:r>
          </a:p>
        </p:txBody>
      </p:sp>
      <p:sp>
        <p:nvSpPr>
          <p:cNvPr id="6" name="TextBox 5"/>
          <p:cNvSpPr txBox="1"/>
          <p:nvPr/>
        </p:nvSpPr>
        <p:spPr>
          <a:xfrm>
            <a:off x="3203848" y="1449458"/>
            <a:ext cx="2448272" cy="4508927"/>
          </a:xfrm>
          <a:prstGeom prst="rect">
            <a:avLst/>
          </a:prstGeom>
          <a:noFill/>
        </p:spPr>
        <p:txBody>
          <a:bodyPr wrap="square" rtlCol="0">
            <a:spAutoFit/>
          </a:bodyPr>
          <a:lstStyle/>
          <a:p>
            <a:pPr algn="ctr"/>
            <a:r>
              <a:rPr lang="en-GB" sz="28700" dirty="0">
                <a:solidFill>
                  <a:srgbClr val="00B0F0"/>
                </a:solidFill>
              </a:rPr>
              <a:t>?</a:t>
            </a:r>
          </a:p>
        </p:txBody>
      </p:sp>
      <p:sp>
        <p:nvSpPr>
          <p:cNvPr id="4" name="Rectangle 3"/>
          <p:cNvSpPr/>
          <p:nvPr/>
        </p:nvSpPr>
        <p:spPr>
          <a:xfrm>
            <a:off x="1331640" y="1772816"/>
            <a:ext cx="6480720" cy="3582969"/>
          </a:xfrm>
          <a:prstGeom prst="rect">
            <a:avLst/>
          </a:prstGeom>
        </p:spPr>
        <p:txBody>
          <a:bodyPr wrap="square">
            <a:spAutoFit/>
          </a:bodyPr>
          <a:lstStyle/>
          <a:p>
            <a:pPr marL="457200" algn="ctr">
              <a:lnSpc>
                <a:spcPct val="107000"/>
              </a:lnSpc>
              <a:spcAft>
                <a:spcPts val="0"/>
              </a:spcAft>
            </a:pPr>
            <a:r>
              <a:rPr lang="en-GB" sz="1600" b="1" dirty="0">
                <a:solidFill>
                  <a:srgbClr val="3B3835"/>
                </a:solidFill>
                <a:latin typeface="Helvetica" panose="020B0604020202020204" pitchFamily="34" charset="0"/>
                <a:ea typeface="Times New Roman" panose="02020603050405020304" pitchFamily="18" charset="0"/>
                <a:cs typeface="Times New Roman" panose="02020603050405020304" pitchFamily="18" charset="0"/>
              </a:rPr>
              <a:t>Kara and the Three Bears</a:t>
            </a: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spcAft>
                <a:spcPts val="0"/>
              </a:spcAft>
            </a:pPr>
            <a:r>
              <a:rPr lang="en-GB" sz="1400" dirty="0">
                <a:solidFill>
                  <a:srgbClr val="3B3835"/>
                </a:solidFill>
                <a:latin typeface="Helvetica" panose="020B0604020202020204" pitchFamily="34" charset="0"/>
                <a:ea typeface="Times New Roman" panose="02020603050405020304" pitchFamily="18" charset="0"/>
                <a:cs typeface="Times New Roman" panose="02020603050405020304" pitchFamily="18" charset="0"/>
              </a:rPr>
              <a:t>Once upon a time, there was a little girl named Kara. She went for a walk in the forest. Pretty soon, she came upon a house. She knocked and, when no one answered, she walked right in. On the table in the kitchen, there were three bowls of porridge. Kara was hungry. She tasted the porridge from the first bowl. “This porridge is too hot!" she exclaimed. So, she tasted the porridge from the second bowl. “This porridge is too cold," she said so, she tasted the last bowl of porridge."Ahhh, this porridge is just right, “she said happily and she ate it all up.  After she’d eaten the three bears’ breakfasts she decided she was feeling a little tired. So, she walked into the living room where she saw three chairs. Kara sat in the first chair to rest her feet. "This chair is too big!" she exclaimed. So she sat in the second chair. "This chair is too soft, too!" she whined. So she tried the last and smallest chair. "Ahhh, this chair is just right," she sighed. But just as she settled down into the chair to rest, it broke into pieces!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3192780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 xmlns:a16="http://schemas.microsoft.com/office/drawing/2014/main" id="{E9717A8D-FAC5-43D4-B918-E04F0E164F8F}"/>
              </a:ext>
            </a:extLst>
          </p:cNvPr>
          <p:cNvSpPr txBox="1"/>
          <p:nvPr/>
        </p:nvSpPr>
        <p:spPr>
          <a:xfrm>
            <a:off x="3203848" y="1449458"/>
            <a:ext cx="2448272" cy="4508927"/>
          </a:xfrm>
          <a:prstGeom prst="rect">
            <a:avLst/>
          </a:prstGeom>
          <a:noFill/>
        </p:spPr>
        <p:txBody>
          <a:bodyPr wrap="square" rtlCol="0">
            <a:spAutoFit/>
          </a:bodyPr>
          <a:lstStyle/>
          <a:p>
            <a:pPr algn="ctr"/>
            <a:r>
              <a:rPr lang="en-GB" sz="28700" dirty="0">
                <a:solidFill>
                  <a:srgbClr val="00B0F0"/>
                </a:solidFill>
              </a:rPr>
              <a:t>?</a:t>
            </a:r>
          </a:p>
        </p:txBody>
      </p:sp>
      <p:sp>
        <p:nvSpPr>
          <p:cNvPr id="4" name="Content Placeholder 2"/>
          <p:cNvSpPr txBox="1">
            <a:spLocks/>
          </p:cNvSpPr>
          <p:nvPr/>
        </p:nvSpPr>
        <p:spPr>
          <a:xfrm>
            <a:off x="842946" y="1988840"/>
            <a:ext cx="7458108" cy="25922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r>
              <a:rPr lang="en-GB" dirty="0"/>
              <a:t> </a:t>
            </a:r>
            <a:r>
              <a:rPr lang="en-GB" i="1" dirty="0"/>
              <a:t>   ‘Reading involves a number of processes and skills, including </a:t>
            </a:r>
            <a:r>
              <a:rPr lang="en-GB" i="1" dirty="0">
                <a:solidFill>
                  <a:srgbClr val="FF0000"/>
                </a:solidFill>
              </a:rPr>
              <a:t>word recognition </a:t>
            </a:r>
            <a:r>
              <a:rPr lang="en-GB" i="1" dirty="0"/>
              <a:t>and </a:t>
            </a:r>
            <a:r>
              <a:rPr lang="en-GB" i="1" dirty="0">
                <a:solidFill>
                  <a:srgbClr val="FF0000"/>
                </a:solidFill>
              </a:rPr>
              <a:t>comprehension</a:t>
            </a:r>
            <a:r>
              <a:rPr lang="en-GB" i="1" dirty="0"/>
              <a:t>. Readers also make use of their </a:t>
            </a:r>
            <a:r>
              <a:rPr lang="en-GB" i="1" dirty="0">
                <a:solidFill>
                  <a:srgbClr val="FF0000"/>
                </a:solidFill>
              </a:rPr>
              <a:t>knowledge of vocabulary</a:t>
            </a:r>
            <a:r>
              <a:rPr lang="en-GB" i="1" dirty="0"/>
              <a:t> </a:t>
            </a:r>
            <a:r>
              <a:rPr lang="en-GB" i="1" dirty="0">
                <a:solidFill>
                  <a:srgbClr val="FF0000"/>
                </a:solidFill>
              </a:rPr>
              <a:t>and grammar </a:t>
            </a:r>
            <a:r>
              <a:rPr lang="en-GB" i="1" dirty="0"/>
              <a:t>and their </a:t>
            </a:r>
            <a:r>
              <a:rPr lang="en-GB" i="1" dirty="0">
                <a:solidFill>
                  <a:srgbClr val="FF0000"/>
                </a:solidFill>
              </a:rPr>
              <a:t>wider experience with texts </a:t>
            </a:r>
            <a:r>
              <a:rPr lang="en-GB" i="1" dirty="0"/>
              <a:t>in order to help them understand the written word.’ </a:t>
            </a:r>
          </a:p>
          <a:p>
            <a:pPr algn="r">
              <a:buFont typeface="Arial" pitchFamily="34" charset="0"/>
              <a:buNone/>
            </a:pPr>
            <a:r>
              <a:rPr lang="en-GB" dirty="0"/>
              <a:t>Estyn 2009</a:t>
            </a:r>
          </a:p>
          <a:p>
            <a:endParaRPr lang="en-GB" dirty="0"/>
          </a:p>
        </p:txBody>
      </p:sp>
      <p:sp>
        <p:nvSpPr>
          <p:cNvPr id="5122" name="Title 1"/>
          <p:cNvSpPr>
            <a:spLocks noGrp="1"/>
          </p:cNvSpPr>
          <p:nvPr>
            <p:ph type="title"/>
          </p:nvPr>
        </p:nvSpPr>
        <p:spPr>
          <a:solidFill>
            <a:srgbClr val="FFCCCC"/>
          </a:solidFill>
          <a:ln>
            <a:solidFill>
              <a:srgbClr val="FF0000"/>
            </a:solidFill>
          </a:ln>
        </p:spPr>
        <p:txBody>
          <a:bodyPr>
            <a:normAutofit fontScale="90000"/>
          </a:bodyPr>
          <a:lstStyle/>
          <a:p>
            <a:r>
              <a:rPr lang="en-US" altLang="en-US" dirty="0"/>
              <a:t>What strategies do you use as you read?</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51520" y="4581128"/>
            <a:ext cx="1885221" cy="94799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993498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122"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45415" y="476672"/>
            <a:ext cx="8229600" cy="879297"/>
          </a:xfrm>
          <a:solidFill>
            <a:srgbClr val="FFCCCC"/>
          </a:solidFill>
          <a:ln>
            <a:solidFill>
              <a:srgbClr val="FF0000"/>
            </a:solidFill>
          </a:ln>
        </p:spPr>
        <p:txBody>
          <a:bodyPr>
            <a:normAutofit/>
          </a:bodyPr>
          <a:lstStyle/>
          <a:p>
            <a:pPr eaLnBrk="1" hangingPunct="1"/>
            <a:r>
              <a:rPr lang="en-AU" altLang="en-US" sz="4000" dirty="0"/>
              <a:t>What do competent readers do?</a:t>
            </a:r>
            <a:endParaRPr lang="en-US" altLang="en-US" sz="4000" b="1" dirty="0"/>
          </a:p>
        </p:txBody>
      </p:sp>
      <p:sp>
        <p:nvSpPr>
          <p:cNvPr id="5123" name="Rectangle 3"/>
          <p:cNvSpPr>
            <a:spLocks noGrp="1" noChangeArrowheads="1"/>
          </p:cNvSpPr>
          <p:nvPr>
            <p:ph type="body" idx="1"/>
          </p:nvPr>
        </p:nvSpPr>
        <p:spPr>
          <a:xfrm>
            <a:off x="411151" y="1566108"/>
            <a:ext cx="8229600" cy="720080"/>
          </a:xfrm>
          <a:ln>
            <a:solidFill>
              <a:schemeClr val="accent1">
                <a:lumMod val="75000"/>
              </a:schemeClr>
            </a:solidFill>
          </a:ln>
        </p:spPr>
        <p:txBody>
          <a:bodyPr>
            <a:normAutofit fontScale="77500" lnSpcReduction="20000"/>
          </a:bodyPr>
          <a:lstStyle/>
          <a:p>
            <a:pPr algn="ctr" eaLnBrk="1" hangingPunct="1">
              <a:buFontTx/>
              <a:buNone/>
            </a:pPr>
            <a:r>
              <a:rPr lang="en-AU" altLang="en-US" dirty="0"/>
              <a:t>Readers construct meaning from text by combining the information given by:</a:t>
            </a:r>
          </a:p>
        </p:txBody>
      </p:sp>
      <p:graphicFrame>
        <p:nvGraphicFramePr>
          <p:cNvPr id="9" name="Content Placeholder 3">
            <a:extLst>
              <a:ext uri="{FF2B5EF4-FFF2-40B4-BE49-F238E27FC236}">
                <a16:creationId xmlns="" xmlns:a16="http://schemas.microsoft.com/office/drawing/2014/main" id="{20722E31-E940-4536-A47C-59878DBF1DF4}"/>
              </a:ext>
            </a:extLst>
          </p:cNvPr>
          <p:cNvGraphicFramePr>
            <a:graphicFrameLocks/>
          </p:cNvGraphicFramePr>
          <p:nvPr>
            <p:extLst>
              <p:ext uri="{D42A27DB-BD31-4B8C-83A1-F6EECF244321}">
                <p14:modId xmlns:p14="http://schemas.microsoft.com/office/powerpoint/2010/main" xmlns="" val="2798626807"/>
              </p:ext>
            </p:extLst>
          </p:nvPr>
        </p:nvGraphicFramePr>
        <p:xfrm>
          <a:off x="1907704" y="2519443"/>
          <a:ext cx="5626968" cy="2925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169912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123">
                                            <p:bg/>
                                          </p:spTgt>
                                        </p:tgtEl>
                                        <p:attrNameLst>
                                          <p:attrName>style.visibility</p:attrName>
                                        </p:attrNameLst>
                                      </p:cBhvr>
                                      <p:to>
                                        <p:strVal val="visible"/>
                                      </p:to>
                                    </p:set>
                                    <p:animEffect transition="in" filter="fade">
                                      <p:cBhvr>
                                        <p:cTn id="11" dur="2000"/>
                                        <p:tgtEl>
                                          <p:spTgt spid="5123">
                                            <p:bg/>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123">
                                            <p:txEl>
                                              <p:pRg st="0" end="0"/>
                                            </p:txEl>
                                          </p:spTgt>
                                        </p:tgtEl>
                                        <p:attrNameLst>
                                          <p:attrName>style.visibility</p:attrName>
                                        </p:attrNameLst>
                                      </p:cBhvr>
                                      <p:to>
                                        <p:strVal val="visible"/>
                                      </p:to>
                                    </p:set>
                                    <p:animEffect transition="in" filter="fade">
                                      <p:cBhvr>
                                        <p:cTn id="16" dur="2000"/>
                                        <p:tgtEl>
                                          <p:spTgt spid="51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nimBg="1"/>
      <p:bldP spid="512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2082552" y="260648"/>
            <a:ext cx="4978896" cy="1143000"/>
          </a:xfrm>
          <a:solidFill>
            <a:srgbClr val="FFCCCC"/>
          </a:solidFill>
          <a:ln>
            <a:solidFill>
              <a:srgbClr val="FF0000"/>
            </a:solidFill>
          </a:ln>
        </p:spPr>
        <p:txBody>
          <a:bodyPr/>
          <a:lstStyle/>
          <a:p>
            <a:pPr eaLnBrk="1" hangingPunct="1">
              <a:defRPr/>
            </a:pPr>
            <a:r>
              <a:rPr lang="en-GB" dirty="0"/>
              <a:t>Definition</a:t>
            </a:r>
          </a:p>
        </p:txBody>
      </p:sp>
      <p:sp>
        <p:nvSpPr>
          <p:cNvPr id="14339" name="Rectangle 3"/>
          <p:cNvSpPr>
            <a:spLocks noGrp="1" noRot="1" noChangeArrowheads="1"/>
          </p:cNvSpPr>
          <p:nvPr>
            <p:ph idx="1"/>
          </p:nvPr>
        </p:nvSpPr>
        <p:spPr>
          <a:xfrm>
            <a:off x="457200" y="1600201"/>
            <a:ext cx="8229600" cy="2260847"/>
          </a:xfrm>
        </p:spPr>
        <p:txBody>
          <a:bodyPr>
            <a:normAutofit/>
          </a:bodyPr>
          <a:lstStyle/>
          <a:p>
            <a:pPr marL="0" indent="0" algn="ctr" eaLnBrk="1" hangingPunct="1">
              <a:buNone/>
              <a:defRPr/>
            </a:pPr>
            <a:r>
              <a:rPr lang="en-GB" dirty="0"/>
              <a:t>Phonics is an approach to reading in which individual letters or groups of letters are linked with the sounds they represent and translated into meaningful wholes.</a:t>
            </a:r>
          </a:p>
          <a:p>
            <a:pPr marL="0" indent="0" eaLnBrk="1" hangingPunct="1">
              <a:buNone/>
              <a:defRPr/>
            </a:pPr>
            <a:endParaRPr lang="en-GB" dirty="0"/>
          </a:p>
          <a:p>
            <a:pPr eaLnBrk="1" hangingPunct="1">
              <a:defRPr/>
            </a:pP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rot="20892117">
            <a:off x="381240" y="3914955"/>
            <a:ext cx="2089446" cy="1484772"/>
          </a:xfrm>
          <a:prstGeom prst="rect">
            <a:avLst/>
          </a:prstGeom>
        </p:spPr>
      </p:pic>
      <p:pic>
        <p:nvPicPr>
          <p:cNvPr id="5" name="Content Placeholder 6"/>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695365">
            <a:off x="7221345" y="3656902"/>
            <a:ext cx="1487122" cy="1982830"/>
          </a:xfrm>
          <a:prstGeom prst="rect">
            <a:avLst/>
          </a:prstGeom>
        </p:spPr>
      </p:pic>
    </p:spTree>
    <p:extLst>
      <p:ext uri="{BB962C8B-B14F-4D97-AF65-F5344CB8AC3E}">
        <p14:creationId xmlns:p14="http://schemas.microsoft.com/office/powerpoint/2010/main" xmlns="" val="1559529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solidFill>
            <a:srgbClr val="FFCCCC"/>
          </a:solidFill>
          <a:ln>
            <a:solidFill>
              <a:srgbClr val="FF0000"/>
            </a:solidFill>
          </a:ln>
        </p:spPr>
        <p:txBody>
          <a:bodyPr>
            <a:noAutofit/>
          </a:bodyPr>
          <a:lstStyle/>
          <a:p>
            <a:r>
              <a:rPr lang="en-US" altLang="en-US" sz="3600" dirty="0"/>
              <a:t>But before we teach phonics we need to develop children’s pre-reading skills</a:t>
            </a:r>
          </a:p>
        </p:txBody>
      </p:sp>
      <p:pic>
        <p:nvPicPr>
          <p:cNvPr id="6" name="Picture 2" descr="http://www.theotpractice.co.uk/photos/services-speech-and-language-therapy.jpg"/>
          <p:cNvPicPr>
            <a:picLocks noChangeAspect="1" noChangeArrowheads="1"/>
          </p:cNvPicPr>
          <p:nvPr/>
        </p:nvPicPr>
        <p:blipFill>
          <a:blip r:embed="rId3" cstate="print"/>
          <a:srcRect l="29605"/>
          <a:stretch>
            <a:fillRect/>
          </a:stretch>
        </p:blipFill>
        <p:spPr bwMode="auto">
          <a:xfrm rot="20500254">
            <a:off x="550510" y="1678873"/>
            <a:ext cx="1453981" cy="1361296"/>
          </a:xfrm>
          <a:prstGeom prst="rect">
            <a:avLst/>
          </a:prstGeom>
          <a:noFill/>
        </p:spPr>
      </p:pic>
      <p:pic>
        <p:nvPicPr>
          <p:cNvPr id="7" name="Picture 2" descr="http://eng509d2734aa11b.img.gostorego.com/809E82/cdn/media-v2/en/g5/09/d2/73/4a/a1/1b/catalog/product/cache/1/image/57f0ff763f1a86807d5d4f1acdfb53df/b/r/bri-33028_classic_figure_8_set_0_web_1.jpg"/>
          <p:cNvPicPr>
            <a:picLocks noChangeAspect="1" noChangeArrowheads="1"/>
          </p:cNvPicPr>
          <p:nvPr/>
        </p:nvPicPr>
        <p:blipFill>
          <a:blip r:embed="rId4" cstate="print"/>
          <a:srcRect t="12196" b="14634"/>
          <a:stretch>
            <a:fillRect/>
          </a:stretch>
        </p:blipFill>
        <p:spPr bwMode="auto">
          <a:xfrm>
            <a:off x="251520" y="3753070"/>
            <a:ext cx="2474352" cy="1066962"/>
          </a:xfrm>
          <a:prstGeom prst="rect">
            <a:avLst/>
          </a:prstGeom>
          <a:noFill/>
        </p:spPr>
      </p:pic>
      <p:sp>
        <p:nvSpPr>
          <p:cNvPr id="4" name="Rectangle 3"/>
          <p:cNvSpPr/>
          <p:nvPr/>
        </p:nvSpPr>
        <p:spPr>
          <a:xfrm>
            <a:off x="3017119" y="2359520"/>
            <a:ext cx="3109761" cy="769441"/>
          </a:xfrm>
          <a:prstGeom prst="rect">
            <a:avLst/>
          </a:prstGeom>
          <a:noFill/>
          <a:effectLst>
            <a:glow rad="101600">
              <a:schemeClr val="accent4">
                <a:satMod val="175000"/>
                <a:alpha val="40000"/>
              </a:schemeClr>
            </a:glow>
          </a:effectLst>
        </p:spPr>
        <p:txBody>
          <a:bodyPr wrap="square" lIns="91440" tIns="45720" rIns="91440" bIns="45720">
            <a:spAutoFit/>
          </a:bodyPr>
          <a:lstStyle/>
          <a:p>
            <a:pPr algn="ctr"/>
            <a:r>
              <a:rPr lang="en-US" sz="4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v</a:t>
            </a:r>
            <a:r>
              <a:rPr lang="en-US" sz="4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ocabulary</a:t>
            </a:r>
          </a:p>
        </p:txBody>
      </p:sp>
      <p:pic>
        <p:nvPicPr>
          <p:cNvPr id="10" name="Picture 2" descr="http://theroadlesstaken.net/wp-content/uploads/2010/11/storytelling.jpeg"/>
          <p:cNvPicPr>
            <a:picLocks noGrp="1" noChangeAspect="1" noChangeArrowheads="1"/>
          </p:cNvPicPr>
          <p:nvPr>
            <p:ph idx="1"/>
          </p:nvPr>
        </p:nvPicPr>
        <p:blipFill>
          <a:blip r:embed="rId5" cstate="print"/>
          <a:srcRect/>
          <a:stretch>
            <a:fillRect/>
          </a:stretch>
        </p:blipFill>
        <p:spPr bwMode="auto">
          <a:xfrm rot="762010">
            <a:off x="7104566" y="3606023"/>
            <a:ext cx="1584320" cy="1598213"/>
          </a:xfrm>
          <a:prstGeom prst="rect">
            <a:avLst/>
          </a:prstGeom>
          <a:noFill/>
        </p:spPr>
      </p:pic>
      <p:pic>
        <p:nvPicPr>
          <p:cNvPr id="2" name="Picture 1"/>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rot="647993">
            <a:off x="7130779" y="1839635"/>
            <a:ext cx="1849395" cy="1039771"/>
          </a:xfrm>
          <a:prstGeom prst="rect">
            <a:avLst/>
          </a:prstGeom>
        </p:spPr>
      </p:pic>
      <p:pic>
        <p:nvPicPr>
          <p:cNvPr id="5" name="Picture 4">
            <a:extLst>
              <a:ext uri="{FF2B5EF4-FFF2-40B4-BE49-F238E27FC236}">
                <a16:creationId xmlns="" xmlns:a16="http://schemas.microsoft.com/office/drawing/2014/main" id="{ECB7D68C-12B8-4BF3-9168-CD7288C56D99}"/>
              </a:ext>
            </a:extLst>
          </p:cNvPr>
          <p:cNvPicPr>
            <a:picLocks noChangeAspect="1"/>
          </p:cNvPicPr>
          <p:nvPr/>
        </p:nvPicPr>
        <p:blipFill>
          <a:blip r:embed="rId7">
            <a:extLst>
              <a:ext uri="{28A0092B-C50C-407E-A947-70E740481C1C}">
                <a14:useLocalDpi xmlns:a14="http://schemas.microsoft.com/office/drawing/2010/main" xmlns="" val="0"/>
              </a:ext>
              <a:ext uri="{837473B0-CC2E-450A-ABE3-18F120FF3D39}">
                <a1611:picAttrSrcUrl xmlns="" xmlns:a1611="http://schemas.microsoft.com/office/drawing/2016/11/main" r:id="rId8"/>
              </a:ext>
            </a:extLst>
          </a:blip>
          <a:stretch>
            <a:fillRect/>
          </a:stretch>
        </p:blipFill>
        <p:spPr>
          <a:xfrm>
            <a:off x="3074478" y="3281988"/>
            <a:ext cx="2995041" cy="2246281"/>
          </a:xfrm>
          <a:prstGeom prst="rect">
            <a:avLst/>
          </a:prstGeom>
        </p:spPr>
      </p:pic>
    </p:spTree>
    <p:extLst>
      <p:ext uri="{BB962C8B-B14F-4D97-AF65-F5344CB8AC3E}">
        <p14:creationId xmlns:p14="http://schemas.microsoft.com/office/powerpoint/2010/main" xmlns="" val="1563160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5776" y="260648"/>
            <a:ext cx="4186808"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Why phonics?</a:t>
            </a:r>
          </a:p>
        </p:txBody>
      </p:sp>
      <p:sp>
        <p:nvSpPr>
          <p:cNvPr id="3" name="Content Placeholder 2"/>
          <p:cNvSpPr>
            <a:spLocks noGrp="1"/>
          </p:cNvSpPr>
          <p:nvPr>
            <p:ph idx="1"/>
          </p:nvPr>
        </p:nvSpPr>
        <p:spPr/>
        <p:txBody>
          <a:bodyPr>
            <a:normAutofit fontScale="85000" lnSpcReduction="20000"/>
          </a:bodyPr>
          <a:lstStyle/>
          <a:p>
            <a:r>
              <a:rPr lang="en-GB" dirty="0"/>
              <a:t>Learners have to be able to </a:t>
            </a:r>
            <a:r>
              <a:rPr lang="en-GB" b="1" dirty="0">
                <a:solidFill>
                  <a:schemeClr val="accent2">
                    <a:lumMod val="75000"/>
                  </a:schemeClr>
                </a:solidFill>
              </a:rPr>
              <a:t>hear sounds </a:t>
            </a:r>
            <a:r>
              <a:rPr lang="en-GB" dirty="0"/>
              <a:t>and relate them to </a:t>
            </a:r>
            <a:r>
              <a:rPr lang="en-GB" b="1" dirty="0">
                <a:solidFill>
                  <a:schemeClr val="accent2">
                    <a:lumMod val="75000"/>
                  </a:schemeClr>
                </a:solidFill>
              </a:rPr>
              <a:t>symbols</a:t>
            </a:r>
            <a:r>
              <a:rPr lang="en-GB" dirty="0"/>
              <a:t> in order to master a phonetic approach to developing reading skills.</a:t>
            </a:r>
          </a:p>
          <a:p>
            <a:r>
              <a:rPr lang="en-GB" dirty="0"/>
              <a:t>2005 Jim Rose (</a:t>
            </a:r>
            <a:r>
              <a:rPr lang="en-GB" sz="2600" dirty="0"/>
              <a:t>Director of Inspections OFSTED</a:t>
            </a:r>
            <a:r>
              <a:rPr lang="en-GB" dirty="0"/>
              <a:t>)was commissioned to conduct an independent review of the teaching of early reading – The recommendations (March 2006) highlighted the need for systematic </a:t>
            </a:r>
            <a:r>
              <a:rPr lang="en-GB" b="1" dirty="0">
                <a:solidFill>
                  <a:srgbClr val="FF0000"/>
                </a:solidFill>
              </a:rPr>
              <a:t>‘synthetic</a:t>
            </a:r>
            <a:r>
              <a:rPr lang="en-GB" dirty="0"/>
              <a:t>’ approach to teaching phonics.</a:t>
            </a:r>
          </a:p>
          <a:p>
            <a:r>
              <a:rPr lang="en-GB" dirty="0">
                <a:hlinkClick r:id="rId3"/>
              </a:rPr>
              <a:t>http://www.bbc.co.uk/news/magazine-18493436</a:t>
            </a:r>
            <a:r>
              <a:rPr lang="en-GB" dirty="0"/>
              <a:t> </a:t>
            </a:r>
          </a:p>
        </p:txBody>
      </p:sp>
    </p:spTree>
    <p:extLst>
      <p:ext uri="{BB962C8B-B14F-4D97-AF65-F5344CB8AC3E}">
        <p14:creationId xmlns:p14="http://schemas.microsoft.com/office/powerpoint/2010/main" xmlns="" val="40133123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7784" y="332656"/>
            <a:ext cx="3898776" cy="1143000"/>
          </a:xfrm>
          <a:solidFill>
            <a:srgbClr val="FFCCCC"/>
          </a:solidFill>
          <a:ln>
            <a:solidFill>
              <a:srgbClr val="FF0000"/>
            </a:solidFill>
          </a:ln>
        </p:spPr>
        <p:txBody>
          <a:bodyPr>
            <a:normAutofit fontScale="90000"/>
          </a:bodyPr>
          <a:lstStyle/>
          <a:p>
            <a:r>
              <a:rPr lang="en-GB" dirty="0">
                <a:effectLst>
                  <a:outerShdw blurRad="38100" dist="38100" dir="2700000" algn="tl">
                    <a:srgbClr val="000000">
                      <a:alpha val="43137"/>
                    </a:srgbClr>
                  </a:outerShdw>
                </a:effectLst>
              </a:rPr>
              <a:t>Synthetic Phonics</a:t>
            </a:r>
          </a:p>
        </p:txBody>
      </p:sp>
      <p:sp>
        <p:nvSpPr>
          <p:cNvPr id="3" name="Content Placeholder 2"/>
          <p:cNvSpPr>
            <a:spLocks noGrp="1"/>
          </p:cNvSpPr>
          <p:nvPr>
            <p:ph idx="1"/>
          </p:nvPr>
        </p:nvSpPr>
        <p:spPr>
          <a:xfrm>
            <a:off x="539552" y="1916832"/>
            <a:ext cx="8229600" cy="2476871"/>
          </a:xfrm>
        </p:spPr>
        <p:txBody>
          <a:bodyPr>
            <a:normAutofit lnSpcReduction="10000"/>
          </a:bodyPr>
          <a:lstStyle/>
          <a:p>
            <a:pPr marL="0" indent="0">
              <a:buNone/>
            </a:pPr>
            <a:r>
              <a:rPr lang="en-GB" dirty="0"/>
              <a:t>An approach of blending phonemes in sequence all through a word in order to read it, and segmenting words into their constituent phonemes to spell them.</a:t>
            </a:r>
          </a:p>
          <a:p>
            <a:pPr algn="r">
              <a:buNone/>
            </a:pPr>
            <a:r>
              <a:rPr lang="en-GB" dirty="0"/>
              <a:t>   </a:t>
            </a:r>
          </a:p>
          <a:p>
            <a:pPr algn="r">
              <a:buNone/>
            </a:pPr>
            <a:endParaRPr lang="en-GB" sz="1800" dirty="0"/>
          </a:p>
          <a:p>
            <a:pPr>
              <a:buNone/>
            </a:pPr>
            <a:endParaRPr lang="en-GB" dirty="0"/>
          </a:p>
        </p:txBody>
      </p:sp>
      <p:sp>
        <p:nvSpPr>
          <p:cNvPr id="5" name="TextBox 4"/>
          <p:cNvSpPr txBox="1"/>
          <p:nvPr/>
        </p:nvSpPr>
        <p:spPr>
          <a:xfrm>
            <a:off x="683568" y="4725144"/>
            <a:ext cx="3240360" cy="369332"/>
          </a:xfrm>
          <a:prstGeom prst="rect">
            <a:avLst/>
          </a:prstGeom>
          <a:noFill/>
        </p:spPr>
        <p:txBody>
          <a:bodyPr wrap="square" rtlCol="0">
            <a:spAutoFit/>
          </a:bodyPr>
          <a:lstStyle/>
          <a:p>
            <a:r>
              <a:rPr lang="en-GB" dirty="0">
                <a:hlinkClick r:id="rId3" action="ppaction://hlinkfile"/>
              </a:rPr>
              <a:t>Synthetic-Phonics.pdf</a:t>
            </a:r>
            <a:endParaRPr lang="en-GB" dirty="0"/>
          </a:p>
        </p:txBody>
      </p:sp>
    </p:spTree>
    <p:extLst>
      <p:ext uri="{BB962C8B-B14F-4D97-AF65-F5344CB8AC3E}">
        <p14:creationId xmlns:p14="http://schemas.microsoft.com/office/powerpoint/2010/main" xmlns="" val="15128719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CC"/>
          </a:solidFill>
          <a:ln>
            <a:solidFill>
              <a:srgbClr val="FF0000"/>
            </a:solidFill>
          </a:ln>
        </p:spPr>
        <p:txBody>
          <a:bodyPr>
            <a:normAutofit fontScale="90000"/>
          </a:bodyPr>
          <a:lstStyle/>
          <a:p>
            <a:r>
              <a:rPr lang="en-GB" dirty="0"/>
              <a:t>All there is to know about phonics?</a:t>
            </a:r>
          </a:p>
        </p:txBody>
      </p:sp>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9532" y="1365355"/>
            <a:ext cx="5328592" cy="4246071"/>
          </a:xfrm>
          <a:prstGeom prst="rect">
            <a:avLst/>
          </a:prstGeom>
        </p:spPr>
      </p:pic>
      <p:sp>
        <p:nvSpPr>
          <p:cNvPr id="7" name="Content Placeholder 6"/>
          <p:cNvSpPr>
            <a:spLocks noGrp="1"/>
          </p:cNvSpPr>
          <p:nvPr>
            <p:ph idx="1"/>
          </p:nvPr>
        </p:nvSpPr>
        <p:spPr>
          <a:xfrm>
            <a:off x="1115616" y="2178510"/>
            <a:ext cx="2664296" cy="2520280"/>
          </a:xfrm>
        </p:spPr>
        <p:txBody>
          <a:bodyPr>
            <a:normAutofit fontScale="92500" lnSpcReduction="10000"/>
          </a:bodyPr>
          <a:lstStyle/>
          <a:p>
            <a:r>
              <a:rPr lang="en-GB" dirty="0"/>
              <a:t>Activity </a:t>
            </a:r>
          </a:p>
          <a:p>
            <a:pPr marL="0" indent="0">
              <a:buNone/>
            </a:pPr>
            <a:endParaRPr lang="en-GB" dirty="0"/>
          </a:p>
          <a:p>
            <a:pPr marL="0" indent="0">
              <a:buNone/>
            </a:pPr>
            <a:endParaRPr lang="en-GB" dirty="0"/>
          </a:p>
          <a:p>
            <a:pPr marL="0" indent="0">
              <a:buNone/>
            </a:pPr>
            <a:endParaRPr lang="en-GB" dirty="0"/>
          </a:p>
          <a:p>
            <a:pPr marL="0" indent="0">
              <a:buNone/>
            </a:pPr>
            <a:r>
              <a:rPr lang="en-GB" sz="1200" dirty="0">
                <a:hlinkClick r:id="rId4" action="ppaction://hlinkfile"/>
              </a:rPr>
              <a:t>Phonics Summary.docx</a:t>
            </a:r>
            <a:endParaRPr lang="en-GB" sz="1200" dirty="0"/>
          </a:p>
          <a:p>
            <a:pPr marL="0" indent="0">
              <a:buNone/>
            </a:pPr>
            <a:r>
              <a:rPr lang="en-GB" sz="1200" dirty="0">
                <a:hlinkClick r:id="rId5" action="ppaction://hlinkpres?slideindex=1&amp;slidetitle="/>
              </a:rPr>
              <a:t>Synthetic Phonics.pptx</a:t>
            </a:r>
            <a:endParaRPr lang="en-GB" sz="1200" dirty="0"/>
          </a:p>
          <a:p>
            <a:pPr marL="0" indent="0">
              <a:buNone/>
            </a:pPr>
            <a:endParaRPr lang="en-GB" sz="1200" dirty="0"/>
          </a:p>
        </p:txBody>
      </p:sp>
      <p:pic>
        <p:nvPicPr>
          <p:cNvPr id="8" name="Picture 7">
            <a:extLst>
              <a:ext uri="{FF2B5EF4-FFF2-40B4-BE49-F238E27FC236}">
                <a16:creationId xmlns="" xmlns:a16="http://schemas.microsoft.com/office/drawing/2014/main" id="{1E7AF2CA-802A-4A9B-ADB7-1397BE0B534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567188" y="2223422"/>
            <a:ext cx="3240548" cy="2582220"/>
          </a:xfrm>
          <a:prstGeom prst="rect">
            <a:avLst/>
          </a:prstGeom>
        </p:spPr>
      </p:pic>
      <p:sp>
        <p:nvSpPr>
          <p:cNvPr id="3" name="TextBox 2">
            <a:extLst>
              <a:ext uri="{FF2B5EF4-FFF2-40B4-BE49-F238E27FC236}">
                <a16:creationId xmlns="" xmlns:a16="http://schemas.microsoft.com/office/drawing/2014/main" id="{B518B23E-AF8B-4A6F-9F52-31AAA8344BDC}"/>
              </a:ext>
            </a:extLst>
          </p:cNvPr>
          <p:cNvSpPr txBox="1"/>
          <p:nvPr/>
        </p:nvSpPr>
        <p:spPr>
          <a:xfrm>
            <a:off x="6012160" y="2637369"/>
            <a:ext cx="216024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Some resources</a:t>
            </a:r>
          </a:p>
          <a:p>
            <a:r>
              <a:rPr lang="en-GB" dirty="0">
                <a:hlinkClick r:id="rId6" action="ppaction://hlinkfile"/>
              </a:rPr>
              <a:t>Example of Phonics Planning.pdf</a:t>
            </a:r>
            <a:endParaRPr lang="en-GB" dirty="0"/>
          </a:p>
          <a:p>
            <a:endParaRPr lang="en-GB" dirty="0"/>
          </a:p>
          <a:p>
            <a:endParaRPr lang="en-GB" dirty="0"/>
          </a:p>
        </p:txBody>
      </p:sp>
      <p:sp>
        <p:nvSpPr>
          <p:cNvPr id="4" name="Rectangle 3">
            <a:extLst>
              <a:ext uri="{FF2B5EF4-FFF2-40B4-BE49-F238E27FC236}">
                <a16:creationId xmlns="" xmlns:a16="http://schemas.microsoft.com/office/drawing/2014/main" id="{A99CE3C7-4927-4A3E-AC54-D006FC5E49FA}"/>
              </a:ext>
            </a:extLst>
          </p:cNvPr>
          <p:cNvSpPr/>
          <p:nvPr/>
        </p:nvSpPr>
        <p:spPr>
          <a:xfrm>
            <a:off x="1284764" y="2949781"/>
            <a:ext cx="1678596" cy="1077218"/>
          </a:xfrm>
          <a:prstGeom prst="rect">
            <a:avLst/>
          </a:prstGeom>
          <a:noFill/>
          <a:scene3d>
            <a:camera prst="isometricOffAxis1Right"/>
            <a:lightRig rig="threePt" dir="t"/>
          </a:scene3d>
        </p:spPr>
        <p:txBody>
          <a:bodyPr wrap="square" lIns="91440" tIns="45720" rIns="91440" bIns="45720">
            <a:spAutoFit/>
          </a:bodyPr>
          <a:lstStyle/>
          <a:p>
            <a:pPr algn="ctr"/>
            <a:r>
              <a:rPr lang="en-US" sz="3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Phonics Quiz</a:t>
            </a:r>
          </a:p>
        </p:txBody>
      </p:sp>
    </p:spTree>
    <p:extLst>
      <p:ext uri="{BB962C8B-B14F-4D97-AF65-F5344CB8AC3E}">
        <p14:creationId xmlns:p14="http://schemas.microsoft.com/office/powerpoint/2010/main" xmlns="" val="26043858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070" y="323498"/>
            <a:ext cx="5751999" cy="845416"/>
          </a:xfrm>
          <a:solidFill>
            <a:srgbClr val="FFCCCC"/>
          </a:solidFill>
          <a:ln>
            <a:solidFill>
              <a:srgbClr val="FF0000"/>
            </a:solidFill>
          </a:ln>
        </p:spPr>
        <p:txBody>
          <a:bodyPr>
            <a:noAutofit/>
          </a:bodyPr>
          <a:lstStyle/>
          <a:p>
            <a:r>
              <a:rPr lang="en-GB" sz="3600" dirty="0"/>
              <a:t>How phonic skills progress</a:t>
            </a:r>
          </a:p>
        </p:txBody>
      </p:sp>
      <p:sp>
        <p:nvSpPr>
          <p:cNvPr id="4" name="TextBox 3"/>
          <p:cNvSpPr txBox="1"/>
          <p:nvPr/>
        </p:nvSpPr>
        <p:spPr>
          <a:xfrm>
            <a:off x="306837" y="1291652"/>
            <a:ext cx="8406998" cy="461665"/>
          </a:xfrm>
          <a:prstGeom prst="rect">
            <a:avLst/>
          </a:prstGeom>
          <a:noFill/>
        </p:spPr>
        <p:txBody>
          <a:bodyPr wrap="square" rtlCol="0">
            <a:spAutoFit/>
          </a:bodyPr>
          <a:lstStyle/>
          <a:p>
            <a:r>
              <a:rPr lang="en-GB" sz="1200" dirty="0">
                <a:solidFill>
                  <a:srgbClr val="00B0F0"/>
                </a:solidFill>
              </a:rPr>
              <a:t>Phase 1: will support linking sounds and letters in the order in which they occur in words, and naming and sounding the letters of the alphabet</a:t>
            </a:r>
          </a:p>
        </p:txBody>
      </p:sp>
      <p:sp>
        <p:nvSpPr>
          <p:cNvPr id="5" name="TextBox 4"/>
          <p:cNvSpPr txBox="1"/>
          <p:nvPr/>
        </p:nvSpPr>
        <p:spPr>
          <a:xfrm>
            <a:off x="285560" y="1777548"/>
            <a:ext cx="8462903" cy="1015663"/>
          </a:xfrm>
          <a:prstGeom prst="rect">
            <a:avLst/>
          </a:prstGeom>
          <a:noFill/>
        </p:spPr>
        <p:txBody>
          <a:bodyPr wrap="square" rtlCol="0">
            <a:spAutoFit/>
          </a:bodyPr>
          <a:lstStyle/>
          <a:p>
            <a:r>
              <a:rPr lang="en-GB" sz="1200" dirty="0">
                <a:solidFill>
                  <a:srgbClr val="FF0000"/>
                </a:solidFill>
              </a:rPr>
              <a:t>Phase 2: The purpose of this phase is to teach at least 19 letters, and move children on from oral blending and segmentation to blending and segmenting with letters. By the end of the phase many children should be able to read some VC and CVC words and to spell them either using magnetic letters or by writing the letters on paper or on whiteboards. During the phase they will be introduced to reading two-syllable words and simple captions. They will also learn to read some high-frequency ‘tricky’ words: </a:t>
            </a:r>
            <a:r>
              <a:rPr lang="en-GB" sz="1200" b="1" dirty="0">
                <a:solidFill>
                  <a:srgbClr val="FF0000"/>
                </a:solidFill>
              </a:rPr>
              <a:t>the</a:t>
            </a:r>
            <a:r>
              <a:rPr lang="en-GB" sz="1200" dirty="0">
                <a:solidFill>
                  <a:srgbClr val="FF0000"/>
                </a:solidFill>
              </a:rPr>
              <a:t>, </a:t>
            </a:r>
            <a:r>
              <a:rPr lang="en-GB" sz="1200" b="1" dirty="0">
                <a:solidFill>
                  <a:srgbClr val="FF0000"/>
                </a:solidFill>
              </a:rPr>
              <a:t>to</a:t>
            </a:r>
            <a:r>
              <a:rPr lang="en-GB" sz="1200" dirty="0">
                <a:solidFill>
                  <a:srgbClr val="FF0000"/>
                </a:solidFill>
              </a:rPr>
              <a:t>, </a:t>
            </a:r>
            <a:r>
              <a:rPr lang="en-GB" sz="1200" b="1" dirty="0">
                <a:solidFill>
                  <a:srgbClr val="FF0000"/>
                </a:solidFill>
              </a:rPr>
              <a:t>go</a:t>
            </a:r>
            <a:r>
              <a:rPr lang="en-GB" sz="1200" dirty="0">
                <a:solidFill>
                  <a:srgbClr val="FF0000"/>
                </a:solidFill>
              </a:rPr>
              <a:t>, </a:t>
            </a:r>
            <a:r>
              <a:rPr lang="en-GB" sz="1200" b="1" dirty="0">
                <a:solidFill>
                  <a:srgbClr val="FF0000"/>
                </a:solidFill>
              </a:rPr>
              <a:t>no</a:t>
            </a:r>
            <a:r>
              <a:rPr lang="en-GB" sz="1200" dirty="0">
                <a:solidFill>
                  <a:srgbClr val="FF0000"/>
                </a:solidFill>
              </a:rPr>
              <a:t>.</a:t>
            </a:r>
          </a:p>
        </p:txBody>
      </p:sp>
      <p:sp>
        <p:nvSpPr>
          <p:cNvPr id="6" name="TextBox 5"/>
          <p:cNvSpPr txBox="1"/>
          <p:nvPr/>
        </p:nvSpPr>
        <p:spPr>
          <a:xfrm>
            <a:off x="285560" y="2817442"/>
            <a:ext cx="8462902" cy="1169551"/>
          </a:xfrm>
          <a:prstGeom prst="rect">
            <a:avLst/>
          </a:prstGeom>
          <a:noFill/>
        </p:spPr>
        <p:txBody>
          <a:bodyPr wrap="square" rtlCol="0">
            <a:spAutoFit/>
          </a:bodyPr>
          <a:lstStyle/>
          <a:p>
            <a:r>
              <a:rPr lang="en-GB" sz="1200" dirty="0">
                <a:solidFill>
                  <a:srgbClr val="00B0F0"/>
                </a:solidFill>
              </a:rPr>
              <a:t>Phase 3: The purpose of this phase is to teach another 25 graphemes, most of them comprising two letters (e.g. oa), so the children can represent each of about 42 phonemes by a grapheme .Children also continue to practise CVC blending and segmentation in this phase and will apply their knowledge of blending and segmenting to reading and spelling simple two-syllable words and captions. They will learn letter names during this phase, learn to read some more tricky words and also begin to learn to spell some of these words.</a:t>
            </a:r>
          </a:p>
          <a:p>
            <a:endParaRPr lang="en-GB" sz="1000" dirty="0"/>
          </a:p>
        </p:txBody>
      </p:sp>
      <p:sp>
        <p:nvSpPr>
          <p:cNvPr id="7" name="TextBox 6"/>
          <p:cNvSpPr txBox="1"/>
          <p:nvPr/>
        </p:nvSpPr>
        <p:spPr>
          <a:xfrm>
            <a:off x="309575" y="3994707"/>
            <a:ext cx="8438887" cy="461665"/>
          </a:xfrm>
          <a:prstGeom prst="rect">
            <a:avLst/>
          </a:prstGeom>
          <a:noFill/>
        </p:spPr>
        <p:txBody>
          <a:bodyPr wrap="square" rtlCol="0">
            <a:spAutoFit/>
          </a:bodyPr>
          <a:lstStyle/>
          <a:p>
            <a:r>
              <a:rPr lang="en-GB" sz="1200" dirty="0">
                <a:solidFill>
                  <a:srgbClr val="FF0000"/>
                </a:solidFill>
              </a:rPr>
              <a:t>Phase 4: The purpose of this phase is to consolidate children’s knowledge of graphemes in reading and spelling words  containing adjacent consonants and polysyllabic words.</a:t>
            </a:r>
          </a:p>
        </p:txBody>
      </p:sp>
      <p:sp>
        <p:nvSpPr>
          <p:cNvPr id="8" name="TextBox 7"/>
          <p:cNvSpPr txBox="1"/>
          <p:nvPr/>
        </p:nvSpPr>
        <p:spPr>
          <a:xfrm>
            <a:off x="360327" y="4579110"/>
            <a:ext cx="8448710" cy="646331"/>
          </a:xfrm>
          <a:prstGeom prst="rect">
            <a:avLst/>
          </a:prstGeom>
          <a:noFill/>
        </p:spPr>
        <p:txBody>
          <a:bodyPr wrap="square" rtlCol="0">
            <a:spAutoFit/>
          </a:bodyPr>
          <a:lstStyle/>
          <a:p>
            <a:r>
              <a:rPr lang="en-GB" sz="1200" dirty="0">
                <a:solidFill>
                  <a:srgbClr val="00B0F0"/>
                </a:solidFill>
              </a:rPr>
              <a:t>Phase 5: The purpose of this phase is for children to broaden their knowledge of graphemes and phonemes for use in reading and spelling. They will learn new graphemes and alternative pronunciations for these and graphemes they already know, where relevant.</a:t>
            </a:r>
          </a:p>
        </p:txBody>
      </p:sp>
      <p:sp>
        <p:nvSpPr>
          <p:cNvPr id="9" name="TextBox 8"/>
          <p:cNvSpPr txBox="1"/>
          <p:nvPr/>
        </p:nvSpPr>
        <p:spPr>
          <a:xfrm>
            <a:off x="395536" y="5348179"/>
            <a:ext cx="8424936" cy="276999"/>
          </a:xfrm>
          <a:prstGeom prst="rect">
            <a:avLst/>
          </a:prstGeom>
          <a:noFill/>
        </p:spPr>
        <p:txBody>
          <a:bodyPr wrap="square" rtlCol="0">
            <a:spAutoFit/>
          </a:bodyPr>
          <a:lstStyle/>
          <a:p>
            <a:r>
              <a:rPr lang="en-GB" sz="1200" dirty="0">
                <a:solidFill>
                  <a:srgbClr val="FF0000"/>
                </a:solidFill>
              </a:rPr>
              <a:t>Phase 6: During this phase, children become fluent readers and increasingly accurate spellers</a:t>
            </a:r>
            <a:r>
              <a:rPr lang="en-GB" sz="1000" dirty="0"/>
              <a:t>.</a:t>
            </a:r>
          </a:p>
        </p:txBody>
      </p:sp>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20521979">
            <a:off x="224882" y="260320"/>
            <a:ext cx="1087375" cy="942993"/>
          </a:xfrm>
          <a:prstGeom prst="rect">
            <a:avLst/>
          </a:prstGeom>
        </p:spPr>
      </p:pic>
      <p:sp>
        <p:nvSpPr>
          <p:cNvPr id="3" name="TextBox 2"/>
          <p:cNvSpPr txBox="1"/>
          <p:nvPr/>
        </p:nvSpPr>
        <p:spPr>
          <a:xfrm>
            <a:off x="7732799" y="323498"/>
            <a:ext cx="1088761" cy="707886"/>
          </a:xfrm>
          <a:prstGeom prst="rect">
            <a:avLst/>
          </a:prstGeom>
          <a:noFill/>
        </p:spPr>
        <p:txBody>
          <a:bodyPr wrap="square" rtlCol="0">
            <a:spAutoFit/>
          </a:bodyPr>
          <a:lstStyle/>
          <a:p>
            <a:r>
              <a:rPr lang="en-GB" sz="1000" dirty="0">
                <a:hlinkClick r:id="rId4" action="ppaction://hlinkfile"/>
              </a:rPr>
              <a:t>letters_and_sounds_progression_of_skills_phase_1-6.doc</a:t>
            </a:r>
            <a:endParaRPr lang="en-GB" sz="1000" dirty="0"/>
          </a:p>
        </p:txBody>
      </p:sp>
    </p:spTree>
    <p:extLst>
      <p:ext uri="{BB962C8B-B14F-4D97-AF65-F5344CB8AC3E}">
        <p14:creationId xmlns:p14="http://schemas.microsoft.com/office/powerpoint/2010/main" xmlns="" val="36836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CC"/>
          </a:solidFill>
          <a:ln>
            <a:solidFill>
              <a:srgbClr val="FF0000"/>
            </a:solidFill>
          </a:ln>
        </p:spPr>
        <p:txBody>
          <a:bodyPr>
            <a:normAutofit/>
          </a:bodyPr>
          <a:lstStyle/>
          <a:p>
            <a:r>
              <a:rPr lang="en-GB" dirty="0">
                <a:effectLst>
                  <a:outerShdw blurRad="38100" dist="38100" dir="2700000" algn="tl">
                    <a:srgbClr val="000000">
                      <a:alpha val="43137"/>
                    </a:srgbClr>
                  </a:outerShdw>
                </a:effectLst>
              </a:rPr>
              <a:t>When and how to teach phonics</a:t>
            </a:r>
          </a:p>
        </p:txBody>
      </p:sp>
      <p:sp>
        <p:nvSpPr>
          <p:cNvPr id="3" name="Content Placeholder 2"/>
          <p:cNvSpPr>
            <a:spLocks noGrp="1"/>
          </p:cNvSpPr>
          <p:nvPr>
            <p:ph idx="1"/>
          </p:nvPr>
        </p:nvSpPr>
        <p:spPr>
          <a:xfrm>
            <a:off x="457200" y="1600201"/>
            <a:ext cx="5987008" cy="3340967"/>
          </a:xfrm>
        </p:spPr>
        <p:txBody>
          <a:bodyPr>
            <a:normAutofit/>
          </a:bodyPr>
          <a:lstStyle/>
          <a:p>
            <a:r>
              <a:rPr lang="en-GB" dirty="0"/>
              <a:t>Phonics should be taught regularly and in short bursts. It should be taught discreetly and set within a language rich curriculum that focuses on all aspects of literacy.</a:t>
            </a:r>
          </a:p>
          <a:p>
            <a:pPr marL="0" indent="0">
              <a:buNone/>
            </a:pPr>
            <a:endParaRPr lang="en-GB" dirty="0"/>
          </a:p>
        </p:txBody>
      </p:sp>
      <p:pic>
        <p:nvPicPr>
          <p:cNvPr id="6" name="Picture 5">
            <a:extLst>
              <a:ext uri="{FF2B5EF4-FFF2-40B4-BE49-F238E27FC236}">
                <a16:creationId xmlns="" xmlns:a16="http://schemas.microsoft.com/office/drawing/2014/main" id="{37CFFD23-4B84-468D-BE0B-CC26069495B6}"/>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804248" y="1988840"/>
            <a:ext cx="1891536" cy="1390279"/>
          </a:xfrm>
          <a:prstGeom prst="rect">
            <a:avLst/>
          </a:prstGeom>
        </p:spPr>
      </p:pic>
      <p:sp>
        <p:nvSpPr>
          <p:cNvPr id="5" name="TextBox 4">
            <a:extLst>
              <a:ext uri="{FF2B5EF4-FFF2-40B4-BE49-F238E27FC236}">
                <a16:creationId xmlns="" xmlns:a16="http://schemas.microsoft.com/office/drawing/2014/main" id="{F8922AEB-1667-4F0C-9285-A6BE455AACB9}"/>
              </a:ext>
            </a:extLst>
          </p:cNvPr>
          <p:cNvSpPr txBox="1"/>
          <p:nvPr/>
        </p:nvSpPr>
        <p:spPr>
          <a:xfrm>
            <a:off x="6431841" y="3769514"/>
            <a:ext cx="2520280" cy="2708434"/>
          </a:xfrm>
          <a:prstGeom prst="rect">
            <a:avLst/>
          </a:prstGeom>
          <a:noFill/>
        </p:spPr>
        <p:txBody>
          <a:bodyPr wrap="square" rtlCol="0">
            <a:spAutoFit/>
          </a:bodyPr>
          <a:lstStyle/>
          <a:p>
            <a:r>
              <a:rPr lang="en-GB" sz="1400" dirty="0">
                <a:hlinkClick r:id="rId4"/>
              </a:rPr>
              <a:t>https://www.youtube.com/watch?v=141Rj_-uHX4</a:t>
            </a:r>
            <a:endParaRPr lang="en-GB" sz="1400" dirty="0"/>
          </a:p>
          <a:p>
            <a:r>
              <a:rPr lang="en-GB" sz="1400" dirty="0">
                <a:hlinkClick r:id="rId5"/>
              </a:rPr>
              <a:t>https://www.youtube.com/watch?v=8aljylvCBzc&amp;app=desktop</a:t>
            </a:r>
            <a:endParaRPr lang="en-GB" sz="1400" dirty="0"/>
          </a:p>
          <a:p>
            <a:r>
              <a:rPr lang="en-GB" sz="1400" dirty="0">
                <a:hlinkClick r:id="rId6"/>
              </a:rPr>
              <a:t>https://www.youtube.com/watch?v=m5v35_jYJYw</a:t>
            </a:r>
            <a:endParaRPr lang="en-GB" sz="1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20413274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26A54E0-8D9C-44F6-9C94-8B5C1914F2D7}"/>
              </a:ext>
            </a:extLst>
          </p:cNvPr>
          <p:cNvSpPr>
            <a:spLocks noGrp="1"/>
          </p:cNvSpPr>
          <p:nvPr>
            <p:ph type="title"/>
          </p:nvPr>
        </p:nvSpPr>
        <p:spPr>
          <a:xfrm>
            <a:off x="323528" y="332656"/>
            <a:ext cx="6336704" cy="1143000"/>
          </a:xfrm>
          <a:solidFill>
            <a:srgbClr val="FFCCCC"/>
          </a:solidFill>
          <a:ln>
            <a:solidFill>
              <a:srgbClr val="FF0000"/>
            </a:solidFill>
          </a:ln>
        </p:spPr>
        <p:txBody>
          <a:bodyPr>
            <a:normAutofit fontScale="90000"/>
          </a:bodyPr>
          <a:lstStyle/>
          <a:p>
            <a:r>
              <a:rPr lang="en-GB" dirty="0"/>
              <a:t>Putting it all together: planning activities</a:t>
            </a:r>
          </a:p>
        </p:txBody>
      </p:sp>
      <p:sp>
        <p:nvSpPr>
          <p:cNvPr id="3" name="Content Placeholder 2">
            <a:extLst>
              <a:ext uri="{FF2B5EF4-FFF2-40B4-BE49-F238E27FC236}">
                <a16:creationId xmlns="" xmlns:a16="http://schemas.microsoft.com/office/drawing/2014/main" id="{9C51D8E7-83F4-48A4-84CB-1FBA1CA3D7E8}"/>
              </a:ext>
            </a:extLst>
          </p:cNvPr>
          <p:cNvSpPr>
            <a:spLocks noGrp="1"/>
          </p:cNvSpPr>
          <p:nvPr>
            <p:ph idx="1"/>
          </p:nvPr>
        </p:nvSpPr>
        <p:spPr>
          <a:xfrm>
            <a:off x="6372200" y="5235093"/>
            <a:ext cx="3312368" cy="144016"/>
          </a:xfrm>
        </p:spPr>
        <p:txBody>
          <a:bodyPr>
            <a:normAutofit fontScale="25000" lnSpcReduction="20000"/>
          </a:bodyPr>
          <a:lstStyle/>
          <a:p>
            <a:r>
              <a:rPr lang="en-GB" dirty="0">
                <a:hlinkClick r:id="rId3" action="ppaction://hlinkfile"/>
              </a:rPr>
              <a:t>Example of Phonics Planning.pdf</a:t>
            </a:r>
            <a:endParaRPr lang="en-GB" dirty="0"/>
          </a:p>
        </p:txBody>
      </p:sp>
      <p:pic>
        <p:nvPicPr>
          <p:cNvPr id="6" name="Picture 5">
            <a:extLst>
              <a:ext uri="{FF2B5EF4-FFF2-40B4-BE49-F238E27FC236}">
                <a16:creationId xmlns="" xmlns:a16="http://schemas.microsoft.com/office/drawing/2014/main" id="{35F90AB0-A0B5-4213-9053-1C392339A2EA}"/>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386038" y="2210757"/>
            <a:ext cx="2144464" cy="3096344"/>
          </a:xfrm>
          <a:prstGeom prst="rect">
            <a:avLst/>
          </a:prstGeom>
        </p:spPr>
      </p:pic>
      <p:pic>
        <p:nvPicPr>
          <p:cNvPr id="8" name="Picture 7">
            <a:extLst>
              <a:ext uri="{FF2B5EF4-FFF2-40B4-BE49-F238E27FC236}">
                <a16:creationId xmlns="" xmlns:a16="http://schemas.microsoft.com/office/drawing/2014/main" id="{42ABA230-625E-462E-B6FC-39C29601783D}"/>
              </a:ext>
            </a:extLst>
          </p:cNvPr>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rot="20973783">
            <a:off x="367865" y="2313175"/>
            <a:ext cx="2821437" cy="1872238"/>
          </a:xfrm>
          <a:prstGeom prst="rect">
            <a:avLst/>
          </a:prstGeom>
        </p:spPr>
      </p:pic>
      <p:pic>
        <p:nvPicPr>
          <p:cNvPr id="9" name="Picture 8">
            <a:extLst>
              <a:ext uri="{FF2B5EF4-FFF2-40B4-BE49-F238E27FC236}">
                <a16:creationId xmlns="" xmlns:a16="http://schemas.microsoft.com/office/drawing/2014/main" id="{37A254A2-EE04-4624-B800-615EFB8875C5}"/>
              </a:ext>
            </a:extLst>
          </p:cNvPr>
          <p:cNvPicPr>
            <a:picLocks noChangeAspect="1"/>
          </p:cNvPicPr>
          <p:nvPr/>
        </p:nvPicPr>
        <p:blipFill>
          <a:blip r:embed="rId6" cstate="print">
            <a:extLst>
              <a:ext uri="{28A0092B-C50C-407E-A947-70E740481C1C}">
                <a14:useLocalDpi xmlns:a14="http://schemas.microsoft.com/office/drawing/2010/main" xmlns="" val="0"/>
              </a:ext>
              <a:ext uri="{837473B0-CC2E-450A-ABE3-18F120FF3D39}">
                <a1611:picAttrSrcUrl xmlns="" xmlns:a1611="http://schemas.microsoft.com/office/drawing/2016/11/main" r:id="rId7"/>
              </a:ext>
            </a:extLst>
          </a:blip>
          <a:stretch>
            <a:fillRect/>
          </a:stretch>
        </p:blipFill>
        <p:spPr>
          <a:xfrm>
            <a:off x="7246293" y="78969"/>
            <a:ext cx="1656184" cy="1242138"/>
          </a:xfrm>
          <a:prstGeom prst="rect">
            <a:avLst/>
          </a:prstGeom>
        </p:spPr>
      </p:pic>
      <p:pic>
        <p:nvPicPr>
          <p:cNvPr id="11" name="Picture 10">
            <a:extLst>
              <a:ext uri="{FF2B5EF4-FFF2-40B4-BE49-F238E27FC236}">
                <a16:creationId xmlns="" xmlns:a16="http://schemas.microsoft.com/office/drawing/2014/main" id="{F7C3784E-A997-428A-A106-694E27CB65B6}"/>
              </a:ext>
            </a:extLst>
          </p:cNvPr>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rot="693561">
            <a:off x="6093475" y="2378551"/>
            <a:ext cx="2655679" cy="1799098"/>
          </a:xfrm>
          <a:prstGeom prst="rect">
            <a:avLst/>
          </a:prstGeom>
        </p:spPr>
      </p:pic>
    </p:spTree>
    <p:extLst>
      <p:ext uri="{BB962C8B-B14F-4D97-AF65-F5344CB8AC3E}">
        <p14:creationId xmlns:p14="http://schemas.microsoft.com/office/powerpoint/2010/main" xmlns="" val="28944674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238117"/>
            <a:ext cx="6275040"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High frequency words</a:t>
            </a:r>
          </a:p>
        </p:txBody>
      </p:sp>
      <p:sp>
        <p:nvSpPr>
          <p:cNvPr id="3" name="Content Placeholder 2"/>
          <p:cNvSpPr>
            <a:spLocks noGrp="1"/>
          </p:cNvSpPr>
          <p:nvPr>
            <p:ph idx="1"/>
          </p:nvPr>
        </p:nvSpPr>
        <p:spPr>
          <a:xfrm>
            <a:off x="570384" y="1628800"/>
            <a:ext cx="4649688" cy="3799324"/>
          </a:xfrm>
        </p:spPr>
        <p:txBody>
          <a:bodyPr>
            <a:normAutofit fontScale="62500" lnSpcReduction="20000"/>
          </a:bodyPr>
          <a:lstStyle/>
          <a:p>
            <a:r>
              <a:rPr lang="en-GB" dirty="0"/>
              <a:t>High frequency words support phonics</a:t>
            </a:r>
          </a:p>
          <a:p>
            <a:r>
              <a:rPr lang="en-GB" dirty="0"/>
              <a:t>It is important that children can ‘look and say’ certain words</a:t>
            </a:r>
          </a:p>
          <a:p>
            <a:r>
              <a:rPr lang="en-GB" dirty="0"/>
              <a:t>Flash card sessions that are frequent and focussed will allow the learners to recognise words that will help support fluency in their reading and writing</a:t>
            </a:r>
          </a:p>
          <a:p>
            <a:r>
              <a:rPr lang="en-GB" dirty="0"/>
              <a:t>Knowing these ‘easy to read’ words will build confidence</a:t>
            </a:r>
          </a:p>
          <a:p>
            <a:r>
              <a:rPr lang="en-GB" dirty="0"/>
              <a:t>Consider how you use and display these words</a:t>
            </a:r>
          </a:p>
        </p:txBody>
      </p:sp>
      <p:sp>
        <p:nvSpPr>
          <p:cNvPr id="4" name="Rectangle 3"/>
          <p:cNvSpPr/>
          <p:nvPr/>
        </p:nvSpPr>
        <p:spPr>
          <a:xfrm>
            <a:off x="5220072" y="1417638"/>
            <a:ext cx="3615916" cy="1754326"/>
          </a:xfrm>
          <a:prstGeom prst="rect">
            <a:avLst/>
          </a:prstGeom>
          <a:noFill/>
        </p:spPr>
        <p:txBody>
          <a:bodyPr wrap="squar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Tricky words</a:t>
            </a:r>
          </a:p>
        </p:txBody>
      </p:sp>
      <p:sp>
        <p:nvSpPr>
          <p:cNvPr id="5" name="Rectangle 4"/>
          <p:cNvSpPr/>
          <p:nvPr/>
        </p:nvSpPr>
        <p:spPr>
          <a:xfrm>
            <a:off x="5700883" y="3667331"/>
            <a:ext cx="2612169" cy="1754326"/>
          </a:xfrm>
          <a:prstGeom prst="rect">
            <a:avLst/>
          </a:prstGeom>
          <a:solidFill>
            <a:srgbClr val="FF0000"/>
          </a:solid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Red words</a:t>
            </a:r>
          </a:p>
        </p:txBody>
      </p:sp>
      <p:sp>
        <p:nvSpPr>
          <p:cNvPr id="7" name="TextBox 6"/>
          <p:cNvSpPr txBox="1"/>
          <p:nvPr/>
        </p:nvSpPr>
        <p:spPr>
          <a:xfrm>
            <a:off x="570384" y="5157192"/>
            <a:ext cx="3137520" cy="369332"/>
          </a:xfrm>
          <a:prstGeom prst="rect">
            <a:avLst/>
          </a:prstGeom>
          <a:noFill/>
        </p:spPr>
        <p:txBody>
          <a:bodyPr wrap="square" rtlCol="0">
            <a:spAutoFit/>
          </a:bodyPr>
          <a:lstStyle/>
          <a:p>
            <a:r>
              <a:rPr lang="en-GB" dirty="0">
                <a:hlinkClick r:id="rId3" action="ppaction://hlinkpres?slideindex=1&amp;slidetitle="/>
              </a:rPr>
              <a:t>High Frequency Words.pptx</a:t>
            </a:r>
            <a:endParaRPr lang="en-GB" dirty="0"/>
          </a:p>
        </p:txBody>
      </p:sp>
    </p:spTree>
    <p:extLst>
      <p:ext uri="{BB962C8B-B14F-4D97-AF65-F5344CB8AC3E}">
        <p14:creationId xmlns:p14="http://schemas.microsoft.com/office/powerpoint/2010/main" xmlns="" val="30116874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3891" y="274638"/>
            <a:ext cx="6530711" cy="1143000"/>
          </a:xfrm>
          <a:solidFill>
            <a:srgbClr val="FFCCCC"/>
          </a:solidFill>
          <a:ln>
            <a:solidFill>
              <a:srgbClr val="FF0000"/>
            </a:solidFill>
          </a:ln>
        </p:spPr>
        <p:txBody>
          <a:bodyPr/>
          <a:lstStyle/>
          <a:p>
            <a:r>
              <a:rPr lang="en-GB" dirty="0">
                <a:effectLst>
                  <a:outerShdw blurRad="38100" dist="38100" dir="2700000" algn="tl">
                    <a:srgbClr val="000000">
                      <a:alpha val="43137"/>
                    </a:srgbClr>
                  </a:outerShdw>
                </a:effectLst>
              </a:rPr>
              <a:t>Popular phonic schemes</a:t>
            </a:r>
          </a:p>
        </p:txBody>
      </p:sp>
      <p:sp>
        <p:nvSpPr>
          <p:cNvPr id="4" name="AutoShape 2" descr="data:image/jpeg;base64,/9j/4AAQSkZJRgABAQAAAQABAAD/2wCEAAkGBhQSERUUExQWFRUWGR8YGBgXFx0cGBwcGBgYHBgaIBgaGyYgGRwjHBofIC8gIycpLCwsGB4xNTAqNSYrLCkBCQoKDgwOGg8PGjMkHyQwLCovLy0vMCwsLC8sKTAtKiwsLDQvNC8sLCwqKTQsLCksLywsLCwsLCwsLCwsLCwsLP/AABEIAOQA3gMBIgACEQEDEQH/xAAcAAACAgMBAQAAAAAAAAAAAAAFBgMEAAIHAQj/xABCEAACAQIEAwUFBgQFAwQDAAABAhEAAwQSITEFQVEGEyJhcTKBkaGxBxRC0eHwI1JiwRVTgqLxM3KSJIOywhYlQ//EABoBAAMBAQEBAAAAAAAAAAAAAAIDBAUBAAb/xAA6EQABAwIDBAkDBAEDBQEAAAABAAIDESEEEjFBUWFxBROBkaGxwdHwFCIyQlLh8TMjYoJDcpKi0hX/2gAMAwEAAhEDEQA/ACIWtgta3JlQIEmKtrwlj7T/AAFYmdznFrGk05K0gAVcVBFYbgHOrqcJSdSSfM1Zt8PQfhHv1+tEI5zsA7aoOsjG8oQL45An0rZ2YAsVyqNyxgD3mKL4y+lm29xtFRSxgchXKeMceuYxO9fwqLjIqSYgKpGnMidT5ivPgeBVz+4U86p2FAnlEYFPFN7doLIMG/bHpLfNQRUq8UsET35YZsspbYiYnkNvOIpFTClmvW1syLaZ1dQxYglYbfLlIJO2gHlUGFTI6MwIUkGY5dRO/UUowAflU9pWlHhY5mF0biKcAutYTAWXUMrZwdiG0+VVTayXXXkdR+/hQXsnjbdvFGzaD5XgrneSqhWJGUTqTrqQQPgWXi9uLlt+vhP7+FMMTGtD2AC9DTjbzWW9rmPLSSRSoqql4kERpJiteIMljKLt6GcwqqhZ2jeFUEmPSpMWvhnoa14vwi69+xi7GVntoyMjsVDJcHJgDlYHyoIYmyTPa+uwi5QSOLWghTYLCJdUOtxyDpqpU6GCCrAEVLc4fZWA7wTtmcCfTaai7N8LvWhca/cZmd5VTca4EQDRczASdySAOXSgfbTs8xa5dtktcuqmVRhzcYNZIKBLgMWQxiZ86tGDh/b6qfrX70R43YNkA20zHMJBBOhB6baga0RsWbbIrZRqBIjruIPnUHamyWw7zocmaPNSGPymlvD8ef8AhgFkUQuvsmMoJ2566+Y5gzK1kcbnVaO7t9UdXO2+acjh1Gyj/wAf0qtdxttXg3EGaAq6TMx11mk61jWd4vs7QZIGkEGdBtuOUcvOjnd5RnRlCLEKqF31jTcmTPIc+cTTTM24Y1CY3b0wWB4R8D7tKC28K+ZlWPAefvijWHbVh5z8ajFqLx/qWfgQKF8fWNZfQ0NO7zAXWOyl3ehRwd3+VT760OHuf5fzH51F2kxd5cThLdu6bS3muKxCKxlUDJ7QPmPfUnZzjD3mxFq5lZ8PcyF0EK4IkGJOVtIImmfR7nnw9l7rzuC8a0/+WajNs87bfD9K3432nWy4RAWZXtC54GKot1wJLjQMQZE0bK176Vw/We4ey71w/alxk6of/GomC/yke6pO2nav7jbWFD3LhIUEwoCxJMa8xpSrwn7U2LgYi2uQn2kkFfVSTmHvmu/TSD9fh/K51rf2phbL+5oVxS66sMgLKR56H/inbKDyBobxFMrggRI5eRpUrpcOzrCQQOFPVGzLKcospsQIAPQ0eC0Hvp4DRjBGbanyFewxpM8bwD6Ls12A80h8PwxsY1RaC4rPebO7WnF+0DIYm6RlKjbz5b01dpOG3L1kLbLhgwPgYCYnRsxEr1Eive03aAYS2GIlmMKPeASASMxE+yDJ8oJEnZjH3b9gPdUKxMQJGwEyCBBzSI123O9aFb0U1LLy3wt7mC7m+EztbyPkJy+UE69PnXK8fbYFluBbSWfBlAMKSToBqSTBJJ3iZ2rt2Wlftj2VW/bd1UloGYLozZZgj+oAnQ7gx0IVKzMrsFiepJoBU6E7EC7FcT+73nw95oDRkJPh5kQT+Fg0j9aN8d7Io1kqgb2pUDXKCSTA5gSYHKd6562IAtd1me5EZS6gFANwCCxIPSYHSnjsd2mhbNm+8tczd0x6K2UKTzJIMekcxSIy0/Ybq/FMkjAxI+0kio471b7IdlLdg98HNxiCBK5conXSTrpHpRvjFrNaaN1g1hsJh1e5Gm5IBJAMdN4qWxiEuDKJllk6eXwmnPjBjLAsqSVz5OscaoY3iSeon+9EuGtNpfSPhpQ7BDTKeRI/fxq9wT2GHRqggd/rtP7mn3Ryj7DwKlx2MFpcxDNrACrJk/T1pPxfb5nMWlCr1YS23SYGvWmziHBEvMpctC/gBhT6ik3GYfDWMS4W2ygGABGUHQbeu09DVWJc9osaBch6kD79fBT8M489x1W62YOY2GmbSNNI6ipL+LVYUKBlMNokTtoOWtGOGWA+WAQqiQ0R/wAfvlEkL+EUEMdxtp0JOtdw0NRV116SVjTYJfxd8W8zPcypEgkxvB3A93vqJ7zSMuoIBE5yTmiNNPPaiuLxCC8CxbMNMstl15ZdjRC3lchjuNun61Z1Q3JP1F6UVDiYP3O4QMrBJ2jUa89eXOoeAY5rqIWMspZCeugIPrFEuJ4fPauJ/MhHyP8Af60rdkMSc+WdCQw9Yyn6j4UbmDqSQLgjzUZeROATYg96Y8fwq1eAF22lwAyA6hoPUTtWuGwVuwoS1bW2s7IoAk84A+dXyK1ihTUH4l2asX2LXFOYgBirus5dUkKwDFSZBO1S4jilm2cr3VDDkW8XvG9XWEGeR8+egGlLl/g2GbEHvGW4c7HKbnsltSsAzAMkT1oHkgWTYgwn7z3KHjt7CXsjtctMbZOUMJ9oRop3OnQ7VSx/AMNe/hC3aDMDEBVfTmCBPy66UD45YtPiD93QhAABlnxESS4knwgbHY7+dUbuAZLiKzEOPE5IPhnbUmW9V06E1M95zLVbg2FgIOu8XXVLdkKoUbKAB6ARQ/iwJAgbc+Wv/FCOyPHXuTZuy0A5X3IA3BP0PupnVAREaCInnpRyME0Zadqzyx2Hlo7YvGSQfSrXDL4FkFiAASCToN/1qJRVYZO7dXYqc0IQwU5mBAgnQHTQ1Cw5cQ3iCPVMeKxnmk/tPxNXxF5btk3EkKjKxQ5fCQp0OmYTsDqdYNMXZftPb+73Fyi3ctB2FszqNWmTqxnf40v9o7LJcIRW70oEzC6XeURtSYBzmUE+RpfW3dXDjvye9zju1ZpuBMrZp5hS2WAf6o83Z3NcTVVRCHEgRNbQ/u402jz712dMUqqoZ5LDeN9YJ0GgnmdKGcJ42pe6pFyFeMzCASWywFmRGmvny2pQw3a3EWC4SyLyEwhBgqktlUnUKBMQROja7GtbvaxogW/ER4yGz5fGhHiUamEHMxPnAo64UBUMWHllNGNqpO1nCrH3hMog33ZCVYQjhVKnLGqvmBOojXpS0rpdtIjubb2yTbeCR4oJVo1GokMJgk6dLOPD9+9+41sgBhZFt1ac0qHyqxKgKc0tBkKOsVbdvLbQqoe7euZLYYSoVAM7EHQ6sBroAGPpO4/eC1bUJzYR31VSKim/s+b11zDXHvYS2Q4ztbBOXZpEEywkAmTtNCrFq6mIRbkL4lICqxBJJgMRIB059ZqnwTFt3aiy1x8jCRbAAYKsQRvlJgAaAAGiFtbiJksIy5i0h8rSFEMTLypzeDkIjnVTMSMtl81I0E1BNPlPgV0iLziQZ102nn9flVjhely4vXX9/GhOAtC2wUILY3AzBpDD2pBO5+nnRXDmL6/1CPr+QrKJyytO51Ox39rR/Jh5eSt4/iduzHeNlmY0JmN9hSJ2gxy37xdVICx0lspIJO8TljWNkHSmjEXPvdzEYdrYiyVAaZPiWZ1EDeMutBH7L3Q0AKQPMAiNzyjTz/m6zVWKdI6zRUKN8b2m/DxuivZ+4/3cC2gd8xzS5QbnWYYkmNo+FHLYJ3UAjcTt7+Y865lieNXcPZt23dhbum4pNtQWJt3WBXvMwAEEaqNQeVGPs87Qteuun8Q21EZrhk5hqBPIanSashGWMJhYCDe45/0mDifaK1YuW7bqQ1w5V1EToOZ8x8arr2vsm93WxzZAx1UtIEaeZolxzs+mJCz4XRg6PAJUqZGh3HUc4HSoOB9kreHVvxuzm4zEAeI9B+EelPSFceyzEQYGoaRuCI8OukH1pV4d2bu4bEAmGtjZhy1A1HKnS84QS2iyB5akKB8SBUGMcFHAIkCSJ1HMSOW1edIWxuA2hD1TXva46grGWtIrXF4xUEn4c9fWq/EcbktyuUtIEHzOsgc4mvC6Jb4vErbRncwqiSfIVzizx25aJDkKGYtluLnsnMSTlI1Xfr7qbDxlyCSyxt7II9POh1jg9m4WCl7B3yr/ANM/+24IX/SQKnxEL3gZSmxPY2uYIBjuMhiO5S0rkgTaMg7yO7Kc5jfpvRPgXCy1xrt4M1zaLi/hga5WWBrtERB86M8K7M27T967Z2T2fCqgE+SjU+tD+0nat7Nxh3TZMoyOdiTEz0g6b/WuN+2DSrjt7V0l5mqCaC1K+fsmO1YGUaCCNQAAPgKkCxQvsz2g+9oWCwFgHoWiT/b40QuWnzzPhiI85389KcNEo1rdTZaB9oS4BCLmzMNOexM6edMAFRtZBupOx0+tYs5c0sc3UEeNvVXAVa4cEh3+D3zmuG2c2+jCAABy3nTeaj4f2buOpLWmEyZHrrHmfLlXUHuWkuJay+JwSNuRjdiJM8hJ8oqonaIFARbyZhbZS5EBLr5MzR7OXmJ/EuokxcyCSuZ9O7+lHWgo0kcQafwud4rsTeywiMxiSSsEQPCo12nU1Xx/ZjEG5MXBbBi2oVlCDlAjfaTuTJ1rodjH3nvJcQEoZW7kWR/BvEAgNqQ9u5IymYIYZgsEnwaxeBc3ixO3LJ7T6r4idVIEQoEDQmTXW4VzRZ3gny4mWVoY42C5RxDgV57r5bbHNGuUiTlGYxvBaTrrqJovhuyt7V+7KxbKDvT7AMzkA11kk8yWNM/aXHXbLgsQqMSAVJkKylTHNT1jT2TuKXE7Vqo+7iSgGhmWncnMZMzrM0psBcDU+iCWZ8go46e2/sTFwGw6I2Ha6hKAghVIbfLAZo18MdNBVLF2bbJc+75muKyrnuXWG+pkSCIgg9DHWQE4bx+8zNmS5eLMWzBWgg7A6QNNIqbh+Cvm53jWUQF8zAv59FkzE9N69K+KJtC8V4lcZES4ENqO9NWE4JZGGF1FKuyA6vnyzBKgzEenQVuLs90/Q6/KfoatnigiFtwIiSf39aHZvAV85H799ZOIxMTgcpFaA7dQa7d6uijcNR8KL/cCrvcUIHb2iIBbL7IJihPBuMi6blu4RZvWwTcQkHQe02YaFZPXaKPpibZVSzJJA3I6UK4hhLdx3nEFUYBSiKJjSRmidTrWu5kNKl+t7uPvZTtcTUOb2hKGI4Lbxtp7Nq4ENu+1y3KEShEaa6CTqN9utGOx3YI4V7lx7gc3BsFiNZ3JP0q9heHYe2ysLl5isxJEaiDyFFv8YH4bbH5UEeIw4iySOaeRJXpWPMmaMGnFU+K3btps4z92vdnwlQkd5F7PPiJykRHu1mtW4diHGVzoFQE94RmNu7LGF1AuWyQdjPLY1PicfMFrK6Hwl4MHqJGh9OleHiN07BB8/wC9N+vhH2tqeQKX9O/U+aHcQ4UTeygqe8LgsAxuBHtkCTEBUdVI15KIB1JHD8FyPcckMXDE6GQXy5wDngKSoMROwnStGxF7+cD0A/KomFw73G/fpXnYyooIz4D1RNgobkKS9hAVFxjIFuMp1XUDWOZ86WGvMEUXNh0AEep5/wDNN2Hvo1oI5A0ggmNtKgTgtoElXYEiD4gdP9UxVsEjXRg12BTPaQ5KeJJLgSoYCRoBmHUjqJ5DnQPi3a3uXCBfEplpIj0HOfP610R+A2iwZwbjAQGfUge6B796xuz1gmTaWfNQfqKcaEUqhaaGtKpZ4Ldv43+JBtW5lZMk6bgQBJ60etd2GdA8lVBeWBGpZYOpggqZB6iiluyFEDlQluz4OheUiApQaDvVuiTPihhHoeupEANAaNi9rcq3ZtqohYjlAAHyr2qWN4JnLeIBGzyuWT/Etd2wnNtoG23FVcR2dOpsutpy0yLfIoisujDTMmbfST61xeRoCo8Tpkbo36/2qcCvL1rMsViYhpdGQ3XZ2LRYaG6JYjBq+XNJCkMBJCypBUkTBggETWouWUAAKDKIAEaA7gRsPKhf3OfaYn1NSrhlHL4044uY6MA5n290sQs2lXG4wnIM3oPzqM8Vc+zb+J/4qs2KQfpW1trj+whjqfzOlSPxjyadZU7mCvumiFovTvKq8T4d95Km6AQswNQNfTeoLPB7Fv2VQH+lRPxijKcEdvbf3DX9KlbD4eyfGQDBaXOkAgE9OYoPpZ5bkUG97j5Be6yNmngPVCkQNoiFvifpVu1wi4d4QfP5fnVPiP2h4SyPC3eGCQLY08IkwdtBrFJHGPtcv3FPcItpZiSZfWeWw286fH0az9RJ5DKP570DsQ7Zbncrpb8PtWlLOS0CYJifIDTX1NU7vEbGIV0sMpa0AxAjSdwYO/5Vx3EcVuYoZrtyFB1EsTtqTOnw+FE+y+K+74pUR8puhrLGfxToY3UTIBjnsarOEYyNwa0AU2C/eltkJcCSV021hEIBA38zUowy/wAo+FZbt5Ha2eWo9DU8VNHDGB+IB5Jxe7eoslYRUkV4RTwANECqYpJKL1P1IFXrvBLZ2lfQ/nUFpZxCD+UT8if7ir3FWtizcN1+7t5TnfOUyjmc4IKnzGvSk4SCOd0j5Gg3p3Bcme5mUA7FQfg7D2bnuIqJsHeH4Q3of+KXuyN3FYnEd7ZvX14eui/eCLly8ROqllzpb8ySdOs5XPG8TtWcve3Ut5tFzsFkjcAsRrrVZwEf6CRyPvVLE7ttCl/FWSfbRh7v7xVcWbfUj1pi4txi3h7DX2M21gyuujMACI3Gs0l8Q+07Cafw85zlWgD2AzAOG5kwDHRt6hd0Xl0IPMeop5J4xJOw9hRUYJTs1e/ciNnal/A9ucJcKK6tbZgMxDDIpJMyXjQLBJE8wJ0ltHCCQGS5IIkTzB1BmlfSPb/0wf8Atd6GiLrQdveFT7lx/wD0b4n861Iuf5jfE/nU74O8OQb0I/Sq968y+0hHuI+tc+xtnBzeeb3XrnSh7l4Wuf5hrU3bv+Z8h+VTEVqRVPU0/U7/AMigzcB3IwBW0VgWtgKavKteZswUQM0QfXTf1q5b4FOruT5D8z+VVsZb8II3B/fzijuGu51Vuon8/nUmHw8cs72zXpQgE2oeHAopZHMaC2yp3bNjDo1x8qKglnfkBzk1dw14OiuuqsAymCJDCQYOo061zb7S+zZw2Hu37DuLF10+92JlWGdfGs622kAGNDm5RFdMslSoK+yQCvoRp8q3GRsjFGCg4KEuLrkofe7Q2FNod4D3t02UK+Je8AMoWGinQiDz0rlf2n4ZrONUlj3VwaTLBTPiYLO4BBBHMUf7b9mmti8bV9gb10YmxhkslnbEoFEhxOVCfEdBqd43I/ahwVsRgRcyxctQ5A1jTxgHyk/AVyQCzty63cuS31cr3rakah7h9uCg8KNBI9QdJB2qFQVUZVZu8RgwIIXSCCNBJXfmPiRRqxwe5ec3rrw51iMwEjnmJ11nfczM1rw3hOKa7d8HesqwHYgKJ1A8TKAGEyo9OdLbionuLQ7RUSYWWNoc5uqWO8K6DmPlPy1FSrectn18MeLzWI19wpus/Zbibyd74LZOuUqQFA5ZtvhPvo9wnszbQJ95a13SPDC2NM5IiVYDKJjkSI25gJcUGkBt6mnBDHELl5pRN1rGi/h7GJX+UBo6Ea/CfjV6KixeMw9g9wtt3e4NRbUsQGMBidh4j8TrXuF2yndfCfdtUtMrqV18x/FPFM2LeK8y1vFervPTX4a0S8tOFrN643TT5x9BU/GOHWL9vu8QiOhPsvtIBI9+9Q8HWLbtIEnc7CAP7mt+L8R7lC0BmJCqsgEsdhJ016EiTpOtF0cQ3DB7ttXHtPslT3kIHJVOD9nbNkq9h7yoBHdG87WhI0HduTlI5ARFVe13Z2/i8ipdTuRrcsPmVbvQNctnMFH8oGvOap9lMXduX7jswa2zAhFUwjFTMHksGYIB8ZmMkU4EVfHIHjM1JIINCuY/anduJZw2GtoyKwAK2lItE6AWgREgESFy9DpXM73C7ipmyNlB1MGAQxBB6ag6V9EcX4dbYd41pXdAchKglZ6EjTr7qX8dhrdybTIG5wwlZjTw86RMaEKmFoc1cKLV077J+NM3eWSVJjNLuc5gQAF1kDmRtppSXxbsffw9trl3KAGyxOpkkBgIiCR6xyimX7JLB+8MQr+yZIjJHQyu8xzHOvNN7IXi1014ntS1pmVrZPjMEA5gGcQSDpADAkz006F+LA5FB3LgEDaRM70TGCUax++kdKHcZUDulG2Y6egr0oIjdU1r6lLZQuCqGtCKlIrQipk9GQK3ArwCtwKFEvGtyCOoipuBXpQqd1PyP6zUcVUuIRcIEjODEbyek6TI0mpnO6qeOTf9p7dPFERmYW9qOXcZbBVSwljAmNTIjfnMede4/iCWUzuYHxJPQDmaVX4U6K1y87krB0aWWCSIgQnmfF+I9Ik49xqxct4ZnaHd/Bb3DSwVtQIgGP3tqukeIy6l0hsQc/KLhGuDdpbWIYqmZWAmGA1HXQnrV/HYbPbZRGojXakfE48qLf3U27d19LZJWJYQxjXSNpHtKBTmmLYi0oK52WWnllAzmAf5jHPfnQRSZwWSa+mn8L0jA0hzDZL13s4tpQvdhhmGZjzG+h6zpHOtbHE8NgsO9xkdwrtDBJkzAUHYRESYEjeve3xu/dGM5SjKwYErzjQ9YJ0oD2K4ozW+5e2SssS7GVIO6wdyT8iaidEI4zPC2uU0IIoeJG/gjOJfI8RPOt+fsug4i+GtBlMqwBB6giQa5F23uBsWwylSoAadZPJh5FSKdF4w64MW1HdahLNxpZSqtKg6TOQRoDsZpa7YcKu/+la6yM9y3lJWJkNpMAAgK6gET7J8quwjmfWCd5oMndU7fmqmxUEjocjLmum1MnYrtFYvKFuMExGUW4OhYA6FSdyTrG89atYbi6XrhuIGCkhGkRJ5EeR+InUUK7Tdi7CI16wzK9tQcq+ySkZmB3BgTvuPOjmA4icXhVYLJjUj+ce15CTJ99exLIR9kI/3DnW4+b0cOfIHyGt8vt84K3FR3zCMfKPjA/vW2HuZlB67+vOouIGLfq30B/Ss7EvywOcNyqjFXAK/wyz/AAVG06/E/lWuO4Wt1fElssdfENoGkNEyORq9Yt5VUdAB8BQbjvE7yXLduyhJbdiPBr4RJ6gkGNNBz1rTiaIYWtOwAKM1c4kcSgXFO0lnCMLK2i9xTmdUbLbznxAkkeMyZ1HKTqKP8N44L1hLyowDToeUGNTSp2g4VbF8NeuW71wRnQKbLMCNBmXws0agE5jA3ozwvjSvbFq3bYpbAVn0CrJOWV3OgkxtrTTLGBlFj8+cEsOBpXXaig4umYK5VC2ihmGvkKDcatG069yqu5IBDvEZpCes5TvHs1Yx3Z9HLXkt53NsoqOxA3PiDbqSCdfPlvUl6+bZAFxFfKB3ZlmGZVRMx9ohbvPoxruXMPuurGFrSCy+8fLpYxvZe9i7ifeAnhkKE8aK0AkXYbRSNABrJ5c2XgGBsWUdLKZArQ+jAFlABbxnXQbzr1NaPhoZcgbOwuO/daWXuZQCHYyVM7dNapYxUFtjcDBUAslc/ehVhTmuLIggwDqdPWuhoGi6/wD1OHJMQcHYg+hoPxgzctjyJqjinGGVFvXQzmSBbtt7IgSFUHQGBOmpAFR4TiXflHyMgySuYglgdQ3hJiZ2OoiKlneS3Kd480DYspzbLq2wrQ1IwrQikLqNAVsK8ArcUKNYBVfH2/CDzB+v6/WrIFetbkEdRH5fOkYmPrInNGuznsRsdldVCsNwq++Ja4oVbNxAHJOpgFRlGpAAPUa/Oxwvgty0hzqur51AGYqYIOo5ER+e0W8FiU7h1uEgKeU5tZ0EazM0AGCxb3bt0qwsRK2zcY+yDHhYlWMaRtoKLrGz4cCp+8bPG3NCGuzEk0y+NNO2iXLfBbC35DXLhXUsugFwONM0AD4mKZ37VkSLQUOBoxGbNIGgUawCZ33G1ZhcJ3ubUsFiFXbLGYERqoOunlRDg1g2772goGZFuJIExGVgJ/q1/wBVOlbNPI12haKAnW/DTyS2dTEzStdypjG3Cge+LhIBaWKoinbRQNBEy24nnrVfEW+6FlGnLJ1QksMxAK5iJI8QOnSrnCuOHE3e4xWGv2XaRDKShUKS38SAI5bQdOtCbP3y+Cv3c27dnwkn/rOQMkpIyiJLzqPWmMhzfma7E57XtrQZaX1Hhv7ESwPDSblyyFgFJTNIZVbcydQZO8cqH8cxVtb2HfEX0QoAHQqxc5LpBykKQPEpnUaU34rhtx79q8jBWTwvpOdDJKxMAyZnWKk/wXvHud8tt7TkMqFZIaAGJnSDA2qk4dmWgClhlo/M8ki6kwaWbiBky3FYaMPECD50v2ezWLW8jfe1tWUMLatWwqlc0gGdCTsTB8ql4x2lt4Upaw4t5UkMoEKB0BBgGfWqbcSZ2RxDG4R4EkhVOjNMmCI1GgPSZNFVriG7eCGObIXBmnEA/CjVy13dwpyPiX37j3VBikzPaXqZPvaPoKs45HuW+8IylNgRryn9+tRYNs+IU9FB/wBv5msbGMoRDvc3uJr4UIVUbqtz8CjRFalaEf4s64m4CjG13lqyGzCFd0B0Tcybign03gxbXjlnIHLZVKG5JB9gMFzGOUsPjW+oFLisElxGR1DK3tAjQ6fXTfyFc4fEPw27dsi33yPEA/yENB9QJU6/h8xHRcHxSzeAa1dt3ASQCjq2oiRodxIkeYpW+0RBbFnEANKPlJUfhbz2Go0nTU1POy2Yaj4UJoDmVDC8dxOLttbsYcBHXKGLEIqlRB7wES0HZSffzF8Et/dHu5ryISAAqAucuVWNxIAUf9zKfZgwNx/D+LYmwjNdvui3hktm5bYkqSc1xSAYyhYgGJuDpNNXCsDZFgCyy3FgAv8AzQADIOo/7TtXHUZRxuOFgnRukdVrDQHhb5vQn/8AIyyqLaJb7tiVKkgyw1JUHLJmYIMTVK/inYsWYnNJaNAZiZCwDMc6bTwu2iFMiwJkba9aSeP3WtP4LcIdFLPoTqQZ5CAZBM1dF0hhWvyOFDs2rNxODxjhmD8w7lpes54gmQIGkiAc0ZSCCAddtPKmTgCHurQYQRaHKJDGQSOpBDHzJqlwHh4KrcuA3O8BAAWETwkGdZJ3htto6lhP/VueQUfAVm4vGwYmQCLUG+zYfZX4OHEQsyTG2wbrr01GalNaGkqtGgK2FeAVuBQIlgrYVqWA3MVC/EEHn6UuSaOMfe4BE1pdoFXxmGJZkEfxB8zqP9wopw1VvotzOWB5aiCCQwM9CCPdQ67ezrmAgofrsfiKKcHsPlbMy92zFrYUGQrakMTpIYnah6LlaS+NptXMOR9ilYpmjjy7kscR4Lfd3t2V7tQpAud5lJKuDbylCWA7sshJHM6HSSnZ/sq1pbLPdd7lqYiAgVwA1sKABkkSNJnpMUT4hxVLAunKSbVsXWnQG3mIdgeZQKSR/wBvWqJ4tdN42xcAc3Xtd1lErbyubV8H2iICsWJK+IrAIrboK1SA92Tq9mqOlACASAWMAE6kwTAncwCfQGhl/ipci3hlDXLlp3R3kWxlOTXQkkOVBWBod9KD4Phbrdt2zbGHL21IaRcJxGGYMbnhaWV1dlLMQzDQ5TFMPDuCC2QzMXcM7g7AG8ZuKqjZC2uVi0GNa6goFLwbHd9ZRyVzMoLAaZSd1IkkFTKmTupq7UDXLdqfZSTJgAEk8yBqT51RxPHh+BSfM6D4b1JPi4YP8jgPPuTGRPf+IVHD9hrAJLDOSSSSqkkkk/iB68oonasWMPMBVPxb4ch5CBQu7xF33cKOg/TX4mof4Y3Jb5CsuTplptEAOLjTwF/JV/TuP5knxV7E8bznIiTOmvn5D86rcAYB3JIGgCyRJnf5itFxoHsr+/dWhw7P7No+4H/is1+Mc6VkubOW1sAQOyx8U4QgNLaUqjf+FWu8F3J4pzTJjNly5ss5c2XTNExzoPi+ybd2yWcVessbYsqwysURWkBYCkaErmnNEayAa9s8Kvj2QV/1R9DXl437NxZeSwO5kaeu361sM6TeRV8LgFKcONA8FAuJ9grjW8PZyYV8PaJZ7aBrLu2aQe8IusAQAWhgWI1aNKJdv2jCm2rhc4K5CYzLGoGhOkADbVhvoCSHFro9q2D6fs0qds+/xLL3YXIv4SYafxeTA6bxEbc6c7pPDgflQ8QR5pf07727rpBv8TOHIVrjOI9i4M9saqZCmQdByA940p/4HisOuH8LLaCjOwOULsJcEQCpO/MTBg6UnWuz90P/ABLRPhAzb7Ejl/TRLgvZ83Lpe4pMEC2hEeyZmD55f/AGp39JNpVxzDht3UptQQtkMmlOexMnC8I90gBnhlQkNqFyqBO25ETtLUV4r2ZR0IUCCIKtsfedj+9KK8O4eLSRux1Y+f5CgXF+3VqxeuWu6v3e5UPfe1bzJZVhILmQfZ1gA6ehpkGAD2F2Iu53huA5JzsQWuAj0HikbE9nrth27u44t7lJIKkEHluNAZ30G+9OmG1zGZljr186JYq5h762m7xP43/RbMAX0zeGfa01ig97DvYaCND8D+RqZ8cmFfWS7d//ANe6aHCYlw13eytGtCKy1fDDT4V61WAg3CUVefiS8hPyqnjOM5FLMQoHQf8AJoAyXnVVN4I0eMWlzsTzj+UDb41JdsWrAUXSqyBbHfNmYjw6d2kzEAyYj364R+pxDvtJLa/pFLczbxKuPVxi+vG/zwUr9oA4PdK11oJG4EhQwUyJEgiK8u3L5gFrdqT/ANz6N+Ec5UTtILDpVvDKHOQZ4HMxatEQCFUL4iSs76CI8qnw+HuW3JQJDFQFUAiAfEQYUklZOpPvinxdEmtX0H/sfQeBQuxP7fZWeBXJHdlixjIzFcpLAAg5eU7++j/Ab0oUO6n5H9ZpYtEpfJmQfD6NaCyNNNnHuGu1GTiDau5lE5hMev6igjpgcQP2i3/F1xpucCheDMzj6j+ET4vwxboBNoXWErla4yKVaMysVBzISqypBBjaqmFxtywiWMveNbRULa+IqoExv51ocTffc5B5afrW/D1yX1EzI39Qfyq/EY58hY2KrQXAZiBt3A3SGQhoJdQ20Xid9nNxbKq7aFsgDEaaFjqRoPgKmNjEtu0e8D/40ZdgASdANSfIc6TD9piC2uIOGvDBM+QYklI9rKHNqc4t5hGb5cqq/wDzy785Xntp5BL6+mjQjC9n2O7j3Sfyqdezq82Y+kD86r8O7RNcx+JwhVV7lLbowJJYXBqSNtG00rTsFx65jMGt29l70Pct3MogZkuEbSY0iuN6IwguW15kleOJlO1EE4HaHIn1P5VKvDbY2RfhP1q2TUffLMSJ6VUzCQM/FgHYEoyvOpKxbYGwA9BWxrwmsDSJGoPMVSABolrKD9oUgW3/AJXE+h3oxVDjdnNYcdBPw1pOIbWJ3f3XTIjR4Q8itGWvbTyoPUA1lxgASdhUJykVOioFaqljERVkgTy9as8IwORe9ceI+yOYB/ufkPfUOBw/esbr6W12B5x9QOfU1a4o7FCVnblyHM+pFS4PDskk+oygD9Ipr/uPojmeQOqB5+yvJdnyPQ0rdpOwNvEuXW49rvXtnEqrsLd63b3VlB9qNA3l7634XiGFwKD7W4O2x1jyphW5ClmIjl6RW4196FRvjLTRLHZ3CXb2IvX76m3btP3OGw5UZbYtad8JHtNMArpl0k6Qx3rQYQwkHkaBX+1D5vDb8I3neP7fOi2Bx63VzLpGhB3B/fOkR4qGZxY01+eKJ8EkYzEILxDhLWzmtyR8x+YqGzjQd9D8qZWoTjuDK5lTlPPTT4cqklwb4Tmw9x+32OzkmtmD7Sd/uly1hrjMrt3SqwNmR4W9qQoLCM0hh4RrPUCr2G4eBdus917mQA5CM22pOZplp0kACNORrQYb+I4eHUMpS2YADHOxaf8ASd+nnV3DYgLc7iTkGYnPLRJzKSdABrpObTmI1dE/rGB+8VXXWNFbwhBJOQZmgzOYgbZgIJmAAD4R9KksoVc3Cy7eEGBlBgzodpDGZHtRVfD4Qa6xduxI01ykyACNRGhgRv5162Lw5z2miF8OUKTmnM4A3kbnUAammnSyDXVQ8QuQBGyNnMjUsZz/AO0mZ5geVHcC8oOo0pW4/YZrAdnLHNm1icrgaQPwqSNzPi570X7M4vOg8x810NR4mPK6OfYasPm3171yKXM98NNKOHHYUbFQuYu2j5gfP9anqtxD2VPQ/wBp/tU2NtFm3EHuIVMd3U31R6/aDqynZgVPoRB+RrlnEOw/FBgf8Ptmw+GTNDZsty4mcXFTKyQjhgdc2XWOVdWB50pcS7ctbxDIlgNZtX7WHu3WuZSHvZYy28pLBQ4kkjnG1b4Wep8f2QdsQmKw2IbC3hZFl/4a3VZAZUEMR4lP4ucCiXZns8mCsd0jM8s1x3aMzO5lmIGg15eVAMT2+7u+LTtZQrjvuzqT4u6a1mt3ILeHxMoLbb06V5eS5xnGvIyFs2crknRmUiACfYY22zg7EAz1AXEdoMq/eCxdGRmaQogwRbTQTEs6+uSt+0uLIuNbaVKsrd4kiNyh13K6iddCQZiku5iXbCwCQFcho2Mwy+UZgNPKsuWeknLXxSXkssea2+0JuJY669q3auDD2FWROUXHKKzHUjvDLQFExHU0M+zPH4jB8VTCMSFdily3MrPdllYDaRA1HKa6Rw3jAxKKLpkFQw65lnMFAG0rzPPnNLHH8Y9nFjFLhxbuoM4LR3jplyalSywCfEN4I1qkTVvsWhh4OvFGa/Kd66y7QJ+VRI/eW5IK5hswgidNRyqlwPjPf2QzALdUDvLYMlWiY66jUeRpY4Z2qy4p+97te8KyBc0ACmWgk7BJ5Hx6gbVTmFuKnLS2vD53cUU4f7Ec1JX4GoWm++RTCLqzf3/sKr28f3s90Gi6xIDCDB+gO89NedB+3faAYSz91sn+K4m4w3Cnf0JG3QV8+xv1B6r9DfyO+mwc9q0HVYbfkdOHFTcK4PjL2MvXWxN6xhrbZLVtRAdR/Q4Iy9WIJYzHWm67gBMg6xB8wORGxGtI3Y/tu1sLaxTgoQAl3kP6WPTo3x605cc7QWsLYa/dPhGwG7E7KOpP012rdicyRtW/0s5zHQk1W2GwyyTC+bCNTzHlr+VLnajtGbDhSJO5Go8PVTETqOvOaWH+1K1cNxxaaxeC+BleQ55LcGXK3vB2iRSvie0Fy8Sb7lztmMkgEyQBsBqdtBXWOha6jzb5ZOiw2IxMTpINhA4jeQPldi6JwPFrct+EHxAELEnXkT1B/OmThvDu6zf1Hl5beu5pZ+znhzjvLx0R1VU8wCTMdNdPI02Y7iFuyua46oPM7+g3J9KAYWNj8wvTQ+a4+d8gpSldikekTtL9pi4O4Fawz5pIhspEGNZBmdx5Gjids7LXXtpLFUzqIYF4Usy+NQFIEGZIIbyrlHEy15iS4XMS0sJiT7IgefyopJhHSu1dgw5lDiNi6rxUZL2bKWkGFHNh4k213B1G01LauMyKuVQxYZ5IcwTJhoAJG2saDfnU3aC34Q8aqZ/8TP0BHvoNicSUxGRT3a3QbhZUaWhZLsVXKDC5dTLdKzcKcuZm4+Bv60T5BWh3ogeHpZvPcZgXcpozS2nhUgAgaamB68q9wmI73E3Ee1FpMs5lQSQGgmfaHICDz61FjeL3LSkpaN1yxW2EkyRm1d5mI8XtbGJ0NWMBiL3gFxArwGZ0IIJLFe7idSVyiZgEeYqm2iAaKXiNwG0EYglpt+z7JuORpsVVdBMEAATQfsri8rFTyM/HRqM3sOhuhncsGAhD4hmJUBiqQNh5+y3QAUOI2rdm8pUD+IxbONiGZgwjNGhyEQOZ6iu4n78K9m2xHNpqO/RThhGIZJsuDyPsbpsFQ45ZtnyIPzj+9Zg7mZAeex91SX1lGHkflr/as+UibDkjaPRWt+14rvRTA3M1tD/SPpS52u7DWsUl25at21xbZSl1pAzW2UqTE8ly5omDFRr2zt4cd24Ph+JnxCB7z8qoj7Te8YLZslix8E6ZhyPijLI67efPRw+JY6Fridg8lIY3ZjQbaJuwfDQAGui298qFuXRbVS0fE5Z2BPIVduOAJJj9zXMsR2v4hcDBLbW4MMSPZMjQGB59d/fQ7ieHxTIbl+8xE+ypgSx92nu5mvOxkdcrbnguOjLWlz7Ab/Tf2I72hxdhblwi7mN5c0MPZ3Cqp5SfQQB5UB7PX0tXbudvB7WXLmmJ5baDT31a7Odn7F8HvLZbLCgliR7Okk6iI01jaiZ7IoGZlzaDLGnOQSZiZEaeVRNY+eR/Vt/HW+033/KqeaUDJLWteGyiDY/tzcVQLCJbRgY0AiCeQgcvnQnG8XXE5Wa5fD5SpS2peSYzhWJgAgLty85ohxngAULYtqzvmPeFiB4WkyAQREqDvO8DmDWC7N97g7ir4LmVgsOV8Shgssh1Hy8uVMc8xlrHAVJ36LQwcxjLXu417rU2fNUoXuLDCK4BZHuQGthybh8QJe64Ptbwo2k9dGm5wQki/cdpfXIGmYaQT6iJjzHOlXD/AGZX8zd69tFWJIJYnNr4RGp5axXSuznDgYJMraAVQTJ8IABPoPideVFi3UywQuq51f8AiN/zVPlc2RxlcLDx+dqH4niJwaklD3rCLalZDE7KCOc7jy2pBxfC8SmfFX1z5j/E5ss8zyjloTGldrxWGW4uVgCP3BHQjrSxx/s5kssbTlYEszGdBq0nnIkGepomdHZIzGx1uPipPqiHZiFy92VBnQgo26nz6ef70rW1gsy+LYjRdYAPly/StuH4LvHYop7sGQPkDV+4h56Vlz54zQab9i1I8j/bb2pfxXZ5SJU5fp8KHfdWtkq0yDEEER7jqKblteJTJADAmN4B9D9DWzcItW7wLXEvIoUiPZMCMhkHbeDyAEjk2GUuYcx7E3CiLCzGQN2bNO7RXOwvau1hLDC/cbKzwqghinh1OTcA9R0GmtN9+/Zx9sdy+YwYuJGZDpIIbVSfMajauaYns6IJYrmJMFCNgTBhSd+XlRPsI9zC4kgIbq3FywsZhBkEZiAeciR8q0IcQ0HqnarKxfWPmdMB9pNRT1C6Nw/BJZtRvp42bdoEZmJ6gUqjsJZvMzAvbSfCFMn18QkAzp6edF+KlrmJw9mItnM7rOpyahT5TE8jPlR3KAduVWOja4AEJQkfEKtdc38V5jbWa2R76VsPetIoVwWfNkyqMz6aZspMAZQOWs+tOApU4hw4JfLS8zHhbKNB1Hi1A5ViSzMw8md+hFO0aeBKpa1zxRuqs4nFXFJCi3bQCLbXdBt/l5gTB0hRQywcRcN3vnJVnzpklFB5T3hJKiAQMsaeZqxbIB0ETuY8evmZY/CtyZP831/vr8Khl6ZOkTe0+w9ynNwv7j3KdsQ2fvM2UgR4P6jJ8TafADatJA1AGmxMk6nSC23XStUBkAkD36/AEkfGqbcUCE5QSRvOnMg6DeD1POsyTF4jEWLjyFgqGwsZcBNXCL2466/nRRROnXT46UqcG4iS7T+Fv9rDT5U1qa2ui35ocjtluw3CkxAo+u9KeJ7OrfuhpIaANzynpv76nwHZO1ZJyjfpoD5QDJ06miREXLi9ZA0nmY0571pw5DbGQ5d5GVYAJMkeWpPxqvo/DxdSzM0uNxtIBBpst3qTEYh7XOaHBoqLaEilfVUrvaa3I7n+IFlfCYURpEkEkiI0+NUeLcVsmy/es1tDllsmbL4hBgNLCd+eu1VsRwN8NdbuyrW7rlgrEhkJksNiGXcjY+u9LP2g4HEP3S21e5b1zZFJGblMTy2nzrbYxkLHBjQK60ULohM8B5qnDsvx3Bk/dsPezu3iLm2UDaeyubUkAbabnzppyyAOnMgEnnrpXEey/ZLFm9au5DbVHDl38MBCGJCnxHQchXRG4sbpZcMhumd3JyqDt4S0H1ioZiQ1pzZADfjwrqmujjjqGXtzp2KHtZdDXbTWzmuKkvbghmQvlG4gwxKxyjarHCe0BAKXG+7ACQTbLlpnSRAA+tEOGdiD3Q7y6xY6gHUKTvAn9yau2OxSL+NvcAPp/fapZGvlk65rTw+V/ldaKAXpwQa72hum6xs2GvWikeIZPED5zmUjyms4dj2kEBrd38SFWA9ATow9806YXAKgAA2qRgsxpO8c9Zg/I/A0L8DNOA5xDXDSmo7U9kxYbmo3Idw/iy3dD4X6dfT8qs4mwtxGRwGVhBB2IO9U+I8DD+K34X+AP5HzqtguMkHJe0I0zfn+dPixb4nCLFWOx2w+xXXRBwzx920Ly5g8PgsOYt+BdlAzOzMYVRzZmMKBVf8AwfD4hSyCCCVIKkFWG4KsAVOvwIOxq3jeEtdui4bhUW9bIUAwxBDuwYQ5KnKByBYgydEztHxPE4O81u1cuKCFa0e4F04vE3WIZXeAtsCAuUFYUCNgK1AABlGikIzGp1V/G9jY1TQ8xQXFcAuqcpUHy6+gP0p2wfHDcvdyBbLW1H3nKxi3cZQVRZWHnxTrIgSNaIYnDK6lWEg1FPgYpQaCh3j2VEWJlj21HH3XJXsFTBGU9CI+tOPZrhy2LRv3CFJWZOgROp8z9I60M4lw69h3u4hl/hYe2y2QIaQR7RB59Z6c4pRxXaDFcUu28PoqsQAiaLpu7czAk9ByFB0f0aS4vefx+VRYvHWDANflE8cE4qL958WZW1/0LQiWaWlniJAOnpBnamI3syq1shgwkHlFCbnB3X7vZREOGQAOD7WnP3zOm5qa/wAas2H7o3EQqAYckCDPM7mfOa0XkVtopmhxA2lGxQjjtvUNsCNfdp19KLCq/E7Wa36H66V830jHngJ3X+di1MO6j0uBwOXnr+QgVIASOg+ArXMBp9B/c616MxMhff8Aqa+VK0lJZt7azHlpz5n+1U7/AAgtcZpABn5gT8xNXrdrm2p9akt3FnKIkawKAPc0ktXqVUGGwwtsIzEkRMaQOv750z8OvZkHUafl8qCZqucMvQ46PpPKRqK1OiZz1+U/qHiFNiW/bVW8TpdJ2kT/ALf0obe4pkxEEko1sERspBYEiPQT6+VFOIaMh3kR8yPoaE8dwcIIjN4hEgMAwEef1+dfWYF5ZFKBq19ew0KxMQwOnaCLFvl/Sms8UtuZzqRGhhgN+sVauXfCDaZGgktmI6abgx19w16rSTtlIHwj0j41esW8hDKQD57Hy8xVLsW54ppxCFuEbGcwueKJ/dna04YjvCPCynLBjQyBJ1E9Ndopd7ALLnKYgAOvMsJAj+kD5mmHC4yLgVlO3LUeY20MetA+HYy1bx0rCMzm1dtgaZplLgB/C66+R90yYuJzoc2fNQ7qW/hFE5wcTly8NnyqecXxe1aYK7wTBiGMBmygnKDkBbSWgTPQ16vFULIonxXHtDTZ7YcsDPkjR1060K7QcHusuIa0yDvbQDBgSwa1nK5YMeLNGu2+u1b4ThwvFMQty6qNcGIVMoWHK5STmE5WWfCY9sneI0houKJ+1pFprncwpw7Ym145LKuXRgF8Bh1OhaA3UVQ4/fxFi7acMud0dHZLcqAjI6EqzM2QBrhYrLQNANSDeG7O2UcMqtKgqoZ2Kqje0iqTAQ/yxGi/yrFzBcMtWRFq2iCZ8KgaxH009NK6vKe3cVlDKQykSCDIIOxBGhFK+Ow4+8Ojfi8Snodz9flTHfxqINWUe8Uu8QxKtfRwZEZT75is7GiJ7Q19NdOdvVUQZgSQtcNjXsHK3iTl5en5UXGS6FMK4DBhIBhl1Bg7EfEVRcAiDqKp5HtHNbOnMfvf61HHLJg7O+6Pxb7hNfG2W4s7wKpXeyq4e0Que6qu1xEDsrvfvOR3ly4kGEDgA8hmYyQIYsJaZLaK7Z2VQGc7sQAC0eZ199a4PiK3Bpo3MfvcUn9trPELWIXFYR3e0FAewDI0JkhDoZB3HiEVtRyNkbnYahROBaaOVj7R+Ld3h+5B8V6QfJB7XxMD40ldkb6cOvG7i7dxe8tgWiEkEEyx3EGANN9aL9hsU3EsVcxGIWTaCgLHgDawAD/LBMHm0mi/2oKDhUB/zR/8Hr0czmZy78d2221OfCyTIxn5b+exM2CxiXra3LZzIwlT5f29PKlfGdmz97u33uKqOAqgqGMws6MCAPD8+VUOyPZBkt2cQt+5bJBZrc+BlM5fSRB1mi+IuNebeFG2n7/cVLi5mUDWgmtxs712EPaXVtsP8JnrLo8LehrysqSYVjdyKez8gg+Gw6knTlM1SxGJIZQI1rKyvkXMb1cRpqHeZWm0nM4cvJbJhwwlpaeR2HurFeGyiAP+KysqUGriCjUuSb/d7D+bdvnIHuFMWHwCKZ1LfzMST89vdWVlfUdHRsoTTRZ87jYLXiw8C+/6Ch15wXPhHgBUekgnc7k86ysrb6NaHTzBwt9vksfpF7mNYWmhupMDZD6kR5D9Zq/bwyyBlHX4VlZVz4YxJSimjmeWVJWqKJZgoDBZBA12U/8A2NI2Jtf/ALdH1lmBPqEGvvisrKTjAGwOp8smwvcX0J2eq6oG0oZxDijJsB75/OvKypsQ9zYMwN6K6FoL6FDm4xdP4o9AKgfEs27E+pNeVlfDSYqeQ0c8ntWyI2NFgtbOGDnWfdVkYNRGkxtNe1lfQYGCPIH5RXeoZXurSqkNaGsrK1UlUMfbyw66GeX1orwzEF7YLbyR8KysqDAnJjXsbYUrTZWyKe8QJ1WXLQSSoAJMmBueppP+1B//AE1rzuf/AEasrK3Z/wDGUjB/52o1xa4Usqq6DRfcBt8qrhYECsrKz3/5jyHqib/jHav/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0" name="Picture 6"/>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21202508">
            <a:off x="540282" y="1497541"/>
            <a:ext cx="1503200" cy="203912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9" name="Picture 2" descr="http://www.fulwood-cadley.lancsngfl.ac.uk/images/library/About%20Our%20School/Learn%20More/Read-Write-Inc-Image-1knr5pi.pn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rot="825506">
            <a:off x="5796136" y="1517715"/>
            <a:ext cx="3057648" cy="1421393"/>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Content Placeholder 4">
            <a:extLst>
              <a:ext uri="{FF2B5EF4-FFF2-40B4-BE49-F238E27FC236}">
                <a16:creationId xmlns="" xmlns:a16="http://schemas.microsoft.com/office/drawing/2014/main" id="{1D408AAB-1FA7-4835-B532-6913FEB5E1EB}"/>
              </a:ext>
            </a:extLst>
          </p:cNvPr>
          <p:cNvPicPr>
            <a:picLocks noGrp="1" noChangeAspect="1"/>
          </p:cNvPicPr>
          <p:nvPr>
            <p:ph idx="1"/>
          </p:nvPr>
        </p:nvPicPr>
        <p:blipFill>
          <a:blip r:embed="rId5" cstate="print">
            <a:extLst>
              <a:ext uri="{28A0092B-C50C-407E-A947-70E740481C1C}">
                <a14:useLocalDpi xmlns:a14="http://schemas.microsoft.com/office/drawing/2010/main" xmlns="" val="0"/>
              </a:ext>
            </a:extLst>
          </a:blip>
          <a:stretch>
            <a:fillRect/>
          </a:stretch>
        </p:blipFill>
        <p:spPr>
          <a:xfrm>
            <a:off x="3137778" y="1445003"/>
            <a:ext cx="1957958" cy="1957958"/>
          </a:xfrm>
        </p:spPr>
      </p:pic>
      <p:pic>
        <p:nvPicPr>
          <p:cNvPr id="14" name="Picture 13"/>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3526091" y="3651968"/>
            <a:ext cx="2144887" cy="1504623"/>
          </a:xfrm>
          <a:prstGeom prst="rect">
            <a:avLst/>
          </a:prstGeom>
        </p:spPr>
      </p:pic>
      <p:pic>
        <p:nvPicPr>
          <p:cNvPr id="15" name="Picture 14"/>
          <p:cNvPicPr>
            <a:picLocks noChangeAspect="1"/>
          </p:cNvPicPr>
          <p:nvPr/>
        </p:nvPicPr>
        <p:blipFill>
          <a:blip r:embed="rId7">
            <a:extLst>
              <a:ext uri="{28A0092B-C50C-407E-A947-70E740481C1C}">
                <a14:useLocalDpi xmlns:a14="http://schemas.microsoft.com/office/drawing/2010/main" xmlns="" val="0"/>
              </a:ext>
            </a:extLst>
          </a:blip>
          <a:stretch>
            <a:fillRect/>
          </a:stretch>
        </p:blipFill>
        <p:spPr>
          <a:xfrm rot="20521979">
            <a:off x="800664" y="3815672"/>
            <a:ext cx="1728995" cy="1499419"/>
          </a:xfrm>
          <a:prstGeom prst="rect">
            <a:avLst/>
          </a:prstGeom>
        </p:spPr>
      </p:pic>
      <p:pic>
        <p:nvPicPr>
          <p:cNvPr id="7" name="Picture 6">
            <a:extLst>
              <a:ext uri="{FF2B5EF4-FFF2-40B4-BE49-F238E27FC236}">
                <a16:creationId xmlns="" xmlns:a16="http://schemas.microsoft.com/office/drawing/2014/main" id="{591684BD-65A7-4A49-95FB-E29A1402F24B}"/>
              </a:ext>
            </a:extLst>
          </p:cNvPr>
          <p:cNvPicPr>
            <a:picLocks noChangeAspect="1"/>
          </p:cNvPicPr>
          <p:nvPr/>
        </p:nvPicPr>
        <p:blipFill>
          <a:blip r:embed="rId8">
            <a:extLst>
              <a:ext uri="{28A0092B-C50C-407E-A947-70E740481C1C}">
                <a14:useLocalDpi xmlns:a14="http://schemas.microsoft.com/office/drawing/2010/main" xmlns="" val="0"/>
              </a:ext>
            </a:extLst>
          </a:blip>
          <a:stretch>
            <a:fillRect/>
          </a:stretch>
        </p:blipFill>
        <p:spPr>
          <a:xfrm rot="819249">
            <a:off x="6598372" y="3627387"/>
            <a:ext cx="2075052" cy="1450222"/>
          </a:xfrm>
          <a:prstGeom prst="rect">
            <a:avLst/>
          </a:prstGeom>
        </p:spPr>
      </p:pic>
    </p:spTree>
    <p:extLst>
      <p:ext uri="{BB962C8B-B14F-4D97-AF65-F5344CB8AC3E}">
        <p14:creationId xmlns:p14="http://schemas.microsoft.com/office/powerpoint/2010/main" xmlns="" val="4825892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3888" y="274638"/>
            <a:ext cx="5122912" cy="1143000"/>
          </a:xfrm>
          <a:solidFill>
            <a:srgbClr val="FFCCCC"/>
          </a:solidFill>
          <a:ln>
            <a:solidFill>
              <a:srgbClr val="FF0000"/>
            </a:solidFill>
          </a:ln>
        </p:spPr>
        <p:txBody>
          <a:bodyPr/>
          <a:lstStyle/>
          <a:p>
            <a:r>
              <a:rPr lang="en-GB" dirty="0"/>
              <a:t>Directed study</a:t>
            </a:r>
          </a:p>
        </p:txBody>
      </p:sp>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3" name="TextBox 2"/>
          <p:cNvSpPr txBox="1"/>
          <p:nvPr/>
        </p:nvSpPr>
        <p:spPr>
          <a:xfrm>
            <a:off x="4573956" y="1966119"/>
            <a:ext cx="3322712" cy="2954655"/>
          </a:xfrm>
          <a:prstGeom prst="rect">
            <a:avLst/>
          </a:prstGeom>
          <a:noFill/>
        </p:spPr>
        <p:txBody>
          <a:bodyPr wrap="square" rtlCol="0">
            <a:spAutoFit/>
          </a:bodyPr>
          <a:lstStyle/>
          <a:p>
            <a:pPr algn="ctr"/>
            <a:r>
              <a:rPr lang="en-US" sz="2800" dirty="0"/>
              <a:t>Look at Letters and Sounds and find an activity that you are going to explain the  rest of the group</a:t>
            </a:r>
          </a:p>
          <a:p>
            <a:pPr algn="ctr"/>
            <a:endParaRPr lang="en-US" sz="1800" kern="1200" dirty="0">
              <a:solidFill>
                <a:schemeClr val="tx1"/>
              </a:solidFill>
              <a:latin typeface="+mn-lt"/>
              <a:ea typeface="+mn-ea"/>
              <a:cs typeface="+mn-cs"/>
            </a:endParaRPr>
          </a:p>
        </p:txBody>
      </p:sp>
      <p:pic>
        <p:nvPicPr>
          <p:cNvPr id="6" name="Content Placeholder 6">
            <a:extLst>
              <a:ext uri="{FF2B5EF4-FFF2-40B4-BE49-F238E27FC236}">
                <a16:creationId xmlns="" xmlns:a16="http://schemas.microsoft.com/office/drawing/2014/main" id="{D90EFA5B-31AC-4309-90D5-8E979A2171A2}"/>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20729335">
            <a:off x="962529" y="1553696"/>
            <a:ext cx="2739348" cy="3652465"/>
          </a:xfrm>
          <a:prstGeom prst="rect">
            <a:avLst/>
          </a:prstGeom>
        </p:spPr>
      </p:pic>
    </p:spTree>
    <p:extLst>
      <p:ext uri="{BB962C8B-B14F-4D97-AF65-F5344CB8AC3E}">
        <p14:creationId xmlns:p14="http://schemas.microsoft.com/office/powerpoint/2010/main" xmlns="" val="11496873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teach and when:</a:t>
            </a:r>
            <a:endParaRPr lang="en-GB" dirty="0"/>
          </a:p>
        </p:txBody>
      </p:sp>
      <p:graphicFrame>
        <p:nvGraphicFramePr>
          <p:cNvPr id="4" name="Content Placeholder 3"/>
          <p:cNvGraphicFramePr>
            <a:graphicFrameLocks noGrp="1"/>
          </p:cNvGraphicFramePr>
          <p:nvPr>
            <p:ph idx="1"/>
          </p:nvPr>
        </p:nvGraphicFramePr>
        <p:xfrm>
          <a:off x="2733860" y="1600200"/>
          <a:ext cx="3676280" cy="3916364"/>
        </p:xfrm>
        <a:graphic>
          <a:graphicData uri="http://schemas.openxmlformats.org/drawingml/2006/table">
            <a:tbl>
              <a:tblPr/>
              <a:tblGrid>
                <a:gridCol w="1838140"/>
                <a:gridCol w="1838140"/>
              </a:tblGrid>
              <a:tr h="144050">
                <a:tc rowSpan="2">
                  <a:txBody>
                    <a:bodyPr/>
                    <a:lstStyle/>
                    <a:p>
                      <a:endParaRPr lang="en-GB" sz="700"/>
                    </a:p>
                  </a:txBody>
                  <a:tcPr marL="0" marR="0" marT="0" marB="0" anchor="ctr">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endParaRPr lang="en-GB" sz="700"/>
                    </a:p>
                  </a:txBody>
                  <a:tcPr marL="36013" marR="36013" marT="18006" marB="18006">
                    <a:lnL w="19050" cap="flat" cmpd="sng" algn="ctr">
                      <a:solidFill>
                        <a:srgbClr val="DC0000"/>
                      </a:solidFill>
                      <a:prstDash val="solid"/>
                      <a:round/>
                      <a:headEnd type="none" w="med" len="med"/>
                      <a:tailEnd type="none" w="med" len="med"/>
                    </a:lnL>
                    <a:lnB w="19050" cap="flat" cmpd="sng" algn="ctr">
                      <a:solidFill>
                        <a:srgbClr val="DC0000"/>
                      </a:solidFill>
                      <a:prstDash val="solid"/>
                      <a:round/>
                      <a:headEnd type="none" w="med" len="med"/>
                      <a:tailEnd type="none" w="med" len="med"/>
                    </a:lnB>
                  </a:tcPr>
                </a:tc>
              </a:tr>
              <a:tr h="108038">
                <a:tc vMerge="1">
                  <a:txBody>
                    <a:bodyPr/>
                    <a:lstStyle/>
                    <a:p>
                      <a:endParaRPr lang="en-GB"/>
                    </a:p>
                  </a:txBody>
                  <a:tcPr/>
                </a:tc>
                <a:tc>
                  <a:txBody>
                    <a:bodyPr/>
                    <a:lstStyle/>
                    <a:p>
                      <a:endParaRPr lang="en-GB" sz="700"/>
                    </a:p>
                  </a:txBody>
                  <a:tcPr marL="0" marR="0" marT="0" marB="0" anchor="ctr">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153053">
                <a:tc>
                  <a:txBody>
                    <a:bodyPr/>
                    <a:lstStyle/>
                    <a:p>
                      <a:pPr algn="l"/>
                      <a:r>
                        <a:rPr lang="en-GB" sz="700" b="1">
                          <a:effectLst/>
                        </a:rPr>
                        <a:t>Phase</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b="1">
                          <a:effectLst/>
                        </a:rPr>
                        <a:t>Phonic Knowledge and Skills</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585204">
                <a:tc>
                  <a:txBody>
                    <a:bodyPr/>
                    <a:lstStyle/>
                    <a:p>
                      <a:pPr algn="l"/>
                      <a:r>
                        <a:rPr lang="en-GB" sz="700" i="1">
                          <a:effectLst/>
                        </a:rPr>
                        <a:t>Phase One</a:t>
                      </a:r>
                      <a:r>
                        <a:rPr lang="en-GB" sz="700">
                          <a:effectLst/>
                        </a:rPr>
                        <a:t> (Nursery/Reception)</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a:effectLst/>
                        </a:rPr>
                        <a:t>Activities are divided into seven aspects, including environmental sounds, instrumental sounds, body sounds, rhythm and rhyme, alliteration, voice sounds and finally oral blending and segmenting.</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585204">
                <a:tc>
                  <a:txBody>
                    <a:bodyPr/>
                    <a:lstStyle/>
                    <a:p>
                      <a:pPr algn="l"/>
                      <a:r>
                        <a:rPr lang="en-GB" sz="700" i="1">
                          <a:effectLst/>
                        </a:rPr>
                        <a:t>Phase Two</a:t>
                      </a:r>
                      <a:r>
                        <a:rPr lang="en-GB" sz="700">
                          <a:effectLst/>
                        </a:rPr>
                        <a:t> (Reception) up to 6 weeks</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a:effectLst/>
                        </a:rPr>
                        <a:t>Learning 19 letters of the alphabet and one sound for each. Blending sounds together to make words. Segmenting words into their separate sounds. Beginning to read simple captions.</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909316">
                <a:tc>
                  <a:txBody>
                    <a:bodyPr/>
                    <a:lstStyle/>
                    <a:p>
                      <a:pPr algn="l"/>
                      <a:r>
                        <a:rPr lang="en-GB" sz="700" i="1">
                          <a:effectLst/>
                        </a:rPr>
                        <a:t>Phase Three</a:t>
                      </a:r>
                      <a:r>
                        <a:rPr lang="en-GB" sz="700">
                          <a:effectLst/>
                        </a:rPr>
                        <a:t> (Reception) up to 12 weeks</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a:effectLst/>
                        </a:rPr>
                        <a:t>The remaining 7 letters of the alphabet, one sound for each. Graphemes such as ch, oo, th representing the remaining phonemes not covered by single letters. Reading captions, sentences and questions. On completion of this phase, children will have learnt the "simple code", i.e. one grapheme for each phoneme in the English language.</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585204">
                <a:tc>
                  <a:txBody>
                    <a:bodyPr/>
                    <a:lstStyle/>
                    <a:p>
                      <a:pPr algn="l"/>
                      <a:r>
                        <a:rPr lang="en-GB" sz="700" i="1">
                          <a:effectLst/>
                        </a:rPr>
                        <a:t>Phase Four</a:t>
                      </a:r>
                      <a:r>
                        <a:rPr lang="en-GB" sz="700">
                          <a:effectLst/>
                        </a:rPr>
                        <a:t> (Reception) 4 to 6 weeks</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a:effectLst/>
                        </a:rPr>
                        <a:t>No new grapheme-phoneme correspondences are taught in this phase. Children learn to blend and segment longer words with adjacent consonants, e.g. swim, clap, jump.</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585204">
                <a:tc>
                  <a:txBody>
                    <a:bodyPr/>
                    <a:lstStyle/>
                    <a:p>
                      <a:pPr algn="l"/>
                      <a:r>
                        <a:rPr lang="en-GB" sz="700" i="1">
                          <a:effectLst/>
                        </a:rPr>
                        <a:t>Phase Five</a:t>
                      </a:r>
                      <a:r>
                        <a:rPr lang="en-GB" sz="700">
                          <a:effectLst/>
                        </a:rPr>
                        <a:t> (Throughout Year 1)</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a:effectLst/>
                        </a:rPr>
                        <a:t>Now we move on to the "complex code". Children learn more graphemes for the phonemes which they already know, plus different ways of pronouncing the graphemes they already know.</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r h="261091">
                <a:tc>
                  <a:txBody>
                    <a:bodyPr/>
                    <a:lstStyle/>
                    <a:p>
                      <a:pPr algn="l"/>
                      <a:r>
                        <a:rPr lang="en-GB" sz="700" i="1">
                          <a:effectLst/>
                        </a:rPr>
                        <a:t>Phase Six</a:t>
                      </a:r>
                      <a:r>
                        <a:rPr lang="en-GB" sz="700">
                          <a:effectLst/>
                        </a:rPr>
                        <a:t> (Throughout Year 2 and beyond)</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c>
                  <a:txBody>
                    <a:bodyPr/>
                    <a:lstStyle/>
                    <a:p>
                      <a:pPr algn="l"/>
                      <a:r>
                        <a:rPr lang="en-GB" sz="700" dirty="0">
                          <a:effectLst/>
                        </a:rPr>
                        <a:t>Working on spelling, including prefixes and suffixes, doubling and dropping letters etc.</a:t>
                      </a:r>
                    </a:p>
                  </a:txBody>
                  <a:tcPr marL="22508" marR="22508" marT="22508" marB="22508">
                    <a:lnL w="19050" cap="flat" cmpd="sng" algn="ctr">
                      <a:solidFill>
                        <a:srgbClr val="DC0000"/>
                      </a:solidFill>
                      <a:prstDash val="solid"/>
                      <a:round/>
                      <a:headEnd type="none" w="med" len="med"/>
                      <a:tailEnd type="none" w="med" len="med"/>
                    </a:lnL>
                    <a:lnR w="19050" cap="flat" cmpd="sng" algn="ctr">
                      <a:solidFill>
                        <a:srgbClr val="DC0000"/>
                      </a:solidFill>
                      <a:prstDash val="solid"/>
                      <a:round/>
                      <a:headEnd type="none" w="med" len="med"/>
                      <a:tailEnd type="none" w="med" len="med"/>
                    </a:lnR>
                    <a:lnT w="19050" cap="flat" cmpd="sng" algn="ctr">
                      <a:solidFill>
                        <a:srgbClr val="DC0000"/>
                      </a:solidFill>
                      <a:prstDash val="solid"/>
                      <a:round/>
                      <a:headEnd type="none" w="med" len="med"/>
                      <a:tailEnd type="none" w="med" len="med"/>
                    </a:lnT>
                    <a:lnB w="19050" cap="flat" cmpd="sng" algn="ctr">
                      <a:solidFill>
                        <a:srgbClr val="DC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5479444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3059832" y="409913"/>
            <a:ext cx="3322712" cy="1143000"/>
          </a:xfrm>
          <a:solidFill>
            <a:srgbClr val="FFCCCC"/>
          </a:solidFill>
          <a:ln>
            <a:solidFill>
              <a:srgbClr val="FF0000"/>
            </a:solidFill>
          </a:ln>
        </p:spPr>
        <p:txBody>
          <a:bodyPr/>
          <a:lstStyle/>
          <a:p>
            <a:r>
              <a:rPr lang="en-GB" altLang="en-US" dirty="0">
                <a:ea typeface="ＭＳ Ｐゴシック" panose="020B0600070205080204" pitchFamily="34" charset="-128"/>
              </a:rPr>
              <a:t>Review</a:t>
            </a:r>
          </a:p>
        </p:txBody>
      </p:sp>
      <p:sp>
        <p:nvSpPr>
          <p:cNvPr id="33796" name="Slide Number Placeholder 4"/>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583B18CA-27AA-46CC-893F-B4275F40C601}" type="slidenum">
              <a:rPr lang="en-GB" altLang="en-US" sz="1200" smtClean="0">
                <a:solidFill>
                  <a:srgbClr val="898989"/>
                </a:solidFill>
                <a:latin typeface="Arial" panose="020B0604020202020204" pitchFamily="34" charset="0"/>
              </a:rPr>
              <a:pPr>
                <a:spcBef>
                  <a:spcPct val="0"/>
                </a:spcBef>
                <a:buFontTx/>
                <a:buNone/>
              </a:pPr>
              <a:t>18</a:t>
            </a:fld>
            <a:endParaRPr lang="en-GB" altLang="en-US" sz="1200" dirty="0">
              <a:solidFill>
                <a:srgbClr val="898989"/>
              </a:solidFill>
              <a:latin typeface="Arial" panose="020B0604020202020204" pitchFamily="34" charset="0"/>
            </a:endParaRPr>
          </a:p>
        </p:txBody>
      </p:sp>
      <p:pic>
        <p:nvPicPr>
          <p:cNvPr id="3" name="Content Placeholder 2" descr="Happy Face Star Clipart | Clipart Panda - Free Clipart Images"/>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628650" y="1988840"/>
            <a:ext cx="1817827" cy="1737360"/>
          </a:xfrm>
        </p:spPr>
      </p:pic>
      <p:pic>
        <p:nvPicPr>
          <p:cNvPr id="8" name="Content Placeholder 2" descr="Happy Face Star Clipart | Clipart Panda - Free Clipart Images"/>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99792" y="2069317"/>
            <a:ext cx="1817827" cy="1737360"/>
          </a:xfrm>
          <a:prstGeom prst="rect">
            <a:avLst/>
          </a:prstGeom>
        </p:spPr>
      </p:pic>
      <p:pic>
        <p:nvPicPr>
          <p:cNvPr id="5" name="Picture 4" descr="Wish Clipart | Clipart Panda - Free Clipart Images"/>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5580112" y="2069317"/>
            <a:ext cx="2247900" cy="2981325"/>
          </a:xfrm>
          <a:prstGeom prst="rect">
            <a:avLst/>
          </a:prstGeom>
        </p:spPr>
      </p:pic>
      <p:sp>
        <p:nvSpPr>
          <p:cNvPr id="6" name="TextBox 5"/>
          <p:cNvSpPr txBox="1"/>
          <p:nvPr/>
        </p:nvSpPr>
        <p:spPr>
          <a:xfrm>
            <a:off x="870992" y="4297402"/>
            <a:ext cx="4709120" cy="646331"/>
          </a:xfrm>
          <a:prstGeom prst="rect">
            <a:avLst/>
          </a:prstGeom>
          <a:noFill/>
          <a:ln>
            <a:solidFill>
              <a:schemeClr val="accent1">
                <a:lumMod val="60000"/>
                <a:lumOff val="40000"/>
              </a:schemeClr>
            </a:solidFill>
          </a:ln>
        </p:spPr>
        <p:txBody>
          <a:bodyPr wrap="square" rtlCol="0">
            <a:spAutoFit/>
          </a:bodyPr>
          <a:lstStyle/>
          <a:p>
            <a:pPr algn="ctr"/>
            <a:r>
              <a:rPr lang="en-US" dirty="0"/>
              <a:t>Two things you learnt today and one thing you wish you had learnt </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xmlns="" val="2366302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816" y="404664"/>
            <a:ext cx="3466728" cy="1143000"/>
          </a:xfrm>
          <a:solidFill>
            <a:srgbClr val="FFCCCC"/>
          </a:solidFill>
          <a:ln>
            <a:solidFill>
              <a:srgbClr val="FF0000"/>
            </a:solidFill>
          </a:ln>
        </p:spPr>
        <p:txBody>
          <a:bodyPr>
            <a:normAutofit/>
          </a:bodyPr>
          <a:lstStyle/>
          <a:p>
            <a:r>
              <a:rPr lang="en-GB" dirty="0"/>
              <a:t>References</a:t>
            </a:r>
          </a:p>
        </p:txBody>
      </p:sp>
      <p:sp>
        <p:nvSpPr>
          <p:cNvPr id="3" name="Content Placeholder 2"/>
          <p:cNvSpPr>
            <a:spLocks noGrp="1"/>
          </p:cNvSpPr>
          <p:nvPr>
            <p:ph idx="1"/>
          </p:nvPr>
        </p:nvSpPr>
        <p:spPr>
          <a:xfrm>
            <a:off x="457200" y="2492896"/>
            <a:ext cx="8229600" cy="3672408"/>
          </a:xfrm>
        </p:spPr>
        <p:txBody>
          <a:bodyPr>
            <a:normAutofit/>
          </a:bodyPr>
          <a:lstStyle/>
          <a:p>
            <a:pPr marL="0" indent="0">
              <a:buNone/>
            </a:pPr>
            <a:r>
              <a:rPr lang="en-GB" sz="1800" dirty="0"/>
              <a:t>DfES (2007) </a:t>
            </a:r>
            <a:r>
              <a:rPr lang="en-GB" sz="1800" i="1" dirty="0"/>
              <a:t>National Primary Strategy:  Letters &amp; Sounds </a:t>
            </a:r>
            <a:r>
              <a:rPr lang="en-GB" sz="1800" dirty="0"/>
              <a:t>London: DfES</a:t>
            </a:r>
          </a:p>
          <a:p>
            <a:pPr marL="0" indent="0">
              <a:buNone/>
            </a:pPr>
            <a:r>
              <a:rPr lang="en-GB" sz="1800" dirty="0"/>
              <a:t>Estyn (2009)  </a:t>
            </a:r>
            <a:r>
              <a:rPr lang="en-GB" sz="1800" i="1" dirty="0"/>
              <a:t>Sharing good practice in developing pupils’ literacy skills </a:t>
            </a:r>
            <a:r>
              <a:rPr lang="en-GB" sz="1800" dirty="0"/>
              <a:t>Cardiff: Welsh Government</a:t>
            </a:r>
          </a:p>
          <a:p>
            <a:pPr marL="0" indent="0">
              <a:buNone/>
            </a:pPr>
            <a:r>
              <a:rPr lang="en-GB" sz="1800" dirty="0"/>
              <a:t>Rose, J. (2006) </a:t>
            </a:r>
            <a:r>
              <a:rPr lang="en-GB" sz="1800" i="1" dirty="0"/>
              <a:t>Independent review of the teaching of early reading </a:t>
            </a:r>
            <a:r>
              <a:rPr lang="en-GB" sz="1800" dirty="0"/>
              <a:t>London: DfES</a:t>
            </a:r>
          </a:p>
          <a:p>
            <a:pPr marL="0" indent="0">
              <a:buNone/>
            </a:pPr>
            <a:r>
              <a:rPr lang="en-GB" sz="1800" dirty="0">
                <a:hlinkClick r:id="rId3"/>
              </a:rPr>
              <a:t>http://www.bbc.co.uk/news/magazine-18493436</a:t>
            </a:r>
            <a:r>
              <a:rPr lang="en-GB" sz="1800" dirty="0"/>
              <a:t>  - Accessed 1.11.17</a:t>
            </a:r>
          </a:p>
          <a:p>
            <a:endParaRPr lang="en-GB" sz="1800" dirty="0"/>
          </a:p>
          <a:p>
            <a:pPr marL="0" indent="0">
              <a:buNone/>
            </a:pPr>
            <a:endParaRPr lang="en-GB" dirty="0"/>
          </a:p>
        </p:txBody>
      </p:sp>
    </p:spTree>
    <p:extLst>
      <p:ext uri="{BB962C8B-B14F-4D97-AF65-F5344CB8AC3E}">
        <p14:creationId xmlns:p14="http://schemas.microsoft.com/office/powerpoint/2010/main" xmlns="" val="309319376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purl.org/dc/terms/"/>
    <ds:schemaRef ds:uri="http://schemas.microsoft.com/office/2006/metadata/properties"/>
    <ds:schemaRef ds:uri="http://www.w3.org/XML/1998/namespace"/>
    <ds:schemaRef ds:uri="http://purl.org/dc/dcmitype/"/>
    <ds:schemaRef ds:uri="http://schemas.microsoft.com/office/2006/documentManagement/type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1182</TotalTime>
  <Words>2311</Words>
  <Application>Microsoft Office PowerPoint</Application>
  <PresentationFormat>On-screen Show (4:3)</PresentationFormat>
  <Paragraphs>200</Paragraphs>
  <Slides>19</Slides>
  <Notes>18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All About Phonics</vt:lpstr>
      <vt:lpstr>Aims of the Session</vt:lpstr>
      <vt:lpstr>Let’s read ….. </vt:lpstr>
      <vt:lpstr>What strategies do you use as you read?</vt:lpstr>
      <vt:lpstr>What do competent readers do?</vt:lpstr>
      <vt:lpstr>Definition</vt:lpstr>
      <vt:lpstr>But before we teach phonics we need to develop children’s pre-reading skills</vt:lpstr>
      <vt:lpstr>Why phonics?</vt:lpstr>
      <vt:lpstr>Synthetic Phonics</vt:lpstr>
      <vt:lpstr>All there is to know about phonics?</vt:lpstr>
      <vt:lpstr>How phonic skills progress</vt:lpstr>
      <vt:lpstr>When and how to teach phonics</vt:lpstr>
      <vt:lpstr>Putting it all together: planning activities</vt:lpstr>
      <vt:lpstr>High frequency words</vt:lpstr>
      <vt:lpstr>Popular phonic schemes</vt:lpstr>
      <vt:lpstr>Directed study</vt:lpstr>
      <vt:lpstr>What to teach and when:</vt:lpstr>
      <vt:lpstr>Review</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IshBern</cp:lastModifiedBy>
  <cp:revision>186</cp:revision>
  <cp:lastPrinted>2015-10-25T08:16:58Z</cp:lastPrinted>
  <dcterms:created xsi:type="dcterms:W3CDTF">2015-04-14T15:21:28Z</dcterms:created>
  <dcterms:modified xsi:type="dcterms:W3CDTF">2019-01-21T21:18:19Z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