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0.xml" ContentType="application/vnd.openxmlformats-officedocument.presentationml.slideLayout+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8"/>
  </p:notes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 xmlns:p14="http://schemas.microsoft.com/office/powerpoint/2010/main" val="0"/>
    </p:ext>
    <p:ext uri="{D31A062A-798A-4329-ABDD-BBA856620510}">
      <p14:defaultImageDpi xmlns="" xmlns:p14="http://schemas.microsoft.com/office/powerpoint/2010/main" val="32767"/>
    </p:ext>
    <p:ext uri="{FD5EFAAD-0ECE-453E-9831-46B23BE46B34}">
      <p15:chartTrackingRefBased xmlns=""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83978" autoAdjust="0"/>
  </p:normalViewPr>
  <p:slideViewPr>
    <p:cSldViewPr snapToGrid="0">
      <p:cViewPr varScale="1">
        <p:scale>
          <a:sx n="62" d="100"/>
          <a:sy n="62" d="100"/>
        </p:scale>
        <p:origin x="-996" y="-78"/>
      </p:cViewPr>
      <p:guideLst>
        <p:guide orient="horz" pos="2160"/>
        <p:guide pos="384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25D5631-697F-4093-9503-647CD21BC868}" type="datetimeFigureOut">
              <a:rPr lang="en-GB" smtClean="0"/>
              <a:pPr/>
              <a:t>11/05/2020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F3FF0F-6451-4D72-977F-740AC9EFA100}" type="slidenum">
              <a:rPr lang="en-GB" smtClean="0"/>
              <a:pPr/>
              <a:t>‹#›</a:t>
            </a:fld>
            <a:endParaRPr lang="en-GB"/>
          </a:p>
        </p:txBody>
      </p:sp>
    </p:spTree>
    <p:extLst>
      <p:ext uri="{BB962C8B-B14F-4D97-AF65-F5344CB8AC3E}">
        <p14:creationId xmlns="" xmlns:p14="http://schemas.microsoft.com/office/powerpoint/2010/main" val="7541933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Maslow's hierarchy of needs theory suggests that, the demand of the people for their needs determines the motivational needs. </a:t>
            </a:r>
          </a:p>
          <a:p>
            <a:r>
              <a:rPr lang="en-GB" sz="1200" kern="1200" dirty="0">
                <a:solidFill>
                  <a:schemeClr val="tx1"/>
                </a:solidFill>
                <a:effectLst/>
                <a:latin typeface="+mn-lt"/>
                <a:ea typeface="+mn-ea"/>
                <a:cs typeface="+mn-cs"/>
              </a:rPr>
              <a:t>From the perspective of Nivea, the basic needs of the employees are fulfilled with their respective financial compensation. But for all the upper level of needs, most of them requires non-financial motivation besides the financial motivation. However, Nivea provides the employees with the opportunity to grow their career in the respective field of expertise that may provide them with such motivation. Again, working in different geographical location, with new people, at new workplace etc. extends the motivation for the employees to perform better. </a:t>
            </a:r>
            <a:endParaRPr lang="en-GB" dirty="0"/>
          </a:p>
        </p:txBody>
      </p:sp>
      <p:sp>
        <p:nvSpPr>
          <p:cNvPr id="4" name="Slide Number Placeholder 3"/>
          <p:cNvSpPr>
            <a:spLocks noGrp="1"/>
          </p:cNvSpPr>
          <p:nvPr>
            <p:ph type="sldNum" sz="quarter" idx="5"/>
          </p:nvPr>
        </p:nvSpPr>
        <p:spPr/>
        <p:txBody>
          <a:bodyPr/>
          <a:lstStyle/>
          <a:p>
            <a:fld id="{CEF3FF0F-6451-4D72-977F-740AC9EFA100}" type="slidenum">
              <a:rPr lang="en-GB" smtClean="0"/>
              <a:pPr/>
              <a:t>2</a:t>
            </a:fld>
            <a:endParaRPr lang="en-GB"/>
          </a:p>
        </p:txBody>
      </p:sp>
    </p:spTree>
    <p:extLst>
      <p:ext uri="{BB962C8B-B14F-4D97-AF65-F5344CB8AC3E}">
        <p14:creationId xmlns="" xmlns:p14="http://schemas.microsoft.com/office/powerpoint/2010/main" val="15236467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According to Herzberg’s two factors theory of motivation, the performance of the employees are affected by mainly two factors- Hygiene factors and Motivation factors. </a:t>
            </a:r>
          </a:p>
          <a:p>
            <a:r>
              <a:rPr lang="en-GB" sz="1200" kern="1200" dirty="0">
                <a:solidFill>
                  <a:schemeClr val="tx1"/>
                </a:solidFill>
                <a:effectLst/>
                <a:latin typeface="+mn-lt"/>
                <a:ea typeface="+mn-ea"/>
                <a:cs typeface="+mn-cs"/>
              </a:rPr>
              <a:t>However, at Nivea, the impact of the hygiene factors on the employees is low which results in lower level of job dissatisfaction. The presence of the motivation factor at Nivea is higher as this multinational organisation is well-structured and workplace </a:t>
            </a:r>
            <a:r>
              <a:rPr lang="en-GB" sz="1200" kern="1200" dirty="0" err="1">
                <a:solidFill>
                  <a:schemeClr val="tx1"/>
                </a:solidFill>
                <a:effectLst/>
                <a:latin typeface="+mn-lt"/>
                <a:ea typeface="+mn-ea"/>
                <a:cs typeface="+mn-cs"/>
              </a:rPr>
              <a:t>environement</a:t>
            </a:r>
            <a:r>
              <a:rPr lang="en-GB" sz="1200" kern="1200" dirty="0">
                <a:solidFill>
                  <a:schemeClr val="tx1"/>
                </a:solidFill>
                <a:effectLst/>
                <a:latin typeface="+mn-lt"/>
                <a:ea typeface="+mn-ea"/>
                <a:cs typeface="+mn-cs"/>
              </a:rPr>
              <a:t> is handled very professional way. So, there is a positive relationship between the job satisfaction and motivation at the workplace. At Nivea, different performance measures are taken into account in order to determine the motivational needs for each individual employee (Nivea, 2020). </a:t>
            </a:r>
            <a:endParaRPr lang="en-GB" dirty="0"/>
          </a:p>
        </p:txBody>
      </p:sp>
      <p:sp>
        <p:nvSpPr>
          <p:cNvPr id="4" name="Slide Number Placeholder 3"/>
          <p:cNvSpPr>
            <a:spLocks noGrp="1"/>
          </p:cNvSpPr>
          <p:nvPr>
            <p:ph type="sldNum" sz="quarter" idx="5"/>
          </p:nvPr>
        </p:nvSpPr>
        <p:spPr/>
        <p:txBody>
          <a:bodyPr/>
          <a:lstStyle/>
          <a:p>
            <a:fld id="{CEF3FF0F-6451-4D72-977F-740AC9EFA100}" type="slidenum">
              <a:rPr lang="en-GB" smtClean="0"/>
              <a:pPr/>
              <a:t>3</a:t>
            </a:fld>
            <a:endParaRPr lang="en-GB"/>
          </a:p>
        </p:txBody>
      </p:sp>
    </p:spTree>
    <p:extLst>
      <p:ext uri="{BB962C8B-B14F-4D97-AF65-F5344CB8AC3E}">
        <p14:creationId xmlns="" xmlns:p14="http://schemas.microsoft.com/office/powerpoint/2010/main" val="40311454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Like all other aspects of the lifestyle, the workplace is also affected by the perception of the employees.</a:t>
            </a:r>
          </a:p>
          <a:p>
            <a:r>
              <a:rPr lang="en-GB" sz="1200" kern="1200" dirty="0">
                <a:solidFill>
                  <a:schemeClr val="tx1"/>
                </a:solidFill>
                <a:effectLst/>
                <a:latin typeface="+mn-lt"/>
                <a:ea typeface="+mn-ea"/>
                <a:cs typeface="+mn-cs"/>
              </a:rPr>
              <a:t>The perception is closely related to the motivation of the employees for the work. The perception of the person determines the level of priority that will be given by the employees even if they are provided with sufficient financial and non-financial motivations. The personal perception of the employees may affect the issues like absenteeism and turnover. However, as the employees of a renowned multinational organisation, they should act professionally regarding these issues and modify their perception if required. </a:t>
            </a:r>
            <a:endParaRPr lang="en-GB" dirty="0"/>
          </a:p>
        </p:txBody>
      </p:sp>
      <p:sp>
        <p:nvSpPr>
          <p:cNvPr id="4" name="Slide Number Placeholder 3"/>
          <p:cNvSpPr>
            <a:spLocks noGrp="1"/>
          </p:cNvSpPr>
          <p:nvPr>
            <p:ph type="sldNum" sz="quarter" idx="5"/>
          </p:nvPr>
        </p:nvSpPr>
        <p:spPr/>
        <p:txBody>
          <a:bodyPr/>
          <a:lstStyle/>
          <a:p>
            <a:fld id="{CEF3FF0F-6451-4D72-977F-740AC9EFA100}" type="slidenum">
              <a:rPr lang="en-GB" smtClean="0"/>
              <a:pPr/>
              <a:t>4</a:t>
            </a:fld>
            <a:endParaRPr lang="en-GB"/>
          </a:p>
        </p:txBody>
      </p:sp>
    </p:spTree>
    <p:extLst>
      <p:ext uri="{BB962C8B-B14F-4D97-AF65-F5344CB8AC3E}">
        <p14:creationId xmlns="" xmlns:p14="http://schemas.microsoft.com/office/powerpoint/2010/main" val="34331510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Times New Roman" panose="02020603050405020304" pitchFamily="18" charset="0"/>
                <a:ea typeface="Calibri" panose="020F0502020204030204" pitchFamily="34" charset="0"/>
              </a:rPr>
              <a:t>The perception of Nivea regarding the development of the employees is that, the organisation believes in the career development of the employees through the sharing and caring the knowledge (</a:t>
            </a:r>
            <a:r>
              <a:rPr lang="en-GB" dirty="0">
                <a:solidFill>
                  <a:srgbClr val="000000"/>
                </a:solidFill>
                <a:latin typeface="Times New Roman" panose="02020603050405020304" pitchFamily="18" charset="0"/>
                <a:ea typeface="Calibri" panose="020F0502020204030204" pitchFamily="34" charset="0"/>
              </a:rPr>
              <a:t>Nivea, 2020)</a:t>
            </a:r>
            <a:r>
              <a:rPr lang="en-GB" dirty="0">
                <a:latin typeface="Times New Roman" panose="02020603050405020304" pitchFamily="18" charset="0"/>
                <a:ea typeface="Calibri" panose="020F0502020204030204" pitchFamily="34" charset="0"/>
              </a:rPr>
              <a:t>. </a:t>
            </a:r>
          </a:p>
          <a:p>
            <a:r>
              <a:rPr lang="en-GB" dirty="0">
                <a:latin typeface="Times New Roman" panose="02020603050405020304" pitchFamily="18" charset="0"/>
                <a:ea typeface="Calibri" panose="020F0502020204030204" pitchFamily="34" charset="0"/>
              </a:rPr>
              <a:t>The organisation also offers high compensation benefits for retaining the key employees. The organisation focuses on both the financial and non-financial benefits in order to increase the motivation of the employees. These are the perception of Nivea regarding the motivational technique of the employees. </a:t>
            </a:r>
            <a:endParaRPr lang="en-GB" dirty="0"/>
          </a:p>
        </p:txBody>
      </p:sp>
      <p:sp>
        <p:nvSpPr>
          <p:cNvPr id="4" name="Slide Number Placeholder 3"/>
          <p:cNvSpPr>
            <a:spLocks noGrp="1"/>
          </p:cNvSpPr>
          <p:nvPr>
            <p:ph type="sldNum" sz="quarter" idx="5"/>
          </p:nvPr>
        </p:nvSpPr>
        <p:spPr/>
        <p:txBody>
          <a:bodyPr/>
          <a:lstStyle/>
          <a:p>
            <a:fld id="{CEF3FF0F-6451-4D72-977F-740AC9EFA100}" type="slidenum">
              <a:rPr lang="en-GB" smtClean="0"/>
              <a:pPr/>
              <a:t>5</a:t>
            </a:fld>
            <a:endParaRPr lang="en-GB"/>
          </a:p>
        </p:txBody>
      </p:sp>
    </p:spTree>
    <p:extLst>
      <p:ext uri="{BB962C8B-B14F-4D97-AF65-F5344CB8AC3E}">
        <p14:creationId xmlns="" xmlns:p14="http://schemas.microsoft.com/office/powerpoint/2010/main" val="1446947692"/>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3F88B6D7-0C2F-4B41-B2C7-9D773EAD54A8}" type="datetimeFigureOut">
              <a:rPr lang="en-GB" smtClean="0"/>
              <a:pPr/>
              <a:t>11/05/2020</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F4133226-8389-436B-8FD1-DE8DC25FFC23}" type="slidenum">
              <a:rPr lang="en-GB" smtClean="0"/>
              <a:pPr/>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 xmlns:p14="http://schemas.microsoft.com/office/powerpoint/2010/main" val="17561673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F88B6D7-0C2F-4B41-B2C7-9D773EAD54A8}" type="datetimeFigureOut">
              <a:rPr lang="en-GB" smtClean="0"/>
              <a:pPr/>
              <a:t>11/05/2020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4133226-8389-436B-8FD1-DE8DC25FFC23}" type="slidenum">
              <a:rPr lang="en-GB" smtClean="0"/>
              <a:pPr/>
              <a:t>‹#›</a:t>
            </a:fld>
            <a:endParaRPr lang="en-GB"/>
          </a:p>
        </p:txBody>
      </p:sp>
    </p:spTree>
    <p:extLst>
      <p:ext uri="{BB962C8B-B14F-4D97-AF65-F5344CB8AC3E}">
        <p14:creationId xmlns="" xmlns:p14="http://schemas.microsoft.com/office/powerpoint/2010/main" val="15344865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F88B6D7-0C2F-4B41-B2C7-9D773EAD54A8}" type="datetimeFigureOut">
              <a:rPr lang="en-GB" smtClean="0"/>
              <a:pPr/>
              <a:t>11/05/2020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4133226-8389-436B-8FD1-DE8DC25FFC23}" type="slidenum">
              <a:rPr lang="en-GB" smtClean="0"/>
              <a:pPr/>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 xmlns:p14="http://schemas.microsoft.com/office/powerpoint/2010/main" val="39036235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F88B6D7-0C2F-4B41-B2C7-9D773EAD54A8}" type="datetimeFigureOut">
              <a:rPr lang="en-GB" smtClean="0"/>
              <a:pPr/>
              <a:t>11/05/2020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4133226-8389-436B-8FD1-DE8DC25FFC23}" type="slidenum">
              <a:rPr lang="en-GB" smtClean="0"/>
              <a:pPr/>
              <a:t>‹#›</a:t>
            </a:fld>
            <a:endParaRPr lang="en-GB"/>
          </a:p>
        </p:txBody>
      </p:sp>
    </p:spTree>
    <p:extLst>
      <p:ext uri="{BB962C8B-B14F-4D97-AF65-F5344CB8AC3E}">
        <p14:creationId xmlns="" xmlns:p14="http://schemas.microsoft.com/office/powerpoint/2010/main" val="3672744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F88B6D7-0C2F-4B41-B2C7-9D773EAD54A8}" type="datetimeFigureOut">
              <a:rPr lang="en-GB" smtClean="0"/>
              <a:pPr/>
              <a:t>11/05/2020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4133226-8389-436B-8FD1-DE8DC25FFC23}" type="slidenum">
              <a:rPr lang="en-GB" smtClean="0"/>
              <a:pPr/>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 xmlns:p14="http://schemas.microsoft.com/office/powerpoint/2010/main" val="27215829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F88B6D7-0C2F-4B41-B2C7-9D773EAD54A8}" type="datetimeFigureOut">
              <a:rPr lang="en-GB" smtClean="0"/>
              <a:pPr/>
              <a:t>11/05/2020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4133226-8389-436B-8FD1-DE8DC25FFC23}" type="slidenum">
              <a:rPr lang="en-GB" smtClean="0"/>
              <a:pPr/>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 xmlns:p14="http://schemas.microsoft.com/office/powerpoint/2010/main" val="37888894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F88B6D7-0C2F-4B41-B2C7-9D773EAD54A8}" type="datetimeFigureOut">
              <a:rPr lang="en-GB" smtClean="0"/>
              <a:pPr/>
              <a:t>11/05/2020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4133226-8389-436B-8FD1-DE8DC25FFC23}" type="slidenum">
              <a:rPr lang="en-GB" smtClean="0"/>
              <a:pPr/>
              <a:t>‹#›</a:t>
            </a:fld>
            <a:endParaRPr lang="en-GB"/>
          </a:p>
        </p:txBody>
      </p:sp>
    </p:spTree>
    <p:extLst>
      <p:ext uri="{BB962C8B-B14F-4D97-AF65-F5344CB8AC3E}">
        <p14:creationId xmlns="" xmlns:p14="http://schemas.microsoft.com/office/powerpoint/2010/main" val="2515776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F88B6D7-0C2F-4B41-B2C7-9D773EAD54A8}" type="datetimeFigureOut">
              <a:rPr lang="en-GB" smtClean="0"/>
              <a:pPr/>
              <a:t>11/05/2020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4133226-8389-436B-8FD1-DE8DC25FFC23}" type="slidenum">
              <a:rPr lang="en-GB" smtClean="0"/>
              <a:pPr/>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 xmlns:p14="http://schemas.microsoft.com/office/powerpoint/2010/main" val="25212812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F88B6D7-0C2F-4B41-B2C7-9D773EAD54A8}" type="datetimeFigureOut">
              <a:rPr lang="en-GB" smtClean="0"/>
              <a:pPr/>
              <a:t>11/05/2020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4133226-8389-436B-8FD1-DE8DC25FFC23}" type="slidenum">
              <a:rPr lang="en-GB" smtClean="0"/>
              <a:pPr/>
              <a:t>‹#›</a:t>
            </a:fld>
            <a:endParaRPr lang="en-GB"/>
          </a:p>
        </p:txBody>
      </p:sp>
    </p:spTree>
    <p:extLst>
      <p:ext uri="{BB962C8B-B14F-4D97-AF65-F5344CB8AC3E}">
        <p14:creationId xmlns="" xmlns:p14="http://schemas.microsoft.com/office/powerpoint/2010/main" val="6792218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F88B6D7-0C2F-4B41-B2C7-9D773EAD54A8}" type="datetimeFigureOut">
              <a:rPr lang="en-GB" smtClean="0"/>
              <a:pPr/>
              <a:t>11/05/2020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4133226-8389-436B-8FD1-DE8DC25FFC23}" type="slidenum">
              <a:rPr lang="en-GB" smtClean="0"/>
              <a:pPr/>
              <a:t>‹#›</a:t>
            </a:fld>
            <a:endParaRPr lang="en-GB"/>
          </a:p>
        </p:txBody>
      </p:sp>
    </p:spTree>
    <p:extLst>
      <p:ext uri="{BB962C8B-B14F-4D97-AF65-F5344CB8AC3E}">
        <p14:creationId xmlns="" xmlns:p14="http://schemas.microsoft.com/office/powerpoint/2010/main" val="15105080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F88B6D7-0C2F-4B41-B2C7-9D773EAD54A8}" type="datetimeFigureOut">
              <a:rPr lang="en-GB" smtClean="0"/>
              <a:pPr/>
              <a:t>11/05/2020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4133226-8389-436B-8FD1-DE8DC25FFC23}" type="slidenum">
              <a:rPr lang="en-GB" smtClean="0"/>
              <a:pPr/>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 xmlns:p14="http://schemas.microsoft.com/office/powerpoint/2010/main" val="7773164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F88B6D7-0C2F-4B41-B2C7-9D773EAD54A8}" type="datetimeFigureOut">
              <a:rPr lang="en-GB" smtClean="0"/>
              <a:pPr/>
              <a:t>11/05/2020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4133226-8389-436B-8FD1-DE8DC25FFC23}" type="slidenum">
              <a:rPr lang="en-GB" smtClean="0"/>
              <a:pPr/>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 xmlns:p14="http://schemas.microsoft.com/office/powerpoint/2010/main" val="116980761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F88B6D7-0C2F-4B41-B2C7-9D773EAD54A8}" type="datetimeFigureOut">
              <a:rPr lang="en-GB" smtClean="0"/>
              <a:pPr/>
              <a:t>11/05/2020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4133226-8389-436B-8FD1-DE8DC25FFC23}" type="slidenum">
              <a:rPr lang="en-GB" smtClean="0"/>
              <a:pPr/>
              <a:t>‹#›</a:t>
            </a:fld>
            <a:endParaRPr lang="en-GB"/>
          </a:p>
        </p:txBody>
      </p:sp>
    </p:spTree>
    <p:extLst>
      <p:ext uri="{BB962C8B-B14F-4D97-AF65-F5344CB8AC3E}">
        <p14:creationId xmlns="" xmlns:p14="http://schemas.microsoft.com/office/powerpoint/2010/main" val="59991186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F88B6D7-0C2F-4B41-B2C7-9D773EAD54A8}" type="datetimeFigureOut">
              <a:rPr lang="en-GB" smtClean="0"/>
              <a:pPr/>
              <a:t>11/05/2020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4133226-8389-436B-8FD1-DE8DC25FFC23}" type="slidenum">
              <a:rPr lang="en-GB" smtClean="0"/>
              <a:pPr/>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 xmlns:p14="http://schemas.microsoft.com/office/powerpoint/2010/main" val="5310032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F88B6D7-0C2F-4B41-B2C7-9D773EAD54A8}" type="datetimeFigureOut">
              <a:rPr lang="en-GB" smtClean="0"/>
              <a:pPr/>
              <a:t>11/05/2020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4133226-8389-436B-8FD1-DE8DC25FFC23}" type="slidenum">
              <a:rPr lang="en-GB" smtClean="0"/>
              <a:pPr/>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 xmlns:p14="http://schemas.microsoft.com/office/powerpoint/2010/main" val="124861883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F88B6D7-0C2F-4B41-B2C7-9D773EAD54A8}" type="datetimeFigureOut">
              <a:rPr lang="en-GB" smtClean="0"/>
              <a:pPr/>
              <a:t>11/05/2020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4133226-8389-436B-8FD1-DE8DC25FFC23}" type="slidenum">
              <a:rPr lang="en-GB" smtClean="0"/>
              <a:pPr/>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 xmlns:p14="http://schemas.microsoft.com/office/powerpoint/2010/main" val="101504979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F88B6D7-0C2F-4B41-B2C7-9D773EAD54A8}" type="datetimeFigureOut">
              <a:rPr lang="en-GB" smtClean="0"/>
              <a:pPr/>
              <a:t>11/05/2020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4133226-8389-436B-8FD1-DE8DC25FFC23}" type="slidenum">
              <a:rPr lang="en-GB" smtClean="0"/>
              <a:pPr/>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 xmlns:p14="http://schemas.microsoft.com/office/powerpoint/2010/main" val="33151096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3F88B6D7-0C2F-4B41-B2C7-9D773EAD54A8}" type="datetimeFigureOut">
              <a:rPr lang="en-GB" smtClean="0"/>
              <a:pPr/>
              <a:t>11/05/2020</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F4133226-8389-436B-8FD1-DE8DC25FFC23}" type="slidenum">
              <a:rPr lang="en-GB" smtClean="0"/>
              <a:pPr/>
              <a:t>‹#›</a:t>
            </a:fld>
            <a:endParaRPr lang="en-GB"/>
          </a:p>
        </p:txBody>
      </p:sp>
    </p:spTree>
    <p:extLst>
      <p:ext uri="{BB962C8B-B14F-4D97-AF65-F5344CB8AC3E}">
        <p14:creationId xmlns="" xmlns:p14="http://schemas.microsoft.com/office/powerpoint/2010/main" val="199490417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522236D6-7E4E-4240-86CC-8DCA426105C9}"/>
              </a:ext>
            </a:extLst>
          </p:cNvPr>
          <p:cNvSpPr>
            <a:spLocks noGrp="1"/>
          </p:cNvSpPr>
          <p:nvPr>
            <p:ph type="ctrTitle"/>
          </p:nvPr>
        </p:nvSpPr>
        <p:spPr>
          <a:xfrm>
            <a:off x="2611965" y="1615440"/>
            <a:ext cx="6815669" cy="3139439"/>
          </a:xfrm>
        </p:spPr>
        <p:txBody>
          <a:bodyPr/>
          <a:lstStyle/>
          <a:p>
            <a:r>
              <a:rPr lang="en-GB" dirty="0"/>
              <a:t/>
            </a:r>
            <a:br>
              <a:rPr lang="en-GB" dirty="0"/>
            </a:br>
            <a:r>
              <a:rPr lang="en-GB" dirty="0"/>
              <a:t/>
            </a:r>
            <a:br>
              <a:rPr lang="en-GB" dirty="0"/>
            </a:br>
            <a:r>
              <a:rPr lang="en-GB" sz="2400" dirty="0"/>
              <a:t>ALINA PRECUP</a:t>
            </a:r>
            <a:br>
              <a:rPr lang="en-GB" sz="2400" dirty="0"/>
            </a:br>
            <a:r>
              <a:rPr lang="en-GB" sz="2400" dirty="0"/>
              <a:t>STUDENT NUMBER : 1816777</a:t>
            </a:r>
            <a:br>
              <a:rPr lang="en-GB" sz="2400" dirty="0"/>
            </a:br>
            <a:r>
              <a:rPr lang="en-GB" sz="2400" dirty="0"/>
              <a:t>MODULE TITLE : INTRODUCING THE MODERN WORKPLACE </a:t>
            </a:r>
            <a:br>
              <a:rPr lang="en-GB" sz="2400" dirty="0"/>
            </a:br>
            <a:r>
              <a:rPr lang="en-GB" sz="2400" dirty="0"/>
              <a:t>ASSIGMENT TITLE</a:t>
            </a:r>
            <a:r>
              <a:rPr lang="en-GB" sz="2400"/>
              <a:t>: </a:t>
            </a:r>
            <a:r>
              <a:rPr lang="en-GB" sz="2400" smtClean="0"/>
              <a:t>NIVEA</a:t>
            </a:r>
            <a:br>
              <a:rPr lang="en-GB" sz="2400" smtClean="0"/>
            </a:br>
            <a:r>
              <a:rPr lang="en-GB" sz="2400" smtClean="0"/>
              <a:t> </a:t>
            </a:r>
            <a:r>
              <a:rPr lang="en-GB" sz="2400" dirty="0"/>
              <a:t>MOTIVATION AND PERCEPTION </a:t>
            </a:r>
            <a:br>
              <a:rPr lang="en-GB" sz="2400" dirty="0"/>
            </a:br>
            <a:r>
              <a:rPr lang="en-GB" sz="2400" dirty="0"/>
              <a:t>MODULE LECTURE NAME : GREGORY COWAN </a:t>
            </a:r>
            <a:endParaRPr lang="en-GB" dirty="0"/>
          </a:p>
        </p:txBody>
      </p:sp>
      <p:pic>
        <p:nvPicPr>
          <p:cNvPr id="3" name="Imagine 2" descr="20200408_181204(1).jpg"/>
          <p:cNvPicPr>
            <a:picLocks noChangeAspect="1"/>
          </p:cNvPicPr>
          <p:nvPr/>
        </p:nvPicPr>
        <p:blipFill>
          <a:blip r:embed="rId2" cstate="print"/>
          <a:stretch>
            <a:fillRect/>
          </a:stretch>
        </p:blipFill>
        <p:spPr>
          <a:xfrm>
            <a:off x="8229600" y="0"/>
            <a:ext cx="3639652" cy="2490468"/>
          </a:xfrm>
          <a:prstGeom prst="rect">
            <a:avLst/>
          </a:prstGeom>
        </p:spPr>
      </p:pic>
    </p:spTree>
    <p:extLst>
      <p:ext uri="{BB962C8B-B14F-4D97-AF65-F5344CB8AC3E}">
        <p14:creationId xmlns="" xmlns:p14="http://schemas.microsoft.com/office/powerpoint/2010/main" val="11397077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454679BB-5FF1-4D48-822B-3CF9ED74A396}"/>
              </a:ext>
            </a:extLst>
          </p:cNvPr>
          <p:cNvSpPr>
            <a:spLocks noGrp="1"/>
          </p:cNvSpPr>
          <p:nvPr>
            <p:ph type="title"/>
          </p:nvPr>
        </p:nvSpPr>
        <p:spPr/>
        <p:txBody>
          <a:bodyPr/>
          <a:lstStyle/>
          <a:p>
            <a:r>
              <a:rPr lang="en-GB" dirty="0"/>
              <a:t>Motivation at Nivea</a:t>
            </a:r>
          </a:p>
        </p:txBody>
      </p:sp>
      <p:pic>
        <p:nvPicPr>
          <p:cNvPr id="4" name="Picture 3" descr="Maslow's Hierarchy of Needs | Simply Psychology">
            <a:extLst>
              <a:ext uri="{FF2B5EF4-FFF2-40B4-BE49-F238E27FC236}">
                <a16:creationId xmlns="" xmlns:a16="http://schemas.microsoft.com/office/drawing/2014/main" id="{E27962E4-E6EB-4BB0-BF22-78046A601E64}"/>
              </a:ext>
            </a:extLst>
          </p:cNvPr>
          <p:cNvPicPr/>
          <p:nvPr/>
        </p:nvPicPr>
        <p:blipFill>
          <a:blip r:embed="rId3">
            <a:extLst>
              <a:ext uri="{28A0092B-C50C-407E-A947-70E740481C1C}">
                <a14:useLocalDpi xmlns="" xmlns:a14="http://schemas.microsoft.com/office/drawing/2010/main" val="0"/>
              </a:ext>
            </a:extLst>
          </a:blip>
          <a:srcRect/>
          <a:stretch>
            <a:fillRect/>
          </a:stretch>
        </p:blipFill>
        <p:spPr bwMode="auto">
          <a:xfrm>
            <a:off x="3510455" y="2920509"/>
            <a:ext cx="5171090" cy="3285680"/>
          </a:xfrm>
          <a:prstGeom prst="rect">
            <a:avLst/>
          </a:prstGeom>
          <a:noFill/>
          <a:ln>
            <a:noFill/>
          </a:ln>
        </p:spPr>
      </p:pic>
      <p:sp>
        <p:nvSpPr>
          <p:cNvPr id="5" name="Rectangle 4">
            <a:extLst>
              <a:ext uri="{FF2B5EF4-FFF2-40B4-BE49-F238E27FC236}">
                <a16:creationId xmlns="" xmlns:a16="http://schemas.microsoft.com/office/drawing/2014/main" id="{C00BA393-02EA-4D85-B386-C60395974ACF}"/>
              </a:ext>
            </a:extLst>
          </p:cNvPr>
          <p:cNvSpPr/>
          <p:nvPr/>
        </p:nvSpPr>
        <p:spPr>
          <a:xfrm>
            <a:off x="4604245" y="2434731"/>
            <a:ext cx="3530762" cy="400110"/>
          </a:xfrm>
          <a:prstGeom prst="rect">
            <a:avLst/>
          </a:prstGeom>
        </p:spPr>
        <p:txBody>
          <a:bodyPr wrap="square">
            <a:spAutoFit/>
          </a:bodyPr>
          <a:lstStyle/>
          <a:p>
            <a:r>
              <a:rPr lang="en-GB" sz="2000" dirty="0">
                <a:latin typeface="Times New Roman" panose="02020603050405020304" pitchFamily="18" charset="0"/>
                <a:ea typeface="Calibri" panose="020F0502020204030204" pitchFamily="34" charset="0"/>
              </a:rPr>
              <a:t>Maslow's Hierarchy of Needs </a:t>
            </a:r>
            <a:endParaRPr lang="en-GB" sz="2000" dirty="0"/>
          </a:p>
        </p:txBody>
      </p:sp>
    </p:spTree>
    <p:extLst>
      <p:ext uri="{BB962C8B-B14F-4D97-AF65-F5344CB8AC3E}">
        <p14:creationId xmlns="" xmlns:p14="http://schemas.microsoft.com/office/powerpoint/2010/main" val="11925816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454679BB-5FF1-4D48-822B-3CF9ED74A396}"/>
              </a:ext>
            </a:extLst>
          </p:cNvPr>
          <p:cNvSpPr>
            <a:spLocks noGrp="1"/>
          </p:cNvSpPr>
          <p:nvPr>
            <p:ph type="title"/>
          </p:nvPr>
        </p:nvSpPr>
        <p:spPr/>
        <p:txBody>
          <a:bodyPr/>
          <a:lstStyle/>
          <a:p>
            <a:r>
              <a:rPr lang="en-GB" dirty="0"/>
              <a:t>Motivation at Nivea (Cont’d)</a:t>
            </a:r>
          </a:p>
        </p:txBody>
      </p:sp>
      <p:pic>
        <p:nvPicPr>
          <p:cNvPr id="4" name="Picture 3" descr="Herzberg's two -factor theory | Download Scientific Diagram">
            <a:extLst>
              <a:ext uri="{FF2B5EF4-FFF2-40B4-BE49-F238E27FC236}">
                <a16:creationId xmlns="" xmlns:a16="http://schemas.microsoft.com/office/drawing/2014/main" id="{AB36FC22-264B-46A4-9379-6353A298BF5A}"/>
              </a:ext>
            </a:extLst>
          </p:cNvPr>
          <p:cNvPicPr/>
          <p:nvPr/>
        </p:nvPicPr>
        <p:blipFill>
          <a:blip r:embed="rId3">
            <a:extLst>
              <a:ext uri="{28A0092B-C50C-407E-A947-70E740481C1C}">
                <a14:useLocalDpi xmlns="" xmlns:a14="http://schemas.microsoft.com/office/drawing/2010/main" val="0"/>
              </a:ext>
            </a:extLst>
          </a:blip>
          <a:srcRect/>
          <a:stretch>
            <a:fillRect/>
          </a:stretch>
        </p:blipFill>
        <p:spPr bwMode="auto">
          <a:xfrm>
            <a:off x="1295402" y="2920787"/>
            <a:ext cx="4934387" cy="3046357"/>
          </a:xfrm>
          <a:prstGeom prst="rect">
            <a:avLst/>
          </a:prstGeom>
          <a:noFill/>
          <a:ln>
            <a:noFill/>
          </a:ln>
        </p:spPr>
      </p:pic>
      <p:sp>
        <p:nvSpPr>
          <p:cNvPr id="5" name="Rectangle 4">
            <a:extLst>
              <a:ext uri="{FF2B5EF4-FFF2-40B4-BE49-F238E27FC236}">
                <a16:creationId xmlns="" xmlns:a16="http://schemas.microsoft.com/office/drawing/2014/main" id="{3DE14CE0-5D44-4C18-B6B3-490EFF721B67}"/>
              </a:ext>
            </a:extLst>
          </p:cNvPr>
          <p:cNvSpPr/>
          <p:nvPr/>
        </p:nvSpPr>
        <p:spPr>
          <a:xfrm>
            <a:off x="2324326" y="2403338"/>
            <a:ext cx="3171253" cy="400110"/>
          </a:xfrm>
          <a:prstGeom prst="rect">
            <a:avLst/>
          </a:prstGeom>
        </p:spPr>
        <p:txBody>
          <a:bodyPr wrap="none">
            <a:spAutoFit/>
          </a:bodyPr>
          <a:lstStyle/>
          <a:p>
            <a:r>
              <a:rPr lang="en-GB" sz="2000">
                <a:latin typeface="Times New Roman" panose="02020603050405020304" pitchFamily="18" charset="0"/>
                <a:ea typeface="Calibri" panose="020F0502020204030204" pitchFamily="34" charset="0"/>
              </a:rPr>
              <a:t>Herzberg's two factor theory </a:t>
            </a:r>
            <a:endParaRPr lang="en-GB" sz="2000" dirty="0"/>
          </a:p>
        </p:txBody>
      </p:sp>
      <p:sp>
        <p:nvSpPr>
          <p:cNvPr id="6" name="Rectangle 5">
            <a:extLst>
              <a:ext uri="{FF2B5EF4-FFF2-40B4-BE49-F238E27FC236}">
                <a16:creationId xmlns="" xmlns:a16="http://schemas.microsoft.com/office/drawing/2014/main" id="{5A4ACF21-40D5-4F52-9841-7401A37DE6E6}"/>
              </a:ext>
            </a:extLst>
          </p:cNvPr>
          <p:cNvSpPr/>
          <p:nvPr/>
        </p:nvSpPr>
        <p:spPr>
          <a:xfrm>
            <a:off x="6353503" y="2803448"/>
            <a:ext cx="4761186" cy="2862322"/>
          </a:xfrm>
          <a:prstGeom prst="rect">
            <a:avLst/>
          </a:prstGeom>
        </p:spPr>
        <p:txBody>
          <a:bodyPr wrap="square">
            <a:spAutoFit/>
          </a:bodyPr>
          <a:lstStyle/>
          <a:p>
            <a:pPr marL="285750" indent="-285750" algn="just">
              <a:buFont typeface="Arial" panose="020B0604020202020204" pitchFamily="34" charset="0"/>
              <a:buChar char="•"/>
            </a:pPr>
            <a:r>
              <a:rPr lang="en-GB" dirty="0">
                <a:latin typeface="Times New Roman" panose="02020603050405020304" pitchFamily="18" charset="0"/>
                <a:ea typeface="Calibri" panose="020F0502020204030204" pitchFamily="34" charset="0"/>
              </a:rPr>
              <a:t>Since, the needs for each employee is unique, the motivational needs will be exceptional for them as well. </a:t>
            </a:r>
          </a:p>
          <a:p>
            <a:pPr marL="285750" indent="-285750" algn="just">
              <a:buFont typeface="Arial" panose="020B0604020202020204" pitchFamily="34" charset="0"/>
              <a:buChar char="•"/>
            </a:pPr>
            <a:r>
              <a:rPr lang="en-GB" dirty="0">
                <a:latin typeface="Times New Roman" panose="02020603050405020304" pitchFamily="18" charset="0"/>
                <a:ea typeface="Calibri" panose="020F0502020204030204" pitchFamily="34" charset="0"/>
              </a:rPr>
              <a:t>For this reason, like the other large multinational organisations, Nivea does not follow any uniform motivation theory for the employees </a:t>
            </a:r>
          </a:p>
          <a:p>
            <a:pPr marL="285750" indent="-285750" algn="just">
              <a:buFont typeface="Arial" panose="020B0604020202020204" pitchFamily="34" charset="0"/>
              <a:buChar char="•"/>
            </a:pPr>
            <a:r>
              <a:rPr lang="en-GB" dirty="0">
                <a:latin typeface="Times New Roman" panose="02020603050405020304" pitchFamily="18" charset="0"/>
                <a:ea typeface="Calibri" panose="020F0502020204030204" pitchFamily="34" charset="0"/>
              </a:rPr>
              <a:t>It follows the combination of different theories, models and concurrent trend analysis to motivate its employees accordingly. </a:t>
            </a:r>
            <a:endParaRPr lang="en-GB" dirty="0"/>
          </a:p>
        </p:txBody>
      </p:sp>
    </p:spTree>
    <p:extLst>
      <p:ext uri="{BB962C8B-B14F-4D97-AF65-F5344CB8AC3E}">
        <p14:creationId xmlns="" xmlns:p14="http://schemas.microsoft.com/office/powerpoint/2010/main" val="1179645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454679BB-5FF1-4D48-822B-3CF9ED74A396}"/>
              </a:ext>
            </a:extLst>
          </p:cNvPr>
          <p:cNvSpPr>
            <a:spLocks noGrp="1"/>
          </p:cNvSpPr>
          <p:nvPr>
            <p:ph type="title"/>
          </p:nvPr>
        </p:nvSpPr>
        <p:spPr/>
        <p:txBody>
          <a:bodyPr/>
          <a:lstStyle/>
          <a:p>
            <a:r>
              <a:rPr lang="en-GB" dirty="0"/>
              <a:t>Perception of Employees</a:t>
            </a:r>
          </a:p>
        </p:txBody>
      </p:sp>
      <p:sp>
        <p:nvSpPr>
          <p:cNvPr id="3" name="Content Placeholder 2">
            <a:extLst>
              <a:ext uri="{FF2B5EF4-FFF2-40B4-BE49-F238E27FC236}">
                <a16:creationId xmlns="" xmlns:a16="http://schemas.microsoft.com/office/drawing/2014/main" id="{01BA7950-994E-4FEC-AF0C-C5F23722D07B}"/>
              </a:ext>
            </a:extLst>
          </p:cNvPr>
          <p:cNvSpPr>
            <a:spLocks noGrp="1"/>
          </p:cNvSpPr>
          <p:nvPr>
            <p:ph idx="1"/>
          </p:nvPr>
        </p:nvSpPr>
        <p:spPr/>
        <p:txBody>
          <a:bodyPr>
            <a:normAutofit/>
          </a:bodyPr>
          <a:lstStyle/>
          <a:p>
            <a:pPr algn="just"/>
            <a:r>
              <a:rPr lang="en-GB" dirty="0"/>
              <a:t>According to Lane and </a:t>
            </a:r>
            <a:r>
              <a:rPr lang="en-GB" dirty="0" err="1"/>
              <a:t>Maznevski</a:t>
            </a:r>
            <a:r>
              <a:rPr lang="en-GB" dirty="0"/>
              <a:t> (2019), perception involves identification, analysis and interpretation of the information gathered from the senses and act accordingly. </a:t>
            </a:r>
          </a:p>
          <a:p>
            <a:pPr algn="just"/>
            <a:r>
              <a:rPr lang="en-GB" dirty="0"/>
              <a:t>The perception at the workplace play very crucial role in the performance of the employees. The perception of the people affects the belief, views, values, thinking, acceptability, motivation, accountability and priority of each and every step or decision he / she made. </a:t>
            </a:r>
          </a:p>
        </p:txBody>
      </p:sp>
    </p:spTree>
    <p:extLst>
      <p:ext uri="{BB962C8B-B14F-4D97-AF65-F5344CB8AC3E}">
        <p14:creationId xmlns="" xmlns:p14="http://schemas.microsoft.com/office/powerpoint/2010/main" val="23646633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454679BB-5FF1-4D48-822B-3CF9ED74A396}"/>
              </a:ext>
            </a:extLst>
          </p:cNvPr>
          <p:cNvSpPr>
            <a:spLocks noGrp="1"/>
          </p:cNvSpPr>
          <p:nvPr>
            <p:ph type="title"/>
          </p:nvPr>
        </p:nvSpPr>
        <p:spPr/>
        <p:txBody>
          <a:bodyPr/>
          <a:lstStyle/>
          <a:p>
            <a:r>
              <a:rPr lang="en-GB" dirty="0"/>
              <a:t>Perception of Nivea</a:t>
            </a:r>
          </a:p>
        </p:txBody>
      </p:sp>
      <p:sp>
        <p:nvSpPr>
          <p:cNvPr id="4" name="Rectangle 3">
            <a:extLst>
              <a:ext uri="{FF2B5EF4-FFF2-40B4-BE49-F238E27FC236}">
                <a16:creationId xmlns="" xmlns:a16="http://schemas.microsoft.com/office/drawing/2014/main" id="{36536C88-160A-42A4-83EC-99226B630196}"/>
              </a:ext>
            </a:extLst>
          </p:cNvPr>
          <p:cNvSpPr/>
          <p:nvPr/>
        </p:nvSpPr>
        <p:spPr>
          <a:xfrm>
            <a:off x="1295402" y="2579996"/>
            <a:ext cx="9427780" cy="2554545"/>
          </a:xfrm>
          <a:prstGeom prst="rect">
            <a:avLst/>
          </a:prstGeom>
        </p:spPr>
        <p:txBody>
          <a:bodyPr wrap="square">
            <a:spAutoFit/>
          </a:bodyPr>
          <a:lstStyle/>
          <a:p>
            <a:pPr marL="285750" indent="-285750" algn="just">
              <a:buFont typeface="Arial" panose="020B0604020202020204" pitchFamily="34" charset="0"/>
              <a:buChar char="•"/>
            </a:pPr>
            <a:r>
              <a:rPr lang="en-GB" sz="2000" dirty="0">
                <a:latin typeface="Times New Roman" panose="02020603050405020304" pitchFamily="18" charset="0"/>
                <a:ea typeface="Calibri" panose="020F0502020204030204" pitchFamily="34" charset="0"/>
              </a:rPr>
              <a:t>The organisation as whole also possesses a perception which is aligned with its long-term objectives, goals, mission, vison, belief, philosophies and attitudes. </a:t>
            </a:r>
          </a:p>
          <a:p>
            <a:pPr marL="285750" indent="-285750" algn="just">
              <a:buFont typeface="Arial" panose="020B0604020202020204" pitchFamily="34" charset="0"/>
              <a:buChar char="•"/>
            </a:pPr>
            <a:r>
              <a:rPr lang="en-GB" sz="2000" dirty="0">
                <a:latin typeface="Times New Roman" panose="02020603050405020304" pitchFamily="18" charset="0"/>
                <a:ea typeface="Calibri" panose="020F0502020204030204" pitchFamily="34" charset="0"/>
              </a:rPr>
              <a:t>The overall perception of Nivea is to become the global leader in the professional ways through offering the quality products and services. </a:t>
            </a:r>
          </a:p>
          <a:p>
            <a:pPr marL="285750" indent="-285750" algn="just">
              <a:buFont typeface="Arial" panose="020B0604020202020204" pitchFamily="34" charset="0"/>
              <a:buChar char="•"/>
            </a:pPr>
            <a:r>
              <a:rPr lang="en-GB" sz="2000" dirty="0">
                <a:latin typeface="Times New Roman" panose="02020603050405020304" pitchFamily="18" charset="0"/>
                <a:ea typeface="Calibri" panose="020F0502020204030204" pitchFamily="34" charset="0"/>
              </a:rPr>
              <a:t>The perception of Nivea regarding the workplace and employees is that, the employees of the organisation must act professionally in each aspects of the business operations, from the dress code to the behaviour, with the customers and the among the employees themselves. </a:t>
            </a:r>
            <a:endParaRPr lang="en-GB" sz="2000" dirty="0"/>
          </a:p>
        </p:txBody>
      </p:sp>
    </p:spTree>
    <p:extLst>
      <p:ext uri="{BB962C8B-B14F-4D97-AF65-F5344CB8AC3E}">
        <p14:creationId xmlns="" xmlns:p14="http://schemas.microsoft.com/office/powerpoint/2010/main" val="36226670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12FDC227-78B0-49B1-8E38-D42FB1CC43AB}"/>
              </a:ext>
            </a:extLst>
          </p:cNvPr>
          <p:cNvSpPr>
            <a:spLocks noGrp="1"/>
          </p:cNvSpPr>
          <p:nvPr>
            <p:ph type="title"/>
          </p:nvPr>
        </p:nvSpPr>
        <p:spPr/>
        <p:txBody>
          <a:bodyPr/>
          <a:lstStyle/>
          <a:p>
            <a:r>
              <a:rPr lang="en-GB" dirty="0"/>
              <a:t>References</a:t>
            </a:r>
          </a:p>
        </p:txBody>
      </p:sp>
      <p:sp>
        <p:nvSpPr>
          <p:cNvPr id="4" name="Rectangle 3">
            <a:extLst>
              <a:ext uri="{FF2B5EF4-FFF2-40B4-BE49-F238E27FC236}">
                <a16:creationId xmlns="" xmlns:a16="http://schemas.microsoft.com/office/drawing/2014/main" id="{C3D75817-1797-49DF-B0C9-891CA42444E0}"/>
              </a:ext>
            </a:extLst>
          </p:cNvPr>
          <p:cNvSpPr/>
          <p:nvPr/>
        </p:nvSpPr>
        <p:spPr>
          <a:xfrm>
            <a:off x="1295402" y="2514435"/>
            <a:ext cx="9737835" cy="3361433"/>
          </a:xfrm>
          <a:prstGeom prst="rect">
            <a:avLst/>
          </a:prstGeom>
        </p:spPr>
        <p:txBody>
          <a:bodyPr wrap="square">
            <a:spAutoFit/>
          </a:bodyPr>
          <a:lstStyle/>
          <a:p>
            <a:pPr algn="just">
              <a:lnSpc>
                <a:spcPct val="150000"/>
              </a:lnSpc>
              <a:spcAft>
                <a:spcPts val="800"/>
              </a:spcAft>
            </a:pPr>
            <a:r>
              <a:rPr lang="en-GB" dirty="0">
                <a:latin typeface="Times New Roman" panose="02020603050405020304" pitchFamily="18" charset="0"/>
                <a:ea typeface="Calibri" panose="020F0502020204030204" pitchFamily="34" charset="0"/>
              </a:rPr>
              <a:t>Heider, F. and Weiner, M., 2018. The Notebooks. </a:t>
            </a:r>
            <a:r>
              <a:rPr lang="en-GB" dirty="0" err="1">
                <a:latin typeface="Times New Roman" panose="02020603050405020304" pitchFamily="18" charset="0"/>
                <a:ea typeface="Calibri" panose="020F0502020204030204" pitchFamily="34" charset="0"/>
              </a:rPr>
              <a:t>München</a:t>
            </a:r>
            <a:r>
              <a:rPr lang="en-GB" dirty="0">
                <a:latin typeface="Times New Roman" panose="02020603050405020304" pitchFamily="18" charset="0"/>
                <a:ea typeface="Calibri" panose="020F0502020204030204" pitchFamily="34" charset="0"/>
              </a:rPr>
              <a:t> </a:t>
            </a:r>
            <a:r>
              <a:rPr lang="en-GB" dirty="0" err="1">
                <a:latin typeface="Times New Roman" panose="02020603050405020304" pitchFamily="18" charset="0"/>
                <a:ea typeface="Calibri" panose="020F0502020204030204" pitchFamily="34" charset="0"/>
              </a:rPr>
              <a:t>u.a.</a:t>
            </a:r>
            <a:r>
              <a:rPr lang="en-GB" dirty="0">
                <a:latin typeface="Times New Roman" panose="02020603050405020304" pitchFamily="18" charset="0"/>
                <a:ea typeface="Calibri" panose="020F0502020204030204" pitchFamily="34" charset="0"/>
              </a:rPr>
              <a:t>: </a:t>
            </a:r>
            <a:r>
              <a:rPr lang="en-GB" dirty="0" err="1">
                <a:latin typeface="Times New Roman" panose="02020603050405020304" pitchFamily="18" charset="0"/>
                <a:ea typeface="Calibri" panose="020F0502020204030204" pitchFamily="34" charset="0"/>
              </a:rPr>
              <a:t>Psychologie</a:t>
            </a:r>
            <a:r>
              <a:rPr lang="en-GB" dirty="0">
                <a:latin typeface="Times New Roman" panose="02020603050405020304" pitchFamily="18" charset="0"/>
                <a:ea typeface="Calibri" panose="020F0502020204030204" pitchFamily="34" charset="0"/>
              </a:rPr>
              <a:t>-</a:t>
            </a:r>
            <a:r>
              <a:rPr lang="en-GB" dirty="0" err="1">
                <a:latin typeface="Times New Roman" panose="02020603050405020304" pitchFamily="18" charset="0"/>
                <a:ea typeface="Calibri" panose="020F0502020204030204" pitchFamily="34" charset="0"/>
              </a:rPr>
              <a:t>Verl</a:t>
            </a:r>
            <a:r>
              <a:rPr lang="en-GB" dirty="0">
                <a:latin typeface="Times New Roman" panose="02020603050405020304" pitchFamily="18" charset="0"/>
                <a:ea typeface="Calibri" panose="020F0502020204030204" pitchFamily="34" charset="0"/>
              </a:rPr>
              <a:t>.-Union.</a:t>
            </a:r>
          </a:p>
          <a:p>
            <a:pPr algn="just">
              <a:lnSpc>
                <a:spcPct val="150000"/>
              </a:lnSpc>
              <a:spcAft>
                <a:spcPts val="800"/>
              </a:spcAft>
            </a:pPr>
            <a:r>
              <a:rPr lang="en-GB" dirty="0">
                <a:latin typeface="Times New Roman" panose="02020603050405020304" pitchFamily="18" charset="0"/>
                <a:ea typeface="Calibri" panose="020F0502020204030204" pitchFamily="34" charset="0"/>
              </a:rPr>
              <a:t>Herzberg, F., </a:t>
            </a:r>
            <a:r>
              <a:rPr lang="en-GB" dirty="0" err="1">
                <a:latin typeface="Times New Roman" panose="02020603050405020304" pitchFamily="18" charset="0"/>
                <a:ea typeface="Calibri" panose="020F0502020204030204" pitchFamily="34" charset="0"/>
              </a:rPr>
              <a:t>Mausner</a:t>
            </a:r>
            <a:r>
              <a:rPr lang="en-GB" dirty="0">
                <a:latin typeface="Times New Roman" panose="02020603050405020304" pitchFamily="18" charset="0"/>
                <a:ea typeface="Calibri" panose="020F0502020204030204" pitchFamily="34" charset="0"/>
              </a:rPr>
              <a:t>, B. and Snyderman, B., 2009. The Motivation To Work.</a:t>
            </a:r>
          </a:p>
          <a:p>
            <a:pPr algn="just">
              <a:lnSpc>
                <a:spcPct val="150000"/>
              </a:lnSpc>
              <a:spcAft>
                <a:spcPts val="800"/>
              </a:spcAft>
            </a:pPr>
            <a:r>
              <a:rPr lang="en-GB" dirty="0">
                <a:latin typeface="Times New Roman" panose="02020603050405020304" pitchFamily="18" charset="0"/>
                <a:ea typeface="Calibri" panose="020F0502020204030204" pitchFamily="34" charset="0"/>
              </a:rPr>
              <a:t>Lane, H. W., &amp; </a:t>
            </a:r>
            <a:r>
              <a:rPr lang="en-GB" dirty="0" err="1">
                <a:latin typeface="Times New Roman" panose="02020603050405020304" pitchFamily="18" charset="0"/>
                <a:ea typeface="Calibri" panose="020F0502020204030204" pitchFamily="34" charset="0"/>
              </a:rPr>
              <a:t>Maznevski</a:t>
            </a:r>
            <a:r>
              <a:rPr lang="en-GB" dirty="0">
                <a:latin typeface="Times New Roman" panose="02020603050405020304" pitchFamily="18" charset="0"/>
                <a:ea typeface="Calibri" panose="020F0502020204030204" pitchFamily="34" charset="0"/>
              </a:rPr>
              <a:t>, M. L. 2019. International management behaviour: Global and sustainable leadership. Cambridge University Press. </a:t>
            </a:r>
          </a:p>
          <a:p>
            <a:pPr algn="just">
              <a:lnSpc>
                <a:spcPct val="150000"/>
              </a:lnSpc>
              <a:spcAft>
                <a:spcPts val="800"/>
              </a:spcAft>
            </a:pPr>
            <a:r>
              <a:rPr lang="en-GB" dirty="0">
                <a:solidFill>
                  <a:srgbClr val="000000"/>
                </a:solidFill>
                <a:latin typeface="Times New Roman" panose="02020603050405020304" pitchFamily="18" charset="0"/>
                <a:ea typeface="Calibri" panose="020F0502020204030204" pitchFamily="34" charset="0"/>
              </a:rPr>
              <a:t>Nivea.co.uk. 2020. </a:t>
            </a:r>
            <a:r>
              <a:rPr lang="en-GB" i="1" dirty="0">
                <a:solidFill>
                  <a:srgbClr val="000000"/>
                </a:solidFill>
                <a:latin typeface="Times New Roman" panose="02020603050405020304" pitchFamily="18" charset="0"/>
                <a:ea typeface="Calibri" panose="020F0502020204030204" pitchFamily="34" charset="0"/>
              </a:rPr>
              <a:t>Homepage - NIVEA</a:t>
            </a:r>
            <a:r>
              <a:rPr lang="en-GB" dirty="0">
                <a:solidFill>
                  <a:srgbClr val="000000"/>
                </a:solidFill>
                <a:latin typeface="Times New Roman" panose="02020603050405020304" pitchFamily="18" charset="0"/>
                <a:ea typeface="Calibri" panose="020F0502020204030204" pitchFamily="34" charset="0"/>
              </a:rPr>
              <a:t>. [online] Available at: &lt;https://www.nivea.co.uk/&gt; [Accessed 19 April 2020].</a:t>
            </a:r>
            <a:endParaRPr lang="en-GB" dirty="0">
              <a:latin typeface="Times New Roman" panose="02020603050405020304" pitchFamily="18" charset="0"/>
              <a:ea typeface="Calibri" panose="020F0502020204030204" pitchFamily="34" charset="0"/>
            </a:endParaRPr>
          </a:p>
          <a:p>
            <a:pPr algn="just">
              <a:lnSpc>
                <a:spcPct val="150000"/>
              </a:lnSpc>
              <a:spcAft>
                <a:spcPts val="800"/>
              </a:spcAft>
            </a:pPr>
            <a:r>
              <a:rPr lang="en-GB" dirty="0">
                <a:latin typeface="Times New Roman" panose="02020603050405020304" pitchFamily="18" charset="0"/>
                <a:ea typeface="Calibri" panose="020F0502020204030204" pitchFamily="34" charset="0"/>
              </a:rPr>
              <a:t>O'Connor, B., 2014. The workplace learning cycle. Journal of Workplace Learning, 16(6), pp.341-349.</a:t>
            </a:r>
          </a:p>
        </p:txBody>
      </p:sp>
    </p:spTree>
    <p:extLst>
      <p:ext uri="{BB962C8B-B14F-4D97-AF65-F5344CB8AC3E}">
        <p14:creationId xmlns="" xmlns:p14="http://schemas.microsoft.com/office/powerpoint/2010/main" val="1286789497"/>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39</TotalTime>
  <Words>741</Words>
  <Application>Microsoft Office PowerPoint</Application>
  <PresentationFormat>Particularizare</PresentationFormat>
  <Paragraphs>33</Paragraphs>
  <Slides>6</Slides>
  <Notes>4</Notes>
  <HiddenSlides>0</HiddenSlides>
  <MMClips>0</MMClips>
  <ScaleCrop>false</ScaleCrop>
  <HeadingPairs>
    <vt:vector size="4" baseType="variant">
      <vt:variant>
        <vt:lpstr>Temă</vt:lpstr>
      </vt:variant>
      <vt:variant>
        <vt:i4>1</vt:i4>
      </vt:variant>
      <vt:variant>
        <vt:lpstr>Titluri diapozitive</vt:lpstr>
      </vt:variant>
      <vt:variant>
        <vt:i4>6</vt:i4>
      </vt:variant>
    </vt:vector>
  </HeadingPairs>
  <TitlesOfParts>
    <vt:vector size="7" baseType="lpstr">
      <vt:lpstr>Organic</vt:lpstr>
      <vt:lpstr>  ALINA PRECUP STUDENT NUMBER : 1816777 MODULE TITLE : INTRODUCING THE MODERN WORKPLACE  ASSIGMENT TITLE: NIVEA  MOTIVATION AND PERCEPTION  MODULE LECTURE NAME : GREGORY COWAN </vt:lpstr>
      <vt:lpstr>Motivation at Nivea</vt:lpstr>
      <vt:lpstr>Motivation at Nivea (Cont’d)</vt:lpstr>
      <vt:lpstr>Perception of Employees</vt:lpstr>
      <vt:lpstr>Perception of Nivea</vt:lpstr>
      <vt:lpstr>References</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Motivation and Perception</dc:title>
  <dc:creator>Alina</dc:creator>
  <cp:lastModifiedBy>ALINA</cp:lastModifiedBy>
  <cp:revision>6</cp:revision>
  <dcterms:created xsi:type="dcterms:W3CDTF">2020-04-20T22:41:44Z</dcterms:created>
  <dcterms:modified xsi:type="dcterms:W3CDTF">2020-05-11T14:53:32Z</dcterms:modified>
</cp:coreProperties>
</file>