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3" r:id="rId5"/>
    <p:sldMasterId id="2147483666" r:id="rId6"/>
    <p:sldMasterId id="2147483648" r:id="rId7"/>
  </p:sldMasterIdLst>
  <p:notesMasterIdLst>
    <p:notesMasterId r:id="rId25"/>
  </p:notesMasterIdLst>
  <p:sldIdLst>
    <p:sldId id="256" r:id="rId8"/>
    <p:sldId id="261" r:id="rId9"/>
    <p:sldId id="264" r:id="rId10"/>
    <p:sldId id="271" r:id="rId11"/>
    <p:sldId id="273" r:id="rId12"/>
    <p:sldId id="275" r:id="rId13"/>
    <p:sldId id="278" r:id="rId14"/>
    <p:sldId id="279" r:id="rId15"/>
    <p:sldId id="280" r:id="rId16"/>
    <p:sldId id="283" r:id="rId17"/>
    <p:sldId id="284" r:id="rId18"/>
    <p:sldId id="285" r:id="rId19"/>
    <p:sldId id="286" r:id="rId20"/>
    <p:sldId id="281" r:id="rId21"/>
    <p:sldId id="282" r:id="rId22"/>
    <p:sldId id="277" r:id="rId23"/>
    <p:sldId id="26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2" d="100"/>
          <a:sy n="72" d="100"/>
        </p:scale>
        <p:origin x="82"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 /><Relationship Id="rId13" Type="http://schemas.openxmlformats.org/officeDocument/2006/relationships/slide" Target="slides/slide6.xml" /><Relationship Id="rId18" Type="http://schemas.openxmlformats.org/officeDocument/2006/relationships/slide" Target="slides/slide11.xml" /><Relationship Id="rId26" Type="http://schemas.openxmlformats.org/officeDocument/2006/relationships/presProps" Target="presProps.xml" /><Relationship Id="rId3" Type="http://schemas.openxmlformats.org/officeDocument/2006/relationships/customXml" Target="../customXml/item3.xml" /><Relationship Id="rId21" Type="http://schemas.openxmlformats.org/officeDocument/2006/relationships/slide" Target="slides/slide14.xml" /><Relationship Id="rId7" Type="http://schemas.openxmlformats.org/officeDocument/2006/relationships/slideMaster" Target="slideMasters/slideMaster4.xml" /><Relationship Id="rId12" Type="http://schemas.openxmlformats.org/officeDocument/2006/relationships/slide" Target="slides/slide5.xml" /><Relationship Id="rId17" Type="http://schemas.openxmlformats.org/officeDocument/2006/relationships/slide" Target="slides/slide10.xml" /><Relationship Id="rId25" Type="http://schemas.openxmlformats.org/officeDocument/2006/relationships/notesMaster" Target="notesMasters/notesMaster1.xml" /><Relationship Id="rId2" Type="http://schemas.openxmlformats.org/officeDocument/2006/relationships/customXml" Target="../customXml/item2.xml" /><Relationship Id="rId16" Type="http://schemas.openxmlformats.org/officeDocument/2006/relationships/slide" Target="slides/slide9.xml" /><Relationship Id="rId20" Type="http://schemas.openxmlformats.org/officeDocument/2006/relationships/slide" Target="slides/slide13.xml" /><Relationship Id="rId29" Type="http://schemas.openxmlformats.org/officeDocument/2006/relationships/tableStyles" Target="tableStyles.xml" /><Relationship Id="rId1" Type="http://schemas.openxmlformats.org/officeDocument/2006/relationships/customXml" Target="../customXml/item1.xml" /><Relationship Id="rId6" Type="http://schemas.openxmlformats.org/officeDocument/2006/relationships/slideMaster" Target="slideMasters/slideMaster3.xml" /><Relationship Id="rId11" Type="http://schemas.openxmlformats.org/officeDocument/2006/relationships/slide" Target="slides/slide4.xml" /><Relationship Id="rId24" Type="http://schemas.openxmlformats.org/officeDocument/2006/relationships/slide" Target="slides/slide17.xml" /><Relationship Id="rId5" Type="http://schemas.openxmlformats.org/officeDocument/2006/relationships/slideMaster" Target="slideMasters/slideMaster2.xml" /><Relationship Id="rId15" Type="http://schemas.openxmlformats.org/officeDocument/2006/relationships/slide" Target="slides/slide8.xml" /><Relationship Id="rId23" Type="http://schemas.openxmlformats.org/officeDocument/2006/relationships/slide" Target="slides/slide16.xml" /><Relationship Id="rId28" Type="http://schemas.openxmlformats.org/officeDocument/2006/relationships/theme" Target="theme/theme1.xml" /><Relationship Id="rId10" Type="http://schemas.openxmlformats.org/officeDocument/2006/relationships/slide" Target="slides/slide3.xml" /><Relationship Id="rId19" Type="http://schemas.openxmlformats.org/officeDocument/2006/relationships/slide" Target="slides/slide12.xml" /><Relationship Id="rId4" Type="http://schemas.openxmlformats.org/officeDocument/2006/relationships/slideMaster" Target="slideMasters/slideMaster1.xml" /><Relationship Id="rId9" Type="http://schemas.openxmlformats.org/officeDocument/2006/relationships/slide" Target="slides/slide2.xml" /><Relationship Id="rId14" Type="http://schemas.openxmlformats.org/officeDocument/2006/relationships/slide" Target="slides/slide7.xml" /><Relationship Id="rId22" Type="http://schemas.openxmlformats.org/officeDocument/2006/relationships/slide" Target="slides/slide15.xml" /><Relationship Id="rId27"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18A74-E17B-43A2-AB05-A22D3379499D}" type="datetimeFigureOut">
              <a:rPr lang="en-GB" smtClean="0"/>
              <a:t>08/12/2022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67CF9B-A1C4-4CD1-B6C2-180D2C76BB08}" type="slidenum">
              <a:rPr lang="en-GB" smtClean="0"/>
              <a:t>‹#›</a:t>
            </a:fld>
            <a:endParaRPr lang="en-GB"/>
          </a:p>
        </p:txBody>
      </p:sp>
    </p:spTree>
    <p:extLst>
      <p:ext uri="{BB962C8B-B14F-4D97-AF65-F5344CB8AC3E}">
        <p14:creationId xmlns:p14="http://schemas.microsoft.com/office/powerpoint/2010/main" val="5092590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Collaborative</a:t>
            </a:r>
            <a:r>
              <a:rPr lang="en-US" baseline="0" dirty="0"/>
              <a:t> work environments consist of diverse teams that share knowledge, provide high quality health care that is patient-focused, offers effective clinical care and seeks improved patient outcomes. Employees who work in collaborative environments report increased job satisfaction, and there is a decrease in staff turnover and an overall reduction of health care costs in collaborative environments. </a:t>
            </a:r>
            <a:endParaRPr lang="en-US" dirty="0"/>
          </a:p>
          <a:p>
            <a:endParaRPr lang="en-US" dirty="0"/>
          </a:p>
        </p:txBody>
      </p:sp>
      <p:sp>
        <p:nvSpPr>
          <p:cNvPr id="4" name="Slide Number Placeholder 3"/>
          <p:cNvSpPr>
            <a:spLocks noGrp="1"/>
          </p:cNvSpPr>
          <p:nvPr>
            <p:ph type="sldNum" sz="quarter" idx="10"/>
          </p:nvPr>
        </p:nvSpPr>
        <p:spPr/>
        <p:txBody>
          <a:bodyPr/>
          <a:lstStyle/>
          <a:p>
            <a:fld id="{C86F15E9-0BE7-4FE3-9441-9D32F4679029}" type="slidenum">
              <a:rPr lang="en-US" smtClean="0"/>
              <a:pPr/>
              <a:t>7</a:t>
            </a:fld>
            <a:endParaRPr lang="en-US"/>
          </a:p>
        </p:txBody>
      </p:sp>
    </p:spTree>
    <p:extLst>
      <p:ext uri="{BB962C8B-B14F-4D97-AF65-F5344CB8AC3E}">
        <p14:creationId xmlns:p14="http://schemas.microsoft.com/office/powerpoint/2010/main" val="100876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Collaborative</a:t>
            </a:r>
            <a:r>
              <a:rPr lang="en-US" baseline="0" dirty="0"/>
              <a:t> work environments consist of diverse teams that share knowledge, provide high quality health care that is patient-focused, offers effective clinical care and seeks improved patient outcomes. Employees who work in collaborative environments report increased job satisfaction, and there is a decrease in staff turnover and an overall reduction of health care costs in collaborative environments. </a:t>
            </a:r>
            <a:endParaRPr lang="en-US" dirty="0"/>
          </a:p>
          <a:p>
            <a:endParaRPr lang="en-US" dirty="0"/>
          </a:p>
        </p:txBody>
      </p:sp>
      <p:sp>
        <p:nvSpPr>
          <p:cNvPr id="4" name="Slide Number Placeholder 3"/>
          <p:cNvSpPr>
            <a:spLocks noGrp="1"/>
          </p:cNvSpPr>
          <p:nvPr>
            <p:ph type="sldNum" sz="quarter" idx="10"/>
          </p:nvPr>
        </p:nvSpPr>
        <p:spPr/>
        <p:txBody>
          <a:bodyPr/>
          <a:lstStyle/>
          <a:p>
            <a:fld id="{C86F15E9-0BE7-4FE3-9441-9D32F4679029}" type="slidenum">
              <a:rPr lang="en-US" smtClean="0"/>
              <a:pPr/>
              <a:t>8</a:t>
            </a:fld>
            <a:endParaRPr lang="en-US"/>
          </a:p>
        </p:txBody>
      </p:sp>
    </p:spTree>
    <p:extLst>
      <p:ext uri="{BB962C8B-B14F-4D97-AF65-F5344CB8AC3E}">
        <p14:creationId xmlns:p14="http://schemas.microsoft.com/office/powerpoint/2010/main" val="238221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Collaborative</a:t>
            </a:r>
            <a:r>
              <a:rPr lang="en-US" baseline="0" dirty="0"/>
              <a:t> work environments consist of diverse teams that share knowledge, provide high quality health care that is patient-focused, offers effective clinical care and seeks improved patient outcomes. Employees who work in collaborative environments report increased job satisfaction, and there is a decrease in staff turnover and an overall reduction of health care costs in collaborative environments. </a:t>
            </a:r>
            <a:endParaRPr lang="en-US" dirty="0"/>
          </a:p>
          <a:p>
            <a:endParaRPr lang="en-US" dirty="0"/>
          </a:p>
        </p:txBody>
      </p:sp>
      <p:sp>
        <p:nvSpPr>
          <p:cNvPr id="4" name="Slide Number Placeholder 3"/>
          <p:cNvSpPr>
            <a:spLocks noGrp="1"/>
          </p:cNvSpPr>
          <p:nvPr>
            <p:ph type="sldNum" sz="quarter" idx="10"/>
          </p:nvPr>
        </p:nvSpPr>
        <p:spPr/>
        <p:txBody>
          <a:bodyPr/>
          <a:lstStyle/>
          <a:p>
            <a:fld id="{C86F15E9-0BE7-4FE3-9441-9D32F4679029}" type="slidenum">
              <a:rPr lang="en-US" smtClean="0"/>
              <a:pPr/>
              <a:t>9</a:t>
            </a:fld>
            <a:endParaRPr lang="en-US"/>
          </a:p>
        </p:txBody>
      </p:sp>
    </p:spTree>
    <p:extLst>
      <p:ext uri="{BB962C8B-B14F-4D97-AF65-F5344CB8AC3E}">
        <p14:creationId xmlns:p14="http://schemas.microsoft.com/office/powerpoint/2010/main" val="1077658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AC192-87E2-FBD0-157E-2E375093C6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407C40-5CBB-D51C-3D0D-C5F36A7140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BCF5C0-472A-CA4A-DB62-FEE97DBA096C}"/>
              </a:ext>
            </a:extLst>
          </p:cNvPr>
          <p:cNvSpPr>
            <a:spLocks noGrp="1"/>
          </p:cNvSpPr>
          <p:nvPr>
            <p:ph type="dt" sz="half" idx="10"/>
          </p:nvPr>
        </p:nvSpPr>
        <p:spPr/>
        <p:txBody>
          <a:bodyPr/>
          <a:lstStyle/>
          <a:p>
            <a:fld id="{0E661A46-C47D-4CEB-8CB7-E855607E6B79}" type="datetimeFigureOut">
              <a:rPr lang="en-GB" smtClean="0"/>
              <a:t>08/12/2022</a:t>
            </a:fld>
            <a:endParaRPr lang="en-GB"/>
          </a:p>
        </p:txBody>
      </p:sp>
      <p:sp>
        <p:nvSpPr>
          <p:cNvPr id="5" name="Footer Placeholder 4">
            <a:extLst>
              <a:ext uri="{FF2B5EF4-FFF2-40B4-BE49-F238E27FC236}">
                <a16:creationId xmlns:a16="http://schemas.microsoft.com/office/drawing/2014/main" id="{533D84F2-63EE-E65C-2042-47CCD401A2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0666CD-B883-9C40-3308-431C60BA7EEC}"/>
              </a:ext>
            </a:extLst>
          </p:cNvPr>
          <p:cNvSpPr>
            <a:spLocks noGrp="1"/>
          </p:cNvSpPr>
          <p:nvPr>
            <p:ph type="sldNum" sz="quarter" idx="12"/>
          </p:nvPr>
        </p:nvSpPr>
        <p:spPr/>
        <p:txBody>
          <a:bodyPr/>
          <a:lstStyle/>
          <a:p>
            <a:fld id="{E136619F-46DE-4C2C-B444-D0B25DEA6950}" type="slidenum">
              <a:rPr lang="en-GB" smtClean="0"/>
              <a:t>‹#›</a:t>
            </a:fld>
            <a:endParaRPr lang="en-GB"/>
          </a:p>
        </p:txBody>
      </p:sp>
    </p:spTree>
    <p:extLst>
      <p:ext uri="{BB962C8B-B14F-4D97-AF65-F5344CB8AC3E}">
        <p14:creationId xmlns:p14="http://schemas.microsoft.com/office/powerpoint/2010/main" val="33328223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37145-0CFD-F162-53C8-C4B36480D9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592E25-82B7-C537-FD09-F88E1B29DF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F9E6EF-8F9C-3B2E-743B-036E95696CD6}"/>
              </a:ext>
            </a:extLst>
          </p:cNvPr>
          <p:cNvSpPr>
            <a:spLocks noGrp="1"/>
          </p:cNvSpPr>
          <p:nvPr>
            <p:ph type="dt" sz="half" idx="10"/>
          </p:nvPr>
        </p:nvSpPr>
        <p:spPr/>
        <p:txBody>
          <a:bodyPr/>
          <a:lstStyle/>
          <a:p>
            <a:fld id="{0E661A46-C47D-4CEB-8CB7-E855607E6B79}" type="datetimeFigureOut">
              <a:rPr lang="en-GB" smtClean="0"/>
              <a:t>08/12/2022</a:t>
            </a:fld>
            <a:endParaRPr lang="en-GB"/>
          </a:p>
        </p:txBody>
      </p:sp>
      <p:sp>
        <p:nvSpPr>
          <p:cNvPr id="5" name="Footer Placeholder 4">
            <a:extLst>
              <a:ext uri="{FF2B5EF4-FFF2-40B4-BE49-F238E27FC236}">
                <a16:creationId xmlns:a16="http://schemas.microsoft.com/office/drawing/2014/main" id="{A462E145-5297-8DCE-9258-D74F908DE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25C91D-B37F-7357-4F1B-7CEED422D02F}"/>
              </a:ext>
            </a:extLst>
          </p:cNvPr>
          <p:cNvSpPr>
            <a:spLocks noGrp="1"/>
          </p:cNvSpPr>
          <p:nvPr>
            <p:ph type="sldNum" sz="quarter" idx="12"/>
          </p:nvPr>
        </p:nvSpPr>
        <p:spPr/>
        <p:txBody>
          <a:bodyPr/>
          <a:lstStyle/>
          <a:p>
            <a:fld id="{E136619F-46DE-4C2C-B444-D0B25DEA6950}" type="slidenum">
              <a:rPr lang="en-GB" smtClean="0"/>
              <a:t>‹#›</a:t>
            </a:fld>
            <a:endParaRPr lang="en-GB"/>
          </a:p>
        </p:txBody>
      </p:sp>
    </p:spTree>
    <p:extLst>
      <p:ext uri="{BB962C8B-B14F-4D97-AF65-F5344CB8AC3E}">
        <p14:creationId xmlns:p14="http://schemas.microsoft.com/office/powerpoint/2010/main" val="4278984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15F8F-700E-D7D8-5701-75EB5DC792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CD42614-EDB9-CF4B-C9D1-0760A5D275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B2B409-AB83-9786-BA12-CE00D33CE401}"/>
              </a:ext>
            </a:extLst>
          </p:cNvPr>
          <p:cNvSpPr>
            <a:spLocks noGrp="1"/>
          </p:cNvSpPr>
          <p:nvPr>
            <p:ph type="dt" sz="half" idx="10"/>
          </p:nvPr>
        </p:nvSpPr>
        <p:spPr/>
        <p:txBody>
          <a:bodyPr/>
          <a:lstStyle/>
          <a:p>
            <a:fld id="{0E661A46-C47D-4CEB-8CB7-E855607E6B79}" type="datetimeFigureOut">
              <a:rPr lang="en-GB" smtClean="0"/>
              <a:t>08/12/2022</a:t>
            </a:fld>
            <a:endParaRPr lang="en-GB"/>
          </a:p>
        </p:txBody>
      </p:sp>
      <p:sp>
        <p:nvSpPr>
          <p:cNvPr id="5" name="Footer Placeholder 4">
            <a:extLst>
              <a:ext uri="{FF2B5EF4-FFF2-40B4-BE49-F238E27FC236}">
                <a16:creationId xmlns:a16="http://schemas.microsoft.com/office/drawing/2014/main" id="{A29B0686-EC5F-7901-6ACF-8F59A2E79D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A32717-63DC-18E2-4097-27C8DFB478CE}"/>
              </a:ext>
            </a:extLst>
          </p:cNvPr>
          <p:cNvSpPr>
            <a:spLocks noGrp="1"/>
          </p:cNvSpPr>
          <p:nvPr>
            <p:ph type="sldNum" sz="quarter" idx="12"/>
          </p:nvPr>
        </p:nvSpPr>
        <p:spPr/>
        <p:txBody>
          <a:bodyPr/>
          <a:lstStyle/>
          <a:p>
            <a:fld id="{E136619F-46DE-4C2C-B444-D0B25DEA6950}" type="slidenum">
              <a:rPr lang="en-GB" smtClean="0"/>
              <a:t>‹#›</a:t>
            </a:fld>
            <a:endParaRPr lang="en-GB"/>
          </a:p>
        </p:txBody>
      </p:sp>
    </p:spTree>
    <p:extLst>
      <p:ext uri="{BB962C8B-B14F-4D97-AF65-F5344CB8AC3E}">
        <p14:creationId xmlns:p14="http://schemas.microsoft.com/office/powerpoint/2010/main" val="1143148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9F6AC-D937-D0B3-4AAF-D1DC069056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378FF2-C845-53B3-A912-03919289650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0EF18F-627B-739B-EC48-99D908E518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B48424-8CE7-2C0C-3661-E3CB36282231}"/>
              </a:ext>
            </a:extLst>
          </p:cNvPr>
          <p:cNvSpPr>
            <a:spLocks noGrp="1"/>
          </p:cNvSpPr>
          <p:nvPr>
            <p:ph type="dt" sz="half" idx="10"/>
          </p:nvPr>
        </p:nvSpPr>
        <p:spPr/>
        <p:txBody>
          <a:bodyPr/>
          <a:lstStyle/>
          <a:p>
            <a:fld id="{0E661A46-C47D-4CEB-8CB7-E855607E6B79}" type="datetimeFigureOut">
              <a:rPr lang="en-GB" smtClean="0"/>
              <a:t>08/12/2022</a:t>
            </a:fld>
            <a:endParaRPr lang="en-GB"/>
          </a:p>
        </p:txBody>
      </p:sp>
      <p:sp>
        <p:nvSpPr>
          <p:cNvPr id="6" name="Footer Placeholder 5">
            <a:extLst>
              <a:ext uri="{FF2B5EF4-FFF2-40B4-BE49-F238E27FC236}">
                <a16:creationId xmlns:a16="http://schemas.microsoft.com/office/drawing/2014/main" id="{67695D69-5712-70C5-5A5A-CF58BD3EFB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BBCD11-FCF3-C2AA-6D8D-38E30DBD4F90}"/>
              </a:ext>
            </a:extLst>
          </p:cNvPr>
          <p:cNvSpPr>
            <a:spLocks noGrp="1"/>
          </p:cNvSpPr>
          <p:nvPr>
            <p:ph type="sldNum" sz="quarter" idx="12"/>
          </p:nvPr>
        </p:nvSpPr>
        <p:spPr/>
        <p:txBody>
          <a:bodyPr/>
          <a:lstStyle/>
          <a:p>
            <a:fld id="{E136619F-46DE-4C2C-B444-D0B25DEA6950}" type="slidenum">
              <a:rPr lang="en-GB" smtClean="0"/>
              <a:t>‹#›</a:t>
            </a:fld>
            <a:endParaRPr lang="en-GB"/>
          </a:p>
        </p:txBody>
      </p:sp>
    </p:spTree>
    <p:extLst>
      <p:ext uri="{BB962C8B-B14F-4D97-AF65-F5344CB8AC3E}">
        <p14:creationId xmlns:p14="http://schemas.microsoft.com/office/powerpoint/2010/main" val="2964602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93BD1-D119-FEAC-50E6-2AC0CF2BB4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9EA613-9A49-08ED-F697-79D7E297A6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FCD4B5-7C6E-BF17-EBCD-831B413BDA0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672D80-BB62-BC1F-D8DD-B6BBCF7D9D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9A0C59C-A304-A966-C7C5-A034BC18C0E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1A78CE8-1170-6E5C-BA03-01FA1185911B}"/>
              </a:ext>
            </a:extLst>
          </p:cNvPr>
          <p:cNvSpPr>
            <a:spLocks noGrp="1"/>
          </p:cNvSpPr>
          <p:nvPr>
            <p:ph type="dt" sz="half" idx="10"/>
          </p:nvPr>
        </p:nvSpPr>
        <p:spPr/>
        <p:txBody>
          <a:bodyPr/>
          <a:lstStyle/>
          <a:p>
            <a:fld id="{0E661A46-C47D-4CEB-8CB7-E855607E6B79}" type="datetimeFigureOut">
              <a:rPr lang="en-GB" smtClean="0"/>
              <a:t>08/12/2022</a:t>
            </a:fld>
            <a:endParaRPr lang="en-GB"/>
          </a:p>
        </p:txBody>
      </p:sp>
      <p:sp>
        <p:nvSpPr>
          <p:cNvPr id="8" name="Footer Placeholder 7">
            <a:extLst>
              <a:ext uri="{FF2B5EF4-FFF2-40B4-BE49-F238E27FC236}">
                <a16:creationId xmlns:a16="http://schemas.microsoft.com/office/drawing/2014/main" id="{A13D8AFA-EB77-F4BB-1A69-0F4EFBB10C0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CC521AD-9AEB-B4CF-AE1A-F85387E3BAEF}"/>
              </a:ext>
            </a:extLst>
          </p:cNvPr>
          <p:cNvSpPr>
            <a:spLocks noGrp="1"/>
          </p:cNvSpPr>
          <p:nvPr>
            <p:ph type="sldNum" sz="quarter" idx="12"/>
          </p:nvPr>
        </p:nvSpPr>
        <p:spPr/>
        <p:txBody>
          <a:bodyPr/>
          <a:lstStyle/>
          <a:p>
            <a:fld id="{E136619F-46DE-4C2C-B444-D0B25DEA6950}" type="slidenum">
              <a:rPr lang="en-GB" smtClean="0"/>
              <a:t>‹#›</a:t>
            </a:fld>
            <a:endParaRPr lang="en-GB"/>
          </a:p>
        </p:txBody>
      </p:sp>
    </p:spTree>
    <p:extLst>
      <p:ext uri="{BB962C8B-B14F-4D97-AF65-F5344CB8AC3E}">
        <p14:creationId xmlns:p14="http://schemas.microsoft.com/office/powerpoint/2010/main" val="2664257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51035-DEE6-186B-490E-B9FF40FBFB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1BE7319-84E1-2C40-FD8B-6F91BAD1C9B1}"/>
              </a:ext>
            </a:extLst>
          </p:cNvPr>
          <p:cNvSpPr>
            <a:spLocks noGrp="1"/>
          </p:cNvSpPr>
          <p:nvPr>
            <p:ph type="dt" sz="half" idx="10"/>
          </p:nvPr>
        </p:nvSpPr>
        <p:spPr/>
        <p:txBody>
          <a:bodyPr/>
          <a:lstStyle/>
          <a:p>
            <a:fld id="{0E661A46-C47D-4CEB-8CB7-E855607E6B79}" type="datetimeFigureOut">
              <a:rPr lang="en-GB" smtClean="0"/>
              <a:t>08/12/2022</a:t>
            </a:fld>
            <a:endParaRPr lang="en-GB"/>
          </a:p>
        </p:txBody>
      </p:sp>
      <p:sp>
        <p:nvSpPr>
          <p:cNvPr id="4" name="Footer Placeholder 3">
            <a:extLst>
              <a:ext uri="{FF2B5EF4-FFF2-40B4-BE49-F238E27FC236}">
                <a16:creationId xmlns:a16="http://schemas.microsoft.com/office/drawing/2014/main" id="{99A38CBB-0D07-1EEF-9CC6-D01B30FCBAE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41884C0-C466-E9C0-B737-83551748495F}"/>
              </a:ext>
            </a:extLst>
          </p:cNvPr>
          <p:cNvSpPr>
            <a:spLocks noGrp="1"/>
          </p:cNvSpPr>
          <p:nvPr>
            <p:ph type="sldNum" sz="quarter" idx="12"/>
          </p:nvPr>
        </p:nvSpPr>
        <p:spPr/>
        <p:txBody>
          <a:bodyPr/>
          <a:lstStyle/>
          <a:p>
            <a:fld id="{E136619F-46DE-4C2C-B444-D0B25DEA6950}" type="slidenum">
              <a:rPr lang="en-GB" smtClean="0"/>
              <a:t>‹#›</a:t>
            </a:fld>
            <a:endParaRPr lang="en-GB"/>
          </a:p>
        </p:txBody>
      </p:sp>
    </p:spTree>
    <p:extLst>
      <p:ext uri="{BB962C8B-B14F-4D97-AF65-F5344CB8AC3E}">
        <p14:creationId xmlns:p14="http://schemas.microsoft.com/office/powerpoint/2010/main" val="2078487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EAEE2-2342-39AA-3544-E984F7668BA5}"/>
              </a:ext>
            </a:extLst>
          </p:cNvPr>
          <p:cNvSpPr>
            <a:spLocks noGrp="1"/>
          </p:cNvSpPr>
          <p:nvPr>
            <p:ph type="dt" sz="half" idx="10"/>
          </p:nvPr>
        </p:nvSpPr>
        <p:spPr/>
        <p:txBody>
          <a:bodyPr/>
          <a:lstStyle/>
          <a:p>
            <a:fld id="{0E661A46-C47D-4CEB-8CB7-E855607E6B79}" type="datetimeFigureOut">
              <a:rPr lang="en-GB" smtClean="0"/>
              <a:t>08/12/2022</a:t>
            </a:fld>
            <a:endParaRPr lang="en-GB"/>
          </a:p>
        </p:txBody>
      </p:sp>
      <p:sp>
        <p:nvSpPr>
          <p:cNvPr id="3" name="Footer Placeholder 2">
            <a:extLst>
              <a:ext uri="{FF2B5EF4-FFF2-40B4-BE49-F238E27FC236}">
                <a16:creationId xmlns:a16="http://schemas.microsoft.com/office/drawing/2014/main" id="{138C72E3-F5BC-C06F-45C4-FA1E4E304F4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D27F69-1ACE-D90A-6C5E-970DE96B86E1}"/>
              </a:ext>
            </a:extLst>
          </p:cNvPr>
          <p:cNvSpPr>
            <a:spLocks noGrp="1"/>
          </p:cNvSpPr>
          <p:nvPr>
            <p:ph type="sldNum" sz="quarter" idx="12"/>
          </p:nvPr>
        </p:nvSpPr>
        <p:spPr/>
        <p:txBody>
          <a:bodyPr/>
          <a:lstStyle/>
          <a:p>
            <a:fld id="{E136619F-46DE-4C2C-B444-D0B25DEA6950}" type="slidenum">
              <a:rPr lang="en-GB" smtClean="0"/>
              <a:t>‹#›</a:t>
            </a:fld>
            <a:endParaRPr lang="en-GB"/>
          </a:p>
        </p:txBody>
      </p:sp>
    </p:spTree>
    <p:extLst>
      <p:ext uri="{BB962C8B-B14F-4D97-AF65-F5344CB8AC3E}">
        <p14:creationId xmlns:p14="http://schemas.microsoft.com/office/powerpoint/2010/main" val="3734487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47E05-B5FE-634C-E320-24FB3628A9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AB80F9-0599-4B2E-6AAA-C3053171F7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B2CC83F-00EE-F997-75CB-FAE9B3547E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3A7B97-2DF9-8122-434A-EDA9C6C216A7}"/>
              </a:ext>
            </a:extLst>
          </p:cNvPr>
          <p:cNvSpPr>
            <a:spLocks noGrp="1"/>
          </p:cNvSpPr>
          <p:nvPr>
            <p:ph type="dt" sz="half" idx="10"/>
          </p:nvPr>
        </p:nvSpPr>
        <p:spPr/>
        <p:txBody>
          <a:bodyPr/>
          <a:lstStyle/>
          <a:p>
            <a:fld id="{0E661A46-C47D-4CEB-8CB7-E855607E6B79}" type="datetimeFigureOut">
              <a:rPr lang="en-GB" smtClean="0"/>
              <a:t>08/12/2022</a:t>
            </a:fld>
            <a:endParaRPr lang="en-GB"/>
          </a:p>
        </p:txBody>
      </p:sp>
      <p:sp>
        <p:nvSpPr>
          <p:cNvPr id="6" name="Footer Placeholder 5">
            <a:extLst>
              <a:ext uri="{FF2B5EF4-FFF2-40B4-BE49-F238E27FC236}">
                <a16:creationId xmlns:a16="http://schemas.microsoft.com/office/drawing/2014/main" id="{4194C40E-7DA1-E126-7253-598FB42E02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DC4CE3-CDAD-D8E2-BCB1-65CFB25D959D}"/>
              </a:ext>
            </a:extLst>
          </p:cNvPr>
          <p:cNvSpPr>
            <a:spLocks noGrp="1"/>
          </p:cNvSpPr>
          <p:nvPr>
            <p:ph type="sldNum" sz="quarter" idx="12"/>
          </p:nvPr>
        </p:nvSpPr>
        <p:spPr/>
        <p:txBody>
          <a:bodyPr/>
          <a:lstStyle/>
          <a:p>
            <a:fld id="{E136619F-46DE-4C2C-B444-D0B25DEA6950}" type="slidenum">
              <a:rPr lang="en-GB" smtClean="0"/>
              <a:t>‹#›</a:t>
            </a:fld>
            <a:endParaRPr lang="en-GB"/>
          </a:p>
        </p:txBody>
      </p:sp>
    </p:spTree>
    <p:extLst>
      <p:ext uri="{BB962C8B-B14F-4D97-AF65-F5344CB8AC3E}">
        <p14:creationId xmlns:p14="http://schemas.microsoft.com/office/powerpoint/2010/main" val="4012304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3E5A4-B538-0AD3-63AD-DAF84A8A2B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57ADAB0-40A3-CD0B-BA6B-BB5982E2D6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0006450-546A-11E7-F8A6-73C29BFD15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3D814A-051B-D104-7B6E-C9ADFA093663}"/>
              </a:ext>
            </a:extLst>
          </p:cNvPr>
          <p:cNvSpPr>
            <a:spLocks noGrp="1"/>
          </p:cNvSpPr>
          <p:nvPr>
            <p:ph type="dt" sz="half" idx="10"/>
          </p:nvPr>
        </p:nvSpPr>
        <p:spPr/>
        <p:txBody>
          <a:bodyPr/>
          <a:lstStyle/>
          <a:p>
            <a:fld id="{0E661A46-C47D-4CEB-8CB7-E855607E6B79}" type="datetimeFigureOut">
              <a:rPr lang="en-GB" smtClean="0"/>
              <a:t>08/12/2022</a:t>
            </a:fld>
            <a:endParaRPr lang="en-GB"/>
          </a:p>
        </p:txBody>
      </p:sp>
      <p:sp>
        <p:nvSpPr>
          <p:cNvPr id="6" name="Footer Placeholder 5">
            <a:extLst>
              <a:ext uri="{FF2B5EF4-FFF2-40B4-BE49-F238E27FC236}">
                <a16:creationId xmlns:a16="http://schemas.microsoft.com/office/drawing/2014/main" id="{BE5FA185-810A-399D-C459-FF52D0273F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F8CBD0-06FA-4C43-2BED-E6229DB8F28C}"/>
              </a:ext>
            </a:extLst>
          </p:cNvPr>
          <p:cNvSpPr>
            <a:spLocks noGrp="1"/>
          </p:cNvSpPr>
          <p:nvPr>
            <p:ph type="sldNum" sz="quarter" idx="12"/>
          </p:nvPr>
        </p:nvSpPr>
        <p:spPr/>
        <p:txBody>
          <a:bodyPr/>
          <a:lstStyle/>
          <a:p>
            <a:fld id="{E136619F-46DE-4C2C-B444-D0B25DEA6950}" type="slidenum">
              <a:rPr lang="en-GB" smtClean="0"/>
              <a:t>‹#›</a:t>
            </a:fld>
            <a:endParaRPr lang="en-GB"/>
          </a:p>
        </p:txBody>
      </p:sp>
    </p:spTree>
    <p:extLst>
      <p:ext uri="{BB962C8B-B14F-4D97-AF65-F5344CB8AC3E}">
        <p14:creationId xmlns:p14="http://schemas.microsoft.com/office/powerpoint/2010/main" val="2698067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F2091-FD61-4B92-759C-F5421B5824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83F9F5-FD2C-106D-95C8-D3C3066482C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735EDC-F1E6-B2EB-8997-F3588E0AADBF}"/>
              </a:ext>
            </a:extLst>
          </p:cNvPr>
          <p:cNvSpPr>
            <a:spLocks noGrp="1"/>
          </p:cNvSpPr>
          <p:nvPr>
            <p:ph type="dt" sz="half" idx="10"/>
          </p:nvPr>
        </p:nvSpPr>
        <p:spPr/>
        <p:txBody>
          <a:bodyPr/>
          <a:lstStyle/>
          <a:p>
            <a:fld id="{0E661A46-C47D-4CEB-8CB7-E855607E6B79}" type="datetimeFigureOut">
              <a:rPr lang="en-GB" smtClean="0"/>
              <a:t>08/12/2022</a:t>
            </a:fld>
            <a:endParaRPr lang="en-GB"/>
          </a:p>
        </p:txBody>
      </p:sp>
      <p:sp>
        <p:nvSpPr>
          <p:cNvPr id="5" name="Footer Placeholder 4">
            <a:extLst>
              <a:ext uri="{FF2B5EF4-FFF2-40B4-BE49-F238E27FC236}">
                <a16:creationId xmlns:a16="http://schemas.microsoft.com/office/drawing/2014/main" id="{2B252C97-C552-E5B4-16FD-F0DF8D2327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CDFF37-5A15-64AE-995B-29F9FE35824E}"/>
              </a:ext>
            </a:extLst>
          </p:cNvPr>
          <p:cNvSpPr>
            <a:spLocks noGrp="1"/>
          </p:cNvSpPr>
          <p:nvPr>
            <p:ph type="sldNum" sz="quarter" idx="12"/>
          </p:nvPr>
        </p:nvSpPr>
        <p:spPr/>
        <p:txBody>
          <a:bodyPr/>
          <a:lstStyle/>
          <a:p>
            <a:fld id="{E136619F-46DE-4C2C-B444-D0B25DEA6950}" type="slidenum">
              <a:rPr lang="en-GB" smtClean="0"/>
              <a:t>‹#›</a:t>
            </a:fld>
            <a:endParaRPr lang="en-GB"/>
          </a:p>
        </p:txBody>
      </p:sp>
    </p:spTree>
    <p:extLst>
      <p:ext uri="{BB962C8B-B14F-4D97-AF65-F5344CB8AC3E}">
        <p14:creationId xmlns:p14="http://schemas.microsoft.com/office/powerpoint/2010/main" val="3110029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BDA474-5492-CE11-F2E2-5A83AA65EDD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524C16-FA02-715B-7866-BD6A0CDA15B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36314D-57F8-3234-185F-5D059FBFC8E1}"/>
              </a:ext>
            </a:extLst>
          </p:cNvPr>
          <p:cNvSpPr>
            <a:spLocks noGrp="1"/>
          </p:cNvSpPr>
          <p:nvPr>
            <p:ph type="dt" sz="half" idx="10"/>
          </p:nvPr>
        </p:nvSpPr>
        <p:spPr/>
        <p:txBody>
          <a:bodyPr/>
          <a:lstStyle/>
          <a:p>
            <a:fld id="{0E661A46-C47D-4CEB-8CB7-E855607E6B79}" type="datetimeFigureOut">
              <a:rPr lang="en-GB" smtClean="0"/>
              <a:t>08/12/2022</a:t>
            </a:fld>
            <a:endParaRPr lang="en-GB"/>
          </a:p>
        </p:txBody>
      </p:sp>
      <p:sp>
        <p:nvSpPr>
          <p:cNvPr id="5" name="Footer Placeholder 4">
            <a:extLst>
              <a:ext uri="{FF2B5EF4-FFF2-40B4-BE49-F238E27FC236}">
                <a16:creationId xmlns:a16="http://schemas.microsoft.com/office/drawing/2014/main" id="{6B61A8A1-54C2-8DDA-C0EA-43B7E78890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3D81B2-FE25-C8DA-9879-1BD2A773DB74}"/>
              </a:ext>
            </a:extLst>
          </p:cNvPr>
          <p:cNvSpPr>
            <a:spLocks noGrp="1"/>
          </p:cNvSpPr>
          <p:nvPr>
            <p:ph type="sldNum" sz="quarter" idx="12"/>
          </p:nvPr>
        </p:nvSpPr>
        <p:spPr/>
        <p:txBody>
          <a:bodyPr/>
          <a:lstStyle/>
          <a:p>
            <a:fld id="{E136619F-46DE-4C2C-B444-D0B25DEA6950}" type="slidenum">
              <a:rPr lang="en-GB" smtClean="0"/>
              <a:t>‹#›</a:t>
            </a:fld>
            <a:endParaRPr lang="en-GB"/>
          </a:p>
        </p:txBody>
      </p:sp>
    </p:spTree>
    <p:extLst>
      <p:ext uri="{BB962C8B-B14F-4D97-AF65-F5344CB8AC3E}">
        <p14:creationId xmlns:p14="http://schemas.microsoft.com/office/powerpoint/2010/main" val="5017119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8A76B-EA7E-D577-7D8A-3F1A14130E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EF13F6-A0B8-A359-22CE-47AE0B14B7F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012862-47BD-F82B-27E4-BD711D59A320}"/>
              </a:ext>
            </a:extLst>
          </p:cNvPr>
          <p:cNvSpPr>
            <a:spLocks noGrp="1"/>
          </p:cNvSpPr>
          <p:nvPr>
            <p:ph type="dt" sz="half" idx="10"/>
          </p:nvPr>
        </p:nvSpPr>
        <p:spPr/>
        <p:txBody>
          <a:bodyPr/>
          <a:lstStyle/>
          <a:p>
            <a:fld id="{981B5227-8A10-489E-9B61-CFFC57C5077E}" type="datetimeFigureOut">
              <a:rPr lang="en-GB" smtClean="0"/>
              <a:t>08/12/2022</a:t>
            </a:fld>
            <a:endParaRPr lang="en-GB"/>
          </a:p>
        </p:txBody>
      </p:sp>
      <p:sp>
        <p:nvSpPr>
          <p:cNvPr id="5" name="Footer Placeholder 4">
            <a:extLst>
              <a:ext uri="{FF2B5EF4-FFF2-40B4-BE49-F238E27FC236}">
                <a16:creationId xmlns:a16="http://schemas.microsoft.com/office/drawing/2014/main" id="{E3E1A0AA-F2DC-2A3A-7C5D-A141950FB6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514899-00E9-E486-ADF2-C0FD4E27552A}"/>
              </a:ext>
            </a:extLst>
          </p:cNvPr>
          <p:cNvSpPr>
            <a:spLocks noGrp="1"/>
          </p:cNvSpPr>
          <p:nvPr>
            <p:ph type="sldNum" sz="quarter" idx="12"/>
          </p:nvPr>
        </p:nvSpPr>
        <p:spPr/>
        <p:txBody>
          <a:bodyPr/>
          <a:lstStyle/>
          <a:p>
            <a:fld id="{AA7069F2-424F-489B-B47E-F8434F29E97D}" type="slidenum">
              <a:rPr lang="en-GB" smtClean="0"/>
              <a:t>‹#›</a:t>
            </a:fld>
            <a:endParaRPr lang="en-GB"/>
          </a:p>
        </p:txBody>
      </p:sp>
    </p:spTree>
    <p:extLst>
      <p:ext uri="{BB962C8B-B14F-4D97-AF65-F5344CB8AC3E}">
        <p14:creationId xmlns:p14="http://schemas.microsoft.com/office/powerpoint/2010/main" val="28643102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7B838-EACB-9A23-F6F5-76D1ECFE693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BB89808-9B04-BA25-65A4-8D41E60320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3F18898-0156-DCE5-CE48-BE08AF55ED91}"/>
              </a:ext>
            </a:extLst>
          </p:cNvPr>
          <p:cNvSpPr>
            <a:spLocks noGrp="1"/>
          </p:cNvSpPr>
          <p:nvPr>
            <p:ph type="dt" sz="half" idx="10"/>
          </p:nvPr>
        </p:nvSpPr>
        <p:spPr/>
        <p:txBody>
          <a:bodyPr/>
          <a:lstStyle/>
          <a:p>
            <a:fld id="{981B5227-8A10-489E-9B61-CFFC57C5077E}" type="datetimeFigureOut">
              <a:rPr lang="en-GB" smtClean="0"/>
              <a:t>08/12/2022</a:t>
            </a:fld>
            <a:endParaRPr lang="en-GB"/>
          </a:p>
        </p:txBody>
      </p:sp>
      <p:sp>
        <p:nvSpPr>
          <p:cNvPr id="5" name="Footer Placeholder 4">
            <a:extLst>
              <a:ext uri="{FF2B5EF4-FFF2-40B4-BE49-F238E27FC236}">
                <a16:creationId xmlns:a16="http://schemas.microsoft.com/office/drawing/2014/main" id="{87D24827-49BE-46E5-CBAF-34F31F9F8C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F6F033-CFB3-6F99-5769-455DF5D26BA2}"/>
              </a:ext>
            </a:extLst>
          </p:cNvPr>
          <p:cNvSpPr>
            <a:spLocks noGrp="1"/>
          </p:cNvSpPr>
          <p:nvPr>
            <p:ph type="sldNum" sz="quarter" idx="12"/>
          </p:nvPr>
        </p:nvSpPr>
        <p:spPr/>
        <p:txBody>
          <a:bodyPr/>
          <a:lstStyle/>
          <a:p>
            <a:fld id="{AA7069F2-424F-489B-B47E-F8434F29E97D}" type="slidenum">
              <a:rPr lang="en-GB" smtClean="0"/>
              <a:t>‹#›</a:t>
            </a:fld>
            <a:endParaRPr lang="en-GB"/>
          </a:p>
        </p:txBody>
      </p:sp>
    </p:spTree>
    <p:extLst>
      <p:ext uri="{BB962C8B-B14F-4D97-AF65-F5344CB8AC3E}">
        <p14:creationId xmlns:p14="http://schemas.microsoft.com/office/powerpoint/2010/main" val="31751171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C1F9D68-D408-4753-A4A2-75AC2CD42980}"/>
              </a:ext>
            </a:extLst>
          </p:cNvPr>
          <p:cNvSpPr>
            <a:spLocks noGrp="1"/>
          </p:cNvSpPr>
          <p:nvPr>
            <p:ph type="title"/>
          </p:nvPr>
        </p:nvSpPr>
        <p:spPr/>
        <p:txBody>
          <a:bodyPr/>
          <a:lstStyle/>
          <a:p>
            <a:r>
              <a:rPr lang="en-US" noProof="0"/>
              <a:t>Click to edit Master title style</a:t>
            </a:r>
          </a:p>
        </p:txBody>
      </p:sp>
      <p:sp>
        <p:nvSpPr>
          <p:cNvPr id="5" name="Footer Placeholder 4">
            <a:extLst>
              <a:ext uri="{FF2B5EF4-FFF2-40B4-BE49-F238E27FC236}">
                <a16:creationId xmlns:a16="http://schemas.microsoft.com/office/drawing/2014/main" id="{5D7B0D1A-A27D-4434-9AAE-AAE33E2C5C73}"/>
              </a:ext>
            </a:extLst>
          </p:cNvPr>
          <p:cNvSpPr>
            <a:spLocks noGrp="1"/>
          </p:cNvSpPr>
          <p:nvPr>
            <p:ph type="ftr" sz="quarter" idx="10"/>
          </p:nvPr>
        </p:nvSpPr>
        <p:spPr/>
        <p:txBody>
          <a:bodyPr/>
          <a:lstStyle/>
          <a:p>
            <a:endParaRPr lang="en-US" noProof="0"/>
          </a:p>
        </p:txBody>
      </p:sp>
      <p:sp>
        <p:nvSpPr>
          <p:cNvPr id="6" name="Slide Number Placeholder 5">
            <a:extLst>
              <a:ext uri="{FF2B5EF4-FFF2-40B4-BE49-F238E27FC236}">
                <a16:creationId xmlns:a16="http://schemas.microsoft.com/office/drawing/2014/main" id="{E17A8530-3866-411E-B986-53F7E2467FD5}"/>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a:p>
        </p:txBody>
      </p:sp>
    </p:spTree>
    <p:extLst>
      <p:ext uri="{BB962C8B-B14F-4D97-AF65-F5344CB8AC3E}">
        <p14:creationId xmlns:p14="http://schemas.microsoft.com/office/powerpoint/2010/main" val="11397670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itle 5">
            <a:extLst>
              <a:ext uri="{FF2B5EF4-FFF2-40B4-BE49-F238E27FC236}">
                <a16:creationId xmlns:a16="http://schemas.microsoft.com/office/drawing/2014/main" id="{703B4A2F-5217-4795-8F6B-BFD7CF459B1C}"/>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332C6E1E-0AF9-4CBB-8AF8-AE4DF400FCA8}"/>
              </a:ext>
            </a:extLst>
          </p:cNvPr>
          <p:cNvSpPr>
            <a:spLocks noGrp="1"/>
          </p:cNvSpPr>
          <p:nvPr>
            <p:ph type="ftr" sz="quarter" idx="10"/>
          </p:nvPr>
        </p:nvSpPr>
        <p:spPr/>
        <p:txBody>
          <a:bodyPr/>
          <a:lstStyle/>
          <a:p>
            <a:endParaRPr lang="en-US" noProof="0"/>
          </a:p>
        </p:txBody>
      </p:sp>
      <p:sp>
        <p:nvSpPr>
          <p:cNvPr id="8" name="Slide Number Placeholder 7">
            <a:extLst>
              <a:ext uri="{FF2B5EF4-FFF2-40B4-BE49-F238E27FC236}">
                <a16:creationId xmlns:a16="http://schemas.microsoft.com/office/drawing/2014/main" id="{B21A256C-91C2-4AC0-B272-C68D44C3EE38}"/>
              </a:ext>
            </a:extLst>
          </p:cNvPr>
          <p:cNvSpPr>
            <a:spLocks noGrp="1"/>
          </p:cNvSpPr>
          <p:nvPr>
            <p:ph type="sldNum" sz="quarter" idx="11"/>
          </p:nvPr>
        </p:nvSpPr>
        <p:spPr/>
        <p:txBody>
          <a:bodyPr/>
          <a:lstStyle/>
          <a:p>
            <a:pPr algn="ctr"/>
            <a:fld id="{B67B645E-C5E5-4727-B977-D372A0AA71D9}" type="slidenum">
              <a:rPr lang="en-US" noProof="0" smtClean="0"/>
              <a:pPr algn="ctr"/>
              <a:t>‹#›</a:t>
            </a:fld>
            <a:endParaRPr lang="en-US" noProof="0"/>
          </a:p>
        </p:txBody>
      </p:sp>
    </p:spTree>
    <p:extLst>
      <p:ext uri="{BB962C8B-B14F-4D97-AF65-F5344CB8AC3E}">
        <p14:creationId xmlns:p14="http://schemas.microsoft.com/office/powerpoint/2010/main" val="17345016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3F6E7-806F-86E9-8E6A-C58DE0AD6A87}"/>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A7330A31-0194-EAC9-B66D-EF376A5B8606}"/>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009B609E-5867-804B-B030-F66A4D002F5A}"/>
              </a:ext>
            </a:extLst>
          </p:cNvPr>
          <p:cNvSpPr txBox="1">
            <a:spLocks noGrp="1"/>
          </p:cNvSpPr>
          <p:nvPr>
            <p:ph type="dt" sz="half" idx="7"/>
          </p:nvPr>
        </p:nvSpPr>
        <p:spPr/>
        <p:txBody>
          <a:bodyPr/>
          <a:lstStyle>
            <a:lvl1pPr>
              <a:defRPr/>
            </a:lvl1pPr>
          </a:lstStyle>
          <a:p>
            <a:pPr lvl="0"/>
            <a:fld id="{19861301-FF7E-4505-A1D2-4D84AAF504FB}" type="datetime1">
              <a:rPr lang="en-GB"/>
              <a:pPr lvl="0"/>
              <a:t>08/12/2022</a:t>
            </a:fld>
            <a:endParaRPr lang="en-GB"/>
          </a:p>
        </p:txBody>
      </p:sp>
      <p:sp>
        <p:nvSpPr>
          <p:cNvPr id="5" name="Footer Placeholder 4">
            <a:extLst>
              <a:ext uri="{FF2B5EF4-FFF2-40B4-BE49-F238E27FC236}">
                <a16:creationId xmlns:a16="http://schemas.microsoft.com/office/drawing/2014/main" id="{D5774A88-B25E-B80E-4E39-B6D95A0113C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0B314E7-6EAF-D8EB-2D40-C5E0E271F739}"/>
              </a:ext>
            </a:extLst>
          </p:cNvPr>
          <p:cNvSpPr txBox="1">
            <a:spLocks noGrp="1"/>
          </p:cNvSpPr>
          <p:nvPr>
            <p:ph type="sldNum" sz="quarter" idx="8"/>
          </p:nvPr>
        </p:nvSpPr>
        <p:spPr/>
        <p:txBody>
          <a:bodyPr/>
          <a:lstStyle>
            <a:lvl1pPr>
              <a:defRPr/>
            </a:lvl1pPr>
          </a:lstStyle>
          <a:p>
            <a:pPr lvl="0"/>
            <a:fld id="{40ED72E8-034F-4BB5-A7E6-02CDAA90DE6D}" type="slidenum">
              <a:t>‹#›</a:t>
            </a:fld>
            <a:endParaRPr lang="en-GB"/>
          </a:p>
        </p:txBody>
      </p:sp>
    </p:spTree>
    <p:extLst>
      <p:ext uri="{BB962C8B-B14F-4D97-AF65-F5344CB8AC3E}">
        <p14:creationId xmlns:p14="http://schemas.microsoft.com/office/powerpoint/2010/main" val="1384416081"/>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8F24D-6080-70B2-2E72-91A074E74C4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EB287D36-B321-7564-5027-F79E73F8DA4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3C87F9-BC3B-BECE-002A-2D51BE367DCF}"/>
              </a:ext>
            </a:extLst>
          </p:cNvPr>
          <p:cNvSpPr txBox="1">
            <a:spLocks noGrp="1"/>
          </p:cNvSpPr>
          <p:nvPr>
            <p:ph type="dt" sz="half" idx="7"/>
          </p:nvPr>
        </p:nvSpPr>
        <p:spPr/>
        <p:txBody>
          <a:bodyPr/>
          <a:lstStyle>
            <a:lvl1pPr>
              <a:defRPr/>
            </a:lvl1pPr>
          </a:lstStyle>
          <a:p>
            <a:pPr lvl="0"/>
            <a:fld id="{53CCCBFD-8843-4799-AFC9-3629FD044E3C}" type="datetime1">
              <a:rPr lang="en-GB"/>
              <a:pPr lvl="0"/>
              <a:t>08/12/2022</a:t>
            </a:fld>
            <a:endParaRPr lang="en-GB"/>
          </a:p>
        </p:txBody>
      </p:sp>
      <p:sp>
        <p:nvSpPr>
          <p:cNvPr id="5" name="Footer Placeholder 4">
            <a:extLst>
              <a:ext uri="{FF2B5EF4-FFF2-40B4-BE49-F238E27FC236}">
                <a16:creationId xmlns:a16="http://schemas.microsoft.com/office/drawing/2014/main" id="{832AE2DB-9277-20FD-EB92-22D3F851CAF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320DDCC-C5A3-1066-7633-53050C51A12D}"/>
              </a:ext>
            </a:extLst>
          </p:cNvPr>
          <p:cNvSpPr txBox="1">
            <a:spLocks noGrp="1"/>
          </p:cNvSpPr>
          <p:nvPr>
            <p:ph type="sldNum" sz="quarter" idx="8"/>
          </p:nvPr>
        </p:nvSpPr>
        <p:spPr/>
        <p:txBody>
          <a:bodyPr/>
          <a:lstStyle>
            <a:lvl1pPr>
              <a:defRPr/>
            </a:lvl1pPr>
          </a:lstStyle>
          <a:p>
            <a:pPr lvl="0"/>
            <a:fld id="{DA553926-466E-4948-BF8C-646AEEF3BDAC}" type="slidenum">
              <a:t>‹#›</a:t>
            </a:fld>
            <a:endParaRPr lang="en-GB"/>
          </a:p>
        </p:txBody>
      </p:sp>
    </p:spTree>
    <p:extLst>
      <p:ext uri="{BB962C8B-B14F-4D97-AF65-F5344CB8AC3E}">
        <p14:creationId xmlns:p14="http://schemas.microsoft.com/office/powerpoint/2010/main" val="351380854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 /><Relationship Id="rId2" Type="http://schemas.openxmlformats.org/officeDocument/2006/relationships/slideLayout" Target="../slideLayouts/slideLayout13.xml" /><Relationship Id="rId1" Type="http://schemas.openxmlformats.org/officeDocument/2006/relationships/slideLayout" Target="../slideLayouts/slideLayout12.xml" /></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 /><Relationship Id="rId2" Type="http://schemas.openxmlformats.org/officeDocument/2006/relationships/slideLayout" Target="../slideLayouts/slideLayout15.xml" /><Relationship Id="rId1" Type="http://schemas.openxmlformats.org/officeDocument/2006/relationships/slideLayout" Target="../slideLayouts/slideLayout14.xml" /><Relationship Id="rId4" Type="http://schemas.openxmlformats.org/officeDocument/2006/relationships/image" Target="../media/image1.png" /></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 /><Relationship Id="rId2" Type="http://schemas.openxmlformats.org/officeDocument/2006/relationships/slideLayout" Target="../slideLayouts/slideLayout17.xml" /><Relationship Id="rId1" Type="http://schemas.openxmlformats.org/officeDocument/2006/relationships/slideLayout" Target="../slideLayouts/slideLayout16.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A3E3CA-0468-FDF3-1D10-6DC3FCBBB3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FD241F-C610-4F01-E380-76CA79AD0CB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AD86FA-EB81-57BD-F09F-790EC3F66C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661A46-C47D-4CEB-8CB7-E855607E6B79}" type="datetimeFigureOut">
              <a:rPr lang="en-GB" smtClean="0"/>
              <a:t>08/12/2022</a:t>
            </a:fld>
            <a:endParaRPr lang="en-GB"/>
          </a:p>
        </p:txBody>
      </p:sp>
      <p:sp>
        <p:nvSpPr>
          <p:cNvPr id="5" name="Footer Placeholder 4">
            <a:extLst>
              <a:ext uri="{FF2B5EF4-FFF2-40B4-BE49-F238E27FC236}">
                <a16:creationId xmlns:a16="http://schemas.microsoft.com/office/drawing/2014/main" id="{609B200B-5156-89F6-6041-6B99605826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0853CD0-3C6F-383C-6B56-5E37129B3C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36619F-46DE-4C2C-B444-D0B25DEA6950}" type="slidenum">
              <a:rPr lang="en-GB" smtClean="0"/>
              <a:t>‹#›</a:t>
            </a:fld>
            <a:endParaRPr lang="en-GB"/>
          </a:p>
        </p:txBody>
      </p:sp>
    </p:spTree>
    <p:extLst>
      <p:ext uri="{BB962C8B-B14F-4D97-AF65-F5344CB8AC3E}">
        <p14:creationId xmlns:p14="http://schemas.microsoft.com/office/powerpoint/2010/main" val="18988420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51" r:id="rId3"/>
    <p:sldLayoutId id="2147483652" r:id="rId4"/>
    <p:sldLayoutId id="2147483653" r:id="rId5"/>
    <p:sldLayoutId id="2147483654" r:id="rId6"/>
    <p:sldLayoutId id="214748366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BB741A-3953-EFB9-2510-5D58B975A0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842ACF-7478-68B2-49C0-894AB7AFFF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D98F67-2733-1158-B0C3-F6E87BEEFD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1B5227-8A10-489E-9B61-CFFC57C5077E}" type="datetimeFigureOut">
              <a:rPr lang="en-GB" smtClean="0"/>
              <a:t>08/12/2022</a:t>
            </a:fld>
            <a:endParaRPr lang="en-GB"/>
          </a:p>
        </p:txBody>
      </p:sp>
      <p:sp>
        <p:nvSpPr>
          <p:cNvPr id="5" name="Footer Placeholder 4">
            <a:extLst>
              <a:ext uri="{FF2B5EF4-FFF2-40B4-BE49-F238E27FC236}">
                <a16:creationId xmlns:a16="http://schemas.microsoft.com/office/drawing/2014/main" id="{77F1B24E-7263-8640-E090-2776B05486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790A9E-52A5-45AB-E758-E5D42588DB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7069F2-424F-489B-B47E-F8434F29E97D}" type="slidenum">
              <a:rPr lang="en-GB" smtClean="0"/>
              <a:t>‹#›</a:t>
            </a:fld>
            <a:endParaRPr lang="en-GB"/>
          </a:p>
        </p:txBody>
      </p:sp>
    </p:spTree>
    <p:extLst>
      <p:ext uri="{BB962C8B-B14F-4D97-AF65-F5344CB8AC3E}">
        <p14:creationId xmlns:p14="http://schemas.microsoft.com/office/powerpoint/2010/main" val="2405711370"/>
      </p:ext>
    </p:extLst>
  </p:cSld>
  <p:clrMap bg1="lt1" tx1="dk1" bg2="lt2" tx2="dk2" accent1="accent1" accent2="accent2" accent3="accent3" accent4="accent4" accent5="accent5" accent6="accent6" hlink="hlink" folHlink="folHlink"/>
  <p:sldLayoutIdLst>
    <p:sldLayoutId id="2147483664" r:id="rId1"/>
    <p:sldLayoutId id="214748366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9200" cy="432000"/>
          </a:xfrm>
          <a:prstGeom prst="rect">
            <a:avLst/>
          </a:prstGeom>
        </p:spPr>
        <p:txBody>
          <a:bodyPr vert="horz" lIns="0" tIns="0" rIns="0" bIns="0" rtlCol="0" anchor="ctr">
            <a:noAutofit/>
          </a:bodyPr>
          <a:lstStyle/>
          <a:p>
            <a:pPr lvl="0"/>
            <a:r>
              <a:rPr lang="en-US" noProof="0"/>
              <a:t>Click to edit Master title style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152000"/>
            <a:ext cx="11329200" cy="503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65893"/>
            <a:ext cx="4114800" cy="226714"/>
          </a:xfrm>
          <a:prstGeom prst="rect">
            <a:avLst/>
          </a:prstGeom>
        </p:spPr>
        <p:txBody>
          <a:bodyPr vert="horz" lIns="0" tIns="0" rIns="0" bIns="0" rtlCol="0" anchor="ctr"/>
          <a:lstStyle>
            <a:lvl1pPr algn="l">
              <a:defRPr sz="1200">
                <a:solidFill>
                  <a:schemeClr val="tx1">
                    <a:lumMod val="75000"/>
                    <a:lumOff val="25000"/>
                  </a:schemeClr>
                </a:solidFill>
              </a:defRPr>
            </a:lvl1pPr>
          </a:lstStyle>
          <a:p>
            <a:endParaRPr lang="en-US" noProof="0"/>
          </a:p>
        </p:txBody>
      </p:sp>
      <p:pic>
        <p:nvPicPr>
          <p:cNvPr id="12" name="Picture 11">
            <a:extLst>
              <a:ext uri="{FF2B5EF4-FFF2-40B4-BE49-F238E27FC236}">
                <a16:creationId xmlns:a16="http://schemas.microsoft.com/office/drawing/2014/main" id="{0B6E215A-5CBB-4D87-AC07-D4489F92376D}"/>
              </a:ext>
            </a:extLst>
          </p:cNvPr>
          <p:cNvPicPr>
            <a:picLocks noChangeAspect="1"/>
          </p:cNvPicPr>
          <p:nvPr userDrawn="1"/>
        </p:nvPicPr>
        <p:blipFill>
          <a:blip r:embed="rId4" cstate="screen">
            <a:duotone>
              <a:prstClr val="black"/>
              <a:schemeClr val="tx2">
                <a:tint val="45000"/>
                <a:satMod val="400000"/>
              </a:schemeClr>
            </a:duotone>
            <a:extLst>
              <a:ext uri="{28A0092B-C50C-407E-A947-70E740481C1C}">
                <a14:useLocalDpi xmlns:a14="http://schemas.microsoft.com/office/drawing/2010/main"/>
              </a:ext>
            </a:extLst>
          </a:blip>
          <a:stretch>
            <a:fillRect/>
          </a:stretch>
        </p:blipFill>
        <p:spPr>
          <a:xfrm>
            <a:off x="10755241" y="6359430"/>
            <a:ext cx="881183" cy="339985"/>
          </a:xfrm>
          <a:prstGeom prst="rect">
            <a:avLst/>
          </a:prstGeom>
        </p:spPr>
      </p:pic>
      <p:sp>
        <p:nvSpPr>
          <p:cNvPr id="4" name="Slide Number Placeholder 3">
            <a:extLst>
              <a:ext uri="{FF2B5EF4-FFF2-40B4-BE49-F238E27FC236}">
                <a16:creationId xmlns:a16="http://schemas.microsoft.com/office/drawing/2014/main" id="{215F7E44-8ABB-4ABE-998C-AFEFE7AA0503}"/>
              </a:ext>
            </a:extLst>
          </p:cNvPr>
          <p:cNvSpPr>
            <a:spLocks noGrp="1"/>
          </p:cNvSpPr>
          <p:nvPr>
            <p:ph type="sldNum" sz="quarter" idx="4"/>
          </p:nvPr>
        </p:nvSpPr>
        <p:spPr>
          <a:xfrm>
            <a:off x="11728948" y="6385422"/>
            <a:ext cx="288000" cy="288000"/>
          </a:xfrm>
          <a:prstGeom prst="ellipse">
            <a:avLst/>
          </a:prstGeom>
          <a:solidFill>
            <a:schemeClr val="tx1">
              <a:lumMod val="65000"/>
              <a:lumOff val="35000"/>
            </a:schemeClr>
          </a:solidFill>
        </p:spPr>
        <p:txBody>
          <a:bodyPr lIns="0" tIns="0" rIns="0" bIns="0" anchor="ctr"/>
          <a:lstStyle>
            <a:lvl1pPr algn="ctr">
              <a:defRPr lang="en-ZA" sz="1000" b="1" smtClean="0">
                <a:solidFill>
                  <a:schemeClr val="bg1"/>
                </a:solidFill>
              </a:defRPr>
            </a:lvl1pPr>
          </a:lstStyle>
          <a:p>
            <a:fld id="{B67B645E-C5E5-4727-B977-D372A0AA71D9}" type="slidenum">
              <a:rPr lang="en-US" noProof="0" smtClean="0"/>
              <a:pPr/>
              <a:t>‹#›</a:t>
            </a:fld>
            <a:endParaRPr lang="en-US" noProof="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55" r:id="rId1"/>
    <p:sldLayoutId id="2147483667" r:id="rId2"/>
  </p:sldLayoutIdLst>
  <p:hf hdr="0" ftr="0" dt="0"/>
  <p:txStyles>
    <p:titleStyle>
      <a:lvl1pPr algn="l" defTabSz="914400" rtl="0" eaLnBrk="1" latinLnBrk="0" hangingPunct="1">
        <a:lnSpc>
          <a:spcPct val="90000"/>
        </a:lnSpc>
        <a:spcBef>
          <a:spcPct val="0"/>
        </a:spcBef>
        <a:buNone/>
        <a:defRPr lang="en-ZA" sz="3200" b="1" kern="1200" spc="-150" dirty="0">
          <a:solidFill>
            <a:schemeClr val="tx1">
              <a:lumMod val="85000"/>
              <a:lumOff val="1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DAA9BF-6EA8-A794-987D-E7D6D6D680B2}"/>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75B51E77-4F8C-C72E-C404-58C03CB02C8C}"/>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005E7E-1830-E683-41CA-A04979B4CE4D}"/>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C6769DFA-A6A9-4A10-A71B-7B7002942879}" type="datetime1">
              <a:rPr lang="en-GB"/>
              <a:pPr lvl="0"/>
              <a:t>08/12/2022</a:t>
            </a:fld>
            <a:endParaRPr lang="en-GB"/>
          </a:p>
        </p:txBody>
      </p:sp>
      <p:sp>
        <p:nvSpPr>
          <p:cNvPr id="5" name="Footer Placeholder 4">
            <a:extLst>
              <a:ext uri="{FF2B5EF4-FFF2-40B4-BE49-F238E27FC236}">
                <a16:creationId xmlns:a16="http://schemas.microsoft.com/office/drawing/2014/main" id="{39BF34CB-A930-5F6E-C6AC-DC3416E64CB7}"/>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3C3A63AB-65D1-20FD-3FFD-C50EE61C51CA}"/>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CAC814BC-52A3-4559-93BD-D892184D0497}"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2.xml" /></Relationships>
</file>

<file path=ppt/slides/_rels/slide5.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2.xml" /></Relationships>
</file>

<file path=ppt/slides/_rels/slide6.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5.xml" /></Relationships>
</file>

<file path=ppt/slides/_rels/slide8.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2.xml" /><Relationship Id="rId1" Type="http://schemas.openxmlformats.org/officeDocument/2006/relationships/slideLayout" Target="../slideLayouts/slideLayout15.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5.xml" /></Relationships>
</file>

<file path=ppt/slides/_rels/slide10.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png" /><Relationship Id="rId1" Type="http://schemas.openxmlformats.org/officeDocument/2006/relationships/slideLayout" Target="../slideLayouts/slideLayout17.xml" /></Relationships>
</file>

<file path=ppt/slides/_rels/slide11.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6.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 /></Relationships>
</file>

<file path=ppt/slides/_rels/slide14.xml.rels><?xml version="1.0" encoding="UTF-8" standalone="yes"?>
<Relationships xmlns="http://schemas.openxmlformats.org/package/2006/relationships"><Relationship Id="rId3" Type="http://schemas.openxmlformats.org/officeDocument/2006/relationships/hyperlink" Target="https://healthbusinessuk.net/features/overcoming-challenges-digital-transformation" TargetMode="External" /><Relationship Id="rId2" Type="http://schemas.openxmlformats.org/officeDocument/2006/relationships/hyperlink" Target="https://digitalcapabilitytoolkit.wp.derby.ac.uk/introduction-communication-collaboration-participation" TargetMode="External" /><Relationship Id="rId1" Type="http://schemas.openxmlformats.org/officeDocument/2006/relationships/slideLayout" Target="../slideLayouts/slideLayout14.xml" /><Relationship Id="rId4" Type="http://schemas.openxmlformats.org/officeDocument/2006/relationships/hyperlink" Target="https://www.himss.org/resources/cybersecurity-healthcare" TargetMode="External" /></Relationships>
</file>

<file path=ppt/slides/_rels/slide15.xml.rels><?xml version="1.0" encoding="UTF-8" standalone="yes"?>
<Relationships xmlns="http://schemas.openxmlformats.org/package/2006/relationships"><Relationship Id="rId2" Type="http://schemas.openxmlformats.org/officeDocument/2006/relationships/hyperlink" Target="https://digital.nhs.uk/" TargetMode="External" /><Relationship Id="rId1" Type="http://schemas.openxmlformats.org/officeDocument/2006/relationships/slideLayout" Target="../slideLayouts/slideLayout14.xml" /></Relationships>
</file>

<file path=ppt/slides/_rels/slide16.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2.xml" /></Relationships>
</file>

<file path=ppt/slides/_rels/slide17.xml.rels><?xml version="1.0" encoding="UTF-8" standalone="yes"?>
<Relationships xmlns="http://schemas.openxmlformats.org/package/2006/relationships"><Relationship Id="rId3" Type="http://schemas.openxmlformats.org/officeDocument/2006/relationships/hyperlink" Target="http://www.digital.nhs.uk/services/nhs" TargetMode="External" /><Relationship Id="rId2" Type="http://schemas.openxmlformats.org/officeDocument/2006/relationships/hyperlink" Target="http://www.youtube.com/watch" TargetMode="External" /><Relationship Id="rId1" Type="http://schemas.openxmlformats.org/officeDocument/2006/relationships/slideLayout" Target="../slideLayouts/slideLayout1.xml" /><Relationship Id="rId4" Type="http://schemas.openxmlformats.org/officeDocument/2006/relationships/image" Target="../media/image2.jpeg"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0E90D-EB68-5CD7-86F0-A20A67C09403}"/>
              </a:ext>
            </a:extLst>
          </p:cNvPr>
          <p:cNvSpPr>
            <a:spLocks noGrp="1"/>
          </p:cNvSpPr>
          <p:nvPr>
            <p:ph type="ctrTitle"/>
          </p:nvPr>
        </p:nvSpPr>
        <p:spPr>
          <a:xfrm>
            <a:off x="7674364" y="1315418"/>
            <a:ext cx="3947471" cy="3135283"/>
          </a:xfrm>
        </p:spPr>
        <p:txBody>
          <a:bodyPr anchor="b">
            <a:normAutofit fontScale="90000"/>
          </a:bodyPr>
          <a:lstStyle/>
          <a:p>
            <a:r>
              <a:rPr lang="en-GB" b="1" dirty="0"/>
              <a:t>The use Technology in the NHS</a:t>
            </a:r>
            <a:br>
              <a:rPr lang="en-GB" sz="5400" dirty="0"/>
            </a:br>
            <a:endParaRPr lang="en-GB" sz="5400" dirty="0"/>
          </a:p>
        </p:txBody>
      </p:sp>
      <p:sp>
        <p:nvSpPr>
          <p:cNvPr id="3" name="Subtitle 2">
            <a:extLst>
              <a:ext uri="{FF2B5EF4-FFF2-40B4-BE49-F238E27FC236}">
                <a16:creationId xmlns:a16="http://schemas.microsoft.com/office/drawing/2014/main" id="{A66BD317-EAEE-E7EA-2DC1-25124E700974}"/>
              </a:ext>
            </a:extLst>
          </p:cNvPr>
          <p:cNvSpPr>
            <a:spLocks noGrp="1"/>
          </p:cNvSpPr>
          <p:nvPr>
            <p:ph type="subTitle" idx="1"/>
          </p:nvPr>
        </p:nvSpPr>
        <p:spPr>
          <a:xfrm>
            <a:off x="7604448" y="4590660"/>
            <a:ext cx="4087305" cy="1231641"/>
          </a:xfrm>
        </p:spPr>
        <p:txBody>
          <a:bodyPr anchor="t">
            <a:normAutofit/>
          </a:bodyPr>
          <a:lstStyle/>
          <a:p>
            <a:pPr algn="l"/>
            <a:r>
              <a:rPr lang="en-GB" sz="2000" b="1" dirty="0"/>
              <a:t>Lovinia (1916070)   </a:t>
            </a:r>
            <a:r>
              <a:rPr lang="en-GB" sz="2000" b="1" dirty="0" err="1"/>
              <a:t>Evrard</a:t>
            </a:r>
            <a:r>
              <a:rPr lang="en-GB" sz="2000" b="1" dirty="0"/>
              <a:t>  (2212873)</a:t>
            </a:r>
          </a:p>
          <a:p>
            <a:r>
              <a:rPr lang="en-GB" sz="2000" b="1" dirty="0" err="1"/>
              <a:t>Goddey</a:t>
            </a:r>
            <a:r>
              <a:rPr lang="en-GB" sz="2000" b="1" dirty="0"/>
              <a:t>  (2213513)</a:t>
            </a:r>
          </a:p>
          <a:p>
            <a:pPr algn="l"/>
            <a:r>
              <a:rPr lang="en-GB" sz="2000" b="1" dirty="0"/>
              <a:t>Paulo (2212471)      Violet (2110135)</a:t>
            </a:r>
          </a:p>
        </p:txBody>
      </p:sp>
      <p:sp>
        <p:nvSpPr>
          <p:cNvPr id="1039" name="Freeform: Shape 1034">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30" name="Picture 6" descr="NHS England » Digital transformation">
            <a:extLst>
              <a:ext uri="{FF2B5EF4-FFF2-40B4-BE49-F238E27FC236}">
                <a16:creationId xmlns:a16="http://schemas.microsoft.com/office/drawing/2014/main" id="{8EC67033-BCD1-374C-959B-9C728D89715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752" r="18924"/>
          <a:stretch/>
        </p:blipFill>
        <p:spPr bwMode="auto">
          <a:xfrm>
            <a:off x="0"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0C802E4-489E-B484-52CC-DE26E045A9BA}"/>
              </a:ext>
            </a:extLst>
          </p:cNvPr>
          <p:cNvSpPr txBox="1"/>
          <p:nvPr/>
        </p:nvSpPr>
        <p:spPr>
          <a:xfrm>
            <a:off x="7340436" y="230048"/>
            <a:ext cx="4851564" cy="646331"/>
          </a:xfrm>
          <a:prstGeom prst="rect">
            <a:avLst/>
          </a:prstGeom>
          <a:noFill/>
        </p:spPr>
        <p:txBody>
          <a:bodyPr wrap="square" rtlCol="0">
            <a:spAutoFit/>
          </a:bodyPr>
          <a:lstStyle/>
          <a:p>
            <a:pPr algn="ctr"/>
            <a:r>
              <a:rPr lang="en-GB" b="1" dirty="0"/>
              <a:t>Digital Skills and Research Methods  LCHS4002_LON Lecturer:  </a:t>
            </a:r>
            <a:r>
              <a:rPr lang="en-GB" b="1" dirty="0" err="1"/>
              <a:t>Suneth</a:t>
            </a:r>
            <a:r>
              <a:rPr lang="en-GB" b="1" dirty="0"/>
              <a:t> Fernando</a:t>
            </a:r>
          </a:p>
        </p:txBody>
      </p:sp>
    </p:spTree>
    <p:extLst>
      <p:ext uri="{BB962C8B-B14F-4D97-AF65-F5344CB8AC3E}">
        <p14:creationId xmlns:p14="http://schemas.microsoft.com/office/powerpoint/2010/main" val="8391990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0E90D-EB68-5CD7-86F0-A20A67C09403}"/>
              </a:ext>
            </a:extLst>
          </p:cNvPr>
          <p:cNvSpPr>
            <a:spLocks noGrp="1"/>
          </p:cNvSpPr>
          <p:nvPr>
            <p:ph type="ctrTitle"/>
          </p:nvPr>
        </p:nvSpPr>
        <p:spPr>
          <a:xfrm>
            <a:off x="7380514" y="559837"/>
            <a:ext cx="4811485" cy="2939143"/>
          </a:xfrm>
        </p:spPr>
        <p:txBody>
          <a:bodyPr anchor="b">
            <a:noAutofit/>
          </a:bodyPr>
          <a:lstStyle/>
          <a:p>
            <a:br>
              <a:rPr lang="en-GB" sz="4000" dirty="0"/>
            </a:br>
            <a:br>
              <a:rPr lang="en-GB" sz="4000" dirty="0"/>
            </a:br>
            <a:r>
              <a:rPr lang="en-GB" sz="4000" b="1" dirty="0"/>
              <a:t>The use of technology during the Covid-19 pandemic in the NHS</a:t>
            </a:r>
            <a:br>
              <a:rPr lang="en-GB" sz="4000" dirty="0"/>
            </a:br>
            <a:br>
              <a:rPr lang="en-GB" sz="4000" dirty="0"/>
            </a:br>
            <a:endParaRPr lang="en-GB" sz="4000" dirty="0"/>
          </a:p>
        </p:txBody>
      </p:sp>
      <p:sp>
        <p:nvSpPr>
          <p:cNvPr id="3" name="Subtitle 2">
            <a:extLst>
              <a:ext uri="{FF2B5EF4-FFF2-40B4-BE49-F238E27FC236}">
                <a16:creationId xmlns:a16="http://schemas.microsoft.com/office/drawing/2014/main" id="{A66BD317-EAEE-E7EA-2DC1-25124E700974}"/>
              </a:ext>
            </a:extLst>
          </p:cNvPr>
          <p:cNvSpPr>
            <a:spLocks noGrp="1"/>
          </p:cNvSpPr>
          <p:nvPr>
            <p:ph type="subTitle" idx="1"/>
          </p:nvPr>
        </p:nvSpPr>
        <p:spPr>
          <a:xfrm>
            <a:off x="7380514" y="2550664"/>
            <a:ext cx="4171403" cy="2603241"/>
          </a:xfrm>
        </p:spPr>
        <p:txBody>
          <a:bodyPr anchor="t">
            <a:normAutofit/>
          </a:bodyPr>
          <a:lstStyle/>
          <a:p>
            <a:endParaRPr lang="en-GB" sz="2000" b="1" dirty="0"/>
          </a:p>
          <a:p>
            <a:r>
              <a:rPr lang="en-GB" sz="2000" b="1" dirty="0"/>
              <a:t> </a:t>
            </a:r>
            <a:r>
              <a:rPr lang="en-GB" b="1" dirty="0"/>
              <a:t>Remote health services</a:t>
            </a:r>
          </a:p>
          <a:p>
            <a:r>
              <a:rPr lang="en-GB" sz="2000" b="1" dirty="0"/>
              <a:t>NHS COVID-19 APP    </a:t>
            </a:r>
          </a:p>
          <a:p>
            <a:r>
              <a:rPr lang="en-GB" sz="2000" dirty="0"/>
              <a:t>Alerts</a:t>
            </a:r>
          </a:p>
          <a:p>
            <a:r>
              <a:rPr lang="en-GB" sz="2000" dirty="0"/>
              <a:t>QR Scanner</a:t>
            </a:r>
          </a:p>
          <a:p>
            <a:r>
              <a:rPr lang="en-GB" sz="2000" dirty="0"/>
              <a:t>Tests </a:t>
            </a:r>
          </a:p>
          <a:p>
            <a:endParaRPr lang="en-GB" sz="2000" dirty="0"/>
          </a:p>
        </p:txBody>
      </p:sp>
      <p:sp>
        <p:nvSpPr>
          <p:cNvPr id="1039" name="Freeform: Shape 1034">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30" name="Picture 6" descr="NHS England » Digital transformation">
            <a:extLst>
              <a:ext uri="{FF2B5EF4-FFF2-40B4-BE49-F238E27FC236}">
                <a16:creationId xmlns:a16="http://schemas.microsoft.com/office/drawing/2014/main" id="{8EC67033-BCD1-374C-959B-9C728D89715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752" r="18924"/>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287FAD8-591E-6C96-E308-951B242489CA}"/>
              </a:ext>
            </a:extLst>
          </p:cNvPr>
          <p:cNvSpPr txBox="1"/>
          <p:nvPr/>
        </p:nvSpPr>
        <p:spPr>
          <a:xfrm>
            <a:off x="5980922" y="5505061"/>
            <a:ext cx="6211077" cy="646331"/>
          </a:xfrm>
          <a:prstGeom prst="rect">
            <a:avLst/>
          </a:prstGeom>
          <a:noFill/>
        </p:spPr>
        <p:txBody>
          <a:bodyPr wrap="square" rtlCol="0">
            <a:spAutoFit/>
          </a:bodyPr>
          <a:lstStyle/>
          <a:p>
            <a:pPr algn="ctr"/>
            <a:r>
              <a:rPr lang="en-GB" i="1" dirty="0"/>
              <a:t>The NHS long term plan, stated that all patients would have a right to online GP consultations by 2023/24 (Hutchings,2020)  </a:t>
            </a:r>
          </a:p>
        </p:txBody>
      </p:sp>
    </p:spTree>
    <p:extLst>
      <p:ext uri="{BB962C8B-B14F-4D97-AF65-F5344CB8AC3E}">
        <p14:creationId xmlns:p14="http://schemas.microsoft.com/office/powerpoint/2010/main" val="317556463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0E90D-EB68-5CD7-86F0-A20A67C09403}"/>
              </a:ext>
            </a:extLst>
          </p:cNvPr>
          <p:cNvSpPr>
            <a:spLocks noGrp="1"/>
          </p:cNvSpPr>
          <p:nvPr>
            <p:ph type="ctrTitle"/>
          </p:nvPr>
        </p:nvSpPr>
        <p:spPr>
          <a:xfrm>
            <a:off x="7529930" y="393650"/>
            <a:ext cx="4087306" cy="2485946"/>
          </a:xfrm>
        </p:spPr>
        <p:txBody>
          <a:bodyPr anchor="b">
            <a:normAutofit fontScale="90000"/>
          </a:bodyPr>
          <a:lstStyle/>
          <a:p>
            <a:br>
              <a:rPr lang="en-GB" sz="5400" b="1" dirty="0"/>
            </a:br>
            <a:br>
              <a:rPr lang="en-GB" sz="5400" b="1" dirty="0"/>
            </a:br>
            <a:br>
              <a:rPr lang="en-GB" sz="5400" b="1" dirty="0"/>
            </a:br>
            <a:r>
              <a:rPr lang="en-GB" sz="4900" b="1" dirty="0"/>
              <a:t>Alerts </a:t>
            </a:r>
            <a:br>
              <a:rPr lang="en-GB" sz="4900" b="1" dirty="0"/>
            </a:br>
            <a:br>
              <a:rPr lang="en-GB" sz="5400" b="1" dirty="0"/>
            </a:br>
            <a:br>
              <a:rPr lang="en-GB" sz="5400" b="1" dirty="0"/>
            </a:br>
            <a:endParaRPr lang="en-GB" sz="5400" b="1" dirty="0"/>
          </a:p>
        </p:txBody>
      </p:sp>
      <p:sp>
        <p:nvSpPr>
          <p:cNvPr id="3" name="Subtitle 2">
            <a:extLst>
              <a:ext uri="{FF2B5EF4-FFF2-40B4-BE49-F238E27FC236}">
                <a16:creationId xmlns:a16="http://schemas.microsoft.com/office/drawing/2014/main" id="{A66BD317-EAEE-E7EA-2DC1-25124E700974}"/>
              </a:ext>
            </a:extLst>
          </p:cNvPr>
          <p:cNvSpPr>
            <a:spLocks noGrp="1"/>
          </p:cNvSpPr>
          <p:nvPr>
            <p:ph type="subTitle" idx="1"/>
          </p:nvPr>
        </p:nvSpPr>
        <p:spPr>
          <a:xfrm>
            <a:off x="7613907" y="431414"/>
            <a:ext cx="4087305" cy="1703345"/>
          </a:xfrm>
        </p:spPr>
        <p:txBody>
          <a:bodyPr anchor="t">
            <a:normAutofit/>
          </a:bodyPr>
          <a:lstStyle/>
          <a:p>
            <a:endParaRPr lang="en-GB" sz="2000" dirty="0"/>
          </a:p>
          <a:p>
            <a:r>
              <a:rPr lang="en-GB" sz="2000" dirty="0"/>
              <a:t>The app will alert you if you  come into contact with anybody who have tested positive with covid, they also need to have the app as well. </a:t>
            </a:r>
          </a:p>
          <a:p>
            <a:endParaRPr lang="en-GB" sz="2000" dirty="0"/>
          </a:p>
          <a:p>
            <a:endParaRPr lang="en-GB" sz="2000" dirty="0"/>
          </a:p>
        </p:txBody>
      </p:sp>
      <p:sp>
        <p:nvSpPr>
          <p:cNvPr id="1039" name="Freeform: Shape 1034">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30" name="Picture 6" descr="NHS England » Digital transformation">
            <a:extLst>
              <a:ext uri="{FF2B5EF4-FFF2-40B4-BE49-F238E27FC236}">
                <a16:creationId xmlns:a16="http://schemas.microsoft.com/office/drawing/2014/main" id="{8EC67033-BCD1-374C-959B-9C728D89715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752" r="18924"/>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2E2EC807-D88F-1FB4-0AB9-BC9BA7C6C9AA}"/>
              </a:ext>
            </a:extLst>
          </p:cNvPr>
          <p:cNvSpPr txBox="1">
            <a:spLocks/>
          </p:cNvSpPr>
          <p:nvPr/>
        </p:nvSpPr>
        <p:spPr>
          <a:xfrm>
            <a:off x="7613905" y="2172523"/>
            <a:ext cx="4087306" cy="693586"/>
          </a:xfrm>
          <a:prstGeom prst="rect">
            <a:avLst/>
          </a:prstGeom>
        </p:spPr>
        <p:txBody>
          <a:bodyPr vert="horz" lIns="91440" tIns="45720" rIns="91440" bIns="45720" rtlCol="0" anchor="b">
            <a:normAutofit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400" b="1" dirty="0"/>
              <a:t>QR Scanner</a:t>
            </a:r>
            <a:endParaRPr lang="en-GB" sz="4400" dirty="0"/>
          </a:p>
        </p:txBody>
      </p:sp>
      <p:sp>
        <p:nvSpPr>
          <p:cNvPr id="5" name="Subtitle 2">
            <a:extLst>
              <a:ext uri="{FF2B5EF4-FFF2-40B4-BE49-F238E27FC236}">
                <a16:creationId xmlns:a16="http://schemas.microsoft.com/office/drawing/2014/main" id="{71BFD890-96E9-B2BB-B7AF-7E4743493B21}"/>
              </a:ext>
            </a:extLst>
          </p:cNvPr>
          <p:cNvSpPr txBox="1">
            <a:spLocks/>
          </p:cNvSpPr>
          <p:nvPr/>
        </p:nvSpPr>
        <p:spPr>
          <a:xfrm>
            <a:off x="7613905" y="2797233"/>
            <a:ext cx="4087305" cy="1737445"/>
          </a:xfrm>
          <a:prstGeom prst="rect">
            <a:avLst/>
          </a:prstGeom>
        </p:spPr>
        <p:txBody>
          <a:bodyPr vert="horz" lIns="91440" tIns="45720" rIns="91440" bIns="4572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000" dirty="0"/>
              <a:t>When you arrive at a venue, scan the QR code and it will log the time </a:t>
            </a:r>
            <a:r>
              <a:rPr lang="en-GB" sz="2000"/>
              <a:t>and </a:t>
            </a:r>
            <a:r>
              <a:rPr lang="en-GB" sz="2000" dirty="0"/>
              <a:t>date that you are at the venue.  You can also scan your lateral flow test the app will keep a record of the results.</a:t>
            </a:r>
          </a:p>
        </p:txBody>
      </p:sp>
      <p:sp>
        <p:nvSpPr>
          <p:cNvPr id="6" name="Title 1">
            <a:extLst>
              <a:ext uri="{FF2B5EF4-FFF2-40B4-BE49-F238E27FC236}">
                <a16:creationId xmlns:a16="http://schemas.microsoft.com/office/drawing/2014/main" id="{CD1E5F7B-7419-3270-7A63-F3CDB413AA84}"/>
              </a:ext>
            </a:extLst>
          </p:cNvPr>
          <p:cNvSpPr txBox="1">
            <a:spLocks/>
          </p:cNvSpPr>
          <p:nvPr/>
        </p:nvSpPr>
        <p:spPr>
          <a:xfrm>
            <a:off x="7363187" y="4627357"/>
            <a:ext cx="4588740" cy="693586"/>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400" b="1" dirty="0"/>
              <a:t>Tests</a:t>
            </a:r>
          </a:p>
        </p:txBody>
      </p:sp>
      <p:sp>
        <p:nvSpPr>
          <p:cNvPr id="7" name="Subtitle 2">
            <a:extLst>
              <a:ext uri="{FF2B5EF4-FFF2-40B4-BE49-F238E27FC236}">
                <a16:creationId xmlns:a16="http://schemas.microsoft.com/office/drawing/2014/main" id="{8A01B7F4-C3FD-6EA9-C54C-3C6232857127}"/>
              </a:ext>
            </a:extLst>
          </p:cNvPr>
          <p:cNvSpPr txBox="1">
            <a:spLocks/>
          </p:cNvSpPr>
          <p:nvPr/>
        </p:nvSpPr>
        <p:spPr>
          <a:xfrm>
            <a:off x="7558048" y="5358707"/>
            <a:ext cx="4087305" cy="1191382"/>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000" dirty="0"/>
              <a:t>You can check your symptoms and if needed book a test or order a test kit that can be delivered </a:t>
            </a:r>
            <a:r>
              <a:rPr lang="en-GB" sz="2000"/>
              <a:t>to </a:t>
            </a:r>
            <a:r>
              <a:rPr lang="en-GB" sz="2000" dirty="0"/>
              <a:t>you. Keep tract of your isolation days.</a:t>
            </a:r>
          </a:p>
        </p:txBody>
      </p:sp>
      <p:sp>
        <p:nvSpPr>
          <p:cNvPr id="8" name="TextBox 7">
            <a:extLst>
              <a:ext uri="{FF2B5EF4-FFF2-40B4-BE49-F238E27FC236}">
                <a16:creationId xmlns:a16="http://schemas.microsoft.com/office/drawing/2014/main" id="{C0B15232-4431-998D-1369-8CB0DDF50320}"/>
              </a:ext>
            </a:extLst>
          </p:cNvPr>
          <p:cNvSpPr txBox="1"/>
          <p:nvPr/>
        </p:nvSpPr>
        <p:spPr>
          <a:xfrm>
            <a:off x="5741934" y="6128550"/>
            <a:ext cx="1856917" cy="307777"/>
          </a:xfrm>
          <a:prstGeom prst="rect">
            <a:avLst/>
          </a:prstGeom>
          <a:noFill/>
        </p:spPr>
        <p:txBody>
          <a:bodyPr wrap="square" rtlCol="0">
            <a:spAutoFit/>
          </a:bodyPr>
          <a:lstStyle/>
          <a:p>
            <a:r>
              <a:rPr lang="en-GB" sz="1400" dirty="0"/>
              <a:t>(NHS Digital 2021)</a:t>
            </a:r>
          </a:p>
        </p:txBody>
      </p:sp>
    </p:spTree>
    <p:extLst>
      <p:ext uri="{BB962C8B-B14F-4D97-AF65-F5344CB8AC3E}">
        <p14:creationId xmlns:p14="http://schemas.microsoft.com/office/powerpoint/2010/main" val="423243469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descr="NHS England » Digital transformation">
            <a:extLst>
              <a:ext uri="{FF2B5EF4-FFF2-40B4-BE49-F238E27FC236}">
                <a16:creationId xmlns:a16="http://schemas.microsoft.com/office/drawing/2014/main" id="{F184038D-6AF5-84C6-466B-1D65072DCC0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733"/>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F3C9C27-872E-CD45-6B62-8AF8E8347134}"/>
              </a:ext>
            </a:extLst>
          </p:cNvPr>
          <p:cNvSpPr>
            <a:spLocks noGrp="1"/>
          </p:cNvSpPr>
          <p:nvPr>
            <p:ph type="title"/>
          </p:nvPr>
        </p:nvSpPr>
        <p:spPr>
          <a:xfrm>
            <a:off x="371093" y="1161288"/>
            <a:ext cx="5404555" cy="1124712"/>
          </a:xfrm>
        </p:spPr>
        <p:txBody>
          <a:bodyPr anchor="b">
            <a:normAutofit fontScale="90000"/>
          </a:bodyPr>
          <a:lstStyle/>
          <a:p>
            <a:pPr algn="l"/>
            <a:r>
              <a:rPr lang="en-GB" sz="2800" dirty="0"/>
              <a:t>TOPIC :THE USE OF DIGITAL LITERACY FOR EMPLOYEE WELL-BEING AND THEIR PROFESSIONAL CARRER DEVELOPMENT (TEACHING-E LEARNING AND SELF- DEVELOPMENT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511A4E1-DFF8-8B5C-B315-86315D3BDCB5}"/>
              </a:ext>
            </a:extLst>
          </p:cNvPr>
          <p:cNvSpPr>
            <a:spLocks noGrp="1"/>
          </p:cNvSpPr>
          <p:nvPr>
            <p:ph idx="1"/>
          </p:nvPr>
        </p:nvSpPr>
        <p:spPr>
          <a:xfrm>
            <a:off x="371094" y="2718054"/>
            <a:ext cx="3438906" cy="3207258"/>
          </a:xfrm>
        </p:spPr>
        <p:txBody>
          <a:bodyPr anchor="t">
            <a:normAutofit/>
          </a:bodyPr>
          <a:lstStyle/>
          <a:p>
            <a:pPr>
              <a:buFont typeface="Wingdings" panose="05000000000000000000" pitchFamily="2" charset="2"/>
              <a:buChar char="Ø"/>
            </a:pPr>
            <a:r>
              <a:rPr lang="en-GB" sz="1700" dirty="0"/>
              <a:t>MEANING OF DIGITAL LITERACY</a:t>
            </a:r>
          </a:p>
          <a:p>
            <a:pPr>
              <a:buFont typeface="Wingdings" panose="05000000000000000000" pitchFamily="2" charset="2"/>
              <a:buChar char="Ø"/>
            </a:pPr>
            <a:r>
              <a:rPr lang="en-GB" sz="1700" dirty="0"/>
              <a:t>HOW TECHNOLOGY IS USE BY NHS TO TRAIN HIS STAFF</a:t>
            </a:r>
          </a:p>
          <a:p>
            <a:pPr>
              <a:buFont typeface="Wingdings" panose="05000000000000000000" pitchFamily="2" charset="2"/>
              <a:buChar char="Ø"/>
            </a:pPr>
            <a:r>
              <a:rPr lang="en-GB" sz="1700" dirty="0"/>
              <a:t>SKILLS NEEDED</a:t>
            </a:r>
          </a:p>
          <a:p>
            <a:pPr>
              <a:buFont typeface="Wingdings" panose="05000000000000000000" pitchFamily="2" charset="2"/>
              <a:buChar char="Ø"/>
            </a:pPr>
            <a:r>
              <a:rPr lang="en-GB" sz="1700" dirty="0"/>
              <a:t>IMPACT OF TECHNOLOGY ON NHS STAFF</a:t>
            </a:r>
          </a:p>
          <a:p>
            <a:pPr>
              <a:buFont typeface="Wingdings" panose="05000000000000000000" pitchFamily="2" charset="2"/>
              <a:buChar char="Ø"/>
            </a:pPr>
            <a:r>
              <a:rPr lang="en-GB" sz="1700" dirty="0"/>
              <a:t>WHAT KIND OF SOFTWARE ,HARDWARE AND TOOLS  NHS USE</a:t>
            </a:r>
          </a:p>
          <a:p>
            <a:pPr>
              <a:buFont typeface="Wingdings" panose="05000000000000000000" pitchFamily="2" charset="2"/>
              <a:buChar char="Ø"/>
            </a:pPr>
            <a:endParaRPr lang="en-GB" sz="1700" dirty="0"/>
          </a:p>
          <a:p>
            <a:pPr marL="0" indent="0">
              <a:buNone/>
            </a:pPr>
            <a:endParaRPr lang="en-GB" sz="1700" dirty="0"/>
          </a:p>
        </p:txBody>
      </p:sp>
      <p:sp>
        <p:nvSpPr>
          <p:cNvPr id="5" name="Title 1">
            <a:extLst>
              <a:ext uri="{FF2B5EF4-FFF2-40B4-BE49-F238E27FC236}">
                <a16:creationId xmlns:a16="http://schemas.microsoft.com/office/drawing/2014/main" id="{06D1D771-21C0-C541-C257-D3F1CC94AA86}"/>
              </a:ext>
            </a:extLst>
          </p:cNvPr>
          <p:cNvSpPr txBox="1">
            <a:spLocks/>
          </p:cNvSpPr>
          <p:nvPr/>
        </p:nvSpPr>
        <p:spPr>
          <a:xfrm>
            <a:off x="4269185" y="2401739"/>
            <a:ext cx="3438144" cy="112471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a:t>MEANING OF DIGITAL LITERACY</a:t>
            </a:r>
            <a:endParaRPr lang="en-GB" sz="2800" dirty="0"/>
          </a:p>
        </p:txBody>
      </p:sp>
      <p:sp>
        <p:nvSpPr>
          <p:cNvPr id="6" name="Content Placeholder 2">
            <a:extLst>
              <a:ext uri="{FF2B5EF4-FFF2-40B4-BE49-F238E27FC236}">
                <a16:creationId xmlns:a16="http://schemas.microsoft.com/office/drawing/2014/main" id="{0C7FF826-FE37-E9A5-3AE6-D69F988DDE9E}"/>
              </a:ext>
            </a:extLst>
          </p:cNvPr>
          <p:cNvSpPr txBox="1">
            <a:spLocks/>
          </p:cNvSpPr>
          <p:nvPr/>
        </p:nvSpPr>
        <p:spPr>
          <a:xfrm>
            <a:off x="4268423" y="3573314"/>
            <a:ext cx="3438906" cy="112471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GB" sz="1700"/>
              <a:t>Digital literacy or technology is the application of scientific knowledge for practical purposes ,especially in industry .</a:t>
            </a:r>
            <a:endParaRPr lang="en-GB" sz="1700" dirty="0"/>
          </a:p>
        </p:txBody>
      </p:sp>
    </p:spTree>
    <p:extLst>
      <p:ext uri="{BB962C8B-B14F-4D97-AF65-F5344CB8AC3E}">
        <p14:creationId xmlns:p14="http://schemas.microsoft.com/office/powerpoint/2010/main" val="2737025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descr="NHS England » Digital transformation">
            <a:extLst>
              <a:ext uri="{FF2B5EF4-FFF2-40B4-BE49-F238E27FC236}">
                <a16:creationId xmlns:a16="http://schemas.microsoft.com/office/drawing/2014/main" id="{09A5EACE-2D37-E1FD-E21A-6370722CB6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733"/>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7F7494-7A22-4A18-DFBA-E26483BAB72D}"/>
              </a:ext>
            </a:extLst>
          </p:cNvPr>
          <p:cNvSpPr>
            <a:spLocks noGrp="1"/>
          </p:cNvSpPr>
          <p:nvPr>
            <p:ph type="title"/>
          </p:nvPr>
        </p:nvSpPr>
        <p:spPr>
          <a:xfrm>
            <a:off x="371094" y="1161288"/>
            <a:ext cx="3438144" cy="1124712"/>
          </a:xfrm>
        </p:spPr>
        <p:txBody>
          <a:bodyPr anchor="b">
            <a:normAutofit/>
          </a:bodyPr>
          <a:lstStyle/>
          <a:p>
            <a:r>
              <a:rPr lang="en-GB" sz="2400"/>
              <a:t>HOW TECHNOLOGY IS USE BY NHS TO TRAIN HIS STAFF</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1776B1D-ECEA-382D-847F-2D8C5466B930}"/>
              </a:ext>
            </a:extLst>
          </p:cNvPr>
          <p:cNvSpPr>
            <a:spLocks noGrp="1"/>
          </p:cNvSpPr>
          <p:nvPr>
            <p:ph idx="1"/>
          </p:nvPr>
        </p:nvSpPr>
        <p:spPr>
          <a:xfrm>
            <a:off x="371094" y="2718054"/>
            <a:ext cx="3438906" cy="3207258"/>
          </a:xfrm>
        </p:spPr>
        <p:txBody>
          <a:bodyPr anchor="t">
            <a:normAutofit/>
          </a:bodyPr>
          <a:lstStyle/>
          <a:p>
            <a:pPr>
              <a:buFont typeface="Wingdings" panose="05000000000000000000" pitchFamily="2" charset="2"/>
              <a:buChar char="Ø"/>
            </a:pPr>
            <a:r>
              <a:rPr lang="en-GB" sz="1400"/>
              <a:t>PROVIDING AND STORING INFORMATION AND ADVICE</a:t>
            </a:r>
          </a:p>
          <a:p>
            <a:pPr>
              <a:buFont typeface="Wingdings" panose="05000000000000000000" pitchFamily="2" charset="2"/>
              <a:buChar char="Ø"/>
            </a:pPr>
            <a:r>
              <a:rPr lang="en-GB" sz="1400"/>
              <a:t>ADMINISTRATION AND TRANSCTION </a:t>
            </a:r>
          </a:p>
          <a:p>
            <a:pPr>
              <a:buFont typeface="Wingdings" panose="05000000000000000000" pitchFamily="2" charset="2"/>
              <a:buChar char="Ø"/>
            </a:pPr>
            <a:r>
              <a:rPr lang="en-GB" sz="1400"/>
              <a:t>DIAGNOSIS –MAKING DIAGNOSTIC TECHNOLOGY AVAILABLE TO THE CONSUMER</a:t>
            </a:r>
          </a:p>
          <a:p>
            <a:pPr>
              <a:buFont typeface="Wingdings" panose="05000000000000000000" pitchFamily="2" charset="2"/>
              <a:buChar char="Ø"/>
            </a:pPr>
            <a:r>
              <a:rPr lang="en-GB" sz="1400"/>
              <a:t>MONITORING –PARTICULARY HELPFUL IN AN AGEING POPULATION</a:t>
            </a:r>
          </a:p>
          <a:p>
            <a:pPr>
              <a:buFont typeface="Wingdings" panose="05000000000000000000" pitchFamily="2" charset="2"/>
              <a:buChar char="Ø"/>
            </a:pPr>
            <a:r>
              <a:rPr lang="en-GB" sz="1400"/>
              <a:t>RELATIONSHIPS :IMPROVING COMMUNICATION BETWEEN THE PATIENT CARER AND PROFESSINALS</a:t>
            </a:r>
          </a:p>
          <a:p>
            <a:pPr marL="0" indent="0">
              <a:buNone/>
            </a:pPr>
            <a:r>
              <a:rPr lang="en-GB" sz="1400"/>
              <a:t>(WWW.KINGSFUND.ORG.UK)</a:t>
            </a:r>
          </a:p>
        </p:txBody>
      </p:sp>
      <p:sp>
        <p:nvSpPr>
          <p:cNvPr id="5" name="Title 1">
            <a:extLst>
              <a:ext uri="{FF2B5EF4-FFF2-40B4-BE49-F238E27FC236}">
                <a16:creationId xmlns:a16="http://schemas.microsoft.com/office/drawing/2014/main" id="{08383E00-028F-AA82-CC4A-6FB8006292BE}"/>
              </a:ext>
            </a:extLst>
          </p:cNvPr>
          <p:cNvSpPr txBox="1">
            <a:spLocks/>
          </p:cNvSpPr>
          <p:nvPr/>
        </p:nvSpPr>
        <p:spPr>
          <a:xfrm>
            <a:off x="4475522" y="1029167"/>
            <a:ext cx="6268770" cy="90557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200"/>
              <a:t>SKILL NEEDED</a:t>
            </a:r>
            <a:endParaRPr lang="en-GB" sz="5200" dirty="0"/>
          </a:p>
        </p:txBody>
      </p:sp>
      <p:sp>
        <p:nvSpPr>
          <p:cNvPr id="6" name="Content Placeholder 2">
            <a:extLst>
              <a:ext uri="{FF2B5EF4-FFF2-40B4-BE49-F238E27FC236}">
                <a16:creationId xmlns:a16="http://schemas.microsoft.com/office/drawing/2014/main" id="{A693EEF2-C580-EDD9-14A3-CC91E8C59E65}"/>
              </a:ext>
            </a:extLst>
          </p:cNvPr>
          <p:cNvSpPr txBox="1">
            <a:spLocks/>
          </p:cNvSpPr>
          <p:nvPr/>
        </p:nvSpPr>
        <p:spPr>
          <a:xfrm>
            <a:off x="4478332" y="3306023"/>
            <a:ext cx="6268770" cy="282549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GB" sz="2200"/>
              <a:t>DIGITAL FOUNDATION SKILL</a:t>
            </a:r>
          </a:p>
          <a:p>
            <a:pPr>
              <a:buFont typeface="Wingdings" panose="05000000000000000000" pitchFamily="2" charset="2"/>
              <a:buChar char="Ø"/>
            </a:pPr>
            <a:r>
              <a:rPr lang="en-GB" sz="2200"/>
              <a:t>COMMUNICATING </a:t>
            </a:r>
          </a:p>
          <a:p>
            <a:pPr>
              <a:buFont typeface="Wingdings" panose="05000000000000000000" pitchFamily="2" charset="2"/>
              <a:buChar char="Ø"/>
            </a:pPr>
            <a:r>
              <a:rPr lang="en-GB" sz="2200"/>
              <a:t>TRANSACTION</a:t>
            </a:r>
          </a:p>
          <a:p>
            <a:pPr>
              <a:buFont typeface="Wingdings" panose="05000000000000000000" pitchFamily="2" charset="2"/>
              <a:buChar char="Ø"/>
            </a:pPr>
            <a:r>
              <a:rPr lang="en-GB" sz="2200"/>
              <a:t>BEING SAFE AND LEGAL ONLINE</a:t>
            </a:r>
          </a:p>
          <a:p>
            <a:pPr marL="0" indent="0">
              <a:buFont typeface="Arial" panose="020B0604020202020204" pitchFamily="34" charset="0"/>
              <a:buNone/>
            </a:pPr>
            <a:r>
              <a:rPr lang="en-GB" sz="2200"/>
              <a:t>(WWW.FUTURE LEARN.COM)</a:t>
            </a:r>
            <a:endParaRPr lang="en-GB" sz="2200" dirty="0"/>
          </a:p>
        </p:txBody>
      </p:sp>
    </p:spTree>
    <p:extLst>
      <p:ext uri="{BB962C8B-B14F-4D97-AF65-F5344CB8AC3E}">
        <p14:creationId xmlns:p14="http://schemas.microsoft.com/office/powerpoint/2010/main" val="3157989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35FF8D-6DDF-91B0-8E29-59DF3B38B39C}"/>
              </a:ext>
            </a:extLst>
          </p:cNvPr>
          <p:cNvSpPr>
            <a:spLocks noGrp="1"/>
          </p:cNvSpPr>
          <p:nvPr>
            <p:ph type="title"/>
          </p:nvPr>
        </p:nvSpPr>
        <p:spPr>
          <a:xfrm>
            <a:off x="612648" y="1078992"/>
            <a:ext cx="6268770" cy="1536192"/>
          </a:xfrm>
        </p:spPr>
        <p:txBody>
          <a:bodyPr anchor="b">
            <a:normAutofit/>
          </a:bodyPr>
          <a:lstStyle/>
          <a:p>
            <a:r>
              <a:rPr lang="en-GB"/>
              <a:t>IMPACT OF TECHNOLOGY ON NHS STAFF</a:t>
            </a:r>
          </a:p>
        </p:txBody>
      </p:sp>
      <p:sp>
        <p:nvSpPr>
          <p:cNvPr id="11"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D169A8F-ECAE-00EC-A3A8-2401663CAADB}"/>
              </a:ext>
            </a:extLst>
          </p:cNvPr>
          <p:cNvSpPr>
            <a:spLocks noGrp="1"/>
          </p:cNvSpPr>
          <p:nvPr>
            <p:ph idx="1"/>
          </p:nvPr>
        </p:nvSpPr>
        <p:spPr>
          <a:xfrm>
            <a:off x="615458" y="3355848"/>
            <a:ext cx="6268770" cy="2825496"/>
          </a:xfrm>
        </p:spPr>
        <p:txBody>
          <a:bodyPr>
            <a:normAutofit/>
          </a:bodyPr>
          <a:lstStyle/>
          <a:p>
            <a:pPr>
              <a:buFont typeface="Wingdings" panose="05000000000000000000" pitchFamily="2" charset="2"/>
              <a:buChar char="Ø"/>
            </a:pPr>
            <a:r>
              <a:rPr lang="en-GB" sz="2200"/>
              <a:t>ELECTRONIC MEDICAL RECORDS</a:t>
            </a:r>
          </a:p>
          <a:p>
            <a:pPr>
              <a:buFont typeface="Wingdings" panose="05000000000000000000" pitchFamily="2" charset="2"/>
              <a:buChar char="Ø"/>
            </a:pPr>
            <a:r>
              <a:rPr lang="en-GB" sz="2200"/>
              <a:t>IMPROVED PATIENT CARE</a:t>
            </a:r>
          </a:p>
          <a:p>
            <a:pPr>
              <a:buFont typeface="Wingdings" panose="05000000000000000000" pitchFamily="2" charset="2"/>
              <a:buChar char="Ø"/>
            </a:pPr>
            <a:r>
              <a:rPr lang="en-GB" sz="2200"/>
              <a:t>HEALTH APPLICATIONS</a:t>
            </a:r>
          </a:p>
          <a:p>
            <a:pPr>
              <a:buFont typeface="Wingdings" panose="05000000000000000000" pitchFamily="2" charset="2"/>
              <a:buChar char="Ø"/>
            </a:pPr>
            <a:r>
              <a:rPr lang="en-GB" sz="2200"/>
              <a:t>TELEMEDECINE</a:t>
            </a:r>
          </a:p>
          <a:p>
            <a:pPr>
              <a:buFont typeface="Wingdings" panose="05000000000000000000" pitchFamily="2" charset="2"/>
              <a:buChar char="Ø"/>
            </a:pPr>
            <a:r>
              <a:rPr lang="en-GB" sz="2200"/>
              <a:t>IMPROVED COMMUNICATION</a:t>
            </a:r>
          </a:p>
          <a:p>
            <a:pPr marL="0" indent="0">
              <a:buNone/>
            </a:pPr>
            <a:r>
              <a:rPr lang="en-GB" sz="2200"/>
              <a:t>(WWW.FINGENT.COM)</a:t>
            </a:r>
          </a:p>
        </p:txBody>
      </p:sp>
      <p:pic>
        <p:nvPicPr>
          <p:cNvPr id="4" name="Picture 6" descr="NHS England » Digital transformation">
            <a:extLst>
              <a:ext uri="{FF2B5EF4-FFF2-40B4-BE49-F238E27FC236}">
                <a16:creationId xmlns:a16="http://schemas.microsoft.com/office/drawing/2014/main" id="{4CF4D53F-2839-5EE2-7A2E-CCE0929724A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003" r="31174"/>
          <a:stretch/>
        </p:blipFill>
        <p:spPr bwMode="auto">
          <a:xfrm>
            <a:off x="7684006" y="10"/>
            <a:ext cx="450799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8407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000" y="432000"/>
            <a:ext cx="7600652" cy="432000"/>
          </a:xfrm>
        </p:spPr>
        <p:txBody>
          <a:bodyPr>
            <a:normAutofit fontScale="90000"/>
          </a:bodyPr>
          <a:lstStyle/>
          <a:p>
            <a:r>
              <a:rPr lang="en-US" sz="3600" dirty="0"/>
              <a:t>Digital health communication by NHS</a:t>
            </a:r>
          </a:p>
        </p:txBody>
      </p:sp>
      <p:sp>
        <p:nvSpPr>
          <p:cNvPr id="3" name="Content Placeholder 2"/>
          <p:cNvSpPr>
            <a:spLocks noGrp="1"/>
          </p:cNvSpPr>
          <p:nvPr>
            <p:ph idx="1"/>
          </p:nvPr>
        </p:nvSpPr>
        <p:spPr>
          <a:xfrm>
            <a:off x="430800" y="1130104"/>
            <a:ext cx="11343858" cy="4285958"/>
          </a:xfrm>
        </p:spPr>
        <p:txBody>
          <a:bodyPr>
            <a:normAutofit fontScale="92500" lnSpcReduction="10000"/>
          </a:bodyPr>
          <a:lstStyle/>
          <a:p>
            <a:pPr>
              <a:lnSpc>
                <a:spcPct val="200000"/>
              </a:lnSpc>
              <a:buFont typeface="Wingdings" panose="05000000000000000000" pitchFamily="2" charset="2"/>
              <a:buChar char="v"/>
            </a:pPr>
            <a:r>
              <a:rPr lang="en-US" sz="2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The National Health Service (NHS) website (nhs.uk) is an invaluable resource for millions of people who are actively involved in their health.</a:t>
            </a:r>
          </a:p>
          <a:p>
            <a:pPr>
              <a:lnSpc>
                <a:spcPct val="200000"/>
              </a:lnSpc>
              <a:buFont typeface="Wingdings" panose="05000000000000000000" pitchFamily="2" charset="2"/>
              <a:buChar char="v"/>
            </a:pPr>
            <a:r>
              <a:rPr lang="en-US" sz="19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When visiting certain countries and territories, the NHS </a:t>
            </a:r>
            <a:r>
              <a:rPr lang="en-US" sz="1900" dirty="0" err="1">
                <a:solidFill>
                  <a:schemeClr val="tx1"/>
                </a:solidFill>
                <a:latin typeface="Times New Roman" panose="02020603050405020304" pitchFamily="18" charset="0"/>
                <a:ea typeface="Calibri" panose="020F0502020204030204" pitchFamily="34" charset="0"/>
                <a:cs typeface="Times New Roman" panose="02020603050405020304" pitchFamily="18" charset="0"/>
              </a:rPr>
              <a:t>Covid</a:t>
            </a:r>
            <a:r>
              <a:rPr lang="en-US" sz="19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Pass can be used to prove your COVID-19 status.</a:t>
            </a:r>
          </a:p>
          <a:p>
            <a:pPr>
              <a:lnSpc>
                <a:spcPct val="200000"/>
              </a:lnSpc>
              <a:buFont typeface="Wingdings" panose="05000000000000000000" pitchFamily="2" charset="2"/>
              <a:buChar char="v"/>
            </a:pPr>
            <a:r>
              <a:rPr lang="en-US" sz="19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A user can do things like reorder medication and schedule doctor's visits all from within the NHS app.</a:t>
            </a:r>
          </a:p>
          <a:p>
            <a:pPr>
              <a:lnSpc>
                <a:spcPct val="200000"/>
              </a:lnSpc>
              <a:buFont typeface="Wingdings" panose="05000000000000000000" pitchFamily="2" charset="2"/>
              <a:buChar char="v"/>
            </a:pPr>
            <a:r>
              <a:rPr lang="en-US" sz="19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Over two million unique users per week access the COVID-19 pages on NHS.UK.. </a:t>
            </a:r>
            <a:endParaRPr lang="en-US" sz="19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buFont typeface="Wingdings" panose="05000000000000000000" pitchFamily="2" charset="2"/>
              <a:buChar char="v"/>
            </a:pPr>
            <a:r>
              <a:rPr lang="en-US" sz="19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Patients have the option to prevent their private health information from being used in research and planning through a national data opt-out system..</a:t>
            </a:r>
            <a:endParaRPr lang="en-US" sz="19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buFont typeface="Wingdings" panose="05000000000000000000" pitchFamily="2" charset="2"/>
              <a:buChar char="v"/>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6" name="Rounded Rectangular Callout 5"/>
          <p:cNvSpPr/>
          <p:nvPr/>
        </p:nvSpPr>
        <p:spPr>
          <a:xfrm>
            <a:off x="9601200" y="4811151"/>
            <a:ext cx="2590800" cy="2046849"/>
          </a:xfrm>
          <a:prstGeom prst="wedgeRoundRectCallout">
            <a:avLst>
              <a:gd name="adj1" fmla="val -94624"/>
              <a:gd name="adj2" fmla="val -51984"/>
              <a:gd name="adj3" fmla="val 16667"/>
            </a:avLst>
          </a:prstGeom>
          <a:solidFill>
            <a:srgbClr val="033B57"/>
          </a:solidFill>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The ability to communicate effectively through digital means and spaces.</a:t>
            </a:r>
          </a:p>
        </p:txBody>
      </p:sp>
      <p:sp>
        <p:nvSpPr>
          <p:cNvPr id="7" name="object 7" descr="Beige rectangle">
            <a:extLst>
              <a:ext uri="{FF2B5EF4-FFF2-40B4-BE49-F238E27FC236}">
                <a16:creationId xmlns:a16="http://schemas.microsoft.com/office/drawing/2014/main" id="{1E18A50C-3A6A-40D9-808F-B0329CC4F65E}"/>
              </a:ext>
            </a:extLst>
          </p:cNvPr>
          <p:cNvSpPr/>
          <p:nvPr/>
        </p:nvSpPr>
        <p:spPr bwMode="white">
          <a:xfrm flipV="1">
            <a:off x="430800" y="863997"/>
            <a:ext cx="5955932"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dirty="0"/>
          </a:p>
        </p:txBody>
      </p:sp>
    </p:spTree>
    <p:extLst>
      <p:ext uri="{BB962C8B-B14F-4D97-AF65-F5344CB8AC3E}">
        <p14:creationId xmlns:p14="http://schemas.microsoft.com/office/powerpoint/2010/main" val="1960602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1000"/>
                            </p:stCondLst>
                            <p:childTnLst>
                              <p:par>
                                <p:cTn id="29" presetID="42" presetClass="entr" presetSubtype="0" fill="hold" grpId="0" nodeType="after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1000"/>
                                        <p:tgtEl>
                                          <p:spTgt spid="3">
                                            <p:txEl>
                                              <p:pRg st="3" end="3"/>
                                            </p:txEl>
                                          </p:spTgt>
                                        </p:tgtEl>
                                      </p:cBhvr>
                                    </p:animEffect>
                                    <p:anim calcmode="lin" valueType="num">
                                      <p:cBhvr>
                                        <p:cTn id="3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4" fill="hold">
                            <p:stCondLst>
                              <p:cond delay="2000"/>
                            </p:stCondLst>
                            <p:childTnLst>
                              <p:par>
                                <p:cTn id="35" presetID="42" presetClass="entr" presetSubtype="0" fill="hold" grpId="0" nodeType="after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fade">
                                      <p:cBhvr>
                                        <p:cTn id="37" dur="1000"/>
                                        <p:tgtEl>
                                          <p:spTgt spid="3">
                                            <p:txEl>
                                              <p:pRg st="4" end="4"/>
                                            </p:txEl>
                                          </p:spTgt>
                                        </p:tgtEl>
                                      </p:cBhvr>
                                    </p:animEffect>
                                    <p:anim calcmode="lin" valueType="num">
                                      <p:cBhvr>
                                        <p:cTn id="3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000" y="432000"/>
            <a:ext cx="7600652" cy="432000"/>
          </a:xfrm>
        </p:spPr>
        <p:txBody>
          <a:bodyPr>
            <a:normAutofit fontScale="90000"/>
          </a:bodyPr>
          <a:lstStyle/>
          <a:p>
            <a:r>
              <a:rPr lang="en-US" sz="3600" dirty="0"/>
              <a:t>Digital health communication by NHS</a:t>
            </a:r>
          </a:p>
        </p:txBody>
      </p:sp>
      <p:sp>
        <p:nvSpPr>
          <p:cNvPr id="7" name="object 7" descr="Beige rectangle">
            <a:extLst>
              <a:ext uri="{FF2B5EF4-FFF2-40B4-BE49-F238E27FC236}">
                <a16:creationId xmlns:a16="http://schemas.microsoft.com/office/drawing/2014/main" id="{1E18A50C-3A6A-40D9-808F-B0329CC4F65E}"/>
              </a:ext>
            </a:extLst>
          </p:cNvPr>
          <p:cNvSpPr/>
          <p:nvPr/>
        </p:nvSpPr>
        <p:spPr bwMode="white">
          <a:xfrm flipV="1">
            <a:off x="430800" y="863997"/>
            <a:ext cx="5955932"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dirty="0"/>
          </a:p>
        </p:txBody>
      </p:sp>
      <p:sp>
        <p:nvSpPr>
          <p:cNvPr id="8" name="TextBox 7">
            <a:extLst>
              <a:ext uri="{FF2B5EF4-FFF2-40B4-BE49-F238E27FC236}">
                <a16:creationId xmlns:a16="http://schemas.microsoft.com/office/drawing/2014/main" id="{5265CBCE-424E-4280-8B6F-94C6E27B539B}"/>
              </a:ext>
            </a:extLst>
          </p:cNvPr>
          <p:cNvSpPr txBox="1"/>
          <p:nvPr/>
        </p:nvSpPr>
        <p:spPr>
          <a:xfrm>
            <a:off x="0" y="1265623"/>
            <a:ext cx="8507145" cy="880369"/>
          </a:xfrm>
          <a:prstGeom prst="rect">
            <a:avLst/>
          </a:prstGeom>
          <a:noFill/>
        </p:spPr>
        <p:txBody>
          <a:bodyPr wrap="square">
            <a:spAutoFit/>
          </a:bodyPr>
          <a:lstStyle/>
          <a:p>
            <a:pPr marL="342900" marR="0" lvl="0" indent="-342900" algn="just">
              <a:lnSpc>
                <a:spcPct val="150000"/>
              </a:lnSpc>
              <a:spcBef>
                <a:spcPts val="0"/>
              </a:spcBef>
              <a:spcAft>
                <a:spcPts val="1000"/>
              </a:spcAft>
              <a:buFont typeface="Wingdings" panose="05000000000000000000" pitchFamily="2" charset="2"/>
              <a:buChar char=""/>
            </a:pPr>
            <a:r>
              <a:rPr lang="en-US" dirty="0">
                <a:latin typeface="Times" panose="02020603060405020304" pitchFamily="18" charset="0"/>
                <a:ea typeface="Calibri" panose="020F0502020204030204" pitchFamily="34" charset="0"/>
                <a:cs typeface="Times New Roman" panose="02020603050405020304" pitchFamily="18" charset="0"/>
              </a:rPr>
              <a:t>By the end of the first quarter of 2022, the NHS had achieved nearly 99.95% availability across all of its live services.</a:t>
            </a:r>
            <a:endParaRPr lang="en-US" dirty="0">
              <a:effectLst/>
              <a:latin typeface="Times" panose="02020603060405020304" pitchFamily="18"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4FCD330B-E3D3-448E-A58E-53413F0153DB}"/>
              </a:ext>
            </a:extLst>
          </p:cNvPr>
          <p:cNvSpPr txBox="1"/>
          <p:nvPr/>
        </p:nvSpPr>
        <p:spPr>
          <a:xfrm>
            <a:off x="-19050" y="2401993"/>
            <a:ext cx="12211050" cy="873509"/>
          </a:xfrm>
          <a:prstGeom prst="rect">
            <a:avLst/>
          </a:prstGeom>
          <a:noFill/>
        </p:spPr>
        <p:txBody>
          <a:bodyPr wrap="square">
            <a:spAutoFit/>
          </a:bodyPr>
          <a:lstStyle/>
          <a:p>
            <a:pPr marL="342900" marR="0" lvl="0" indent="-342900" algn="just">
              <a:lnSpc>
                <a:spcPct val="150000"/>
              </a:lnSpc>
              <a:spcBef>
                <a:spcPts val="0"/>
              </a:spcBef>
              <a:spcAft>
                <a:spcPts val="1000"/>
              </a:spcAft>
              <a:buFont typeface="Wingdings" panose="05000000000000000000" pitchFamily="2" charset="2"/>
              <a:buChar char=""/>
            </a:pPr>
            <a:r>
              <a:rPr lang="en-US" dirty="0">
                <a:latin typeface="Times" panose="02020603060405020304" pitchFamily="18" charset="0"/>
                <a:ea typeface="Calibri" panose="020F0502020204030204" pitchFamily="34" charset="0"/>
                <a:cs typeface="Times New Roman" panose="02020603050405020304" pitchFamily="18" charset="0"/>
              </a:rPr>
              <a:t>More than 70,000 services and 1,500 </a:t>
            </a:r>
            <a:r>
              <a:rPr lang="en-US" dirty="0" err="1">
                <a:latin typeface="Times" panose="02020603060405020304" pitchFamily="18" charset="0"/>
                <a:ea typeface="Calibri" panose="020F0502020204030204" pitchFamily="34" charset="0"/>
                <a:cs typeface="Times New Roman" panose="02020603050405020304" pitchFamily="18" charset="0"/>
              </a:rPr>
              <a:t>organisations</a:t>
            </a:r>
            <a:r>
              <a:rPr lang="en-US" dirty="0">
                <a:latin typeface="Times" panose="02020603060405020304" pitchFamily="18" charset="0"/>
                <a:ea typeface="Calibri" panose="020F0502020204030204" pitchFamily="34" charset="0"/>
                <a:cs typeface="Times New Roman" panose="02020603050405020304" pitchFamily="18" charset="0"/>
              </a:rPr>
              <a:t> are connected through the e-Referral Service, allowing an estimated 530 thousand monthly bookings for patients to select their initial hospital or clinic appointments.</a:t>
            </a:r>
            <a:endParaRPr lang="en-US" dirty="0">
              <a:effectLst/>
              <a:latin typeface="Times" panose="02020603060405020304" pitchFamily="18"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23C6B461-442E-4A0A-8847-8F32005C7A89}"/>
              </a:ext>
            </a:extLst>
          </p:cNvPr>
          <p:cNvSpPr txBox="1"/>
          <p:nvPr/>
        </p:nvSpPr>
        <p:spPr>
          <a:xfrm>
            <a:off x="-1" y="3682511"/>
            <a:ext cx="9378267" cy="792781"/>
          </a:xfrm>
          <a:prstGeom prst="rect">
            <a:avLst/>
          </a:prstGeom>
          <a:noFill/>
        </p:spPr>
        <p:txBody>
          <a:bodyPr wrap="square">
            <a:spAutoFit/>
          </a:bodyPr>
          <a:lstStyle/>
          <a:p>
            <a:pPr marL="342900" marR="0" lvl="0" indent="-342900" algn="just">
              <a:lnSpc>
                <a:spcPct val="150000"/>
              </a:lnSpc>
              <a:spcBef>
                <a:spcPts val="0"/>
              </a:spcBef>
              <a:spcAft>
                <a:spcPts val="1000"/>
              </a:spcAft>
              <a:buFont typeface="Wingdings" panose="05000000000000000000" pitchFamily="2" charset="2"/>
              <a:buChar char=""/>
            </a:pPr>
            <a:r>
              <a:rPr lang="en-US" sz="1600" dirty="0">
                <a:latin typeface="Times" panose="02020603060405020304" pitchFamily="18" charset="0"/>
                <a:ea typeface="Calibri" panose="020F0502020204030204" pitchFamily="34" charset="0"/>
                <a:cs typeface="Times New Roman" panose="02020603050405020304" pitchFamily="18" charset="0"/>
              </a:rPr>
              <a:t>The National Health Service's Electronic Prescription Service is used by nearly all pharmacies and general practitioners (97.5%).</a:t>
            </a:r>
            <a:endParaRPr lang="en-US" sz="1600" dirty="0">
              <a:effectLst/>
              <a:latin typeface="Times" panose="02020603060405020304" pitchFamily="18" charset="0"/>
              <a:ea typeface="Calibri" panose="020F0502020204030204" pitchFamily="34" charset="0"/>
              <a:cs typeface="Times New Roman" panose="02020603050405020304" pitchFamily="18" charset="0"/>
            </a:endParaRPr>
          </a:p>
        </p:txBody>
      </p:sp>
      <p:sp>
        <p:nvSpPr>
          <p:cNvPr id="11" name="Wave 10">
            <a:extLst>
              <a:ext uri="{FF2B5EF4-FFF2-40B4-BE49-F238E27FC236}">
                <a16:creationId xmlns:a16="http://schemas.microsoft.com/office/drawing/2014/main" id="{629C8B48-52FD-46E0-ADFF-5927411FE9AB}"/>
              </a:ext>
            </a:extLst>
          </p:cNvPr>
          <p:cNvSpPr/>
          <p:nvPr/>
        </p:nvSpPr>
        <p:spPr>
          <a:xfrm>
            <a:off x="9378266" y="3321661"/>
            <a:ext cx="2705882" cy="1970152"/>
          </a:xfrm>
          <a:prstGeom prst="wave">
            <a:avLst/>
          </a:prstGeom>
          <a:solidFill>
            <a:srgbClr val="033B5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dirty="0"/>
              <a:t>This is the capacity to participate in digital health teams and working groups</a:t>
            </a:r>
          </a:p>
        </p:txBody>
      </p:sp>
      <p:pic>
        <p:nvPicPr>
          <p:cNvPr id="12" name="Picture Placeholder 10">
            <a:extLst>
              <a:ext uri="{FF2B5EF4-FFF2-40B4-BE49-F238E27FC236}">
                <a16:creationId xmlns:a16="http://schemas.microsoft.com/office/drawing/2014/main" id="{62353F24-FC4E-4F31-AAC7-EFED0944C6EA}"/>
              </a:ext>
            </a:extLst>
          </p:cNvPr>
          <p:cNvPicPr>
            <a:picLocks noChangeAspect="1"/>
          </p:cNvPicPr>
          <p:nvPr/>
        </p:nvPicPr>
        <p:blipFill>
          <a:blip r:embed="rId3"/>
          <a:srcRect/>
          <a:stretch/>
        </p:blipFill>
        <p:spPr>
          <a:xfrm>
            <a:off x="8713154" y="137157"/>
            <a:ext cx="3370993" cy="216098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4" name="TextBox 13">
            <a:extLst>
              <a:ext uri="{FF2B5EF4-FFF2-40B4-BE49-F238E27FC236}">
                <a16:creationId xmlns:a16="http://schemas.microsoft.com/office/drawing/2014/main" id="{2097F003-C0A8-4848-AD98-A19EB1CE0336}"/>
              </a:ext>
            </a:extLst>
          </p:cNvPr>
          <p:cNvSpPr txBox="1"/>
          <p:nvPr/>
        </p:nvSpPr>
        <p:spPr>
          <a:xfrm>
            <a:off x="-19050" y="4857629"/>
            <a:ext cx="9219322" cy="878895"/>
          </a:xfrm>
          <a:prstGeom prst="rect">
            <a:avLst/>
          </a:prstGeom>
          <a:noFill/>
        </p:spPr>
        <p:txBody>
          <a:bodyPr wrap="square">
            <a:spAutoFit/>
          </a:bodyPr>
          <a:lstStyle/>
          <a:p>
            <a:pPr marL="342900" marR="0" lvl="0" indent="-342900" algn="just">
              <a:lnSpc>
                <a:spcPct val="150000"/>
              </a:lnSpc>
              <a:spcBef>
                <a:spcPts val="0"/>
              </a:spcBef>
              <a:spcAft>
                <a:spcPts val="1000"/>
              </a:spcAft>
              <a:buFont typeface="Wingdings" panose="05000000000000000000" pitchFamily="2"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Users of </a:t>
            </a:r>
            <a:r>
              <a:rPr lang="en-US" dirty="0" err="1">
                <a:latin typeface="Times New Roman" panose="02020603050405020304" pitchFamily="18" charset="0"/>
                <a:ea typeface="Calibri" panose="020F0502020204030204" pitchFamily="34" charset="0"/>
                <a:cs typeface="Times New Roman" panose="02020603050405020304" pitchFamily="18" charset="0"/>
              </a:rPr>
              <a:t>NHSmail</a:t>
            </a:r>
            <a:r>
              <a:rPr lang="en-US" dirty="0">
                <a:latin typeface="Times New Roman" panose="02020603050405020304" pitchFamily="18" charset="0"/>
                <a:ea typeface="Calibri" panose="020F0502020204030204" pitchFamily="34" charset="0"/>
                <a:cs typeface="Times New Roman" panose="02020603050405020304" pitchFamily="18" charset="0"/>
              </a:rPr>
              <a:t>, estimated at 1.6 million, have made 31.7 million phone calls, arranged 66 million meetings, and sent 299 million chat messages using Microsoft Team.</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66767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1000"/>
                                        <p:tgtEl>
                                          <p:spTgt spid="14"/>
                                        </p:tgtEl>
                                      </p:cBhvr>
                                    </p:animEffect>
                                    <p:anim calcmode="lin" valueType="num">
                                      <p:cBhvr>
                                        <p:cTn id="29" dur="1000" fill="hold"/>
                                        <p:tgtEl>
                                          <p:spTgt spid="14"/>
                                        </p:tgtEl>
                                        <p:attrNameLst>
                                          <p:attrName>ppt_x</p:attrName>
                                        </p:attrNameLst>
                                      </p:cBhvr>
                                      <p:tavLst>
                                        <p:tav tm="0">
                                          <p:val>
                                            <p:strVal val="#ppt_x"/>
                                          </p:val>
                                        </p:tav>
                                        <p:tav tm="100000">
                                          <p:val>
                                            <p:strVal val="#ppt_x"/>
                                          </p:val>
                                        </p:tav>
                                      </p:tavLst>
                                    </p:anim>
                                    <p:anim calcmode="lin" valueType="num">
                                      <p:cBhvr>
                                        <p:cTn id="30" dur="1000" fill="hold"/>
                                        <p:tgtEl>
                                          <p:spTgt spid="14"/>
                                        </p:tgtEl>
                                        <p:attrNameLst>
                                          <p:attrName>ppt_y</p:attrName>
                                        </p:attrNameLst>
                                      </p:cBhvr>
                                      <p:tavLst>
                                        <p:tav tm="0">
                                          <p:val>
                                            <p:strVal val="#ppt_y+.1"/>
                                          </p:val>
                                        </p:tav>
                                        <p:tav tm="100000">
                                          <p:val>
                                            <p:strVal val="#ppt_y"/>
                                          </p:val>
                                        </p:tav>
                                      </p:tavLst>
                                    </p:anim>
                                  </p:childTnLst>
                                </p:cTn>
                              </p:par>
                            </p:childTnLst>
                          </p:cTn>
                        </p:par>
                        <p:par>
                          <p:cTn id="31" fill="hold">
                            <p:stCondLst>
                              <p:cond delay="1000"/>
                            </p:stCondLst>
                            <p:childTnLst>
                              <p:par>
                                <p:cTn id="32" presetID="42" presetClass="entr" presetSubtype="0" fill="hold" grpId="0" nodeType="after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1000"/>
                                        <p:tgtEl>
                                          <p:spTgt spid="11"/>
                                        </p:tgtEl>
                                      </p:cBhvr>
                                    </p:animEffect>
                                    <p:anim calcmode="lin" valueType="num">
                                      <p:cBhvr>
                                        <p:cTn id="35" dur="1000" fill="hold"/>
                                        <p:tgtEl>
                                          <p:spTgt spid="11"/>
                                        </p:tgtEl>
                                        <p:attrNameLst>
                                          <p:attrName>ppt_x</p:attrName>
                                        </p:attrNameLst>
                                      </p:cBhvr>
                                      <p:tavLst>
                                        <p:tav tm="0">
                                          <p:val>
                                            <p:strVal val="#ppt_x"/>
                                          </p:val>
                                        </p:tav>
                                        <p:tav tm="100000">
                                          <p:val>
                                            <p:strVal val="#ppt_x"/>
                                          </p:val>
                                        </p:tav>
                                      </p:tavLst>
                                    </p:anim>
                                    <p:anim calcmode="lin" valueType="num">
                                      <p:cBhvr>
                                        <p:cTn id="3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animBg="1"/>
      <p:bldP spid="1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000" y="432000"/>
            <a:ext cx="7600652" cy="432000"/>
          </a:xfrm>
        </p:spPr>
        <p:txBody>
          <a:bodyPr>
            <a:normAutofit fontScale="90000"/>
          </a:bodyPr>
          <a:lstStyle/>
          <a:p>
            <a:r>
              <a:rPr lang="en-US" sz="3600" dirty="0"/>
              <a:t>Digital health collaboration</a:t>
            </a:r>
          </a:p>
        </p:txBody>
      </p:sp>
      <p:sp>
        <p:nvSpPr>
          <p:cNvPr id="10" name="TextBox 9">
            <a:extLst>
              <a:ext uri="{FF2B5EF4-FFF2-40B4-BE49-F238E27FC236}">
                <a16:creationId xmlns:a16="http://schemas.microsoft.com/office/drawing/2014/main" id="{B8A274F9-14CE-423C-A149-21236288D9AD}"/>
              </a:ext>
            </a:extLst>
          </p:cNvPr>
          <p:cNvSpPr txBox="1"/>
          <p:nvPr/>
        </p:nvSpPr>
        <p:spPr>
          <a:xfrm>
            <a:off x="234314" y="1393740"/>
            <a:ext cx="11424286" cy="792781"/>
          </a:xfrm>
          <a:prstGeom prst="rect">
            <a:avLst/>
          </a:prstGeom>
          <a:noFill/>
        </p:spPr>
        <p:txBody>
          <a:bodyPr wrap="square">
            <a:spAutoFit/>
          </a:bodyPr>
          <a:lstStyle/>
          <a:p>
            <a:pPr marL="342900" marR="0" lvl="0" indent="-342900" algn="just">
              <a:lnSpc>
                <a:spcPct val="150000"/>
              </a:lnSpc>
              <a:spcBef>
                <a:spcPts val="0"/>
              </a:spcBef>
              <a:spcAft>
                <a:spcPts val="1000"/>
              </a:spcAft>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Times New Roman" panose="02020603050405020304" pitchFamily="18" charset="0"/>
              </a:rPr>
              <a:t>This is made possible through the Direct Care API, which allows GPs to coordinate appointments and communicate patient data across many electronic health record systems. Weekly, this has around 1,000,000 visits.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691068A9-1FC7-418C-9E6D-E42FDE67C4FE}"/>
              </a:ext>
            </a:extLst>
          </p:cNvPr>
          <p:cNvSpPr txBox="1"/>
          <p:nvPr/>
        </p:nvSpPr>
        <p:spPr>
          <a:xfrm>
            <a:off x="234314" y="2732040"/>
            <a:ext cx="11630026" cy="792781"/>
          </a:xfrm>
          <a:prstGeom prst="rect">
            <a:avLst/>
          </a:prstGeom>
          <a:noFill/>
        </p:spPr>
        <p:txBody>
          <a:bodyPr wrap="square">
            <a:spAutoFit/>
          </a:bodyPr>
          <a:lstStyle/>
          <a:p>
            <a:pPr marL="342900" marR="0" lvl="0" indent="-342900" algn="just">
              <a:lnSpc>
                <a:spcPct val="150000"/>
              </a:lnSpc>
              <a:spcBef>
                <a:spcPts val="0"/>
              </a:spcBef>
              <a:spcAft>
                <a:spcPts val="1000"/>
              </a:spcAft>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Times New Roman" panose="02020603050405020304" pitchFamily="18" charset="0"/>
              </a:rPr>
              <a:t>The primary care physician's medical records are the basis for the summary care record, which is shared with other clinicians who are </a:t>
            </a:r>
            <a:r>
              <a:rPr lang="en-US" sz="1600" dirty="0" err="1">
                <a:latin typeface="Calibri" panose="020F0502020204030204" pitchFamily="34" charset="0"/>
                <a:ea typeface="Calibri" panose="020F0502020204030204" pitchFamily="34" charset="0"/>
                <a:cs typeface="Times New Roman" panose="02020603050405020304" pitchFamily="18" charset="0"/>
              </a:rPr>
              <a:t>authorised</a:t>
            </a:r>
            <a:r>
              <a:rPr lang="en-US" sz="1600" dirty="0">
                <a:latin typeface="Calibri" panose="020F0502020204030204" pitchFamily="34" charset="0"/>
                <a:ea typeface="Calibri" panose="020F0502020204030204" pitchFamily="34" charset="0"/>
                <a:cs typeface="Times New Roman" panose="02020603050405020304" pitchFamily="18" charset="0"/>
              </a:rPr>
              <a:t> to view it. Approximately 286 thousand people each week listen to these recordings.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FF809BEF-09D9-471C-AE83-77C180C63E47}"/>
              </a:ext>
            </a:extLst>
          </p:cNvPr>
          <p:cNvSpPr txBox="1"/>
          <p:nvPr/>
        </p:nvSpPr>
        <p:spPr>
          <a:xfrm>
            <a:off x="234314" y="4169867"/>
            <a:ext cx="11957686" cy="423449"/>
          </a:xfrm>
          <a:prstGeom prst="rect">
            <a:avLst/>
          </a:prstGeom>
          <a:noFill/>
        </p:spPr>
        <p:txBody>
          <a:bodyPr wrap="square">
            <a:spAutoFit/>
          </a:bodyPr>
          <a:lstStyle/>
          <a:p>
            <a:pPr marL="342900" marR="0" lvl="0" indent="-342900" algn="just">
              <a:lnSpc>
                <a:spcPct val="150000"/>
              </a:lnSpc>
              <a:spcBef>
                <a:spcPts val="0"/>
              </a:spcBef>
              <a:spcAft>
                <a:spcPts val="1000"/>
              </a:spcAft>
              <a:buFont typeface="Wingdings" panose="05000000000000000000" pitchFamily="2" charset="2"/>
              <a:buChar char=""/>
            </a:pPr>
            <a:r>
              <a:rPr lang="en-US" sz="1600" dirty="0">
                <a:latin typeface="Calibri" panose="020F0502020204030204" pitchFamily="34" charset="0"/>
                <a:ea typeface="Calibri" panose="020F0502020204030204" pitchFamily="34" charset="0"/>
                <a:cs typeface="Times New Roman" panose="02020603050405020304" pitchFamily="18" charset="0"/>
              </a:rPr>
              <a:t>The Child Protection Service is responsible for safeguarding children and performing other related tasks.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object 7" descr="Beige rectangle">
            <a:extLst>
              <a:ext uri="{FF2B5EF4-FFF2-40B4-BE49-F238E27FC236}">
                <a16:creationId xmlns:a16="http://schemas.microsoft.com/office/drawing/2014/main" id="{18747E9A-76BC-4540-854A-BE5A7FCBA60B}"/>
              </a:ext>
            </a:extLst>
          </p:cNvPr>
          <p:cNvSpPr/>
          <p:nvPr/>
        </p:nvSpPr>
        <p:spPr bwMode="white">
          <a:xfrm>
            <a:off x="430800" y="909716"/>
            <a:ext cx="4295945" cy="98113"/>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dirty="0"/>
          </a:p>
        </p:txBody>
      </p:sp>
    </p:spTree>
    <p:extLst>
      <p:ext uri="{BB962C8B-B14F-4D97-AF65-F5344CB8AC3E}">
        <p14:creationId xmlns:p14="http://schemas.microsoft.com/office/powerpoint/2010/main" val="1357120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2">
    <p:bg>
      <p:bgPr>
        <a:solidFill>
          <a:srgbClr val="000000"/>
        </a:solidFill>
        <a:effectLst/>
      </p:bgPr>
    </p:bg>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D2368830-5587-7AFE-63BC-A81B2AF7276B}"/>
              </a:ext>
            </a:extLst>
          </p:cNvPr>
          <p:cNvPicPr>
            <a:picLocks noChangeAspect="1"/>
          </p:cNvPicPr>
          <p:nvPr/>
        </p:nvPicPr>
        <p:blipFill>
          <a:blip r:embed="rId2"/>
          <a:srcRect t="14898" r="-1" b="854"/>
          <a:stretch>
            <a:fillRect/>
          </a:stretch>
        </p:blipFill>
        <p:spPr>
          <a:xfrm>
            <a:off x="-4818" y="3575"/>
            <a:ext cx="12188933" cy="6854424"/>
          </a:xfrm>
          <a:prstGeom prst="rect">
            <a:avLst/>
          </a:prstGeom>
          <a:noFill/>
          <a:ln cap="flat">
            <a:noFill/>
          </a:ln>
        </p:spPr>
      </p:pic>
      <p:sp>
        <p:nvSpPr>
          <p:cNvPr id="3" name="Rectangle 29">
            <a:extLst>
              <a:ext uri="{FF2B5EF4-FFF2-40B4-BE49-F238E27FC236}">
                <a16:creationId xmlns:a16="http://schemas.microsoft.com/office/drawing/2014/main" id="{B6AF5A43-4340-059D-2AB5-D759E8BE5A5A}"/>
              </a:ext>
            </a:extLst>
          </p:cNvPr>
          <p:cNvSpPr>
            <a:spLocks noMove="1" noResize="1"/>
          </p:cNvSpPr>
          <p:nvPr/>
        </p:nvSpPr>
        <p:spPr>
          <a:xfrm>
            <a:off x="6089647" y="0"/>
            <a:ext cx="6102348" cy="6858000"/>
          </a:xfrm>
          <a:prstGeom prst="rect">
            <a:avLst/>
          </a:prstGeom>
          <a:solidFill>
            <a:srgbClr val="0D0D0D">
              <a:alpha val="85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Rectangle 31">
            <a:extLst>
              <a:ext uri="{FF2B5EF4-FFF2-40B4-BE49-F238E27FC236}">
                <a16:creationId xmlns:a16="http://schemas.microsoft.com/office/drawing/2014/main" id="{7FF2929D-770C-1994-67EF-D85C8CAA97BB}"/>
              </a:ext>
            </a:extLst>
          </p:cNvPr>
          <p:cNvSpPr>
            <a:spLocks noMove="1" noResize="1"/>
          </p:cNvSpPr>
          <p:nvPr/>
        </p:nvSpPr>
        <p:spPr>
          <a:xfrm>
            <a:off x="0" y="0"/>
            <a:ext cx="6102348" cy="6858000"/>
          </a:xfrm>
          <a:prstGeom prst="rect">
            <a:avLst/>
          </a:prstGeom>
          <a:solidFill>
            <a:srgbClr val="0D0D0D">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C34B9F6C-6969-28B9-5D74-480CA6E10B36}"/>
              </a:ext>
            </a:extLst>
          </p:cNvPr>
          <p:cNvSpPr txBox="1">
            <a:spLocks noGrp="1"/>
          </p:cNvSpPr>
          <p:nvPr>
            <p:ph type="title"/>
          </p:nvPr>
        </p:nvSpPr>
        <p:spPr>
          <a:xfrm>
            <a:off x="1282619" y="1748771"/>
            <a:ext cx="3498979" cy="3360456"/>
          </a:xfrm>
        </p:spPr>
        <p:txBody>
          <a:bodyPr anchorCtr="1"/>
          <a:lstStyle/>
          <a:p>
            <a:pPr lvl="0" algn="ctr"/>
            <a:r>
              <a:rPr lang="en-US" sz="3400">
                <a:solidFill>
                  <a:srgbClr val="FFFFFF"/>
                </a:solidFill>
              </a:rPr>
              <a:t>THE USE OF COMTEMPORARY TECHNOLOGY IN HEALTH CARE </a:t>
            </a:r>
          </a:p>
        </p:txBody>
      </p:sp>
      <p:pic>
        <p:nvPicPr>
          <p:cNvPr id="6" name="Picture 5">
            <a:extLst>
              <a:ext uri="{FF2B5EF4-FFF2-40B4-BE49-F238E27FC236}">
                <a16:creationId xmlns:a16="http://schemas.microsoft.com/office/drawing/2014/main" id="{630BE52F-F1B8-A083-BDFD-2B1ADC82D1EA}"/>
              </a:ext>
            </a:extLst>
          </p:cNvPr>
          <p:cNvPicPr>
            <a:picLocks noChangeAspect="1"/>
          </p:cNvPicPr>
          <p:nvPr/>
        </p:nvPicPr>
        <p:blipFill>
          <a:blip r:embed="rId3"/>
          <a:srcRect l="8256" r="2859"/>
          <a:stretch>
            <a:fillRect/>
          </a:stretch>
        </p:blipFill>
        <p:spPr>
          <a:xfrm>
            <a:off x="6883402" y="803190"/>
            <a:ext cx="4516916" cy="2385916"/>
          </a:xfrm>
          <a:prstGeom prst="rect">
            <a:avLst/>
          </a:prstGeom>
          <a:noFill/>
          <a:ln cap="flat">
            <a:noFill/>
          </a:ln>
        </p:spPr>
      </p:pic>
      <p:sp>
        <p:nvSpPr>
          <p:cNvPr id="7" name="TextBox 3">
            <a:extLst>
              <a:ext uri="{FF2B5EF4-FFF2-40B4-BE49-F238E27FC236}">
                <a16:creationId xmlns:a16="http://schemas.microsoft.com/office/drawing/2014/main" id="{DE9C455A-110B-C4F5-0AC3-33CCF4E063A8}"/>
              </a:ext>
            </a:extLst>
          </p:cNvPr>
          <p:cNvSpPr txBox="1"/>
          <p:nvPr/>
        </p:nvSpPr>
        <p:spPr>
          <a:xfrm>
            <a:off x="6883402" y="3676052"/>
            <a:ext cx="4516916" cy="2375757"/>
          </a:xfrm>
          <a:prstGeom prst="rect">
            <a:avLst/>
          </a:prstGeom>
          <a:noFill/>
          <a:ln cap="flat">
            <a:noFill/>
          </a:ln>
        </p:spPr>
        <p:txBody>
          <a:bodyPr vert="horz" wrap="square" lIns="91440" tIns="45720" rIns="91440" bIns="45720" anchor="ctr" anchorCtr="0" compatLnSpc="1">
            <a:normAutofit/>
          </a:bodyPr>
          <a:lstStyle/>
          <a:p>
            <a:pPr marL="0" marR="0" lvl="0" indent="-228600" algn="l" defTabSz="914400" rtl="0" fontAlgn="auto" hangingPunct="1">
              <a:lnSpc>
                <a:spcPct val="9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a:p>
            <a:pPr marL="0" marR="0" lvl="0" indent="-228600" algn="l" defTabSz="914400" rtl="0" fontAlgn="auto" hangingPunct="1">
              <a:lnSpc>
                <a:spcPct val="9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a:p>
            <a:pPr marL="0" marR="0" lvl="0" indent="-228600" algn="l" defTabSz="914400" rtl="0" fontAlgn="auto" hangingPunct="1">
              <a:lnSpc>
                <a:spcPct val="9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a:p>
            <a:pPr marL="0" marR="0" lvl="0" indent="-228600" algn="l" defTabSz="914400" rtl="0" fontAlgn="auto" hangingPunct="1">
              <a:lnSpc>
                <a:spcPct val="9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alibri"/>
              </a:rPr>
              <a:t>PAULO BIAGI </a:t>
            </a:r>
          </a:p>
          <a:p>
            <a:pPr marL="0" marR="0" lvl="0" indent="-228600" algn="l" defTabSz="914400" rtl="0" fontAlgn="auto" hangingPunct="1">
              <a:lnSpc>
                <a:spcPct val="9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alibri"/>
              </a:rPr>
              <a:t>S.N 2212471</a:t>
            </a:r>
          </a:p>
          <a:p>
            <a:pPr marL="0" marR="0" lvl="0" indent="-228600" algn="l" defTabSz="914400" rtl="0" fontAlgn="auto" hangingPunct="1">
              <a:lnSpc>
                <a:spcPct val="9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alibri"/>
              </a:rPr>
              <a:t> LECTTURER DR: SUNETH FERNANDO</a:t>
            </a:r>
          </a:p>
        </p:txBody>
      </p:sp>
    </p:spTree>
    <p:extLst>
      <p:ext uri="{BB962C8B-B14F-4D97-AF65-F5344CB8AC3E}">
        <p14:creationId xmlns:p14="http://schemas.microsoft.com/office/powerpoint/2010/main" val="1483619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50">
            <a:extLst>
              <a:ext uri="{FF2B5EF4-FFF2-40B4-BE49-F238E27FC236}">
                <a16:creationId xmlns:a16="http://schemas.microsoft.com/office/drawing/2014/main" id="{01E5FBB1-C988-BAEA-041A-39CD9F53F463}"/>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52">
            <a:extLst>
              <a:ext uri="{FF2B5EF4-FFF2-40B4-BE49-F238E27FC236}">
                <a16:creationId xmlns:a16="http://schemas.microsoft.com/office/drawing/2014/main" id="{A0F4E7D8-EF7E-3EE2-A5D5-115E2F43E15F}"/>
              </a:ext>
            </a:extLst>
          </p:cNvPr>
          <p:cNvSpPr>
            <a:spLocks noMove="1" noResize="1"/>
          </p:cNvSpPr>
          <p:nvPr/>
        </p:nvSpPr>
        <p:spPr>
          <a:xfrm>
            <a:off x="187387" y="181572"/>
            <a:ext cx="11823640" cy="6501091"/>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pic>
        <p:nvPicPr>
          <p:cNvPr id="4" name="Picture 5">
            <a:extLst>
              <a:ext uri="{FF2B5EF4-FFF2-40B4-BE49-F238E27FC236}">
                <a16:creationId xmlns:a16="http://schemas.microsoft.com/office/drawing/2014/main" id="{AB8EB273-FB99-C041-43B8-BC9214F7D439}"/>
              </a:ext>
            </a:extLst>
          </p:cNvPr>
          <p:cNvPicPr>
            <a:picLocks noChangeAspect="1"/>
          </p:cNvPicPr>
          <p:nvPr/>
        </p:nvPicPr>
        <p:blipFill>
          <a:blip r:embed="rId2">
            <a:alphaModFix amt="60000"/>
          </a:blip>
          <a:srcRect r="-1" b="17649"/>
          <a:stretch>
            <a:fillRect/>
          </a:stretch>
        </p:blipFill>
        <p:spPr>
          <a:xfrm>
            <a:off x="187387" y="182880"/>
            <a:ext cx="11824481" cy="6499783"/>
          </a:xfrm>
          <a:prstGeom prst="rect">
            <a:avLst/>
          </a:prstGeom>
          <a:noFill/>
          <a:ln cap="flat">
            <a:noFill/>
          </a:ln>
        </p:spPr>
      </p:pic>
      <p:sp>
        <p:nvSpPr>
          <p:cNvPr id="5" name="Title 1">
            <a:extLst>
              <a:ext uri="{FF2B5EF4-FFF2-40B4-BE49-F238E27FC236}">
                <a16:creationId xmlns:a16="http://schemas.microsoft.com/office/drawing/2014/main" id="{B5C31AA5-1FC3-AC80-FB12-88939939C786}"/>
              </a:ext>
            </a:extLst>
          </p:cNvPr>
          <p:cNvSpPr txBox="1">
            <a:spLocks noGrp="1"/>
          </p:cNvSpPr>
          <p:nvPr>
            <p:ph type="ctrTitle"/>
          </p:nvPr>
        </p:nvSpPr>
        <p:spPr>
          <a:xfrm>
            <a:off x="1198184" y="1122361"/>
            <a:ext cx="9795638" cy="2217154"/>
          </a:xfrm>
        </p:spPr>
        <p:txBody>
          <a:bodyPr anchorCtr="0"/>
          <a:lstStyle/>
          <a:p>
            <a:pPr lvl="0" algn="l"/>
            <a:r>
              <a:rPr lang="en-US" sz="4800">
                <a:solidFill>
                  <a:srgbClr val="FFFFFF"/>
                </a:solidFill>
              </a:rPr>
              <a:t>The use of contemporary technology in health care ( diagnostic)</a:t>
            </a:r>
          </a:p>
        </p:txBody>
      </p:sp>
      <p:sp>
        <p:nvSpPr>
          <p:cNvPr id="6" name="Subtitle 2">
            <a:extLst>
              <a:ext uri="{FF2B5EF4-FFF2-40B4-BE49-F238E27FC236}">
                <a16:creationId xmlns:a16="http://schemas.microsoft.com/office/drawing/2014/main" id="{7E5F091C-1120-2D4F-4CA6-0861875BFCB0}"/>
              </a:ext>
            </a:extLst>
          </p:cNvPr>
          <p:cNvSpPr txBox="1">
            <a:spLocks noGrp="1"/>
          </p:cNvSpPr>
          <p:nvPr>
            <p:ph type="subTitle" idx="1"/>
          </p:nvPr>
        </p:nvSpPr>
        <p:spPr>
          <a:xfrm>
            <a:off x="1198184" y="3526017"/>
            <a:ext cx="9795638" cy="2042257"/>
          </a:xfrm>
        </p:spPr>
        <p:txBody>
          <a:bodyPr anchorCtr="0"/>
          <a:lstStyle/>
          <a:p>
            <a:pPr lvl="0" indent="-228600" algn="l">
              <a:buChar char="•"/>
            </a:pPr>
            <a:r>
              <a:rPr lang="en-US" sz="2200">
                <a:solidFill>
                  <a:srgbClr val="FFFFFF"/>
                </a:solidFill>
              </a:rPr>
              <a:t>Doctors can able to contribute patient data and diagnosis information to a massive database accessible to physicians all around the world. This data can be crunch, analyzed, and reported by supercomputers. </a:t>
            </a:r>
          </a:p>
          <a:p>
            <a:pPr lvl="0" indent="-228600" algn="l">
              <a:buChar char="•"/>
            </a:pPr>
            <a:r>
              <a:rPr lang="en-US" sz="2200">
                <a:solidFill>
                  <a:srgbClr val="FFFFFF"/>
                </a:solidFill>
              </a:rPr>
              <a:t>A type of method or test used </a:t>
            </a:r>
            <a:r>
              <a:rPr lang="en-US" sz="2200" b="1">
                <a:solidFill>
                  <a:srgbClr val="FFFFFF"/>
                </a:solidFill>
              </a:rPr>
              <a:t>to help diagnose a disease or condition</a:t>
            </a:r>
            <a:r>
              <a:rPr lang="en-US" sz="2200">
                <a:solidFill>
                  <a:srgbClr val="FFFFFF"/>
                </a:solidFill>
              </a:rPr>
              <a:t>. Imaging tests and tests to measure blood pressure, pulse, and temperature are examples of diagnostic techniques.</a:t>
            </a:r>
          </a:p>
          <a:p>
            <a:pPr lvl="0" indent="-228600" algn="l">
              <a:buChar char="•"/>
            </a:pPr>
            <a:endParaRPr lang="en-US" sz="2200">
              <a:solidFill>
                <a:srgbClr val="FFFFFF"/>
              </a:solidFill>
            </a:endParaRPr>
          </a:p>
          <a:p>
            <a:pPr lvl="0" indent="-228600" algn="l">
              <a:buChar char="•"/>
            </a:pPr>
            <a:endParaRPr lang="en-US" sz="2200">
              <a:solidFill>
                <a:srgbClr val="FFFFFF"/>
              </a:solidFill>
            </a:endParaRPr>
          </a:p>
          <a:p>
            <a:pPr lvl="0" indent="-228600" algn="l">
              <a:buChar char="•"/>
            </a:pPr>
            <a:endParaRPr lang="en-US" sz="2200">
              <a:solidFill>
                <a:srgbClr val="FFFFFF"/>
              </a:solidFill>
            </a:endParaRPr>
          </a:p>
        </p:txBody>
      </p:sp>
    </p:spTree>
    <p:extLst>
      <p:ext uri="{BB962C8B-B14F-4D97-AF65-F5344CB8AC3E}">
        <p14:creationId xmlns:p14="http://schemas.microsoft.com/office/powerpoint/2010/main" val="2901600861"/>
      </p:ext>
    </p:extLst>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4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400"/>
                                        <p:tgtEl>
                                          <p:spTgt spid="6">
                                            <p:txEl>
                                              <p:pRg st="1" end="1"/>
                                            </p:txEl>
                                          </p:spTgt>
                                        </p:tgtEl>
                                      </p:cBhvr>
                                    </p:animEffect>
                                  </p:childTnLst>
                                </p:cTn>
                              </p:par>
                              <p:par>
                                <p:cTn id="13" presetID="10" presetClass="entr" presetSubtype="0" fill="hold" grpId="0" nodeType="withEffect">
                                  <p:stCondLst>
                                    <p:cond delay="500"/>
                                  </p:stCondLst>
                                  <p:iterate type="lt">
                                    <p:tmPct val="10000"/>
                                  </p:iterate>
                                  <p:childTnLst>
                                    <p:set>
                                      <p:cBhvr>
                                        <p:cTn id="14" dur="1" fill="hold">
                                          <p:stCondLst>
                                            <p:cond delay="0"/>
                                          </p:stCondLst>
                                        </p:cTn>
                                        <p:tgtEl>
                                          <p:spTgt spid="5"/>
                                        </p:tgtEl>
                                        <p:attrNameLst>
                                          <p:attrName>style.visibility</p:attrName>
                                        </p:attrNameLst>
                                      </p:cBhvr>
                                      <p:to>
                                        <p:strVal val="visible"/>
                                      </p:to>
                                    </p:set>
                                    <p:animEffect transition="in" filter="fade">
                                      <p:cBhvr>
                                        <p:cTn id="15"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2" name="Rectangle 22">
            <a:extLst>
              <a:ext uri="{FF2B5EF4-FFF2-40B4-BE49-F238E27FC236}">
                <a16:creationId xmlns:a16="http://schemas.microsoft.com/office/drawing/2014/main" id="{3B3A2200-E033-9AB5-410B-00BE69A79571}"/>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Freeform 6">
            <a:extLst>
              <a:ext uri="{FF2B5EF4-FFF2-40B4-BE49-F238E27FC236}">
                <a16:creationId xmlns:a16="http://schemas.microsoft.com/office/drawing/2014/main" id="{678D5E4B-9212-4923-FB24-50B1F667B5D4}"/>
              </a:ext>
            </a:extLst>
          </p:cNvPr>
          <p:cNvSpPr>
            <a:spLocks noMove="1" noResize="1"/>
          </p:cNvSpPr>
          <p:nvPr/>
        </p:nvSpPr>
        <p:spPr>
          <a:xfrm>
            <a:off x="4142167" y="900812"/>
            <a:ext cx="759619" cy="5710967"/>
          </a:xfrm>
          <a:custGeom>
            <a:avLst/>
            <a:gdLst>
              <a:gd name="f0" fmla="val 10800000"/>
              <a:gd name="f1" fmla="val 5400000"/>
              <a:gd name="f2" fmla="val 180"/>
              <a:gd name="f3" fmla="val w"/>
              <a:gd name="f4" fmla="val h"/>
              <a:gd name="f5" fmla="val 0"/>
              <a:gd name="f6" fmla="val 414"/>
              <a:gd name="f7" fmla="val 2447"/>
              <a:gd name="f8" fmla="val 2247"/>
              <a:gd name="f9" fmla="val 200"/>
              <a:gd name="f10" fmla="+- 0 0 -90"/>
              <a:gd name="f11" fmla="*/ f3 1 414"/>
              <a:gd name="f12" fmla="*/ f4 1 2447"/>
              <a:gd name="f13" fmla="val f5"/>
              <a:gd name="f14" fmla="val f6"/>
              <a:gd name="f15" fmla="val f7"/>
              <a:gd name="f16" fmla="*/ f10 f0 1"/>
              <a:gd name="f17" fmla="+- f15 0 f13"/>
              <a:gd name="f18" fmla="+- f14 0 f13"/>
              <a:gd name="f19" fmla="*/ f16 1 f2"/>
              <a:gd name="f20" fmla="*/ f18 1 414"/>
              <a:gd name="f21" fmla="*/ f17 1 2447"/>
              <a:gd name="f22" fmla="*/ 414 f18 1"/>
              <a:gd name="f23" fmla="*/ 2447 f17 1"/>
              <a:gd name="f24" fmla="*/ 0 f18 1"/>
              <a:gd name="f25" fmla="*/ 2247 f17 1"/>
              <a:gd name="f26" fmla="*/ 0 f17 1"/>
              <a:gd name="f27" fmla="*/ 200 f17 1"/>
              <a:gd name="f28" fmla="+- f19 0 f1"/>
              <a:gd name="f29" fmla="*/ f22 1 414"/>
              <a:gd name="f30" fmla="*/ f23 1 2447"/>
              <a:gd name="f31" fmla="*/ f24 1 414"/>
              <a:gd name="f32" fmla="*/ f25 1 2447"/>
              <a:gd name="f33" fmla="*/ f26 1 2447"/>
              <a:gd name="f34" fmla="*/ f27 1 2447"/>
              <a:gd name="f35" fmla="*/ 0 1 f20"/>
              <a:gd name="f36" fmla="*/ f14 1 f20"/>
              <a:gd name="f37" fmla="*/ 0 1 f21"/>
              <a:gd name="f38" fmla="*/ f15 1 f21"/>
              <a:gd name="f39" fmla="*/ f29 1 f20"/>
              <a:gd name="f40" fmla="*/ f30 1 f21"/>
              <a:gd name="f41" fmla="*/ f31 1 f20"/>
              <a:gd name="f42" fmla="*/ f32 1 f21"/>
              <a:gd name="f43" fmla="*/ f33 1 f21"/>
              <a:gd name="f44" fmla="*/ f34 1 f21"/>
              <a:gd name="f45" fmla="*/ f35 f11 1"/>
              <a:gd name="f46" fmla="*/ f36 f11 1"/>
              <a:gd name="f47" fmla="*/ f38 f12 1"/>
              <a:gd name="f48" fmla="*/ f37 f12 1"/>
              <a:gd name="f49" fmla="*/ f39 f11 1"/>
              <a:gd name="f50" fmla="*/ f40 f12 1"/>
              <a:gd name="f51" fmla="*/ f41 f11 1"/>
              <a:gd name="f52" fmla="*/ f42 f12 1"/>
              <a:gd name="f53" fmla="*/ f43 f12 1"/>
              <a:gd name="f54" fmla="*/ f44 f12 1"/>
            </a:gdLst>
            <a:ahLst/>
            <a:cxnLst>
              <a:cxn ang="3cd4">
                <a:pos x="hc" y="t"/>
              </a:cxn>
              <a:cxn ang="0">
                <a:pos x="r" y="vc"/>
              </a:cxn>
              <a:cxn ang="cd4">
                <a:pos x="hc" y="b"/>
              </a:cxn>
              <a:cxn ang="cd2">
                <a:pos x="l" y="vc"/>
              </a:cxn>
              <a:cxn ang="f28">
                <a:pos x="f49" y="f50"/>
              </a:cxn>
              <a:cxn ang="f28">
                <a:pos x="f51" y="f52"/>
              </a:cxn>
              <a:cxn ang="f28">
                <a:pos x="f51" y="f53"/>
              </a:cxn>
              <a:cxn ang="f28">
                <a:pos x="f49" y="f54"/>
              </a:cxn>
              <a:cxn ang="f28">
                <a:pos x="f49" y="f50"/>
              </a:cxn>
            </a:cxnLst>
            <a:rect l="f45" t="f48" r="f46" b="f47"/>
            <a:pathLst>
              <a:path w="414" h="2447">
                <a:moveTo>
                  <a:pt x="f6" y="f7"/>
                </a:moveTo>
                <a:lnTo>
                  <a:pt x="f5" y="f8"/>
                </a:lnTo>
                <a:lnTo>
                  <a:pt x="f5" y="f5"/>
                </a:lnTo>
                <a:lnTo>
                  <a:pt x="f6" y="f9"/>
                </a:lnTo>
                <a:lnTo>
                  <a:pt x="f6" y="f7"/>
                </a:lnTo>
                <a:close/>
              </a:path>
            </a:pathLst>
          </a:custGeom>
          <a:solidFill>
            <a:srgbClr val="2F5597"/>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Freeform 7">
            <a:extLst>
              <a:ext uri="{FF2B5EF4-FFF2-40B4-BE49-F238E27FC236}">
                <a16:creationId xmlns:a16="http://schemas.microsoft.com/office/drawing/2014/main" id="{5533D10A-5B57-DDC0-16E7-6229AE934CCD}"/>
              </a:ext>
            </a:extLst>
          </p:cNvPr>
          <p:cNvSpPr>
            <a:spLocks noMove="1" noResize="1"/>
          </p:cNvSpPr>
          <p:nvPr/>
        </p:nvSpPr>
        <p:spPr>
          <a:xfrm>
            <a:off x="4144435" y="633167"/>
            <a:ext cx="482656" cy="5521412"/>
          </a:xfrm>
          <a:custGeom>
            <a:avLst/>
            <a:gdLst>
              <a:gd name="f0" fmla="val 10800000"/>
              <a:gd name="f1" fmla="val 5400000"/>
              <a:gd name="f2" fmla="val 180"/>
              <a:gd name="f3" fmla="val w"/>
              <a:gd name="f4" fmla="val h"/>
              <a:gd name="f5" fmla="val 0"/>
              <a:gd name="f6" fmla="val 209"/>
              <a:gd name="f7" fmla="val 2358"/>
              <a:gd name="f8" fmla="val 2246"/>
              <a:gd name="f9" fmla="val 111"/>
              <a:gd name="f10" fmla="+- 0 0 -90"/>
              <a:gd name="f11" fmla="*/ f3 1 209"/>
              <a:gd name="f12" fmla="*/ f4 1 2358"/>
              <a:gd name="f13" fmla="val f5"/>
              <a:gd name="f14" fmla="val f6"/>
              <a:gd name="f15" fmla="val f7"/>
              <a:gd name="f16" fmla="*/ f10 f0 1"/>
              <a:gd name="f17" fmla="+- f15 0 f13"/>
              <a:gd name="f18" fmla="+- f14 0 f13"/>
              <a:gd name="f19" fmla="*/ f16 1 f2"/>
              <a:gd name="f20" fmla="*/ f18 1 209"/>
              <a:gd name="f21" fmla="*/ f17 1 2358"/>
              <a:gd name="f22" fmla="*/ 209 f18 1"/>
              <a:gd name="f23" fmla="*/ 2246 f17 1"/>
              <a:gd name="f24" fmla="*/ 0 f18 1"/>
              <a:gd name="f25" fmla="*/ 2358 f17 1"/>
              <a:gd name="f26" fmla="*/ 111 f17 1"/>
              <a:gd name="f27" fmla="*/ 0 f17 1"/>
              <a:gd name="f28" fmla="+- f19 0 f1"/>
              <a:gd name="f29" fmla="*/ f22 1 209"/>
              <a:gd name="f30" fmla="*/ f23 1 2358"/>
              <a:gd name="f31" fmla="*/ f24 1 209"/>
              <a:gd name="f32" fmla="*/ f25 1 2358"/>
              <a:gd name="f33" fmla="*/ f26 1 2358"/>
              <a:gd name="f34" fmla="*/ f27 1 2358"/>
              <a:gd name="f35" fmla="*/ 0 1 f20"/>
              <a:gd name="f36" fmla="*/ f14 1 f20"/>
              <a:gd name="f37" fmla="*/ 0 1 f21"/>
              <a:gd name="f38" fmla="*/ f15 1 f21"/>
              <a:gd name="f39" fmla="*/ f29 1 f20"/>
              <a:gd name="f40" fmla="*/ f30 1 f21"/>
              <a:gd name="f41" fmla="*/ f31 1 f20"/>
              <a:gd name="f42" fmla="*/ f32 1 f21"/>
              <a:gd name="f43" fmla="*/ f33 1 f21"/>
              <a:gd name="f44" fmla="*/ f34 1 f21"/>
              <a:gd name="f45" fmla="*/ f35 f11 1"/>
              <a:gd name="f46" fmla="*/ f36 f11 1"/>
              <a:gd name="f47" fmla="*/ f38 f12 1"/>
              <a:gd name="f48" fmla="*/ f37 f12 1"/>
              <a:gd name="f49" fmla="*/ f39 f11 1"/>
              <a:gd name="f50" fmla="*/ f40 f12 1"/>
              <a:gd name="f51" fmla="*/ f41 f11 1"/>
              <a:gd name="f52" fmla="*/ f42 f12 1"/>
              <a:gd name="f53" fmla="*/ f43 f12 1"/>
              <a:gd name="f54" fmla="*/ f44 f12 1"/>
            </a:gdLst>
            <a:ahLst/>
            <a:cxnLst>
              <a:cxn ang="3cd4">
                <a:pos x="hc" y="t"/>
              </a:cxn>
              <a:cxn ang="0">
                <a:pos x="r" y="vc"/>
              </a:cxn>
              <a:cxn ang="cd4">
                <a:pos x="hc" y="b"/>
              </a:cxn>
              <a:cxn ang="cd2">
                <a:pos x="l" y="vc"/>
              </a:cxn>
              <a:cxn ang="f28">
                <a:pos x="f49" y="f50"/>
              </a:cxn>
              <a:cxn ang="f28">
                <a:pos x="f51" y="f52"/>
              </a:cxn>
              <a:cxn ang="f28">
                <a:pos x="f51" y="f53"/>
              </a:cxn>
              <a:cxn ang="f28">
                <a:pos x="f49" y="f54"/>
              </a:cxn>
              <a:cxn ang="f28">
                <a:pos x="f49" y="f50"/>
              </a:cxn>
            </a:cxnLst>
            <a:rect l="f45" t="f48" r="f46" b="f47"/>
            <a:pathLst>
              <a:path w="209" h="2358">
                <a:moveTo>
                  <a:pt x="f6" y="f8"/>
                </a:moveTo>
                <a:lnTo>
                  <a:pt x="f5" y="f7"/>
                </a:lnTo>
                <a:lnTo>
                  <a:pt x="f5" y="f9"/>
                </a:lnTo>
                <a:lnTo>
                  <a:pt x="f6" y="f5"/>
                </a:lnTo>
                <a:lnTo>
                  <a:pt x="f6" y="f8"/>
                </a:lnTo>
                <a:close/>
              </a:path>
            </a:pathLst>
          </a:custGeom>
          <a:solidFill>
            <a:srgbClr val="203864"/>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Freeform: Shape 28">
            <a:extLst>
              <a:ext uri="{FF2B5EF4-FFF2-40B4-BE49-F238E27FC236}">
                <a16:creationId xmlns:a16="http://schemas.microsoft.com/office/drawing/2014/main" id="{539A2FA9-34F0-2966-18AB-53C9FD29C266}"/>
              </a:ext>
            </a:extLst>
          </p:cNvPr>
          <p:cNvSpPr>
            <a:spLocks noMove="1" noResize="1"/>
          </p:cNvSpPr>
          <p:nvPr/>
        </p:nvSpPr>
        <p:spPr>
          <a:xfrm>
            <a:off x="634621" y="636724"/>
            <a:ext cx="4000061" cy="5257800"/>
          </a:xfrm>
          <a:custGeom>
            <a:avLst/>
            <a:gdLst>
              <a:gd name="f0" fmla="val 10800000"/>
              <a:gd name="f1" fmla="val 5400000"/>
              <a:gd name="f2" fmla="val 180"/>
              <a:gd name="f3" fmla="val w"/>
              <a:gd name="f4" fmla="val h"/>
              <a:gd name="f5" fmla="val 0"/>
              <a:gd name="f6" fmla="val 4634682"/>
              <a:gd name="f7" fmla="val 5257799"/>
              <a:gd name="f8" fmla="+- 0 0 -90"/>
              <a:gd name="f9" fmla="*/ f3 1 4634682"/>
              <a:gd name="f10" fmla="*/ f4 1 5257799"/>
              <a:gd name="f11" fmla="val f5"/>
              <a:gd name="f12" fmla="val f6"/>
              <a:gd name="f13" fmla="val f7"/>
              <a:gd name="f14" fmla="*/ f8 f0 1"/>
              <a:gd name="f15" fmla="+- f13 0 f11"/>
              <a:gd name="f16" fmla="+- f12 0 f11"/>
              <a:gd name="f17" fmla="*/ f14 1 f2"/>
              <a:gd name="f18" fmla="*/ f16 1 4634682"/>
              <a:gd name="f19" fmla="*/ f15 1 5257799"/>
              <a:gd name="f20" fmla="*/ 0 f16 1"/>
              <a:gd name="f21" fmla="*/ 0 f15 1"/>
              <a:gd name="f22" fmla="*/ 4634682 f16 1"/>
              <a:gd name="f23" fmla="*/ 5257799 f15 1"/>
              <a:gd name="f24" fmla="+- f17 0 f1"/>
              <a:gd name="f25" fmla="*/ f20 1 4634682"/>
              <a:gd name="f26" fmla="*/ f21 1 5257799"/>
              <a:gd name="f27" fmla="*/ f22 1 4634682"/>
              <a:gd name="f28" fmla="*/ f23 1 525779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Lst>
            <a:rect l="f37" t="f40" r="f38" b="f39"/>
            <a:pathLst>
              <a:path w="4634682" h="5257799">
                <a:moveTo>
                  <a:pt x="f5" y="f5"/>
                </a:moveTo>
                <a:lnTo>
                  <a:pt x="f6" y="f5"/>
                </a:lnTo>
                <a:lnTo>
                  <a:pt x="f6" y="f7"/>
                </a:lnTo>
                <a:lnTo>
                  <a:pt x="f5" y="f7"/>
                </a:lnTo>
                <a:close/>
              </a:path>
            </a:pathLst>
          </a:custGeom>
          <a:solidFill>
            <a:srgbClr val="203864"/>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Title 1">
            <a:extLst>
              <a:ext uri="{FF2B5EF4-FFF2-40B4-BE49-F238E27FC236}">
                <a16:creationId xmlns:a16="http://schemas.microsoft.com/office/drawing/2014/main" id="{E13A0C46-FBD9-3656-5B6B-99D91B50534C}"/>
              </a:ext>
            </a:extLst>
          </p:cNvPr>
          <p:cNvSpPr txBox="1">
            <a:spLocks noGrp="1"/>
          </p:cNvSpPr>
          <p:nvPr>
            <p:ph type="title"/>
          </p:nvPr>
        </p:nvSpPr>
        <p:spPr>
          <a:xfrm>
            <a:off x="934873" y="982275"/>
            <a:ext cx="3388418" cy="4560972"/>
          </a:xfrm>
        </p:spPr>
        <p:txBody>
          <a:bodyPr/>
          <a:lstStyle/>
          <a:p>
            <a:pPr lvl="0"/>
            <a:r>
              <a:rPr lang="en-GB" sz="4000">
                <a:solidFill>
                  <a:srgbClr val="FFFFFF"/>
                </a:solidFill>
              </a:rPr>
              <a:t>WHAT TYPE OF TECHNOLOGIES USED BY NHS DIAGNOSE HEALTH ISSUES AND ADMINISTRATE CARE SUPPORT  </a:t>
            </a:r>
          </a:p>
        </p:txBody>
      </p:sp>
      <p:sp>
        <p:nvSpPr>
          <p:cNvPr id="7" name="Rectangle 8">
            <a:extLst>
              <a:ext uri="{FF2B5EF4-FFF2-40B4-BE49-F238E27FC236}">
                <a16:creationId xmlns:a16="http://schemas.microsoft.com/office/drawing/2014/main" id="{CCA093AD-6492-93B7-5A6E-FB76F7DCD88D}"/>
              </a:ext>
            </a:extLst>
          </p:cNvPr>
          <p:cNvSpPr>
            <a:spLocks noMove="1" noResize="1"/>
          </p:cNvSpPr>
          <p:nvPr/>
        </p:nvSpPr>
        <p:spPr>
          <a:xfrm>
            <a:off x="4901778" y="1352306"/>
            <a:ext cx="6655597" cy="5251646"/>
          </a:xfrm>
          <a:prstGeom prst="rect">
            <a:avLst/>
          </a:prstGeom>
          <a:solidFill>
            <a:srgbClr val="4472C4"/>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8" name="Content Placeholder 2">
            <a:extLst>
              <a:ext uri="{FF2B5EF4-FFF2-40B4-BE49-F238E27FC236}">
                <a16:creationId xmlns:a16="http://schemas.microsoft.com/office/drawing/2014/main" id="{30D60289-A0C1-D224-1BC1-3F2030DB52CD}"/>
              </a:ext>
            </a:extLst>
          </p:cNvPr>
          <p:cNvSpPr txBox="1">
            <a:spLocks noGrp="1"/>
          </p:cNvSpPr>
          <p:nvPr>
            <p:ph idx="1"/>
          </p:nvPr>
        </p:nvSpPr>
        <p:spPr>
          <a:xfrm>
            <a:off x="5221864" y="1719620"/>
            <a:ext cx="5948830" cy="4334630"/>
          </a:xfrm>
        </p:spPr>
        <p:txBody>
          <a:bodyPr anchor="ctr"/>
          <a:lstStyle/>
          <a:p>
            <a:pPr lvl="0"/>
            <a:r>
              <a:rPr lang="en-GB" sz="2000">
                <a:solidFill>
                  <a:srgbClr val="FEFFFF"/>
                </a:solidFill>
              </a:rPr>
              <a:t>Care home</a:t>
            </a:r>
          </a:p>
          <a:p>
            <a:pPr marL="0" lvl="0" indent="0">
              <a:buNone/>
            </a:pPr>
            <a:r>
              <a:rPr lang="en-GB" sz="2000">
                <a:solidFill>
                  <a:srgbClr val="FEFFFF"/>
                </a:solidFill>
              </a:rPr>
              <a:t>Including other people especially those with disabilities, or long term illness mental health problems.</a:t>
            </a:r>
          </a:p>
          <a:p>
            <a:pPr lvl="0"/>
            <a:r>
              <a:rPr lang="en-GB" sz="2000">
                <a:solidFill>
                  <a:srgbClr val="FEFFFF"/>
                </a:solidFill>
              </a:rPr>
              <a:t> home adaptions</a:t>
            </a:r>
          </a:p>
          <a:p>
            <a:pPr marL="0" lvl="0" indent="0">
              <a:buNone/>
            </a:pPr>
            <a:r>
              <a:rPr lang="en-GB" sz="2000">
                <a:solidFill>
                  <a:srgbClr val="FEFFFF"/>
                </a:solidFill>
              </a:rPr>
              <a:t>Make it more accessible and safer for a disabled person include installing stairlift or fitting a shower chair.</a:t>
            </a:r>
          </a:p>
          <a:p>
            <a:pPr lvl="0"/>
            <a:r>
              <a:rPr lang="en-GB" sz="2000">
                <a:solidFill>
                  <a:srgbClr val="FEFFFF"/>
                </a:solidFill>
              </a:rPr>
              <a:t> Support</a:t>
            </a:r>
          </a:p>
          <a:p>
            <a:pPr marL="0" lvl="0" indent="0">
              <a:buNone/>
            </a:pPr>
            <a:r>
              <a:rPr lang="en-GB" sz="2000">
                <a:solidFill>
                  <a:srgbClr val="FEFFFF"/>
                </a:solidFill>
              </a:rPr>
              <a:t> </a:t>
            </a:r>
            <a:r>
              <a:rPr lang="en-GB" sz="2000">
                <a:solidFill>
                  <a:srgbClr val="FEFFFF"/>
                </a:solidFill>
                <a:latin typeface="arial" pitchFamily="34"/>
              </a:rPr>
              <a:t>As a healthcare support worker, you'll work under the supervision of a healthcare professional, </a:t>
            </a:r>
            <a:r>
              <a:rPr lang="en-GB" sz="2000" b="1">
                <a:solidFill>
                  <a:srgbClr val="FEFFFF"/>
                </a:solidFill>
                <a:latin typeface="arial" pitchFamily="34"/>
              </a:rPr>
              <a:t>supporting them and helping patients and service users on their journey back to full health</a:t>
            </a:r>
            <a:endParaRPr lang="en-GB" sz="2000">
              <a:solidFill>
                <a:srgbClr val="FEFFFF"/>
              </a:solidFill>
            </a:endParaRPr>
          </a:p>
        </p:txBody>
      </p:sp>
    </p:spTree>
    <p:extLst>
      <p:ext uri="{BB962C8B-B14F-4D97-AF65-F5344CB8AC3E}">
        <p14:creationId xmlns:p14="http://schemas.microsoft.com/office/powerpoint/2010/main" val="3508702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BBA04990-C2E3-3D39-93F1-8C3B4CBC02C1}"/>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Freeform 6">
            <a:extLst>
              <a:ext uri="{FF2B5EF4-FFF2-40B4-BE49-F238E27FC236}">
                <a16:creationId xmlns:a16="http://schemas.microsoft.com/office/drawing/2014/main" id="{FAE80970-4AE8-FFD9-F062-247F36281F0F}"/>
              </a:ext>
            </a:extLst>
          </p:cNvPr>
          <p:cNvSpPr>
            <a:spLocks noMove="1" noResize="1"/>
          </p:cNvSpPr>
          <p:nvPr/>
        </p:nvSpPr>
        <p:spPr>
          <a:xfrm>
            <a:off x="4142167" y="900812"/>
            <a:ext cx="759619" cy="5710967"/>
          </a:xfrm>
          <a:custGeom>
            <a:avLst/>
            <a:gdLst>
              <a:gd name="f0" fmla="val 10800000"/>
              <a:gd name="f1" fmla="val 5400000"/>
              <a:gd name="f2" fmla="val 180"/>
              <a:gd name="f3" fmla="val w"/>
              <a:gd name="f4" fmla="val h"/>
              <a:gd name="f5" fmla="val 0"/>
              <a:gd name="f6" fmla="val 414"/>
              <a:gd name="f7" fmla="val 2447"/>
              <a:gd name="f8" fmla="val 2247"/>
              <a:gd name="f9" fmla="val 200"/>
              <a:gd name="f10" fmla="+- 0 0 -90"/>
              <a:gd name="f11" fmla="*/ f3 1 414"/>
              <a:gd name="f12" fmla="*/ f4 1 2447"/>
              <a:gd name="f13" fmla="val f5"/>
              <a:gd name="f14" fmla="val f6"/>
              <a:gd name="f15" fmla="val f7"/>
              <a:gd name="f16" fmla="*/ f10 f0 1"/>
              <a:gd name="f17" fmla="+- f15 0 f13"/>
              <a:gd name="f18" fmla="+- f14 0 f13"/>
              <a:gd name="f19" fmla="*/ f16 1 f2"/>
              <a:gd name="f20" fmla="*/ f18 1 414"/>
              <a:gd name="f21" fmla="*/ f17 1 2447"/>
              <a:gd name="f22" fmla="*/ 414 f18 1"/>
              <a:gd name="f23" fmla="*/ 2447 f17 1"/>
              <a:gd name="f24" fmla="*/ 0 f18 1"/>
              <a:gd name="f25" fmla="*/ 2247 f17 1"/>
              <a:gd name="f26" fmla="*/ 0 f17 1"/>
              <a:gd name="f27" fmla="*/ 200 f17 1"/>
              <a:gd name="f28" fmla="+- f19 0 f1"/>
              <a:gd name="f29" fmla="*/ f22 1 414"/>
              <a:gd name="f30" fmla="*/ f23 1 2447"/>
              <a:gd name="f31" fmla="*/ f24 1 414"/>
              <a:gd name="f32" fmla="*/ f25 1 2447"/>
              <a:gd name="f33" fmla="*/ f26 1 2447"/>
              <a:gd name="f34" fmla="*/ f27 1 2447"/>
              <a:gd name="f35" fmla="*/ 0 1 f20"/>
              <a:gd name="f36" fmla="*/ f14 1 f20"/>
              <a:gd name="f37" fmla="*/ 0 1 f21"/>
              <a:gd name="f38" fmla="*/ f15 1 f21"/>
              <a:gd name="f39" fmla="*/ f29 1 f20"/>
              <a:gd name="f40" fmla="*/ f30 1 f21"/>
              <a:gd name="f41" fmla="*/ f31 1 f20"/>
              <a:gd name="f42" fmla="*/ f32 1 f21"/>
              <a:gd name="f43" fmla="*/ f33 1 f21"/>
              <a:gd name="f44" fmla="*/ f34 1 f21"/>
              <a:gd name="f45" fmla="*/ f35 f11 1"/>
              <a:gd name="f46" fmla="*/ f36 f11 1"/>
              <a:gd name="f47" fmla="*/ f38 f12 1"/>
              <a:gd name="f48" fmla="*/ f37 f12 1"/>
              <a:gd name="f49" fmla="*/ f39 f11 1"/>
              <a:gd name="f50" fmla="*/ f40 f12 1"/>
              <a:gd name="f51" fmla="*/ f41 f11 1"/>
              <a:gd name="f52" fmla="*/ f42 f12 1"/>
              <a:gd name="f53" fmla="*/ f43 f12 1"/>
              <a:gd name="f54" fmla="*/ f44 f12 1"/>
            </a:gdLst>
            <a:ahLst/>
            <a:cxnLst>
              <a:cxn ang="3cd4">
                <a:pos x="hc" y="t"/>
              </a:cxn>
              <a:cxn ang="0">
                <a:pos x="r" y="vc"/>
              </a:cxn>
              <a:cxn ang="cd4">
                <a:pos x="hc" y="b"/>
              </a:cxn>
              <a:cxn ang="cd2">
                <a:pos x="l" y="vc"/>
              </a:cxn>
              <a:cxn ang="f28">
                <a:pos x="f49" y="f50"/>
              </a:cxn>
              <a:cxn ang="f28">
                <a:pos x="f51" y="f52"/>
              </a:cxn>
              <a:cxn ang="f28">
                <a:pos x="f51" y="f53"/>
              </a:cxn>
              <a:cxn ang="f28">
                <a:pos x="f49" y="f54"/>
              </a:cxn>
              <a:cxn ang="f28">
                <a:pos x="f49" y="f50"/>
              </a:cxn>
            </a:cxnLst>
            <a:rect l="f45" t="f48" r="f46" b="f47"/>
            <a:pathLst>
              <a:path w="414" h="2447">
                <a:moveTo>
                  <a:pt x="f6" y="f7"/>
                </a:moveTo>
                <a:lnTo>
                  <a:pt x="f5" y="f8"/>
                </a:lnTo>
                <a:lnTo>
                  <a:pt x="f5" y="f5"/>
                </a:lnTo>
                <a:lnTo>
                  <a:pt x="f6" y="f9"/>
                </a:lnTo>
                <a:lnTo>
                  <a:pt x="f6" y="f7"/>
                </a:lnTo>
                <a:close/>
              </a:path>
            </a:pathLst>
          </a:custGeom>
          <a:solidFill>
            <a:srgbClr val="2F5597"/>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Freeform 7">
            <a:extLst>
              <a:ext uri="{FF2B5EF4-FFF2-40B4-BE49-F238E27FC236}">
                <a16:creationId xmlns:a16="http://schemas.microsoft.com/office/drawing/2014/main" id="{0BA6F7D0-D807-3606-F1E5-ECA047E99E6F}"/>
              </a:ext>
            </a:extLst>
          </p:cNvPr>
          <p:cNvSpPr>
            <a:spLocks noMove="1" noResize="1"/>
          </p:cNvSpPr>
          <p:nvPr/>
        </p:nvSpPr>
        <p:spPr>
          <a:xfrm>
            <a:off x="4144435" y="633167"/>
            <a:ext cx="482656" cy="5521412"/>
          </a:xfrm>
          <a:custGeom>
            <a:avLst/>
            <a:gdLst>
              <a:gd name="f0" fmla="val 10800000"/>
              <a:gd name="f1" fmla="val 5400000"/>
              <a:gd name="f2" fmla="val 180"/>
              <a:gd name="f3" fmla="val w"/>
              <a:gd name="f4" fmla="val h"/>
              <a:gd name="f5" fmla="val 0"/>
              <a:gd name="f6" fmla="val 209"/>
              <a:gd name="f7" fmla="val 2358"/>
              <a:gd name="f8" fmla="val 2246"/>
              <a:gd name="f9" fmla="val 111"/>
              <a:gd name="f10" fmla="+- 0 0 -90"/>
              <a:gd name="f11" fmla="*/ f3 1 209"/>
              <a:gd name="f12" fmla="*/ f4 1 2358"/>
              <a:gd name="f13" fmla="val f5"/>
              <a:gd name="f14" fmla="val f6"/>
              <a:gd name="f15" fmla="val f7"/>
              <a:gd name="f16" fmla="*/ f10 f0 1"/>
              <a:gd name="f17" fmla="+- f15 0 f13"/>
              <a:gd name="f18" fmla="+- f14 0 f13"/>
              <a:gd name="f19" fmla="*/ f16 1 f2"/>
              <a:gd name="f20" fmla="*/ f18 1 209"/>
              <a:gd name="f21" fmla="*/ f17 1 2358"/>
              <a:gd name="f22" fmla="*/ 209 f18 1"/>
              <a:gd name="f23" fmla="*/ 2246 f17 1"/>
              <a:gd name="f24" fmla="*/ 0 f18 1"/>
              <a:gd name="f25" fmla="*/ 2358 f17 1"/>
              <a:gd name="f26" fmla="*/ 111 f17 1"/>
              <a:gd name="f27" fmla="*/ 0 f17 1"/>
              <a:gd name="f28" fmla="+- f19 0 f1"/>
              <a:gd name="f29" fmla="*/ f22 1 209"/>
              <a:gd name="f30" fmla="*/ f23 1 2358"/>
              <a:gd name="f31" fmla="*/ f24 1 209"/>
              <a:gd name="f32" fmla="*/ f25 1 2358"/>
              <a:gd name="f33" fmla="*/ f26 1 2358"/>
              <a:gd name="f34" fmla="*/ f27 1 2358"/>
              <a:gd name="f35" fmla="*/ 0 1 f20"/>
              <a:gd name="f36" fmla="*/ f14 1 f20"/>
              <a:gd name="f37" fmla="*/ 0 1 f21"/>
              <a:gd name="f38" fmla="*/ f15 1 f21"/>
              <a:gd name="f39" fmla="*/ f29 1 f20"/>
              <a:gd name="f40" fmla="*/ f30 1 f21"/>
              <a:gd name="f41" fmla="*/ f31 1 f20"/>
              <a:gd name="f42" fmla="*/ f32 1 f21"/>
              <a:gd name="f43" fmla="*/ f33 1 f21"/>
              <a:gd name="f44" fmla="*/ f34 1 f21"/>
              <a:gd name="f45" fmla="*/ f35 f11 1"/>
              <a:gd name="f46" fmla="*/ f36 f11 1"/>
              <a:gd name="f47" fmla="*/ f38 f12 1"/>
              <a:gd name="f48" fmla="*/ f37 f12 1"/>
              <a:gd name="f49" fmla="*/ f39 f11 1"/>
              <a:gd name="f50" fmla="*/ f40 f12 1"/>
              <a:gd name="f51" fmla="*/ f41 f11 1"/>
              <a:gd name="f52" fmla="*/ f42 f12 1"/>
              <a:gd name="f53" fmla="*/ f43 f12 1"/>
              <a:gd name="f54" fmla="*/ f44 f12 1"/>
            </a:gdLst>
            <a:ahLst/>
            <a:cxnLst>
              <a:cxn ang="3cd4">
                <a:pos x="hc" y="t"/>
              </a:cxn>
              <a:cxn ang="0">
                <a:pos x="r" y="vc"/>
              </a:cxn>
              <a:cxn ang="cd4">
                <a:pos x="hc" y="b"/>
              </a:cxn>
              <a:cxn ang="cd2">
                <a:pos x="l" y="vc"/>
              </a:cxn>
              <a:cxn ang="f28">
                <a:pos x="f49" y="f50"/>
              </a:cxn>
              <a:cxn ang="f28">
                <a:pos x="f51" y="f52"/>
              </a:cxn>
              <a:cxn ang="f28">
                <a:pos x="f51" y="f53"/>
              </a:cxn>
              <a:cxn ang="f28">
                <a:pos x="f49" y="f54"/>
              </a:cxn>
              <a:cxn ang="f28">
                <a:pos x="f49" y="f50"/>
              </a:cxn>
            </a:cxnLst>
            <a:rect l="f45" t="f48" r="f46" b="f47"/>
            <a:pathLst>
              <a:path w="209" h="2358">
                <a:moveTo>
                  <a:pt x="f6" y="f8"/>
                </a:moveTo>
                <a:lnTo>
                  <a:pt x="f5" y="f7"/>
                </a:lnTo>
                <a:lnTo>
                  <a:pt x="f5" y="f9"/>
                </a:lnTo>
                <a:lnTo>
                  <a:pt x="f6" y="f5"/>
                </a:lnTo>
                <a:lnTo>
                  <a:pt x="f6" y="f8"/>
                </a:lnTo>
                <a:close/>
              </a:path>
            </a:pathLst>
          </a:custGeom>
          <a:solidFill>
            <a:srgbClr val="203864"/>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Freeform: Shape 13">
            <a:extLst>
              <a:ext uri="{FF2B5EF4-FFF2-40B4-BE49-F238E27FC236}">
                <a16:creationId xmlns:a16="http://schemas.microsoft.com/office/drawing/2014/main" id="{0A462014-158E-177D-761B-9264264A7BBB}"/>
              </a:ext>
            </a:extLst>
          </p:cNvPr>
          <p:cNvSpPr>
            <a:spLocks noMove="1" noResize="1"/>
          </p:cNvSpPr>
          <p:nvPr/>
        </p:nvSpPr>
        <p:spPr>
          <a:xfrm>
            <a:off x="634621" y="636724"/>
            <a:ext cx="4000061" cy="5257800"/>
          </a:xfrm>
          <a:custGeom>
            <a:avLst/>
            <a:gdLst>
              <a:gd name="f0" fmla="val 10800000"/>
              <a:gd name="f1" fmla="val 5400000"/>
              <a:gd name="f2" fmla="val 180"/>
              <a:gd name="f3" fmla="val w"/>
              <a:gd name="f4" fmla="val h"/>
              <a:gd name="f5" fmla="val 0"/>
              <a:gd name="f6" fmla="val 4634682"/>
              <a:gd name="f7" fmla="val 5257799"/>
              <a:gd name="f8" fmla="+- 0 0 -90"/>
              <a:gd name="f9" fmla="*/ f3 1 4634682"/>
              <a:gd name="f10" fmla="*/ f4 1 5257799"/>
              <a:gd name="f11" fmla="val f5"/>
              <a:gd name="f12" fmla="val f6"/>
              <a:gd name="f13" fmla="val f7"/>
              <a:gd name="f14" fmla="*/ f8 f0 1"/>
              <a:gd name="f15" fmla="+- f13 0 f11"/>
              <a:gd name="f16" fmla="+- f12 0 f11"/>
              <a:gd name="f17" fmla="*/ f14 1 f2"/>
              <a:gd name="f18" fmla="*/ f16 1 4634682"/>
              <a:gd name="f19" fmla="*/ f15 1 5257799"/>
              <a:gd name="f20" fmla="*/ 0 f16 1"/>
              <a:gd name="f21" fmla="*/ 0 f15 1"/>
              <a:gd name="f22" fmla="*/ 4634682 f16 1"/>
              <a:gd name="f23" fmla="*/ 5257799 f15 1"/>
              <a:gd name="f24" fmla="+- f17 0 f1"/>
              <a:gd name="f25" fmla="*/ f20 1 4634682"/>
              <a:gd name="f26" fmla="*/ f21 1 5257799"/>
              <a:gd name="f27" fmla="*/ f22 1 4634682"/>
              <a:gd name="f28" fmla="*/ f23 1 525779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Lst>
            <a:rect l="f37" t="f40" r="f38" b="f39"/>
            <a:pathLst>
              <a:path w="4634682" h="5257799">
                <a:moveTo>
                  <a:pt x="f5" y="f5"/>
                </a:moveTo>
                <a:lnTo>
                  <a:pt x="f6" y="f5"/>
                </a:lnTo>
                <a:lnTo>
                  <a:pt x="f6" y="f7"/>
                </a:lnTo>
                <a:lnTo>
                  <a:pt x="f5" y="f7"/>
                </a:lnTo>
                <a:close/>
              </a:path>
            </a:pathLst>
          </a:custGeom>
          <a:solidFill>
            <a:srgbClr val="203864"/>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Title 1">
            <a:extLst>
              <a:ext uri="{FF2B5EF4-FFF2-40B4-BE49-F238E27FC236}">
                <a16:creationId xmlns:a16="http://schemas.microsoft.com/office/drawing/2014/main" id="{0B6853A6-679D-BD8D-0BF3-35534F56F199}"/>
              </a:ext>
            </a:extLst>
          </p:cNvPr>
          <p:cNvSpPr txBox="1">
            <a:spLocks noGrp="1"/>
          </p:cNvSpPr>
          <p:nvPr>
            <p:ph type="title"/>
          </p:nvPr>
        </p:nvSpPr>
        <p:spPr>
          <a:xfrm>
            <a:off x="934873" y="982275"/>
            <a:ext cx="3388418" cy="4560972"/>
          </a:xfrm>
        </p:spPr>
        <p:txBody>
          <a:bodyPr/>
          <a:lstStyle/>
          <a:p>
            <a:pPr lvl="0"/>
            <a:r>
              <a:rPr lang="en-GB" sz="4000">
                <a:solidFill>
                  <a:srgbClr val="FFFFFF"/>
                </a:solidFill>
              </a:rPr>
              <a:t>WHAT TYPE OF HARDWARE AND SOFTWARE COMPONENTS USED BY NHS </a:t>
            </a:r>
          </a:p>
        </p:txBody>
      </p:sp>
      <p:sp>
        <p:nvSpPr>
          <p:cNvPr id="7" name="Rectangle 8">
            <a:extLst>
              <a:ext uri="{FF2B5EF4-FFF2-40B4-BE49-F238E27FC236}">
                <a16:creationId xmlns:a16="http://schemas.microsoft.com/office/drawing/2014/main" id="{900C076B-833D-D06B-0F7C-DC27D1014D03}"/>
              </a:ext>
            </a:extLst>
          </p:cNvPr>
          <p:cNvSpPr>
            <a:spLocks noMove="1" noResize="1"/>
          </p:cNvSpPr>
          <p:nvPr/>
        </p:nvSpPr>
        <p:spPr>
          <a:xfrm>
            <a:off x="4901778" y="1352306"/>
            <a:ext cx="6655597" cy="5251646"/>
          </a:xfrm>
          <a:prstGeom prst="rect">
            <a:avLst/>
          </a:prstGeom>
          <a:solidFill>
            <a:srgbClr val="4472C4"/>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8" name="Content Placeholder 2">
            <a:extLst>
              <a:ext uri="{FF2B5EF4-FFF2-40B4-BE49-F238E27FC236}">
                <a16:creationId xmlns:a16="http://schemas.microsoft.com/office/drawing/2014/main" id="{086EAC22-18C4-A8F7-3D77-C3D1ADCE477E}"/>
              </a:ext>
            </a:extLst>
          </p:cNvPr>
          <p:cNvSpPr txBox="1">
            <a:spLocks noGrp="1"/>
          </p:cNvSpPr>
          <p:nvPr>
            <p:ph idx="1"/>
          </p:nvPr>
        </p:nvSpPr>
        <p:spPr>
          <a:xfrm>
            <a:off x="5221864" y="1719620"/>
            <a:ext cx="5948830" cy="4334630"/>
          </a:xfrm>
        </p:spPr>
        <p:txBody>
          <a:bodyPr anchor="ctr"/>
          <a:lstStyle/>
          <a:p>
            <a:pPr marL="0" lvl="0" indent="0">
              <a:buNone/>
            </a:pPr>
            <a:r>
              <a:rPr lang="en-GB" sz="2400">
                <a:solidFill>
                  <a:srgbClr val="FFFFFF"/>
                </a:solidFill>
                <a:latin typeface="arial" pitchFamily="34"/>
              </a:rPr>
              <a:t>MASTER PATIENT INDEX </a:t>
            </a:r>
          </a:p>
          <a:p>
            <a:pPr marL="0" lvl="0" indent="0">
              <a:buNone/>
            </a:pPr>
            <a:r>
              <a:rPr lang="en-GB" sz="1600">
                <a:solidFill>
                  <a:srgbClr val="BDC1C6"/>
                </a:solidFill>
                <a:latin typeface="arial" pitchFamily="34"/>
              </a:rPr>
              <a:t>Is an electronic database that holds demographic information on every patient who receives healthcare services.</a:t>
            </a:r>
            <a:endParaRPr lang="en-GB" sz="2400">
              <a:solidFill>
                <a:srgbClr val="FFFFFF"/>
              </a:solidFill>
              <a:latin typeface="arial" pitchFamily="34"/>
            </a:endParaRPr>
          </a:p>
          <a:p>
            <a:pPr marL="0" lvl="0" indent="0">
              <a:buNone/>
            </a:pPr>
            <a:endParaRPr lang="en-GB" sz="2400">
              <a:solidFill>
                <a:srgbClr val="FEFFFF"/>
              </a:solidFill>
            </a:endParaRPr>
          </a:p>
          <a:p>
            <a:pPr lvl="0"/>
            <a:r>
              <a:rPr lang="en-GB" sz="2400">
                <a:solidFill>
                  <a:srgbClr val="FEFFFF"/>
                </a:solidFill>
              </a:rPr>
              <a:t>HEALTHCARE CRM SOFTWARE</a:t>
            </a:r>
          </a:p>
          <a:p>
            <a:pPr marL="0" lvl="0" indent="0">
              <a:buNone/>
            </a:pPr>
            <a:r>
              <a:rPr lang="en-GB" sz="1600">
                <a:solidFill>
                  <a:srgbClr val="BDC1C6"/>
                </a:solidFill>
                <a:latin typeface="arial" pitchFamily="34"/>
              </a:rPr>
              <a:t>service providers store and manage various patient information</a:t>
            </a:r>
          </a:p>
          <a:p>
            <a:pPr marL="0" lvl="0" indent="0">
              <a:buNone/>
            </a:pPr>
            <a:endParaRPr lang="en-GB" sz="2400">
              <a:solidFill>
                <a:srgbClr val="FEFFFF"/>
              </a:solidFill>
            </a:endParaRPr>
          </a:p>
          <a:p>
            <a:pPr lvl="0"/>
            <a:r>
              <a:rPr lang="en-GB" sz="2400">
                <a:solidFill>
                  <a:srgbClr val="FEFFFF"/>
                </a:solidFill>
              </a:rPr>
              <a:t>REMOTE PATIENTE MONOTORING </a:t>
            </a:r>
          </a:p>
          <a:p>
            <a:pPr marL="0" lvl="0" indent="0">
              <a:buNone/>
            </a:pPr>
            <a:r>
              <a:rPr lang="en-GB" sz="1400">
                <a:solidFill>
                  <a:srgbClr val="FEFFFF"/>
                </a:solidFill>
              </a:rPr>
              <a:t>Use o digital technologies to monitor and capture medical and other health data from patients and electronically</a:t>
            </a:r>
          </a:p>
        </p:txBody>
      </p:sp>
    </p:spTree>
    <p:extLst>
      <p:ext uri="{BB962C8B-B14F-4D97-AF65-F5344CB8AC3E}">
        <p14:creationId xmlns:p14="http://schemas.microsoft.com/office/powerpoint/2010/main" val="4091177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4BB46-886E-4D2D-8089-A83A03F6E6AA}"/>
              </a:ext>
            </a:extLst>
          </p:cNvPr>
          <p:cNvSpPr>
            <a:spLocks noGrp="1"/>
          </p:cNvSpPr>
          <p:nvPr>
            <p:ph type="title"/>
          </p:nvPr>
        </p:nvSpPr>
        <p:spPr>
          <a:xfrm>
            <a:off x="432000" y="432000"/>
            <a:ext cx="2747298" cy="432000"/>
          </a:xfrm>
        </p:spPr>
        <p:txBody>
          <a:bodyPr/>
          <a:lstStyle/>
          <a:p>
            <a:r>
              <a:rPr lang="en-US" dirty="0"/>
              <a:t>References</a:t>
            </a:r>
          </a:p>
        </p:txBody>
      </p:sp>
      <p:sp>
        <p:nvSpPr>
          <p:cNvPr id="3" name="Slide Number Placeholder 2">
            <a:extLst>
              <a:ext uri="{FF2B5EF4-FFF2-40B4-BE49-F238E27FC236}">
                <a16:creationId xmlns:a16="http://schemas.microsoft.com/office/drawing/2014/main" id="{24EE98AF-0231-48A3-8994-C3E42A8059E2}"/>
              </a:ext>
            </a:extLst>
          </p:cNvPr>
          <p:cNvSpPr>
            <a:spLocks noGrp="1"/>
          </p:cNvSpPr>
          <p:nvPr>
            <p:ph type="sldNum" sz="quarter" idx="11"/>
          </p:nvPr>
        </p:nvSpPr>
        <p:spPr/>
        <p:txBody>
          <a:bodyPr/>
          <a:lstStyle/>
          <a:p>
            <a:pPr algn="ctr"/>
            <a:fld id="{B67B645E-C5E5-4727-B977-D372A0AA71D9}" type="slidenum">
              <a:rPr lang="en-US" noProof="0" smtClean="0"/>
              <a:pPr algn="ctr"/>
              <a:t>14</a:t>
            </a:fld>
            <a:endParaRPr lang="en-US" noProof="0"/>
          </a:p>
        </p:txBody>
      </p:sp>
      <p:sp>
        <p:nvSpPr>
          <p:cNvPr id="4" name="object 7" descr="Beige rectangle">
            <a:extLst>
              <a:ext uri="{FF2B5EF4-FFF2-40B4-BE49-F238E27FC236}">
                <a16:creationId xmlns:a16="http://schemas.microsoft.com/office/drawing/2014/main" id="{50502185-5223-43F5-B2B5-02B141642ECE}"/>
              </a:ext>
            </a:extLst>
          </p:cNvPr>
          <p:cNvSpPr/>
          <p:nvPr/>
        </p:nvSpPr>
        <p:spPr bwMode="white">
          <a:xfrm flipV="1">
            <a:off x="430800" y="863997"/>
            <a:ext cx="1749692"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dirty="0"/>
          </a:p>
        </p:txBody>
      </p:sp>
      <p:sp>
        <p:nvSpPr>
          <p:cNvPr id="6" name="TextBox 5">
            <a:extLst>
              <a:ext uri="{FF2B5EF4-FFF2-40B4-BE49-F238E27FC236}">
                <a16:creationId xmlns:a16="http://schemas.microsoft.com/office/drawing/2014/main" id="{97EEA492-25D2-40D9-8F57-D88B3947FC01}"/>
              </a:ext>
            </a:extLst>
          </p:cNvPr>
          <p:cNvSpPr txBox="1"/>
          <p:nvPr/>
        </p:nvSpPr>
        <p:spPr>
          <a:xfrm>
            <a:off x="87526" y="1077751"/>
            <a:ext cx="12016948" cy="5307671"/>
          </a:xfrm>
          <a:prstGeom prst="rect">
            <a:avLst/>
          </a:prstGeom>
          <a:noFill/>
        </p:spPr>
        <p:txBody>
          <a:bodyPr wrap="square">
            <a:spAutoFit/>
          </a:bodyPr>
          <a:lstStyle/>
          <a:p>
            <a:pPr marL="457200" marR="0" indent="-457200" algn="just">
              <a:lnSpc>
                <a:spcPct val="200000"/>
              </a:lnSpc>
              <a:spcBef>
                <a:spcPts val="0"/>
              </a:spcBef>
              <a:spcAft>
                <a:spcPts val="1000"/>
              </a:spcAft>
            </a:pPr>
            <a:r>
              <a:rPr lang="en-GB" sz="2000" dirty="0">
                <a:solidFill>
                  <a:srgbClr val="111111"/>
                </a:solidFill>
                <a:effectLst/>
                <a:latin typeface="Times New Roman" panose="02020603050405020304" pitchFamily="18" charset="0"/>
                <a:ea typeface="Calibri" panose="020F0502020204030204" pitchFamily="34" charset="0"/>
                <a:cs typeface="Times New Roman" panose="02020603050405020304" pitchFamily="18" charset="0"/>
              </a:rPr>
              <a:t>Digital Capability Toolkit (2022). ‘</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Introduction to Communication, collaboration and participation’ </a:t>
            </a:r>
            <a:r>
              <a:rPr lang="en-GB" sz="2000" i="1" dirty="0">
                <a:solidFill>
                  <a:srgbClr val="111111"/>
                </a:solidFill>
                <a:effectLst/>
                <a:latin typeface="Times New Roman" panose="02020603050405020304" pitchFamily="18" charset="0"/>
                <a:ea typeface="Calibri" panose="020F0502020204030204" pitchFamily="34" charset="0"/>
                <a:cs typeface="Times New Roman" panose="02020603050405020304" pitchFamily="18" charset="0"/>
              </a:rPr>
              <a:t>Digital Capability Toolkit</a:t>
            </a:r>
            <a:r>
              <a:rPr lang="en-GB" sz="2000" dirty="0">
                <a:solidFill>
                  <a:srgbClr val="111111"/>
                </a:solidFill>
                <a:effectLst/>
                <a:latin typeface="Times New Roman" panose="02020603050405020304" pitchFamily="18" charset="0"/>
                <a:ea typeface="Calibri" panose="020F0502020204030204" pitchFamily="34" charset="0"/>
                <a:cs typeface="Times New Roman" panose="02020603050405020304" pitchFamily="18" charset="0"/>
              </a:rPr>
              <a:t> Available at:</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https://digitalcapabilitytoolkit.wp.derby.ac.uk/introduction-communication-collaboration-participation</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0"/>
              </a:spcBef>
              <a:spcAft>
                <a:spcPts val="1000"/>
              </a:spcAft>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Digital </a:t>
            </a:r>
            <a:r>
              <a:rPr lang="en-US" sz="2000" dirty="0" err="1">
                <a:effectLst/>
                <a:latin typeface="Times New Roman" panose="02020603050405020304" pitchFamily="18" charset="0"/>
                <a:ea typeface="Times New Roman" panose="02020603050405020304" pitchFamily="18" charset="0"/>
                <a:cs typeface="Times New Roman" panose="02020603050405020304" pitchFamily="18" charset="0"/>
              </a:rPr>
              <a:t>Salutem</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(2022). ‘Main challenges in digital healthcare innovation </a:t>
            </a:r>
            <a:r>
              <a:rPr lang="en-US" sz="2000" i="1" dirty="0">
                <a:effectLst/>
                <a:latin typeface="Times New Roman" panose="02020603050405020304" pitchFamily="18" charset="0"/>
                <a:ea typeface="Times New Roman" panose="02020603050405020304" pitchFamily="18" charset="0"/>
                <a:cs typeface="Times New Roman" panose="02020603050405020304" pitchFamily="18" charset="0"/>
              </a:rPr>
              <a:t>Digital </a:t>
            </a:r>
            <a:r>
              <a:rPr lang="en-US" sz="2000" i="1" dirty="0" err="1">
                <a:effectLst/>
                <a:latin typeface="Times New Roman" panose="02020603050405020304" pitchFamily="18" charset="0"/>
                <a:ea typeface="Times New Roman" panose="02020603050405020304" pitchFamily="18" charset="0"/>
                <a:cs typeface="Times New Roman" panose="02020603050405020304" pitchFamily="18" charset="0"/>
              </a:rPr>
              <a:t>Salutem</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Available at: https://digitalsalutem.com/main-challenges-in-digital-healthcare-innovation/</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0"/>
              </a:spcBef>
              <a:spcAft>
                <a:spcPts val="10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Health Business UK (2018) Overcoming the challenges of digital transformation </a:t>
            </a:r>
            <a:r>
              <a:rPr lang="en-US" sz="2000" i="1" dirty="0">
                <a:effectLst/>
                <a:latin typeface="Times New Roman" panose="02020603050405020304" pitchFamily="18" charset="0"/>
                <a:ea typeface="Calibri" panose="020F0502020204030204" pitchFamily="34" charset="0"/>
                <a:cs typeface="Times New Roman" panose="02020603050405020304" pitchFamily="18" charset="0"/>
              </a:rPr>
              <a:t>Health Business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US" sz="20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https://healthbusinessuk.net/features/overcoming-challenges-digital-transformation</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1000"/>
              </a:spcAft>
            </a:pP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Himss</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(2022) Cybersecurity </a:t>
            </a:r>
            <a:r>
              <a:rPr lang="en-US" sz="2000" i="1" dirty="0" err="1">
                <a:effectLst/>
                <a:latin typeface="Times New Roman" panose="02020603050405020304" pitchFamily="18" charset="0"/>
                <a:ea typeface="Calibri" panose="020F0502020204030204" pitchFamily="34" charset="0"/>
                <a:cs typeface="Times New Roman" panose="02020603050405020304" pitchFamily="18" charset="0"/>
              </a:rPr>
              <a:t>Himms</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Available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at:</a:t>
            </a:r>
            <a:r>
              <a:rPr lang="en-US" sz="2000" b="0" u="sng" dirty="0" err="1">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a:t>
            </a:r>
            <a:r>
              <a:rPr lang="en-US" sz="2000" b="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://www.himss.org/resources/cybersecurity-healthcare</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364493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4BB46-886E-4D2D-8089-A83A03F6E6AA}"/>
              </a:ext>
            </a:extLst>
          </p:cNvPr>
          <p:cNvSpPr>
            <a:spLocks noGrp="1"/>
          </p:cNvSpPr>
          <p:nvPr>
            <p:ph type="title"/>
          </p:nvPr>
        </p:nvSpPr>
        <p:spPr>
          <a:xfrm>
            <a:off x="432000" y="432000"/>
            <a:ext cx="2747298" cy="432000"/>
          </a:xfrm>
        </p:spPr>
        <p:txBody>
          <a:bodyPr/>
          <a:lstStyle/>
          <a:p>
            <a:r>
              <a:rPr lang="en-US" dirty="0"/>
              <a:t>References</a:t>
            </a:r>
          </a:p>
        </p:txBody>
      </p:sp>
      <p:sp>
        <p:nvSpPr>
          <p:cNvPr id="3" name="Slide Number Placeholder 2">
            <a:extLst>
              <a:ext uri="{FF2B5EF4-FFF2-40B4-BE49-F238E27FC236}">
                <a16:creationId xmlns:a16="http://schemas.microsoft.com/office/drawing/2014/main" id="{24EE98AF-0231-48A3-8994-C3E42A8059E2}"/>
              </a:ext>
            </a:extLst>
          </p:cNvPr>
          <p:cNvSpPr>
            <a:spLocks noGrp="1"/>
          </p:cNvSpPr>
          <p:nvPr>
            <p:ph type="sldNum" sz="quarter" idx="11"/>
          </p:nvPr>
        </p:nvSpPr>
        <p:spPr/>
        <p:txBody>
          <a:bodyPr/>
          <a:lstStyle/>
          <a:p>
            <a:pPr algn="ctr"/>
            <a:fld id="{B67B645E-C5E5-4727-B977-D372A0AA71D9}" type="slidenum">
              <a:rPr lang="en-US" noProof="0" smtClean="0"/>
              <a:pPr algn="ctr"/>
              <a:t>15</a:t>
            </a:fld>
            <a:endParaRPr lang="en-US" noProof="0"/>
          </a:p>
        </p:txBody>
      </p:sp>
      <p:sp>
        <p:nvSpPr>
          <p:cNvPr id="4" name="object 7" descr="Beige rectangle">
            <a:extLst>
              <a:ext uri="{FF2B5EF4-FFF2-40B4-BE49-F238E27FC236}">
                <a16:creationId xmlns:a16="http://schemas.microsoft.com/office/drawing/2014/main" id="{50502185-5223-43F5-B2B5-02B141642ECE}"/>
              </a:ext>
            </a:extLst>
          </p:cNvPr>
          <p:cNvSpPr/>
          <p:nvPr/>
        </p:nvSpPr>
        <p:spPr bwMode="white">
          <a:xfrm flipV="1">
            <a:off x="430800" y="863997"/>
            <a:ext cx="1749692"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dirty="0"/>
          </a:p>
        </p:txBody>
      </p:sp>
      <p:sp>
        <p:nvSpPr>
          <p:cNvPr id="7" name="TextBox 6">
            <a:extLst>
              <a:ext uri="{FF2B5EF4-FFF2-40B4-BE49-F238E27FC236}">
                <a16:creationId xmlns:a16="http://schemas.microsoft.com/office/drawing/2014/main" id="{AD5C448A-8149-4FFC-884B-1D21DEA526DB}"/>
              </a:ext>
            </a:extLst>
          </p:cNvPr>
          <p:cNvSpPr txBox="1"/>
          <p:nvPr/>
        </p:nvSpPr>
        <p:spPr>
          <a:xfrm>
            <a:off x="175052" y="863997"/>
            <a:ext cx="11841896" cy="5923225"/>
          </a:xfrm>
          <a:prstGeom prst="rect">
            <a:avLst/>
          </a:prstGeom>
          <a:noFill/>
        </p:spPr>
        <p:txBody>
          <a:bodyPr wrap="square">
            <a:spAutoFit/>
          </a:bodyPr>
          <a:lstStyle/>
          <a:p>
            <a:pPr marL="457200" marR="0" indent="-457200" algn="just">
              <a:lnSpc>
                <a:spcPct val="200000"/>
              </a:lnSpc>
              <a:spcBef>
                <a:spcPts val="0"/>
              </a:spcBef>
              <a:spcAft>
                <a:spcPts val="10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ID Medical (2020) </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6 Key issues holding back the digital transformation of the NHS </a:t>
            </a:r>
            <a:r>
              <a:rPr lang="en-GB" sz="2000" i="1" dirty="0">
                <a:effectLst/>
                <a:latin typeface="Times New Roman" panose="02020603050405020304" pitchFamily="18" charset="0"/>
                <a:ea typeface="Calibri" panose="020F0502020204030204" pitchFamily="34" charset="0"/>
                <a:cs typeface="Times New Roman" panose="02020603050405020304" pitchFamily="18" charset="0"/>
              </a:rPr>
              <a:t>ID Medical </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Available at: https://www.id-medical.com/digital-transformation-of-the-nhs</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Merriam-Webster (2022) Triage </a:t>
            </a:r>
            <a:r>
              <a:rPr lang="en-US" sz="2000" i="1" dirty="0">
                <a:effectLst/>
                <a:latin typeface="Times New Roman" panose="02020603050405020304" pitchFamily="18" charset="0"/>
                <a:ea typeface="Calibri" panose="020F0502020204030204" pitchFamily="34" charset="0"/>
                <a:cs typeface="Times New Roman" panose="02020603050405020304" pitchFamily="18" charset="0"/>
              </a:rPr>
              <a:t>Merriam-Webster dictionary</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Available at: https://www.merriam-webster.com/dictionary/triage</a:t>
            </a:r>
          </a:p>
          <a:p>
            <a:pPr marL="457200" marR="0" indent="-457200" algn="just">
              <a:lnSpc>
                <a:spcPct val="200000"/>
              </a:lnSpc>
              <a:spcBef>
                <a:spcPts val="0"/>
              </a:spcBef>
              <a:spcAft>
                <a:spcPts val="10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NHS Digital (2022)</a:t>
            </a:r>
            <a:r>
              <a:rPr lang="en-US" sz="2000" baseline="30000" dirty="0">
                <a:effectLst/>
                <a:latin typeface="Times New Roman" panose="02020603050405020304" pitchFamily="18" charset="0"/>
                <a:ea typeface="Calibri" panose="020F0502020204030204" pitchFamily="34" charset="0"/>
                <a:cs typeface="Times New Roman" panose="02020603050405020304" pitchFamily="18" charset="0"/>
              </a:rPr>
              <a:t>a</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Data and technology that improves lives </a:t>
            </a:r>
            <a:r>
              <a:rPr lang="en-US" sz="2000" i="1" dirty="0">
                <a:effectLst/>
                <a:latin typeface="Times New Roman" panose="02020603050405020304" pitchFamily="18" charset="0"/>
                <a:ea typeface="Calibri" panose="020F0502020204030204" pitchFamily="34" charset="0"/>
                <a:cs typeface="Times New Roman" panose="02020603050405020304" pitchFamily="18" charset="0"/>
              </a:rPr>
              <a:t>NHS Digital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US" sz="20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https://digital.nhs.uk/</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0"/>
              </a:spcBef>
              <a:spcAft>
                <a:spcPts val="10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NHS Digital (2022)</a:t>
            </a:r>
            <a:r>
              <a:rPr lang="en-US" sz="2000" b="1" baseline="30000" dirty="0">
                <a:effectLst/>
                <a:latin typeface="Times New Roman" panose="02020603050405020304" pitchFamily="18" charset="0"/>
                <a:ea typeface="Calibri" panose="020F0502020204030204" pitchFamily="34" charset="0"/>
                <a:cs typeface="Times New Roman" panose="02020603050405020304" pitchFamily="18" charset="0"/>
              </a:rPr>
              <a:t>b </a:t>
            </a:r>
            <a:r>
              <a:rPr lang="en-US" sz="2000" dirty="0">
                <a:solidFill>
                  <a:srgbClr val="231F20"/>
                </a:solidFill>
                <a:effectLst/>
                <a:latin typeface="Times New Roman" panose="02020603050405020304" pitchFamily="18" charset="0"/>
                <a:ea typeface="Calibri" panose="020F0502020204030204" pitchFamily="34" charset="0"/>
                <a:cs typeface="Times New Roman" panose="02020603050405020304" pitchFamily="18" charset="0"/>
              </a:rPr>
              <a:t>Capabilities, skills and </a:t>
            </a:r>
            <a:r>
              <a:rPr lang="en-US" sz="2000" dirty="0" err="1">
                <a:solidFill>
                  <a:srgbClr val="231F20"/>
                </a:solidFill>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2000" dirty="0">
                <a:solidFill>
                  <a:srgbClr val="231F20"/>
                </a:solidFill>
                <a:effectLst/>
                <a:latin typeface="Times New Roman" panose="02020603050405020304" pitchFamily="18" charset="0"/>
                <a:ea typeface="Calibri" panose="020F0502020204030204" pitchFamily="34" charset="0"/>
                <a:cs typeface="Times New Roman" panose="02020603050405020304" pitchFamily="18" charset="0"/>
              </a:rPr>
              <a:t> overview </a:t>
            </a:r>
            <a:r>
              <a:rPr lang="en-US" sz="2000" i="1" dirty="0">
                <a:solidFill>
                  <a:srgbClr val="231F20"/>
                </a:solidFill>
                <a:effectLst/>
                <a:latin typeface="Times New Roman" panose="02020603050405020304" pitchFamily="18" charset="0"/>
                <a:ea typeface="Calibri" panose="020F0502020204030204" pitchFamily="34" charset="0"/>
                <a:cs typeface="Times New Roman" panose="02020603050405020304" pitchFamily="18" charset="0"/>
              </a:rPr>
              <a:t>Data and technology for the NHS and the people it serves</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gn="just">
              <a:lnSpc>
                <a:spcPct val="200000"/>
              </a:lnSpc>
              <a:spcBef>
                <a:spcPts val="0"/>
              </a:spcBef>
              <a:spcAft>
                <a:spcPts val="10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NHS Digital (2022)</a:t>
            </a:r>
            <a:r>
              <a:rPr lang="en-US" sz="2000" baseline="30000" dirty="0">
                <a:effectLst/>
                <a:latin typeface="Times New Roman" panose="02020603050405020304" pitchFamily="18" charset="0"/>
                <a:ea typeface="Calibri" panose="020F0502020204030204" pitchFamily="34" charset="0"/>
                <a:cs typeface="Times New Roman" panose="02020603050405020304" pitchFamily="18" charset="0"/>
              </a:rPr>
              <a:t>c</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Executive summary Sustainability Annual Report 2020-21 Available at: https://digital.nhs.uk/about-nhs-digital/corporate-information-and-documents/sustainability/sustainability-reports/sustainability-annual-report-2020-21</a:t>
            </a:r>
          </a:p>
        </p:txBody>
      </p:sp>
    </p:spTree>
    <p:extLst>
      <p:ext uri="{BB962C8B-B14F-4D97-AF65-F5344CB8AC3E}">
        <p14:creationId xmlns:p14="http://schemas.microsoft.com/office/powerpoint/2010/main" val="41530904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46D125-B73A-75AE-6060-8282EB231AB0}"/>
              </a:ext>
            </a:extLst>
          </p:cNvPr>
          <p:cNvSpPr>
            <a:spLocks noGrp="1"/>
          </p:cNvSpPr>
          <p:nvPr>
            <p:ph type="title"/>
          </p:nvPr>
        </p:nvSpPr>
        <p:spPr>
          <a:xfrm>
            <a:off x="612648" y="1078992"/>
            <a:ext cx="6268770" cy="1536192"/>
          </a:xfrm>
        </p:spPr>
        <p:txBody>
          <a:bodyPr anchor="b">
            <a:normAutofit/>
          </a:bodyPr>
          <a:lstStyle/>
          <a:p>
            <a:r>
              <a:rPr lang="en-GB" sz="5200"/>
              <a:t>REFENCES</a:t>
            </a:r>
          </a:p>
        </p:txBody>
      </p:sp>
      <p:sp>
        <p:nvSpPr>
          <p:cNvPr id="11"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47E62C3-60CF-39B1-8111-2AE47CC00236}"/>
              </a:ext>
            </a:extLst>
          </p:cNvPr>
          <p:cNvSpPr>
            <a:spLocks noGrp="1"/>
          </p:cNvSpPr>
          <p:nvPr>
            <p:ph idx="1"/>
          </p:nvPr>
        </p:nvSpPr>
        <p:spPr>
          <a:xfrm>
            <a:off x="615458" y="3355848"/>
            <a:ext cx="6268770" cy="2825496"/>
          </a:xfrm>
        </p:spPr>
        <p:txBody>
          <a:bodyPr>
            <a:normAutofit/>
          </a:bodyPr>
          <a:lstStyle/>
          <a:p>
            <a:r>
              <a:rPr lang="en-GB" sz="2200"/>
              <a:t>KINGSFUND (2008) technology in the nhs</a:t>
            </a:r>
          </a:p>
          <a:p>
            <a:pPr marL="0" indent="0">
              <a:buNone/>
            </a:pPr>
            <a:r>
              <a:rPr lang="en-GB" sz="2200"/>
              <a:t>Available at :https://www.kingsfund.org.uk/projects/technology-nhs</a:t>
            </a:r>
          </a:p>
          <a:p>
            <a:pPr marL="0" indent="0">
              <a:buNone/>
            </a:pPr>
            <a:r>
              <a:rPr lang="en-GB" sz="2200"/>
              <a:t>(Accessed 17</a:t>
            </a:r>
            <a:r>
              <a:rPr lang="en-GB" sz="2200" baseline="30000"/>
              <a:t>th</a:t>
            </a:r>
            <a:r>
              <a:rPr lang="en-GB" sz="2200"/>
              <a:t> November 2022)</a:t>
            </a:r>
          </a:p>
          <a:p>
            <a:r>
              <a:rPr lang="en-GB" sz="2200"/>
              <a:t>FUTURE LEARN</a:t>
            </a:r>
          </a:p>
        </p:txBody>
      </p:sp>
      <p:pic>
        <p:nvPicPr>
          <p:cNvPr id="4" name="Picture 6" descr="NHS England » Digital transformation">
            <a:extLst>
              <a:ext uri="{FF2B5EF4-FFF2-40B4-BE49-F238E27FC236}">
                <a16:creationId xmlns:a16="http://schemas.microsoft.com/office/drawing/2014/main" id="{62A02E94-B8DD-1EE7-44AA-671E2BB237D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003" r="31174"/>
          <a:stretch/>
        </p:blipFill>
        <p:spPr bwMode="auto">
          <a:xfrm>
            <a:off x="7684006" y="10"/>
            <a:ext cx="450799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72960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0E90D-EB68-5CD7-86F0-A20A67C09403}"/>
              </a:ext>
            </a:extLst>
          </p:cNvPr>
          <p:cNvSpPr>
            <a:spLocks noGrp="1"/>
          </p:cNvSpPr>
          <p:nvPr>
            <p:ph type="ctrTitle"/>
          </p:nvPr>
        </p:nvSpPr>
        <p:spPr>
          <a:xfrm>
            <a:off x="7464614" y="1783959"/>
            <a:ext cx="4087306" cy="1147863"/>
          </a:xfrm>
        </p:spPr>
        <p:txBody>
          <a:bodyPr anchor="b">
            <a:normAutofit fontScale="90000"/>
          </a:bodyPr>
          <a:lstStyle/>
          <a:p>
            <a:r>
              <a:rPr lang="en-GB" sz="5400" dirty="0"/>
              <a:t> </a:t>
            </a:r>
            <a:r>
              <a:rPr lang="en-GB" b="1" dirty="0"/>
              <a:t>Reference list</a:t>
            </a:r>
            <a:br>
              <a:rPr lang="en-GB" sz="5400" dirty="0"/>
            </a:br>
            <a:br>
              <a:rPr lang="en-GB" sz="5400" dirty="0"/>
            </a:br>
            <a:br>
              <a:rPr lang="en-GB" sz="5400" dirty="0"/>
            </a:br>
            <a:endParaRPr lang="en-GB" sz="5400" dirty="0"/>
          </a:p>
        </p:txBody>
      </p:sp>
      <p:sp>
        <p:nvSpPr>
          <p:cNvPr id="3" name="Subtitle 2">
            <a:extLst>
              <a:ext uri="{FF2B5EF4-FFF2-40B4-BE49-F238E27FC236}">
                <a16:creationId xmlns:a16="http://schemas.microsoft.com/office/drawing/2014/main" id="{A66BD317-EAEE-E7EA-2DC1-25124E700974}"/>
              </a:ext>
            </a:extLst>
          </p:cNvPr>
          <p:cNvSpPr>
            <a:spLocks noGrp="1"/>
          </p:cNvSpPr>
          <p:nvPr>
            <p:ph type="subTitle" idx="1"/>
          </p:nvPr>
        </p:nvSpPr>
        <p:spPr>
          <a:xfrm>
            <a:off x="7188052" y="1950099"/>
            <a:ext cx="4932413" cy="4161452"/>
          </a:xfrm>
        </p:spPr>
        <p:txBody>
          <a:bodyPr anchor="t">
            <a:normAutofit fontScale="92500" lnSpcReduction="20000"/>
          </a:bodyPr>
          <a:lstStyle/>
          <a:p>
            <a:pPr algn="l"/>
            <a:r>
              <a:rPr lang="en-US" sz="2000" dirty="0"/>
              <a:t>Department of Health and Social Care (2020)</a:t>
            </a:r>
            <a:endParaRPr lang="en-GB" sz="2000" dirty="0"/>
          </a:p>
          <a:p>
            <a:pPr algn="l"/>
            <a:r>
              <a:rPr lang="en-US" sz="2000" dirty="0"/>
              <a:t>NHS COVID-19 app - the basics [video].</a:t>
            </a:r>
          </a:p>
          <a:p>
            <a:pPr algn="l"/>
            <a:r>
              <a:rPr lang="en-GB" sz="2000" dirty="0"/>
              <a:t>Available at:</a:t>
            </a:r>
          </a:p>
          <a:p>
            <a:pPr algn="l"/>
            <a:r>
              <a:rPr lang="en-GB" sz="2000" dirty="0">
                <a:hlinkClick r:id="rId2"/>
              </a:rPr>
              <a:t>http://www.youtube.com/watch</a:t>
            </a:r>
            <a:r>
              <a:rPr lang="en-GB" sz="2000" dirty="0"/>
              <a:t> </a:t>
            </a:r>
          </a:p>
          <a:p>
            <a:pPr algn="l"/>
            <a:endParaRPr lang="en-GB" sz="2000" dirty="0"/>
          </a:p>
          <a:p>
            <a:pPr algn="l"/>
            <a:r>
              <a:rPr lang="en-GB" sz="2000" dirty="0" err="1"/>
              <a:t>Hutchings,R</a:t>
            </a:r>
            <a:r>
              <a:rPr lang="en-GB" sz="2000" dirty="0"/>
              <a:t>. (2020)’ the impact of Covid-19 on the use of digital technology in the NHS’</a:t>
            </a:r>
          </a:p>
          <a:p>
            <a:pPr algn="l"/>
            <a:endParaRPr lang="en-GB" sz="2000" dirty="0"/>
          </a:p>
          <a:p>
            <a:pPr algn="l"/>
            <a:r>
              <a:rPr lang="en-GB" sz="2000" dirty="0"/>
              <a:t>NHS Digital (2021) Differences between the NHS App and NHS COVID App.</a:t>
            </a:r>
          </a:p>
          <a:p>
            <a:pPr algn="l"/>
            <a:r>
              <a:rPr lang="en-GB" sz="2000" dirty="0"/>
              <a:t> Available at: </a:t>
            </a:r>
            <a:r>
              <a:rPr lang="en-GB" sz="2000" dirty="0">
                <a:hlinkClick r:id="rId3"/>
              </a:rPr>
              <a:t>http://www.digital.nhs.uk/services/nhs</a:t>
            </a:r>
            <a:endParaRPr lang="en-GB" sz="2000" dirty="0"/>
          </a:p>
          <a:p>
            <a:pPr algn="l"/>
            <a:r>
              <a:rPr lang="en-GB" sz="2000" dirty="0"/>
              <a:t>(Accessed: 23rd November 2022)</a:t>
            </a:r>
          </a:p>
          <a:p>
            <a:pPr algn="l"/>
            <a:endParaRPr lang="en-GB" sz="2000" dirty="0"/>
          </a:p>
          <a:p>
            <a:pPr algn="l"/>
            <a:endParaRPr lang="en-GB" sz="2000" dirty="0"/>
          </a:p>
          <a:p>
            <a:pPr algn="l"/>
            <a:endParaRPr lang="en-GB" sz="2000" dirty="0"/>
          </a:p>
          <a:p>
            <a:pPr algn="l"/>
            <a:endParaRPr lang="en-GB" sz="2000" dirty="0"/>
          </a:p>
          <a:p>
            <a:pPr algn="l"/>
            <a:endParaRPr lang="en-GB" sz="2000" dirty="0"/>
          </a:p>
        </p:txBody>
      </p:sp>
      <p:sp>
        <p:nvSpPr>
          <p:cNvPr id="1039" name="Freeform: Shape 1034">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30" name="Picture 6" descr="NHS England » Digital transformation">
            <a:extLst>
              <a:ext uri="{FF2B5EF4-FFF2-40B4-BE49-F238E27FC236}">
                <a16:creationId xmlns:a16="http://schemas.microsoft.com/office/drawing/2014/main" id="{8EC67033-BCD1-374C-959B-9C728D89715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752" r="18924"/>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722248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ontoso v1">
      <a:dk1>
        <a:sysClr val="windowText" lastClr="000000"/>
      </a:dk1>
      <a:lt1>
        <a:sysClr val="window" lastClr="FFFFFF"/>
      </a:lt1>
      <a:dk2>
        <a:srgbClr val="44546A"/>
      </a:dk2>
      <a:lt2>
        <a:srgbClr val="E7E6E6"/>
      </a:lt2>
      <a:accent1>
        <a:srgbClr val="2C567A"/>
      </a:accent1>
      <a:accent2>
        <a:srgbClr val="0072C7"/>
      </a:accent2>
      <a:accent3>
        <a:srgbClr val="0D1D51"/>
      </a:accent3>
      <a:accent4>
        <a:srgbClr val="666666"/>
      </a:accent4>
      <a:accent5>
        <a:srgbClr val="3C76A6"/>
      </a:accent5>
      <a:accent6>
        <a:srgbClr val="1E44BC"/>
      </a:accent6>
      <a:hlink>
        <a:srgbClr val="0563C1"/>
      </a:hlink>
      <a:folHlink>
        <a:srgbClr val="954F72"/>
      </a:folHlink>
    </a:clrScheme>
    <a:fontScheme name="Custom 181">
      <a:majorFont>
        <a:latin typeface="Corbel"/>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18000">
              <a:schemeClr val="accent1">
                <a:lumMod val="5000"/>
                <a:lumOff val="95000"/>
              </a:schemeClr>
            </a:gs>
            <a:gs pos="100000">
              <a:schemeClr val="accent3">
                <a:alpha val="71000"/>
              </a:schemeClr>
            </a:gs>
          </a:gsLst>
          <a:path path="circle">
            <a:fillToRect l="100000" b="100000"/>
          </a:path>
          <a:tileRect t="-100000" r="-100000"/>
        </a:gradFill>
        <a:ln>
          <a:noFill/>
        </a:ln>
        <a:effectLst>
          <a:outerShdw blurRad="330200" dist="304800" dir="5400000" algn="t" rotWithShape="0">
            <a:prstClr val="black">
              <a:alpha val="39000"/>
            </a:prstClr>
          </a:outerShdw>
        </a:effectLst>
      </a:spPr>
      <a:bodyPr rtlCol="0" anchor="ctr"/>
      <a:lstStyle>
        <a:defPPr algn="ctr">
          <a:defRPr>
            <a:solidFill>
              <a:schemeClr val="lt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66835393_Blue spheres pitch deck_RVA_v5" id="{B31999E4-CF41-4147-9146-E7AA12BD45BB}" vid="{47A86861-C4F7-4F19-9461-7399990DDE51}"/>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00156283AFBE640A399E02E54C55F98" ma:contentTypeVersion="9" ma:contentTypeDescription="Create a new document." ma:contentTypeScope="" ma:versionID="ab265179be647db58f6ae25fa6ee26e3">
  <xsd:schema xmlns:xsd="http://www.w3.org/2001/XMLSchema" xmlns:xs="http://www.w3.org/2001/XMLSchema" xmlns:p="http://schemas.microsoft.com/office/2006/metadata/properties" xmlns:ns3="73ca1d14-ddf3-4ca1-8493-d8f4afcd853b" xmlns:ns4="62a70124-0e28-4118-a006-78dd1884dd46" targetNamespace="http://schemas.microsoft.com/office/2006/metadata/properties" ma:root="true" ma:fieldsID="a28bdac8ed2ffee87ed57952afe64f6d" ns3:_="" ns4:_="">
    <xsd:import namespace="73ca1d14-ddf3-4ca1-8493-d8f4afcd853b"/>
    <xsd:import namespace="62a70124-0e28-4118-a006-78dd1884dd4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3ca1d14-ddf3-4ca1-8493-d8f4afcd853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2a70124-0e28-4118-a006-78dd1884dd4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73ca1d14-ddf3-4ca1-8493-d8f4afcd853b" xsi:nil="true"/>
  </documentManagement>
</p:properties>
</file>

<file path=customXml/itemProps1.xml><?xml version="1.0" encoding="utf-8"?>
<ds:datastoreItem xmlns:ds="http://schemas.openxmlformats.org/officeDocument/2006/customXml" ds:itemID="{7B659797-6652-4F60-9045-5DDCEF5A8A82}">
  <ds:schemaRefs>
    <ds:schemaRef ds:uri="http://schemas.microsoft.com/sharepoint/v3/contenttype/forms"/>
  </ds:schemaRefs>
</ds:datastoreItem>
</file>

<file path=customXml/itemProps2.xml><?xml version="1.0" encoding="utf-8"?>
<ds:datastoreItem xmlns:ds="http://schemas.openxmlformats.org/officeDocument/2006/customXml" ds:itemID="{FFE2BB45-9F5A-41A4-BB5E-16E1050AAB56}">
  <ds:schemaRefs>
    <ds:schemaRef ds:uri="http://schemas.microsoft.com/office/2006/metadata/contentType"/>
    <ds:schemaRef ds:uri="http://schemas.microsoft.com/office/2006/metadata/properties/metaAttributes"/>
    <ds:schemaRef ds:uri="http://www.w3.org/2000/xmlns/"/>
    <ds:schemaRef ds:uri="http://www.w3.org/2001/XMLSchema"/>
    <ds:schemaRef ds:uri="73ca1d14-ddf3-4ca1-8493-d8f4afcd853b"/>
    <ds:schemaRef ds:uri="62a70124-0e28-4118-a006-78dd1884dd46"/>
  </ds:schemaRefs>
</ds:datastoreItem>
</file>

<file path=customXml/itemProps3.xml><?xml version="1.0" encoding="utf-8"?>
<ds:datastoreItem xmlns:ds="http://schemas.openxmlformats.org/officeDocument/2006/customXml" ds:itemID="{C13F8F4D-F5D6-45AF-B3D7-D5E40D4A1149}">
  <ds:schemaRefs>
    <ds:schemaRef ds:uri="http://schemas.microsoft.com/office/2006/metadata/properties"/>
    <ds:schemaRef ds:uri="http://www.w3.org/2000/xmlns/"/>
    <ds:schemaRef ds:uri="73ca1d14-ddf3-4ca1-8493-d8f4afcd853b"/>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otalTime>467</TotalTime>
  <Words>1382</Words>
  <Application>Microsoft Office PowerPoint</Application>
  <PresentationFormat>Widescreen</PresentationFormat>
  <Paragraphs>119</Paragraphs>
  <Slides>17</Slides>
  <Notes>3</Notes>
  <HiddenSlides>0</HiddenSlides>
  <MMClips>0</MMClips>
  <ScaleCrop>false</ScaleCrop>
  <HeadingPairs>
    <vt:vector size="4" baseType="variant">
      <vt:variant>
        <vt:lpstr>Theme</vt:lpstr>
      </vt:variant>
      <vt:variant>
        <vt:i4>4</vt:i4>
      </vt:variant>
      <vt:variant>
        <vt:lpstr>Slide Titles</vt:lpstr>
      </vt:variant>
      <vt:variant>
        <vt:i4>17</vt:i4>
      </vt:variant>
    </vt:vector>
  </HeadingPairs>
  <TitlesOfParts>
    <vt:vector size="21" baseType="lpstr">
      <vt:lpstr>Office Theme</vt:lpstr>
      <vt:lpstr>Office Theme</vt:lpstr>
      <vt:lpstr>Office Theme</vt:lpstr>
      <vt:lpstr>Office Theme</vt:lpstr>
      <vt:lpstr>The use Technology in the NHS </vt:lpstr>
      <vt:lpstr>  The use of technology during the Covid-19 pandemic in the NHS  </vt:lpstr>
      <vt:lpstr>   Alerts    </vt:lpstr>
      <vt:lpstr>TOPIC :THE USE OF DIGITAL LITERACY FOR EMPLOYEE WELL-BEING AND THEIR PROFESSIONAL CARRER DEVELOPMENT (TEACHING-E LEARNING AND SELF- DEVELOPMENT )</vt:lpstr>
      <vt:lpstr>HOW TECHNOLOGY IS USE BY NHS TO TRAIN HIS STAFF</vt:lpstr>
      <vt:lpstr>IMPACT OF TECHNOLOGY ON NHS STAFF</vt:lpstr>
      <vt:lpstr>Digital health communication by NHS</vt:lpstr>
      <vt:lpstr>Digital health communication by NHS</vt:lpstr>
      <vt:lpstr>Digital health collaboration</vt:lpstr>
      <vt:lpstr>THE USE OF COMTEMPORARY TECHNOLOGY IN HEALTH CARE </vt:lpstr>
      <vt:lpstr>The use of contemporary technology in health care ( diagnostic)</vt:lpstr>
      <vt:lpstr>WHAT TYPE OF TECHNOLOGIES USED BY NHS DIAGNOSE HEALTH ISSUES AND ADMINISTRATE CARE SUPPORT  </vt:lpstr>
      <vt:lpstr>WHAT TYPE OF HARDWARE AND SOFTWARE COMPONENTS USED BY NHS </vt:lpstr>
      <vt:lpstr>References</vt:lpstr>
      <vt:lpstr>References</vt:lpstr>
      <vt:lpstr>REFENCES</vt:lpstr>
      <vt:lpstr> 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use Technology in the NHS </dc:title>
  <dc:creator>Lovinia Ebanks (1916070)</dc:creator>
  <cp:lastModifiedBy>Lovinia Ebanks</cp:lastModifiedBy>
  <cp:revision>3</cp:revision>
  <dcterms:created xsi:type="dcterms:W3CDTF">2022-11-25T21:15:43Z</dcterms:created>
  <dcterms:modified xsi:type="dcterms:W3CDTF">2022-12-08T00:42:10Z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0x010100800156283AFBE640A399E02E54C55F98</vt:lpwstr>
  </property>
</Properties>
</file>