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7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696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9109B8-23A8-4B0A-9C27-9702764B7F90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F7993B-110C-469F-B905-FF4603C3C121}">
      <dgm:prSet/>
      <dgm:spPr/>
      <dgm:t>
        <a:bodyPr/>
        <a:lstStyle/>
        <a:p>
          <a:r>
            <a:rPr lang="en-GB" b="1"/>
            <a:t>Residents:</a:t>
          </a:r>
          <a:r>
            <a:rPr lang="en-GB"/>
            <a:t> Feel understood, respected, and empowered to choose their level of engagement.</a:t>
          </a:r>
          <a:endParaRPr lang="en-US"/>
        </a:p>
      </dgm:t>
    </dgm:pt>
    <dgm:pt modelId="{B954C532-5185-4EDC-9419-561779E84127}" type="parTrans" cxnId="{D8DA6CC2-CE7D-4FB7-B080-ADF29EF05DF9}">
      <dgm:prSet/>
      <dgm:spPr/>
      <dgm:t>
        <a:bodyPr/>
        <a:lstStyle/>
        <a:p>
          <a:endParaRPr lang="en-US"/>
        </a:p>
      </dgm:t>
    </dgm:pt>
    <dgm:pt modelId="{1DDDCCFC-DE20-4AD4-ABA9-94AD7FB05636}" type="sibTrans" cxnId="{D8DA6CC2-CE7D-4FB7-B080-ADF29EF05DF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1615B3E3-C169-4EA2-A1D6-C1895E514123}">
      <dgm:prSet/>
      <dgm:spPr/>
      <dgm:t>
        <a:bodyPr/>
        <a:lstStyle/>
        <a:p>
          <a:r>
            <a:rPr lang="en-GB" b="1"/>
            <a:t>Staff:</a:t>
          </a:r>
          <a:r>
            <a:rPr lang="en-GB"/>
            <a:t> Gain insight into residents’ behaviours, enabling empathetic, individualised support.</a:t>
          </a:r>
          <a:endParaRPr lang="en-US"/>
        </a:p>
      </dgm:t>
    </dgm:pt>
    <dgm:pt modelId="{9D4FF908-21E8-41A7-A0FC-D2D13A288B9B}" type="parTrans" cxnId="{E7FCA03B-3A91-40C0-AB40-A177D070320F}">
      <dgm:prSet/>
      <dgm:spPr/>
      <dgm:t>
        <a:bodyPr/>
        <a:lstStyle/>
        <a:p>
          <a:endParaRPr lang="en-US"/>
        </a:p>
      </dgm:t>
    </dgm:pt>
    <dgm:pt modelId="{7BF1A8F0-83B8-4E70-9B4C-C9D74B40EFC2}" type="sibTrans" cxnId="{E7FCA03B-3A91-40C0-AB40-A177D070320F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0CE2B69-E68C-4755-AD10-58226ABB2169}">
      <dgm:prSet/>
      <dgm:spPr/>
      <dgm:t>
        <a:bodyPr/>
        <a:lstStyle/>
        <a:p>
          <a:r>
            <a:rPr lang="en-GB"/>
            <a:t>Promotes </a:t>
          </a:r>
          <a:r>
            <a:rPr lang="en-GB" b="1"/>
            <a:t>balanced care </a:t>
          </a:r>
          <a:r>
            <a:rPr lang="en-GB"/>
            <a:t>honouring withdrawal while maintaining identity and connection (NHS England, 2023).</a:t>
          </a:r>
          <a:endParaRPr lang="en-US"/>
        </a:p>
      </dgm:t>
    </dgm:pt>
    <dgm:pt modelId="{42A95D79-545E-477E-BC86-907D1AC15F24}" type="parTrans" cxnId="{EA83F8C8-A4F6-4B76-82ED-9871FDE96BE3}">
      <dgm:prSet/>
      <dgm:spPr/>
      <dgm:t>
        <a:bodyPr/>
        <a:lstStyle/>
        <a:p>
          <a:endParaRPr lang="en-US"/>
        </a:p>
      </dgm:t>
    </dgm:pt>
    <dgm:pt modelId="{98A0A664-DE97-4537-A6D3-6A36DC521C42}" type="sibTrans" cxnId="{EA83F8C8-A4F6-4B76-82ED-9871FDE96BE3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BBB0D448-2191-420F-9C31-349B1E0BA833}" type="pres">
      <dgm:prSet presAssocID="{029109B8-23A8-4B0A-9C27-9702764B7F90}" presName="Name0" presStyleCnt="0">
        <dgm:presLayoutVars>
          <dgm:animLvl val="lvl"/>
          <dgm:resizeHandles val="exact"/>
        </dgm:presLayoutVars>
      </dgm:prSet>
      <dgm:spPr/>
    </dgm:pt>
    <dgm:pt modelId="{B0633CD6-1A93-4369-AC67-28B6F2D7BE6C}" type="pres">
      <dgm:prSet presAssocID="{EFF7993B-110C-469F-B905-FF4603C3C121}" presName="compositeNode" presStyleCnt="0">
        <dgm:presLayoutVars>
          <dgm:bulletEnabled val="1"/>
        </dgm:presLayoutVars>
      </dgm:prSet>
      <dgm:spPr/>
    </dgm:pt>
    <dgm:pt modelId="{C9CFB69B-845F-4EDC-B8AF-78A7223100DD}" type="pres">
      <dgm:prSet presAssocID="{EFF7993B-110C-469F-B905-FF4603C3C121}" presName="bgRect" presStyleLbl="bgAccFollowNode1" presStyleIdx="0" presStyleCnt="3"/>
      <dgm:spPr/>
    </dgm:pt>
    <dgm:pt modelId="{2831862B-E026-4368-AA59-33B220A6392D}" type="pres">
      <dgm:prSet presAssocID="{1DDDCCFC-DE20-4AD4-ABA9-94AD7FB05636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223BD8DE-D94B-4CF1-A4B3-53EF5F226203}" type="pres">
      <dgm:prSet presAssocID="{EFF7993B-110C-469F-B905-FF4603C3C121}" presName="bottomLine" presStyleLbl="alignNode1" presStyleIdx="1" presStyleCnt="6">
        <dgm:presLayoutVars/>
      </dgm:prSet>
      <dgm:spPr/>
    </dgm:pt>
    <dgm:pt modelId="{3836B157-B80E-49EC-BBC7-8CADC3295BDF}" type="pres">
      <dgm:prSet presAssocID="{EFF7993B-110C-469F-B905-FF4603C3C121}" presName="nodeText" presStyleLbl="bgAccFollowNode1" presStyleIdx="0" presStyleCnt="3">
        <dgm:presLayoutVars>
          <dgm:bulletEnabled val="1"/>
        </dgm:presLayoutVars>
      </dgm:prSet>
      <dgm:spPr/>
    </dgm:pt>
    <dgm:pt modelId="{4A7B770A-138B-406E-BE1B-2018367667B0}" type="pres">
      <dgm:prSet presAssocID="{1DDDCCFC-DE20-4AD4-ABA9-94AD7FB05636}" presName="sibTrans" presStyleCnt="0"/>
      <dgm:spPr/>
    </dgm:pt>
    <dgm:pt modelId="{47F3AD8C-4A04-498E-A416-FA5782BD1680}" type="pres">
      <dgm:prSet presAssocID="{1615B3E3-C169-4EA2-A1D6-C1895E514123}" presName="compositeNode" presStyleCnt="0">
        <dgm:presLayoutVars>
          <dgm:bulletEnabled val="1"/>
        </dgm:presLayoutVars>
      </dgm:prSet>
      <dgm:spPr/>
    </dgm:pt>
    <dgm:pt modelId="{9DECE899-04D8-433F-9C55-8AE987540CC1}" type="pres">
      <dgm:prSet presAssocID="{1615B3E3-C169-4EA2-A1D6-C1895E514123}" presName="bgRect" presStyleLbl="bgAccFollowNode1" presStyleIdx="1" presStyleCnt="3"/>
      <dgm:spPr/>
    </dgm:pt>
    <dgm:pt modelId="{6109FD9D-9871-4A9E-A609-2AF378B9FD38}" type="pres">
      <dgm:prSet presAssocID="{7BF1A8F0-83B8-4E70-9B4C-C9D74B40EFC2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ED7825F4-1A2F-40BA-9100-2D839384706B}" type="pres">
      <dgm:prSet presAssocID="{1615B3E3-C169-4EA2-A1D6-C1895E514123}" presName="bottomLine" presStyleLbl="alignNode1" presStyleIdx="3" presStyleCnt="6">
        <dgm:presLayoutVars/>
      </dgm:prSet>
      <dgm:spPr/>
    </dgm:pt>
    <dgm:pt modelId="{E91DA287-9195-49D0-BFFB-C0E9FC2117A1}" type="pres">
      <dgm:prSet presAssocID="{1615B3E3-C169-4EA2-A1D6-C1895E514123}" presName="nodeText" presStyleLbl="bgAccFollowNode1" presStyleIdx="1" presStyleCnt="3">
        <dgm:presLayoutVars>
          <dgm:bulletEnabled val="1"/>
        </dgm:presLayoutVars>
      </dgm:prSet>
      <dgm:spPr/>
    </dgm:pt>
    <dgm:pt modelId="{498CC4E6-E880-4C30-8C3E-AB6EBD03C527}" type="pres">
      <dgm:prSet presAssocID="{7BF1A8F0-83B8-4E70-9B4C-C9D74B40EFC2}" presName="sibTrans" presStyleCnt="0"/>
      <dgm:spPr/>
    </dgm:pt>
    <dgm:pt modelId="{78A2DF8B-EE2C-4185-82ED-0A668275C06F}" type="pres">
      <dgm:prSet presAssocID="{A0CE2B69-E68C-4755-AD10-58226ABB2169}" presName="compositeNode" presStyleCnt="0">
        <dgm:presLayoutVars>
          <dgm:bulletEnabled val="1"/>
        </dgm:presLayoutVars>
      </dgm:prSet>
      <dgm:spPr/>
    </dgm:pt>
    <dgm:pt modelId="{D5E3669C-06C1-429F-82A7-AA1065DD819B}" type="pres">
      <dgm:prSet presAssocID="{A0CE2B69-E68C-4755-AD10-58226ABB2169}" presName="bgRect" presStyleLbl="bgAccFollowNode1" presStyleIdx="2" presStyleCnt="3"/>
      <dgm:spPr/>
    </dgm:pt>
    <dgm:pt modelId="{B8AFCD7E-0A21-4586-8D56-8F43AF3F4176}" type="pres">
      <dgm:prSet presAssocID="{98A0A664-DE97-4537-A6D3-6A36DC521C4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66BB9500-EEB8-4614-9094-F1E370D7963F}" type="pres">
      <dgm:prSet presAssocID="{A0CE2B69-E68C-4755-AD10-58226ABB2169}" presName="bottomLine" presStyleLbl="alignNode1" presStyleIdx="5" presStyleCnt="6">
        <dgm:presLayoutVars/>
      </dgm:prSet>
      <dgm:spPr/>
    </dgm:pt>
    <dgm:pt modelId="{B8F99208-0F83-4251-8690-2EC11BB04F4C}" type="pres">
      <dgm:prSet presAssocID="{A0CE2B69-E68C-4755-AD10-58226ABB2169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1B30B900-E202-446D-9E1E-44B44F0DC9CC}" type="presOf" srcId="{EFF7993B-110C-469F-B905-FF4603C3C121}" destId="{3836B157-B80E-49EC-BBC7-8CADC3295BDF}" srcOrd="1" destOrd="0" presId="urn:microsoft.com/office/officeart/2016/7/layout/BasicLinearProcessNumbered"/>
    <dgm:cxn modelId="{72F1001F-56A1-4C0A-8D23-354D7796FF2E}" type="presOf" srcId="{98A0A664-DE97-4537-A6D3-6A36DC521C42}" destId="{B8AFCD7E-0A21-4586-8D56-8F43AF3F4176}" srcOrd="0" destOrd="0" presId="urn:microsoft.com/office/officeart/2016/7/layout/BasicLinearProcessNumbered"/>
    <dgm:cxn modelId="{5B902B2D-84FA-4E35-9EE1-3AA087B0ABCF}" type="presOf" srcId="{A0CE2B69-E68C-4755-AD10-58226ABB2169}" destId="{D5E3669C-06C1-429F-82A7-AA1065DD819B}" srcOrd="0" destOrd="0" presId="urn:microsoft.com/office/officeart/2016/7/layout/BasicLinearProcessNumbered"/>
    <dgm:cxn modelId="{E7FCA03B-3A91-40C0-AB40-A177D070320F}" srcId="{029109B8-23A8-4B0A-9C27-9702764B7F90}" destId="{1615B3E3-C169-4EA2-A1D6-C1895E514123}" srcOrd="1" destOrd="0" parTransId="{9D4FF908-21E8-41A7-A0FC-D2D13A288B9B}" sibTransId="{7BF1A8F0-83B8-4E70-9B4C-C9D74B40EFC2}"/>
    <dgm:cxn modelId="{D6047C5B-F245-4EAE-B82F-69919ADC739F}" type="presOf" srcId="{A0CE2B69-E68C-4755-AD10-58226ABB2169}" destId="{B8F99208-0F83-4251-8690-2EC11BB04F4C}" srcOrd="1" destOrd="0" presId="urn:microsoft.com/office/officeart/2016/7/layout/BasicLinearProcessNumbered"/>
    <dgm:cxn modelId="{D9879045-A78C-4CC0-A320-55ADF6A2A576}" type="presOf" srcId="{1615B3E3-C169-4EA2-A1D6-C1895E514123}" destId="{E91DA287-9195-49D0-BFFB-C0E9FC2117A1}" srcOrd="1" destOrd="0" presId="urn:microsoft.com/office/officeart/2016/7/layout/BasicLinearProcessNumbered"/>
    <dgm:cxn modelId="{1E29A992-2DA8-4C24-9F97-C15E4EDFE368}" type="presOf" srcId="{1615B3E3-C169-4EA2-A1D6-C1895E514123}" destId="{9DECE899-04D8-433F-9C55-8AE987540CC1}" srcOrd="0" destOrd="0" presId="urn:microsoft.com/office/officeart/2016/7/layout/BasicLinearProcessNumbered"/>
    <dgm:cxn modelId="{FB6FBABE-1E90-4C91-BD64-5BB4E7C4C915}" type="presOf" srcId="{029109B8-23A8-4B0A-9C27-9702764B7F90}" destId="{BBB0D448-2191-420F-9C31-349B1E0BA833}" srcOrd="0" destOrd="0" presId="urn:microsoft.com/office/officeart/2016/7/layout/BasicLinearProcessNumbered"/>
    <dgm:cxn modelId="{D8DA6CC2-CE7D-4FB7-B080-ADF29EF05DF9}" srcId="{029109B8-23A8-4B0A-9C27-9702764B7F90}" destId="{EFF7993B-110C-469F-B905-FF4603C3C121}" srcOrd="0" destOrd="0" parTransId="{B954C532-5185-4EDC-9419-561779E84127}" sibTransId="{1DDDCCFC-DE20-4AD4-ABA9-94AD7FB05636}"/>
    <dgm:cxn modelId="{795F8CC8-3B40-40BA-9FA1-DEA82C369BA3}" type="presOf" srcId="{7BF1A8F0-83B8-4E70-9B4C-C9D74B40EFC2}" destId="{6109FD9D-9871-4A9E-A609-2AF378B9FD38}" srcOrd="0" destOrd="0" presId="urn:microsoft.com/office/officeart/2016/7/layout/BasicLinearProcessNumbered"/>
    <dgm:cxn modelId="{EA83F8C8-A4F6-4B76-82ED-9871FDE96BE3}" srcId="{029109B8-23A8-4B0A-9C27-9702764B7F90}" destId="{A0CE2B69-E68C-4755-AD10-58226ABB2169}" srcOrd="2" destOrd="0" parTransId="{42A95D79-545E-477E-BC86-907D1AC15F24}" sibTransId="{98A0A664-DE97-4537-A6D3-6A36DC521C42}"/>
    <dgm:cxn modelId="{625A2BDA-F94B-4E63-AC35-A065B28AB729}" type="presOf" srcId="{EFF7993B-110C-469F-B905-FF4603C3C121}" destId="{C9CFB69B-845F-4EDC-B8AF-78A7223100DD}" srcOrd="0" destOrd="0" presId="urn:microsoft.com/office/officeart/2016/7/layout/BasicLinearProcessNumbered"/>
    <dgm:cxn modelId="{FA5633DB-1283-4357-9A9A-0D315B34DF0F}" type="presOf" srcId="{1DDDCCFC-DE20-4AD4-ABA9-94AD7FB05636}" destId="{2831862B-E026-4368-AA59-33B220A6392D}" srcOrd="0" destOrd="0" presId="urn:microsoft.com/office/officeart/2016/7/layout/BasicLinearProcessNumbered"/>
    <dgm:cxn modelId="{EC86ED71-06AF-42F4-97C3-3DBBEA7539C3}" type="presParOf" srcId="{BBB0D448-2191-420F-9C31-349B1E0BA833}" destId="{B0633CD6-1A93-4369-AC67-28B6F2D7BE6C}" srcOrd="0" destOrd="0" presId="urn:microsoft.com/office/officeart/2016/7/layout/BasicLinearProcessNumbered"/>
    <dgm:cxn modelId="{C0E7D5B5-7CB1-40E7-AABB-8CA1271A6E13}" type="presParOf" srcId="{B0633CD6-1A93-4369-AC67-28B6F2D7BE6C}" destId="{C9CFB69B-845F-4EDC-B8AF-78A7223100DD}" srcOrd="0" destOrd="0" presId="urn:microsoft.com/office/officeart/2016/7/layout/BasicLinearProcessNumbered"/>
    <dgm:cxn modelId="{FCA804B5-E38A-4E09-90DF-E6133EE6DF01}" type="presParOf" srcId="{B0633CD6-1A93-4369-AC67-28B6F2D7BE6C}" destId="{2831862B-E026-4368-AA59-33B220A6392D}" srcOrd="1" destOrd="0" presId="urn:microsoft.com/office/officeart/2016/7/layout/BasicLinearProcessNumbered"/>
    <dgm:cxn modelId="{2CD5F454-04DB-4B7B-94B5-A218D588C901}" type="presParOf" srcId="{B0633CD6-1A93-4369-AC67-28B6F2D7BE6C}" destId="{223BD8DE-D94B-4CF1-A4B3-53EF5F226203}" srcOrd="2" destOrd="0" presId="urn:microsoft.com/office/officeart/2016/7/layout/BasicLinearProcessNumbered"/>
    <dgm:cxn modelId="{5747F683-7088-4B3F-8B20-901EFF1A864F}" type="presParOf" srcId="{B0633CD6-1A93-4369-AC67-28B6F2D7BE6C}" destId="{3836B157-B80E-49EC-BBC7-8CADC3295BDF}" srcOrd="3" destOrd="0" presId="urn:microsoft.com/office/officeart/2016/7/layout/BasicLinearProcessNumbered"/>
    <dgm:cxn modelId="{A5E7945E-D15E-4386-9BFF-350F4E3757C4}" type="presParOf" srcId="{BBB0D448-2191-420F-9C31-349B1E0BA833}" destId="{4A7B770A-138B-406E-BE1B-2018367667B0}" srcOrd="1" destOrd="0" presId="urn:microsoft.com/office/officeart/2016/7/layout/BasicLinearProcessNumbered"/>
    <dgm:cxn modelId="{A76C26D8-BE87-4F87-8119-6FF1634A9629}" type="presParOf" srcId="{BBB0D448-2191-420F-9C31-349B1E0BA833}" destId="{47F3AD8C-4A04-498E-A416-FA5782BD1680}" srcOrd="2" destOrd="0" presId="urn:microsoft.com/office/officeart/2016/7/layout/BasicLinearProcessNumbered"/>
    <dgm:cxn modelId="{859B0364-BC19-40AB-9186-A9E4B66AE693}" type="presParOf" srcId="{47F3AD8C-4A04-498E-A416-FA5782BD1680}" destId="{9DECE899-04D8-433F-9C55-8AE987540CC1}" srcOrd="0" destOrd="0" presId="urn:microsoft.com/office/officeart/2016/7/layout/BasicLinearProcessNumbered"/>
    <dgm:cxn modelId="{54BDE9F8-C1E9-4856-9637-89C02880F094}" type="presParOf" srcId="{47F3AD8C-4A04-498E-A416-FA5782BD1680}" destId="{6109FD9D-9871-4A9E-A609-2AF378B9FD38}" srcOrd="1" destOrd="0" presId="urn:microsoft.com/office/officeart/2016/7/layout/BasicLinearProcessNumbered"/>
    <dgm:cxn modelId="{716FA6BD-27FD-4273-97DA-9C44F5640254}" type="presParOf" srcId="{47F3AD8C-4A04-498E-A416-FA5782BD1680}" destId="{ED7825F4-1A2F-40BA-9100-2D839384706B}" srcOrd="2" destOrd="0" presId="urn:microsoft.com/office/officeart/2016/7/layout/BasicLinearProcessNumbered"/>
    <dgm:cxn modelId="{FFC82461-78E6-4045-80AB-A79E9641433F}" type="presParOf" srcId="{47F3AD8C-4A04-498E-A416-FA5782BD1680}" destId="{E91DA287-9195-49D0-BFFB-C0E9FC2117A1}" srcOrd="3" destOrd="0" presId="urn:microsoft.com/office/officeart/2016/7/layout/BasicLinearProcessNumbered"/>
    <dgm:cxn modelId="{AAD79FA2-1A3A-47D8-B661-E79FFA155033}" type="presParOf" srcId="{BBB0D448-2191-420F-9C31-349B1E0BA833}" destId="{498CC4E6-E880-4C30-8C3E-AB6EBD03C527}" srcOrd="3" destOrd="0" presId="urn:microsoft.com/office/officeart/2016/7/layout/BasicLinearProcessNumbered"/>
    <dgm:cxn modelId="{202F88CD-50DC-4316-968F-917491912355}" type="presParOf" srcId="{BBB0D448-2191-420F-9C31-349B1E0BA833}" destId="{78A2DF8B-EE2C-4185-82ED-0A668275C06F}" srcOrd="4" destOrd="0" presId="urn:microsoft.com/office/officeart/2016/7/layout/BasicLinearProcessNumbered"/>
    <dgm:cxn modelId="{042B3385-17E6-48E0-BDD6-6E70E6E0C781}" type="presParOf" srcId="{78A2DF8B-EE2C-4185-82ED-0A668275C06F}" destId="{D5E3669C-06C1-429F-82A7-AA1065DD819B}" srcOrd="0" destOrd="0" presId="urn:microsoft.com/office/officeart/2016/7/layout/BasicLinearProcessNumbered"/>
    <dgm:cxn modelId="{E202A0A6-05A5-4188-9D0A-45F1A2125B4B}" type="presParOf" srcId="{78A2DF8B-EE2C-4185-82ED-0A668275C06F}" destId="{B8AFCD7E-0A21-4586-8D56-8F43AF3F4176}" srcOrd="1" destOrd="0" presId="urn:microsoft.com/office/officeart/2016/7/layout/BasicLinearProcessNumbered"/>
    <dgm:cxn modelId="{1EADB9D1-8122-477B-BE23-F8B85417CA1F}" type="presParOf" srcId="{78A2DF8B-EE2C-4185-82ED-0A668275C06F}" destId="{66BB9500-EEB8-4614-9094-F1E370D7963F}" srcOrd="2" destOrd="0" presId="urn:microsoft.com/office/officeart/2016/7/layout/BasicLinearProcessNumbered"/>
    <dgm:cxn modelId="{B9D128BA-C885-493A-9CFB-C8CDAF139FC2}" type="presParOf" srcId="{78A2DF8B-EE2C-4185-82ED-0A668275C06F}" destId="{B8F99208-0F83-4251-8690-2EC11BB04F4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07D1CF-0F76-41BB-9797-FD6FF8F92C0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01380DB-D997-402B-942F-A8A20CCFCF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Home adaptations and equipment services </a:t>
          </a:r>
          <a:endParaRPr lang="en-US"/>
        </a:p>
      </dgm:t>
    </dgm:pt>
    <dgm:pt modelId="{7E43B8E9-48AB-4BA0-B2F6-AFA100BDD905}" type="parTrans" cxnId="{C10C4AAF-DEB3-4BD4-846E-CFFDDF886FCD}">
      <dgm:prSet/>
      <dgm:spPr/>
      <dgm:t>
        <a:bodyPr/>
        <a:lstStyle/>
        <a:p>
          <a:endParaRPr lang="en-US"/>
        </a:p>
      </dgm:t>
    </dgm:pt>
    <dgm:pt modelId="{97DCCFBB-529E-4C11-ACE1-B819CD3F5D82}" type="sibTrans" cxnId="{C10C4AAF-DEB3-4BD4-846E-CFFDDF886FC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3949B6-5943-40BB-9247-0E45875EEB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Housing options for older people</a:t>
          </a:r>
          <a:r>
            <a:rPr lang="en-GB"/>
            <a:t> </a:t>
          </a:r>
          <a:endParaRPr lang="en-US"/>
        </a:p>
      </dgm:t>
    </dgm:pt>
    <dgm:pt modelId="{159F46EE-D14E-452B-BAE9-86D134DDB683}" type="parTrans" cxnId="{56515437-8679-4A60-888C-DA123127577A}">
      <dgm:prSet/>
      <dgm:spPr/>
      <dgm:t>
        <a:bodyPr/>
        <a:lstStyle/>
        <a:p>
          <a:endParaRPr lang="en-US"/>
        </a:p>
      </dgm:t>
    </dgm:pt>
    <dgm:pt modelId="{4C6B1607-1357-484E-8EF0-FF6502871FCF}" type="sibTrans" cxnId="{56515437-8679-4A60-888C-DA123127577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DBBFC7-C5FE-4BD0-96B8-88DA00A9CA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Care and support at home</a:t>
          </a:r>
          <a:r>
            <a:rPr lang="en-GB"/>
            <a:t> </a:t>
          </a:r>
          <a:r>
            <a:rPr lang="en-GB" b="1"/>
            <a:t>Residential/nursing home care </a:t>
          </a:r>
          <a:endParaRPr lang="en-US"/>
        </a:p>
      </dgm:t>
    </dgm:pt>
    <dgm:pt modelId="{F2D87CAA-921A-43FA-B36B-6D37882CCCAD}" type="parTrans" cxnId="{D3DE345F-C0FE-4A3D-9020-9E7D0FF8B587}">
      <dgm:prSet/>
      <dgm:spPr/>
      <dgm:t>
        <a:bodyPr/>
        <a:lstStyle/>
        <a:p>
          <a:endParaRPr lang="en-US"/>
        </a:p>
      </dgm:t>
    </dgm:pt>
    <dgm:pt modelId="{609645F1-84F1-4559-AFF3-6AD117EABE21}" type="sibTrans" cxnId="{D3DE345F-C0FE-4A3D-9020-9E7D0FF8B5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AFA0C22-E4E3-4037-A9D7-B15F94430E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Care homes</a:t>
          </a:r>
          <a:r>
            <a:rPr lang="en-GB"/>
            <a:t> </a:t>
          </a:r>
          <a:r>
            <a:rPr lang="en-GB" b="1"/>
            <a:t>Helplines and information services </a:t>
          </a:r>
          <a:endParaRPr lang="en-US"/>
        </a:p>
      </dgm:t>
    </dgm:pt>
    <dgm:pt modelId="{410821D1-E9E0-450F-8C57-F294BECF8A63}" type="parTrans" cxnId="{B3E7B496-C2C7-4269-8EF3-B4325497EB7B}">
      <dgm:prSet/>
      <dgm:spPr/>
      <dgm:t>
        <a:bodyPr/>
        <a:lstStyle/>
        <a:p>
          <a:endParaRPr lang="en-US"/>
        </a:p>
      </dgm:t>
    </dgm:pt>
    <dgm:pt modelId="{681053D9-5813-47BF-80C1-5BBB55BF77E5}" type="sibTrans" cxnId="{B3E7B496-C2C7-4269-8EF3-B4325497EB7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988A34-5DCA-4382-84D3-343288F755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Day-centres and social activities</a:t>
          </a:r>
          <a:endParaRPr lang="en-US"/>
        </a:p>
      </dgm:t>
    </dgm:pt>
    <dgm:pt modelId="{2B647F61-76D4-49EE-9FE8-3BDAA5C4714F}" type="parTrans" cxnId="{977C6E0B-68E3-4D16-9395-4B3B8C1A96BD}">
      <dgm:prSet/>
      <dgm:spPr/>
      <dgm:t>
        <a:bodyPr/>
        <a:lstStyle/>
        <a:p>
          <a:endParaRPr lang="en-US"/>
        </a:p>
      </dgm:t>
    </dgm:pt>
    <dgm:pt modelId="{F4A700B3-93C9-4292-B17F-97D65A83CA77}" type="sibTrans" cxnId="{977C6E0B-68E3-4D16-9395-4B3B8C1A96BD}">
      <dgm:prSet/>
      <dgm:spPr/>
      <dgm:t>
        <a:bodyPr/>
        <a:lstStyle/>
        <a:p>
          <a:endParaRPr lang="en-US"/>
        </a:p>
      </dgm:t>
    </dgm:pt>
    <dgm:pt modelId="{09ACC47D-E110-441C-91F5-8EDE2581AC5A}" type="pres">
      <dgm:prSet presAssocID="{8D07D1CF-0F76-41BB-9797-FD6FF8F92C0F}" presName="root" presStyleCnt="0">
        <dgm:presLayoutVars>
          <dgm:dir/>
          <dgm:resizeHandles val="exact"/>
        </dgm:presLayoutVars>
      </dgm:prSet>
      <dgm:spPr/>
    </dgm:pt>
    <dgm:pt modelId="{D0F0F39D-6140-440E-AA5C-8F8E5A244A45}" type="pres">
      <dgm:prSet presAssocID="{8D07D1CF-0F76-41BB-9797-FD6FF8F92C0F}" presName="container" presStyleCnt="0">
        <dgm:presLayoutVars>
          <dgm:dir/>
          <dgm:resizeHandles val="exact"/>
        </dgm:presLayoutVars>
      </dgm:prSet>
      <dgm:spPr/>
    </dgm:pt>
    <dgm:pt modelId="{DA78F471-3F0B-4F9D-B88A-A0ED342D031D}" type="pres">
      <dgm:prSet presAssocID="{D01380DB-D997-402B-942F-A8A20CCFCF92}" presName="compNode" presStyleCnt="0"/>
      <dgm:spPr/>
    </dgm:pt>
    <dgm:pt modelId="{2773B9EA-E29F-4B95-8A93-1F096EACB9F0}" type="pres">
      <dgm:prSet presAssocID="{D01380DB-D997-402B-942F-A8A20CCFCF92}" presName="iconBgRect" presStyleLbl="bgShp" presStyleIdx="0" presStyleCnt="5"/>
      <dgm:spPr/>
    </dgm:pt>
    <dgm:pt modelId="{04DF4BE6-ED06-4CDD-A62C-A6827DC99BBC}" type="pres">
      <dgm:prSet presAssocID="{D01380DB-D997-402B-942F-A8A20CCFCF9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AD12199E-6E67-4234-B24F-2B8B91E5EEBE}" type="pres">
      <dgm:prSet presAssocID="{D01380DB-D997-402B-942F-A8A20CCFCF92}" presName="spaceRect" presStyleCnt="0"/>
      <dgm:spPr/>
    </dgm:pt>
    <dgm:pt modelId="{E8CB3485-84EC-4233-9D02-0933F0110C34}" type="pres">
      <dgm:prSet presAssocID="{D01380DB-D997-402B-942F-A8A20CCFCF92}" presName="textRect" presStyleLbl="revTx" presStyleIdx="0" presStyleCnt="5">
        <dgm:presLayoutVars>
          <dgm:chMax val="1"/>
          <dgm:chPref val="1"/>
        </dgm:presLayoutVars>
      </dgm:prSet>
      <dgm:spPr/>
    </dgm:pt>
    <dgm:pt modelId="{AA24667C-C752-4996-A94F-28D6EDC0B8B6}" type="pres">
      <dgm:prSet presAssocID="{97DCCFBB-529E-4C11-ACE1-B819CD3F5D82}" presName="sibTrans" presStyleLbl="sibTrans2D1" presStyleIdx="0" presStyleCnt="0"/>
      <dgm:spPr/>
    </dgm:pt>
    <dgm:pt modelId="{71FF2601-C0B0-4DD6-8469-10EF94FAAF87}" type="pres">
      <dgm:prSet presAssocID="{B93949B6-5943-40BB-9247-0E45875EEB6A}" presName="compNode" presStyleCnt="0"/>
      <dgm:spPr/>
    </dgm:pt>
    <dgm:pt modelId="{660BBF36-5B7C-428B-9753-0CD0C1E334AD}" type="pres">
      <dgm:prSet presAssocID="{B93949B6-5943-40BB-9247-0E45875EEB6A}" presName="iconBgRect" presStyleLbl="bgShp" presStyleIdx="1" presStyleCnt="5"/>
      <dgm:spPr/>
    </dgm:pt>
    <dgm:pt modelId="{CEFBE4B4-28C0-45F9-B3DA-07746B7B661B}" type="pres">
      <dgm:prSet presAssocID="{B93949B6-5943-40BB-9247-0E45875EEB6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322622EE-EB67-4236-8CEC-622E675AE7DF}" type="pres">
      <dgm:prSet presAssocID="{B93949B6-5943-40BB-9247-0E45875EEB6A}" presName="spaceRect" presStyleCnt="0"/>
      <dgm:spPr/>
    </dgm:pt>
    <dgm:pt modelId="{FA4F29A1-2A1A-4DF5-B520-0143A5AF6155}" type="pres">
      <dgm:prSet presAssocID="{B93949B6-5943-40BB-9247-0E45875EEB6A}" presName="textRect" presStyleLbl="revTx" presStyleIdx="1" presStyleCnt="5">
        <dgm:presLayoutVars>
          <dgm:chMax val="1"/>
          <dgm:chPref val="1"/>
        </dgm:presLayoutVars>
      </dgm:prSet>
      <dgm:spPr/>
    </dgm:pt>
    <dgm:pt modelId="{98033B63-B959-4847-8AED-A8900BB726C7}" type="pres">
      <dgm:prSet presAssocID="{4C6B1607-1357-484E-8EF0-FF6502871FCF}" presName="sibTrans" presStyleLbl="sibTrans2D1" presStyleIdx="0" presStyleCnt="0"/>
      <dgm:spPr/>
    </dgm:pt>
    <dgm:pt modelId="{604BC638-A334-4A07-ACF9-04B1415AF6F1}" type="pres">
      <dgm:prSet presAssocID="{2BDBBFC7-C5FE-4BD0-96B8-88DA00A9CA0B}" presName="compNode" presStyleCnt="0"/>
      <dgm:spPr/>
    </dgm:pt>
    <dgm:pt modelId="{22EC4AF0-1AC1-4A70-AA42-6FE0C0BC1595}" type="pres">
      <dgm:prSet presAssocID="{2BDBBFC7-C5FE-4BD0-96B8-88DA00A9CA0B}" presName="iconBgRect" presStyleLbl="bgShp" presStyleIdx="2" presStyleCnt="5"/>
      <dgm:spPr/>
    </dgm:pt>
    <dgm:pt modelId="{F8996EE5-DABF-460D-9D0B-76E65F2C3514}" type="pres">
      <dgm:prSet presAssocID="{2BDBBFC7-C5FE-4BD0-96B8-88DA00A9CA0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07AC8782-DABF-4067-8C23-71B03531A47E}" type="pres">
      <dgm:prSet presAssocID="{2BDBBFC7-C5FE-4BD0-96B8-88DA00A9CA0B}" presName="spaceRect" presStyleCnt="0"/>
      <dgm:spPr/>
    </dgm:pt>
    <dgm:pt modelId="{8BC600A4-7484-4DB9-9798-5B9B388827EF}" type="pres">
      <dgm:prSet presAssocID="{2BDBBFC7-C5FE-4BD0-96B8-88DA00A9CA0B}" presName="textRect" presStyleLbl="revTx" presStyleIdx="2" presStyleCnt="5">
        <dgm:presLayoutVars>
          <dgm:chMax val="1"/>
          <dgm:chPref val="1"/>
        </dgm:presLayoutVars>
      </dgm:prSet>
      <dgm:spPr/>
    </dgm:pt>
    <dgm:pt modelId="{44815717-E681-4B12-8779-BF1EFD184FFB}" type="pres">
      <dgm:prSet presAssocID="{609645F1-84F1-4559-AFF3-6AD117EABE21}" presName="sibTrans" presStyleLbl="sibTrans2D1" presStyleIdx="0" presStyleCnt="0"/>
      <dgm:spPr/>
    </dgm:pt>
    <dgm:pt modelId="{53F08A30-78FF-43B7-8295-6DD6DD43D238}" type="pres">
      <dgm:prSet presAssocID="{8AFA0C22-E4E3-4037-A9D7-B15F94430EB1}" presName="compNode" presStyleCnt="0"/>
      <dgm:spPr/>
    </dgm:pt>
    <dgm:pt modelId="{AF591F0F-D991-45BB-A6D7-E12152244640}" type="pres">
      <dgm:prSet presAssocID="{8AFA0C22-E4E3-4037-A9D7-B15F94430EB1}" presName="iconBgRect" presStyleLbl="bgShp" presStyleIdx="3" presStyleCnt="5"/>
      <dgm:spPr/>
    </dgm:pt>
    <dgm:pt modelId="{E03FA4F0-BAFD-4CBE-BA04-A95DC00B67FC}" type="pres">
      <dgm:prSet presAssocID="{8AFA0C22-E4E3-4037-A9D7-B15F94430EB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A23068D9-A1B7-490E-BA6B-9A6CC36B1F1B}" type="pres">
      <dgm:prSet presAssocID="{8AFA0C22-E4E3-4037-A9D7-B15F94430EB1}" presName="spaceRect" presStyleCnt="0"/>
      <dgm:spPr/>
    </dgm:pt>
    <dgm:pt modelId="{41EF0A2E-A998-4823-B98C-A34155C6E534}" type="pres">
      <dgm:prSet presAssocID="{8AFA0C22-E4E3-4037-A9D7-B15F94430EB1}" presName="textRect" presStyleLbl="revTx" presStyleIdx="3" presStyleCnt="5">
        <dgm:presLayoutVars>
          <dgm:chMax val="1"/>
          <dgm:chPref val="1"/>
        </dgm:presLayoutVars>
      </dgm:prSet>
      <dgm:spPr/>
    </dgm:pt>
    <dgm:pt modelId="{FDD9471C-A23D-4285-A373-E388BC282584}" type="pres">
      <dgm:prSet presAssocID="{681053D9-5813-47BF-80C1-5BBB55BF77E5}" presName="sibTrans" presStyleLbl="sibTrans2D1" presStyleIdx="0" presStyleCnt="0"/>
      <dgm:spPr/>
    </dgm:pt>
    <dgm:pt modelId="{34BC7839-DA6B-4796-A391-87868A6927DF}" type="pres">
      <dgm:prSet presAssocID="{70988A34-5DCA-4382-84D3-343288F755C8}" presName="compNode" presStyleCnt="0"/>
      <dgm:spPr/>
    </dgm:pt>
    <dgm:pt modelId="{4279A7EF-1932-45A9-B626-7B1F843B4FEA}" type="pres">
      <dgm:prSet presAssocID="{70988A34-5DCA-4382-84D3-343288F755C8}" presName="iconBgRect" presStyleLbl="bgShp" presStyleIdx="4" presStyleCnt="5"/>
      <dgm:spPr/>
    </dgm:pt>
    <dgm:pt modelId="{B672999F-9DCA-4C92-A5A9-82A837597B19}" type="pres">
      <dgm:prSet presAssocID="{70988A34-5DCA-4382-84D3-343288F755C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4F9632F1-50D0-4B23-98B1-64595B4535D8}" type="pres">
      <dgm:prSet presAssocID="{70988A34-5DCA-4382-84D3-343288F755C8}" presName="spaceRect" presStyleCnt="0"/>
      <dgm:spPr/>
    </dgm:pt>
    <dgm:pt modelId="{C0F6B381-2594-43F6-ADF9-BD2EC63D6B2B}" type="pres">
      <dgm:prSet presAssocID="{70988A34-5DCA-4382-84D3-343288F755C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F20D501-E163-44C1-830F-7A864233A465}" type="presOf" srcId="{2BDBBFC7-C5FE-4BD0-96B8-88DA00A9CA0B}" destId="{8BC600A4-7484-4DB9-9798-5B9B388827EF}" srcOrd="0" destOrd="0" presId="urn:microsoft.com/office/officeart/2018/2/layout/IconCircleList"/>
    <dgm:cxn modelId="{977C6E0B-68E3-4D16-9395-4B3B8C1A96BD}" srcId="{8D07D1CF-0F76-41BB-9797-FD6FF8F92C0F}" destId="{70988A34-5DCA-4382-84D3-343288F755C8}" srcOrd="4" destOrd="0" parTransId="{2B647F61-76D4-49EE-9FE8-3BDAA5C4714F}" sibTransId="{F4A700B3-93C9-4292-B17F-97D65A83CA77}"/>
    <dgm:cxn modelId="{7F0A610D-521C-4E67-BEE3-767CFA28ABB8}" type="presOf" srcId="{4C6B1607-1357-484E-8EF0-FF6502871FCF}" destId="{98033B63-B959-4847-8AED-A8900BB726C7}" srcOrd="0" destOrd="0" presId="urn:microsoft.com/office/officeart/2018/2/layout/IconCircleList"/>
    <dgm:cxn modelId="{56515437-8679-4A60-888C-DA123127577A}" srcId="{8D07D1CF-0F76-41BB-9797-FD6FF8F92C0F}" destId="{B93949B6-5943-40BB-9247-0E45875EEB6A}" srcOrd="1" destOrd="0" parTransId="{159F46EE-D14E-452B-BAE9-86D134DDB683}" sibTransId="{4C6B1607-1357-484E-8EF0-FF6502871FCF}"/>
    <dgm:cxn modelId="{0BE79939-BB04-41EA-BA74-5D9113F51D3E}" type="presOf" srcId="{8AFA0C22-E4E3-4037-A9D7-B15F94430EB1}" destId="{41EF0A2E-A998-4823-B98C-A34155C6E534}" srcOrd="0" destOrd="0" presId="urn:microsoft.com/office/officeart/2018/2/layout/IconCircleList"/>
    <dgm:cxn modelId="{23C1CD5D-343B-4C3C-A7C4-2A53D28C41E9}" type="presOf" srcId="{681053D9-5813-47BF-80C1-5BBB55BF77E5}" destId="{FDD9471C-A23D-4285-A373-E388BC282584}" srcOrd="0" destOrd="0" presId="urn:microsoft.com/office/officeart/2018/2/layout/IconCircleList"/>
    <dgm:cxn modelId="{D3DE345F-C0FE-4A3D-9020-9E7D0FF8B587}" srcId="{8D07D1CF-0F76-41BB-9797-FD6FF8F92C0F}" destId="{2BDBBFC7-C5FE-4BD0-96B8-88DA00A9CA0B}" srcOrd="2" destOrd="0" parTransId="{F2D87CAA-921A-43FA-B36B-6D37882CCCAD}" sibTransId="{609645F1-84F1-4559-AFF3-6AD117EABE21}"/>
    <dgm:cxn modelId="{D9DE8B6E-9644-4E6C-AA69-3FA479430E5A}" type="presOf" srcId="{D01380DB-D997-402B-942F-A8A20CCFCF92}" destId="{E8CB3485-84EC-4233-9D02-0933F0110C34}" srcOrd="0" destOrd="0" presId="urn:microsoft.com/office/officeart/2018/2/layout/IconCircleList"/>
    <dgm:cxn modelId="{9FB36155-4BB6-4CAE-A05C-942040EF4C38}" type="presOf" srcId="{8D07D1CF-0F76-41BB-9797-FD6FF8F92C0F}" destId="{09ACC47D-E110-441C-91F5-8EDE2581AC5A}" srcOrd="0" destOrd="0" presId="urn:microsoft.com/office/officeart/2018/2/layout/IconCircleList"/>
    <dgm:cxn modelId="{7212B657-4345-4A50-A330-D3E07009A0F9}" type="presOf" srcId="{609645F1-84F1-4559-AFF3-6AD117EABE21}" destId="{44815717-E681-4B12-8779-BF1EFD184FFB}" srcOrd="0" destOrd="0" presId="urn:microsoft.com/office/officeart/2018/2/layout/IconCircleList"/>
    <dgm:cxn modelId="{C181F688-5023-44B9-A95A-5330D57C81AA}" type="presOf" srcId="{B93949B6-5943-40BB-9247-0E45875EEB6A}" destId="{FA4F29A1-2A1A-4DF5-B520-0143A5AF6155}" srcOrd="0" destOrd="0" presId="urn:microsoft.com/office/officeart/2018/2/layout/IconCircleList"/>
    <dgm:cxn modelId="{B3E7B496-C2C7-4269-8EF3-B4325497EB7B}" srcId="{8D07D1CF-0F76-41BB-9797-FD6FF8F92C0F}" destId="{8AFA0C22-E4E3-4037-A9D7-B15F94430EB1}" srcOrd="3" destOrd="0" parTransId="{410821D1-E9E0-450F-8C57-F294BECF8A63}" sibTransId="{681053D9-5813-47BF-80C1-5BBB55BF77E5}"/>
    <dgm:cxn modelId="{C10C4AAF-DEB3-4BD4-846E-CFFDDF886FCD}" srcId="{8D07D1CF-0F76-41BB-9797-FD6FF8F92C0F}" destId="{D01380DB-D997-402B-942F-A8A20CCFCF92}" srcOrd="0" destOrd="0" parTransId="{7E43B8E9-48AB-4BA0-B2F6-AFA100BDD905}" sibTransId="{97DCCFBB-529E-4C11-ACE1-B819CD3F5D82}"/>
    <dgm:cxn modelId="{5AAE34B6-F0E2-4608-ACED-E9F2D9D63E29}" type="presOf" srcId="{70988A34-5DCA-4382-84D3-343288F755C8}" destId="{C0F6B381-2594-43F6-ADF9-BD2EC63D6B2B}" srcOrd="0" destOrd="0" presId="urn:microsoft.com/office/officeart/2018/2/layout/IconCircleList"/>
    <dgm:cxn modelId="{80336BD5-760B-464D-9516-6FB52B259782}" type="presOf" srcId="{97DCCFBB-529E-4C11-ACE1-B819CD3F5D82}" destId="{AA24667C-C752-4996-A94F-28D6EDC0B8B6}" srcOrd="0" destOrd="0" presId="urn:microsoft.com/office/officeart/2018/2/layout/IconCircleList"/>
    <dgm:cxn modelId="{C747B29A-3953-4CCD-ADB4-F085996F3282}" type="presParOf" srcId="{09ACC47D-E110-441C-91F5-8EDE2581AC5A}" destId="{D0F0F39D-6140-440E-AA5C-8F8E5A244A45}" srcOrd="0" destOrd="0" presId="urn:microsoft.com/office/officeart/2018/2/layout/IconCircleList"/>
    <dgm:cxn modelId="{D6596E0F-652C-4695-820A-C52E92A930B3}" type="presParOf" srcId="{D0F0F39D-6140-440E-AA5C-8F8E5A244A45}" destId="{DA78F471-3F0B-4F9D-B88A-A0ED342D031D}" srcOrd="0" destOrd="0" presId="urn:microsoft.com/office/officeart/2018/2/layout/IconCircleList"/>
    <dgm:cxn modelId="{6C80AF13-8FFC-4F6F-832D-AF70222F599B}" type="presParOf" srcId="{DA78F471-3F0B-4F9D-B88A-A0ED342D031D}" destId="{2773B9EA-E29F-4B95-8A93-1F096EACB9F0}" srcOrd="0" destOrd="0" presId="urn:microsoft.com/office/officeart/2018/2/layout/IconCircleList"/>
    <dgm:cxn modelId="{64888979-5066-47A5-B48F-8D04F594CA29}" type="presParOf" srcId="{DA78F471-3F0B-4F9D-B88A-A0ED342D031D}" destId="{04DF4BE6-ED06-4CDD-A62C-A6827DC99BBC}" srcOrd="1" destOrd="0" presId="urn:microsoft.com/office/officeart/2018/2/layout/IconCircleList"/>
    <dgm:cxn modelId="{A7146674-2819-4878-A205-9DC7BFE2DBE4}" type="presParOf" srcId="{DA78F471-3F0B-4F9D-B88A-A0ED342D031D}" destId="{AD12199E-6E67-4234-B24F-2B8B91E5EEBE}" srcOrd="2" destOrd="0" presId="urn:microsoft.com/office/officeart/2018/2/layout/IconCircleList"/>
    <dgm:cxn modelId="{3510C09B-E993-4033-9652-1FC3E90CEC25}" type="presParOf" srcId="{DA78F471-3F0B-4F9D-B88A-A0ED342D031D}" destId="{E8CB3485-84EC-4233-9D02-0933F0110C34}" srcOrd="3" destOrd="0" presId="urn:microsoft.com/office/officeart/2018/2/layout/IconCircleList"/>
    <dgm:cxn modelId="{476F531E-D195-43F2-B066-813E2694E99D}" type="presParOf" srcId="{D0F0F39D-6140-440E-AA5C-8F8E5A244A45}" destId="{AA24667C-C752-4996-A94F-28D6EDC0B8B6}" srcOrd="1" destOrd="0" presId="urn:microsoft.com/office/officeart/2018/2/layout/IconCircleList"/>
    <dgm:cxn modelId="{676C2356-6E6E-4CED-BFE4-057B3B49556B}" type="presParOf" srcId="{D0F0F39D-6140-440E-AA5C-8F8E5A244A45}" destId="{71FF2601-C0B0-4DD6-8469-10EF94FAAF87}" srcOrd="2" destOrd="0" presId="urn:microsoft.com/office/officeart/2018/2/layout/IconCircleList"/>
    <dgm:cxn modelId="{BEB628EC-AC3F-4AB2-9AF0-4471BDB1F41C}" type="presParOf" srcId="{71FF2601-C0B0-4DD6-8469-10EF94FAAF87}" destId="{660BBF36-5B7C-428B-9753-0CD0C1E334AD}" srcOrd="0" destOrd="0" presId="urn:microsoft.com/office/officeart/2018/2/layout/IconCircleList"/>
    <dgm:cxn modelId="{7B09C69D-F1D7-4E92-896D-8BC671EB75A3}" type="presParOf" srcId="{71FF2601-C0B0-4DD6-8469-10EF94FAAF87}" destId="{CEFBE4B4-28C0-45F9-B3DA-07746B7B661B}" srcOrd="1" destOrd="0" presId="urn:microsoft.com/office/officeart/2018/2/layout/IconCircleList"/>
    <dgm:cxn modelId="{12D7E036-8B27-42F8-AD76-4AA812E92E7A}" type="presParOf" srcId="{71FF2601-C0B0-4DD6-8469-10EF94FAAF87}" destId="{322622EE-EB67-4236-8CEC-622E675AE7DF}" srcOrd="2" destOrd="0" presId="urn:microsoft.com/office/officeart/2018/2/layout/IconCircleList"/>
    <dgm:cxn modelId="{65928D39-AE4C-4ACA-9E30-912087EA3C36}" type="presParOf" srcId="{71FF2601-C0B0-4DD6-8469-10EF94FAAF87}" destId="{FA4F29A1-2A1A-4DF5-B520-0143A5AF6155}" srcOrd="3" destOrd="0" presId="urn:microsoft.com/office/officeart/2018/2/layout/IconCircleList"/>
    <dgm:cxn modelId="{66932EED-40CE-4020-862C-84BAF3D6EDEF}" type="presParOf" srcId="{D0F0F39D-6140-440E-AA5C-8F8E5A244A45}" destId="{98033B63-B959-4847-8AED-A8900BB726C7}" srcOrd="3" destOrd="0" presId="urn:microsoft.com/office/officeart/2018/2/layout/IconCircleList"/>
    <dgm:cxn modelId="{AF5A7A85-04C9-41ED-8D6A-1CAD14CBF050}" type="presParOf" srcId="{D0F0F39D-6140-440E-AA5C-8F8E5A244A45}" destId="{604BC638-A334-4A07-ACF9-04B1415AF6F1}" srcOrd="4" destOrd="0" presId="urn:microsoft.com/office/officeart/2018/2/layout/IconCircleList"/>
    <dgm:cxn modelId="{4BDD1465-D22E-48BC-9C66-C7E2AAA38923}" type="presParOf" srcId="{604BC638-A334-4A07-ACF9-04B1415AF6F1}" destId="{22EC4AF0-1AC1-4A70-AA42-6FE0C0BC1595}" srcOrd="0" destOrd="0" presId="urn:microsoft.com/office/officeart/2018/2/layout/IconCircleList"/>
    <dgm:cxn modelId="{849932F9-B42A-401C-9B73-6BF365D14BE9}" type="presParOf" srcId="{604BC638-A334-4A07-ACF9-04B1415AF6F1}" destId="{F8996EE5-DABF-460D-9D0B-76E65F2C3514}" srcOrd="1" destOrd="0" presId="urn:microsoft.com/office/officeart/2018/2/layout/IconCircleList"/>
    <dgm:cxn modelId="{D7BFA27E-851B-449C-A184-DD454690A4AB}" type="presParOf" srcId="{604BC638-A334-4A07-ACF9-04B1415AF6F1}" destId="{07AC8782-DABF-4067-8C23-71B03531A47E}" srcOrd="2" destOrd="0" presId="urn:microsoft.com/office/officeart/2018/2/layout/IconCircleList"/>
    <dgm:cxn modelId="{7EF4446A-4AA7-4EC2-A608-E1006EF145AD}" type="presParOf" srcId="{604BC638-A334-4A07-ACF9-04B1415AF6F1}" destId="{8BC600A4-7484-4DB9-9798-5B9B388827EF}" srcOrd="3" destOrd="0" presId="urn:microsoft.com/office/officeart/2018/2/layout/IconCircleList"/>
    <dgm:cxn modelId="{653289D9-8641-402F-95F3-FFC4EEDC440D}" type="presParOf" srcId="{D0F0F39D-6140-440E-AA5C-8F8E5A244A45}" destId="{44815717-E681-4B12-8779-BF1EFD184FFB}" srcOrd="5" destOrd="0" presId="urn:microsoft.com/office/officeart/2018/2/layout/IconCircleList"/>
    <dgm:cxn modelId="{44FAD4FF-052D-4C2F-86F8-739F3FCA6118}" type="presParOf" srcId="{D0F0F39D-6140-440E-AA5C-8F8E5A244A45}" destId="{53F08A30-78FF-43B7-8295-6DD6DD43D238}" srcOrd="6" destOrd="0" presId="urn:microsoft.com/office/officeart/2018/2/layout/IconCircleList"/>
    <dgm:cxn modelId="{2647C1C8-A4CD-4852-824C-0C387F0C6051}" type="presParOf" srcId="{53F08A30-78FF-43B7-8295-6DD6DD43D238}" destId="{AF591F0F-D991-45BB-A6D7-E12152244640}" srcOrd="0" destOrd="0" presId="urn:microsoft.com/office/officeart/2018/2/layout/IconCircleList"/>
    <dgm:cxn modelId="{0ED329D7-01A4-49EF-9498-45D1F6DAD9AC}" type="presParOf" srcId="{53F08A30-78FF-43B7-8295-6DD6DD43D238}" destId="{E03FA4F0-BAFD-4CBE-BA04-A95DC00B67FC}" srcOrd="1" destOrd="0" presId="urn:microsoft.com/office/officeart/2018/2/layout/IconCircleList"/>
    <dgm:cxn modelId="{4C3F65A0-0FAB-44B3-BAE2-964171F3D418}" type="presParOf" srcId="{53F08A30-78FF-43B7-8295-6DD6DD43D238}" destId="{A23068D9-A1B7-490E-BA6B-9A6CC36B1F1B}" srcOrd="2" destOrd="0" presId="urn:microsoft.com/office/officeart/2018/2/layout/IconCircleList"/>
    <dgm:cxn modelId="{B98C3CDC-B0C4-4C7B-929A-17CC8A270DCB}" type="presParOf" srcId="{53F08A30-78FF-43B7-8295-6DD6DD43D238}" destId="{41EF0A2E-A998-4823-B98C-A34155C6E534}" srcOrd="3" destOrd="0" presId="urn:microsoft.com/office/officeart/2018/2/layout/IconCircleList"/>
    <dgm:cxn modelId="{65985593-C459-4FDF-AB69-4E7156FA116A}" type="presParOf" srcId="{D0F0F39D-6140-440E-AA5C-8F8E5A244A45}" destId="{FDD9471C-A23D-4285-A373-E388BC282584}" srcOrd="7" destOrd="0" presId="urn:microsoft.com/office/officeart/2018/2/layout/IconCircleList"/>
    <dgm:cxn modelId="{6CED3BA9-1D32-42C6-A48A-698FE2B090E7}" type="presParOf" srcId="{D0F0F39D-6140-440E-AA5C-8F8E5A244A45}" destId="{34BC7839-DA6B-4796-A391-87868A6927DF}" srcOrd="8" destOrd="0" presId="urn:microsoft.com/office/officeart/2018/2/layout/IconCircleList"/>
    <dgm:cxn modelId="{6BC08D7F-2035-4630-910D-5CDE73469EC8}" type="presParOf" srcId="{34BC7839-DA6B-4796-A391-87868A6927DF}" destId="{4279A7EF-1932-45A9-B626-7B1F843B4FEA}" srcOrd="0" destOrd="0" presId="urn:microsoft.com/office/officeart/2018/2/layout/IconCircleList"/>
    <dgm:cxn modelId="{68CA4BDC-AFC0-4F10-8970-9DC3DEC67089}" type="presParOf" srcId="{34BC7839-DA6B-4796-A391-87868A6927DF}" destId="{B672999F-9DCA-4C92-A5A9-82A837597B19}" srcOrd="1" destOrd="0" presId="urn:microsoft.com/office/officeart/2018/2/layout/IconCircleList"/>
    <dgm:cxn modelId="{8F278E66-4713-4E7F-A995-C011D7BDA81C}" type="presParOf" srcId="{34BC7839-DA6B-4796-A391-87868A6927DF}" destId="{4F9632F1-50D0-4B23-98B1-64595B4535D8}" srcOrd="2" destOrd="0" presId="urn:microsoft.com/office/officeart/2018/2/layout/IconCircleList"/>
    <dgm:cxn modelId="{32C74A53-42CF-4E40-905B-D47568C24388}" type="presParOf" srcId="{34BC7839-DA6B-4796-A391-87868A6927DF}" destId="{C0F6B381-2594-43F6-ADF9-BD2EC63D6B2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CFB69B-845F-4EDC-B8AF-78A7223100DD}">
      <dsp:nvSpPr>
        <dsp:cNvPr id="0" name=""/>
        <dsp:cNvSpPr/>
      </dsp:nvSpPr>
      <dsp:spPr>
        <a:xfrm>
          <a:off x="0" y="0"/>
          <a:ext cx="3414946" cy="41928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Residents:</a:t>
          </a:r>
          <a:r>
            <a:rPr lang="en-GB" sz="2200" kern="1200"/>
            <a:t> Feel understood, respected, and empowered to choose their level of engagement.</a:t>
          </a:r>
          <a:endParaRPr lang="en-US" sz="2200" kern="1200"/>
        </a:p>
      </dsp:txBody>
      <dsp:txXfrm>
        <a:off x="0" y="1593265"/>
        <a:ext cx="3414946" cy="2515683"/>
      </dsp:txXfrm>
    </dsp:sp>
    <dsp:sp modelId="{2831862B-E026-4368-AA59-33B220A6392D}">
      <dsp:nvSpPr>
        <dsp:cNvPr id="0" name=""/>
        <dsp:cNvSpPr/>
      </dsp:nvSpPr>
      <dsp:spPr>
        <a:xfrm>
          <a:off x="1078552" y="419280"/>
          <a:ext cx="1257841" cy="12578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62759" y="603487"/>
        <a:ext cx="889427" cy="889427"/>
      </dsp:txXfrm>
    </dsp:sp>
    <dsp:sp modelId="{223BD8DE-D94B-4CF1-A4B3-53EF5F226203}">
      <dsp:nvSpPr>
        <dsp:cNvPr id="0" name=""/>
        <dsp:cNvSpPr/>
      </dsp:nvSpPr>
      <dsp:spPr>
        <a:xfrm>
          <a:off x="0" y="4192733"/>
          <a:ext cx="3414946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ECE899-04D8-433F-9C55-8AE987540CC1}">
      <dsp:nvSpPr>
        <dsp:cNvPr id="0" name=""/>
        <dsp:cNvSpPr/>
      </dsp:nvSpPr>
      <dsp:spPr>
        <a:xfrm>
          <a:off x="3756441" y="0"/>
          <a:ext cx="3414946" cy="419280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Staff:</a:t>
          </a:r>
          <a:r>
            <a:rPr lang="en-GB" sz="2200" kern="1200"/>
            <a:t> Gain insight into residents’ behaviours, enabling empathetic, individualised support.</a:t>
          </a:r>
          <a:endParaRPr lang="en-US" sz="2200" kern="1200"/>
        </a:p>
      </dsp:txBody>
      <dsp:txXfrm>
        <a:off x="3756441" y="1593265"/>
        <a:ext cx="3414946" cy="2515683"/>
      </dsp:txXfrm>
    </dsp:sp>
    <dsp:sp modelId="{6109FD9D-9871-4A9E-A609-2AF378B9FD38}">
      <dsp:nvSpPr>
        <dsp:cNvPr id="0" name=""/>
        <dsp:cNvSpPr/>
      </dsp:nvSpPr>
      <dsp:spPr>
        <a:xfrm>
          <a:off x="4834993" y="419280"/>
          <a:ext cx="1257841" cy="12578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19200" y="603487"/>
        <a:ext cx="889427" cy="889427"/>
      </dsp:txXfrm>
    </dsp:sp>
    <dsp:sp modelId="{ED7825F4-1A2F-40BA-9100-2D839384706B}">
      <dsp:nvSpPr>
        <dsp:cNvPr id="0" name=""/>
        <dsp:cNvSpPr/>
      </dsp:nvSpPr>
      <dsp:spPr>
        <a:xfrm>
          <a:off x="3756441" y="4192733"/>
          <a:ext cx="3414946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E3669C-06C1-429F-82A7-AA1065DD819B}">
      <dsp:nvSpPr>
        <dsp:cNvPr id="0" name=""/>
        <dsp:cNvSpPr/>
      </dsp:nvSpPr>
      <dsp:spPr>
        <a:xfrm>
          <a:off x="7512882" y="0"/>
          <a:ext cx="3414946" cy="419280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243" tIns="330200" rIns="266243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Promotes </a:t>
          </a:r>
          <a:r>
            <a:rPr lang="en-GB" sz="2200" b="1" kern="1200"/>
            <a:t>balanced care </a:t>
          </a:r>
          <a:r>
            <a:rPr lang="en-GB" sz="2200" kern="1200"/>
            <a:t>honouring withdrawal while maintaining identity and connection (NHS England, 2023).</a:t>
          </a:r>
          <a:endParaRPr lang="en-US" sz="2200" kern="1200"/>
        </a:p>
      </dsp:txBody>
      <dsp:txXfrm>
        <a:off x="7512882" y="1593265"/>
        <a:ext cx="3414946" cy="2515683"/>
      </dsp:txXfrm>
    </dsp:sp>
    <dsp:sp modelId="{B8AFCD7E-0A21-4586-8D56-8F43AF3F4176}">
      <dsp:nvSpPr>
        <dsp:cNvPr id="0" name=""/>
        <dsp:cNvSpPr/>
      </dsp:nvSpPr>
      <dsp:spPr>
        <a:xfrm>
          <a:off x="8591434" y="419280"/>
          <a:ext cx="1257841" cy="125784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8066" tIns="12700" rIns="98066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775641" y="603487"/>
        <a:ext cx="889427" cy="889427"/>
      </dsp:txXfrm>
    </dsp:sp>
    <dsp:sp modelId="{66BB9500-EEB8-4614-9094-F1E370D7963F}">
      <dsp:nvSpPr>
        <dsp:cNvPr id="0" name=""/>
        <dsp:cNvSpPr/>
      </dsp:nvSpPr>
      <dsp:spPr>
        <a:xfrm>
          <a:off x="7512882" y="4192733"/>
          <a:ext cx="3414946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73B9EA-E29F-4B95-8A93-1F096EACB9F0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F4BE6-ED06-4CDD-A62C-A6827DC99BBC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CB3485-84EC-4233-9D02-0933F0110C34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Home adaptations and equipment services </a:t>
          </a:r>
          <a:endParaRPr lang="en-US" sz="1400" kern="1200"/>
        </a:p>
      </dsp:txBody>
      <dsp:txXfrm>
        <a:off x="1312541" y="828340"/>
        <a:ext cx="2148945" cy="911674"/>
      </dsp:txXfrm>
    </dsp:sp>
    <dsp:sp modelId="{660BBF36-5B7C-428B-9753-0CD0C1E334AD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BE4B4-28C0-45F9-B3DA-07746B7B661B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F29A1-2A1A-4DF5-B520-0143A5AF6155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Housing options for older people</a:t>
          </a:r>
          <a:r>
            <a:rPr lang="en-GB" sz="1400" kern="1200"/>
            <a:t> </a:t>
          </a:r>
          <a:endParaRPr lang="en-US" sz="1400" kern="1200"/>
        </a:p>
      </dsp:txBody>
      <dsp:txXfrm>
        <a:off x="4942957" y="828340"/>
        <a:ext cx="2148945" cy="911674"/>
      </dsp:txXfrm>
    </dsp:sp>
    <dsp:sp modelId="{22EC4AF0-1AC1-4A70-AA42-6FE0C0BC1595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996EE5-DABF-460D-9D0B-76E65F2C3514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600A4-7484-4DB9-9798-5B9B388827EF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Care and support at home</a:t>
          </a:r>
          <a:r>
            <a:rPr lang="en-GB" sz="1400" kern="1200"/>
            <a:t> </a:t>
          </a:r>
          <a:r>
            <a:rPr lang="en-GB" sz="1400" b="1" kern="1200"/>
            <a:t>Residential/nursing home care </a:t>
          </a:r>
          <a:endParaRPr lang="en-US" sz="1400" kern="1200"/>
        </a:p>
      </dsp:txBody>
      <dsp:txXfrm>
        <a:off x="8573374" y="828340"/>
        <a:ext cx="2148945" cy="911674"/>
      </dsp:txXfrm>
    </dsp:sp>
    <dsp:sp modelId="{AF591F0F-D991-45BB-A6D7-E12152244640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FA4F0-BAFD-4CBE-BA04-A95DC00B67FC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F0A2E-A998-4823-B98C-A34155C6E534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Care homes</a:t>
          </a:r>
          <a:r>
            <a:rPr lang="en-GB" sz="1400" kern="1200"/>
            <a:t> </a:t>
          </a:r>
          <a:r>
            <a:rPr lang="en-GB" sz="1400" b="1" kern="1200"/>
            <a:t>Helplines and information services </a:t>
          </a:r>
          <a:endParaRPr lang="en-US" sz="1400" kern="1200"/>
        </a:p>
      </dsp:txBody>
      <dsp:txXfrm>
        <a:off x="1312541" y="2452790"/>
        <a:ext cx="2148945" cy="911674"/>
      </dsp:txXfrm>
    </dsp:sp>
    <dsp:sp modelId="{4279A7EF-1932-45A9-B626-7B1F843B4FEA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72999F-9DCA-4C92-A5A9-82A837597B19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6B381-2594-43F6-ADF9-BD2EC63D6B2B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Day-centres and social activities</a:t>
          </a:r>
          <a:endParaRPr lang="en-US" sz="1400" kern="1200"/>
        </a:p>
      </dsp:txBody>
      <dsp:txXfrm>
        <a:off x="4942957" y="2452790"/>
        <a:ext cx="2148945" cy="9116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" TargetMode="External"/><Relationship Id="rId13" Type="http://schemas.openxmlformats.org/officeDocument/2006/relationships/hyperlink" Target="https://www.kingsfund.org.uk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researchgate.net" TargetMode="External"/><Relationship Id="rId12" Type="http://schemas.openxmlformats.org/officeDocument/2006/relationships/hyperlink" Target="https://www.nuffieldtrust.org.uk" TargetMode="Externa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pubmed.ncbi.nlm.nih.gov" TargetMode="External"/><Relationship Id="rId11" Type="http://schemas.openxmlformats.org/officeDocument/2006/relationships/hyperlink" Target="https://www.who.int" TargetMode="External"/><Relationship Id="rId5" Type="http://schemas.openxmlformats.org/officeDocument/2006/relationships/hyperlink" Target="https://www.gov.uk" TargetMode="External"/><Relationship Id="rId15" Type="http://schemas.openxmlformats.org/officeDocument/2006/relationships/image" Target="../media/image1.png"/><Relationship Id="rId10" Type="http://schemas.openxmlformats.org/officeDocument/2006/relationships/hyperlink" Target="https://www.ons.gov.uk" TargetMode="External"/><Relationship Id="rId4" Type="http://schemas.openxmlformats.org/officeDocument/2006/relationships/hyperlink" Target="https://www.ageuk.org.uk" TargetMode="External"/><Relationship Id="rId9" Type="http://schemas.openxmlformats.org/officeDocument/2006/relationships/hyperlink" Target="https://www.england.nhs.uk" TargetMode="External"/><Relationship Id="rId14" Type="http://schemas.openxmlformats.org/officeDocument/2006/relationships/hyperlink" Target="https://www.cqc.org.uk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" TargetMode="External"/><Relationship Id="rId3" Type="http://schemas.openxmlformats.org/officeDocument/2006/relationships/hyperlink" Target="https://transform.england.nhs.uk" TargetMode="External"/><Relationship Id="rId7" Type="http://schemas.openxmlformats.org/officeDocument/2006/relationships/hyperlink" Target="https://www.skillsforce.org.uk" TargetMode="External"/><Relationship Id="rId2" Type="http://schemas.openxmlformats.org/officeDocument/2006/relationships/hyperlink" Target="https://pubmed.ncbi.nlm.nih.go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lzheimers.org.uk" TargetMode="External"/><Relationship Id="rId5" Type="http://schemas.openxmlformats.org/officeDocument/2006/relationships/hyperlink" Target="https://www.legislation.gov.uk" TargetMode="External"/><Relationship Id="rId4" Type="http://schemas.openxmlformats.org/officeDocument/2006/relationships/hyperlink" Target="https://pmc.ncbi.nlm.nih.g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1124559"/>
          </a:xfrm>
        </p:spPr>
        <p:txBody>
          <a:bodyPr/>
          <a:lstStyle/>
          <a:p>
            <a:r>
              <a:rPr lang="en-GB" dirty="0"/>
              <a:t>Title Slide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45052"/>
            <a:ext cx="9144000" cy="30127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Student Name: </a:t>
            </a:r>
            <a:r>
              <a:rPr lang="en-GB" err="1"/>
              <a:t>Shofi</a:t>
            </a:r>
            <a:r>
              <a:rPr lang="en-GB" dirty="0"/>
              <a:t> Miah</a:t>
            </a:r>
          </a:p>
          <a:p>
            <a:r>
              <a:rPr lang="en-GB" dirty="0"/>
              <a:t>Student Number: 2245200</a:t>
            </a:r>
          </a:p>
          <a:p>
            <a:r>
              <a:rPr lang="en-GB" dirty="0"/>
              <a:t>Module Title: Empowering the Older Person</a:t>
            </a:r>
          </a:p>
          <a:p>
            <a:r>
              <a:rPr lang="en-GB"/>
              <a:t>Module Code: BMHP2027</a:t>
            </a:r>
          </a:p>
          <a:p>
            <a:r>
              <a:rPr lang="en-GB" dirty="0"/>
              <a:t>Lecturer Name: Tomy </a:t>
            </a:r>
            <a:r>
              <a:rPr lang="en-GB" err="1"/>
              <a:t>Adattu</a:t>
            </a:r>
            <a:r>
              <a:rPr lang="en-GB" dirty="0"/>
              <a:t> Chacko</a:t>
            </a:r>
          </a:p>
          <a:p>
            <a:r>
              <a:rPr lang="en-GB"/>
              <a:t>Assignment title: component 1 (power point with voice over)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20754AD-25FF-4FC8-CE0F-2848411D1B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27"/>
    </mc:Choice>
    <mc:Fallback>
      <p:transition spd="slow" advTm="108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255A1-AA42-7B24-9A42-7B11239C8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Ageing with dignity: Mental, social, and physical Empowerment of Nursing Home Residents</a:t>
            </a:r>
          </a:p>
        </p:txBody>
      </p:sp>
      <p:sp>
        <p:nvSpPr>
          <p:cNvPr id="91" name="Arc 9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Content Placeholder 2">
            <a:extLst>
              <a:ext uri="{FF2B5EF4-FFF2-40B4-BE49-F238E27FC236}">
                <a16:creationId xmlns:a16="http://schemas.microsoft.com/office/drawing/2014/main" id="{9640E06B-7F6F-DC6E-223C-B110708848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5555" y="226002"/>
            <a:ext cx="7626737" cy="59509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500" b="1" dirty="0">
                <a:ea typeface="+mn-lt"/>
                <a:cs typeface="+mn-lt"/>
              </a:rPr>
              <a:t>This presentation covers:</a:t>
            </a:r>
            <a:endParaRPr lang="en-GB" sz="1500" b="1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Understanding Ageing: Biological and psychosocial perspectives.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Evolution of Elder Care: From institutional to person-centred approaches.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Policies and Ethics: Laws and frameworks protecting residents’ rights.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Empowerment Strategies: Promoting autonomy, dignity, and engagement in nursing homes.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Cultural Views on Ageing: Impact of ageism and social attitudes.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Demographic Changes: Challenges and opportunities of a growing ageing population.</a:t>
            </a:r>
            <a:endParaRPr lang="en-GB" sz="1500" dirty="0"/>
          </a:p>
          <a:p>
            <a:pPr indent="0">
              <a:buNone/>
            </a:pPr>
            <a:endParaRPr lang="en-GB" sz="1500" dirty="0"/>
          </a:p>
          <a:p>
            <a:pPr>
              <a:buNone/>
            </a:pPr>
            <a:endParaRPr lang="en-GB" sz="1500" dirty="0"/>
          </a:p>
          <a:p>
            <a:pPr>
              <a:buNone/>
            </a:pPr>
            <a:r>
              <a:rPr lang="en-GB" sz="1500" dirty="0"/>
              <a:t>Why This Matters</a:t>
            </a:r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The rapidly increasing elderly population presents significant challenges and opportunities for health and social care systems worldwide.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Upholding the dignity, respect, and empowerment of nursing home residents is crucial for ensuring their quality of life and human rights.</a:t>
            </a:r>
            <a:endParaRPr lang="en-GB" sz="1500" dirty="0"/>
          </a:p>
          <a:p>
            <a:pPr>
              <a:buFont typeface="Arial"/>
              <a:buChar char="•"/>
            </a:pPr>
            <a:r>
              <a:rPr lang="en-GB" sz="1500" dirty="0">
                <a:ea typeface="+mn-lt"/>
                <a:cs typeface="+mn-lt"/>
              </a:rPr>
              <a:t>Combating ageism and fostering inclusive, compassionate care are vital for sustainable eldercare practices.</a:t>
            </a:r>
            <a:endParaRPr lang="en-GB" sz="1500" dirty="0"/>
          </a:p>
          <a:p>
            <a:pPr indent="0">
              <a:buNone/>
            </a:pPr>
            <a:endParaRPr lang="en-GB" sz="1500" dirty="0"/>
          </a:p>
          <a:p>
            <a:pPr>
              <a:buNone/>
            </a:pPr>
            <a:endParaRPr lang="en-GB" sz="1500" dirty="0"/>
          </a:p>
          <a:p>
            <a:pPr>
              <a:buNone/>
            </a:pPr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B138EA8-909C-1AC4-CFFB-CFBC3A552E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313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444"/>
    </mc:Choice>
    <mc:Fallback>
      <p:transition spd="slow" advTm="67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4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Freeform: Shape 2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F2DDF-5F32-4589-F690-1343F4191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Significance of the Growing Ageing Population in the Uk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28DA54CC-9C98-50D3-E93E-7BCDA20EC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73112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endParaRPr lang="en-GB" sz="900" dirty="0"/>
          </a:p>
          <a:p>
            <a:pPr>
              <a:buNone/>
            </a:pPr>
            <a:endParaRPr lang="en-GB" sz="900" dirty="0"/>
          </a:p>
          <a:p>
            <a:pPr>
              <a:buNone/>
            </a:pPr>
            <a:endParaRPr lang="en-GB" sz="900" dirty="0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Rapid Demographic Shift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UK population aged 65+ is projected to rise from </a:t>
            </a:r>
            <a:r>
              <a:rPr lang="en-GB" sz="1400" b="1" dirty="0">
                <a:ea typeface="+mn-lt"/>
                <a:cs typeface="+mn-lt"/>
              </a:rPr>
              <a:t>11 million  in 2023</a:t>
            </a:r>
            <a:r>
              <a:rPr lang="en-GB" sz="1400" dirty="0">
                <a:ea typeface="+mn-lt"/>
                <a:cs typeface="+mn-lt"/>
              </a:rPr>
              <a:t> to </a:t>
            </a:r>
            <a:r>
              <a:rPr lang="en-GB" sz="1400" b="1" dirty="0">
                <a:ea typeface="+mn-lt"/>
                <a:cs typeface="+mn-lt"/>
              </a:rPr>
              <a:t>17 million by 2040 </a:t>
            </a:r>
            <a:r>
              <a:rPr lang="en-GB" sz="1400" dirty="0">
                <a:ea typeface="+mn-lt"/>
                <a:cs typeface="+mn-lt"/>
              </a:rPr>
              <a:t>(ONS, 2023; Age UK, 2024)</a:t>
            </a:r>
            <a:endParaRPr lang="en-GB" sz="1400" dirty="0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Drivers of Ageing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Increased life expectancy, declining birth rates, improved healthcare</a:t>
            </a:r>
            <a:endParaRPr lang="en-GB" sz="1400" dirty="0"/>
          </a:p>
          <a:p>
            <a:pPr lvl="1" indent="0">
              <a:buNone/>
            </a:pPr>
            <a:r>
              <a:rPr lang="en-GB" sz="14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(ONS, 2023; WHO, 2023)</a:t>
            </a:r>
            <a:endParaRPr lang="en-GB" sz="1400" dirty="0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Impact on Health and Social Care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Higher prevalence of </a:t>
            </a:r>
            <a:r>
              <a:rPr lang="en-GB" sz="1400" b="1" dirty="0">
                <a:ea typeface="+mn-lt"/>
                <a:cs typeface="+mn-lt"/>
              </a:rPr>
              <a:t>chronic conditions</a:t>
            </a:r>
            <a:r>
              <a:rPr lang="en-GB" sz="1400" dirty="0">
                <a:ea typeface="+mn-lt"/>
                <a:cs typeface="+mn-lt"/>
              </a:rPr>
              <a:t>, for example, dementia, CVD, and arthritis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Growing demand for long-term and community-based care</a:t>
            </a:r>
            <a:endParaRPr lang="en-GB" sz="1400" dirty="0"/>
          </a:p>
          <a:p>
            <a:pPr lvl="1" indent="0">
              <a:buNone/>
            </a:pPr>
            <a:r>
              <a:rPr lang="en-GB" sz="14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(NHS England, 2023; DHSC, 2022)</a:t>
            </a:r>
            <a:endParaRPr lang="en-GB" sz="1400" dirty="0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Systemic Challenges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Workforce shortages</a:t>
            </a:r>
            <a:r>
              <a:rPr lang="en-GB" sz="1400" dirty="0">
                <a:ea typeface="+mn-lt"/>
                <a:cs typeface="+mn-lt"/>
              </a:rPr>
              <a:t> and funding pressures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Longer waiting times, increased costs, reliance on informal carers</a:t>
            </a:r>
            <a:endParaRPr lang="en-GB" sz="1400" dirty="0"/>
          </a:p>
          <a:p>
            <a:pPr lvl="1" indent="0">
              <a:buNone/>
            </a:pPr>
            <a:r>
              <a:rPr lang="en-GB" sz="14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(The King’s Fund, 2024; Nuffield Trust, 2023)</a:t>
            </a:r>
            <a:endParaRPr lang="en-GB" sz="1400" dirty="0"/>
          </a:p>
          <a:p>
            <a:pPr>
              <a:buFont typeface="Arial"/>
              <a:buChar char="•"/>
            </a:pPr>
            <a:r>
              <a:rPr lang="en-GB" sz="1400" b="1" dirty="0">
                <a:ea typeface="+mn-lt"/>
                <a:cs typeface="+mn-lt"/>
              </a:rPr>
              <a:t>Need for Action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Urgent shift towards </a:t>
            </a:r>
            <a:r>
              <a:rPr lang="en-GB" sz="1400" b="1" dirty="0">
                <a:ea typeface="+mn-lt"/>
                <a:cs typeface="+mn-lt"/>
              </a:rPr>
              <a:t>sustainable, person-centred care</a:t>
            </a:r>
            <a:endParaRPr lang="en-GB" sz="1400" dirty="0"/>
          </a:p>
          <a:p>
            <a:pPr marL="971550" lvl="1" indent="-285750">
              <a:buFont typeface="Arial"/>
              <a:buChar char="•"/>
            </a:pPr>
            <a:r>
              <a:rPr lang="en-GB" sz="1400" dirty="0">
                <a:ea typeface="+mn-lt"/>
                <a:cs typeface="+mn-lt"/>
              </a:rPr>
              <a:t>Focus on </a:t>
            </a:r>
            <a:r>
              <a:rPr lang="en-GB" sz="1400" b="1" dirty="0">
                <a:ea typeface="+mn-lt"/>
                <a:cs typeface="+mn-lt"/>
              </a:rPr>
              <a:t>prevention, mental well-being, and empowerment</a:t>
            </a:r>
            <a:endParaRPr lang="en-GB" sz="1400" dirty="0"/>
          </a:p>
          <a:p>
            <a:pPr lvl="1" indent="0">
              <a:buNone/>
            </a:pPr>
            <a:r>
              <a:rPr lang="en-GB" sz="1400" dirty="0">
                <a:ea typeface="+mn-lt"/>
                <a:cs typeface="+mn-lt"/>
              </a:rPr>
              <a:t>                                                                                                                                (NHS England, 2023)</a:t>
            </a:r>
            <a:endParaRPr lang="en-GB" sz="1400" dirty="0"/>
          </a:p>
          <a:p>
            <a:pPr lvl="1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lvl="1">
              <a:buNone/>
            </a:pPr>
            <a:endParaRPr lang="en-GB" sz="900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E7F25E-10DB-8EF0-A105-BB8978B684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440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88"/>
    </mc:Choice>
    <mc:Fallback>
      <p:transition spd="slow" advTm="540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urple and white background&#10;&#10;AI-generated content may be incorrect.">
            <a:extLst>
              <a:ext uri="{FF2B5EF4-FFF2-40B4-BE49-F238E27FC236}">
                <a16:creationId xmlns:a16="http://schemas.microsoft.com/office/drawing/2014/main" id="{75B21CDB-F8D9-BA29-95CA-1F50FBA105E7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5000"/>
          </a:blip>
          <a:srcRect t="14180" b="1551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F5B9E77-D316-6755-5C45-042F07EFC9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Current Landscape of elderly care</a:t>
            </a: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1A8AC-B1C1-37FB-479E-B63D5D002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None/>
            </a:pP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Rising Demand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Ageing population driving need for </a:t>
            </a: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person-centred, integrated care 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(ONS, 2023)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Care provided via </a:t>
            </a: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nursing homes, domiciliary services, community teams, and family carers 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(DHSC, 2022)</a:t>
            </a:r>
            <a:endParaRPr lang="en-GB" sz="18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Nursing Homes’ Role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Specialist support for complex health, cognitive, and mobility needs (NICE, 2021)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Shift to </a:t>
            </a: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holistic care</a:t>
            </a: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: physical, mental, and social wellbeing</a:t>
            </a:r>
            <a:endParaRPr lang="en-GB" sz="1800" b="1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800" b="1">
                <a:solidFill>
                  <a:srgbClr val="FFFFFF"/>
                </a:solidFill>
              </a:rPr>
              <a:t>Care Needs in Nursing Homes</a:t>
            </a: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Help with mobility, nutrition, medication, hygiene (NHS England, 2023; CQC, 2023)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Focus on fall prevention and rehabilitation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Support for dementia, depression, cognitive decline (Kitwood, 1997)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Emphasis on person-centred and emotionally supportive care, combatting isolation with meaningful enagement and community activities (Age UK,2024)</a:t>
            </a:r>
            <a:endParaRPr lang="en-GB" sz="1800" dirty="0">
              <a:solidFill>
                <a:srgbClr val="FFFFFF"/>
              </a:solidFill>
            </a:endParaRPr>
          </a:p>
          <a:p>
            <a:pPr marL="971550" lvl="1" indent="-285750">
              <a:buFont typeface="Arial"/>
              <a:buChar char="•"/>
            </a:pPr>
            <a:r>
              <a:rPr lang="en-GB" sz="1800">
                <a:solidFill>
                  <a:srgbClr val="FFFFFF"/>
                </a:solidFill>
                <a:ea typeface="+mn-lt"/>
                <a:cs typeface="+mn-lt"/>
              </a:rPr>
              <a:t>Use of digital care planning, telehealth, wearable devices ,real-time monitoring and proactive care</a:t>
            </a:r>
            <a:endParaRPr lang="en-GB" sz="1800" dirty="0">
              <a:solidFill>
                <a:srgbClr val="FFFFFF"/>
              </a:solidFill>
            </a:endParaRPr>
          </a:p>
          <a:p>
            <a:pPr>
              <a:buFont typeface="Arial"/>
              <a:buChar char="•"/>
            </a:pPr>
            <a:endParaRPr lang="en-GB" sz="1800" dirty="0">
              <a:solidFill>
                <a:srgbClr val="FFFFFF"/>
              </a:solidFill>
            </a:endParaRPr>
          </a:p>
          <a:p>
            <a:pPr lvl="1">
              <a:buNone/>
            </a:pPr>
            <a:endParaRPr lang="en-GB" sz="1100">
              <a:solidFill>
                <a:srgbClr val="FFFFFF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FA81DC-4BE3-C9B8-CA7E-050496E77A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8302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537"/>
    </mc:Choice>
    <mc:Fallback>
      <p:transition spd="slow" advTm="635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76BED9-C2CC-1908-B1CE-274AAC61A5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Ageing Theories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AF72D7-E25A-E843-C91B-89B0E59E2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300"/>
          </a:p>
          <a:p>
            <a:pPr marL="0" indent="0">
              <a:buNone/>
            </a:pPr>
            <a:r>
              <a:rPr lang="en-GB" sz="1300" b="1"/>
              <a:t>Biological Theories of Ageing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Wear and Tear Theory </a:t>
            </a:r>
            <a:r>
              <a:rPr lang="en-GB" sz="1300">
                <a:ea typeface="+mn-lt"/>
                <a:cs typeface="+mn-lt"/>
              </a:rPr>
              <a:t> (Kirkwood, 2005).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Free Radical Theory </a:t>
            </a:r>
            <a:r>
              <a:rPr lang="en-GB" sz="1300">
                <a:ea typeface="+mn-lt"/>
                <a:cs typeface="+mn-lt"/>
              </a:rPr>
              <a:t> (Harman, 2001).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Programmed (Genetic) Theory</a:t>
            </a:r>
            <a:r>
              <a:rPr lang="en-GB" sz="1300">
                <a:ea typeface="+mn-lt"/>
                <a:cs typeface="+mn-lt"/>
              </a:rPr>
              <a:t> (Hayflick, 1998).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Immunity Theory </a:t>
            </a:r>
            <a:r>
              <a:rPr lang="en-GB" sz="1300">
                <a:ea typeface="+mn-lt"/>
                <a:cs typeface="+mn-lt"/>
              </a:rPr>
              <a:t> (Weinert and </a:t>
            </a:r>
            <a:r>
              <a:rPr lang="en-GB" sz="1300" err="1">
                <a:ea typeface="+mn-lt"/>
                <a:cs typeface="+mn-lt"/>
              </a:rPr>
              <a:t>Timiras</a:t>
            </a:r>
            <a:r>
              <a:rPr lang="en-GB" sz="1300">
                <a:ea typeface="+mn-lt"/>
                <a:cs typeface="+mn-lt"/>
              </a:rPr>
              <a:t>, 2003).</a:t>
            </a:r>
            <a:endParaRPr lang="en-GB" sz="1300"/>
          </a:p>
          <a:p>
            <a:endParaRPr lang="en-GB" sz="1300"/>
          </a:p>
          <a:p>
            <a:pPr marL="0" indent="0">
              <a:buNone/>
            </a:pPr>
            <a:r>
              <a:rPr lang="en-GB" sz="1300" b="1"/>
              <a:t>Psychological Theories of Ageing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Cognitive Theory of Ageing </a:t>
            </a:r>
            <a:r>
              <a:rPr lang="en-GB" sz="1300">
                <a:ea typeface="+mn-lt"/>
                <a:cs typeface="+mn-lt"/>
              </a:rPr>
              <a:t> (Salthouse, 2010).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Erikson’s Psychosocial Theory </a:t>
            </a:r>
            <a:r>
              <a:rPr lang="en-GB" sz="1300">
                <a:ea typeface="+mn-lt"/>
                <a:cs typeface="+mn-lt"/>
              </a:rPr>
              <a:t>(Erikson, 1982).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Continuity Theory</a:t>
            </a:r>
            <a:r>
              <a:rPr lang="en-GB" sz="1300">
                <a:ea typeface="+mn-lt"/>
                <a:cs typeface="+mn-lt"/>
              </a:rPr>
              <a:t> (Atchley, 1989).</a:t>
            </a:r>
            <a:endParaRPr lang="en-GB" sz="1300"/>
          </a:p>
          <a:p>
            <a:endParaRPr lang="en-GB" sz="1300"/>
          </a:p>
          <a:p>
            <a:pPr marL="0" indent="0">
              <a:buNone/>
            </a:pPr>
            <a:r>
              <a:rPr lang="en-GB" sz="1300" b="1"/>
              <a:t>Social Theories of Ageing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Disengagement Theory</a:t>
            </a:r>
            <a:r>
              <a:rPr lang="en-GB" sz="1300">
                <a:ea typeface="+mn-lt"/>
                <a:cs typeface="+mn-lt"/>
              </a:rPr>
              <a:t> (Cumming and Henry, 1961).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Activity Theory</a:t>
            </a:r>
            <a:r>
              <a:rPr lang="en-GB" sz="1300">
                <a:ea typeface="+mn-lt"/>
                <a:cs typeface="+mn-lt"/>
              </a:rPr>
              <a:t> (Havighurst, 1963).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Continuity Theory</a:t>
            </a:r>
            <a:r>
              <a:rPr lang="en-GB" sz="1300">
                <a:ea typeface="+mn-lt"/>
                <a:cs typeface="+mn-lt"/>
              </a:rPr>
              <a:t> (Atchley, 1989).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Socioemotional Selectivity Theory</a:t>
            </a:r>
            <a:r>
              <a:rPr lang="en-GB" sz="1300">
                <a:ea typeface="+mn-lt"/>
                <a:cs typeface="+mn-lt"/>
              </a:rPr>
              <a:t> (Carstensen, 1992).</a:t>
            </a:r>
            <a:endParaRPr lang="en-GB" sz="1300"/>
          </a:p>
          <a:p>
            <a:r>
              <a:rPr lang="en-GB" sz="1300" b="1">
                <a:ea typeface="+mn-lt"/>
                <a:cs typeface="+mn-lt"/>
              </a:rPr>
              <a:t>Exchange Theory</a:t>
            </a:r>
            <a:r>
              <a:rPr lang="en-GB" sz="1300">
                <a:ea typeface="+mn-lt"/>
                <a:cs typeface="+mn-lt"/>
              </a:rPr>
              <a:t>(Dowd, 1975).</a:t>
            </a:r>
            <a:endParaRPr lang="en-GB" sz="1300"/>
          </a:p>
          <a:p>
            <a:pPr marL="0" indent="0">
              <a:buNone/>
            </a:pPr>
            <a:endParaRPr lang="en-GB" sz="1300" b="1"/>
          </a:p>
          <a:p>
            <a:endParaRPr lang="en-GB" sz="13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91DF74-C0B2-BBC4-E88C-A1A3FA05EB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367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539"/>
    </mc:Choice>
    <mc:Fallback>
      <p:transition spd="slow" advTm="365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3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688FA-2B96-7D63-EF85-A10394406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2199" y="365125"/>
            <a:ext cx="10493189" cy="485122"/>
          </a:xfrm>
        </p:spPr>
        <p:txBody>
          <a:bodyPr>
            <a:normAutofit fontScale="90000"/>
          </a:bodyPr>
          <a:lstStyle/>
          <a:p>
            <a:r>
              <a:rPr lang="en-GB" dirty="0"/>
              <a:t>Nursing home settings and theories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7A2704-2700-1969-9FC4-B653386F82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2199" y="851928"/>
            <a:ext cx="5135376" cy="734265"/>
          </a:xfrm>
        </p:spPr>
        <p:txBody>
          <a:bodyPr>
            <a:noAutofit/>
          </a:bodyPr>
          <a:lstStyle/>
          <a:p>
            <a:r>
              <a:rPr lang="en-GB" sz="1800" dirty="0"/>
              <a:t>Disengagement theory (Cumming and Henry, 1961)</a:t>
            </a:r>
            <a:endParaRPr lang="en-US" sz="18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0C9284-0A5C-DED0-3FFC-1560E6E4AD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720664"/>
            <a:ext cx="5157787" cy="446899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600" dirty="0">
                <a:ea typeface="+mn-lt"/>
                <a:cs typeface="+mn-lt"/>
              </a:rPr>
              <a:t>Suggests older adults gradually withdraw from social roles as a natural part of ageing.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Helps staff understand withdrawal as a normal adaptation, not resistance or depression 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Encourages provision of quiet spaces, respect for autonomy, and flexible engagement opportunities for residents.</a:t>
            </a:r>
            <a:endParaRPr lang="en-GB" sz="1600" dirty="0"/>
          </a:p>
          <a:p>
            <a:r>
              <a:rPr lang="en-GB" sz="1600" dirty="0">
                <a:ea typeface="+mn-lt"/>
                <a:cs typeface="+mn-lt"/>
              </a:rPr>
              <a:t>Supports residents by reducing pressure to participate when they prefer reflection or solitude.</a:t>
            </a:r>
            <a:endParaRPr lang="en-GB" sz="1600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D6EF45-11C4-12B0-9533-343F8E21D9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4611" y="851928"/>
            <a:ext cx="5160777" cy="476530"/>
          </a:xfrm>
        </p:spPr>
        <p:txBody>
          <a:bodyPr>
            <a:normAutofit/>
          </a:bodyPr>
          <a:lstStyle/>
          <a:p>
            <a:r>
              <a:rPr lang="en-GB" sz="1800" dirty="0"/>
              <a:t>Continuity theory (Atchley, 1989)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98C3E5-8B21-5F77-DD24-E8B3EFAEA4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4611" y="1720664"/>
            <a:ext cx="5160777" cy="44689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Proposes that maintaining familiar habits, roles, and routines promotes stability and identity in later life.</a:t>
            </a:r>
            <a:endParaRPr lang="en-GB" dirty="0"/>
          </a:p>
          <a:p>
            <a:r>
              <a:rPr lang="en-GB" sz="1800" dirty="0">
                <a:ea typeface="+mn-lt"/>
                <a:cs typeface="+mn-lt"/>
              </a:rPr>
              <a:t>Guides staff to deliver person-centred care adapting activities and care plans to residents’ life histories (NICE, 2021).</a:t>
            </a:r>
            <a:endParaRPr lang="en-GB" dirty="0"/>
          </a:p>
          <a:p>
            <a:r>
              <a:rPr lang="en-GB" sz="1800" dirty="0">
                <a:ea typeface="+mn-lt"/>
                <a:cs typeface="+mn-lt"/>
              </a:rPr>
              <a:t>Helps residents retain purpose, dignity, and emotional wellbeing through meaningful continuity (</a:t>
            </a:r>
            <a:r>
              <a:rPr lang="en-GB" sz="1800" dirty="0" err="1">
                <a:ea typeface="+mn-lt"/>
                <a:cs typeface="+mn-lt"/>
              </a:rPr>
              <a:t>Kitwood</a:t>
            </a:r>
            <a:r>
              <a:rPr lang="en-GB" sz="1800" dirty="0">
                <a:ea typeface="+mn-lt"/>
                <a:cs typeface="+mn-lt"/>
              </a:rPr>
              <a:t>, 1997).</a:t>
            </a:r>
            <a:endParaRPr lang="en-GB" dirty="0"/>
          </a:p>
          <a:p>
            <a:r>
              <a:rPr lang="en-GB" sz="1800" dirty="0">
                <a:ea typeface="+mn-lt"/>
                <a:cs typeface="+mn-lt"/>
              </a:rPr>
              <a:t>Encourages family involvement and consistent staffing for relational trust and familiarity.</a:t>
            </a:r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 sz="1800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787499F-AC2C-CC38-8C47-71B81F402A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947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349"/>
    </mc:Choice>
    <mc:Fallback>
      <p:transition spd="slow" advTm="65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349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E07F2-7FD7-C89A-3E03-0CECD1298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Theories and its Combined Benefits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B516DB-D0D3-5435-47AD-54C500DA54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024549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CF6839-4DE4-2158-5B22-F167C002A1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29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703"/>
    </mc:Choice>
    <mc:Fallback>
      <p:transition spd="slow" advTm="277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7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14B3F9-BC1F-B8AE-3D25-E827180916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Key policies and Laws 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E5C2FF-F87D-0443-23DD-97FB0095E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500" dirty="0"/>
          </a:p>
          <a:p>
            <a:endParaRPr lang="en-GB" sz="1500" dirty="0"/>
          </a:p>
          <a:p>
            <a:r>
              <a:rPr lang="en-GB" sz="1500" b="1" dirty="0">
                <a:ea typeface="+mn-lt"/>
                <a:cs typeface="+mn-lt"/>
              </a:rPr>
              <a:t>Care Act 2014:</a:t>
            </a:r>
            <a:r>
              <a:rPr lang="en-GB" sz="1500" dirty="0">
                <a:ea typeface="+mn-lt"/>
                <a:cs typeface="+mn-lt"/>
              </a:rPr>
              <a:t> Establishes local authorities’ duties to assess adults’ care and support needs, safeguard vulnerable individuals, and promote wellbeing and independence (Department of Health and Social Care, 2014).</a:t>
            </a:r>
            <a:endParaRPr lang="en-GB" sz="1500" dirty="0"/>
          </a:p>
          <a:p>
            <a:r>
              <a:rPr lang="en-GB" sz="1500" b="1" dirty="0">
                <a:ea typeface="+mn-lt"/>
                <a:cs typeface="+mn-lt"/>
              </a:rPr>
              <a:t>Health and Care Act 2022</a:t>
            </a:r>
            <a:r>
              <a:rPr lang="en-GB" sz="1500" dirty="0">
                <a:ea typeface="+mn-lt"/>
                <a:cs typeface="+mn-lt"/>
              </a:rPr>
              <a:t>: Enhances integration between health and social care systems, aiming to deliver coordinated and accountable adult social care (Department of Health and Social Care, 2022).</a:t>
            </a:r>
            <a:endParaRPr lang="en-GB" sz="1500" dirty="0"/>
          </a:p>
          <a:p>
            <a:r>
              <a:rPr lang="en-GB" sz="1500" b="1" dirty="0">
                <a:ea typeface="+mn-lt"/>
                <a:cs typeface="+mn-lt"/>
              </a:rPr>
              <a:t>Equality Act 2010: </a:t>
            </a:r>
            <a:r>
              <a:rPr lang="en-GB" sz="1500" dirty="0">
                <a:ea typeface="+mn-lt"/>
                <a:cs typeface="+mn-lt"/>
              </a:rPr>
              <a:t> Protects individuals from age discrimination and ensures equal access to services, supporting dignity and fairness in care (Gov.uk, 2010).</a:t>
            </a:r>
            <a:endParaRPr lang="en-GB" sz="1500" dirty="0"/>
          </a:p>
          <a:p>
            <a:r>
              <a:rPr lang="en-GB" sz="1500" b="1" dirty="0">
                <a:ea typeface="+mn-lt"/>
                <a:cs typeface="+mn-lt"/>
              </a:rPr>
              <a:t>Human Rights Act 1998</a:t>
            </a:r>
            <a:r>
              <a:rPr lang="en-GB" sz="1500" dirty="0">
                <a:ea typeface="+mn-lt"/>
                <a:cs typeface="+mn-lt"/>
              </a:rPr>
              <a:t>: Upholds the right to life, freedom from inhuman or degrading treatment, and respect for private and family life fundamental to care home practice (Gov.uk, 1998).</a:t>
            </a:r>
            <a:endParaRPr lang="en-GB" sz="1500" dirty="0"/>
          </a:p>
          <a:p>
            <a:r>
              <a:rPr lang="en-GB" sz="1500" b="1" dirty="0">
                <a:ea typeface="+mn-lt"/>
                <a:cs typeface="+mn-lt"/>
              </a:rPr>
              <a:t>Care Quality Commission Standards</a:t>
            </a:r>
            <a:r>
              <a:rPr lang="en-GB" sz="1500" dirty="0">
                <a:ea typeface="+mn-lt"/>
                <a:cs typeface="+mn-lt"/>
              </a:rPr>
              <a:t>: Providers must be registered, inspected, and compliant with national standards, ensuring safe, effective, compassionate, and high-quality care (CQC, 2023).</a:t>
            </a:r>
            <a:endParaRPr lang="en-GB" sz="1500" dirty="0"/>
          </a:p>
          <a:p>
            <a:endParaRPr lang="en-GB" sz="15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8B0A2C-0B27-ED6F-15FF-FEF848E5A7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189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389"/>
    </mc:Choice>
    <mc:Fallback>
      <p:transition spd="slow" advTm="68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3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FBCE2-58F0-4C7C-63EA-586CD80BE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Current services and provisions in the UK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6669E57-266C-2611-72D4-5CBD476EC9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77277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B429EB-DAF1-3FBE-6D75-825348624A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721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3181"/>
    </mc:Choice>
    <mc:Fallback>
      <p:transition spd="slow" advTm="23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8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DEA90E-F4EC-1348-DA2E-80BD39B82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Effictiveness of services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68866C1-9CE7-FCF8-20ED-F3BBE3A85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Nursing homes provide comprehensive care for physical, mental, and social needs through multidisciplinary teams (NHS England, 2023).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Person-centred care and regulatory oversight by the CQC improve safety, dignity, and service quality (Care Quality Commission, 2023).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Increased integration between health and social care sectors enhances continuity of care (DHSC, 2022).</a:t>
            </a:r>
            <a:endParaRPr lang="en-GB" sz="2400" dirty="0"/>
          </a:p>
          <a:p>
            <a:r>
              <a:rPr lang="en-GB" sz="2400" dirty="0">
                <a:ea typeface="+mn-lt"/>
                <a:cs typeface="+mn-lt"/>
              </a:rPr>
              <a:t>Use of technology and digital records supports medication safety, monitoring, and communication (The King’s Fund, 2024).</a:t>
            </a: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5E4D426-FA7D-295E-5DA6-42CBA2ED01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288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612"/>
    </mc:Choice>
    <mc:Fallback>
      <p:transition spd="slow" advTm="406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5897B-E239-A68A-84A5-AF59AA17D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438303"/>
          </a:xfrm>
        </p:spPr>
        <p:txBody>
          <a:bodyPr>
            <a:normAutofit fontScale="90000"/>
          </a:bodyPr>
          <a:lstStyle/>
          <a:p>
            <a:r>
              <a:rPr lang="en-GB"/>
              <a:t>Gaps in Service provision and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14C94F-9BF2-BAC3-2F3F-58D3045A2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992232"/>
            <a:ext cx="5241293" cy="416816"/>
          </a:xfrm>
        </p:spPr>
        <p:txBody>
          <a:bodyPr>
            <a:normAutofit lnSpcReduction="10000"/>
          </a:bodyPr>
          <a:lstStyle/>
          <a:p>
            <a:r>
              <a:rPr lang="en-GB"/>
              <a:t>Gaps in Service provision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1D2074-1AB8-D516-4D29-6C937210A4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29350" y="1419486"/>
            <a:ext cx="5230855" cy="477017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ea typeface="+mn-lt"/>
                <a:cs typeface="+mn-lt"/>
              </a:rPr>
              <a:t>Persistent </a:t>
            </a:r>
            <a:r>
              <a:rPr lang="en-GB" dirty="0">
                <a:ea typeface="+mn-lt"/>
                <a:cs typeface="+mn-lt"/>
              </a:rPr>
              <a:t>staff shortages and high turnover affect care consistency and resident relationships (Skills for Care, 2023).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Limited mental health and psychological support services in nursing homes (Age UK, 2024).</a:t>
            </a:r>
            <a:endParaRPr lang="en-GB"/>
          </a:p>
          <a:p>
            <a:r>
              <a:rPr lang="en-GB" dirty="0">
                <a:ea typeface="+mn-lt"/>
                <a:cs typeface="+mn-lt"/>
              </a:rPr>
              <a:t>Underfunding and regional disparities in service availability reduce access to quality care (The Health Foundation, 2023).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Lack of personalised activities and social stimulation for residents with dementia (Alzheimer’s Society, 2023).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DD5A8E-2C8A-EA4A-B0D9-819C4AA3D2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9132" y="992232"/>
            <a:ext cx="5256256" cy="427254"/>
          </a:xfrm>
        </p:spPr>
        <p:txBody>
          <a:bodyPr>
            <a:normAutofit lnSpcReduction="10000"/>
          </a:bodyPr>
          <a:lstStyle/>
          <a:p>
            <a:r>
              <a:rPr lang="en-GB"/>
              <a:t>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3A57F-7C76-9E63-D5F0-76B9C352C4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88694" y="1419486"/>
            <a:ext cx="5266694" cy="477017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Rising demand from an ageing population is increasing pressure on care systems (ONS, 2024).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Difficulty retaining skilled staff due to low pay and limited training opportunities (Skills for Care, 2023).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Balancing safety regulations with maintaining residents’ independence and dignity (CQC, 2023).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Need for digital inclusion. Many older residents struggle to engage with new technologies (NHS Digital, 2023).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1AAA9C-AC60-F130-9016-A4846AABA0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853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00"/>
    </mc:Choice>
    <mc:Fallback>
      <p:transition spd="slow" advTm="689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089C77-B807-8A53-D79B-486ABBF47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Study Background and Intervention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414CB-DA08-1A27-D076-D550FDEF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500" b="1" dirty="0"/>
              <a:t>Background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Setting: A 60-bed nursing home in Manchester providing residential and dementia care.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Issue Identified: High levels of agitation and social withdrawal among residents with moderate dementia (Alzheimer’s Society, 2023).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Objective: Improve mental well-being, engagement, and quality of life through personalised, person-centred approaches.</a:t>
            </a:r>
            <a:endParaRPr lang="en-GB" sz="1500" dirty="0"/>
          </a:p>
          <a:p>
            <a:endParaRPr lang="en-GB" sz="1500" dirty="0"/>
          </a:p>
          <a:p>
            <a:pPr marL="0" indent="0">
              <a:buNone/>
            </a:pPr>
            <a:r>
              <a:rPr lang="en-GB" sz="1500" b="1" dirty="0"/>
              <a:t>Intervention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Implementation of Life Story Work: Each resident created a </a:t>
            </a:r>
            <a:r>
              <a:rPr lang="en-GB" sz="1500" i="1" dirty="0">
                <a:ea typeface="+mn-lt"/>
                <a:cs typeface="+mn-lt"/>
              </a:rPr>
              <a:t>“My Life Book”</a:t>
            </a:r>
            <a:r>
              <a:rPr lang="en-GB" sz="1500" dirty="0">
                <a:ea typeface="+mn-lt"/>
                <a:cs typeface="+mn-lt"/>
              </a:rPr>
              <a:t> with staff and family input to highlight personal history, hobbies, and preferences (Kitwood, 1997).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Staff Training: Carers trained in person-centred dementia care and communication techniques (NICE, 2021).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Environmental Changes: Introduced familiar decor, music therapy, and sensory activities to stimulate memory and comfort (DHSC, 2022).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Family Involvement: Regular family visits and shared activities encouraged continuity and belonging (Atchley, 1989).</a:t>
            </a:r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6FA88A-3A8B-38E9-2569-49A94B0F91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0142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447"/>
    </mc:Choice>
    <mc:Fallback>
      <p:transition spd="slow" advTm="684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44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AFB18E-086A-49B6-8A2C-C65C1409E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Case Study Outcomes and Learning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D375B-1998-12A1-F2B1-72F37F7E97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b="1"/>
              <a:t>Outcomes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Behavioural incidents reduced by 40% within six months (CQC, 2023).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Increased resident participation in daily activities and higher staff satisfaction (The King’s Fund, 2024).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Families reported improved emotional wellbeing and communication with residents (Age UK, 2024).</a:t>
            </a:r>
            <a:endParaRPr lang="en-GB" sz="2000"/>
          </a:p>
          <a:p>
            <a:endParaRPr lang="en-GB" sz="2000"/>
          </a:p>
          <a:p>
            <a:pPr marL="0" indent="0">
              <a:buNone/>
            </a:pPr>
            <a:r>
              <a:rPr lang="en-GB" sz="2000" b="1"/>
              <a:t>Key Learning Points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Personalised, consistent care fosters </a:t>
            </a:r>
            <a:r>
              <a:rPr lang="en-GB" sz="2000" b="1">
                <a:ea typeface="+mn-lt"/>
                <a:cs typeface="+mn-lt"/>
              </a:rPr>
              <a:t>trust, dignity, and wellbeing</a:t>
            </a:r>
            <a:r>
              <a:rPr lang="en-GB" sz="2000">
                <a:ea typeface="+mn-lt"/>
                <a:cs typeface="+mn-lt"/>
              </a:rPr>
              <a:t>.</a:t>
            </a:r>
            <a:endParaRPr lang="en-GB" sz="2000"/>
          </a:p>
          <a:p>
            <a:r>
              <a:rPr lang="en-GB" sz="2000" b="1">
                <a:ea typeface="+mn-lt"/>
                <a:cs typeface="+mn-lt"/>
              </a:rPr>
              <a:t>Life story work</a:t>
            </a:r>
            <a:r>
              <a:rPr lang="en-GB" sz="2000">
                <a:ea typeface="+mn-lt"/>
                <a:cs typeface="+mn-lt"/>
              </a:rPr>
              <a:t> strengthens identity and promotes continuity (Atchley, 1989).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Ongoing </a:t>
            </a:r>
            <a:r>
              <a:rPr lang="en-GB" sz="2000" b="1">
                <a:ea typeface="+mn-lt"/>
                <a:cs typeface="+mn-lt"/>
              </a:rPr>
              <a:t>staff training and family collaboration</a:t>
            </a:r>
            <a:r>
              <a:rPr lang="en-GB" sz="2000">
                <a:ea typeface="+mn-lt"/>
                <a:cs typeface="+mn-lt"/>
              </a:rPr>
              <a:t> are crucial for sustainable improvement.</a:t>
            </a:r>
            <a:endParaRPr lang="en-GB" sz="2000"/>
          </a:p>
          <a:p>
            <a:endParaRPr lang="en-GB" sz="2000"/>
          </a:p>
          <a:p>
            <a:endParaRPr lang="en-GB" sz="2000"/>
          </a:p>
          <a:p>
            <a:endParaRPr lang="en-GB" sz="200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2B3D36-FEE7-58F8-951E-4F9EABF9C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473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31"/>
    </mc:Choice>
    <mc:Fallback>
      <p:transition spd="slow" advTm="44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8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96426-F513-893B-E34A-05601A170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</a:rPr>
              <a:t>Future recommendations for improving Nursing home care</a:t>
            </a: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1154347-2D2A-2854-0617-5E0F2E73F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800"/>
          </a:p>
          <a:p>
            <a:r>
              <a:rPr lang="en-GB" sz="1800">
                <a:ea typeface="+mn-lt"/>
                <a:cs typeface="+mn-lt"/>
              </a:rPr>
              <a:t>Strengthen integration of health and social care through continued implementation of the </a:t>
            </a:r>
            <a:r>
              <a:rPr lang="en-GB" sz="1800" i="1">
                <a:ea typeface="+mn-lt"/>
                <a:cs typeface="+mn-lt"/>
              </a:rPr>
              <a:t>Health and Care Act 2022</a:t>
            </a:r>
            <a:r>
              <a:rPr lang="en-GB" sz="1800">
                <a:ea typeface="+mn-lt"/>
                <a:cs typeface="+mn-lt"/>
              </a:rPr>
              <a:t> to ensure seamless, coordinated services (DHSC, 2022).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Apply Continuity and Person-Centred Care Theories to preserve identity, autonomy, and wellbeing among residents (Atchley, 1989; </a:t>
            </a:r>
            <a:r>
              <a:rPr lang="en-GB" sz="1800" err="1">
                <a:ea typeface="+mn-lt"/>
                <a:cs typeface="+mn-lt"/>
              </a:rPr>
              <a:t>Kitwood</a:t>
            </a:r>
            <a:r>
              <a:rPr lang="en-GB" sz="1800">
                <a:ea typeface="+mn-lt"/>
                <a:cs typeface="+mn-lt"/>
              </a:rPr>
              <a:t>, 1997).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Invest in ongoing professional development, training, and wellbeing support to address workforce shortages and improve care quality (Skills for Care, 2023; NICE, 2021).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Expand use of digital health tools, electronic care records, and telehealth to enhance communication, safety, and personalised monitoring (NHS Digital, 2023; The King’s Fund, 2024).</a:t>
            </a:r>
            <a:endParaRPr lang="en-GB" sz="1800"/>
          </a:p>
          <a:p>
            <a:r>
              <a:rPr lang="en-GB" sz="1800">
                <a:ea typeface="+mn-lt"/>
                <a:cs typeface="+mn-lt"/>
              </a:rPr>
              <a:t>Empowering staff through training, embedding theory-driven, person-centred care, and adopting policy-aligned digital innovation will ensure dignified, effective, and sustainable nursing home care in the UK.</a:t>
            </a:r>
            <a:endParaRPr lang="en-GB" sz="1800"/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B3DFF5-E7AB-9917-37F0-E3952E2DE9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604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942"/>
    </mc:Choice>
    <mc:Fallback>
      <p:transition spd="slow" advTm="70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94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9E8811-6E9B-388D-B0F4-1252CABF0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BE11FC-DBB6-960A-2B29-120266594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1500" b="1" dirty="0"/>
          </a:p>
          <a:p>
            <a:r>
              <a:rPr lang="en-GB" sz="1500" dirty="0">
                <a:ea typeface="+mn-lt"/>
                <a:cs typeface="+mn-lt"/>
              </a:rPr>
              <a:t>Ageing with Dignity requires holistic support addressing mental, social, and psychological well-being in nursing home residents 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Disengagement Theory helps staff understand natural social withdrawal, while Continuity Theory supports maintaining identity, routines, and purpose 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UK policies and legislation, including the </a:t>
            </a:r>
            <a:r>
              <a:rPr lang="en-GB" sz="1500" i="1" dirty="0">
                <a:ea typeface="+mn-lt"/>
                <a:cs typeface="+mn-lt"/>
              </a:rPr>
              <a:t>Care Act 2014,</a:t>
            </a:r>
            <a:r>
              <a:rPr lang="en-GB" sz="1500" dirty="0">
                <a:ea typeface="+mn-lt"/>
                <a:cs typeface="+mn-lt"/>
              </a:rPr>
              <a:t> prioritise person-centred, rights-based care 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Services and provisions such as residential care, telecare, and social support promote independence and well-being, but face challenges like workforce shortages and funding gaps 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Case studies show that applying person-centred and continuity-based approaches enhances emotional wellbeing, engagement, and staff satisfaction </a:t>
            </a:r>
          </a:p>
          <a:p>
            <a:r>
              <a:rPr lang="en-GB" sz="1500" dirty="0">
                <a:ea typeface="+mn-lt"/>
                <a:cs typeface="+mn-lt"/>
              </a:rPr>
              <a:t>Future improvement depends on stronger policy integration, ongoing staff training, and digital innovation to ensure sustainable, high-quality care </a:t>
            </a:r>
            <a:endParaRPr lang="en-GB" sz="1500" dirty="0"/>
          </a:p>
          <a:p>
            <a:r>
              <a:rPr lang="en-GB" sz="1500" dirty="0">
                <a:ea typeface="+mn-lt"/>
                <a:cs typeface="+mn-lt"/>
              </a:rPr>
              <a:t>Empowering older adults through dignity, continuity, and compassionate care is not only a duty—but a measure of our collective humanity.</a:t>
            </a:r>
            <a:endParaRPr lang="en-GB" sz="1500" dirty="0"/>
          </a:p>
          <a:p>
            <a:endParaRPr lang="en-GB" sz="1500" dirty="0"/>
          </a:p>
          <a:p>
            <a:endParaRPr lang="en-GB" sz="1500" dirty="0"/>
          </a:p>
          <a:p>
            <a:endParaRPr lang="en-GB" sz="15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C84387-29DC-D0E2-2A1D-4298B00552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312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3534"/>
    </mc:Choice>
    <mc:Fallback>
      <p:transition spd="slow" advTm="735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5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CEEAE-D537-0D9C-21B0-E3410BB11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52358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767BA-71E6-BE8F-E104-5C576D259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17949"/>
            <a:ext cx="10515600" cy="59313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171450" indent="-171450"/>
            <a:r>
              <a:rPr lang="en-GB" sz="1100">
                <a:ea typeface="+mn-lt"/>
                <a:cs typeface="+mn-lt"/>
              </a:rPr>
              <a:t>   Age UK (2024) </a:t>
            </a:r>
            <a:r>
              <a:rPr lang="en-GB" sz="1100" i="1" dirty="0">
                <a:ea typeface="+mn-lt"/>
                <a:cs typeface="+mn-lt"/>
              </a:rPr>
              <a:t>Later Life in the United Kingdom: 2024</a:t>
            </a:r>
            <a:r>
              <a:rPr lang="en-GB" sz="1100" dirty="0">
                <a:ea typeface="+mn-lt"/>
                <a:cs typeface="+mn-lt"/>
              </a:rPr>
              <a:t>. London: Age UK. Available 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https://www.ageuk.org.uk</a:t>
            </a:r>
            <a:r>
              <a:rPr lang="en-GB" sz="1100" dirty="0">
                <a:ea typeface="+mn-lt"/>
                <a:cs typeface="+mn-lt"/>
              </a:rPr>
              <a:t> (Accessed 9th October 2025)</a:t>
            </a:r>
            <a:endParaRPr lang="en-GB" sz="1100"/>
          </a:p>
          <a:p>
            <a:r>
              <a:rPr lang="en-GB" sz="1100" dirty="0">
                <a:ea typeface="+mn-lt"/>
                <a:cs typeface="+mn-lt"/>
              </a:rPr>
              <a:t>Department of Health and Social Care (2022) </a:t>
            </a:r>
            <a:r>
              <a:rPr lang="en-GB" sz="1100" i="1" dirty="0">
                <a:ea typeface="+mn-lt"/>
                <a:cs typeface="+mn-lt"/>
              </a:rPr>
              <a:t>People at the Heart of Care: Adult Social Care Reform White Paper</a:t>
            </a:r>
            <a:r>
              <a:rPr lang="en-GB" sz="1100" dirty="0">
                <a:ea typeface="+mn-lt"/>
                <a:cs typeface="+mn-lt"/>
              </a:rPr>
              <a:t>. London: DHSC.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https://www.gov.uk</a:t>
            </a:r>
            <a:r>
              <a:rPr lang="en-GB" sz="1100" dirty="0">
                <a:ea typeface="+mn-lt"/>
                <a:cs typeface="+mn-lt"/>
              </a:rPr>
              <a:t> (Accessed 9th October 2025)</a:t>
            </a:r>
            <a:endParaRPr lang="en-GB" sz="1100" dirty="0"/>
          </a:p>
          <a:p>
            <a:r>
              <a:rPr lang="en-GB" sz="1100" dirty="0">
                <a:ea typeface="+mn-lt"/>
                <a:cs typeface="+mn-lt"/>
              </a:rPr>
              <a:t>Harman, D. (2001) ‘Aging: overview’, </a:t>
            </a:r>
            <a:r>
              <a:rPr lang="en-GB" sz="1100" i="1" dirty="0">
                <a:ea typeface="+mn-lt"/>
                <a:cs typeface="+mn-lt"/>
              </a:rPr>
              <a:t>Annals of the New York Academy of Sciences</a:t>
            </a:r>
            <a:r>
              <a:rPr lang="en-GB" sz="1100" dirty="0">
                <a:ea typeface="+mn-lt"/>
                <a:cs typeface="+mn-lt"/>
              </a:rPr>
              <a:t>, 928(1), pp. 1–21.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https://pubmed.ncbi.nlm.nih.gov</a:t>
            </a:r>
            <a:r>
              <a:rPr lang="en-GB" sz="1100" dirty="0">
                <a:ea typeface="+mn-lt"/>
                <a:cs typeface="+mn-lt"/>
              </a:rPr>
              <a:t>  (Accessed 10th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Hayflick, L. (1998) </a:t>
            </a:r>
            <a:r>
              <a:rPr lang="en-GB" sz="1100" i="1">
                <a:ea typeface="+mn-lt"/>
                <a:cs typeface="+mn-lt"/>
              </a:rPr>
              <a:t>How and Why We Age</a:t>
            </a:r>
            <a:r>
              <a:rPr lang="en-GB" sz="1100">
                <a:ea typeface="+mn-lt"/>
                <a:cs typeface="+mn-lt"/>
              </a:rPr>
              <a:t>. New York: Ballantine Books.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https://pubmed.ncbi.nlm.nih.gov</a:t>
            </a:r>
            <a:r>
              <a:rPr lang="en-GB" sz="1100">
                <a:ea typeface="+mn-lt"/>
                <a:cs typeface="+mn-lt"/>
              </a:rPr>
              <a:t> (Accessed 10th October 20o25)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Kitwood, T. (1997) </a:t>
            </a:r>
            <a:r>
              <a:rPr lang="en-GB" sz="1100" i="1">
                <a:ea typeface="+mn-lt"/>
                <a:cs typeface="+mn-lt"/>
              </a:rPr>
              <a:t>Dementia Reconsidered: The Person Comes First</a:t>
            </a:r>
            <a:r>
              <a:rPr lang="en-GB" sz="1100">
                <a:ea typeface="+mn-lt"/>
                <a:cs typeface="+mn-lt"/>
              </a:rPr>
              <a:t>. Buckingham: Open University Press. Available at: </a:t>
            </a:r>
            <a:r>
              <a:rPr lang="en-GB" sz="1100" dirty="0">
                <a:ea typeface="+mn-lt"/>
                <a:cs typeface="+mn-lt"/>
                <a:hlinkClick r:id="rId7"/>
              </a:rPr>
              <a:t>https://www.researchgate.net</a:t>
            </a:r>
            <a:r>
              <a:rPr lang="en-GB" sz="1100">
                <a:ea typeface="+mn-lt"/>
                <a:cs typeface="+mn-lt"/>
              </a:rPr>
              <a:t> (Accessed 10th October 2025)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NICE (2021) </a:t>
            </a:r>
            <a:r>
              <a:rPr lang="en-GB" sz="1100" i="1">
                <a:ea typeface="+mn-lt"/>
                <a:cs typeface="+mn-lt"/>
              </a:rPr>
              <a:t>Older People: Independence and Mental Wellbeing</a:t>
            </a:r>
            <a:r>
              <a:rPr lang="en-GB" sz="1100">
                <a:ea typeface="+mn-lt"/>
                <a:cs typeface="+mn-lt"/>
              </a:rPr>
              <a:t>. NICE Guideline (NG32). Available at: </a:t>
            </a:r>
            <a:r>
              <a:rPr lang="en-GB" sz="1100" dirty="0">
                <a:ea typeface="+mn-lt"/>
                <a:cs typeface="+mn-lt"/>
                <a:hlinkClick r:id="rId8"/>
              </a:rPr>
              <a:t>https://www.nice.org.uk</a:t>
            </a:r>
            <a:r>
              <a:rPr lang="en-GB" sz="1100">
                <a:ea typeface="+mn-lt"/>
                <a:cs typeface="+mn-lt"/>
              </a:rPr>
              <a:t> (Accessed 10th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NHS England (2023) </a:t>
            </a:r>
            <a:r>
              <a:rPr lang="en-GB" sz="1100" i="1">
                <a:ea typeface="+mn-lt"/>
                <a:cs typeface="+mn-lt"/>
              </a:rPr>
              <a:t>Ageing Well: Supporting Older People’s Health and Wellbeing</a:t>
            </a:r>
            <a:r>
              <a:rPr lang="en-GB" sz="1100">
                <a:ea typeface="+mn-lt"/>
                <a:cs typeface="+mn-lt"/>
              </a:rPr>
              <a:t>. London: NHS England. Available at: </a:t>
            </a:r>
            <a:r>
              <a:rPr lang="en-GB" sz="1100" dirty="0">
                <a:ea typeface="+mn-lt"/>
                <a:cs typeface="+mn-lt"/>
                <a:hlinkClick r:id="rId9"/>
              </a:rPr>
              <a:t>https://www.england.nhs.uk</a:t>
            </a:r>
            <a:r>
              <a:rPr lang="en-GB" sz="1100">
                <a:ea typeface="+mn-lt"/>
                <a:cs typeface="+mn-lt"/>
              </a:rPr>
              <a:t> (Accessed 11th October 2025)</a:t>
            </a:r>
            <a:endParaRPr lang="en-GB" sz="1100"/>
          </a:p>
          <a:p>
            <a:r>
              <a:rPr lang="en-GB" sz="1100">
                <a:ea typeface="+mn-lt"/>
                <a:cs typeface="+mn-lt"/>
              </a:rPr>
              <a:t>Office for National Statistics (2023) </a:t>
            </a:r>
            <a:r>
              <a:rPr lang="en-GB" sz="1100" i="1">
                <a:ea typeface="+mn-lt"/>
                <a:cs typeface="+mn-lt"/>
              </a:rPr>
              <a:t>Living Longer: The UK’s Changing Population</a:t>
            </a:r>
            <a:r>
              <a:rPr lang="en-GB" sz="1100">
                <a:ea typeface="+mn-lt"/>
                <a:cs typeface="+mn-lt"/>
              </a:rPr>
              <a:t>. London: ONS. Available at: </a:t>
            </a:r>
            <a:r>
              <a:rPr lang="en-GB" sz="1100" dirty="0">
                <a:ea typeface="+mn-lt"/>
                <a:cs typeface="+mn-lt"/>
                <a:hlinkClick r:id="rId10"/>
              </a:rPr>
              <a:t>https://www.ons.gov.uk</a:t>
            </a:r>
            <a:r>
              <a:rPr lang="en-GB" sz="1100">
                <a:ea typeface="+mn-lt"/>
                <a:cs typeface="+mn-lt"/>
              </a:rPr>
              <a:t> (Accessed 11th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World Health Organisation (2023) </a:t>
            </a:r>
            <a:r>
              <a:rPr lang="en-GB" sz="1100" i="1">
                <a:ea typeface="+mn-lt"/>
                <a:cs typeface="+mn-lt"/>
              </a:rPr>
              <a:t>World Report on Ageing and Health</a:t>
            </a:r>
            <a:r>
              <a:rPr lang="en-GB" sz="1100">
                <a:ea typeface="+mn-lt"/>
                <a:cs typeface="+mn-lt"/>
              </a:rPr>
              <a:t>. Geneva: WHO. Available at: </a:t>
            </a:r>
            <a:r>
              <a:rPr lang="en-GB" sz="1100" dirty="0">
                <a:ea typeface="+mn-lt"/>
                <a:cs typeface="+mn-lt"/>
                <a:hlinkClick r:id="rId11"/>
              </a:rPr>
              <a:t>https://www.who.int</a:t>
            </a:r>
            <a:r>
              <a:rPr lang="en-GB" sz="1100">
                <a:ea typeface="+mn-lt"/>
                <a:cs typeface="+mn-lt"/>
              </a:rPr>
              <a:t> (Accessed 11th October 2025)</a:t>
            </a:r>
            <a:endParaRPr lang="en-GB" sz="1100" dirty="0"/>
          </a:p>
          <a:p>
            <a:pPr marL="171450" indent="-171450"/>
            <a:r>
              <a:rPr lang="en-GB" sz="1100">
                <a:ea typeface="+mn-lt"/>
                <a:cs typeface="+mn-lt"/>
              </a:rPr>
              <a:t>  Nuffield Trust (2023) </a:t>
            </a:r>
            <a:r>
              <a:rPr lang="en-GB" sz="1100" i="1">
                <a:ea typeface="+mn-lt"/>
                <a:cs typeface="+mn-lt"/>
              </a:rPr>
              <a:t>The State of Health and Adult Social Care in England 2023</a:t>
            </a:r>
            <a:r>
              <a:rPr lang="en-GB" sz="1100">
                <a:ea typeface="+mn-lt"/>
                <a:cs typeface="+mn-lt"/>
              </a:rPr>
              <a:t>. London: Nuffield Trust. Available at: </a:t>
            </a:r>
            <a:r>
              <a:rPr lang="en-GB" sz="1100" dirty="0">
                <a:ea typeface="+mn-lt"/>
                <a:cs typeface="+mn-lt"/>
                <a:hlinkClick r:id="rId12"/>
              </a:rPr>
              <a:t>https://www.nuffieldtrust.org.uk</a:t>
            </a:r>
            <a:r>
              <a:rPr lang="en-GB" sz="1100">
                <a:ea typeface="+mn-lt"/>
                <a:cs typeface="+mn-lt"/>
              </a:rPr>
              <a:t> (Accessed 12th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The King’s Fund (2024) </a:t>
            </a:r>
            <a:r>
              <a:rPr lang="en-GB" sz="1100" i="1">
                <a:ea typeface="+mn-lt"/>
                <a:cs typeface="+mn-lt"/>
              </a:rPr>
              <a:t>The NHS Workforce Challenge: Delivering Care for an Ageing Population</a:t>
            </a:r>
            <a:r>
              <a:rPr lang="en-GB" sz="1100">
                <a:ea typeface="+mn-lt"/>
                <a:cs typeface="+mn-lt"/>
              </a:rPr>
              <a:t>. London: The King’s Fund. Available at: </a:t>
            </a:r>
            <a:r>
              <a:rPr lang="en-GB" sz="1100" dirty="0">
                <a:ea typeface="+mn-lt"/>
                <a:cs typeface="+mn-lt"/>
                <a:hlinkClick r:id="rId13"/>
              </a:rPr>
              <a:t>https://www.kingsfund.org.uk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>
                <a:ea typeface="+mn-lt"/>
                <a:cs typeface="+mn-lt"/>
              </a:rPr>
              <a:t>(Accessed 12th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Care Quality Commission (2023) </a:t>
            </a:r>
            <a:r>
              <a:rPr lang="en-GB" sz="1100" i="1">
                <a:ea typeface="+mn-lt"/>
                <a:cs typeface="+mn-lt"/>
              </a:rPr>
              <a:t>The State of Health and Adult Social Care in England 2023</a:t>
            </a:r>
            <a:r>
              <a:rPr lang="en-GB" sz="1100">
                <a:ea typeface="+mn-lt"/>
                <a:cs typeface="+mn-lt"/>
              </a:rPr>
              <a:t>. London: CQC. Available at: </a:t>
            </a:r>
            <a:r>
              <a:rPr lang="en-GB" sz="1100" dirty="0">
                <a:ea typeface="+mn-lt"/>
                <a:cs typeface="+mn-lt"/>
                <a:hlinkClick r:id="rId14"/>
              </a:rPr>
              <a:t>https://www.cqc.org.uk</a:t>
            </a:r>
            <a:r>
              <a:rPr lang="en-GB" sz="1100">
                <a:ea typeface="+mn-lt"/>
                <a:cs typeface="+mn-lt"/>
              </a:rPr>
              <a:t> (Accessed 12th October 2024)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Atchley, R.C. (1989) ‘A continuity theory of normal aging’, </a:t>
            </a:r>
            <a:r>
              <a:rPr lang="en-GB" sz="1100" i="1">
                <a:ea typeface="+mn-lt"/>
                <a:cs typeface="+mn-lt"/>
              </a:rPr>
              <a:t>The Gerontologist</a:t>
            </a:r>
            <a:r>
              <a:rPr lang="en-GB" sz="1100">
                <a:ea typeface="+mn-lt"/>
                <a:cs typeface="+mn-lt"/>
              </a:rPr>
              <a:t>, 29(2), pp. 183–190.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https://pubmed.ncbi.nlm.nih.gov</a:t>
            </a:r>
            <a:r>
              <a:rPr lang="en-GB" sz="1100">
                <a:ea typeface="+mn-lt"/>
                <a:cs typeface="+mn-lt"/>
              </a:rPr>
              <a:t> (Accessed14th October 2025)</a:t>
            </a:r>
            <a:endParaRPr lang="en-GB"/>
          </a:p>
          <a:p>
            <a:r>
              <a:rPr lang="en-GB" sz="1100">
                <a:ea typeface="+mn-lt"/>
                <a:cs typeface="+mn-lt"/>
              </a:rPr>
              <a:t>Cumming, E. and Henry, W.E. (1961) </a:t>
            </a:r>
            <a:r>
              <a:rPr lang="en-GB" sz="1100" i="1">
                <a:ea typeface="+mn-lt"/>
                <a:cs typeface="+mn-lt"/>
              </a:rPr>
              <a:t>Growing Old: The Process of Disengagement</a:t>
            </a:r>
            <a:r>
              <a:rPr lang="en-GB" sz="1100">
                <a:ea typeface="+mn-lt"/>
                <a:cs typeface="+mn-lt"/>
              </a:rPr>
              <a:t>. New York: Basic Books.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https://pubmed.ncbi.nlm.nih.gov</a:t>
            </a:r>
            <a:r>
              <a:rPr lang="en-GB" sz="1100">
                <a:ea typeface="+mn-lt"/>
                <a:cs typeface="+mn-lt"/>
              </a:rPr>
              <a:t> (Accessed 14th October 2025)</a:t>
            </a:r>
            <a:endParaRPr lang="en-GB" dirty="0"/>
          </a:p>
          <a:p>
            <a:endParaRPr lang="en-GB"/>
          </a:p>
          <a:p>
            <a:endParaRPr lang="en-GB"/>
          </a:p>
          <a:p>
            <a:endParaRPr lang="en-GB" sz="1100" dirty="0"/>
          </a:p>
          <a:p>
            <a:endParaRPr lang="en-GB" sz="1100" dirty="0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55CE22-CDDF-5E4B-F4D0-3EB8FD7494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33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40"/>
    </mc:Choice>
    <mc:Fallback>
      <p:transition spd="slow" advTm="66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539C2-4124-6FC6-543A-247DB42602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451505"/>
          </a:xfrm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6300BF-F0EC-E563-9709-55BAD0489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17096"/>
            <a:ext cx="10515600" cy="5359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100">
                <a:ea typeface="+mn-lt"/>
                <a:cs typeface="+mn-lt"/>
              </a:rPr>
              <a:t>Carstensen, L.L. (1992) ‘Social and emotional patterns in adulthood: Support for socioemotional selectivity theory’, </a:t>
            </a:r>
            <a:r>
              <a:rPr lang="en-GB" sz="1100" i="1">
                <a:ea typeface="+mn-lt"/>
                <a:cs typeface="+mn-lt"/>
              </a:rPr>
              <a:t>Psychology and Aging</a:t>
            </a:r>
            <a:r>
              <a:rPr lang="en-GB" sz="1100">
                <a:ea typeface="+mn-lt"/>
                <a:cs typeface="+mn-lt"/>
              </a:rPr>
              <a:t>, 7(3), pp. 331–338. Available at: </a:t>
            </a:r>
            <a:r>
              <a:rPr lang="en-GB" sz="1100" dirty="0">
                <a:ea typeface="+mn-lt"/>
                <a:cs typeface="+mn-lt"/>
                <a:hlinkClick r:id="rId2"/>
              </a:rPr>
              <a:t>https://pubmed.ncbi.nlm.nih.gov</a:t>
            </a:r>
            <a:r>
              <a:rPr lang="en-GB" sz="1100">
                <a:ea typeface="+mn-lt"/>
                <a:cs typeface="+mn-lt"/>
              </a:rPr>
              <a:t> (Accessed 16th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Dowd, J.J. (1975) ‘Aging as exchange: A preface to theory’, </a:t>
            </a:r>
            <a:r>
              <a:rPr lang="en-GB" sz="1100" i="1">
                <a:ea typeface="+mn-lt"/>
                <a:cs typeface="+mn-lt"/>
              </a:rPr>
              <a:t>The Journals of Gerontology</a:t>
            </a:r>
            <a:r>
              <a:rPr lang="en-GB" sz="1100">
                <a:ea typeface="+mn-lt"/>
                <a:cs typeface="+mn-lt"/>
              </a:rPr>
              <a:t>, 30(5), pp. 584–594. Available at: </a:t>
            </a:r>
            <a:r>
              <a:rPr lang="en-GB" sz="1100" dirty="0">
                <a:ea typeface="+mn-lt"/>
                <a:cs typeface="+mn-lt"/>
                <a:hlinkClick r:id="rId2"/>
              </a:rPr>
              <a:t>https://pubmed.ncbi.nlm.nih.gov</a:t>
            </a:r>
            <a:r>
              <a:rPr lang="en-GB" sz="1100">
                <a:ea typeface="+mn-lt"/>
                <a:cs typeface="+mn-lt"/>
              </a:rPr>
              <a:t> (Accessed 16th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NHS Transformation Directorate (2023) </a:t>
            </a:r>
            <a:r>
              <a:rPr lang="en-GB" sz="1100" i="1">
                <a:ea typeface="+mn-lt"/>
                <a:cs typeface="+mn-lt"/>
              </a:rPr>
              <a:t>Digital Transformation in Adult Social Care: 2023 Progress Report</a:t>
            </a:r>
            <a:r>
              <a:rPr lang="en-GB" sz="1100">
                <a:ea typeface="+mn-lt"/>
                <a:cs typeface="+mn-lt"/>
              </a:rPr>
              <a:t>. London: NHS England. Available at: </a:t>
            </a:r>
            <a:r>
              <a:rPr lang="en-GB" sz="1100" dirty="0">
                <a:ea typeface="+mn-lt"/>
                <a:cs typeface="+mn-lt"/>
                <a:hlinkClick r:id="rId3"/>
              </a:rPr>
              <a:t>https://transform.england.nhs.uk</a:t>
            </a:r>
            <a:r>
              <a:rPr lang="en-GB" sz="1100">
                <a:ea typeface="+mn-lt"/>
                <a:cs typeface="+mn-lt"/>
              </a:rPr>
              <a:t> (Accessed 16th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Salthouse, T.A. (2010) </a:t>
            </a:r>
            <a:r>
              <a:rPr lang="en-GB" sz="1100" i="1">
                <a:ea typeface="+mn-lt"/>
                <a:cs typeface="+mn-lt"/>
              </a:rPr>
              <a:t>Major Issues in Cognitive Aging</a:t>
            </a:r>
            <a:r>
              <a:rPr lang="en-GB" sz="1100">
                <a:ea typeface="+mn-lt"/>
                <a:cs typeface="+mn-lt"/>
              </a:rPr>
              <a:t>. New York: Oxford University Press. Available 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https://pmc.ncbi.nlm.nih.gov</a:t>
            </a:r>
            <a:r>
              <a:rPr lang="en-GB" sz="1100">
                <a:ea typeface="+mn-lt"/>
                <a:cs typeface="+mn-lt"/>
              </a:rPr>
              <a:t> (accessed 19th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Weinert, B.T. and Timiras, P.S. (2003) ‘Invited review: Theories of aging’, </a:t>
            </a:r>
            <a:r>
              <a:rPr lang="en-GB" sz="1100" i="1">
                <a:ea typeface="+mn-lt"/>
                <a:cs typeface="+mn-lt"/>
              </a:rPr>
              <a:t>Journal of Applied Physiology</a:t>
            </a:r>
            <a:r>
              <a:rPr lang="en-GB" sz="1100">
                <a:ea typeface="+mn-lt"/>
                <a:cs typeface="+mn-lt"/>
              </a:rPr>
              <a:t>, 95(4), pp. 1706–1716. Available at: </a:t>
            </a:r>
            <a:r>
              <a:rPr lang="en-GB" sz="1100" dirty="0">
                <a:ea typeface="+mn-lt"/>
                <a:cs typeface="+mn-lt"/>
                <a:hlinkClick r:id="rId4"/>
              </a:rPr>
              <a:t>https://pmc.ncbi.nlm.nih.gov</a:t>
            </a:r>
            <a:r>
              <a:rPr lang="en-GB" sz="1100" dirty="0">
                <a:ea typeface="+mn-lt"/>
                <a:cs typeface="+mn-lt"/>
              </a:rPr>
              <a:t> </a:t>
            </a:r>
            <a:r>
              <a:rPr lang="en-GB" sz="1100">
                <a:ea typeface="+mn-lt"/>
                <a:cs typeface="+mn-lt"/>
              </a:rPr>
              <a:t>(Accessed 19th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Department of Health and Social Care (2014) </a:t>
            </a:r>
            <a:r>
              <a:rPr lang="en-GB" sz="1100" i="1">
                <a:ea typeface="+mn-lt"/>
                <a:cs typeface="+mn-lt"/>
              </a:rPr>
              <a:t>Care Act 2014</a:t>
            </a:r>
            <a:r>
              <a:rPr lang="en-GB" sz="1100">
                <a:ea typeface="+mn-lt"/>
                <a:cs typeface="+mn-lt"/>
              </a:rPr>
              <a:t>. London: DHSC.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https://www.legislation.gov.uk</a:t>
            </a:r>
            <a:r>
              <a:rPr lang="en-GB" sz="1100">
                <a:ea typeface="+mn-lt"/>
                <a:cs typeface="+mn-lt"/>
              </a:rPr>
              <a:t> (Accessed 21st October 2025)</a:t>
            </a:r>
            <a:endParaRPr lang="en-GB" dirty="0"/>
          </a:p>
          <a:p>
            <a:r>
              <a:rPr lang="en-GB" sz="1100">
                <a:ea typeface="+mn-lt"/>
                <a:cs typeface="+mn-lt"/>
              </a:rPr>
              <a:t>Department of Health and Social Care (2022) </a:t>
            </a:r>
            <a:r>
              <a:rPr lang="en-GB" sz="1100" i="1">
                <a:ea typeface="+mn-lt"/>
                <a:cs typeface="+mn-lt"/>
              </a:rPr>
              <a:t>Health and Care Act 2022: Overview and Implementation Guidance</a:t>
            </a:r>
            <a:r>
              <a:rPr lang="en-GB" sz="1100">
                <a:ea typeface="+mn-lt"/>
                <a:cs typeface="+mn-lt"/>
              </a:rPr>
              <a:t>. London: DHSC.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https://www.legislation.gov.uk</a:t>
            </a:r>
            <a:r>
              <a:rPr lang="en-GB" sz="1100">
                <a:ea typeface="+mn-lt"/>
                <a:cs typeface="+mn-lt"/>
              </a:rPr>
              <a:t> (Accessed 21st October 2025)</a:t>
            </a:r>
            <a:endParaRPr lang="en-GB" dirty="0"/>
          </a:p>
          <a:p>
            <a:r>
              <a:rPr lang="en-GB" sz="1100">
                <a:ea typeface="+mn-lt"/>
                <a:cs typeface="+mn-lt"/>
              </a:rPr>
              <a:t>Human Rights Act  (1998) </a:t>
            </a:r>
            <a:r>
              <a:rPr lang="en-GB" sz="1100" i="1">
                <a:ea typeface="+mn-lt"/>
                <a:cs typeface="+mn-lt"/>
              </a:rPr>
              <a:t>Human Rights Act 1998</a:t>
            </a:r>
            <a:r>
              <a:rPr lang="en-GB" sz="1100">
                <a:ea typeface="+mn-lt"/>
                <a:cs typeface="+mn-lt"/>
              </a:rPr>
              <a:t>. London: The Stationery Office.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https://www.legislation.gov.uk</a:t>
            </a:r>
            <a:r>
              <a:rPr lang="en-GB" sz="1100">
                <a:ea typeface="+mn-lt"/>
                <a:cs typeface="+mn-lt"/>
              </a:rPr>
              <a:t> (Accessed 21st October 2025)</a:t>
            </a:r>
            <a:endParaRPr lang="en-GB" dirty="0"/>
          </a:p>
          <a:p>
            <a:r>
              <a:rPr lang="en-GB" sz="1100">
                <a:ea typeface="+mn-lt"/>
                <a:cs typeface="+mn-lt"/>
              </a:rPr>
              <a:t>Equality Act (2010) </a:t>
            </a:r>
            <a:r>
              <a:rPr lang="en-GB" sz="1100" i="1">
                <a:ea typeface="+mn-lt"/>
                <a:cs typeface="+mn-lt"/>
              </a:rPr>
              <a:t>Equality Act 2010</a:t>
            </a:r>
            <a:r>
              <a:rPr lang="en-GB" sz="1100">
                <a:ea typeface="+mn-lt"/>
                <a:cs typeface="+mn-lt"/>
              </a:rPr>
              <a:t>. London: The Stationery Office. Available at: </a:t>
            </a:r>
            <a:r>
              <a:rPr lang="en-GB" sz="1100" dirty="0">
                <a:ea typeface="+mn-lt"/>
                <a:cs typeface="+mn-lt"/>
                <a:hlinkClick r:id="rId5"/>
              </a:rPr>
              <a:t>https://www.legislation.gov.uk</a:t>
            </a:r>
            <a:r>
              <a:rPr lang="en-GB" sz="1100">
                <a:ea typeface="+mn-lt"/>
                <a:cs typeface="+mn-lt"/>
              </a:rPr>
              <a:t> (Accessed 21st October 2025)</a:t>
            </a:r>
            <a:endParaRPr lang="en-GB" sz="1100" dirty="0"/>
          </a:p>
          <a:p>
            <a:r>
              <a:rPr lang="en-GB" sz="1100">
                <a:ea typeface="+mn-lt"/>
                <a:cs typeface="+mn-lt"/>
              </a:rPr>
              <a:t>Alzheimer’s Society (2023) </a:t>
            </a:r>
            <a:r>
              <a:rPr lang="en-GB" sz="1100" i="1">
                <a:ea typeface="+mn-lt"/>
                <a:cs typeface="+mn-lt"/>
              </a:rPr>
              <a:t>Dementia Care Report: Improving Lives in Care Homes</a:t>
            </a:r>
            <a:r>
              <a:rPr lang="en-GB" sz="1100">
                <a:ea typeface="+mn-lt"/>
                <a:cs typeface="+mn-lt"/>
              </a:rPr>
              <a:t>. London: Alzheimer’s Society. Available at: </a:t>
            </a:r>
            <a:r>
              <a:rPr lang="en-GB" sz="1100" dirty="0">
                <a:ea typeface="+mn-lt"/>
                <a:cs typeface="+mn-lt"/>
                <a:hlinkClick r:id="rId6"/>
              </a:rPr>
              <a:t>https://www.alzheimers.org.uk</a:t>
            </a:r>
            <a:r>
              <a:rPr lang="en-GB" sz="1100">
                <a:ea typeface="+mn-lt"/>
                <a:cs typeface="+mn-lt"/>
              </a:rPr>
              <a:t> (Accessed 22nd October 2025)</a:t>
            </a:r>
            <a:endParaRPr lang="en-GB" dirty="0"/>
          </a:p>
          <a:p>
            <a:r>
              <a:rPr lang="en-GB" sz="1100">
                <a:ea typeface="+mn-lt"/>
                <a:cs typeface="+mn-lt"/>
              </a:rPr>
              <a:t>Skills for Care (2023) </a:t>
            </a:r>
            <a:r>
              <a:rPr lang="en-GB" sz="1100" i="1">
                <a:ea typeface="+mn-lt"/>
                <a:cs typeface="+mn-lt"/>
              </a:rPr>
              <a:t>The State of the Adult Social Care Workforce in England 2023</a:t>
            </a:r>
            <a:r>
              <a:rPr lang="en-GB" sz="1100">
                <a:ea typeface="+mn-lt"/>
                <a:cs typeface="+mn-lt"/>
              </a:rPr>
              <a:t>. Leeds: Skills for Care. Available at: </a:t>
            </a:r>
            <a:r>
              <a:rPr lang="en-GB" sz="1100" dirty="0">
                <a:ea typeface="+mn-lt"/>
                <a:cs typeface="+mn-lt"/>
                <a:hlinkClick r:id="rId7"/>
              </a:rPr>
              <a:t>https://www.skillsforce.org.uk</a:t>
            </a:r>
            <a:r>
              <a:rPr lang="en-GB" sz="1100">
                <a:ea typeface="+mn-lt"/>
                <a:cs typeface="+mn-lt"/>
              </a:rPr>
              <a:t> (Accessed 22nd October 2025)</a:t>
            </a:r>
            <a:endParaRPr lang="en-GB" dirty="0"/>
          </a:p>
          <a:p>
            <a:r>
              <a:rPr lang="en-GB" sz="1100">
                <a:ea typeface="+mn-lt"/>
                <a:cs typeface="+mn-lt"/>
              </a:rPr>
              <a:t>The Health Foundation (2023) </a:t>
            </a:r>
            <a:r>
              <a:rPr lang="en-GB" sz="1100" i="1">
                <a:ea typeface="+mn-lt"/>
                <a:cs typeface="+mn-lt"/>
              </a:rPr>
              <a:t>Social Care Funding and Reform Report</a:t>
            </a:r>
            <a:r>
              <a:rPr lang="en-GB" sz="1100">
                <a:ea typeface="+mn-lt"/>
                <a:cs typeface="+mn-lt"/>
              </a:rPr>
              <a:t>. London: The Health Foundation. Available at: </a:t>
            </a:r>
            <a:r>
              <a:rPr lang="en-GB" sz="1100" dirty="0">
                <a:ea typeface="+mn-lt"/>
                <a:cs typeface="+mn-lt"/>
                <a:hlinkClick r:id="rId8"/>
              </a:rPr>
              <a:t>https://www.health.org.uk</a:t>
            </a:r>
            <a:r>
              <a:rPr lang="en-GB" sz="1100">
                <a:ea typeface="+mn-lt"/>
                <a:cs typeface="+mn-lt"/>
              </a:rPr>
              <a:t> (Accessed 22nd October 2025)</a:t>
            </a: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 sz="1100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70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2881</Words>
  <Application>Microsoft Office PowerPoint</Application>
  <PresentationFormat>Widescreen</PresentationFormat>
  <Paragraphs>207</Paragraphs>
  <Slides>17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Title Slide</vt:lpstr>
      <vt:lpstr> Ageing with dignity: Mental, social, and physical Empowerment of Nursing Home Residents</vt:lpstr>
      <vt:lpstr>Significance of the Growing Ageing Population in the Uk</vt:lpstr>
      <vt:lpstr>Current Landscape of elderly care</vt:lpstr>
      <vt:lpstr>Ageing Theories</vt:lpstr>
      <vt:lpstr>Nursing home settings and theories </vt:lpstr>
      <vt:lpstr>Theories and its Combined Benefits</vt:lpstr>
      <vt:lpstr>Key policies and Laws </vt:lpstr>
      <vt:lpstr>Current services and provisions in the UK</vt:lpstr>
      <vt:lpstr>Effictiveness of services</vt:lpstr>
      <vt:lpstr>Gaps in Service provision and challenges</vt:lpstr>
      <vt:lpstr>Case Study Background and Intervention</vt:lpstr>
      <vt:lpstr>Case Study Outcomes and Learning</vt:lpstr>
      <vt:lpstr>Future recommendations for improving Nursing home care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mumina shobnom</dc:creator>
  <cp:lastModifiedBy>Mumina Akther Shobnom (2245201)</cp:lastModifiedBy>
  <cp:revision>1278</cp:revision>
  <dcterms:created xsi:type="dcterms:W3CDTF">2025-10-13T08:06:20Z</dcterms:created>
  <dcterms:modified xsi:type="dcterms:W3CDTF">2025-10-26T02:27:47Z</dcterms:modified>
</cp:coreProperties>
</file>