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4"/>
  </p:sldMasterIdLst>
  <p:notesMasterIdLst>
    <p:notesMasterId r:id="rId22"/>
  </p:notesMasterIdLst>
  <p:sldIdLst>
    <p:sldId id="256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91" r:id="rId13"/>
    <p:sldId id="290" r:id="rId14"/>
    <p:sldId id="292" r:id="rId15"/>
    <p:sldId id="293" r:id="rId16"/>
    <p:sldId id="294" r:id="rId17"/>
    <p:sldId id="295" r:id="rId18"/>
    <p:sldId id="296" r:id="rId19"/>
    <p:sldId id="297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459C6C-ACE1-4F11-9823-E6E3783A3C20}" v="3" dt="2025-11-06T06:09:54.511"/>
    <p1510:client id="{C7385F97-8864-1F30-6047-D68E4676C0AF}" v="4496" dt="2025-11-05T11:09:47.5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18" autoAdjust="0"/>
    <p:restoredTop sz="93820" autoAdjust="0"/>
  </p:normalViewPr>
  <p:slideViewPr>
    <p:cSldViewPr snapToGrid="0">
      <p:cViewPr varScale="1">
        <p:scale>
          <a:sx n="72" d="100"/>
          <a:sy n="72" d="100"/>
        </p:scale>
        <p:origin x="496" y="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73FDC-E180-44A4-B083-3FD2045AAD15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9477FB-547C-4314-8FFE-E0B8E8C662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573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0645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859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967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127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32421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1722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0860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52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085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2390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2075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446747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381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8813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82584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83721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7589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666800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hyperlink" Target="http://www.skalduggery.com/2010/07/26/courage-ebony-and-ivory/" TargetMode="External"/><Relationship Id="rId4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urak.org/photos/seandreilinger/4275190788/three-year-old-play-time-making-USS-Kelvin-USS-Enterprise-planet-vulcan-and-Optimus-Prime-out-play-doh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irjoran/455878802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kimdee.tistory.com/189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urses.lumenlearning.com/engcomp1-wmopen/chapter/outcome-voice/" TargetMode="Externa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esnudizate.blogspot.com/2019/12/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F631-4028-DBAF-26B0-13D753BC21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81397" y="3051367"/>
            <a:ext cx="8820676" cy="964919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LCHS4010</a:t>
            </a: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Assessment 1: Individual  Presentation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E17B86-1AF6-8C57-4B14-0F4C5868F5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07412" y="4152690"/>
            <a:ext cx="9460588" cy="2705310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Programme: Certificate of Higher Education in Health and Social Care</a:t>
            </a:r>
          </a:p>
          <a:p>
            <a:r>
              <a:rPr lang="en-GB" dirty="0"/>
              <a:t>Student name: EVELIN LALUCES</a:t>
            </a:r>
          </a:p>
          <a:p>
            <a:r>
              <a:rPr lang="en-GB" dirty="0"/>
              <a:t>Student ID: 2428979</a:t>
            </a:r>
          </a:p>
          <a:p>
            <a:r>
              <a:rPr lang="en-GB" dirty="0"/>
              <a:t>Lecturer: BIANCA SANFILIPPO</a:t>
            </a:r>
          </a:p>
          <a:p>
            <a:endParaRPr lang="en-GB" dirty="0"/>
          </a:p>
        </p:txBody>
      </p:sp>
      <p:pic>
        <p:nvPicPr>
          <p:cNvPr id="3074" name="Picture 2" descr="University of wales Logos">
            <a:extLst>
              <a:ext uri="{FF2B5EF4-FFF2-40B4-BE49-F238E27FC236}">
                <a16:creationId xmlns:a16="http://schemas.microsoft.com/office/drawing/2014/main" id="{EB2DB8C7-FBDE-53E9-BABD-14CE3F53CB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975" y="219076"/>
            <a:ext cx="45148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249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13293-7FD7-7F02-9572-FF0708BFE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D99C2-8E6B-DEC2-D0F9-AD06527269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dirty="0"/>
              <a:t>INTRODUCTION-AMIRA'S BACKGROUND AND PURPOSE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THEORY- PIAGET'S COGNITIVE DEVELOPMENT THEORY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EXPLANATION-KEY CONCEPTS AND STAGES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APPLICATION-LINKING THEORY TO AMERA'S BEHAVIORS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STRATEGIES-SUPPORT FOR COGNITIVE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SOCIAL AND EMOTIONAL LANGUAGE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CONCLUSION- KEY INSIGHTS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REFERENCE</a:t>
            </a:r>
          </a:p>
          <a:p>
            <a:pPr marL="0" indent="0">
              <a:buClr>
                <a:srgbClr val="8AD0D6"/>
              </a:buClr>
              <a:buNone/>
            </a:pPr>
            <a:endParaRPr lang="en-GB" dirty="0"/>
          </a:p>
        </p:txBody>
      </p:sp>
      <p:pic>
        <p:nvPicPr>
          <p:cNvPr id="4" name="Picture 3" descr="Cerebro Anatomía Humana La · Imagen gratis en Pixabay">
            <a:extLst>
              <a:ext uri="{FF2B5EF4-FFF2-40B4-BE49-F238E27FC236}">
                <a16:creationId xmlns:a16="http://schemas.microsoft.com/office/drawing/2014/main" id="{FAD0FAFC-EF51-6730-3515-AB721D3118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2819" y="4656593"/>
            <a:ext cx="489546" cy="554067"/>
          </a:xfrm>
          <a:prstGeom prst="rect">
            <a:avLst/>
          </a:prstGeom>
        </p:spPr>
      </p:pic>
      <p:pic>
        <p:nvPicPr>
          <p:cNvPr id="5" name="Picture 4" descr="Clipart - Heart">
            <a:extLst>
              <a:ext uri="{FF2B5EF4-FFF2-40B4-BE49-F238E27FC236}">
                <a16:creationId xmlns:a16="http://schemas.microsoft.com/office/drawing/2014/main" id="{D842F687-DFD2-06F3-CB24-A9ACE1DEEA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7715" y="3622294"/>
            <a:ext cx="777620" cy="1047005"/>
          </a:xfrm>
          <a:prstGeom prst="rect">
            <a:avLst/>
          </a:prstGeom>
        </p:spPr>
      </p:pic>
      <p:pic>
        <p:nvPicPr>
          <p:cNvPr id="6" name="Picture 5" descr="A close-up of a handshake&#10;&#10;AI-generated content may be incorrect.">
            <a:extLst>
              <a:ext uri="{FF2B5EF4-FFF2-40B4-BE49-F238E27FC236}">
                <a16:creationId xmlns:a16="http://schemas.microsoft.com/office/drawing/2014/main" id="{FF550684-0103-829C-C3DC-DAD8567F97A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477931" y="3787872"/>
            <a:ext cx="787833" cy="5221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17ADCC5-2943-AE2D-7FE0-8C96B2EA304C}"/>
              </a:ext>
            </a:extLst>
          </p:cNvPr>
          <p:cNvSpPr txBox="1"/>
          <p:nvPr/>
        </p:nvSpPr>
        <p:spPr>
          <a:xfrm>
            <a:off x="7813729" y="7965643"/>
            <a:ext cx="452035" cy="85027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9" name="Picture 8" descr="Free picture: healthy, people, meet, fluid, needs, drinking, thirsty">
            <a:extLst>
              <a:ext uri="{FF2B5EF4-FFF2-40B4-BE49-F238E27FC236}">
                <a16:creationId xmlns:a16="http://schemas.microsoft.com/office/drawing/2014/main" id="{FD963032-A911-0EE9-E920-4FB5944AA2E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58962" y="3429484"/>
            <a:ext cx="1893702" cy="1238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496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91862-B105-D828-8CCF-742D14F4A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E1B589-B19B-590A-AD77-1FB15DCCED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Meet Amira</a:t>
            </a:r>
          </a:p>
          <a:p>
            <a:pPr>
              <a:buFont typeface="Arial" charset="2"/>
              <a:buChar char="•"/>
            </a:pPr>
            <a:r>
              <a:rPr lang="en-GB" dirty="0"/>
              <a:t>Amera is a 3-year-old child who loves to explore, play imaginatively,  and learn about her urrounding.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She shows curiosity, creativity, and growing social awareness She shows curiosity, creativity, and growing social awareness through daily interactions.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 Representing a 3-year-old child (Amera) in Piaget's</a:t>
            </a:r>
          </a:p>
          <a:p>
            <a:pPr marL="0" indent="0">
              <a:buNone/>
            </a:pPr>
            <a:r>
              <a:rPr lang="en-GB" dirty="0"/>
              <a:t>Pre-operational stage-engaging with objects to build cognitive Pre-operational stage-engaging with objects to build cognitive schemas</a:t>
            </a:r>
          </a:p>
        </p:txBody>
      </p:sp>
      <p:pic>
        <p:nvPicPr>
          <p:cNvPr id="4" name="Picture 3" descr="A child playing with colorful play dough&#10;&#10;AI-generated content may be incorrect.">
            <a:extLst>
              <a:ext uri="{FF2B5EF4-FFF2-40B4-BE49-F238E27FC236}">
                <a16:creationId xmlns:a16="http://schemas.microsoft.com/office/drawing/2014/main" id="{A598179B-ADB8-0557-5AE2-2E6F8B6D40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38515" y="4039440"/>
            <a:ext cx="1905001" cy="12892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9523D3D-9B2B-A58D-3E87-9BA312C31D4F}"/>
              </a:ext>
            </a:extLst>
          </p:cNvPr>
          <p:cNvSpPr txBox="1"/>
          <p:nvPr/>
        </p:nvSpPr>
        <p:spPr>
          <a:xfrm>
            <a:off x="4510368" y="6628560"/>
            <a:ext cx="2756648" cy="93383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382284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56142-65AF-443A-70B5-7FE6809137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Purpose of the Presentation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05642-5801-2FBB-C149-13CBCF6BD7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dirty="0"/>
              <a:t>To apply Piaget's Cognitive development theory in understanding To apply Piaget's Cognitive development theory in understanding Amera's </a:t>
            </a:r>
            <a:r>
              <a:rPr lang="en-GB" dirty="0" err="1"/>
              <a:t>behavior</a:t>
            </a:r>
            <a:r>
              <a:rPr lang="en-GB" dirty="0"/>
              <a:t>/ and learning pattern.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To suggest effective strategies that support her holistic development, cognitive, </a:t>
            </a:r>
            <a:r>
              <a:rPr lang="en-GB" dirty="0" err="1"/>
              <a:t>emotional,social</a:t>
            </a:r>
            <a:r>
              <a:rPr lang="en-GB" dirty="0"/>
              <a:t> and physical.(berk, 2021)</a:t>
            </a:r>
          </a:p>
        </p:txBody>
      </p:sp>
    </p:spTree>
    <p:extLst>
      <p:ext uri="{BB962C8B-B14F-4D97-AF65-F5344CB8AC3E}">
        <p14:creationId xmlns:p14="http://schemas.microsoft.com/office/powerpoint/2010/main" val="374373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BE7EC-F4E9-44DB-1FE5-2738253903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PIAGET'S COGNITIVE DEVELOPMENT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A3273-7D14-7AFF-8FA0-745543B4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165" y="2052918"/>
            <a:ext cx="9215483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dirty="0"/>
              <a:t>ABOUT JEAN PIAGET (1896-1980)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A Swiss psychologist who studied how children construct knowledge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 experiences (Piaget, 1952).</a:t>
            </a:r>
          </a:p>
          <a:p>
            <a:pPr marL="0" indent="0">
              <a:buNone/>
            </a:pPr>
            <a:r>
              <a:rPr lang="en-GB" dirty="0"/>
              <a:t>. Believed that children learn best through active exploration (Mclelland,2024).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Jean Piaget (1896-1980)-Developer of the</a:t>
            </a:r>
          </a:p>
          <a:p>
            <a:pPr marL="0" indent="0">
              <a:buNone/>
            </a:pPr>
            <a:r>
              <a:rPr lang="en-GB" dirty="0"/>
              <a:t>Cognitive Development Theory that Amira </a:t>
            </a:r>
          </a:p>
          <a:p>
            <a:pPr marL="0" indent="0">
              <a:buNone/>
            </a:pPr>
            <a:r>
              <a:rPr lang="en-GB" dirty="0"/>
              <a:t>Think and learn.</a:t>
            </a:r>
          </a:p>
        </p:txBody>
      </p:sp>
      <p:pic>
        <p:nvPicPr>
          <p:cNvPr id="4" name="Picture 3" descr="An old person wearing glasses and a suit&#10;&#10;AI-generated content may be incorrect.">
            <a:extLst>
              <a:ext uri="{FF2B5EF4-FFF2-40B4-BE49-F238E27FC236}">
                <a16:creationId xmlns:a16="http://schemas.microsoft.com/office/drawing/2014/main" id="{D4E8EBC2-2036-AD71-775D-55A835E04B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8241" y="3874434"/>
            <a:ext cx="3581400" cy="23812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BAF89A-8DF6-1205-41BD-5397B0A132BF}"/>
              </a:ext>
            </a:extLst>
          </p:cNvPr>
          <p:cNvSpPr txBox="1"/>
          <p:nvPr/>
        </p:nvSpPr>
        <p:spPr>
          <a:xfrm>
            <a:off x="6389594" y="6255684"/>
            <a:ext cx="3581400" cy="317500"/>
          </a:xfrm>
          <a:prstGeom prst="rect">
            <a:avLst/>
          </a:prstGeom>
        </p:spPr>
        <p:txBody>
          <a:bodyPr>
            <a:normAutofit fontScale="5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1272186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222D9-DD94-31F7-45BE-D71FE2460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For Stages of  Cognitive </a:t>
            </a:r>
            <a:r>
              <a:rPr lang="en-GB"/>
              <a:t>Development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CFEA0-6AB9-5B2F-61A9-0560D2B61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380" y="2052918"/>
            <a:ext cx="11490447" cy="476991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dirty="0"/>
              <a:t>Sensorimotor (0-2 years)- learning through senses and actions.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Preoperational(2-7 years)- symbolical thinking,  imagination,  egocentrism.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Concrete operational (7-11 years)-logical thinking about real events.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Formal operational (12+ years)-  - abstract and hypothetical reasoning (Garg &amp; Singh,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2025).</a:t>
            </a:r>
          </a:p>
          <a:p>
            <a:pPr marL="0" indent="0">
              <a:buNone/>
            </a:pPr>
            <a:r>
              <a:rPr lang="en-GB" dirty="0"/>
              <a:t>Illustration of Jean Piaget's Cognitive</a:t>
            </a:r>
          </a:p>
          <a:p>
            <a:pPr marL="0" indent="0">
              <a:buNone/>
            </a:pPr>
            <a:r>
              <a:rPr lang="en-GB" dirty="0"/>
              <a:t>Theory showing the four stages of how </a:t>
            </a:r>
          </a:p>
          <a:p>
            <a:pPr marL="0" indent="0">
              <a:buNone/>
            </a:pPr>
            <a:r>
              <a:rPr lang="en-GB" dirty="0"/>
              <a:t>Children think and learn- sensorimotor,</a:t>
            </a:r>
          </a:p>
          <a:p>
            <a:pPr marL="0" indent="0">
              <a:buNone/>
            </a:pPr>
            <a:r>
              <a:rPr lang="en-GB" dirty="0"/>
              <a:t>Preoperational, concrete operational,</a:t>
            </a:r>
          </a:p>
          <a:p>
            <a:pPr marL="0" indent="0">
              <a:buNone/>
            </a:pPr>
            <a:r>
              <a:rPr lang="en-GB" dirty="0"/>
              <a:t>And formal operational.</a:t>
            </a:r>
          </a:p>
        </p:txBody>
      </p:sp>
      <p:pic>
        <p:nvPicPr>
          <p:cNvPr id="4" name="Picture 3" descr="A cartoon of a child holding a glass of water&#10;&#10;AI-generated content may be incorrect.">
            <a:extLst>
              <a:ext uri="{FF2B5EF4-FFF2-40B4-BE49-F238E27FC236}">
                <a16:creationId xmlns:a16="http://schemas.microsoft.com/office/drawing/2014/main" id="{6234A43F-B31F-6DDA-6EFF-FFBC193D2C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0800000" flipH="1" flipV="1">
            <a:off x="5343306" y="3832233"/>
            <a:ext cx="6471137" cy="24173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0E036A7-B743-1E16-3772-4DF848D4D85E}"/>
              </a:ext>
            </a:extLst>
          </p:cNvPr>
          <p:cNvSpPr txBox="1"/>
          <p:nvPr/>
        </p:nvSpPr>
        <p:spPr>
          <a:xfrm rot="-4140000" flipH="1" flipV="1">
            <a:off x="9085384" y="5163406"/>
            <a:ext cx="70338" cy="69361"/>
          </a:xfrm>
          <a:prstGeom prst="rect">
            <a:avLst/>
          </a:prstGeom>
        </p:spPr>
        <p:txBody>
          <a:bodyPr lIns="91440" tIns="45720" rIns="91440" bIns="45720" anchor="t">
            <a:normAutofit fontScale="25000" lnSpcReduction="20000"/>
          </a:bodyPr>
          <a:lstStyle/>
          <a:p>
            <a:r>
              <a:rPr lang="en-US" dirty="0" err="1"/>
              <a:t>ThePhoto</a:t>
            </a:r>
            <a:r>
              <a:rPr lang="en-US" dirty="0"/>
              <a:t> </a:t>
            </a:r>
            <a:r>
              <a:rPr lang="en-US" dirty="0" err="1"/>
              <a:t>btoAuthor</a:t>
            </a:r>
            <a:r>
              <a:rPr lang="en-US" dirty="0"/>
              <a:t> is </a:t>
            </a:r>
            <a:r>
              <a:rPr lang="en-US" dirty="0" err="1"/>
              <a:t>lcensed</a:t>
            </a:r>
            <a:r>
              <a:rPr lang="en-US" dirty="0"/>
              <a:t> under CCYYSA.</a:t>
            </a:r>
          </a:p>
        </p:txBody>
      </p:sp>
    </p:spTree>
    <p:extLst>
      <p:ext uri="{BB962C8B-B14F-4D97-AF65-F5344CB8AC3E}">
        <p14:creationId xmlns:p14="http://schemas.microsoft.com/office/powerpoint/2010/main" val="4265679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4D57D-842F-5248-F377-17F4F49EA7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6" y="2052918"/>
            <a:ext cx="12322785" cy="46878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Key Characteristics</a:t>
            </a:r>
          </a:p>
          <a:p>
            <a:pPr>
              <a:buFont typeface="Arial" charset="2"/>
              <a:buChar char="•"/>
            </a:pPr>
            <a:r>
              <a:rPr lang="en-GB" dirty="0"/>
              <a:t>Rapid language and imagination growth.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Egocentrism-difficulty seeing others' viewpoints.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Centration-focus on one aspect of a situation.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Animism: the belief that objects have feelings.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Pretend play helps children make sense of the world (Siegler et al., 2017).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Relevance to Amira</a:t>
            </a:r>
          </a:p>
          <a:p>
            <a:pPr>
              <a:buFont typeface="Arial" charset="2"/>
              <a:buChar char="•"/>
            </a:pPr>
            <a:r>
              <a:rPr lang="en-GB" dirty="0"/>
              <a:t>At 3 years old. Amira is in this stage, showing creativity, symbolic play, and emerging reasoning(berk, 2021).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 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A0C433D-F405-B040-78C8-C177EF461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FOCUS ON THE PREOPERATIONAL</a:t>
            </a:r>
            <a:br>
              <a:rPr lang="en-GB" dirty="0"/>
            </a:br>
            <a:r>
              <a:rPr lang="en-GB" dirty="0"/>
              <a:t>STAGE(AGES 2-7)</a:t>
            </a:r>
          </a:p>
        </p:txBody>
      </p:sp>
    </p:spTree>
    <p:extLst>
      <p:ext uri="{BB962C8B-B14F-4D97-AF65-F5344CB8AC3E}">
        <p14:creationId xmlns:p14="http://schemas.microsoft.com/office/powerpoint/2010/main" val="3539756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6E0DD-BE0A-A4FF-4FA7-C303F4C7C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 TO AMIRA'S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91170-E369-891E-BE3A-AC5E3078B0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466" y="2052918"/>
            <a:ext cx="10728448" cy="46409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Amira may show:</a:t>
            </a:r>
          </a:p>
          <a:p>
            <a:pPr>
              <a:buFont typeface="Arial" charset="2"/>
              <a:buChar char="•"/>
            </a:pPr>
            <a:r>
              <a:rPr lang="en-GB" dirty="0"/>
              <a:t>Egocentrism: difficulty sharing or understanding others' perspective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Symbolic play toys or objects to represent real-life roles.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Centration: focusing on one detail play or conflict (Piaget,1952).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Piaget's Explanation:</a:t>
            </a:r>
          </a:p>
          <a:p>
            <a:pPr>
              <a:buFont typeface="Arial" charset="2"/>
              <a:buChar char="•"/>
            </a:pPr>
            <a:r>
              <a:rPr lang="en-GB" dirty="0"/>
              <a:t>These behaviours   reflect normal preoperational development, where learning occurs best through play and exploration (McLelland, 2024).</a:t>
            </a:r>
          </a:p>
        </p:txBody>
      </p:sp>
    </p:spTree>
    <p:extLst>
      <p:ext uri="{BB962C8B-B14F-4D97-AF65-F5344CB8AC3E}">
        <p14:creationId xmlns:p14="http://schemas.microsoft.com/office/powerpoint/2010/main" val="36956784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55B89-74F5-DF85-D92A-E17C4436B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STRATEGIES/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95007-DAF4-A1BF-8557-D84A87A778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6" y="2052918"/>
            <a:ext cx="12173643" cy="55021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To Support Amira's Development:</a:t>
            </a:r>
          </a:p>
          <a:p>
            <a:pPr>
              <a:buFont typeface="Arial" charset="2"/>
              <a:buChar char="•"/>
            </a:pPr>
            <a:r>
              <a:rPr lang="en-GB" dirty="0"/>
              <a:t>Cognitive: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Offer hands-on, sensory-rich learning activities.</a:t>
            </a:r>
          </a:p>
          <a:p>
            <a:pPr marL="0" indent="0">
              <a:buNone/>
            </a:pPr>
            <a:r>
              <a:rPr lang="en-GB" dirty="0"/>
              <a:t>Encourage problem-solving through guided play (Woolfolk, 2020).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Physical:</a:t>
            </a:r>
          </a:p>
          <a:p>
            <a:pPr marL="0" indent="0">
              <a:buNone/>
            </a:pPr>
            <a:r>
              <a:rPr lang="en-GB" dirty="0"/>
              <a:t>Find motor. puzzles, drawing, blocks.</a:t>
            </a:r>
          </a:p>
          <a:p>
            <a:pPr marL="0" indent="0">
              <a:buNone/>
            </a:pPr>
            <a:r>
              <a:rPr lang="en-GB" dirty="0"/>
              <a:t>Gross motor. Outdoor play, dancing.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>
              <a:buFont typeface="Arial" charset="2"/>
              <a:buChar char="•"/>
            </a:pPr>
            <a:endParaRPr lang="en-GB" dirty="0"/>
          </a:p>
          <a:p>
            <a:pPr>
              <a:buFont typeface="Arial" charset="2"/>
              <a:buChar char="•"/>
            </a:pPr>
            <a:endParaRPr lang="en-GB" dirty="0"/>
          </a:p>
        </p:txBody>
      </p:sp>
      <p:pic>
        <p:nvPicPr>
          <p:cNvPr id="4" name="Picture 3" descr="Cerebro Anatomía Humana La · Imagen gratis en Pixabay">
            <a:extLst>
              <a:ext uri="{FF2B5EF4-FFF2-40B4-BE49-F238E27FC236}">
                <a16:creationId xmlns:a16="http://schemas.microsoft.com/office/drawing/2014/main" id="{C94ED9AA-AB0E-87CF-CA2C-562B7D7FCF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7482" y="2454924"/>
            <a:ext cx="889919" cy="631558"/>
          </a:xfrm>
          <a:prstGeom prst="rect">
            <a:avLst/>
          </a:prstGeom>
        </p:spPr>
      </p:pic>
      <p:pic>
        <p:nvPicPr>
          <p:cNvPr id="5" name="Picture 4" descr="Free Images : soccer, sports, physical exercise, human action, cross ...">
            <a:extLst>
              <a:ext uri="{FF2B5EF4-FFF2-40B4-BE49-F238E27FC236}">
                <a16:creationId xmlns:a16="http://schemas.microsoft.com/office/drawing/2014/main" id="{B44649E5-6E44-42AF-6AEA-94EBAC4110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5558" y="4535901"/>
            <a:ext cx="1536917" cy="898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4430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61BC9-4C0A-781E-6CBD-E84465ABFD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65F231-2734-119B-D4EA-C51B35232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401" y="1840007"/>
            <a:ext cx="9910247" cy="44083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dirty="0"/>
              <a:t>Social and Emotional</a:t>
            </a:r>
            <a:endParaRPr lang="en-US"/>
          </a:p>
          <a:p>
            <a:pPr marL="0" indent="0">
              <a:buClr>
                <a:srgbClr val="8AD0D6"/>
              </a:buClr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Use role play to build empathy and cooperation.</a:t>
            </a:r>
          </a:p>
          <a:p>
            <a:pPr marL="0" indent="0">
              <a:buNone/>
            </a:pPr>
            <a:r>
              <a:rPr lang="en-GB" dirty="0"/>
              <a:t>Give praise to build confidence (Berk, 2021).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charset="2"/>
              <a:buChar char="•"/>
            </a:pPr>
            <a:r>
              <a:rPr lang="en-GB" dirty="0"/>
              <a:t>Language:</a:t>
            </a:r>
          </a:p>
          <a:p>
            <a:pPr marL="0" indent="0">
              <a:buClr>
                <a:srgbClr val="8AD0D6"/>
              </a:buClr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Engage in storytelling, conversations, and open-ended (Berk, 2021)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</p:txBody>
      </p:sp>
      <p:pic>
        <p:nvPicPr>
          <p:cNvPr id="4" name="Picture 3" descr="Clipart - Heart">
            <a:extLst>
              <a:ext uri="{FF2B5EF4-FFF2-40B4-BE49-F238E27FC236}">
                <a16:creationId xmlns:a16="http://schemas.microsoft.com/office/drawing/2014/main" id="{06304483-407E-0036-0A0F-08BD555D0A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0199" y="1853984"/>
            <a:ext cx="845974" cy="864032"/>
          </a:xfrm>
          <a:prstGeom prst="rect">
            <a:avLst/>
          </a:prstGeom>
        </p:spPr>
      </p:pic>
      <p:pic>
        <p:nvPicPr>
          <p:cNvPr id="6" name="Picture 5" descr="SVG &gt; handshake meeting deal hand - Free SVG Image &amp; Icon. | SVG Silh">
            <a:extLst>
              <a:ext uri="{FF2B5EF4-FFF2-40B4-BE49-F238E27FC236}">
                <a16:creationId xmlns:a16="http://schemas.microsoft.com/office/drawing/2014/main" id="{AF51CCE7-4A75-D6C8-526C-3B37DB1695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9319" y="2060627"/>
            <a:ext cx="821226" cy="13548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BC3DF98-5739-B2B0-4B0E-33089C6D92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147046" y="3615017"/>
            <a:ext cx="1219202" cy="128643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B30DC9-EB52-F5A3-8561-9AC0834A31C6}"/>
              </a:ext>
            </a:extLst>
          </p:cNvPr>
          <p:cNvSpPr txBox="1"/>
          <p:nvPr/>
        </p:nvSpPr>
        <p:spPr>
          <a:xfrm>
            <a:off x="7346576" y="7433983"/>
            <a:ext cx="1779495" cy="59765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4401173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F6812-AB37-BDD0-6C41-E371943B1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BIOLOGICAL &amp; ENVIROMENT INFLUENCES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C6D91FB-7334-F5D5-15FA-583C392167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51" y="1736395"/>
            <a:ext cx="9790602" cy="48168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Biological Factors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charset="2"/>
              <a:buChar char="•"/>
            </a:pPr>
            <a:r>
              <a:rPr lang="en-GB" dirty="0"/>
              <a:t>Temperament affects social interaction and learning pace.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Physical maturity influences focus and motor skills (Berk, 2021).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ENVIRONMENTAL FACTORS</a:t>
            </a:r>
          </a:p>
          <a:p>
            <a:pPr>
              <a:buFont typeface="Arial" charset="2"/>
              <a:buChar char="•"/>
            </a:pPr>
            <a:r>
              <a:rPr lang="en-GB" dirty="0"/>
              <a:t>Family relationships and parenting styles shape independence 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(Woolfolk, 2020).</a:t>
            </a:r>
          </a:p>
          <a:p>
            <a:pPr>
              <a:buFont typeface="Arial" charset="2"/>
              <a:buChar char="•"/>
            </a:pPr>
            <a:r>
              <a:rPr lang="en-GB" dirty="0"/>
              <a:t>Preschool quality and peer interaction affect social and language skills (Garg &amp; Singh, 2025).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Cultural context influences learning (Vygotsky,1978).</a:t>
            </a:r>
          </a:p>
          <a:p>
            <a:pPr>
              <a:buClr>
                <a:srgbClr val="1E5155">
                  <a:lumMod val="40000"/>
                  <a:lumOff val="60000"/>
                </a:srgbClr>
              </a:buClr>
              <a:buFont typeface="Arial" charset="2"/>
              <a:buChar char="•"/>
            </a:pPr>
            <a:endParaRPr lang="en-GB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43284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9EE93-20CA-2515-8813-9581613A3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EVALUATION OF PIAGET'S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8CDC86-881A-8A77-9188-997C19BBBC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853626"/>
            <a:ext cx="8946541" cy="47464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Strengths</a:t>
            </a:r>
          </a:p>
          <a:p>
            <a:pPr>
              <a:buFont typeface="Arial" charset="2"/>
              <a:buChar char="•"/>
            </a:pPr>
            <a:r>
              <a:rPr lang="en-GB" dirty="0"/>
              <a:t>Pioneered child-centred learning (Piaget,1952).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Highlighted how children's thinking evolves (Berk, 2021).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Still widely applied in education today ( Ali &amp; Kumar, 2025).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Limitations</a:t>
            </a:r>
          </a:p>
          <a:p>
            <a:pPr>
              <a:buFont typeface="Arial" charset="2"/>
              <a:buChar char="•"/>
            </a:pPr>
            <a:r>
              <a:rPr lang="en-GB" dirty="0"/>
              <a:t>Underestimated children's early abilities ( Underestimated, 2024).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Overlooked cultural and social factors (Vygotsky, 1978).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Development may be more continuous than stage ( Samaiya, 2022).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82285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47FC7-E7BF-8470-57E3-BC249F061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F7D93-F4A6-389E-0DC9-9F06E8097F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7275" y="2052918"/>
            <a:ext cx="12196246" cy="49238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Summary</a:t>
            </a:r>
          </a:p>
          <a:p>
            <a:pPr>
              <a:buFont typeface="Arial" charset="2"/>
              <a:buChar char="•"/>
            </a:pPr>
            <a:r>
              <a:rPr lang="en-GB" dirty="0"/>
              <a:t>Amira's behaviour  fits Piaget's preoperational stage, showing </a:t>
            </a:r>
            <a:r>
              <a:rPr lang="en-GB" dirty="0" err="1"/>
              <a:t>imagnation</a:t>
            </a:r>
            <a:r>
              <a:rPr lang="en-GB" dirty="0"/>
              <a:t>, symbolic play, and egocentrism.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Understanding these patterns supports more effective teaching and care giving (Woolfolk,2020).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/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Reflection</a:t>
            </a:r>
          </a:p>
          <a:p>
            <a:pPr>
              <a:buFont typeface="Arial" charset="2"/>
              <a:buChar char="•"/>
            </a:pPr>
            <a:r>
              <a:rPr lang="en-GB" dirty="0"/>
              <a:t>Supporting children like Amira requires awareness of individual and environmental influences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/>
              <a:t>( Berk, 2021).</a:t>
            </a:r>
          </a:p>
          <a:p>
            <a:pPr>
              <a:buFont typeface="Arial" charset="2"/>
              <a:buChar char="•"/>
            </a:pPr>
            <a:r>
              <a:rPr lang="en-GB" dirty="0"/>
              <a:t>Piaget's theory remains a useful guide but should be applied flexibly with newer research ( Vygotsky, 1978).</a:t>
            </a:r>
          </a:p>
          <a:p>
            <a:pPr marL="0" indent="0">
              <a:buClr>
                <a:srgbClr val="1E5155">
                  <a:lumMod val="40000"/>
                  <a:lumOff val="60000"/>
                </a:srgbClr>
              </a:buClr>
              <a:buNone/>
            </a:pPr>
            <a:endParaRPr lang="en-GB" dirty="0"/>
          </a:p>
          <a:p>
            <a:pPr>
              <a:buClr>
                <a:srgbClr val="8AD0D6"/>
              </a:buClr>
              <a:buFont typeface="Arial" charset="2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92730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DFB008-5685-5318-5E18-911DDCF74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4C3B2-C5DA-91E4-EF44-17C772EF5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6" y="1150242"/>
            <a:ext cx="12182109" cy="570775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dirty="0"/>
              <a:t>Ahmad Rademan Mohd Shukri &amp; Toran, H. ( 2025, 21 March)' JEAN PIAGET Cognitive Learning Theory and  Student Teaching Strategies with Special Education Needs.' Special Education [ SE], 3 (1).</a:t>
            </a:r>
            <a:endParaRPr lang="en-US"/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>
                <a:latin typeface="Century Gothic"/>
                <a:ea typeface="Calibri"/>
                <a:cs typeface="Arial"/>
              </a:rPr>
              <a:t>Ali, K. &amp; Kumar, S. ( 2025, 22 January )' Jean Piaget's Cognitive Development Theory :</a:t>
            </a:r>
          </a:p>
          <a:p>
            <a:pPr marL="0" indent="0">
              <a:buClr>
                <a:srgbClr val="8AD0D6"/>
              </a:buClr>
              <a:buNone/>
            </a:pPr>
            <a:r>
              <a:rPr lang="en-GB" dirty="0">
                <a:latin typeface="Century Gothic"/>
                <a:ea typeface="Calibri"/>
                <a:cs typeface="Arial"/>
              </a:rPr>
              <a:t>Enhancing Learning and Development in Education.'  </a:t>
            </a:r>
            <a:r>
              <a:rPr lang="en-GB" i="1" dirty="0">
                <a:latin typeface="Century Gothic"/>
                <a:ea typeface="Calibri"/>
                <a:cs typeface="Arial"/>
              </a:rPr>
              <a:t>International Journal of Education</a:t>
            </a:r>
            <a:r>
              <a:rPr lang="en-GB" dirty="0">
                <a:latin typeface="Century Gothic"/>
                <a:ea typeface="Calibri"/>
                <a:cs typeface="Arial"/>
              </a:rPr>
              <a:t> </a:t>
            </a:r>
            <a:r>
              <a:rPr lang="en-GB" i="1" dirty="0">
                <a:latin typeface="Century Gothic"/>
                <a:ea typeface="Calibri"/>
                <a:cs typeface="Arial"/>
              </a:rPr>
              <a:t>Research</a:t>
            </a:r>
            <a:r>
              <a:rPr lang="en-GB" dirty="0">
                <a:latin typeface="Century Gothic"/>
                <a:ea typeface="Calibri"/>
                <a:cs typeface="Arial"/>
              </a:rPr>
              <a:t>. Available at: </a:t>
            </a:r>
            <a:r>
              <a:rPr lang="en-GB" u="sng" dirty="0">
                <a:latin typeface="Century Gothic"/>
                <a:ea typeface="Calibri"/>
                <a:cs typeface="Arial"/>
              </a:rPr>
              <a:t>Https://Www.  </a:t>
            </a:r>
            <a:r>
              <a:rPr lang="en-GB" u="sng" err="1">
                <a:latin typeface="Century Gothic"/>
                <a:ea typeface="Calibri"/>
                <a:cs typeface="Arial"/>
              </a:rPr>
              <a:t>Researchgate</a:t>
            </a:r>
            <a:r>
              <a:rPr lang="en-GB" u="sng" dirty="0">
                <a:latin typeface="Century Gothic"/>
                <a:ea typeface="Calibri"/>
                <a:cs typeface="Arial"/>
              </a:rPr>
              <a:t>. Net/ Publication/388271681</a:t>
            </a:r>
          </a:p>
          <a:p>
            <a:pPr>
              <a:buFont typeface="Arial" charset="2"/>
              <a:buChar char="•"/>
            </a:pPr>
            <a:r>
              <a:rPr lang="en-GB" dirty="0">
                <a:latin typeface="Century Gothic"/>
                <a:ea typeface="Calibri"/>
                <a:cs typeface="Arial"/>
              </a:rPr>
              <a:t>Berk, L. E. ( 2021, 6 April ) </a:t>
            </a:r>
            <a:r>
              <a:rPr lang="en-GB" i="1" dirty="0">
                <a:latin typeface="Century Gothic"/>
                <a:ea typeface="Calibri"/>
                <a:cs typeface="Arial"/>
              </a:rPr>
              <a:t>Child Developmen</a:t>
            </a:r>
            <a:r>
              <a:rPr lang="en-GB" dirty="0">
                <a:latin typeface="Century Gothic"/>
                <a:ea typeface="Calibri"/>
                <a:cs typeface="Arial"/>
              </a:rPr>
              <a:t>t. 10th Ed. Pearson.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>
                <a:latin typeface="Century Gothic"/>
                <a:ea typeface="Calibri"/>
                <a:cs typeface="Arial"/>
              </a:rPr>
              <a:t>Clemente- </a:t>
            </a:r>
            <a:r>
              <a:rPr lang="en-GB" dirty="0" err="1">
                <a:latin typeface="Century Gothic"/>
                <a:ea typeface="Calibri"/>
                <a:cs typeface="Arial"/>
              </a:rPr>
              <a:t>Sua'rez</a:t>
            </a:r>
            <a:r>
              <a:rPr lang="en-GB" dirty="0">
                <a:latin typeface="Century Gothic"/>
                <a:ea typeface="Calibri"/>
                <a:cs typeface="Arial"/>
              </a:rPr>
              <a:t>, V J., Beltran- Velasco, A.I., Herrero- Roldan, S., Rodriguez- </a:t>
            </a:r>
            <a:r>
              <a:rPr lang="en-GB" dirty="0" err="1">
                <a:latin typeface="Century Gothic"/>
                <a:ea typeface="Calibri"/>
                <a:cs typeface="Arial"/>
              </a:rPr>
              <a:t>Besteriro</a:t>
            </a:r>
            <a:r>
              <a:rPr lang="en-GB" dirty="0">
                <a:latin typeface="Century Gothic"/>
                <a:ea typeface="Calibri"/>
                <a:cs typeface="Arial"/>
              </a:rPr>
              <a:t>, S., Martinez- Guardado, I., Martin- Rodriguez, A. &amp; Tornero- Aguilera, J. F. (2024,11 November)' Digital Device Usage and Childhood Cognitive Development: Exploring Effects on Cognitive Abilities.' Children ( Basel), 11 (11), 1299.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>
                <a:latin typeface="Century Gothic"/>
                <a:ea typeface="Calibri"/>
                <a:cs typeface="Arial"/>
              </a:rPr>
              <a:t> Garg, S. &amp; Singh, S. (2025, 20 April ) ' The Role of Piaget's Stages of Development in </a:t>
            </a:r>
            <a:r>
              <a:rPr lang="en-GB" dirty="0" err="1">
                <a:latin typeface="Century Gothic"/>
                <a:ea typeface="Calibri"/>
                <a:cs typeface="Arial"/>
              </a:rPr>
              <a:t>Understnading</a:t>
            </a:r>
            <a:r>
              <a:rPr lang="en-GB" dirty="0">
                <a:latin typeface="Century Gothic"/>
                <a:ea typeface="Calibri"/>
                <a:cs typeface="Arial"/>
              </a:rPr>
              <a:t> The Cognitive Growth of children in the Digital Age.'</a:t>
            </a:r>
            <a:r>
              <a:rPr lang="en-GB" i="1" dirty="0">
                <a:latin typeface="Century Gothic"/>
                <a:ea typeface="Calibri"/>
                <a:cs typeface="Arial"/>
              </a:rPr>
              <a:t> International Journal of</a:t>
            </a:r>
            <a:r>
              <a:rPr lang="en-GB" dirty="0">
                <a:latin typeface="Century Gothic"/>
                <a:ea typeface="Calibri"/>
                <a:cs typeface="Arial"/>
              </a:rPr>
              <a:t>  </a:t>
            </a:r>
            <a:r>
              <a:rPr lang="en-GB" i="1" dirty="0">
                <a:latin typeface="Century Gothic"/>
                <a:ea typeface="Calibri"/>
                <a:cs typeface="Arial"/>
              </a:rPr>
              <a:t>Research &amp; Culture Society,</a:t>
            </a:r>
            <a:r>
              <a:rPr lang="en-GB" dirty="0">
                <a:latin typeface="Century Gothic"/>
                <a:ea typeface="Calibri"/>
                <a:cs typeface="Arial"/>
              </a:rPr>
              <a:t> 9 ( 4), Pp. 48-55.</a:t>
            </a:r>
          </a:p>
          <a:p>
            <a:pPr marL="0" indent="0">
              <a:buNone/>
            </a:pPr>
            <a:endParaRPr lang="en-GB" dirty="0">
              <a:latin typeface="Century Gothic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583700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C1B6E-D935-0323-3155-79FF610C7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3B331E-1EFA-067D-A65A-5C6AA1012D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3" y="1712949"/>
            <a:ext cx="12193833" cy="514504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2"/>
              <a:buChar char="•"/>
            </a:pPr>
            <a:r>
              <a:rPr lang="en-GB" dirty="0" err="1"/>
              <a:t>Mclelland</a:t>
            </a:r>
            <a:r>
              <a:rPr lang="en-GB" dirty="0"/>
              <a:t>, R ( 2024, April ) ' Connecting Piaget's Cognitive Development Theory to Technology in the Early Years.'</a:t>
            </a:r>
            <a:r>
              <a:rPr lang="en-GB" i="1" dirty="0"/>
              <a:t> He </a:t>
            </a:r>
            <a:r>
              <a:rPr lang="en-GB" i="1" dirty="0" err="1"/>
              <a:t>kupu</a:t>
            </a:r>
            <a:r>
              <a:rPr lang="en-GB" dirty="0"/>
              <a:t>, 8 (1).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Piaget, J. (1952)</a:t>
            </a:r>
            <a:r>
              <a:rPr lang="en-GB" i="1" dirty="0"/>
              <a:t> The Origins of Intelligence in </a:t>
            </a:r>
            <a:r>
              <a:rPr lang="en-GB" i="1" dirty="0" err="1"/>
              <a:t>Children</a:t>
            </a:r>
            <a:r>
              <a:rPr lang="en-GB" dirty="0" err="1"/>
              <a:t>.New</a:t>
            </a:r>
            <a:r>
              <a:rPr lang="en-GB" dirty="0"/>
              <a:t> York: International Universities Press.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Samiya, A. (2022, 15 October)' Jean Piaget's Cognitive Development.'</a:t>
            </a:r>
            <a:r>
              <a:rPr lang="en-GB" i="1" dirty="0"/>
              <a:t> International Journal o</a:t>
            </a:r>
            <a:r>
              <a:rPr lang="en-GB" dirty="0"/>
              <a:t>f </a:t>
            </a:r>
            <a:r>
              <a:rPr lang="en-GB" i="1" dirty="0"/>
              <a:t>Indian Psychology,</a:t>
            </a:r>
            <a:r>
              <a:rPr lang="en-GB" dirty="0"/>
              <a:t> 10 (1), Pp. 1509-1513. 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Siegler, R. S., Saffran, J. R., Eisenberg, N. &amp; </a:t>
            </a:r>
            <a:r>
              <a:rPr lang="en-GB" dirty="0" err="1"/>
              <a:t>Deloache</a:t>
            </a:r>
            <a:r>
              <a:rPr lang="en-GB" dirty="0"/>
              <a:t>, J. S. (2017). How Children Develop 5th Ed. Macmillan.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dirty="0"/>
              <a:t>Vygotsky, L. S. (1978, 2 December ) </a:t>
            </a:r>
            <a:r>
              <a:rPr lang="en-GB" i="1" dirty="0"/>
              <a:t>Mind In Society: The Development of the Higher</a:t>
            </a:r>
            <a:r>
              <a:rPr lang="en-GB" dirty="0"/>
              <a:t> </a:t>
            </a:r>
            <a:r>
              <a:rPr lang="en-GB" i="1" dirty="0"/>
              <a:t>Psychological Processes. Havard University  Press.</a:t>
            </a:r>
          </a:p>
          <a:p>
            <a:pPr>
              <a:buClr>
                <a:srgbClr val="8AD0D6"/>
              </a:buClr>
              <a:buFont typeface="Arial" charset="2"/>
              <a:buChar char="•"/>
            </a:pPr>
            <a:r>
              <a:rPr lang="en-GB" i="1" dirty="0"/>
              <a:t>Woolfolk, A. (2020, 9 February) Eucational Psychology. 14th Ed. Pearson</a:t>
            </a:r>
          </a:p>
        </p:txBody>
      </p:sp>
    </p:spTree>
    <p:extLst>
      <p:ext uri="{BB962C8B-B14F-4D97-AF65-F5344CB8AC3E}">
        <p14:creationId xmlns:p14="http://schemas.microsoft.com/office/powerpoint/2010/main" val="34734233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C7512-DF87-FC77-3903-B4748E18B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THANK YOU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EC571C-B511-5FD6-50BC-B7026A5A7D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That’s the end of my presentation "Thank you"</a:t>
            </a:r>
          </a:p>
          <a:p>
            <a:pPr>
              <a:buClr>
                <a:srgbClr val="8AD0D6"/>
              </a:buClr>
            </a:pPr>
            <a:r>
              <a:rPr lang="en-GB" dirty="0"/>
              <a:t>Answer any question?</a:t>
            </a:r>
          </a:p>
          <a:p>
            <a:pPr>
              <a:buClr>
                <a:srgbClr val="8AD0D6"/>
              </a:buClr>
            </a:pPr>
            <a:r>
              <a:rPr lang="en-GB" dirty="0"/>
              <a:t>" Thanks for listening I really appreciate it"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C47B44-AA39-AE07-0FE2-A93A14A888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69167" y="3446928"/>
            <a:ext cx="4797872" cy="30681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627164D-5691-92D9-4A3A-E10F509104B1}"/>
              </a:ext>
            </a:extLst>
          </p:cNvPr>
          <p:cNvSpPr txBox="1"/>
          <p:nvPr/>
        </p:nvSpPr>
        <p:spPr>
          <a:xfrm>
            <a:off x="2368550" y="6728011"/>
            <a:ext cx="4799106" cy="104589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7118416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86A9D-2AAA-56CE-C707-4806E59FA3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END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927F5-CFEF-E572-33F0-7D53FF10EA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878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9" ma:contentTypeDescription="Create a new document." ma:contentTypeScope="" ma:versionID="730c5e534f76689169ab8fc56dc15e74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0e50fcea3aacc8459aeb2fbd8683d0ea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E37ED9C-8A67-4B82-A443-618F392ABAE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4C27E2E-54DD-4F56-9FA3-E3F4D7AB3930}">
  <ds:schemaRefs>
    <ds:schemaRef ds:uri="http://purl.org/dc/elements/1.1/"/>
    <ds:schemaRef ds:uri="dd86abe3-ec21-467e-8687-9d211c569818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0444C2FB-6ABD-4B2D-AD27-25698D9A3F1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1624</TotalTime>
  <Words>1235</Words>
  <Application>Microsoft Office PowerPoint</Application>
  <PresentationFormat>Widescreen</PresentationFormat>
  <Paragraphs>140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Century Gothic</vt:lpstr>
      <vt:lpstr>Wingdings 3</vt:lpstr>
      <vt:lpstr>Ion</vt:lpstr>
      <vt:lpstr>Psychology in Health and Social Care LCHS4010  Assessment 1: Individual  Presentation </vt:lpstr>
      <vt:lpstr>OUTLINE OF THE PRESENTATION</vt:lpstr>
      <vt:lpstr>INTRODUCTION</vt:lpstr>
      <vt:lpstr>Purpose of the Presentation</vt:lpstr>
      <vt:lpstr>OVERVIEW OF PIAGET'S COGNITIVE DEVELOPMENT THEORY</vt:lpstr>
      <vt:lpstr>The For Stages of  Cognitive Development</vt:lpstr>
      <vt:lpstr>FOCUS ON THE PREOPERATIONAL STAGE(AGES 2-7)</vt:lpstr>
      <vt:lpstr>APPLICATION TO AMIRA'S CASE</vt:lpstr>
      <vt:lpstr>PRACTICAL STRATEGIES/ INTERVENTIONS</vt:lpstr>
      <vt:lpstr>PowerPoint Presentation</vt:lpstr>
      <vt:lpstr>BIOLOGICAL &amp; ENVIROMENT INFLUENCES</vt:lpstr>
      <vt:lpstr>CRITICAL EVALUATION OF PIAGET'S THEORY</vt:lpstr>
      <vt:lpstr>CONCLUSION</vt:lpstr>
      <vt:lpstr>REFERENCES</vt:lpstr>
      <vt:lpstr>REFERENCES</vt:lpstr>
      <vt:lpstr>THANK YOU</vt:lpstr>
      <vt:lpstr>END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Bianca Sanfilippo</dc:creator>
  <cp:lastModifiedBy>Evelin Casenite Laluces (2428979)</cp:lastModifiedBy>
  <cp:revision>1971</cp:revision>
  <dcterms:created xsi:type="dcterms:W3CDTF">2023-06-15T09:39:33Z</dcterms:created>
  <dcterms:modified xsi:type="dcterms:W3CDTF">2025-11-09T21:24:44Z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