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  <p:sldId id="319" r:id="rId28"/>
    <p:sldId id="320" r:id="rId29"/>
    <p:sldId id="321" r:id="rId30"/>
    <p:sldId id="322" r:id="rId31"/>
    <p:sldId id="323" r:id="rId32"/>
    <p:sldId id="295" r:id="rId33"/>
    <p:sldId id="324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r>
              <a:rPr lang="en-GB" baseline="0" dirty="0" smtClean="0"/>
              <a:t>: what is the difference between a block-level and inline element?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609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id attribute (see: http://www.w3schools.com/tags/att_global_id.asp)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Uniquely identifies a single</a:t>
            </a:r>
            <a:r>
              <a:rPr lang="en-GB" baseline="0" dirty="0" smtClean="0"/>
              <a:t> element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An id attribute value must be unique on a page – that is no two elements can have the same id attribute value.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id attribute value must not have any spaces and must begin with either a letter or an underscore (_)</a:t>
            </a:r>
          </a:p>
          <a:p>
            <a:endParaRPr lang="en-GB" dirty="0" smtClean="0"/>
          </a:p>
          <a:p>
            <a:r>
              <a:rPr lang="en-GB" dirty="0" smtClean="0"/>
              <a:t>The</a:t>
            </a:r>
            <a:r>
              <a:rPr lang="en-GB" baseline="0" dirty="0" smtClean="0"/>
              <a:t> class attribute (see: http://www.w3schools.com/tags/att_global_class.asp)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Identifies a group of elements classed as belonging to some specified group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5484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id attribute (see: http://www.w3schools.com/tags/att_global_id.asp)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Uniquely identifies a single</a:t>
            </a:r>
            <a:r>
              <a:rPr lang="en-GB" baseline="0" dirty="0" smtClean="0"/>
              <a:t> element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An id attribute value must be unique on a page – that is no two elements can have the same id attribute value.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id attribute value must not have any spaces and must begin with either a letter or an underscore (_)</a:t>
            </a:r>
          </a:p>
          <a:p>
            <a:endParaRPr lang="en-GB" dirty="0" smtClean="0"/>
          </a:p>
          <a:p>
            <a:r>
              <a:rPr lang="en-GB" dirty="0" smtClean="0"/>
              <a:t>The</a:t>
            </a:r>
            <a:r>
              <a:rPr lang="en-GB" baseline="0" dirty="0" smtClean="0"/>
              <a:t> class attribute (see: http://www.w3schools.com/tags/att_global_class.asp)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Identifies a group of elements classed as belonging to some specified group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7649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Questions: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What element</a:t>
            </a:r>
            <a:r>
              <a:rPr lang="en-GB" baseline="0" dirty="0" smtClean="0"/>
              <a:t> do you think is being styled in the figure?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How many declarations does this CSS style rule have?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Image Reference: http://www.w3schools.com/css/css_syntax.asp [accessed: 25-Aug-2015]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1957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1802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7541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Colour Charts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https://color.adobe.com/create/color-wheel/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http://www.w3schools.com/cssref/css_colors.asp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http://html-color-codes.info/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http://paletton.com/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025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Other colour wheels: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http://hslpicker.com/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http://www.rapidtables.com/web/color/color-wheel.htm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https://color.adobe.com/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http://paletton.com/#uid=1000u0kllllaFw0g0qFqFg0w0aF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213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Like the background property,</a:t>
            </a:r>
            <a:r>
              <a:rPr lang="en-GB" baseline="0" dirty="0" smtClean="0"/>
              <a:t> the border property also has a CSS border shorthand property:</a:t>
            </a:r>
          </a:p>
          <a:p>
            <a:endParaRPr lang="en-GB" baseline="0" dirty="0" smtClean="0"/>
          </a:p>
          <a:p>
            <a:pPr lvl="1"/>
            <a:r>
              <a:rPr lang="en-GB" baseline="0" dirty="0" smtClean="0"/>
              <a:t>border: border-width  border-style (required)   border-</a:t>
            </a:r>
            <a:r>
              <a:rPr lang="en-GB" baseline="0" dirty="0" err="1" smtClean="0"/>
              <a:t>color</a:t>
            </a:r>
            <a:r>
              <a:rPr lang="en-GB" baseline="0" dirty="0" smtClean="0"/>
              <a:t>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6818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Shorthand margin property</a:t>
            </a:r>
            <a:r>
              <a:rPr lang="en-GB" baseline="0" dirty="0" smtClean="0"/>
              <a:t> example:</a:t>
            </a:r>
          </a:p>
          <a:p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margin: 10px 3px 20px 5px (top margin: 10px, right margin: 3px, bottom margin: 20px, left margin: 5px)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margin: 10px 5px (top and bottom margin: 10px, left and right margin: 5px)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6709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</a:t>
            </a:r>
            <a:r>
              <a:rPr lang="en-GB" baseline="0" dirty="0" smtClean="0"/>
              <a:t> default font-size for text in browsers is 16px.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For best practices, create a style definition for the &lt;html&gt; and &lt;body&gt; tags and set the font-size to 100%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html, body {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	font-size: 100%;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}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Then, for all other elements that you wish to specify a font-size for, use </a:t>
            </a:r>
            <a:r>
              <a:rPr lang="en-GB" baseline="0" dirty="0" err="1" smtClean="0"/>
              <a:t>em</a:t>
            </a:r>
            <a:r>
              <a:rPr lang="en-GB" baseline="0" dirty="0" smtClean="0"/>
              <a:t> units.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1em is equal to the current default font-size.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For example, to set a font size to 24px, this will be 1.5em, so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p {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	font-size: 1.5em;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}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To set a font-size</a:t>
            </a:r>
            <a:r>
              <a:rPr lang="en-GB" baseline="0" dirty="0" smtClean="0"/>
              <a:t> to 8px, this will be 0.5em, so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p {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	font-size: 0.5em;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 smtClean="0"/>
              <a:t>}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575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If a number of background properties apply</a:t>
            </a:r>
            <a:r>
              <a:rPr lang="en-GB" baseline="0" dirty="0" smtClean="0"/>
              <a:t> to an element for the same background image, you </a:t>
            </a:r>
            <a:r>
              <a:rPr lang="en-GB" dirty="0" smtClean="0"/>
              <a:t>don’t have to write </a:t>
            </a:r>
            <a:r>
              <a:rPr lang="en-GB" baseline="0" dirty="0" smtClean="0"/>
              <a:t>each of the </a:t>
            </a:r>
            <a:r>
              <a:rPr lang="en-GB" dirty="0" smtClean="0"/>
              <a:t>background</a:t>
            </a:r>
            <a:r>
              <a:rPr lang="en-GB" baseline="0" dirty="0" smtClean="0"/>
              <a:t> properties on a separate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There is a CSS background shorthand property – the properties are written on one line, separated by spaces in the order shown below:</a:t>
            </a:r>
          </a:p>
          <a:p>
            <a:endParaRPr lang="en-GB" baseline="0" dirty="0" smtClean="0"/>
          </a:p>
          <a:p>
            <a:pPr lvl="1"/>
            <a:r>
              <a:rPr lang="en-GB" baseline="0" dirty="0" smtClean="0"/>
              <a:t>background: background-colour  background-image  background-repeat  background-attachment  background-position;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2601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a list of all types of CSS selectors,</a:t>
            </a:r>
            <a:r>
              <a:rPr lang="en-GB" baseline="0" dirty="0" smtClean="0"/>
              <a:t> see: http://www.w3schools.com/cssref/css_selectors.asp</a:t>
            </a:r>
          </a:p>
          <a:p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</a:t>
            </a:r>
            <a:r>
              <a:rPr lang="en-GB" baseline="0" dirty="0" err="1" smtClean="0"/>
              <a:t>Combinators</a:t>
            </a:r>
            <a:r>
              <a:rPr lang="en-GB" baseline="0" dirty="0" smtClean="0"/>
              <a:t>: http://www.w3schools.com/css/css_combinators.asp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Classes: http://www.w3schools.com/css/css_pseudo_classes.asp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CSS Pseudo Elements: http://www.w3schools.com/css/css_pseudo_elements.asp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For a CSS Selector Tester, see http://www.w3schools.com/cssref/trysel.asp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28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olor.adobe.com/create/color-wheel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aletton.com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hslpicker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orders.a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ackgrounds.as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selectors.as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Cascading Style Sheets (CSS)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Lecture 2: Introduction to Web Development (IWD)</a:t>
            </a:r>
          </a:p>
          <a:p>
            <a:r>
              <a:rPr lang="en-GB" dirty="0" smtClean="0"/>
              <a:t>Dr Kemi Ademoye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17-Oct-2016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CSS</a:t>
            </a:r>
          </a:p>
          <a:p>
            <a:r>
              <a:rPr lang="en-GB" dirty="0" smtClean="0"/>
              <a:t>HTML and CSS</a:t>
            </a:r>
          </a:p>
          <a:p>
            <a:r>
              <a:rPr lang="en-GB" dirty="0" smtClean="0"/>
              <a:t>Basic Styling with CSS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Cascading Style Sheets (CSS)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8"/>
            <a:ext cx="8279832" cy="516291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CSS stands for </a:t>
            </a:r>
            <a:r>
              <a:rPr lang="en-GB" b="1" dirty="0" smtClean="0"/>
              <a:t>C</a:t>
            </a:r>
            <a:r>
              <a:rPr lang="en-GB" dirty="0" smtClean="0"/>
              <a:t>ascading </a:t>
            </a:r>
            <a:r>
              <a:rPr lang="en-GB" b="1" dirty="0" smtClean="0"/>
              <a:t>S</a:t>
            </a:r>
            <a:r>
              <a:rPr lang="en-GB" dirty="0" smtClean="0"/>
              <a:t>tyle </a:t>
            </a:r>
            <a:r>
              <a:rPr lang="en-GB" b="1" dirty="0" smtClean="0"/>
              <a:t>S</a:t>
            </a:r>
            <a:r>
              <a:rPr lang="en-GB" dirty="0" smtClean="0"/>
              <a:t>heets</a:t>
            </a:r>
          </a:p>
          <a:p>
            <a:r>
              <a:rPr lang="en-GB" dirty="0" smtClean="0"/>
              <a:t>CSS is used to </a:t>
            </a:r>
            <a:r>
              <a:rPr lang="en-GB" b="1" dirty="0" smtClean="0"/>
              <a:t>style</a:t>
            </a:r>
            <a:r>
              <a:rPr lang="en-GB" dirty="0" smtClean="0"/>
              <a:t> and </a:t>
            </a:r>
            <a:r>
              <a:rPr lang="en-GB" b="1" dirty="0" smtClean="0"/>
              <a:t>format</a:t>
            </a:r>
            <a:r>
              <a:rPr lang="en-GB" dirty="0" smtClean="0"/>
              <a:t> your HTML page.</a:t>
            </a:r>
          </a:p>
          <a:p>
            <a:r>
              <a:rPr lang="en-GB" dirty="0" smtClean="0"/>
              <a:t>It is used to specify rules that define how HTML elements should be displayed. For example:</a:t>
            </a:r>
          </a:p>
          <a:p>
            <a:pPr lvl="1"/>
            <a:r>
              <a:rPr lang="en-GB" dirty="0" smtClean="0"/>
              <a:t>The font type, size or colour for a block of text</a:t>
            </a:r>
          </a:p>
          <a:p>
            <a:pPr lvl="1"/>
            <a:r>
              <a:rPr lang="en-GB" dirty="0" smtClean="0"/>
              <a:t>If a background image should be displayed and how</a:t>
            </a:r>
          </a:p>
          <a:p>
            <a:pPr lvl="1"/>
            <a:r>
              <a:rPr lang="en-GB" dirty="0" smtClean="0"/>
              <a:t>How to display links when</a:t>
            </a:r>
          </a:p>
          <a:p>
            <a:pPr lvl="2"/>
            <a:r>
              <a:rPr lang="en-GB" dirty="0" smtClean="0"/>
              <a:t>Visited or unvisited</a:t>
            </a:r>
          </a:p>
          <a:p>
            <a:pPr lvl="2"/>
            <a:r>
              <a:rPr lang="en-GB" dirty="0" smtClean="0"/>
              <a:t>Clicked or on mouse over</a:t>
            </a:r>
          </a:p>
          <a:p>
            <a:pPr lvl="1"/>
            <a:r>
              <a:rPr lang="en-GB" dirty="0" smtClean="0"/>
              <a:t>Change the type of bullets/numbers for a list</a:t>
            </a:r>
          </a:p>
          <a:p>
            <a:pPr lvl="1"/>
            <a:r>
              <a:rPr lang="en-GB" dirty="0" smtClean="0"/>
              <a:t>Format the page layout and position elements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14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Applying CSS to HTML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5076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CSS can be applied to:</a:t>
            </a:r>
          </a:p>
          <a:p>
            <a:pPr lvl="1"/>
            <a:r>
              <a:rPr lang="en-GB" dirty="0" smtClean="0"/>
              <a:t>An element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group</a:t>
            </a:r>
            <a:r>
              <a:rPr lang="en-GB" dirty="0" smtClean="0"/>
              <a:t> of elements e.g. to a number of paragraphs.</a:t>
            </a:r>
          </a:p>
          <a:p>
            <a:pPr lvl="1"/>
            <a:r>
              <a:rPr lang="en-GB" i="1" dirty="0" smtClean="0"/>
              <a:t>Part</a:t>
            </a:r>
            <a:r>
              <a:rPr lang="en-GB" dirty="0" smtClean="0"/>
              <a:t> of an element e.g. highlight some text in a paragraph</a:t>
            </a:r>
          </a:p>
          <a:p>
            <a:r>
              <a:rPr lang="en-GB" dirty="0" smtClean="0"/>
              <a:t>Applying CSS to a group of elements or part of an element requires the use of </a:t>
            </a:r>
            <a:r>
              <a:rPr lang="en-GB" b="1" dirty="0" smtClean="0"/>
              <a:t>HTML Grouping Container Elements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container elements are used to </a:t>
            </a:r>
            <a:r>
              <a:rPr lang="en-GB" i="1" dirty="0" smtClean="0"/>
              <a:t>group together </a:t>
            </a:r>
            <a:r>
              <a:rPr lang="en-GB" dirty="0" smtClean="0"/>
              <a:t>the HTML content that you wish to style.</a:t>
            </a:r>
          </a:p>
          <a:p>
            <a:pPr lvl="1"/>
            <a:r>
              <a:rPr lang="en-GB" dirty="0" smtClean="0"/>
              <a:t>Grouping elements together helps to eliminate duplicating your CSS styles.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99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HTML Grouping Container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36461" cy="493862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There are two container elements </a:t>
            </a:r>
            <a:r>
              <a:rPr lang="en-GB" dirty="0"/>
              <a:t>commonly </a:t>
            </a:r>
            <a:r>
              <a:rPr lang="en-GB" dirty="0" smtClean="0"/>
              <a:t>used to group </a:t>
            </a:r>
            <a:r>
              <a:rPr lang="en-GB" dirty="0"/>
              <a:t>elements together for </a:t>
            </a:r>
            <a:r>
              <a:rPr lang="en-GB" dirty="0" smtClean="0"/>
              <a:t>CSS formatting: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 smtClean="0"/>
              <a:t> Element:</a:t>
            </a:r>
          </a:p>
          <a:p>
            <a:pPr lvl="2"/>
            <a:r>
              <a:rPr lang="en-GB" dirty="0" smtClean="0"/>
              <a:t>A </a:t>
            </a:r>
            <a:r>
              <a:rPr lang="en-GB" b="1" i="1" dirty="0" smtClean="0"/>
              <a:t>block-level</a:t>
            </a:r>
            <a:r>
              <a:rPr lang="en-GB" i="1" dirty="0" smtClean="0"/>
              <a:t> element</a:t>
            </a:r>
            <a:r>
              <a:rPr lang="en-GB" dirty="0" smtClean="0"/>
              <a:t> used as a container for other elements.</a:t>
            </a:r>
          </a:p>
          <a:p>
            <a:pPr lvl="2"/>
            <a:r>
              <a:rPr lang="en-GB" dirty="0" smtClean="0"/>
              <a:t>Normally used to </a:t>
            </a:r>
            <a:r>
              <a:rPr lang="en-GB" i="1" dirty="0" smtClean="0"/>
              <a:t>style blocks of content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span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 smtClean="0"/>
              <a:t> Element:</a:t>
            </a:r>
          </a:p>
          <a:p>
            <a:pPr lvl="2"/>
            <a:r>
              <a:rPr lang="en-GB" dirty="0" smtClean="0"/>
              <a:t>An </a:t>
            </a:r>
            <a:r>
              <a:rPr lang="en-GB" b="1" i="1" dirty="0" smtClean="0"/>
              <a:t>inline</a:t>
            </a:r>
            <a:r>
              <a:rPr lang="en-GB" dirty="0" smtClean="0"/>
              <a:t> element normally used as a container for some text content.</a:t>
            </a:r>
          </a:p>
          <a:p>
            <a:pPr lvl="2"/>
            <a:r>
              <a:rPr lang="en-GB" dirty="0" smtClean="0"/>
              <a:t>Normally used to style a portion of text.</a:t>
            </a:r>
            <a:endParaRPr lang="en-GB" dirty="0"/>
          </a:p>
          <a:p>
            <a:r>
              <a:rPr lang="en-GB" u="sng" dirty="0" smtClean="0"/>
              <a:t>Note</a:t>
            </a:r>
            <a:r>
              <a:rPr lang="en-GB" dirty="0" smtClean="0"/>
              <a:t>: </a:t>
            </a:r>
            <a:r>
              <a:rPr lang="en-GB" i="1" dirty="0" smtClean="0"/>
              <a:t>There are some other important container elements – next lesson!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7957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HTML Attributes for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333389" cy="5187099"/>
          </a:xfrm>
        </p:spPr>
        <p:txBody>
          <a:bodyPr>
            <a:normAutofit/>
          </a:bodyPr>
          <a:lstStyle/>
          <a:p>
            <a:r>
              <a:rPr lang="en-GB" u="sng" dirty="0" smtClean="0"/>
              <a:t>Two</a:t>
            </a:r>
            <a:r>
              <a:rPr lang="en-GB" dirty="0" smtClean="0"/>
              <a:t> important attributes used for defining CSS styles: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id</a:t>
            </a:r>
            <a:r>
              <a:rPr lang="en-GB" dirty="0" smtClean="0"/>
              <a:t> attribute:</a:t>
            </a:r>
          </a:p>
          <a:p>
            <a:pPr lvl="2"/>
            <a:r>
              <a:rPr lang="en-GB" dirty="0" smtClean="0"/>
              <a:t>Used to uniquely identify a </a:t>
            </a:r>
            <a:r>
              <a:rPr lang="en-GB" b="1" i="1" dirty="0" smtClean="0"/>
              <a:t>single element</a:t>
            </a:r>
            <a:r>
              <a:rPr lang="en-GB" dirty="0" smtClean="0"/>
              <a:t> on a page</a:t>
            </a:r>
          </a:p>
          <a:p>
            <a:pPr lvl="2"/>
            <a:r>
              <a:rPr lang="en-GB" dirty="0" smtClean="0"/>
              <a:t>Useful for CSS and also JavaScript programming</a:t>
            </a:r>
          </a:p>
          <a:p>
            <a:pPr marL="1143000" lvl="3" indent="0">
              <a:buNone/>
            </a:pPr>
            <a:r>
              <a:rPr lang="en-GB" u="sng" dirty="0" smtClean="0"/>
              <a:t>Note</a:t>
            </a:r>
            <a:r>
              <a:rPr lang="en-GB" dirty="0" smtClean="0"/>
              <a:t>: </a:t>
            </a:r>
            <a:r>
              <a:rPr lang="en-GB" i="1" dirty="0" smtClean="0"/>
              <a:t>No two elements on the same page should have the same id value</a:t>
            </a:r>
            <a:r>
              <a:rPr lang="en-GB" dirty="0" smtClean="0"/>
              <a:t>.</a:t>
            </a:r>
          </a:p>
          <a:p>
            <a:pPr marL="1143000" lvl="3" indent="0">
              <a:buNone/>
            </a:pP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7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="para1"&gt;</a:t>
            </a:r>
            <a:r>
              <a:rPr lang="en-GB" sz="17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7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class</a:t>
            </a:r>
            <a:r>
              <a:rPr lang="en-GB" dirty="0" smtClean="0"/>
              <a:t> attribute:</a:t>
            </a:r>
          </a:p>
          <a:p>
            <a:pPr lvl="2"/>
            <a:r>
              <a:rPr lang="en-GB" dirty="0" smtClean="0"/>
              <a:t>Uses a class name to group (class) together and identify </a:t>
            </a:r>
            <a:r>
              <a:rPr lang="en-GB" b="1" i="1" dirty="0" smtClean="0"/>
              <a:t>a set of multiple elements</a:t>
            </a:r>
            <a:r>
              <a:rPr lang="en-GB" dirty="0" smtClean="0"/>
              <a:t> to style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39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HTML Attributes for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333389" cy="518709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u="sng" dirty="0" smtClean="0"/>
              <a:t>Two</a:t>
            </a:r>
            <a:r>
              <a:rPr lang="en-GB" dirty="0" smtClean="0"/>
              <a:t> important </a:t>
            </a:r>
            <a:r>
              <a:rPr lang="en-GB" b="1" u="sng" dirty="0" smtClean="0"/>
              <a:t>attributes</a:t>
            </a:r>
            <a:r>
              <a:rPr lang="en-GB" dirty="0" smtClean="0"/>
              <a:t> used for defining CSS styles: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id</a:t>
            </a:r>
            <a:r>
              <a:rPr lang="en-GB" dirty="0" smtClean="0"/>
              <a:t> attribute:</a:t>
            </a:r>
          </a:p>
          <a:p>
            <a:pPr lvl="1"/>
            <a:r>
              <a:rPr lang="en-GB" dirty="0" smtClean="0"/>
              <a:t>Used to uniquely identify a </a:t>
            </a:r>
            <a:r>
              <a:rPr lang="en-GB" b="1" i="1" dirty="0" smtClean="0"/>
              <a:t>single element</a:t>
            </a:r>
            <a:r>
              <a:rPr lang="en-GB" dirty="0" smtClean="0"/>
              <a:t> on a page</a:t>
            </a:r>
          </a:p>
          <a:p>
            <a:pPr lvl="1"/>
            <a:r>
              <a:rPr lang="en-GB" dirty="0" smtClean="0"/>
              <a:t>Useful for CSS and also JavaScript programming</a:t>
            </a:r>
          </a:p>
          <a:p>
            <a:pPr marL="685800" lvl="2" indent="0">
              <a:buNone/>
            </a:pPr>
            <a:r>
              <a:rPr lang="en-GB" u="sng" dirty="0" smtClean="0"/>
              <a:t>Note</a:t>
            </a:r>
            <a:r>
              <a:rPr lang="en-GB" dirty="0" smtClean="0"/>
              <a:t>: </a:t>
            </a:r>
            <a:r>
              <a:rPr lang="en-GB" i="1" dirty="0" smtClean="0"/>
              <a:t>No two elements on the same page should have the same id value</a:t>
            </a:r>
            <a:r>
              <a:rPr lang="en-GB" dirty="0" smtClean="0"/>
              <a:t>.</a:t>
            </a:r>
          </a:p>
          <a:p>
            <a:pPr marL="68580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="para1"&gt;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b="1" dirty="0" smtClean="0"/>
              <a:t>class</a:t>
            </a:r>
            <a:r>
              <a:rPr lang="en-GB" dirty="0" smtClean="0"/>
              <a:t> attribute:</a:t>
            </a:r>
          </a:p>
          <a:p>
            <a:pPr lvl="1"/>
            <a:r>
              <a:rPr lang="en-GB" dirty="0" smtClean="0"/>
              <a:t>Uses a class name to group (class) together and identify </a:t>
            </a:r>
            <a:r>
              <a:rPr lang="en-GB" b="1" i="1" dirty="0" smtClean="0"/>
              <a:t>a set of multiple elements</a:t>
            </a:r>
            <a:endParaRPr lang="en-GB" dirty="0" smtClean="0"/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7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CSS Style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08804" cy="5168246"/>
          </a:xfrm>
        </p:spPr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spcBef>
                <a:spcPts val="1200"/>
              </a:spcBef>
              <a:buNone/>
            </a:pPr>
            <a:r>
              <a:rPr lang="en-GB" dirty="0" smtClean="0"/>
              <a:t>A CSS style rule requires: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Selector</a:t>
            </a:r>
            <a:r>
              <a:rPr lang="en-GB" dirty="0" smtClean="0"/>
              <a:t>: to choose the HTML element that you want to style.</a:t>
            </a:r>
          </a:p>
          <a:p>
            <a:r>
              <a:rPr lang="en-GB" dirty="0" smtClean="0"/>
              <a:t>One or more </a:t>
            </a:r>
            <a:r>
              <a:rPr lang="en-GB" b="1" dirty="0" smtClean="0"/>
              <a:t>Declarations</a:t>
            </a:r>
            <a:r>
              <a:rPr lang="en-GB" dirty="0" smtClean="0"/>
              <a:t>: enclosed within curly braces { … }. Each declaration is made up of: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Property Name</a:t>
            </a:r>
            <a:r>
              <a:rPr lang="en-GB" dirty="0" smtClean="0"/>
              <a:t>: the CSS property you want to style/format e.g. colour, background, font, width, etc.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Property Value</a:t>
            </a:r>
            <a:r>
              <a:rPr lang="en-GB" dirty="0" smtClean="0"/>
              <a:t>: the value you want to set the CSS property that you are styling to.</a:t>
            </a:r>
          </a:p>
          <a:p>
            <a:pPr marL="640080" lvl="2" indent="0">
              <a:spcBef>
                <a:spcPts val="1800"/>
              </a:spcBef>
              <a:buNone/>
            </a:pPr>
            <a:r>
              <a:rPr lang="en-GB" i="1" dirty="0" smtClean="0"/>
              <a:t>(semi-colons “</a:t>
            </a:r>
            <a:r>
              <a:rPr lang="en-GB" b="1" i="1" dirty="0" smtClean="0"/>
              <a:t>;</a:t>
            </a:r>
            <a:r>
              <a:rPr lang="en-GB" i="1" dirty="0" smtClean="0"/>
              <a:t>” are used to separate multiple declarations)</a:t>
            </a:r>
            <a:endParaRPr lang="en-GB" i="1" dirty="0"/>
          </a:p>
        </p:txBody>
      </p:sp>
      <p:pic>
        <p:nvPicPr>
          <p:cNvPr id="4" name="Content Placeholder 3" descr="selector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" y="1581344"/>
            <a:ext cx="6503670" cy="136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0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CSS selectors allow you to select the elements from your HTML that you want to style/format.</a:t>
            </a:r>
          </a:p>
          <a:p>
            <a:r>
              <a:rPr lang="en-GB" dirty="0"/>
              <a:t>S</a:t>
            </a:r>
            <a:r>
              <a:rPr lang="en-GB" dirty="0" smtClean="0"/>
              <a:t>electors are used to find elements based on their: </a:t>
            </a:r>
          </a:p>
          <a:p>
            <a:pPr lvl="1"/>
            <a:r>
              <a:rPr lang="en-GB" dirty="0" smtClean="0"/>
              <a:t>type, </a:t>
            </a:r>
          </a:p>
          <a:p>
            <a:pPr lvl="1"/>
            <a:r>
              <a:rPr lang="en-GB" dirty="0" smtClean="0"/>
              <a:t>id, class and </a:t>
            </a:r>
            <a:r>
              <a:rPr lang="en-GB" dirty="0"/>
              <a:t>other </a:t>
            </a:r>
            <a:r>
              <a:rPr lang="en-GB" dirty="0" smtClean="0"/>
              <a:t>attribute values,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nd some other HTML properties.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8617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Most Commonly Used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25780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element</a:t>
            </a:r>
            <a:r>
              <a:rPr lang="en-GB" dirty="0" smtClean="0"/>
              <a:t> selector: </a:t>
            </a:r>
          </a:p>
          <a:p>
            <a:pPr lvl="1"/>
            <a:r>
              <a:rPr lang="en-GB" dirty="0"/>
              <a:t>U</a:t>
            </a:r>
            <a:r>
              <a:rPr lang="en-GB" dirty="0" smtClean="0"/>
              <a:t>sed to style a </a:t>
            </a:r>
            <a:r>
              <a:rPr lang="en-GB" b="1" i="1" dirty="0" smtClean="0"/>
              <a:t>particular type of element </a:t>
            </a:r>
            <a:r>
              <a:rPr lang="en-GB" dirty="0" smtClean="0"/>
              <a:t>e.g. h1, p, body, div, etc.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efined using the element type’s name.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id</a:t>
            </a:r>
            <a:r>
              <a:rPr lang="en-GB" dirty="0" smtClean="0"/>
              <a:t> selector:</a:t>
            </a:r>
          </a:p>
          <a:p>
            <a:pPr lvl="1"/>
            <a:r>
              <a:rPr lang="en-GB" dirty="0" smtClean="0"/>
              <a:t>Used to style a </a:t>
            </a:r>
            <a:r>
              <a:rPr lang="en-GB" b="1" i="1" dirty="0" smtClean="0"/>
              <a:t>single unique element</a:t>
            </a:r>
          </a:p>
          <a:p>
            <a:pPr lvl="1"/>
            <a:r>
              <a:rPr lang="en-GB" dirty="0" smtClean="0"/>
              <a:t>Defined using a “</a:t>
            </a:r>
            <a:r>
              <a:rPr lang="en-GB" b="1" dirty="0" smtClean="0"/>
              <a:t>#</a:t>
            </a:r>
            <a:r>
              <a:rPr lang="en-GB" dirty="0" smtClean="0"/>
              <a:t>” followed by the element’s id attribute value.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class</a:t>
            </a:r>
            <a:r>
              <a:rPr lang="en-GB" dirty="0" smtClean="0"/>
              <a:t> selector</a:t>
            </a:r>
          </a:p>
          <a:p>
            <a:pPr lvl="1"/>
            <a:r>
              <a:rPr lang="en-GB" dirty="0" smtClean="0"/>
              <a:t>Usually used to style </a:t>
            </a:r>
            <a:r>
              <a:rPr lang="en-GB" b="1" i="1" dirty="0" smtClean="0"/>
              <a:t>one or more similar elements</a:t>
            </a:r>
          </a:p>
          <a:p>
            <a:pPr lvl="1"/>
            <a:r>
              <a:rPr lang="en-GB" dirty="0" smtClean="0"/>
              <a:t>Defined using a “</a:t>
            </a:r>
            <a:r>
              <a:rPr lang="en-GB" b="1" dirty="0" smtClean="0"/>
              <a:t>.</a:t>
            </a:r>
            <a:r>
              <a:rPr lang="en-GB" dirty="0" smtClean="0"/>
              <a:t>” followed by the element class the style applies to.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3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dirty="0" smtClean="0"/>
              <a:t>Commonly Used CSS Selectors Examples</a:t>
            </a:r>
            <a:endParaRPr lang="en-GB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3914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element</a:t>
            </a:r>
            <a:r>
              <a:rPr lang="en-GB" dirty="0" smtClean="0"/>
              <a:t> selector: applies to all p elements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 smtClean="0"/>
              <a:t>The </a:t>
            </a:r>
            <a:r>
              <a:rPr lang="en-GB" b="1" dirty="0" smtClean="0"/>
              <a:t>id</a:t>
            </a:r>
            <a:r>
              <a:rPr lang="en-GB" dirty="0" smtClean="0"/>
              <a:t> selector: applies to an element with id para1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r>
              <a:rPr lang="en-GB" dirty="0" smtClean="0"/>
              <a:t>The </a:t>
            </a:r>
            <a:r>
              <a:rPr lang="en-GB" b="1" dirty="0" smtClean="0"/>
              <a:t>class</a:t>
            </a:r>
            <a:r>
              <a:rPr lang="en-GB" dirty="0" smtClean="0"/>
              <a:t> selector: applies to any element with a class </a:t>
            </a:r>
            <a:r>
              <a:rPr lang="en-GB" dirty="0" err="1" smtClean="0"/>
              <a:t>redPara</a:t>
            </a:r>
            <a:endParaRPr lang="en-GB" dirty="0" smtClean="0"/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</p:txBody>
      </p:sp>
      <p:grpSp>
        <p:nvGrpSpPr>
          <p:cNvPr id="29" name="Group 28"/>
          <p:cNvGrpSpPr/>
          <p:nvPr/>
        </p:nvGrpSpPr>
        <p:grpSpPr>
          <a:xfrm>
            <a:off x="4163703" y="2064470"/>
            <a:ext cx="3224498" cy="1015663"/>
            <a:chOff x="4163703" y="2064470"/>
            <a:chExt cx="3224498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 flipH="1">
              <a:off x="4223209" y="2277089"/>
              <a:ext cx="924855" cy="11731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4163703" y="2483353"/>
              <a:ext cx="984361" cy="88948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/>
          <p:cNvGrpSpPr/>
          <p:nvPr/>
        </p:nvGrpSpPr>
        <p:grpSpPr>
          <a:xfrm>
            <a:off x="3978111" y="3585292"/>
            <a:ext cx="4820733" cy="1015663"/>
            <a:chOff x="3978111" y="3585292"/>
            <a:chExt cx="4820733" cy="1015663"/>
          </a:xfrm>
        </p:grpSpPr>
        <p:sp>
          <p:nvSpPr>
            <p:cNvPr id="6" name="TextBox 5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 smtClean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3544478" y="5170568"/>
            <a:ext cx="5415852" cy="1015663"/>
            <a:chOff x="3544478" y="5170568"/>
            <a:chExt cx="5415852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969494" y="5170568"/>
              <a:ext cx="3990836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 smtClean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 smtClean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 smtClean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smtClean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 smtClean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 flipH="1">
              <a:off x="354447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 flipV="1">
              <a:off x="3544478" y="5401559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Box 24"/>
          <p:cNvSpPr txBox="1"/>
          <p:nvPr/>
        </p:nvSpPr>
        <p:spPr>
          <a:xfrm>
            <a:off x="1036956" y="6476211"/>
            <a:ext cx="6383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The arrows show which paragraph elements the styles apply to.</a:t>
            </a:r>
            <a:endParaRPr lang="en-GB" i="1" dirty="0"/>
          </a:p>
        </p:txBody>
      </p:sp>
      <p:sp>
        <p:nvSpPr>
          <p:cNvPr id="14" name="Rectangle 13"/>
          <p:cNvSpPr/>
          <p:nvPr/>
        </p:nvSpPr>
        <p:spPr>
          <a:xfrm>
            <a:off x="5580112" y="5242576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5580112" y="3658400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91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Grouping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36461" cy="525780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If you have different CSS selectors with the same style definitions, you can group them together.</a:t>
            </a:r>
          </a:p>
          <a:p>
            <a:r>
              <a:rPr lang="en-GB" dirty="0" smtClean="0"/>
              <a:t>To group selectors that share definitions, separate each selector with a comma before the style declarations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pPr lvl="1"/>
            <a:r>
              <a:rPr lang="en-GB" dirty="0" smtClean="0"/>
              <a:t>This CSS style will apply to all h1 and h2 elements as well as any element with a class attribute set to “</a:t>
            </a:r>
            <a:r>
              <a:rPr lang="en-GB" dirty="0" err="1" smtClean="0"/>
              <a:t>redPara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Grouping </a:t>
            </a:r>
            <a:r>
              <a:rPr lang="en-GB" dirty="0"/>
              <a:t>selectors with the same style definitions minimises code and eliminates duplication.</a:t>
            </a:r>
          </a:p>
        </p:txBody>
      </p:sp>
    </p:spTree>
    <p:extLst>
      <p:ext uri="{BB962C8B-B14F-4D97-AF65-F5344CB8AC3E}">
        <p14:creationId xmlns:p14="http://schemas.microsoft.com/office/powerpoint/2010/main" val="276550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 you define CSS Styles?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52448" cy="512859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There are three ways to add CSS style definitions to your HTML:</a:t>
            </a:r>
          </a:p>
          <a:p>
            <a:pPr lvl="1"/>
            <a:r>
              <a:rPr lang="en-GB" dirty="0" smtClean="0"/>
              <a:t>Inline Style (</a:t>
            </a:r>
            <a:r>
              <a:rPr lang="en-GB" b="1" dirty="0" smtClean="0"/>
              <a:t>avoid!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applies to only a single element</a:t>
            </a:r>
          </a:p>
          <a:p>
            <a:pPr lvl="2"/>
            <a:r>
              <a:rPr lang="en-GB" dirty="0" smtClean="0"/>
              <a:t>add a </a:t>
            </a:r>
            <a:r>
              <a:rPr lang="en-GB" b="1" i="1" dirty="0" smtClean="0"/>
              <a:t>style attribute</a:t>
            </a:r>
            <a:r>
              <a:rPr lang="en-GB" dirty="0" smtClean="0"/>
              <a:t> with the definitions to the element</a:t>
            </a:r>
          </a:p>
          <a:p>
            <a:pPr lvl="1"/>
            <a:r>
              <a:rPr lang="en-GB" dirty="0" smtClean="0"/>
              <a:t>Internal Styles</a:t>
            </a:r>
          </a:p>
          <a:p>
            <a:pPr lvl="2"/>
            <a:r>
              <a:rPr lang="en-GB" dirty="0" smtClean="0"/>
              <a:t>applies to a single web page document</a:t>
            </a:r>
          </a:p>
          <a:p>
            <a:pPr lvl="2"/>
            <a:r>
              <a:rPr lang="en-GB" dirty="0" smtClean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 smtClean="0"/>
              <a:t> element to the &lt;head&gt; section</a:t>
            </a:r>
          </a:p>
          <a:p>
            <a:pPr lvl="1"/>
            <a:r>
              <a:rPr lang="en-GB" dirty="0" smtClean="0"/>
              <a:t>External Style Sheet (</a:t>
            </a:r>
            <a:r>
              <a:rPr lang="en-GB" b="1" dirty="0" smtClean="0"/>
              <a:t>best practice</a:t>
            </a:r>
            <a:r>
              <a:rPr lang="en-GB" dirty="0" smtClean="0"/>
              <a:t>) </a:t>
            </a:r>
          </a:p>
          <a:p>
            <a:pPr lvl="2"/>
            <a:r>
              <a:rPr lang="en-GB" dirty="0"/>
              <a:t>i</a:t>
            </a:r>
            <a:r>
              <a:rPr lang="en-GB" dirty="0" smtClean="0"/>
              <a:t>deal for styling a multi-page website and for organising your CSS style definitions.</a:t>
            </a:r>
          </a:p>
          <a:p>
            <a:pPr lvl="2"/>
            <a:r>
              <a:rPr lang="en-GB" dirty="0"/>
              <a:t>s</a:t>
            </a:r>
            <a:r>
              <a:rPr lang="en-GB" dirty="0" smtClean="0"/>
              <a:t>tyle definitions are in a separate file and linked to the HTML document with a 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1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 smtClean="0"/>
              <a:t> tag in the head section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798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styles are we using today?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Adding a splash of colour</a:t>
            </a:r>
          </a:p>
          <a:p>
            <a:r>
              <a:rPr lang="en-GB" dirty="0" smtClean="0"/>
              <a:t>The text – font, size, etc.</a:t>
            </a:r>
          </a:p>
          <a:p>
            <a:r>
              <a:rPr lang="en-GB" dirty="0" smtClean="0"/>
              <a:t>Adding a background or two</a:t>
            </a:r>
          </a:p>
          <a:p>
            <a:r>
              <a:rPr lang="en-GB" dirty="0" smtClean="0"/>
              <a:t>Adding a border</a:t>
            </a:r>
          </a:p>
          <a:p>
            <a:r>
              <a:rPr lang="en-GB" dirty="0" smtClean="0"/>
              <a:t>Spacing things out – paddings and margins</a:t>
            </a:r>
          </a:p>
          <a:p>
            <a:r>
              <a:rPr lang="en-GB" dirty="0" smtClean="0"/>
              <a:t>Changing the size of stuff</a:t>
            </a:r>
          </a:p>
          <a:p>
            <a:r>
              <a:rPr lang="en-GB" dirty="0" smtClean="0"/>
              <a:t>Styling links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84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Styling a HTML page with CSS.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31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Colour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ways to specify colour in CSS, using:</a:t>
            </a:r>
          </a:p>
          <a:p>
            <a:pPr lvl="1"/>
            <a:r>
              <a:rPr lang="en-GB" dirty="0" smtClean="0"/>
              <a:t>Red (</a:t>
            </a:r>
            <a:r>
              <a:rPr lang="en-GB" dirty="0" smtClean="0">
                <a:solidFill>
                  <a:srgbClr val="FF0000"/>
                </a:solidFill>
              </a:rPr>
              <a:t>R</a:t>
            </a:r>
            <a:r>
              <a:rPr lang="en-GB" dirty="0" smtClean="0"/>
              <a:t>), Green (</a:t>
            </a:r>
            <a:r>
              <a:rPr lang="en-GB" dirty="0" smtClean="0">
                <a:solidFill>
                  <a:srgbClr val="00B050"/>
                </a:solidFill>
              </a:rPr>
              <a:t>G</a:t>
            </a:r>
            <a:r>
              <a:rPr lang="en-GB" dirty="0" smtClean="0"/>
              <a:t>) and Blue (</a:t>
            </a:r>
            <a:r>
              <a:rPr lang="en-GB" dirty="0" smtClean="0">
                <a:solidFill>
                  <a:srgbClr val="0070C0"/>
                </a:solidFill>
              </a:rPr>
              <a:t>B</a:t>
            </a:r>
            <a:r>
              <a:rPr lang="en-GB" dirty="0" smtClean="0"/>
              <a:t>) colour component values</a:t>
            </a:r>
          </a:p>
          <a:p>
            <a:pPr lvl="1"/>
            <a:r>
              <a:rPr lang="en-GB" dirty="0" smtClean="0"/>
              <a:t>Hue, Saturation and Lightness of a colour</a:t>
            </a:r>
          </a:p>
          <a:p>
            <a:r>
              <a:rPr lang="en-GB" dirty="0" smtClean="0"/>
              <a:t>CSS</a:t>
            </a:r>
            <a:r>
              <a:rPr lang="en-GB" b="1" dirty="0" smtClean="0"/>
              <a:t>3</a:t>
            </a:r>
            <a:r>
              <a:rPr lang="en-GB" dirty="0" smtClean="0"/>
              <a:t> also allows you to add transparency to a colour using the alpha (</a:t>
            </a:r>
            <a:r>
              <a:rPr lang="en-GB" b="1" dirty="0" smtClean="0"/>
              <a:t>a</a:t>
            </a:r>
            <a:r>
              <a:rPr lang="en-GB" dirty="0" smtClean="0"/>
              <a:t>) channel.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63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CSS Colour: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Red (</a:t>
            </a:r>
            <a:r>
              <a:rPr lang="en-GB" sz="2800" dirty="0">
                <a:solidFill>
                  <a:srgbClr val="FF0000"/>
                </a:solidFill>
              </a:rPr>
              <a:t>R</a:t>
            </a:r>
            <a:r>
              <a:rPr lang="en-GB" sz="2800" dirty="0">
                <a:solidFill>
                  <a:srgbClr val="464646"/>
                </a:solidFill>
              </a:rPr>
              <a:t>), Green (</a:t>
            </a:r>
            <a:r>
              <a:rPr lang="en-GB" sz="2800" dirty="0">
                <a:solidFill>
                  <a:srgbClr val="00B050"/>
                </a:solidFill>
              </a:rPr>
              <a:t>G</a:t>
            </a:r>
            <a:r>
              <a:rPr lang="en-GB" sz="2800" dirty="0">
                <a:solidFill>
                  <a:srgbClr val="464646"/>
                </a:solidFill>
              </a:rPr>
              <a:t>) and Blue (</a:t>
            </a:r>
            <a:r>
              <a:rPr lang="en-GB" sz="2800" dirty="0">
                <a:solidFill>
                  <a:srgbClr val="0070C0"/>
                </a:solidFill>
              </a:rPr>
              <a:t>B</a:t>
            </a:r>
            <a:r>
              <a:rPr lang="en-GB" sz="2800" dirty="0">
                <a:solidFill>
                  <a:srgbClr val="464646"/>
                </a:solidFill>
              </a:rPr>
              <a:t>) Colour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Hexadecimal Colours:</a:t>
            </a:r>
          </a:p>
          <a:p>
            <a:pPr lvl="1"/>
            <a:r>
              <a:rPr lang="en-GB" b="1" dirty="0"/>
              <a:t>#RRGGBB</a:t>
            </a:r>
          </a:p>
          <a:p>
            <a:pPr lvl="2"/>
            <a:r>
              <a:rPr lang="en-GB" dirty="0"/>
              <a:t>RR, GG, BB is a hex value between 0 and FF</a:t>
            </a:r>
          </a:p>
          <a:p>
            <a:pPr lvl="2"/>
            <a:r>
              <a:rPr lang="en-GB" dirty="0"/>
              <a:t>Old Browsers understand this </a:t>
            </a:r>
            <a:r>
              <a:rPr lang="en-GB" dirty="0" smtClean="0"/>
              <a:t>format!</a:t>
            </a:r>
            <a:endParaRPr lang="en-GB" dirty="0"/>
          </a:p>
          <a:p>
            <a:r>
              <a:rPr lang="en-GB" dirty="0"/>
              <a:t>RGB and RGBA Colours:</a:t>
            </a:r>
          </a:p>
          <a:p>
            <a:pPr lvl="1"/>
            <a:r>
              <a:rPr lang="en-GB" b="1" dirty="0" err="1"/>
              <a:t>rgb</a:t>
            </a:r>
            <a:r>
              <a:rPr lang="en-GB" dirty="0"/>
              <a:t>(red, green, blue)</a:t>
            </a:r>
          </a:p>
          <a:p>
            <a:pPr lvl="1"/>
            <a:r>
              <a:rPr lang="en-GB" b="1" dirty="0" err="1"/>
              <a:t>rgba</a:t>
            </a:r>
            <a:r>
              <a:rPr lang="en-GB" dirty="0"/>
              <a:t>(red, green, blue, alpha)</a:t>
            </a:r>
          </a:p>
          <a:p>
            <a:pPr lvl="2"/>
            <a:r>
              <a:rPr lang="en-GB" dirty="0"/>
              <a:t>red, green, blue is an integer value between 0 and 255</a:t>
            </a:r>
          </a:p>
          <a:p>
            <a:pPr lvl="2"/>
            <a:r>
              <a:rPr lang="en-GB" dirty="0"/>
              <a:t>alpha defines opacity: 0.0 (transparent)    1:0 (opaque)</a:t>
            </a:r>
          </a:p>
          <a:p>
            <a:pPr marL="0" indent="0">
              <a:buNone/>
            </a:pPr>
            <a:r>
              <a:rPr lang="en-GB" i="1" dirty="0" smtClean="0"/>
              <a:t>Don’t memorise values, use:</a:t>
            </a:r>
          </a:p>
          <a:p>
            <a:pPr lvl="2"/>
            <a:r>
              <a:rPr lang="en-GB" i="1" dirty="0" smtClean="0">
                <a:hlinkClick r:id="rId3"/>
              </a:rPr>
              <a:t>Adobe </a:t>
            </a:r>
            <a:r>
              <a:rPr lang="en-GB" i="1" dirty="0" err="1">
                <a:hlinkClick r:id="rId3"/>
              </a:rPr>
              <a:t>Color</a:t>
            </a:r>
            <a:r>
              <a:rPr lang="en-GB" i="1" dirty="0">
                <a:hlinkClick r:id="rId3"/>
              </a:rPr>
              <a:t> </a:t>
            </a:r>
            <a:r>
              <a:rPr lang="en-GB" i="1" dirty="0" smtClean="0">
                <a:hlinkClick r:id="rId3"/>
              </a:rPr>
              <a:t>CC</a:t>
            </a:r>
            <a:endParaRPr lang="en-GB" i="1" dirty="0" smtClean="0"/>
          </a:p>
          <a:p>
            <a:pPr lvl="2"/>
            <a:r>
              <a:rPr lang="en-GB" i="1" dirty="0">
                <a:hlinkClick r:id="rId4"/>
              </a:rPr>
              <a:t>http://paletton.com</a:t>
            </a:r>
            <a:r>
              <a:rPr lang="en-GB" i="1" dirty="0" smtClean="0">
                <a:hlinkClick r:id="rId4"/>
              </a:rPr>
              <a:t>/</a:t>
            </a:r>
            <a:r>
              <a:rPr lang="en-GB" i="1" dirty="0" smtClean="0"/>
              <a:t> </a:t>
            </a:r>
            <a:r>
              <a:rPr lang="en-GB" i="1" dirty="0"/>
              <a:t>or similar</a:t>
            </a:r>
          </a:p>
        </p:txBody>
      </p:sp>
    </p:spTree>
    <p:extLst>
      <p:ext uri="{BB962C8B-B14F-4D97-AF65-F5344CB8AC3E}">
        <p14:creationId xmlns:p14="http://schemas.microsoft.com/office/powerpoint/2010/main" val="134384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CSS Colour:</a:t>
            </a:r>
            <a:br>
              <a:rPr lang="en-GB" dirty="0" smtClean="0"/>
            </a:br>
            <a:r>
              <a:rPr lang="en-GB" sz="3100" dirty="0" smtClean="0">
                <a:solidFill>
                  <a:srgbClr val="464646"/>
                </a:solidFill>
              </a:rPr>
              <a:t> Hue (H), Saturation (S) and Lightness (L) of Colours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88508" cy="4900634"/>
          </a:xfrm>
        </p:spPr>
        <p:txBody>
          <a:bodyPr/>
          <a:lstStyle/>
          <a:p>
            <a:r>
              <a:rPr lang="en-GB" dirty="0" smtClean="0"/>
              <a:t>Two formats:</a:t>
            </a:r>
          </a:p>
          <a:p>
            <a:pPr lvl="1"/>
            <a:r>
              <a:rPr lang="en-GB" b="1" dirty="0" err="1" smtClean="0"/>
              <a:t>hsl</a:t>
            </a:r>
            <a:r>
              <a:rPr lang="en-GB" dirty="0" smtClean="0"/>
              <a:t>(hue°, saturation%, lightness%)</a:t>
            </a:r>
          </a:p>
          <a:p>
            <a:pPr lvl="1"/>
            <a:r>
              <a:rPr lang="en-GB" b="1" dirty="0" err="1" smtClean="0"/>
              <a:t>hsla</a:t>
            </a:r>
            <a:r>
              <a:rPr lang="en-GB" dirty="0" smtClean="0"/>
              <a:t>(hue°, saturation%, lightness%, alpha)</a:t>
            </a:r>
          </a:p>
          <a:p>
            <a:r>
              <a:rPr lang="en-GB" dirty="0" smtClean="0"/>
              <a:t>Uses the colour wheel:</a:t>
            </a:r>
          </a:p>
          <a:p>
            <a:pPr lvl="1"/>
            <a:r>
              <a:rPr lang="en-GB" dirty="0" smtClean="0"/>
              <a:t>Hue: the degree of the colour on the wheel</a:t>
            </a:r>
          </a:p>
          <a:p>
            <a:pPr lvl="1"/>
            <a:r>
              <a:rPr lang="en-GB" dirty="0" smtClean="0"/>
              <a:t>Saturation: used to tone down the colour (</a:t>
            </a:r>
            <a:r>
              <a:rPr lang="en-GB" dirty="0"/>
              <a:t>add grey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0%: shade of Grey</a:t>
            </a:r>
          </a:p>
          <a:p>
            <a:pPr lvl="1"/>
            <a:r>
              <a:rPr lang="en-GB" dirty="0" smtClean="0"/>
              <a:t>Lightness: used to add tints (white) or shades (black)</a:t>
            </a:r>
          </a:p>
          <a:p>
            <a:pPr lvl="2"/>
            <a:r>
              <a:rPr lang="en-GB" dirty="0" smtClean="0"/>
              <a:t>0%: Black</a:t>
            </a:r>
          </a:p>
          <a:p>
            <a:pPr>
              <a:spcBef>
                <a:spcPts val="1200"/>
              </a:spcBef>
              <a:buNone/>
            </a:pPr>
            <a:r>
              <a:rPr lang="en-GB" i="1" dirty="0" smtClean="0"/>
              <a:t>You can use </a:t>
            </a:r>
            <a:r>
              <a:rPr lang="en-GB" i="1" dirty="0" smtClean="0">
                <a:hlinkClick r:id="rId3"/>
              </a:rPr>
              <a:t>HSL </a:t>
            </a:r>
            <a:r>
              <a:rPr lang="en-GB" i="1" dirty="0" err="1" smtClean="0">
                <a:hlinkClick r:id="rId3"/>
              </a:rPr>
              <a:t>Color</a:t>
            </a:r>
            <a:r>
              <a:rPr lang="en-GB" i="1" dirty="0" smtClean="0">
                <a:hlinkClick r:id="rId3"/>
              </a:rPr>
              <a:t> Picker</a:t>
            </a:r>
            <a:r>
              <a:rPr lang="en-GB" i="1" dirty="0" smtClean="0"/>
              <a:t>, or similar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71868" y="5429264"/>
            <a:ext cx="1816523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50%: None</a:t>
            </a:r>
            <a:endParaRPr lang="en-GB" sz="23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72198" y="5429264"/>
            <a:ext cx="2072042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100%: White</a:t>
            </a:r>
            <a:endParaRPr lang="en-GB" sz="2300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868899" y="4500570"/>
            <a:ext cx="2703497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100%: Full Colour</a:t>
            </a:r>
            <a:endParaRPr lang="en-GB" sz="2300" dirty="0">
              <a:solidFill>
                <a:prstClr val="black"/>
              </a:solidFill>
            </a:endParaRPr>
          </a:p>
        </p:txBody>
      </p:sp>
      <p:pic>
        <p:nvPicPr>
          <p:cNvPr id="7" name="Picture 6" descr="colour-wheel-97-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914" y="1714488"/>
            <a:ext cx="1524000" cy="1506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082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Border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1411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Draws a border line/strip around an element.</a:t>
            </a:r>
          </a:p>
          <a:p>
            <a:r>
              <a:rPr lang="en-GB" dirty="0" smtClean="0"/>
              <a:t>Also used to specify no border wanted!</a:t>
            </a:r>
          </a:p>
          <a:p>
            <a:r>
              <a:rPr lang="en-GB" dirty="0" smtClean="0"/>
              <a:t>The CSS border properties:</a:t>
            </a:r>
          </a:p>
          <a:p>
            <a:pPr lvl="1"/>
            <a:r>
              <a:rPr lang="en-GB" b="1" i="1" dirty="0" smtClean="0"/>
              <a:t>border-style</a:t>
            </a:r>
            <a:r>
              <a:rPr lang="en-GB" dirty="0" smtClean="0"/>
              <a:t>: must be specified if you want the border to show.</a:t>
            </a:r>
          </a:p>
          <a:p>
            <a:pPr lvl="1"/>
            <a:r>
              <a:rPr lang="en-GB" b="1" i="1" dirty="0" smtClean="0"/>
              <a:t>border-width</a:t>
            </a:r>
            <a:r>
              <a:rPr lang="en-GB" dirty="0" smtClean="0"/>
              <a:t>: the thickness of the border</a:t>
            </a:r>
          </a:p>
          <a:p>
            <a:pPr lvl="1"/>
            <a:r>
              <a:rPr lang="en-GB" b="1" i="1" dirty="0" smtClean="0"/>
              <a:t>border-</a:t>
            </a:r>
            <a:r>
              <a:rPr lang="en-GB" b="1" i="1" dirty="0" err="1" smtClean="0"/>
              <a:t>color</a:t>
            </a:r>
            <a:r>
              <a:rPr lang="en-GB" dirty="0" smtClean="0"/>
              <a:t>: the colour of the border</a:t>
            </a:r>
            <a:endParaRPr lang="en-GB" dirty="0"/>
          </a:p>
          <a:p>
            <a:r>
              <a:rPr lang="en-GB" dirty="0" smtClean="0"/>
              <a:t>You can also </a:t>
            </a:r>
            <a:r>
              <a:rPr lang="en-GB" dirty="0"/>
              <a:t>specify styles for </a:t>
            </a:r>
            <a:r>
              <a:rPr lang="en-GB" i="1" dirty="0" smtClean="0"/>
              <a:t>individual</a:t>
            </a:r>
            <a:r>
              <a:rPr lang="en-GB" dirty="0" smtClean="0"/>
              <a:t> border edges</a:t>
            </a:r>
          </a:p>
          <a:p>
            <a:pPr lvl="1"/>
            <a:r>
              <a:rPr lang="en-GB" dirty="0" smtClean="0"/>
              <a:t>Just insert what edge (-edge) after border</a:t>
            </a:r>
          </a:p>
          <a:p>
            <a:pPr lvl="1"/>
            <a:r>
              <a:rPr lang="en-GB" dirty="0" smtClean="0"/>
              <a:t>E.g. </a:t>
            </a:r>
            <a:r>
              <a:rPr lang="en-GB" b="1" i="1" dirty="0" smtClean="0"/>
              <a:t>border-left-style</a:t>
            </a:r>
            <a:r>
              <a:rPr lang="en-GB" dirty="0" smtClean="0"/>
              <a:t>, </a:t>
            </a:r>
            <a:r>
              <a:rPr lang="en-GB" b="1" i="1" dirty="0" smtClean="0"/>
              <a:t>border-bottom-width</a:t>
            </a:r>
          </a:p>
          <a:p>
            <a:r>
              <a:rPr lang="en-GB" dirty="0" smtClean="0"/>
              <a:t>CSS3 also has some </a:t>
            </a:r>
            <a:r>
              <a:rPr lang="en-GB" dirty="0" smtClean="0">
                <a:hlinkClick r:id="rId3"/>
              </a:rPr>
              <a:t>new border properties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new rounded borders property is very useful.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68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CSS Margin properties put space around an element (</a:t>
            </a:r>
            <a:r>
              <a:rPr lang="en-GB" b="1" i="1" dirty="0" smtClean="0"/>
              <a:t>outside the border</a:t>
            </a:r>
            <a:r>
              <a:rPr lang="en-GB" dirty="0" smtClean="0"/>
              <a:t>).</a:t>
            </a:r>
          </a:p>
          <a:p>
            <a:r>
              <a:rPr lang="en-GB" dirty="0"/>
              <a:t>The value of the margin can 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 smtClean="0"/>
              <a:t>You can specify the same margin value for all sides using </a:t>
            </a:r>
            <a:r>
              <a:rPr lang="en-GB" b="1" i="1" dirty="0" smtClean="0"/>
              <a:t>margin</a:t>
            </a:r>
            <a:r>
              <a:rPr lang="en-GB" i="1" dirty="0" smtClean="0"/>
              <a:t>: value</a:t>
            </a:r>
            <a:r>
              <a:rPr lang="en-GB" dirty="0" smtClean="0"/>
              <a:t>;</a:t>
            </a:r>
          </a:p>
          <a:p>
            <a:pPr lvl="1"/>
            <a:r>
              <a:rPr lang="en-GB" dirty="0" smtClean="0"/>
              <a:t>Or different for each side, by inserting what edge before margin, e.g. </a:t>
            </a:r>
          </a:p>
          <a:p>
            <a:pPr marL="640080" lvl="2" indent="0" algn="ctr">
              <a:buNone/>
            </a:pPr>
            <a:r>
              <a:rPr lang="en-GB" b="1" i="1" dirty="0" smtClean="0"/>
              <a:t>left</a:t>
            </a:r>
            <a:r>
              <a:rPr lang="en-GB" i="1" dirty="0" smtClean="0"/>
              <a:t>-margin:10px</a:t>
            </a:r>
            <a:r>
              <a:rPr lang="en-GB" dirty="0" smtClean="0"/>
              <a:t>; </a:t>
            </a:r>
            <a:r>
              <a:rPr lang="en-GB" b="1" i="1" dirty="0" smtClean="0"/>
              <a:t>right</a:t>
            </a:r>
            <a:r>
              <a:rPr lang="en-GB" i="1" dirty="0" smtClean="0"/>
              <a:t>-margin</a:t>
            </a:r>
            <a:r>
              <a:rPr lang="en-GB" dirty="0" smtClean="0"/>
              <a:t>: 0;</a:t>
            </a:r>
          </a:p>
          <a:p>
            <a:r>
              <a:rPr lang="en-GB" dirty="0" smtClean="0"/>
              <a:t>There is also a shorthand property:</a:t>
            </a:r>
          </a:p>
          <a:p>
            <a:pPr lvl="1"/>
            <a:r>
              <a:rPr lang="en-GB" i="1" dirty="0" smtClean="0"/>
              <a:t>margin: top  right  bottom  left</a:t>
            </a:r>
            <a:r>
              <a:rPr lang="en-GB" dirty="0" smtClean="0"/>
              <a:t>; OR</a:t>
            </a:r>
          </a:p>
          <a:p>
            <a:pPr lvl="1"/>
            <a:r>
              <a:rPr lang="en-GB" i="1" dirty="0" smtClean="0"/>
              <a:t>margin: </a:t>
            </a:r>
            <a:r>
              <a:rPr lang="en-GB" i="1" dirty="0" err="1" smtClean="0"/>
              <a:t>top&amp;bottom</a:t>
            </a:r>
            <a:r>
              <a:rPr lang="en-GB" i="1" dirty="0" smtClean="0"/>
              <a:t>  </a:t>
            </a:r>
            <a:r>
              <a:rPr lang="en-GB" i="1" dirty="0" err="1" smtClean="0"/>
              <a:t>right&amp;left</a:t>
            </a:r>
            <a:r>
              <a:rPr lang="en-GB" dirty="0" smtClean="0"/>
              <a:t>;</a:t>
            </a:r>
          </a:p>
          <a:p>
            <a:r>
              <a:rPr lang="en-GB" dirty="0" smtClean="0"/>
              <a:t>If you set the left and right margin to “</a:t>
            </a:r>
            <a:r>
              <a:rPr lang="en-GB" b="1" dirty="0" smtClean="0"/>
              <a:t>auto</a:t>
            </a:r>
            <a:r>
              <a:rPr lang="en-GB" dirty="0" smtClean="0"/>
              <a:t>” it will automatically centre the element horizontally.</a:t>
            </a:r>
          </a:p>
        </p:txBody>
      </p:sp>
    </p:spTree>
    <p:extLst>
      <p:ext uri="{BB962C8B-B14F-4D97-AF65-F5344CB8AC3E}">
        <p14:creationId xmlns:p14="http://schemas.microsoft.com/office/powerpoint/2010/main" val="2546865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Padding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62387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 Padding properties puts space around an </a:t>
            </a:r>
            <a:r>
              <a:rPr lang="en-GB" dirty="0" smtClean="0"/>
              <a:t>element </a:t>
            </a:r>
            <a:r>
              <a:rPr lang="en-GB" dirty="0"/>
              <a:t>(</a:t>
            </a:r>
            <a:r>
              <a:rPr lang="en-GB" b="1" i="1" dirty="0"/>
              <a:t>but inside the border</a:t>
            </a:r>
            <a:r>
              <a:rPr lang="en-GB" dirty="0" smtClean="0"/>
              <a:t>).</a:t>
            </a:r>
          </a:p>
          <a:p>
            <a:r>
              <a:rPr lang="en-GB" dirty="0"/>
              <a:t>The value of the </a:t>
            </a:r>
            <a:r>
              <a:rPr lang="en-GB" dirty="0" smtClean="0"/>
              <a:t>padding can </a:t>
            </a:r>
            <a:r>
              <a:rPr lang="en-GB" dirty="0"/>
              <a:t>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 smtClean="0"/>
              <a:t>You can specify the same padding value for all sides using </a:t>
            </a:r>
            <a:r>
              <a:rPr lang="en-GB" b="1" i="1" dirty="0" smtClean="0"/>
              <a:t>padding</a:t>
            </a:r>
            <a:r>
              <a:rPr lang="en-GB" i="1" dirty="0" smtClean="0"/>
              <a:t>: value</a:t>
            </a:r>
            <a:r>
              <a:rPr lang="en-GB" dirty="0" smtClean="0"/>
              <a:t>;</a:t>
            </a:r>
          </a:p>
          <a:p>
            <a:pPr lvl="1"/>
            <a:r>
              <a:rPr lang="en-GB" dirty="0" smtClean="0"/>
              <a:t>Or different for each side, by inserting what edge before padding, e.g. </a:t>
            </a:r>
          </a:p>
          <a:p>
            <a:pPr marL="685800" lvl="2" indent="0" algn="ctr">
              <a:buNone/>
            </a:pPr>
            <a:r>
              <a:rPr lang="en-GB" b="1" i="1" dirty="0" smtClean="0"/>
              <a:t>left</a:t>
            </a:r>
            <a:r>
              <a:rPr lang="en-GB" i="1" dirty="0" smtClean="0"/>
              <a:t>-padding:10px</a:t>
            </a:r>
            <a:r>
              <a:rPr lang="en-GB" dirty="0" smtClean="0"/>
              <a:t>; </a:t>
            </a:r>
            <a:r>
              <a:rPr lang="en-GB" b="1" i="1" dirty="0" smtClean="0"/>
              <a:t>right</a:t>
            </a:r>
            <a:r>
              <a:rPr lang="en-GB" i="1" dirty="0" smtClean="0"/>
              <a:t>-padding</a:t>
            </a:r>
            <a:r>
              <a:rPr lang="en-GB" dirty="0" smtClean="0"/>
              <a:t>: 0;</a:t>
            </a:r>
          </a:p>
          <a:p>
            <a:r>
              <a:rPr lang="en-GB" dirty="0" smtClean="0"/>
              <a:t>There is a shorthand property:</a:t>
            </a:r>
          </a:p>
          <a:p>
            <a:pPr lvl="1"/>
            <a:r>
              <a:rPr lang="en-GB" i="1" dirty="0" smtClean="0"/>
              <a:t>padding: top  right  bottom  left</a:t>
            </a:r>
            <a:r>
              <a:rPr lang="en-GB" dirty="0" smtClean="0"/>
              <a:t>; OR</a:t>
            </a:r>
          </a:p>
          <a:p>
            <a:pPr lvl="1"/>
            <a:r>
              <a:rPr lang="en-GB" i="1" dirty="0" smtClean="0"/>
              <a:t>padding: </a:t>
            </a:r>
            <a:r>
              <a:rPr lang="en-GB" i="1" dirty="0" err="1" smtClean="0"/>
              <a:t>top&amp;bottom</a:t>
            </a:r>
            <a:r>
              <a:rPr lang="en-GB" i="1" dirty="0" smtClean="0"/>
              <a:t>  </a:t>
            </a:r>
            <a:r>
              <a:rPr lang="en-GB" i="1" dirty="0" err="1" smtClean="0"/>
              <a:t>right&amp;left</a:t>
            </a:r>
            <a:r>
              <a:rPr lang="en-GB" dirty="0" smtClean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68574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Styling Text I - CSS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Text properties are used to format text:</a:t>
            </a:r>
          </a:p>
          <a:p>
            <a:pPr lvl="1"/>
            <a:r>
              <a:rPr lang="en-GB" b="1" i="1" dirty="0" err="1" smtClean="0"/>
              <a:t>color</a:t>
            </a:r>
            <a:r>
              <a:rPr lang="en-GB" dirty="0" smtClean="0"/>
              <a:t>: the text colour (note the American spelling!)</a:t>
            </a:r>
          </a:p>
          <a:p>
            <a:pPr lvl="1"/>
            <a:r>
              <a:rPr lang="en-GB" b="1" i="1" dirty="0" smtClean="0"/>
              <a:t>text-align</a:t>
            </a:r>
            <a:r>
              <a:rPr lang="en-GB" dirty="0" smtClean="0"/>
              <a:t>: the horizontal alignment of a block of text, i.e. </a:t>
            </a:r>
            <a:r>
              <a:rPr lang="en-GB" dirty="0" err="1" smtClean="0"/>
              <a:t>center</a:t>
            </a:r>
            <a:r>
              <a:rPr lang="en-GB" dirty="0" smtClean="0"/>
              <a:t>, left, right or justified</a:t>
            </a:r>
          </a:p>
          <a:p>
            <a:pPr lvl="1"/>
            <a:r>
              <a:rPr lang="en-GB" b="1" i="1" dirty="0" smtClean="0"/>
              <a:t>text-decoration</a:t>
            </a:r>
            <a:r>
              <a:rPr lang="en-GB" dirty="0" smtClean="0"/>
              <a:t>: allows you to sort of decorate your text, i.e. underline, line-through, </a:t>
            </a:r>
            <a:r>
              <a:rPr lang="en-GB" dirty="0" err="1" smtClean="0"/>
              <a:t>overline</a:t>
            </a:r>
            <a:r>
              <a:rPr lang="en-GB" dirty="0" smtClean="0"/>
              <a:t>, none</a:t>
            </a:r>
          </a:p>
          <a:p>
            <a:pPr lvl="1"/>
            <a:r>
              <a:rPr lang="en-GB" b="1" i="1" dirty="0" smtClean="0"/>
              <a:t>text-transform</a:t>
            </a:r>
            <a:r>
              <a:rPr lang="en-GB" dirty="0" smtClean="0"/>
              <a:t>: specify uppercase or lowercase text or capitalise first letter only</a:t>
            </a:r>
          </a:p>
          <a:p>
            <a:pPr lvl="1"/>
            <a:r>
              <a:rPr lang="en-GB" dirty="0" smtClean="0"/>
              <a:t> </a:t>
            </a:r>
            <a:r>
              <a:rPr lang="en-GB" b="1" i="1" dirty="0" smtClean="0"/>
              <a:t>text-indent</a:t>
            </a:r>
            <a:r>
              <a:rPr lang="en-GB" dirty="0" smtClean="0"/>
              <a:t>: specifies indentation for the first line of a block of 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5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Styling Text II - CSS Font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4998563"/>
          </a:xfrm>
        </p:spPr>
        <p:txBody>
          <a:bodyPr/>
          <a:lstStyle/>
          <a:p>
            <a:r>
              <a:rPr lang="en-GB" dirty="0" smtClean="0"/>
              <a:t>CSS Font properties define the font family, style, boldness and size of a text.</a:t>
            </a:r>
          </a:p>
          <a:p>
            <a:pPr lvl="1"/>
            <a:r>
              <a:rPr lang="en-GB" b="1" i="1" dirty="0" smtClean="0"/>
              <a:t>font-family</a:t>
            </a:r>
            <a:r>
              <a:rPr lang="en-GB" dirty="0" smtClean="0"/>
              <a:t>: what font do you want to use. Ideally specify several – the browser will use the first it finds</a:t>
            </a:r>
          </a:p>
          <a:p>
            <a:pPr lvl="1"/>
            <a:r>
              <a:rPr lang="en-GB" b="1" i="1" dirty="0" smtClean="0"/>
              <a:t>font-style</a:t>
            </a:r>
            <a:r>
              <a:rPr lang="en-GB" dirty="0" smtClean="0"/>
              <a:t>: normal font, italic or oblique (leaning text which is actually very similar to italic text)</a:t>
            </a:r>
          </a:p>
          <a:p>
            <a:pPr lvl="1"/>
            <a:r>
              <a:rPr lang="en-GB" b="1" i="1" dirty="0" smtClean="0"/>
              <a:t>font-size</a:t>
            </a:r>
            <a:r>
              <a:rPr lang="en-GB" dirty="0" smtClean="0"/>
              <a:t>: sets the size of the text</a:t>
            </a:r>
          </a:p>
          <a:p>
            <a:pPr lvl="2"/>
            <a:r>
              <a:rPr lang="en-GB" dirty="0" smtClean="0"/>
              <a:t>The default text size is 16px.</a:t>
            </a:r>
          </a:p>
          <a:p>
            <a:pPr lvl="2"/>
            <a:r>
              <a:rPr lang="en-GB" dirty="0" smtClean="0"/>
              <a:t>For best practices, specify font size in </a:t>
            </a:r>
            <a:r>
              <a:rPr lang="en-GB" dirty="0" err="1" smtClean="0"/>
              <a:t>em</a:t>
            </a:r>
            <a:r>
              <a:rPr lang="en-GB" dirty="0" smtClean="0"/>
              <a:t> units (see notes)</a:t>
            </a:r>
          </a:p>
          <a:p>
            <a:pPr lvl="2"/>
            <a:r>
              <a:rPr lang="en-GB" dirty="0" smtClean="0"/>
              <a:t>1em is equal to the current default font size.</a:t>
            </a:r>
          </a:p>
          <a:p>
            <a:pPr lvl="1"/>
            <a:r>
              <a:rPr lang="en-GB" b="1" i="1" dirty="0" smtClean="0"/>
              <a:t>font-weight</a:t>
            </a:r>
            <a:r>
              <a:rPr lang="en-GB" dirty="0" smtClean="0"/>
              <a:t>: how bold you want the 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27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Dimension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Allows you to control </a:t>
            </a:r>
            <a:r>
              <a:rPr lang="en-GB" b="1" i="1" dirty="0" smtClean="0"/>
              <a:t>width</a:t>
            </a:r>
            <a:r>
              <a:rPr lang="en-GB" dirty="0" smtClean="0"/>
              <a:t> and </a:t>
            </a:r>
            <a:r>
              <a:rPr lang="en-GB" b="1" i="1" dirty="0" smtClean="0"/>
              <a:t>height</a:t>
            </a:r>
            <a:r>
              <a:rPr lang="en-GB" dirty="0" smtClean="0"/>
              <a:t> of an element.</a:t>
            </a:r>
          </a:p>
          <a:p>
            <a:r>
              <a:rPr lang="en-GB" dirty="0" smtClean="0"/>
              <a:t>The value of the width and/or height can be specified as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width: 100px;</a:t>
            </a:r>
          </a:p>
          <a:p>
            <a:pPr lvl="1"/>
            <a:r>
              <a:rPr lang="en-GB" dirty="0" smtClean="0"/>
              <a:t>width: 50%; (the width of the element will be 50% of its parent element)</a:t>
            </a:r>
          </a:p>
          <a:p>
            <a:pPr lvl="1"/>
            <a:r>
              <a:rPr lang="en-GB" dirty="0" smtClean="0"/>
              <a:t>height: 2cm;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97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5" cy="48105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CSS background properties define background styling effects for an element:</a:t>
            </a:r>
          </a:p>
          <a:p>
            <a:pPr lvl="1"/>
            <a:r>
              <a:rPr lang="en-GB" b="1" i="1" dirty="0" smtClean="0"/>
              <a:t>background-</a:t>
            </a:r>
            <a:r>
              <a:rPr lang="en-GB" b="1" i="1" dirty="0" err="1" smtClean="0"/>
              <a:t>color</a:t>
            </a:r>
            <a:r>
              <a:rPr lang="en-GB" dirty="0" smtClean="0"/>
              <a:t>: the colour</a:t>
            </a:r>
          </a:p>
          <a:p>
            <a:pPr lvl="1"/>
            <a:r>
              <a:rPr lang="en-GB" b="1" i="1" dirty="0" smtClean="0"/>
              <a:t>background-image</a:t>
            </a:r>
            <a:r>
              <a:rPr lang="en-GB" dirty="0" smtClean="0"/>
              <a:t>: what image</a:t>
            </a:r>
          </a:p>
          <a:p>
            <a:pPr lvl="1"/>
            <a:r>
              <a:rPr lang="en-GB" b="1" i="1" dirty="0" smtClean="0"/>
              <a:t>background-repeat</a:t>
            </a:r>
            <a:r>
              <a:rPr lang="en-GB" dirty="0" smtClean="0"/>
              <a:t>: should a background image repeat horizontally  (repeat-x) or vertically (repeat-y)</a:t>
            </a:r>
          </a:p>
          <a:p>
            <a:pPr lvl="1"/>
            <a:r>
              <a:rPr lang="en-GB" b="1" i="1" dirty="0" smtClean="0"/>
              <a:t>background-attachment</a:t>
            </a:r>
            <a:r>
              <a:rPr lang="en-GB" dirty="0" smtClean="0"/>
              <a:t>: is the background image fixed or does it scroll with the rest of the page.</a:t>
            </a:r>
          </a:p>
          <a:p>
            <a:pPr lvl="1"/>
            <a:r>
              <a:rPr lang="en-GB" b="1" i="1" dirty="0" smtClean="0"/>
              <a:t>background-position</a:t>
            </a:r>
            <a:r>
              <a:rPr lang="en-GB" dirty="0" smtClean="0"/>
              <a:t>: sets the starting position of a background image.</a:t>
            </a:r>
          </a:p>
          <a:p>
            <a:pPr>
              <a:spcBef>
                <a:spcPts val="1200"/>
              </a:spcBef>
            </a:pPr>
            <a:r>
              <a:rPr lang="en-GB" dirty="0" smtClean="0"/>
              <a:t>CSS3 has some </a:t>
            </a:r>
            <a:r>
              <a:rPr lang="en-GB" dirty="0" smtClean="0">
                <a:hlinkClick r:id="rId3"/>
              </a:rPr>
              <a:t>new background properties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131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22630" cy="500932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 addition to the 3 main selectors, there are many other types of </a:t>
            </a:r>
            <a:r>
              <a:rPr lang="en-GB" dirty="0" smtClean="0">
                <a:hlinkClick r:id="rId3"/>
              </a:rPr>
              <a:t>CSS selectors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example, you may want to style:</a:t>
            </a:r>
          </a:p>
          <a:p>
            <a:pPr lvl="1"/>
            <a:r>
              <a:rPr lang="en-GB" dirty="0" smtClean="0"/>
              <a:t>The child, sibling or descendant elements of an element e.g. the list items belonging to a list  - </a:t>
            </a:r>
            <a:r>
              <a:rPr lang="en-GB" b="1" i="1" dirty="0" err="1" smtClean="0"/>
              <a:t>Combinators</a:t>
            </a:r>
            <a:r>
              <a:rPr lang="en-GB" b="1" i="1" dirty="0" smtClean="0"/>
              <a:t> (Child, Sibling or Descendant) Selectors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Parts of an element e.g. the first letter/line of an element, add (styled) content before/after an element, part of an element selected by user – </a:t>
            </a:r>
            <a:r>
              <a:rPr lang="en-GB" b="1" i="1" dirty="0" smtClean="0"/>
              <a:t>Pseudo Element Selectors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different states of an element e.g. when a user moves a mouse over an element, when it is disabled/enabled – </a:t>
            </a:r>
            <a:r>
              <a:rPr lang="en-GB" b="1" i="1" dirty="0" smtClean="0"/>
              <a:t>Pseudo Class Selectors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 specific occurrence of an element e.g. the last or specific (nth) child element of a parent – </a:t>
            </a:r>
            <a:r>
              <a:rPr lang="en-GB" b="1" i="1" dirty="0" smtClean="0"/>
              <a:t>Pseudo Class Selectors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635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</a:t>
            </a:r>
            <a:r>
              <a:rPr lang="en-GB" dirty="0" err="1" smtClean="0"/>
              <a:t>Combinator</a:t>
            </a:r>
            <a:r>
              <a:rPr lang="en-GB" dirty="0" smtClean="0"/>
              <a:t>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52448" cy="515428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Selects elements based on their relationship to other elements e.g. child, descendant, sibling.</a:t>
            </a:r>
          </a:p>
          <a:p>
            <a:r>
              <a:rPr lang="en-GB" b="1" dirty="0" smtClean="0"/>
              <a:t>Child (&gt;) Selector</a:t>
            </a:r>
            <a:r>
              <a:rPr lang="en-GB" dirty="0" smtClean="0"/>
              <a:t>: matches all elements that are a </a:t>
            </a:r>
            <a:r>
              <a:rPr lang="en-GB" i="1" dirty="0" smtClean="0"/>
              <a:t>direct child</a:t>
            </a:r>
            <a:r>
              <a:rPr lang="en-GB" dirty="0" smtClean="0"/>
              <a:t> of a specified element.</a:t>
            </a:r>
          </a:p>
          <a:p>
            <a:r>
              <a:rPr lang="en-GB" b="1" dirty="0" smtClean="0"/>
              <a:t>Descendant ( ) Selector</a:t>
            </a:r>
            <a:r>
              <a:rPr lang="en-GB" dirty="0" smtClean="0"/>
              <a:t>: matches all elements that are </a:t>
            </a:r>
            <a:r>
              <a:rPr lang="en-GB" i="1" dirty="0" smtClean="0"/>
              <a:t>descendants (nested inside, at any level – child, grandchild, great-grandchild, etc.)</a:t>
            </a:r>
            <a:r>
              <a:rPr lang="en-GB" dirty="0" smtClean="0"/>
              <a:t> of a specified element</a:t>
            </a:r>
          </a:p>
          <a:p>
            <a:r>
              <a:rPr lang="en-GB" b="1" dirty="0" smtClean="0"/>
              <a:t>Sibling (~) Selector</a:t>
            </a:r>
            <a:r>
              <a:rPr lang="en-GB" dirty="0" smtClean="0"/>
              <a:t>: matches all elements that are </a:t>
            </a:r>
            <a:r>
              <a:rPr lang="en-GB" i="1" dirty="0" smtClean="0"/>
              <a:t>siblings (on the same level)</a:t>
            </a:r>
            <a:r>
              <a:rPr lang="en-GB" dirty="0" smtClean="0"/>
              <a:t> of a specified element.</a:t>
            </a:r>
          </a:p>
          <a:p>
            <a:r>
              <a:rPr lang="en-GB" b="1" dirty="0" smtClean="0"/>
              <a:t>Adjacent (+) Sibling Selector</a:t>
            </a:r>
            <a:r>
              <a:rPr lang="en-GB" dirty="0" smtClean="0"/>
              <a:t>: matches a sibling element that is </a:t>
            </a:r>
            <a:r>
              <a:rPr lang="en-GB" i="1" dirty="0" smtClean="0"/>
              <a:t>next to (immediately following)</a:t>
            </a:r>
            <a:r>
              <a:rPr lang="en-GB" dirty="0" smtClean="0"/>
              <a:t> a specified element.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67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CSS Combination Selectors: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5939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Child Selector (&gt;)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pPr marL="365760" lvl="1" indent="0">
              <a:buNone/>
            </a:pPr>
            <a:r>
              <a:rPr lang="en-GB" sz="2400" i="1" dirty="0" smtClean="0"/>
              <a:t>Selects all &lt;p&gt; elements that are a direct child of a &lt;div&gt;</a:t>
            </a:r>
          </a:p>
          <a:p>
            <a:r>
              <a:rPr lang="en-GB" dirty="0" smtClean="0"/>
              <a:t>The Descendant Selector ( 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</a:t>
            </a:r>
            <a:r>
              <a:rPr lang="en-GB" sz="2400" i="1" dirty="0" smtClean="0">
                <a:solidFill>
                  <a:prstClr val="black"/>
                </a:solidFill>
              </a:rPr>
              <a:t>descendants (nested inside at any level) </a:t>
            </a:r>
            <a:r>
              <a:rPr lang="en-GB" sz="2400" i="1" dirty="0">
                <a:solidFill>
                  <a:prstClr val="black"/>
                </a:solidFill>
              </a:rPr>
              <a:t>of a &lt;div&gt;</a:t>
            </a:r>
            <a:endParaRPr lang="en-GB" dirty="0" smtClean="0"/>
          </a:p>
          <a:p>
            <a:r>
              <a:rPr lang="en-GB" dirty="0" smtClean="0"/>
              <a:t>The Sibling Selector (~)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~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a sibling of a &lt;div&gt; (same level – they have the same parent element) </a:t>
            </a:r>
          </a:p>
          <a:p>
            <a:r>
              <a:rPr lang="en-GB" dirty="0" smtClean="0"/>
              <a:t>The Adjacent Sibling Selector (+)</a:t>
            </a:r>
          </a:p>
          <a:p>
            <a:pPr marL="365760" lvl="1" indent="0">
              <a:buNone/>
            </a:pPr>
            <a:r>
              <a:rPr lang="en-GB" i="1" dirty="0" smtClean="0"/>
              <a:t>Selects all elements that are adjacent siblings (have the same parent and are immediately following)</a:t>
            </a:r>
          </a:p>
        </p:txBody>
      </p:sp>
    </p:spTree>
    <p:extLst>
      <p:ext uri="{BB962C8B-B14F-4D97-AF65-F5344CB8AC3E}">
        <p14:creationId xmlns:p14="http://schemas.microsoft.com/office/powerpoint/2010/main" val="44515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 Class CSS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9078"/>
          </a:xfrm>
        </p:spPr>
        <p:txBody>
          <a:bodyPr/>
          <a:lstStyle/>
          <a:p>
            <a:r>
              <a:rPr lang="en-GB" dirty="0" smtClean="0"/>
              <a:t>Sometimes it is helpful to give users some indication about the state of an element.</a:t>
            </a:r>
          </a:p>
          <a:p>
            <a:r>
              <a:rPr lang="en-GB" dirty="0" smtClean="0"/>
              <a:t>You can use CSS pseudo classes for this.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elector:pseudo-class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The following example displays the different link states in different colours: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a:visited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green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visited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a:hover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purple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mouse over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365760" lvl="1" indent="0">
              <a:buNone/>
            </a:pP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a:active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selected link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98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Come up with a wireframe mock-up of your proposed assignment website.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30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8646</TotalTime>
  <Words>2919</Words>
  <Application>Microsoft Office PowerPoint</Application>
  <PresentationFormat>On-screen Show (4:3)</PresentationFormat>
  <Paragraphs>351</Paragraphs>
  <Slides>31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Cascading Style Sheets (CSS)</vt:lpstr>
      <vt:lpstr>Today’s Lecture</vt:lpstr>
      <vt:lpstr>Cascading Style Sheets (CSS)</vt:lpstr>
      <vt:lpstr>Applying CSS to HTML Content</vt:lpstr>
      <vt:lpstr>HTML Grouping Container Elements</vt:lpstr>
      <vt:lpstr>Important HTML Attributes for CSS</vt:lpstr>
      <vt:lpstr>Important HTML Attributes for CSS</vt:lpstr>
      <vt:lpstr>Defining CSS Style Rules</vt:lpstr>
      <vt:lpstr>CSS Selectors</vt:lpstr>
      <vt:lpstr>Most Commonly Used CSS Selectors</vt:lpstr>
      <vt:lpstr>Commonly Used CSS Selectors Examples</vt:lpstr>
      <vt:lpstr>Grouping Selectors</vt:lpstr>
      <vt:lpstr>Where do you define CSS Styles?</vt:lpstr>
      <vt:lpstr>What styles are we using today?</vt:lpstr>
      <vt:lpstr>Demonstration</vt:lpstr>
      <vt:lpstr>CSS Colour</vt:lpstr>
      <vt:lpstr>CSS Colour: Red (R), Green (G) and Blue (B) Colour Values</vt:lpstr>
      <vt:lpstr>CSS Colour:  Hue (H), Saturation (S) and Lightness (L) of Colours</vt:lpstr>
      <vt:lpstr>CSS Border</vt:lpstr>
      <vt:lpstr>CSS Margin</vt:lpstr>
      <vt:lpstr>CSS Padding</vt:lpstr>
      <vt:lpstr>Styling Text I - CSS Text</vt:lpstr>
      <vt:lpstr>Styling Text II - CSS Font</vt:lpstr>
      <vt:lpstr>CSS Dimension</vt:lpstr>
      <vt:lpstr>CSS Background</vt:lpstr>
      <vt:lpstr>Other CSS Selectors</vt:lpstr>
      <vt:lpstr>CSS Combinator Selectors</vt:lpstr>
      <vt:lpstr>CSS Combination Selectors: Examples</vt:lpstr>
      <vt:lpstr>Pseudo Class CSS Selectors</vt:lpstr>
      <vt:lpstr>Lab Exercise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1206</cp:revision>
  <cp:lastPrinted>2014-09-29T16:21:25Z</cp:lastPrinted>
  <dcterms:created xsi:type="dcterms:W3CDTF">2013-09-18T07:00:31Z</dcterms:created>
  <dcterms:modified xsi:type="dcterms:W3CDTF">2016-10-20T07:41:49Z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