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88" r:id="rId1"/>
  </p:sldMasterIdLst>
  <p:notesMasterIdLst>
    <p:notesMasterId r:id="rId37"/>
  </p:notesMasterIdLst>
  <p:sldIdLst>
    <p:sldId id="256" r:id="rId2"/>
    <p:sldId id="257" r:id="rId3"/>
    <p:sldId id="260" r:id="rId4"/>
    <p:sldId id="261" r:id="rId5"/>
    <p:sldId id="263" r:id="rId6"/>
    <p:sldId id="262"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 id="292" r:id="rId36"/>
  </p:sldIdLst>
  <p:sldSz cx="9144000" cy="6858000" type="screen4x3"/>
  <p:notesSz cx="6858000" cy="9144000"/>
  <p:defaultText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4567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2" autoAdjust="0"/>
    <p:restoredTop sz="87443" autoAdjust="0"/>
  </p:normalViewPr>
  <p:slideViewPr>
    <p:cSldViewPr>
      <p:cViewPr varScale="1">
        <p:scale>
          <a:sx n="82" d="100"/>
          <a:sy n="82" d="100"/>
        </p:scale>
        <p:origin x="-1474" y="-77"/>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Θέση κεφαλίδας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l-GR"/>
          </a:p>
        </p:txBody>
      </p:sp>
      <p:sp>
        <p:nvSpPr>
          <p:cNvPr id="3" name="Θέση ημερομηνίας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576DF52-E6FE-4D02-A555-9FB702FABDCA}" type="datetimeFigureOut">
              <a:rPr lang="el-GR" smtClean="0"/>
              <a:t>12/10/2023</a:t>
            </a:fld>
            <a:endParaRPr lang="el-GR"/>
          </a:p>
        </p:txBody>
      </p:sp>
      <p:sp>
        <p:nvSpPr>
          <p:cNvPr id="4" name="Θέση εικόνας διαφάνειας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l-GR"/>
          </a:p>
        </p:txBody>
      </p:sp>
      <p:sp>
        <p:nvSpPr>
          <p:cNvPr id="5" name="Θέση σημειώσεων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l-GR" smtClean="0"/>
              <a:t>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6" name="Θέση υποσέλιδου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l-GR"/>
          </a:p>
        </p:txBody>
      </p:sp>
      <p:sp>
        <p:nvSpPr>
          <p:cNvPr id="7" name="Θέση αριθμού διαφάνειας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A1FEF02-EE7F-4B58-B898-45579811D813}" type="slidenum">
              <a:rPr lang="el-GR" smtClean="0"/>
              <a:t>‹#›</a:t>
            </a:fld>
            <a:endParaRPr lang="el-GR"/>
          </a:p>
        </p:txBody>
      </p:sp>
    </p:spTree>
    <p:extLst>
      <p:ext uri="{BB962C8B-B14F-4D97-AF65-F5344CB8AC3E}">
        <p14:creationId xmlns:p14="http://schemas.microsoft.com/office/powerpoint/2010/main" val="35241895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Διαφάνεια τίτλου">
    <p:spTree>
      <p:nvGrpSpPr>
        <p:cNvPr id="1" name=""/>
        <p:cNvGrpSpPr/>
        <p:nvPr/>
      </p:nvGrpSpPr>
      <p:grpSpPr>
        <a:xfrm>
          <a:off x="0" y="0"/>
          <a:ext cx="0" cy="0"/>
          <a:chOff x="0" y="0"/>
          <a:chExt cx="0" cy="0"/>
        </a:xfrm>
      </p:grpSpPr>
      <p:sp>
        <p:nvSpPr>
          <p:cNvPr id="9" name="Υπότιτλος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l-GR" smtClean="0"/>
              <a:t>Στυλ κύριου υπότιτλου</a:t>
            </a:r>
            <a:endParaRPr kumimoji="0" lang="en-US"/>
          </a:p>
        </p:txBody>
      </p:sp>
      <p:sp>
        <p:nvSpPr>
          <p:cNvPr id="28" name="Τίτλος 27"/>
          <p:cNvSpPr>
            <a:spLocks noGrp="1"/>
          </p:cNvSpPr>
          <p:nvPr>
            <p:ph type="ctrTitle"/>
          </p:nvPr>
        </p:nvSpPr>
        <p:spPr>
          <a:xfrm>
            <a:off x="457200" y="1433732"/>
            <a:ext cx="83058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el-GR" smtClean="0"/>
              <a:t>Στυλ κύριου τίτλου</a:t>
            </a:r>
            <a:endParaRPr kumimoji="0" lang="en-US"/>
          </a:p>
        </p:txBody>
      </p:sp>
      <p:cxnSp>
        <p:nvCxnSpPr>
          <p:cNvPr id="8" name="Ευθεία γραμμή σύνδεσης 7"/>
          <p:cNvCxnSpPr/>
          <p:nvPr/>
        </p:nvCxnSpPr>
        <p:spPr>
          <a:xfrm>
            <a:off x="1463626"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Ευθεία γραμμή σύνδεσης 12"/>
          <p:cNvCxnSpPr/>
          <p:nvPr/>
        </p:nvCxnSpPr>
        <p:spPr>
          <a:xfrm>
            <a:off x="4708574"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Έλλειψη 13"/>
          <p:cNvSpPr/>
          <p:nvPr/>
        </p:nvSpPr>
        <p:spPr>
          <a:xfrm>
            <a:off x="4540348" y="3526302"/>
            <a:ext cx="4572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eaLnBrk="1" latinLnBrk="0" hangingPunct="1"/>
            <a:endParaRPr kumimoji="0" lang="en-US"/>
          </a:p>
        </p:txBody>
      </p:sp>
      <p:sp>
        <p:nvSpPr>
          <p:cNvPr id="15" name="Θέση ημερομηνίας 14"/>
          <p:cNvSpPr>
            <a:spLocks noGrp="1"/>
          </p:cNvSpPr>
          <p:nvPr>
            <p:ph type="dt" sz="half" idx="10"/>
          </p:nvPr>
        </p:nvSpPr>
        <p:spPr/>
        <p:txBody>
          <a:bodyPr/>
          <a:lstStyle/>
          <a:p>
            <a:fld id="{D6AEAE54-B998-472E-B74F-8FF7CCDC632B}" type="datetimeFigureOut">
              <a:rPr lang="el-GR" smtClean="0"/>
              <a:t>11/10/2023</a:t>
            </a:fld>
            <a:endParaRPr lang="el-GR"/>
          </a:p>
        </p:txBody>
      </p:sp>
      <p:sp>
        <p:nvSpPr>
          <p:cNvPr id="16" name="Θέση αριθμού διαφάνειας 15"/>
          <p:cNvSpPr>
            <a:spLocks noGrp="1"/>
          </p:cNvSpPr>
          <p:nvPr>
            <p:ph type="sldNum" sz="quarter" idx="11"/>
          </p:nvPr>
        </p:nvSpPr>
        <p:spPr/>
        <p:txBody>
          <a:bodyPr/>
          <a:lstStyle/>
          <a:p>
            <a:fld id="{D236C43D-915B-4947-97D4-6464AC4348FB}" type="slidenum">
              <a:rPr lang="el-GR" smtClean="0"/>
              <a:t>‹#›</a:t>
            </a:fld>
            <a:endParaRPr lang="el-GR"/>
          </a:p>
        </p:txBody>
      </p:sp>
      <p:sp>
        <p:nvSpPr>
          <p:cNvPr id="17" name="Θέση υποσέλιδου 16"/>
          <p:cNvSpPr>
            <a:spLocks noGrp="1"/>
          </p:cNvSpPr>
          <p:nvPr>
            <p:ph type="ftr" sz="quarter" idx="12"/>
          </p:nvPr>
        </p:nvSpPr>
        <p:spPr/>
        <p:txBody>
          <a:bodyPr/>
          <a:lstStyle/>
          <a:p>
            <a:endParaRPr lang="el-G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Τίτλος και Περιεχόμενο">
    <p:spTree>
      <p:nvGrpSpPr>
        <p:cNvPr id="1" name=""/>
        <p:cNvGrpSpPr/>
        <p:nvPr/>
      </p:nvGrpSpPr>
      <p:grpSpPr>
        <a:xfrm>
          <a:off x="0" y="0"/>
          <a:ext cx="0" cy="0"/>
          <a:chOff x="0" y="0"/>
          <a:chExt cx="0" cy="0"/>
        </a:xfrm>
      </p:grpSpPr>
      <p:sp>
        <p:nvSpPr>
          <p:cNvPr id="9" name="Θέση περιεχομένου 8"/>
          <p:cNvSpPr>
            <a:spLocks noGrp="1"/>
          </p:cNvSpPr>
          <p:nvPr>
            <p:ph idx="1"/>
          </p:nvPr>
        </p:nvSpPr>
        <p:spPr>
          <a:xfrm>
            <a:off x="457200" y="1524000"/>
            <a:ext cx="8229600" cy="4572000"/>
          </a:xfrm>
        </p:spPr>
        <p:txBody>
          <a:bodyPr/>
          <a:lstStyle/>
          <a:p>
            <a:pPr lvl="0" eaLnBrk="1" latinLnBrk="0" hangingPunct="1"/>
            <a:r>
              <a:rPr lang="el-GR" smtClean="0"/>
              <a:t>Στυλ υποδείγματος κειμένου</a:t>
            </a:r>
          </a:p>
          <a:p>
            <a:pPr lvl="1" eaLnBrk="1" latinLnBrk="0" hangingPunct="1"/>
            <a:r>
              <a:rPr lang="el-GR" smtClean="0"/>
              <a:t>Δεύτερου επιπέδου</a:t>
            </a:r>
          </a:p>
          <a:p>
            <a:pPr lvl="2" eaLnBrk="1" latinLnBrk="0" hangingPunct="1"/>
            <a:r>
              <a:rPr lang="el-GR" smtClean="0"/>
              <a:t>Τρίτου επιπέδου</a:t>
            </a:r>
          </a:p>
          <a:p>
            <a:pPr lvl="3" eaLnBrk="1" latinLnBrk="0" hangingPunct="1"/>
            <a:r>
              <a:rPr lang="el-GR" smtClean="0"/>
              <a:t>Τέταρτου επιπέδου</a:t>
            </a:r>
          </a:p>
          <a:p>
            <a:pPr lvl="4" eaLnBrk="1" latinLnBrk="0" hangingPunct="1"/>
            <a:r>
              <a:rPr lang="el-GR" smtClean="0"/>
              <a:t>Πέμπτου επιπέδου</a:t>
            </a:r>
            <a:endParaRPr kumimoji="0" lang="en-US"/>
          </a:p>
        </p:txBody>
      </p:sp>
      <p:sp>
        <p:nvSpPr>
          <p:cNvPr id="14" name="Θέση ημερομηνίας 13"/>
          <p:cNvSpPr>
            <a:spLocks noGrp="1"/>
          </p:cNvSpPr>
          <p:nvPr>
            <p:ph type="dt" sz="half" idx="14"/>
          </p:nvPr>
        </p:nvSpPr>
        <p:spPr/>
        <p:txBody>
          <a:bodyPr/>
          <a:lstStyle/>
          <a:p>
            <a:fld id="{D6AEAE54-B998-472E-B74F-8FF7CCDC632B}" type="datetimeFigureOut">
              <a:rPr lang="el-GR" smtClean="0"/>
              <a:t>11/10/2023</a:t>
            </a:fld>
            <a:endParaRPr lang="el-GR"/>
          </a:p>
        </p:txBody>
      </p:sp>
      <p:sp>
        <p:nvSpPr>
          <p:cNvPr id="15" name="Θέση αριθμού διαφάνειας 14"/>
          <p:cNvSpPr>
            <a:spLocks noGrp="1"/>
          </p:cNvSpPr>
          <p:nvPr>
            <p:ph type="sldNum" sz="quarter" idx="15"/>
          </p:nvPr>
        </p:nvSpPr>
        <p:spPr/>
        <p:txBody>
          <a:bodyPr/>
          <a:lstStyle>
            <a:lvl1pPr algn="ctr">
              <a:defRPr/>
            </a:lvl1pPr>
          </a:lstStyle>
          <a:p>
            <a:fld id="{D236C43D-915B-4947-97D4-6464AC4348FB}" type="slidenum">
              <a:rPr lang="el-GR" smtClean="0"/>
              <a:t>‹#›</a:t>
            </a:fld>
            <a:endParaRPr lang="el-GR"/>
          </a:p>
        </p:txBody>
      </p:sp>
      <p:sp>
        <p:nvSpPr>
          <p:cNvPr id="16" name="Θέση υποσέλιδου 15"/>
          <p:cNvSpPr>
            <a:spLocks noGrp="1"/>
          </p:cNvSpPr>
          <p:nvPr>
            <p:ph type="ftr" sz="quarter" idx="16"/>
          </p:nvPr>
        </p:nvSpPr>
        <p:spPr/>
        <p:txBody>
          <a:bodyPr/>
          <a:lstStyle/>
          <a:p>
            <a:endParaRPr lang="el-GR"/>
          </a:p>
        </p:txBody>
      </p:sp>
      <p:sp>
        <p:nvSpPr>
          <p:cNvPr id="17" name="Τίτλος 16"/>
          <p:cNvSpPr>
            <a:spLocks noGrp="1"/>
          </p:cNvSpPr>
          <p:nvPr>
            <p:ph type="title"/>
          </p:nvPr>
        </p:nvSpPr>
        <p:spPr/>
        <p:txBody>
          <a:bodyPr rtlCol="0" anchor="b" anchorCtr="0"/>
          <a:lstStyle/>
          <a:p>
            <a:r>
              <a:rPr kumimoji="0" lang="el-GR" smtClean="0"/>
              <a:t>Στυλ κύριου τίτλου</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Κεφαλίδα ενότητας">
    <p:spTree>
      <p:nvGrpSpPr>
        <p:cNvPr id="1" name=""/>
        <p:cNvGrpSpPr/>
        <p:nvPr/>
      </p:nvGrpSpPr>
      <p:grpSpPr>
        <a:xfrm>
          <a:off x="0" y="0"/>
          <a:ext cx="0" cy="0"/>
          <a:chOff x="0" y="0"/>
          <a:chExt cx="0" cy="0"/>
        </a:xfrm>
      </p:grpSpPr>
      <p:sp>
        <p:nvSpPr>
          <p:cNvPr id="4" name="Θέση ημερομηνίας 3"/>
          <p:cNvSpPr>
            <a:spLocks noGrp="1"/>
          </p:cNvSpPr>
          <p:nvPr>
            <p:ph type="dt" sz="half" idx="10"/>
          </p:nvPr>
        </p:nvSpPr>
        <p:spPr/>
        <p:txBody>
          <a:bodyPr/>
          <a:lstStyle/>
          <a:p>
            <a:fld id="{D6AEAE54-B998-472E-B74F-8FF7CCDC632B}" type="datetimeFigureOut">
              <a:rPr lang="el-GR" smtClean="0"/>
              <a:t>11/10/2023</a:t>
            </a:fld>
            <a:endParaRPr lang="el-GR"/>
          </a:p>
        </p:txBody>
      </p:sp>
      <p:sp>
        <p:nvSpPr>
          <p:cNvPr id="5" name="Θέση υποσέλιδου 4"/>
          <p:cNvSpPr>
            <a:spLocks noGrp="1"/>
          </p:cNvSpPr>
          <p:nvPr>
            <p:ph type="ftr" sz="quarter" idx="11"/>
          </p:nvPr>
        </p:nvSpPr>
        <p:spPr/>
        <p:txBody>
          <a:bodyPr/>
          <a:lstStyle/>
          <a:p>
            <a:endParaRPr lang="el-GR"/>
          </a:p>
        </p:txBody>
      </p:sp>
      <p:sp>
        <p:nvSpPr>
          <p:cNvPr id="6" name="Θέση αριθμού διαφάνειας 5"/>
          <p:cNvSpPr>
            <a:spLocks noGrp="1"/>
          </p:cNvSpPr>
          <p:nvPr>
            <p:ph type="sldNum" sz="quarter" idx="12"/>
          </p:nvPr>
        </p:nvSpPr>
        <p:spPr/>
        <p:txBody>
          <a:bodyPr/>
          <a:lstStyle/>
          <a:p>
            <a:fld id="{D236C43D-915B-4947-97D4-6464AC4348FB}" type="slidenum">
              <a:rPr lang="el-GR" smtClean="0"/>
              <a:t>‹#›</a:t>
            </a:fld>
            <a:endParaRPr lang="el-GR"/>
          </a:p>
        </p:txBody>
      </p:sp>
      <p:sp>
        <p:nvSpPr>
          <p:cNvPr id="2" name="Τίτλος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el-GR" smtClean="0"/>
              <a:t>Στυλ κύριου τίτλου</a:t>
            </a:r>
            <a:endParaRPr kumimoji="0" lang="en-US"/>
          </a:p>
        </p:txBody>
      </p:sp>
      <p:sp>
        <p:nvSpPr>
          <p:cNvPr id="3" name="Θέση κειμένου 2"/>
          <p:cNvSpPr>
            <a:spLocks noGrp="1"/>
          </p:cNvSpPr>
          <p:nvPr>
            <p:ph type="body" idx="1"/>
          </p:nvPr>
        </p:nvSpPr>
        <p:spPr>
          <a:xfrm>
            <a:off x="685800" y="4958864"/>
            <a:ext cx="79248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l-GR" smtClean="0"/>
              <a:t>Στυλ υποδείγματος κειμένου</a:t>
            </a:r>
          </a:p>
        </p:txBody>
      </p:sp>
      <p:cxnSp>
        <p:nvCxnSpPr>
          <p:cNvPr id="7" name="Ευθεία γραμμή σύνδεσης 6"/>
          <p:cNvCxnSpPr/>
          <p:nvPr/>
        </p:nvCxnSpPr>
        <p:spPr>
          <a:xfrm>
            <a:off x="685800" y="4916992"/>
            <a:ext cx="79248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Δύο περιεχόμενα">
    <p:spTree>
      <p:nvGrpSpPr>
        <p:cNvPr id="1" name=""/>
        <p:cNvGrpSpPr/>
        <p:nvPr/>
      </p:nvGrpSpPr>
      <p:grpSpPr>
        <a:xfrm>
          <a:off x="0" y="0"/>
          <a:ext cx="0" cy="0"/>
          <a:chOff x="0" y="0"/>
          <a:chExt cx="0" cy="0"/>
        </a:xfrm>
      </p:grpSpPr>
      <p:sp>
        <p:nvSpPr>
          <p:cNvPr id="5" name="Θέση ημερομηνίας 4"/>
          <p:cNvSpPr>
            <a:spLocks noGrp="1"/>
          </p:cNvSpPr>
          <p:nvPr>
            <p:ph type="dt" sz="half" idx="10"/>
          </p:nvPr>
        </p:nvSpPr>
        <p:spPr/>
        <p:txBody>
          <a:bodyPr/>
          <a:lstStyle/>
          <a:p>
            <a:fld id="{D6AEAE54-B998-472E-B74F-8FF7CCDC632B}" type="datetimeFigureOut">
              <a:rPr lang="el-GR" smtClean="0"/>
              <a:t>11/10/2023</a:t>
            </a:fld>
            <a:endParaRPr lang="el-GR"/>
          </a:p>
        </p:txBody>
      </p:sp>
      <p:sp>
        <p:nvSpPr>
          <p:cNvPr id="6" name="Θέση υποσέλιδου 5"/>
          <p:cNvSpPr>
            <a:spLocks noGrp="1"/>
          </p:cNvSpPr>
          <p:nvPr>
            <p:ph type="ftr" sz="quarter" idx="11"/>
          </p:nvPr>
        </p:nvSpPr>
        <p:spPr/>
        <p:txBody>
          <a:bodyPr/>
          <a:lstStyle/>
          <a:p>
            <a:endParaRPr lang="el-GR"/>
          </a:p>
        </p:txBody>
      </p:sp>
      <p:sp>
        <p:nvSpPr>
          <p:cNvPr id="7" name="Θέση αριθμού διαφάνειας 6"/>
          <p:cNvSpPr>
            <a:spLocks noGrp="1"/>
          </p:cNvSpPr>
          <p:nvPr>
            <p:ph type="sldNum" sz="quarter" idx="12"/>
          </p:nvPr>
        </p:nvSpPr>
        <p:spPr/>
        <p:txBody>
          <a:bodyPr/>
          <a:lstStyle/>
          <a:p>
            <a:fld id="{D236C43D-915B-4947-97D4-6464AC4348FB}" type="slidenum">
              <a:rPr lang="el-GR" smtClean="0"/>
              <a:t>‹#›</a:t>
            </a:fld>
            <a:endParaRPr lang="el-GR"/>
          </a:p>
        </p:txBody>
      </p:sp>
      <p:sp>
        <p:nvSpPr>
          <p:cNvPr id="2" name="Τίτλος 1"/>
          <p:cNvSpPr>
            <a:spLocks noGrp="1"/>
          </p:cNvSpPr>
          <p:nvPr>
            <p:ph type="title"/>
          </p:nvPr>
        </p:nvSpPr>
        <p:spPr/>
        <p:txBody>
          <a:bodyPr/>
          <a:lstStyle/>
          <a:p>
            <a:r>
              <a:rPr kumimoji="0" lang="el-GR" smtClean="0"/>
              <a:t>Στυλ κύριου τίτλου</a:t>
            </a:r>
            <a:endParaRPr kumimoji="0" lang="en-US"/>
          </a:p>
        </p:txBody>
      </p:sp>
      <p:sp>
        <p:nvSpPr>
          <p:cNvPr id="11" name="Θέση περιεχομένου 10"/>
          <p:cNvSpPr>
            <a:spLocks noGrp="1"/>
          </p:cNvSpPr>
          <p:nvPr>
            <p:ph sz="half" idx="1"/>
          </p:nvPr>
        </p:nvSpPr>
        <p:spPr>
          <a:xfrm>
            <a:off x="457200" y="1524000"/>
            <a:ext cx="4059936" cy="4572000"/>
          </a:xfrm>
        </p:spPr>
        <p:txBody>
          <a:bodyPr/>
          <a:lstStyle/>
          <a:p>
            <a:pPr lvl="0" eaLnBrk="1" latinLnBrk="0" hangingPunct="1"/>
            <a:r>
              <a:rPr lang="el-GR" smtClean="0"/>
              <a:t>Στυλ υποδείγματος κειμένου</a:t>
            </a:r>
          </a:p>
          <a:p>
            <a:pPr lvl="1" eaLnBrk="1" latinLnBrk="0" hangingPunct="1"/>
            <a:r>
              <a:rPr lang="el-GR" smtClean="0"/>
              <a:t>Δεύτερου επιπέδου</a:t>
            </a:r>
          </a:p>
          <a:p>
            <a:pPr lvl="2" eaLnBrk="1" latinLnBrk="0" hangingPunct="1"/>
            <a:r>
              <a:rPr lang="el-GR" smtClean="0"/>
              <a:t>Τρίτου επιπέδου</a:t>
            </a:r>
          </a:p>
          <a:p>
            <a:pPr lvl="3" eaLnBrk="1" latinLnBrk="0" hangingPunct="1"/>
            <a:r>
              <a:rPr lang="el-GR" smtClean="0"/>
              <a:t>Τέταρτου επιπέδου</a:t>
            </a:r>
          </a:p>
          <a:p>
            <a:pPr lvl="4" eaLnBrk="1" latinLnBrk="0" hangingPunct="1"/>
            <a:r>
              <a:rPr lang="el-GR" smtClean="0"/>
              <a:t>Πέμπτου επιπέδου</a:t>
            </a:r>
            <a:endParaRPr kumimoji="0" lang="en-US"/>
          </a:p>
        </p:txBody>
      </p:sp>
      <p:sp>
        <p:nvSpPr>
          <p:cNvPr id="13" name="Θέση περιεχομένου 12"/>
          <p:cNvSpPr>
            <a:spLocks noGrp="1"/>
          </p:cNvSpPr>
          <p:nvPr>
            <p:ph sz="half" idx="2"/>
          </p:nvPr>
        </p:nvSpPr>
        <p:spPr>
          <a:xfrm>
            <a:off x="4648200" y="1524000"/>
            <a:ext cx="4059936" cy="4572000"/>
          </a:xfrm>
        </p:spPr>
        <p:txBody>
          <a:bodyPr/>
          <a:lstStyle/>
          <a:p>
            <a:pPr lvl="0" eaLnBrk="1" latinLnBrk="0" hangingPunct="1"/>
            <a:r>
              <a:rPr lang="el-GR" smtClean="0"/>
              <a:t>Στυλ υποδείγματος κειμένου</a:t>
            </a:r>
          </a:p>
          <a:p>
            <a:pPr lvl="1" eaLnBrk="1" latinLnBrk="0" hangingPunct="1"/>
            <a:r>
              <a:rPr lang="el-GR" smtClean="0"/>
              <a:t>Δεύτερου επιπέδου</a:t>
            </a:r>
          </a:p>
          <a:p>
            <a:pPr lvl="2" eaLnBrk="1" latinLnBrk="0" hangingPunct="1"/>
            <a:r>
              <a:rPr lang="el-GR" smtClean="0"/>
              <a:t>Τρίτου επιπέδου</a:t>
            </a:r>
          </a:p>
          <a:p>
            <a:pPr lvl="3" eaLnBrk="1" latinLnBrk="0" hangingPunct="1"/>
            <a:r>
              <a:rPr lang="el-GR" smtClean="0"/>
              <a:t>Τέταρτου επιπέδου</a:t>
            </a:r>
          </a:p>
          <a:p>
            <a:pPr lvl="4" eaLnBrk="1" latinLnBrk="0" hangingPunct="1"/>
            <a:r>
              <a:rPr lang="el-GR" smtClean="0"/>
              <a:t>Πέμπτου επιπέδου</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Σύγκριση">
    <p:spTree>
      <p:nvGrpSpPr>
        <p:cNvPr id="1" name=""/>
        <p:cNvGrpSpPr/>
        <p:nvPr/>
      </p:nvGrpSpPr>
      <p:grpSpPr>
        <a:xfrm>
          <a:off x="0" y="0"/>
          <a:ext cx="0" cy="0"/>
          <a:chOff x="0" y="0"/>
          <a:chExt cx="0" cy="0"/>
        </a:xfrm>
      </p:grpSpPr>
      <p:sp>
        <p:nvSpPr>
          <p:cNvPr id="9" name="Θέση αριθμού διαφάνειας 8"/>
          <p:cNvSpPr>
            <a:spLocks noGrp="1"/>
          </p:cNvSpPr>
          <p:nvPr>
            <p:ph type="sldNum" sz="quarter" idx="12"/>
          </p:nvPr>
        </p:nvSpPr>
        <p:spPr/>
        <p:txBody>
          <a:bodyPr/>
          <a:lstStyle/>
          <a:p>
            <a:fld id="{D236C43D-915B-4947-97D4-6464AC4348FB}" type="slidenum">
              <a:rPr lang="el-GR" smtClean="0"/>
              <a:t>‹#›</a:t>
            </a:fld>
            <a:endParaRPr lang="el-GR"/>
          </a:p>
        </p:txBody>
      </p:sp>
      <p:sp>
        <p:nvSpPr>
          <p:cNvPr id="8" name="Θέση υποσέλιδου 7"/>
          <p:cNvSpPr>
            <a:spLocks noGrp="1"/>
          </p:cNvSpPr>
          <p:nvPr>
            <p:ph type="ftr" sz="quarter" idx="11"/>
          </p:nvPr>
        </p:nvSpPr>
        <p:spPr/>
        <p:txBody>
          <a:bodyPr/>
          <a:lstStyle/>
          <a:p>
            <a:endParaRPr lang="el-GR"/>
          </a:p>
        </p:txBody>
      </p:sp>
      <p:sp>
        <p:nvSpPr>
          <p:cNvPr id="7" name="Θέση ημερομηνίας 6"/>
          <p:cNvSpPr>
            <a:spLocks noGrp="1"/>
          </p:cNvSpPr>
          <p:nvPr>
            <p:ph type="dt" sz="half" idx="10"/>
          </p:nvPr>
        </p:nvSpPr>
        <p:spPr/>
        <p:txBody>
          <a:bodyPr/>
          <a:lstStyle/>
          <a:p>
            <a:fld id="{D6AEAE54-B998-472E-B74F-8FF7CCDC632B}" type="datetimeFigureOut">
              <a:rPr lang="el-GR" smtClean="0"/>
              <a:t>11/10/2023</a:t>
            </a:fld>
            <a:endParaRPr lang="el-GR"/>
          </a:p>
        </p:txBody>
      </p:sp>
      <p:sp>
        <p:nvSpPr>
          <p:cNvPr id="3" name="Θέση κειμένου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l-GR" smtClean="0"/>
              <a:t>Στυλ υποδείγματος κειμένου</a:t>
            </a:r>
          </a:p>
        </p:txBody>
      </p:sp>
      <p:sp>
        <p:nvSpPr>
          <p:cNvPr id="32" name="Θέση περιεχομένου 31"/>
          <p:cNvSpPr>
            <a:spLocks noGrp="1"/>
          </p:cNvSpPr>
          <p:nvPr>
            <p:ph sz="half" idx="2"/>
          </p:nvPr>
        </p:nvSpPr>
        <p:spPr>
          <a:xfrm>
            <a:off x="457200" y="2201896"/>
            <a:ext cx="4038600" cy="3913632"/>
          </a:xfrm>
        </p:spPr>
        <p:txBody>
          <a:bodyPr/>
          <a:lstStyle/>
          <a:p>
            <a:pPr lvl="0" eaLnBrk="1" latinLnBrk="0" hangingPunct="1"/>
            <a:r>
              <a:rPr lang="el-GR" smtClean="0"/>
              <a:t>Στυλ υποδείγματος κειμένου</a:t>
            </a:r>
          </a:p>
          <a:p>
            <a:pPr lvl="1" eaLnBrk="1" latinLnBrk="0" hangingPunct="1"/>
            <a:r>
              <a:rPr lang="el-GR" smtClean="0"/>
              <a:t>Δεύτερου επιπέδου</a:t>
            </a:r>
          </a:p>
          <a:p>
            <a:pPr lvl="2" eaLnBrk="1" latinLnBrk="0" hangingPunct="1"/>
            <a:r>
              <a:rPr lang="el-GR" smtClean="0"/>
              <a:t>Τρίτου επιπέδου</a:t>
            </a:r>
          </a:p>
          <a:p>
            <a:pPr lvl="3" eaLnBrk="1" latinLnBrk="0" hangingPunct="1"/>
            <a:r>
              <a:rPr lang="el-GR" smtClean="0"/>
              <a:t>Τέταρτου επιπέδου</a:t>
            </a:r>
          </a:p>
          <a:p>
            <a:pPr lvl="4" eaLnBrk="1" latinLnBrk="0" hangingPunct="1"/>
            <a:r>
              <a:rPr lang="el-GR" smtClean="0"/>
              <a:t>Πέμπτου επιπέδου</a:t>
            </a:r>
            <a:endParaRPr kumimoji="0" lang="en-US"/>
          </a:p>
        </p:txBody>
      </p:sp>
      <p:sp>
        <p:nvSpPr>
          <p:cNvPr id="34" name="Θέση περιεχομένου 33"/>
          <p:cNvSpPr>
            <a:spLocks noGrp="1"/>
          </p:cNvSpPr>
          <p:nvPr>
            <p:ph sz="quarter" idx="4"/>
          </p:nvPr>
        </p:nvSpPr>
        <p:spPr>
          <a:xfrm>
            <a:off x="4649788" y="2201896"/>
            <a:ext cx="4038600" cy="3913632"/>
          </a:xfrm>
        </p:spPr>
        <p:txBody>
          <a:bodyPr/>
          <a:lstStyle/>
          <a:p>
            <a:pPr lvl="0" eaLnBrk="1" latinLnBrk="0" hangingPunct="1"/>
            <a:r>
              <a:rPr lang="el-GR" smtClean="0"/>
              <a:t>Στυλ υποδείγματος κειμένου</a:t>
            </a:r>
          </a:p>
          <a:p>
            <a:pPr lvl="1" eaLnBrk="1" latinLnBrk="0" hangingPunct="1"/>
            <a:r>
              <a:rPr lang="el-GR" smtClean="0"/>
              <a:t>Δεύτερου επιπέδου</a:t>
            </a:r>
          </a:p>
          <a:p>
            <a:pPr lvl="2" eaLnBrk="1" latinLnBrk="0" hangingPunct="1"/>
            <a:r>
              <a:rPr lang="el-GR" smtClean="0"/>
              <a:t>Τρίτου επιπέδου</a:t>
            </a:r>
          </a:p>
          <a:p>
            <a:pPr lvl="3" eaLnBrk="1" latinLnBrk="0" hangingPunct="1"/>
            <a:r>
              <a:rPr lang="el-GR" smtClean="0"/>
              <a:t>Τέταρτου επιπέδου</a:t>
            </a:r>
          </a:p>
          <a:p>
            <a:pPr lvl="4" eaLnBrk="1" latinLnBrk="0" hangingPunct="1"/>
            <a:r>
              <a:rPr lang="el-GR" smtClean="0"/>
              <a:t>Πέμπτου επιπέδου</a:t>
            </a:r>
            <a:endParaRPr kumimoji="0" lang="en-US"/>
          </a:p>
        </p:txBody>
      </p:sp>
      <p:sp>
        <p:nvSpPr>
          <p:cNvPr id="2" name="Τίτλος 1"/>
          <p:cNvSpPr>
            <a:spLocks noGrp="1"/>
          </p:cNvSpPr>
          <p:nvPr>
            <p:ph type="title"/>
          </p:nvPr>
        </p:nvSpPr>
        <p:spPr>
          <a:xfrm>
            <a:off x="457200" y="155448"/>
            <a:ext cx="8229600" cy="1143000"/>
          </a:xfrm>
        </p:spPr>
        <p:txBody>
          <a:bodyPr anchor="b" anchorCtr="0"/>
          <a:lstStyle>
            <a:lvl1pPr>
              <a:defRPr/>
            </a:lvl1pPr>
          </a:lstStyle>
          <a:p>
            <a:r>
              <a:rPr kumimoji="0" lang="el-GR" smtClean="0"/>
              <a:t>Στυλ κύριου τίτλου</a:t>
            </a:r>
            <a:endParaRPr kumimoji="0" lang="en-US"/>
          </a:p>
        </p:txBody>
      </p:sp>
      <p:sp>
        <p:nvSpPr>
          <p:cNvPr id="12" name="Θέση κειμένου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l-GR" smtClean="0"/>
              <a:t>Στυλ υποδείγματος κειμένου</a:t>
            </a:r>
          </a:p>
        </p:txBody>
      </p:sp>
      <p:cxnSp>
        <p:nvCxnSpPr>
          <p:cNvPr id="10" name="Ευθεία γραμμή σύνδεσης 9"/>
          <p:cNvCxnSpPr/>
          <p:nvPr/>
        </p:nvCxnSpPr>
        <p:spPr>
          <a:xfrm>
            <a:off x="562945"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Ευθεία γραμμή σύνδεσης 16"/>
          <p:cNvCxnSpPr/>
          <p:nvPr/>
        </p:nvCxnSpPr>
        <p:spPr>
          <a:xfrm>
            <a:off x="4754880"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Μόνο τίτλος">
    <p:spTree>
      <p:nvGrpSpPr>
        <p:cNvPr id="1" name=""/>
        <p:cNvGrpSpPr/>
        <p:nvPr/>
      </p:nvGrpSpPr>
      <p:grpSpPr>
        <a:xfrm>
          <a:off x="0" y="0"/>
          <a:ext cx="0" cy="0"/>
          <a:chOff x="0" y="0"/>
          <a:chExt cx="0" cy="0"/>
        </a:xfrm>
      </p:grpSpPr>
      <p:sp>
        <p:nvSpPr>
          <p:cNvPr id="3" name="Θέση ημερομηνίας 2"/>
          <p:cNvSpPr>
            <a:spLocks noGrp="1"/>
          </p:cNvSpPr>
          <p:nvPr>
            <p:ph type="dt" sz="half" idx="10"/>
          </p:nvPr>
        </p:nvSpPr>
        <p:spPr/>
        <p:txBody>
          <a:bodyPr/>
          <a:lstStyle/>
          <a:p>
            <a:fld id="{D6AEAE54-B998-472E-B74F-8FF7CCDC632B}" type="datetimeFigureOut">
              <a:rPr lang="el-GR" smtClean="0"/>
              <a:t>11/10/2023</a:t>
            </a:fld>
            <a:endParaRPr lang="el-GR"/>
          </a:p>
        </p:txBody>
      </p:sp>
      <p:sp>
        <p:nvSpPr>
          <p:cNvPr id="4" name="Θέση υποσέλιδου 3"/>
          <p:cNvSpPr>
            <a:spLocks noGrp="1"/>
          </p:cNvSpPr>
          <p:nvPr>
            <p:ph type="ftr" sz="quarter" idx="11"/>
          </p:nvPr>
        </p:nvSpPr>
        <p:spPr/>
        <p:txBody>
          <a:bodyPr/>
          <a:lstStyle/>
          <a:p>
            <a:endParaRPr lang="el-GR"/>
          </a:p>
        </p:txBody>
      </p:sp>
      <p:sp>
        <p:nvSpPr>
          <p:cNvPr id="5" name="Θέση αριθμού διαφάνειας 4"/>
          <p:cNvSpPr>
            <a:spLocks noGrp="1"/>
          </p:cNvSpPr>
          <p:nvPr>
            <p:ph type="sldNum" sz="quarter" idx="12"/>
          </p:nvPr>
        </p:nvSpPr>
        <p:spPr/>
        <p:txBody>
          <a:bodyPr/>
          <a:lstStyle/>
          <a:p>
            <a:fld id="{D236C43D-915B-4947-97D4-6464AC4348FB}" type="slidenum">
              <a:rPr lang="el-GR" smtClean="0"/>
              <a:t>‹#›</a:t>
            </a:fld>
            <a:endParaRPr lang="el-GR"/>
          </a:p>
        </p:txBody>
      </p:sp>
      <p:sp>
        <p:nvSpPr>
          <p:cNvPr id="2" name="Τίτλος 1"/>
          <p:cNvSpPr>
            <a:spLocks noGrp="1"/>
          </p:cNvSpPr>
          <p:nvPr>
            <p:ph type="title"/>
          </p:nvPr>
        </p:nvSpPr>
        <p:spPr/>
        <p:txBody>
          <a:bodyPr/>
          <a:lstStyle/>
          <a:p>
            <a:r>
              <a:rPr kumimoji="0" lang="el-GR" smtClean="0"/>
              <a:t>Στυλ κύριου τίτλου</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Κενή">
    <p:spTree>
      <p:nvGrpSpPr>
        <p:cNvPr id="1" name=""/>
        <p:cNvGrpSpPr/>
        <p:nvPr/>
      </p:nvGrpSpPr>
      <p:grpSpPr>
        <a:xfrm>
          <a:off x="0" y="0"/>
          <a:ext cx="0" cy="0"/>
          <a:chOff x="0" y="0"/>
          <a:chExt cx="0" cy="0"/>
        </a:xfrm>
      </p:grpSpPr>
      <p:sp>
        <p:nvSpPr>
          <p:cNvPr id="2" name="Θέση ημερομηνίας 1"/>
          <p:cNvSpPr>
            <a:spLocks noGrp="1"/>
          </p:cNvSpPr>
          <p:nvPr>
            <p:ph type="dt" sz="half" idx="10"/>
          </p:nvPr>
        </p:nvSpPr>
        <p:spPr/>
        <p:txBody>
          <a:bodyPr/>
          <a:lstStyle/>
          <a:p>
            <a:fld id="{D6AEAE54-B998-472E-B74F-8FF7CCDC632B}" type="datetimeFigureOut">
              <a:rPr lang="el-GR" smtClean="0"/>
              <a:t>11/10/2023</a:t>
            </a:fld>
            <a:endParaRPr lang="el-GR"/>
          </a:p>
        </p:txBody>
      </p:sp>
      <p:sp>
        <p:nvSpPr>
          <p:cNvPr id="3" name="Θέση υποσέλιδου 2"/>
          <p:cNvSpPr>
            <a:spLocks noGrp="1"/>
          </p:cNvSpPr>
          <p:nvPr>
            <p:ph type="ftr" sz="quarter" idx="11"/>
          </p:nvPr>
        </p:nvSpPr>
        <p:spPr/>
        <p:txBody>
          <a:bodyPr/>
          <a:lstStyle/>
          <a:p>
            <a:endParaRPr lang="el-GR"/>
          </a:p>
        </p:txBody>
      </p:sp>
      <p:sp>
        <p:nvSpPr>
          <p:cNvPr id="4" name="Θέση αριθμού διαφάνειας 3"/>
          <p:cNvSpPr>
            <a:spLocks noGrp="1"/>
          </p:cNvSpPr>
          <p:nvPr>
            <p:ph type="sldNum" sz="quarter" idx="12"/>
          </p:nvPr>
        </p:nvSpPr>
        <p:spPr/>
        <p:txBody>
          <a:bodyPr/>
          <a:lstStyle/>
          <a:p>
            <a:fld id="{D236C43D-915B-4947-97D4-6464AC4348FB}" type="slidenum">
              <a:rPr lang="el-GR" smtClean="0"/>
              <a:t>‹#›</a:t>
            </a:fld>
            <a:endParaRPr lang="el-G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Περιεχόμενο με λεζάντα">
    <p:spTree>
      <p:nvGrpSpPr>
        <p:cNvPr id="1" name=""/>
        <p:cNvGrpSpPr/>
        <p:nvPr/>
      </p:nvGrpSpPr>
      <p:grpSpPr>
        <a:xfrm>
          <a:off x="0" y="0"/>
          <a:ext cx="0" cy="0"/>
          <a:chOff x="0" y="0"/>
          <a:chExt cx="0" cy="0"/>
        </a:xfrm>
      </p:grpSpPr>
      <p:sp>
        <p:nvSpPr>
          <p:cNvPr id="29" name="Θέση περιεχομένου 28"/>
          <p:cNvSpPr>
            <a:spLocks noGrp="1"/>
          </p:cNvSpPr>
          <p:nvPr>
            <p:ph sz="quarter" idx="1"/>
          </p:nvPr>
        </p:nvSpPr>
        <p:spPr>
          <a:xfrm>
            <a:off x="457200" y="457200"/>
            <a:ext cx="6248400" cy="5715000"/>
          </a:xfrm>
        </p:spPr>
        <p:txBody>
          <a:bodyPr/>
          <a:lstStyle/>
          <a:p>
            <a:pPr lvl="0" eaLnBrk="1" latinLnBrk="0" hangingPunct="1"/>
            <a:r>
              <a:rPr lang="el-GR" smtClean="0"/>
              <a:t>Στυλ υποδείγματος κειμένου</a:t>
            </a:r>
          </a:p>
          <a:p>
            <a:pPr lvl="1" eaLnBrk="1" latinLnBrk="0" hangingPunct="1"/>
            <a:r>
              <a:rPr lang="el-GR" smtClean="0"/>
              <a:t>Δεύτερου επιπέδου</a:t>
            </a:r>
          </a:p>
          <a:p>
            <a:pPr lvl="2" eaLnBrk="1" latinLnBrk="0" hangingPunct="1"/>
            <a:r>
              <a:rPr lang="el-GR" smtClean="0"/>
              <a:t>Τρίτου επιπέδου</a:t>
            </a:r>
          </a:p>
          <a:p>
            <a:pPr lvl="3" eaLnBrk="1" latinLnBrk="0" hangingPunct="1"/>
            <a:r>
              <a:rPr lang="el-GR" smtClean="0"/>
              <a:t>Τέταρτου επιπέδου</a:t>
            </a:r>
          </a:p>
          <a:p>
            <a:pPr lvl="4" eaLnBrk="1" latinLnBrk="0" hangingPunct="1"/>
            <a:r>
              <a:rPr lang="el-GR" smtClean="0"/>
              <a:t>Πέμπτου επιπέδου</a:t>
            </a:r>
            <a:endParaRPr kumimoji="0" lang="en-US"/>
          </a:p>
        </p:txBody>
      </p:sp>
      <p:sp>
        <p:nvSpPr>
          <p:cNvPr id="3" name="Θέση κειμένου 2"/>
          <p:cNvSpPr>
            <a:spLocks noGrp="1"/>
          </p:cNvSpPr>
          <p:nvPr>
            <p:ph type="body" idx="2"/>
          </p:nvPr>
        </p:nvSpPr>
        <p:spPr>
          <a:xfrm>
            <a:off x="6781800" y="1600200"/>
            <a:ext cx="1984248"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l-GR" smtClean="0"/>
              <a:t>Στυλ υποδείγματος κειμένου</a:t>
            </a:r>
          </a:p>
        </p:txBody>
      </p:sp>
      <p:sp>
        <p:nvSpPr>
          <p:cNvPr id="31" name="Τίτλος 30"/>
          <p:cNvSpPr>
            <a:spLocks noGrp="1"/>
          </p:cNvSpPr>
          <p:nvPr>
            <p:ph type="title"/>
          </p:nvPr>
        </p:nvSpPr>
        <p:spPr>
          <a:xfrm>
            <a:off x="6781800" y="457200"/>
            <a:ext cx="1981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el-GR" smtClean="0"/>
              <a:t>Στυλ κύριου τίτλου</a:t>
            </a:r>
            <a:endParaRPr kumimoji="0" lang="en-US"/>
          </a:p>
        </p:txBody>
      </p:sp>
      <p:sp>
        <p:nvSpPr>
          <p:cNvPr id="8" name="Θέση ημερομηνίας 7"/>
          <p:cNvSpPr>
            <a:spLocks noGrp="1"/>
          </p:cNvSpPr>
          <p:nvPr>
            <p:ph type="dt" sz="half" idx="14"/>
          </p:nvPr>
        </p:nvSpPr>
        <p:spPr/>
        <p:txBody>
          <a:bodyPr/>
          <a:lstStyle/>
          <a:p>
            <a:fld id="{D6AEAE54-B998-472E-B74F-8FF7CCDC632B}" type="datetimeFigureOut">
              <a:rPr lang="el-GR" smtClean="0"/>
              <a:t>11/10/2023</a:t>
            </a:fld>
            <a:endParaRPr lang="el-GR"/>
          </a:p>
        </p:txBody>
      </p:sp>
      <p:sp>
        <p:nvSpPr>
          <p:cNvPr id="9" name="Θέση αριθμού διαφάνειας 8"/>
          <p:cNvSpPr>
            <a:spLocks noGrp="1"/>
          </p:cNvSpPr>
          <p:nvPr>
            <p:ph type="sldNum" sz="quarter" idx="15"/>
          </p:nvPr>
        </p:nvSpPr>
        <p:spPr/>
        <p:txBody>
          <a:bodyPr/>
          <a:lstStyle/>
          <a:p>
            <a:fld id="{D236C43D-915B-4947-97D4-6464AC4348FB}" type="slidenum">
              <a:rPr lang="el-GR" smtClean="0"/>
              <a:t>‹#›</a:t>
            </a:fld>
            <a:endParaRPr lang="el-GR"/>
          </a:p>
        </p:txBody>
      </p:sp>
      <p:sp>
        <p:nvSpPr>
          <p:cNvPr id="10" name="Θέση υποσέλιδου 9"/>
          <p:cNvSpPr>
            <a:spLocks noGrp="1"/>
          </p:cNvSpPr>
          <p:nvPr>
            <p:ph type="ftr" sz="quarter" idx="16"/>
          </p:nvPr>
        </p:nvSpPr>
        <p:spPr/>
        <p:txBody>
          <a:bodyPr/>
          <a:lstStyle/>
          <a:p>
            <a:endParaRPr lang="el-G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Εικόνα με λεζάντα">
    <p:spTree>
      <p:nvGrpSpPr>
        <p:cNvPr id="1" name=""/>
        <p:cNvGrpSpPr/>
        <p:nvPr/>
      </p:nvGrpSpPr>
      <p:grpSpPr>
        <a:xfrm>
          <a:off x="0" y="0"/>
          <a:ext cx="0" cy="0"/>
          <a:chOff x="0" y="0"/>
          <a:chExt cx="0" cy="0"/>
        </a:xfrm>
      </p:grpSpPr>
      <p:sp>
        <p:nvSpPr>
          <p:cNvPr id="2" name="Τίτλος 1"/>
          <p:cNvSpPr>
            <a:spLocks noGrp="1"/>
          </p:cNvSpPr>
          <p:nvPr>
            <p:ph type="title"/>
          </p:nvPr>
        </p:nvSpPr>
        <p:spPr>
          <a:xfrm>
            <a:off x="6629400" y="457200"/>
            <a:ext cx="20574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el-GR" smtClean="0"/>
              <a:t>Στυλ κύριου τίτλου</a:t>
            </a:r>
            <a:endParaRPr kumimoji="0" lang="en-US"/>
          </a:p>
        </p:txBody>
      </p:sp>
      <p:sp>
        <p:nvSpPr>
          <p:cNvPr id="3" name="Θέση εικόνας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el-GR" smtClean="0"/>
              <a:t>Κάντε κλικ στο εικονίδιο για να προσθέσετε μια εικόνα</a:t>
            </a:r>
            <a:endParaRPr kumimoji="0" lang="en-US"/>
          </a:p>
        </p:txBody>
      </p:sp>
      <p:sp>
        <p:nvSpPr>
          <p:cNvPr id="4" name="Θέση κειμένου 3"/>
          <p:cNvSpPr>
            <a:spLocks noGrp="1"/>
          </p:cNvSpPr>
          <p:nvPr>
            <p:ph type="body" sz="half" idx="2"/>
          </p:nvPr>
        </p:nvSpPr>
        <p:spPr>
          <a:xfrm>
            <a:off x="6629400" y="1600200"/>
            <a:ext cx="20574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el-GR" smtClean="0"/>
              <a:t>Στυλ υποδείγματος κειμένου</a:t>
            </a:r>
          </a:p>
        </p:txBody>
      </p:sp>
      <p:sp>
        <p:nvSpPr>
          <p:cNvPr id="8" name="Θέση ημερομηνίας 7"/>
          <p:cNvSpPr>
            <a:spLocks noGrp="1"/>
          </p:cNvSpPr>
          <p:nvPr>
            <p:ph type="dt" sz="half" idx="10"/>
          </p:nvPr>
        </p:nvSpPr>
        <p:spPr/>
        <p:txBody>
          <a:bodyPr/>
          <a:lstStyle/>
          <a:p>
            <a:fld id="{D6AEAE54-B998-472E-B74F-8FF7CCDC632B}" type="datetimeFigureOut">
              <a:rPr lang="el-GR" smtClean="0"/>
              <a:t>11/10/2023</a:t>
            </a:fld>
            <a:endParaRPr lang="el-GR"/>
          </a:p>
        </p:txBody>
      </p:sp>
      <p:sp>
        <p:nvSpPr>
          <p:cNvPr id="9" name="Θέση αριθμού διαφάνειας 8"/>
          <p:cNvSpPr>
            <a:spLocks noGrp="1"/>
          </p:cNvSpPr>
          <p:nvPr>
            <p:ph type="sldNum" sz="quarter" idx="11"/>
          </p:nvPr>
        </p:nvSpPr>
        <p:spPr/>
        <p:txBody>
          <a:bodyPr/>
          <a:lstStyle/>
          <a:p>
            <a:fld id="{D236C43D-915B-4947-97D4-6464AC4348FB}" type="slidenum">
              <a:rPr lang="el-GR" smtClean="0"/>
              <a:t>‹#›</a:t>
            </a:fld>
            <a:endParaRPr lang="el-GR"/>
          </a:p>
        </p:txBody>
      </p:sp>
      <p:sp>
        <p:nvSpPr>
          <p:cNvPr id="10" name="Θέση υποσέλιδου 9"/>
          <p:cNvSpPr>
            <a:spLocks noGrp="1"/>
          </p:cNvSpPr>
          <p:nvPr>
            <p:ph type="ftr" sz="quarter" idx="12"/>
          </p:nvPr>
        </p:nvSpPr>
        <p:spPr/>
        <p:txBody>
          <a:bodyPr/>
          <a:lstStyle/>
          <a:p>
            <a:endParaRPr lang="el-G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Τίτλος και Κατακόρυφο κείμενο">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kumimoji="0" lang="el-GR" smtClean="0"/>
              <a:t>Στυλ κύριου τίτλου</a:t>
            </a:r>
            <a:endParaRPr kumimoji="0" lang="en-US"/>
          </a:p>
        </p:txBody>
      </p:sp>
      <p:sp>
        <p:nvSpPr>
          <p:cNvPr id="3" name="Θέση κατακόρυφου κειμένου 2"/>
          <p:cNvSpPr>
            <a:spLocks noGrp="1"/>
          </p:cNvSpPr>
          <p:nvPr>
            <p:ph type="body" orient="vert" idx="1"/>
          </p:nvPr>
        </p:nvSpPr>
        <p:spPr/>
        <p:txBody>
          <a:bodyPr vert="eaVert"/>
          <a:lstStyle/>
          <a:p>
            <a:pPr lvl="0" eaLnBrk="1" latinLnBrk="0" hangingPunct="1"/>
            <a:r>
              <a:rPr lang="el-GR" smtClean="0"/>
              <a:t>Στυλ υποδείγματος κειμένου</a:t>
            </a:r>
          </a:p>
          <a:p>
            <a:pPr lvl="1" eaLnBrk="1" latinLnBrk="0" hangingPunct="1"/>
            <a:r>
              <a:rPr lang="el-GR" smtClean="0"/>
              <a:t>Δεύτερου επιπέδου</a:t>
            </a:r>
          </a:p>
          <a:p>
            <a:pPr lvl="2" eaLnBrk="1" latinLnBrk="0" hangingPunct="1"/>
            <a:r>
              <a:rPr lang="el-GR" smtClean="0"/>
              <a:t>Τρίτου επιπέδου</a:t>
            </a:r>
          </a:p>
          <a:p>
            <a:pPr lvl="3" eaLnBrk="1" latinLnBrk="0" hangingPunct="1"/>
            <a:r>
              <a:rPr lang="el-GR" smtClean="0"/>
              <a:t>Τέταρτου επιπέδου</a:t>
            </a:r>
          </a:p>
          <a:p>
            <a:pPr lvl="4" eaLnBrk="1" latinLnBrk="0" hangingPunct="1"/>
            <a:r>
              <a:rPr lang="el-GR" smtClean="0"/>
              <a:t>Πέμπτου επιπέδου</a:t>
            </a:r>
            <a:endParaRPr kumimoji="0" lang="en-US"/>
          </a:p>
        </p:txBody>
      </p:sp>
      <p:sp>
        <p:nvSpPr>
          <p:cNvPr id="4" name="Θέση ημερομηνίας 3"/>
          <p:cNvSpPr>
            <a:spLocks noGrp="1"/>
          </p:cNvSpPr>
          <p:nvPr>
            <p:ph type="dt" sz="half" idx="10"/>
          </p:nvPr>
        </p:nvSpPr>
        <p:spPr/>
        <p:txBody>
          <a:bodyPr/>
          <a:lstStyle/>
          <a:p>
            <a:fld id="{D6AEAE54-B998-472E-B74F-8FF7CCDC632B}" type="datetimeFigureOut">
              <a:rPr lang="el-GR" smtClean="0"/>
              <a:t>11/10/2023</a:t>
            </a:fld>
            <a:endParaRPr lang="el-GR"/>
          </a:p>
        </p:txBody>
      </p:sp>
      <p:sp>
        <p:nvSpPr>
          <p:cNvPr id="5" name="Θέση υποσέλιδου 4"/>
          <p:cNvSpPr>
            <a:spLocks noGrp="1"/>
          </p:cNvSpPr>
          <p:nvPr>
            <p:ph type="ftr" sz="quarter" idx="11"/>
          </p:nvPr>
        </p:nvSpPr>
        <p:spPr/>
        <p:txBody>
          <a:bodyPr/>
          <a:lstStyle/>
          <a:p>
            <a:endParaRPr lang="el-GR"/>
          </a:p>
        </p:txBody>
      </p:sp>
      <p:sp>
        <p:nvSpPr>
          <p:cNvPr id="6" name="Θέση αριθμού διαφάνειας 5"/>
          <p:cNvSpPr>
            <a:spLocks noGrp="1"/>
          </p:cNvSpPr>
          <p:nvPr>
            <p:ph type="sldNum" sz="quarter" idx="12"/>
          </p:nvPr>
        </p:nvSpPr>
        <p:spPr/>
        <p:txBody>
          <a:bodyPr/>
          <a:lstStyle/>
          <a:p>
            <a:fld id="{D236C43D-915B-4947-97D4-6464AC4348FB}" type="slidenum">
              <a:rPr lang="el-GR" smtClean="0"/>
              <a:t>‹#›</a:t>
            </a:fld>
            <a:endParaRPr lang="el-G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Κατακόρυφος τίτλος και Κείμενο">
    <p:spTree>
      <p:nvGrpSpPr>
        <p:cNvPr id="1" name=""/>
        <p:cNvGrpSpPr/>
        <p:nvPr/>
      </p:nvGrpSpPr>
      <p:grpSpPr>
        <a:xfrm>
          <a:off x="0" y="0"/>
          <a:ext cx="0" cy="0"/>
          <a:chOff x="0" y="0"/>
          <a:chExt cx="0" cy="0"/>
        </a:xfrm>
      </p:grpSpPr>
      <p:sp>
        <p:nvSpPr>
          <p:cNvPr id="2" name="Κατακόρυφος τίτλος 1"/>
          <p:cNvSpPr>
            <a:spLocks noGrp="1"/>
          </p:cNvSpPr>
          <p:nvPr>
            <p:ph type="title" orient="vert"/>
          </p:nvPr>
        </p:nvSpPr>
        <p:spPr>
          <a:xfrm>
            <a:off x="6629400" y="274638"/>
            <a:ext cx="2057400" cy="5851525"/>
          </a:xfrm>
        </p:spPr>
        <p:txBody>
          <a:bodyPr vert="eaVert"/>
          <a:lstStyle/>
          <a:p>
            <a:r>
              <a:rPr kumimoji="0" lang="el-GR" smtClean="0"/>
              <a:t>Στυλ κύριου τίτλου</a:t>
            </a:r>
            <a:endParaRPr kumimoji="0" lang="en-US"/>
          </a:p>
        </p:txBody>
      </p:sp>
      <p:sp>
        <p:nvSpPr>
          <p:cNvPr id="3" name="Θέση κατακόρυφου κειμένου 2"/>
          <p:cNvSpPr>
            <a:spLocks noGrp="1"/>
          </p:cNvSpPr>
          <p:nvPr>
            <p:ph type="body" orient="vert" idx="1"/>
          </p:nvPr>
        </p:nvSpPr>
        <p:spPr>
          <a:xfrm>
            <a:off x="457200" y="274638"/>
            <a:ext cx="6019800" cy="5851525"/>
          </a:xfrm>
        </p:spPr>
        <p:txBody>
          <a:bodyPr vert="eaVert"/>
          <a:lstStyle/>
          <a:p>
            <a:pPr lvl="0" eaLnBrk="1" latinLnBrk="0" hangingPunct="1"/>
            <a:r>
              <a:rPr lang="el-GR" smtClean="0"/>
              <a:t>Στυλ υποδείγματος κειμένου</a:t>
            </a:r>
          </a:p>
          <a:p>
            <a:pPr lvl="1" eaLnBrk="1" latinLnBrk="0" hangingPunct="1"/>
            <a:r>
              <a:rPr lang="el-GR" smtClean="0"/>
              <a:t>Δεύτερου επιπέδου</a:t>
            </a:r>
          </a:p>
          <a:p>
            <a:pPr lvl="2" eaLnBrk="1" latinLnBrk="0" hangingPunct="1"/>
            <a:r>
              <a:rPr lang="el-GR" smtClean="0"/>
              <a:t>Τρίτου επιπέδου</a:t>
            </a:r>
          </a:p>
          <a:p>
            <a:pPr lvl="3" eaLnBrk="1" latinLnBrk="0" hangingPunct="1"/>
            <a:r>
              <a:rPr lang="el-GR" smtClean="0"/>
              <a:t>Τέταρτου επιπέδου</a:t>
            </a:r>
          </a:p>
          <a:p>
            <a:pPr lvl="4" eaLnBrk="1" latinLnBrk="0" hangingPunct="1"/>
            <a:r>
              <a:rPr lang="el-GR" smtClean="0"/>
              <a:t>Πέμπτου επιπέδου</a:t>
            </a:r>
            <a:endParaRPr kumimoji="0" lang="en-US"/>
          </a:p>
        </p:txBody>
      </p:sp>
      <p:sp>
        <p:nvSpPr>
          <p:cNvPr id="4" name="Θέση ημερομηνίας 3"/>
          <p:cNvSpPr>
            <a:spLocks noGrp="1"/>
          </p:cNvSpPr>
          <p:nvPr>
            <p:ph type="dt" sz="half" idx="10"/>
          </p:nvPr>
        </p:nvSpPr>
        <p:spPr/>
        <p:txBody>
          <a:bodyPr/>
          <a:lstStyle/>
          <a:p>
            <a:fld id="{D6AEAE54-B998-472E-B74F-8FF7CCDC632B}" type="datetimeFigureOut">
              <a:rPr lang="el-GR" smtClean="0"/>
              <a:t>11/10/2023</a:t>
            </a:fld>
            <a:endParaRPr lang="el-GR"/>
          </a:p>
        </p:txBody>
      </p:sp>
      <p:sp>
        <p:nvSpPr>
          <p:cNvPr id="5" name="Θέση υποσέλιδου 4"/>
          <p:cNvSpPr>
            <a:spLocks noGrp="1"/>
          </p:cNvSpPr>
          <p:nvPr>
            <p:ph type="ftr" sz="quarter" idx="11"/>
          </p:nvPr>
        </p:nvSpPr>
        <p:spPr/>
        <p:txBody>
          <a:bodyPr/>
          <a:lstStyle/>
          <a:p>
            <a:endParaRPr lang="el-GR"/>
          </a:p>
        </p:txBody>
      </p:sp>
      <p:sp>
        <p:nvSpPr>
          <p:cNvPr id="6" name="Θέση αριθμού διαφάνειας 5"/>
          <p:cNvSpPr>
            <a:spLocks noGrp="1"/>
          </p:cNvSpPr>
          <p:nvPr>
            <p:ph type="sldNum" sz="quarter" idx="12"/>
          </p:nvPr>
        </p:nvSpPr>
        <p:spPr/>
        <p:txBody>
          <a:bodyPr/>
          <a:lstStyle/>
          <a:p>
            <a:fld id="{D236C43D-915B-4947-97D4-6464AC4348FB}" type="slidenum">
              <a:rPr lang="el-GR" smtClean="0"/>
              <a:t>‹#›</a:t>
            </a:fld>
            <a:endParaRPr lang="el-G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Θέση κειμένου 8"/>
          <p:cNvSpPr>
            <a:spLocks noGrp="1"/>
          </p:cNvSpPr>
          <p:nvPr>
            <p:ph type="body" idx="1"/>
          </p:nvPr>
        </p:nvSpPr>
        <p:spPr>
          <a:xfrm>
            <a:off x="457200" y="1447800"/>
            <a:ext cx="8229600" cy="4678363"/>
          </a:xfrm>
          <a:prstGeom prst="rect">
            <a:avLst/>
          </a:prstGeom>
        </p:spPr>
        <p:txBody>
          <a:bodyPr vert="horz">
            <a:normAutofit/>
          </a:bodyPr>
          <a:lstStyle/>
          <a:p>
            <a:pPr lvl="0" eaLnBrk="1" latinLnBrk="0" hangingPunct="1"/>
            <a:r>
              <a:rPr kumimoji="0" lang="el-GR" smtClean="0"/>
              <a:t>Στυλ υποδείγματος κειμένου</a:t>
            </a:r>
          </a:p>
          <a:p>
            <a:pPr lvl="1" eaLnBrk="1" latinLnBrk="0" hangingPunct="1"/>
            <a:r>
              <a:rPr kumimoji="0" lang="el-GR" smtClean="0"/>
              <a:t>Δεύτερου επιπέδου</a:t>
            </a:r>
          </a:p>
          <a:p>
            <a:pPr lvl="2" eaLnBrk="1" latinLnBrk="0" hangingPunct="1"/>
            <a:r>
              <a:rPr kumimoji="0" lang="el-GR" smtClean="0"/>
              <a:t>Τρίτου επιπέδου</a:t>
            </a:r>
          </a:p>
          <a:p>
            <a:pPr lvl="3" eaLnBrk="1" latinLnBrk="0" hangingPunct="1"/>
            <a:r>
              <a:rPr kumimoji="0" lang="el-GR" smtClean="0"/>
              <a:t>Τέταρτου επιπέδου</a:t>
            </a:r>
          </a:p>
          <a:p>
            <a:pPr lvl="4" eaLnBrk="1" latinLnBrk="0" hangingPunct="1"/>
            <a:r>
              <a:rPr kumimoji="0" lang="el-GR" smtClean="0"/>
              <a:t>Πέμπτου επιπέδου</a:t>
            </a:r>
            <a:endParaRPr kumimoji="0" lang="en-US"/>
          </a:p>
        </p:txBody>
      </p:sp>
      <p:sp>
        <p:nvSpPr>
          <p:cNvPr id="24" name="Θέση ημερομηνίας 23"/>
          <p:cNvSpPr>
            <a:spLocks noGrp="1"/>
          </p:cNvSpPr>
          <p:nvPr>
            <p:ph type="dt" sz="half" idx="2"/>
          </p:nvPr>
        </p:nvSpPr>
        <p:spPr>
          <a:xfrm>
            <a:off x="5791200" y="6203667"/>
            <a:ext cx="2590800" cy="384048"/>
          </a:xfrm>
          <a:prstGeom prst="rect">
            <a:avLst/>
          </a:prstGeom>
        </p:spPr>
        <p:txBody>
          <a:bodyPr vert="horz" anchor="ctr" anchorCtr="0"/>
          <a:lstStyle>
            <a:lvl1pPr algn="l" eaLnBrk="1" latinLnBrk="0" hangingPunct="1">
              <a:defRPr kumimoji="0" sz="1200">
                <a:solidFill>
                  <a:schemeClr val="tx2"/>
                </a:solidFill>
              </a:defRPr>
            </a:lvl1pPr>
          </a:lstStyle>
          <a:p>
            <a:fld id="{D6AEAE54-B998-472E-B74F-8FF7CCDC632B}" type="datetimeFigureOut">
              <a:rPr lang="el-GR" smtClean="0"/>
              <a:t>11/10/2023</a:t>
            </a:fld>
            <a:endParaRPr lang="el-GR"/>
          </a:p>
        </p:txBody>
      </p:sp>
      <p:sp>
        <p:nvSpPr>
          <p:cNvPr id="10" name="Θέση υποσέλιδου 9"/>
          <p:cNvSpPr>
            <a:spLocks noGrp="1"/>
          </p:cNvSpPr>
          <p:nvPr>
            <p:ph type="ftr" sz="quarter" idx="3"/>
          </p:nvPr>
        </p:nvSpPr>
        <p:spPr>
          <a:xfrm>
            <a:off x="2133600" y="6203667"/>
            <a:ext cx="3581400" cy="384048"/>
          </a:xfrm>
          <a:prstGeom prst="rect">
            <a:avLst/>
          </a:prstGeom>
        </p:spPr>
        <p:txBody>
          <a:bodyPr vert="horz" anchor="ctr" anchorCtr="0"/>
          <a:lstStyle>
            <a:lvl1pPr algn="r" eaLnBrk="1" latinLnBrk="0" hangingPunct="1">
              <a:defRPr kumimoji="0" sz="1200">
                <a:solidFill>
                  <a:schemeClr val="tx2"/>
                </a:solidFill>
              </a:defRPr>
            </a:lvl1pPr>
          </a:lstStyle>
          <a:p>
            <a:endParaRPr lang="el-GR"/>
          </a:p>
        </p:txBody>
      </p:sp>
      <p:sp>
        <p:nvSpPr>
          <p:cNvPr id="22" name="Θέση αριθμού διαφάνειας 21"/>
          <p:cNvSpPr>
            <a:spLocks noGrp="1"/>
          </p:cNvSpPr>
          <p:nvPr>
            <p:ph type="sldNum" sz="quarter" idx="4"/>
          </p:nvPr>
        </p:nvSpPr>
        <p:spPr>
          <a:xfrm>
            <a:off x="8410575" y="6181531"/>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fld id="{D236C43D-915B-4947-97D4-6464AC4348FB}" type="slidenum">
              <a:rPr lang="el-GR" smtClean="0"/>
              <a:t>‹#›</a:t>
            </a:fld>
            <a:endParaRPr lang="el-GR"/>
          </a:p>
        </p:txBody>
      </p:sp>
      <p:sp>
        <p:nvSpPr>
          <p:cNvPr id="5" name="Θέση τίτλου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kumimoji="0" lang="el-GR" smtClean="0"/>
              <a:t>Στυλ κύριου τίτλου</a:t>
            </a:r>
            <a:endParaRPr kumimoji="0" lang="en-US"/>
          </a:p>
        </p:txBody>
      </p:sp>
    </p:spTree>
  </p:cSld>
  <p:clrMap bg1="dk1" tx1="lt1" bg2="dk2" tx2="lt2" accent1="accent1" accent2="accent2" accent3="accent3" accent4="accent4" accent5="accent5" accent6="accent6" hlink="hlink" folHlink="folHlink"/>
  <p:sldLayoutIdLst>
    <p:sldLayoutId id="2147483889" r:id="rId1"/>
    <p:sldLayoutId id="2147483890" r:id="rId2"/>
    <p:sldLayoutId id="2147483891" r:id="rId3"/>
    <p:sldLayoutId id="2147483892" r:id="rId4"/>
    <p:sldLayoutId id="2147483893" r:id="rId5"/>
    <p:sldLayoutId id="2147483894" r:id="rId6"/>
    <p:sldLayoutId id="2147483895" r:id="rId7"/>
    <p:sldLayoutId id="2147483896" r:id="rId8"/>
    <p:sldLayoutId id="2147483897" r:id="rId9"/>
    <p:sldLayoutId id="2147483898" r:id="rId10"/>
    <p:sldLayoutId id="2147483899" r:id="rId11"/>
  </p:sldLayoutIdLst>
  <p:txStyles>
    <p:title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Υπότιτλος 2"/>
          <p:cNvSpPr>
            <a:spLocks noGrp="1"/>
          </p:cNvSpPr>
          <p:nvPr>
            <p:ph type="subTitle" idx="1"/>
          </p:nvPr>
        </p:nvSpPr>
        <p:spPr>
          <a:xfrm>
            <a:off x="1331640" y="4221088"/>
            <a:ext cx="6400800" cy="1600200"/>
          </a:xfrm>
        </p:spPr>
        <p:txBody>
          <a:bodyPr>
            <a:normAutofit/>
          </a:bodyPr>
          <a:lstStyle/>
          <a:p>
            <a:r>
              <a:rPr lang="en-US" dirty="0" smtClean="0"/>
              <a:t>Vanessa Kourtesi, </a:t>
            </a:r>
          </a:p>
          <a:p>
            <a:r>
              <a:rPr lang="en-US" dirty="0" smtClean="0"/>
              <a:t>Module 3</a:t>
            </a:r>
          </a:p>
          <a:p>
            <a:r>
              <a:rPr lang="en-US" dirty="0" smtClean="0"/>
              <a:t>Voice Study Center, 2023</a:t>
            </a:r>
            <a:endParaRPr lang="el-GR" dirty="0"/>
          </a:p>
        </p:txBody>
      </p:sp>
      <p:sp>
        <p:nvSpPr>
          <p:cNvPr id="2" name="Τίτλος 1"/>
          <p:cNvSpPr>
            <a:spLocks noGrp="1"/>
          </p:cNvSpPr>
          <p:nvPr>
            <p:ph type="ctrTitle"/>
          </p:nvPr>
        </p:nvSpPr>
        <p:spPr>
          <a:xfrm>
            <a:off x="539552" y="1124744"/>
            <a:ext cx="7918648" cy="2952327"/>
          </a:xfrm>
          <a:solidFill>
            <a:schemeClr val="accent2">
              <a:lumMod val="60000"/>
              <a:lumOff val="40000"/>
            </a:schemeClr>
          </a:solidFill>
        </p:spPr>
        <p:style>
          <a:lnRef idx="1">
            <a:schemeClr val="accent2"/>
          </a:lnRef>
          <a:fillRef idx="3">
            <a:schemeClr val="accent2"/>
          </a:fillRef>
          <a:effectRef idx="2">
            <a:schemeClr val="accent2"/>
          </a:effectRef>
          <a:fontRef idx="minor">
            <a:schemeClr val="lt1"/>
          </a:fontRef>
        </p:style>
        <p:txBody>
          <a:bodyPr>
            <a:normAutofit/>
          </a:bodyPr>
          <a:lstStyle/>
          <a:p>
            <a:r>
              <a:rPr lang="en-US" sz="4000" b="1" dirty="0">
                <a:solidFill>
                  <a:schemeClr val="bg1"/>
                </a:solidFill>
                <a:latin typeface="Candara Light" pitchFamily="34" charset="0"/>
              </a:rPr>
              <a:t>Finding creative ways to manage </a:t>
            </a:r>
            <a:r>
              <a:rPr lang="en-US" sz="4000" b="1" dirty="0" smtClean="0">
                <a:solidFill>
                  <a:schemeClr val="bg1"/>
                </a:solidFill>
                <a:latin typeface="Candara Light" pitchFamily="34" charset="0"/>
              </a:rPr>
              <a:t>anxiety:</a:t>
            </a:r>
            <a:r>
              <a:rPr lang="en-US" b="1" dirty="0" smtClean="0">
                <a:solidFill>
                  <a:schemeClr val="bg1"/>
                </a:solidFill>
                <a:latin typeface="Candara Light" pitchFamily="34" charset="0"/>
              </a:rPr>
              <a:t/>
            </a:r>
            <a:br>
              <a:rPr lang="en-US" b="1" dirty="0" smtClean="0">
                <a:solidFill>
                  <a:schemeClr val="bg1"/>
                </a:solidFill>
                <a:latin typeface="Candara Light" pitchFamily="34" charset="0"/>
              </a:rPr>
            </a:br>
            <a:r>
              <a:rPr lang="en-US" sz="3100" b="1" dirty="0" smtClean="0">
                <a:solidFill>
                  <a:schemeClr val="bg1"/>
                </a:solidFill>
                <a:latin typeface="Candara Light" pitchFamily="34" charset="0"/>
              </a:rPr>
              <a:t>Can </a:t>
            </a:r>
            <a:r>
              <a:rPr lang="en-US" sz="3100" b="1" dirty="0">
                <a:solidFill>
                  <a:schemeClr val="bg1"/>
                </a:solidFill>
                <a:latin typeface="Candara Light" pitchFamily="34" charset="0"/>
              </a:rPr>
              <a:t>improvisation within a playful and creative context reduce feelings of anxiety and enhance the singer’s confidence</a:t>
            </a:r>
            <a:r>
              <a:rPr lang="en-US" sz="3100" b="1" u="sng" dirty="0">
                <a:solidFill>
                  <a:schemeClr val="bg1"/>
                </a:solidFill>
                <a:latin typeface="Candara Light" pitchFamily="34" charset="0"/>
              </a:rPr>
              <a:t>?</a:t>
            </a:r>
            <a:endParaRPr lang="el-GR" sz="3100" dirty="0">
              <a:solidFill>
                <a:schemeClr val="bg1"/>
              </a:solidFill>
              <a:latin typeface="Candara Light" pitchFamily="34" charset="0"/>
            </a:endParaRPr>
          </a:p>
        </p:txBody>
      </p:sp>
    </p:spTree>
    <p:extLst>
      <p:ext uri="{BB962C8B-B14F-4D97-AF65-F5344CB8AC3E}">
        <p14:creationId xmlns:p14="http://schemas.microsoft.com/office/powerpoint/2010/main" val="36848178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Θέση περιεχομένου 2"/>
          <p:cNvSpPr>
            <a:spLocks noGrp="1"/>
          </p:cNvSpPr>
          <p:nvPr>
            <p:ph idx="1"/>
          </p:nvPr>
        </p:nvSpPr>
        <p:spPr>
          <a:solidFill>
            <a:schemeClr val="accent2">
              <a:lumMod val="40000"/>
              <a:lumOff val="60000"/>
            </a:schemeClr>
          </a:solidFill>
        </p:spPr>
        <p:style>
          <a:lnRef idx="1">
            <a:schemeClr val="dk1"/>
          </a:lnRef>
          <a:fillRef idx="2">
            <a:schemeClr val="dk1"/>
          </a:fillRef>
          <a:effectRef idx="1">
            <a:schemeClr val="dk1"/>
          </a:effectRef>
          <a:fontRef idx="minor">
            <a:schemeClr val="dk1"/>
          </a:fontRef>
        </p:style>
        <p:txBody>
          <a:bodyPr>
            <a:normAutofit/>
          </a:bodyPr>
          <a:lstStyle/>
          <a:p>
            <a:r>
              <a:rPr lang="en-US" dirty="0" smtClean="0"/>
              <a:t>To understand the impact of MPA</a:t>
            </a:r>
          </a:p>
          <a:p>
            <a:r>
              <a:rPr lang="en-US" dirty="0" smtClean="0"/>
              <a:t>To </a:t>
            </a:r>
            <a:r>
              <a:rPr lang="en-US" dirty="0"/>
              <a:t>u</a:t>
            </a:r>
            <a:r>
              <a:rPr lang="en-US" dirty="0" smtClean="0"/>
              <a:t>nderstand in what way the educational environment impacts music students</a:t>
            </a:r>
          </a:p>
          <a:p>
            <a:r>
              <a:rPr lang="en-US" dirty="0" smtClean="0"/>
              <a:t>To understand how and if improvisation relates with MPA reduction</a:t>
            </a:r>
          </a:p>
          <a:p>
            <a:r>
              <a:rPr lang="en-US" dirty="0"/>
              <a:t>To find creative ways to manage MPA as an </a:t>
            </a:r>
            <a:r>
              <a:rPr lang="en-US" dirty="0" smtClean="0"/>
              <a:t>educator</a:t>
            </a:r>
          </a:p>
          <a:p>
            <a:r>
              <a:rPr lang="en-US" dirty="0"/>
              <a:t>to enhance my own </a:t>
            </a:r>
            <a:r>
              <a:rPr lang="en-US" dirty="0" smtClean="0"/>
              <a:t>creativity, </a:t>
            </a:r>
            <a:r>
              <a:rPr lang="en-US" dirty="0"/>
              <a:t>designing exercises that are based on </a:t>
            </a:r>
            <a:r>
              <a:rPr lang="en-US" dirty="0" smtClean="0"/>
              <a:t>improvisation and creativity</a:t>
            </a:r>
          </a:p>
          <a:p>
            <a:endParaRPr lang="el-GR" dirty="0"/>
          </a:p>
        </p:txBody>
      </p:sp>
      <p:sp>
        <p:nvSpPr>
          <p:cNvPr id="2" name="Τίτλος 1"/>
          <p:cNvSpPr>
            <a:spLocks noGrp="1"/>
          </p:cNvSpPr>
          <p:nvPr>
            <p:ph type="title"/>
          </p:nvPr>
        </p:nvSpPr>
        <p:spPr>
          <a:solidFill>
            <a:schemeClr val="accent3">
              <a:lumMod val="20000"/>
              <a:lumOff val="80000"/>
            </a:schemeClr>
          </a:solidFill>
        </p:spPr>
        <p:txBody>
          <a:bodyPr>
            <a:normAutofit/>
          </a:bodyPr>
          <a:lstStyle/>
          <a:p>
            <a:r>
              <a:rPr lang="en-US" dirty="0" smtClean="0">
                <a:solidFill>
                  <a:schemeClr val="bg2"/>
                </a:solidFill>
              </a:rPr>
              <a:t>reasons to undertake this project</a:t>
            </a:r>
            <a:endParaRPr lang="el-GR" dirty="0">
              <a:solidFill>
                <a:schemeClr val="bg2"/>
              </a:solidFill>
            </a:endParaRPr>
          </a:p>
        </p:txBody>
      </p:sp>
    </p:spTree>
    <p:extLst>
      <p:ext uri="{BB962C8B-B14F-4D97-AF65-F5344CB8AC3E}">
        <p14:creationId xmlns:p14="http://schemas.microsoft.com/office/powerpoint/2010/main" val="24597610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normAutofit fontScale="90000"/>
          </a:bodyPr>
          <a:lstStyle/>
          <a:p>
            <a:r>
              <a:rPr lang="en-US" dirty="0" smtClean="0"/>
              <a:t>MUSICAL PERFORMANCE ANXIETY</a:t>
            </a:r>
            <a:endParaRPr lang="el-GR" dirty="0"/>
          </a:p>
        </p:txBody>
      </p:sp>
      <p:sp>
        <p:nvSpPr>
          <p:cNvPr id="3" name="Θέση περιεχομένου 2"/>
          <p:cNvSpPr>
            <a:spLocks noGrp="1"/>
          </p:cNvSpPr>
          <p:nvPr>
            <p:ph sz="half" idx="1"/>
          </p:nvPr>
        </p:nvSpPr>
        <p:spPr/>
        <p:txBody>
          <a:bodyPr>
            <a:normAutofit/>
          </a:bodyPr>
          <a:lstStyle/>
          <a:p>
            <a:r>
              <a:rPr lang="en-US" sz="2000" dirty="0" smtClean="0"/>
              <a:t>Is the </a:t>
            </a:r>
            <a:r>
              <a:rPr lang="en-US" sz="2000" dirty="0"/>
              <a:t>experience of a consistent perception of an event related to musical performance as </a:t>
            </a:r>
            <a:r>
              <a:rPr lang="en-US" sz="2000" dirty="0" smtClean="0"/>
              <a:t>anxious (D. Kenny, 2009)</a:t>
            </a:r>
          </a:p>
          <a:p>
            <a:r>
              <a:rPr lang="en-US" sz="2000" dirty="0"/>
              <a:t>can influence the quality of a performance and according to its severity may affect a musician’s </a:t>
            </a:r>
            <a:r>
              <a:rPr lang="en-US" sz="2000" dirty="0" smtClean="0"/>
              <a:t>career</a:t>
            </a:r>
          </a:p>
          <a:p>
            <a:r>
              <a:rPr lang="en-US" sz="2000" dirty="0"/>
              <a:t>irrelevant to the years of one's practice, talent or achievements</a:t>
            </a:r>
            <a:endParaRPr lang="el-GR" sz="2000" dirty="0"/>
          </a:p>
        </p:txBody>
      </p:sp>
      <p:sp>
        <p:nvSpPr>
          <p:cNvPr id="4" name="Θέση περιεχομένου 3"/>
          <p:cNvSpPr>
            <a:spLocks noGrp="1"/>
          </p:cNvSpPr>
          <p:nvPr>
            <p:ph sz="half" idx="2"/>
          </p:nvPr>
        </p:nvSpPr>
        <p:spPr/>
        <p:txBody>
          <a:bodyPr>
            <a:normAutofit/>
          </a:bodyPr>
          <a:lstStyle/>
          <a:p>
            <a:r>
              <a:rPr lang="en-US" sz="2000" dirty="0" smtClean="0"/>
              <a:t>Fear of negative evaluation and judgment</a:t>
            </a:r>
          </a:p>
          <a:p>
            <a:r>
              <a:rPr lang="en-US" sz="2000" dirty="0" smtClean="0"/>
              <a:t>Discomfort </a:t>
            </a:r>
          </a:p>
          <a:p>
            <a:endParaRPr lang="en-US" sz="2000" dirty="0" smtClean="0"/>
          </a:p>
          <a:p>
            <a:endParaRPr lang="el-GR" sz="2000" dirty="0"/>
          </a:p>
        </p:txBody>
      </p:sp>
    </p:spTree>
    <p:extLst>
      <p:ext uri="{BB962C8B-B14F-4D97-AF65-F5344CB8AC3E}">
        <p14:creationId xmlns:p14="http://schemas.microsoft.com/office/powerpoint/2010/main" val="17784776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Θέση περιεχομένου 2"/>
          <p:cNvSpPr>
            <a:spLocks noGrp="1"/>
          </p:cNvSpPr>
          <p:nvPr>
            <p:ph idx="1"/>
          </p:nvPr>
        </p:nvSpPr>
        <p:spPr>
          <a:solidFill>
            <a:schemeClr val="accent3">
              <a:lumMod val="20000"/>
              <a:lumOff val="80000"/>
            </a:schemeClr>
          </a:solidFill>
        </p:spPr>
        <p:txBody>
          <a:bodyPr>
            <a:normAutofit/>
          </a:bodyPr>
          <a:lstStyle/>
          <a:p>
            <a:r>
              <a:rPr lang="en-US" dirty="0">
                <a:solidFill>
                  <a:schemeClr val="bg1"/>
                </a:solidFill>
              </a:rPr>
              <a:t>someone who is setting extremely high standards and simultaneously is excessively criticizing themselves over their </a:t>
            </a:r>
            <a:r>
              <a:rPr lang="en-US" dirty="0" smtClean="0">
                <a:solidFill>
                  <a:schemeClr val="bg1"/>
                </a:solidFill>
              </a:rPr>
              <a:t>performance</a:t>
            </a:r>
          </a:p>
          <a:p>
            <a:r>
              <a:rPr lang="en-US" dirty="0">
                <a:solidFill>
                  <a:schemeClr val="bg1"/>
                </a:solidFill>
              </a:rPr>
              <a:t>related to the constant-and often unrealistic- haunt of </a:t>
            </a:r>
            <a:r>
              <a:rPr lang="en-US" dirty="0" smtClean="0">
                <a:solidFill>
                  <a:schemeClr val="bg1"/>
                </a:solidFill>
              </a:rPr>
              <a:t>perfection</a:t>
            </a:r>
          </a:p>
          <a:p>
            <a:r>
              <a:rPr lang="en-US" dirty="0">
                <a:solidFill>
                  <a:schemeClr val="bg1"/>
                </a:solidFill>
              </a:rPr>
              <a:t>The discrepancy between the ideal and actual performance can lead to negativity, dissatisfaction, and anxiety among </a:t>
            </a:r>
            <a:r>
              <a:rPr lang="en-US" dirty="0" smtClean="0">
                <a:solidFill>
                  <a:schemeClr val="bg1"/>
                </a:solidFill>
              </a:rPr>
              <a:t>individuals</a:t>
            </a:r>
          </a:p>
        </p:txBody>
      </p:sp>
      <p:sp>
        <p:nvSpPr>
          <p:cNvPr id="2" name="Τίτλος 1"/>
          <p:cNvSpPr>
            <a:spLocks noGrp="1"/>
          </p:cNvSpPr>
          <p:nvPr>
            <p:ph type="title"/>
          </p:nvPr>
        </p:nvSpPr>
        <p:spPr>
          <a:solidFill>
            <a:schemeClr val="accent4">
              <a:lumMod val="75000"/>
            </a:schemeClr>
          </a:solidFill>
        </p:spPr>
        <p:txBody>
          <a:bodyPr/>
          <a:lstStyle/>
          <a:p>
            <a:r>
              <a:rPr lang="en-US" dirty="0" smtClean="0"/>
              <a:t>Perfectionism</a:t>
            </a:r>
            <a:endParaRPr lang="el-GR" dirty="0"/>
          </a:p>
        </p:txBody>
      </p:sp>
    </p:spTree>
    <p:extLst>
      <p:ext uri="{BB962C8B-B14F-4D97-AF65-F5344CB8AC3E}">
        <p14:creationId xmlns:p14="http://schemas.microsoft.com/office/powerpoint/2010/main" val="35182955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solidFill>
            <a:schemeClr val="tx2">
              <a:lumMod val="75000"/>
            </a:schemeClr>
          </a:solidFill>
          <a:ln>
            <a:solidFill>
              <a:schemeClr val="accent1">
                <a:lumMod val="40000"/>
                <a:lumOff val="60000"/>
              </a:schemeClr>
            </a:solidFill>
          </a:ln>
        </p:spPr>
        <p:txBody>
          <a:bodyPr/>
          <a:lstStyle/>
          <a:p>
            <a:r>
              <a:rPr lang="en-US" b="1" dirty="0" smtClean="0">
                <a:solidFill>
                  <a:schemeClr val="accent4">
                    <a:lumMod val="75000"/>
                  </a:schemeClr>
                </a:solidFill>
              </a:rPr>
              <a:t>interconnection</a:t>
            </a:r>
            <a:endParaRPr lang="el-GR" b="1" dirty="0">
              <a:solidFill>
                <a:schemeClr val="accent4">
                  <a:lumMod val="75000"/>
                </a:schemeClr>
              </a:solidFill>
            </a:endParaRPr>
          </a:p>
        </p:txBody>
      </p:sp>
      <p:sp>
        <p:nvSpPr>
          <p:cNvPr id="3" name="Θέση περιεχομένου 2"/>
          <p:cNvSpPr>
            <a:spLocks noGrp="1"/>
          </p:cNvSpPr>
          <p:nvPr>
            <p:ph sz="half" idx="1"/>
          </p:nvPr>
        </p:nvSpPr>
        <p:spPr>
          <a:xfrm>
            <a:off x="914400" y="1447800"/>
            <a:ext cx="3009528" cy="4572000"/>
          </a:xfrm>
          <a:solidFill>
            <a:schemeClr val="accent4">
              <a:lumMod val="75000"/>
            </a:schemeClr>
          </a:solidFill>
        </p:spPr>
        <p:txBody>
          <a:bodyPr>
            <a:normAutofit fontScale="92500" lnSpcReduction="20000"/>
          </a:bodyPr>
          <a:lstStyle/>
          <a:p>
            <a:r>
              <a:rPr lang="en-US" dirty="0" smtClean="0"/>
              <a:t>Perfectionism</a:t>
            </a:r>
          </a:p>
          <a:p>
            <a:r>
              <a:rPr lang="en-US" dirty="0" smtClean="0"/>
              <a:t>MPA</a:t>
            </a:r>
            <a:endParaRPr lang="el-GR" dirty="0"/>
          </a:p>
        </p:txBody>
      </p:sp>
      <p:sp>
        <p:nvSpPr>
          <p:cNvPr id="4" name="Θέση περιεχομένου 3"/>
          <p:cNvSpPr>
            <a:spLocks noGrp="1"/>
          </p:cNvSpPr>
          <p:nvPr>
            <p:ph sz="half" idx="2"/>
          </p:nvPr>
        </p:nvSpPr>
        <p:spPr>
          <a:xfrm>
            <a:off x="5364088" y="1447800"/>
            <a:ext cx="3318902" cy="4572000"/>
          </a:xfrm>
          <a:solidFill>
            <a:schemeClr val="accent4">
              <a:lumMod val="75000"/>
            </a:schemeClr>
          </a:solidFill>
        </p:spPr>
        <p:txBody>
          <a:bodyPr>
            <a:normAutofit fontScale="92500" lnSpcReduction="20000"/>
          </a:bodyPr>
          <a:lstStyle/>
          <a:p>
            <a:r>
              <a:rPr lang="en-US" dirty="0" smtClean="0"/>
              <a:t>Competitive and challenging music industry</a:t>
            </a:r>
          </a:p>
          <a:p>
            <a:r>
              <a:rPr lang="en-US" dirty="0" smtClean="0"/>
              <a:t>Teaching methods that involve performance assessment</a:t>
            </a:r>
          </a:p>
          <a:p>
            <a:r>
              <a:rPr lang="en-US" dirty="0" smtClean="0"/>
              <a:t>Extra pressure on vocalists for a healthy and technically correct vocal sound</a:t>
            </a:r>
          </a:p>
          <a:p>
            <a:r>
              <a:rPr lang="en-US" dirty="0" smtClean="0"/>
              <a:t>Association of music instrument to self</a:t>
            </a:r>
            <a:endParaRPr lang="el-GR" dirty="0"/>
          </a:p>
        </p:txBody>
      </p:sp>
      <p:sp>
        <p:nvSpPr>
          <p:cNvPr id="7" name="Αριστερό-δεξιό βέλος 6"/>
          <p:cNvSpPr/>
          <p:nvPr/>
        </p:nvSpPr>
        <p:spPr>
          <a:xfrm>
            <a:off x="3995936" y="3058932"/>
            <a:ext cx="1216152" cy="484632"/>
          </a:xfrm>
          <a:prstGeom prst="leftRightArrow">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Tree>
    <p:extLst>
      <p:ext uri="{BB962C8B-B14F-4D97-AF65-F5344CB8AC3E}">
        <p14:creationId xmlns:p14="http://schemas.microsoft.com/office/powerpoint/2010/main" val="8083045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Θέση περιεχομένου 2"/>
          <p:cNvSpPr>
            <a:spLocks noGrp="1"/>
          </p:cNvSpPr>
          <p:nvPr>
            <p:ph idx="1"/>
          </p:nvPr>
        </p:nvSpPr>
        <p:spPr>
          <a:xfrm>
            <a:off x="971600" y="2132856"/>
            <a:ext cx="7772400" cy="4572000"/>
          </a:xfrm>
        </p:spPr>
        <p:txBody>
          <a:bodyPr>
            <a:normAutofit/>
          </a:bodyPr>
          <a:lstStyle/>
          <a:p>
            <a:r>
              <a:rPr lang="en-US" dirty="0"/>
              <a:t>avoid exerting effort in their pursuit of success to evade the possibility of </a:t>
            </a:r>
            <a:r>
              <a:rPr lang="en-US" dirty="0" smtClean="0"/>
              <a:t>failure</a:t>
            </a:r>
          </a:p>
          <a:p>
            <a:r>
              <a:rPr lang="en-US" dirty="0"/>
              <a:t>fear when their internal resources are insufficient to meet their desires and unattainable </a:t>
            </a:r>
            <a:r>
              <a:rPr lang="en-US" dirty="0" smtClean="0"/>
              <a:t>goals</a:t>
            </a:r>
          </a:p>
          <a:p>
            <a:r>
              <a:rPr lang="en-US" dirty="0"/>
              <a:t>triggers negative emotions such as shame and further reinforces the tendency to avoid</a:t>
            </a:r>
            <a:endParaRPr lang="en-US" dirty="0" smtClean="0"/>
          </a:p>
          <a:p>
            <a:pPr marL="0" indent="0" algn="ctr">
              <a:buNone/>
            </a:pPr>
            <a:endParaRPr lang="en-US" sz="2400" dirty="0" smtClean="0"/>
          </a:p>
          <a:p>
            <a:pPr marL="0" indent="0" algn="ctr">
              <a:buNone/>
            </a:pPr>
            <a:r>
              <a:rPr lang="en-US" sz="2400" b="1" dirty="0" smtClean="0"/>
              <a:t>Performance </a:t>
            </a:r>
            <a:r>
              <a:rPr lang="en-US" sz="2400" b="1" dirty="0"/>
              <a:t>anxiety can manifest itself through a lack of practice and procrastination, causing individuals to remain unaware of their anxiety</a:t>
            </a:r>
            <a:endParaRPr lang="el-GR" sz="2400" b="1" dirty="0"/>
          </a:p>
        </p:txBody>
      </p:sp>
      <p:sp>
        <p:nvSpPr>
          <p:cNvPr id="2" name="Τίτλος 1"/>
          <p:cNvSpPr>
            <a:spLocks noGrp="1"/>
          </p:cNvSpPr>
          <p:nvPr>
            <p:ph type="title"/>
          </p:nvPr>
        </p:nvSpPr>
        <p:spPr>
          <a:xfrm>
            <a:off x="893033" y="367083"/>
            <a:ext cx="7412360" cy="1143000"/>
          </a:xfrm>
          <a:solidFill>
            <a:schemeClr val="accent4">
              <a:lumMod val="75000"/>
            </a:schemeClr>
          </a:solidFill>
        </p:spPr>
        <p:txBody>
          <a:bodyPr/>
          <a:lstStyle/>
          <a:p>
            <a:r>
              <a:rPr lang="en-US" dirty="0" smtClean="0"/>
              <a:t>avoidance</a:t>
            </a:r>
            <a:endParaRPr lang="el-GR" dirty="0"/>
          </a:p>
        </p:txBody>
      </p:sp>
      <p:sp>
        <p:nvSpPr>
          <p:cNvPr id="6" name="Έκρηξη 1 5"/>
          <p:cNvSpPr/>
          <p:nvPr/>
        </p:nvSpPr>
        <p:spPr>
          <a:xfrm>
            <a:off x="7596336" y="1124744"/>
            <a:ext cx="914400" cy="914400"/>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Tree>
    <p:extLst>
      <p:ext uri="{BB962C8B-B14F-4D97-AF65-F5344CB8AC3E}">
        <p14:creationId xmlns:p14="http://schemas.microsoft.com/office/powerpoint/2010/main" val="25580446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Θέση περιεχομένου 2"/>
          <p:cNvSpPr>
            <a:spLocks noGrp="1"/>
          </p:cNvSpPr>
          <p:nvPr>
            <p:ph idx="1"/>
          </p:nvPr>
        </p:nvSpPr>
        <p:spPr>
          <a:xfrm>
            <a:off x="539552" y="476672"/>
            <a:ext cx="8136904" cy="5976664"/>
          </a:xfrm>
          <a:solidFill>
            <a:schemeClr val="accent2">
              <a:lumMod val="40000"/>
              <a:lumOff val="60000"/>
            </a:schemeClr>
          </a:solidFill>
        </p:spPr>
        <p:txBody>
          <a:bodyPr/>
          <a:lstStyle/>
          <a:p>
            <a:pPr marL="0" indent="0" algn="ctr">
              <a:buNone/>
            </a:pPr>
            <a:endParaRPr lang="en-US" dirty="0" smtClean="0"/>
          </a:p>
          <a:p>
            <a:pPr marL="0" indent="0" algn="ctr">
              <a:buNone/>
            </a:pPr>
            <a:endParaRPr lang="en-US" b="1" dirty="0">
              <a:effectLst>
                <a:outerShdw blurRad="38100" dist="38100" dir="2700000" algn="tl">
                  <a:srgbClr val="000000">
                    <a:alpha val="43137"/>
                  </a:srgbClr>
                </a:outerShdw>
              </a:effectLst>
            </a:endParaRPr>
          </a:p>
          <a:p>
            <a:pPr marL="0" indent="0" algn="ctr">
              <a:buNone/>
            </a:pPr>
            <a:r>
              <a:rPr lang="en-US" b="1" dirty="0" smtClean="0">
                <a:solidFill>
                  <a:schemeClr val="accent4">
                    <a:lumMod val="75000"/>
                  </a:schemeClr>
                </a:solidFill>
                <a:effectLst>
                  <a:outerShdw blurRad="38100" dist="38100" dir="2700000" algn="tl">
                    <a:srgbClr val="000000">
                      <a:alpha val="43137"/>
                    </a:srgbClr>
                  </a:outerShdw>
                </a:effectLst>
              </a:rPr>
              <a:t>Musical </a:t>
            </a:r>
            <a:r>
              <a:rPr lang="en-US" b="1" dirty="0">
                <a:solidFill>
                  <a:schemeClr val="accent4">
                    <a:lumMod val="75000"/>
                  </a:schemeClr>
                </a:solidFill>
                <a:effectLst>
                  <a:outerShdw blurRad="38100" dist="38100" dir="2700000" algn="tl">
                    <a:srgbClr val="000000">
                      <a:alpha val="43137"/>
                    </a:srgbClr>
                  </a:outerShdw>
                </a:effectLst>
              </a:rPr>
              <a:t>performance anxiety can be a consequence of or intertwined with perfectionism, although it is supported that </a:t>
            </a:r>
            <a:r>
              <a:rPr lang="en-US" b="1" i="1" u="sng" dirty="0">
                <a:solidFill>
                  <a:schemeClr val="accent4">
                    <a:lumMod val="75000"/>
                  </a:schemeClr>
                </a:solidFill>
                <a:effectLst>
                  <a:outerShdw blurRad="38100" dist="38100" dir="2700000" algn="tl">
                    <a:srgbClr val="000000">
                      <a:alpha val="43137"/>
                    </a:srgbClr>
                  </a:outerShdw>
                </a:effectLst>
              </a:rPr>
              <a:t>perfectionism is higher among people who suffer from </a:t>
            </a:r>
            <a:r>
              <a:rPr lang="en-US" b="1" i="1" u="sng" dirty="0" smtClean="0">
                <a:solidFill>
                  <a:schemeClr val="accent4">
                    <a:lumMod val="75000"/>
                  </a:schemeClr>
                </a:solidFill>
                <a:effectLst>
                  <a:outerShdw blurRad="38100" dist="38100" dir="2700000" algn="tl">
                    <a:srgbClr val="000000">
                      <a:alpha val="43137"/>
                    </a:srgbClr>
                  </a:outerShdw>
                </a:effectLst>
              </a:rPr>
              <a:t>MPA</a:t>
            </a:r>
          </a:p>
          <a:p>
            <a:pPr marL="0" indent="0" algn="ctr">
              <a:buNone/>
            </a:pPr>
            <a:endParaRPr lang="en-US" b="1" dirty="0"/>
          </a:p>
          <a:p>
            <a:pPr marL="0" indent="0" algn="ctr">
              <a:buNone/>
            </a:pPr>
            <a:endParaRPr lang="en-US" u="sng" dirty="0" smtClean="0"/>
          </a:p>
          <a:p>
            <a:pPr marL="0" indent="0" algn="ctr">
              <a:buNone/>
            </a:pPr>
            <a:endParaRPr lang="en-US" u="sng" dirty="0"/>
          </a:p>
          <a:p>
            <a:pPr marL="0" indent="0" algn="ctr">
              <a:buNone/>
            </a:pPr>
            <a:r>
              <a:rPr lang="en-US" sz="2400" b="1" u="sng" dirty="0" smtClean="0">
                <a:solidFill>
                  <a:schemeClr val="accent4">
                    <a:lumMod val="75000"/>
                  </a:schemeClr>
                </a:solidFill>
              </a:rPr>
              <a:t>It </a:t>
            </a:r>
            <a:r>
              <a:rPr lang="en-US" sz="2400" b="1" u="sng" dirty="0">
                <a:solidFill>
                  <a:schemeClr val="accent4">
                    <a:lumMod val="75000"/>
                  </a:schemeClr>
                </a:solidFill>
              </a:rPr>
              <a:t>can have a detrimental impact on a performer's career, potentially even leading to its cessation in severe cases</a:t>
            </a:r>
            <a:endParaRPr lang="el-GR" sz="2400" b="1" u="sng" dirty="0">
              <a:solidFill>
                <a:schemeClr val="accent4">
                  <a:lumMod val="75000"/>
                </a:schemeClr>
              </a:solidFill>
            </a:endParaRPr>
          </a:p>
        </p:txBody>
      </p:sp>
      <p:sp>
        <p:nvSpPr>
          <p:cNvPr id="2" name="Τίτλος 1"/>
          <p:cNvSpPr>
            <a:spLocks noGrp="1"/>
          </p:cNvSpPr>
          <p:nvPr>
            <p:ph type="title"/>
          </p:nvPr>
        </p:nvSpPr>
        <p:spPr/>
        <p:txBody>
          <a:bodyPr/>
          <a:lstStyle/>
          <a:p>
            <a:endParaRPr lang="el-GR" dirty="0"/>
          </a:p>
        </p:txBody>
      </p:sp>
    </p:spTree>
    <p:extLst>
      <p:ext uri="{BB962C8B-B14F-4D97-AF65-F5344CB8AC3E}">
        <p14:creationId xmlns:p14="http://schemas.microsoft.com/office/powerpoint/2010/main" val="18028144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755576" y="1143972"/>
            <a:ext cx="7700392" cy="3744416"/>
          </a:xfrm>
          <a:solidFill>
            <a:schemeClr val="accent2">
              <a:lumMod val="40000"/>
              <a:lumOff val="60000"/>
            </a:schemeClr>
          </a:solidFill>
        </p:spPr>
        <p:txBody>
          <a:bodyPr>
            <a:noAutofit/>
          </a:bodyPr>
          <a:lstStyle/>
          <a:p>
            <a:pPr algn="ctr"/>
            <a:r>
              <a:rPr lang="en-US" sz="4400" b="1" dirty="0" smtClean="0">
                <a:solidFill>
                  <a:schemeClr val="accent4">
                    <a:lumMod val="75000"/>
                  </a:schemeClr>
                </a:solidFill>
              </a:rPr>
              <a:t>HOW IS MUSIC EDUCATION AFFECTING STUDENTS?</a:t>
            </a:r>
            <a:r>
              <a:rPr lang="en-US" sz="4400" b="1" dirty="0" smtClean="0"/>
              <a:t/>
            </a:r>
            <a:br>
              <a:rPr lang="en-US" sz="4400" b="1" dirty="0" smtClean="0"/>
            </a:br>
            <a:r>
              <a:rPr lang="en-US" sz="4400" b="1" dirty="0"/>
              <a:t/>
            </a:r>
            <a:br>
              <a:rPr lang="en-US" sz="4400" b="1" dirty="0"/>
            </a:br>
            <a:r>
              <a:rPr lang="en-US" sz="4400" b="1" dirty="0" smtClean="0"/>
              <a:t/>
            </a:r>
            <a:br>
              <a:rPr lang="en-US" sz="4400" b="1" dirty="0" smtClean="0"/>
            </a:br>
            <a:r>
              <a:rPr lang="en-US" sz="4400" b="1" dirty="0"/>
              <a:t/>
            </a:r>
            <a:br>
              <a:rPr lang="en-US" sz="4400" b="1" dirty="0"/>
            </a:br>
            <a:r>
              <a:rPr lang="en-US" sz="2400" b="1" dirty="0" smtClean="0">
                <a:solidFill>
                  <a:srgbClr val="C00000"/>
                </a:solidFill>
              </a:rPr>
              <a:t>What should we, as teachers, do?</a:t>
            </a:r>
            <a:endParaRPr lang="el-GR" sz="2400" b="1" dirty="0">
              <a:solidFill>
                <a:srgbClr val="C00000"/>
              </a:solidFill>
            </a:endParaRPr>
          </a:p>
        </p:txBody>
      </p:sp>
    </p:spTree>
    <p:extLst>
      <p:ext uri="{BB962C8B-B14F-4D97-AF65-F5344CB8AC3E}">
        <p14:creationId xmlns:p14="http://schemas.microsoft.com/office/powerpoint/2010/main" val="3175473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Θέση περιεχομένου 2"/>
          <p:cNvSpPr>
            <a:spLocks noGrp="1"/>
          </p:cNvSpPr>
          <p:nvPr>
            <p:ph idx="1"/>
          </p:nvPr>
        </p:nvSpPr>
        <p:spPr/>
        <p:txBody>
          <a:bodyPr>
            <a:normAutofit lnSpcReduction="10000"/>
          </a:bodyPr>
          <a:lstStyle/>
          <a:p>
            <a:r>
              <a:rPr lang="en-US" dirty="0">
                <a:solidFill>
                  <a:schemeClr val="tx1">
                    <a:lumMod val="95000"/>
                  </a:schemeClr>
                </a:solidFill>
              </a:rPr>
              <a:t>tension between musical accuracy in a written composition and </a:t>
            </a:r>
            <a:r>
              <a:rPr lang="en-US" dirty="0" smtClean="0">
                <a:solidFill>
                  <a:schemeClr val="tx1">
                    <a:lumMod val="95000"/>
                  </a:schemeClr>
                </a:solidFill>
              </a:rPr>
              <a:t>musicality </a:t>
            </a:r>
            <a:r>
              <a:rPr lang="en-US" dirty="0">
                <a:solidFill>
                  <a:schemeClr val="tx1">
                    <a:lumMod val="95000"/>
                  </a:schemeClr>
                </a:solidFill>
              </a:rPr>
              <a:t>which encompasses the musician's personality, emotions, and spontaneity during </a:t>
            </a:r>
            <a:r>
              <a:rPr lang="en-US" dirty="0" smtClean="0">
                <a:solidFill>
                  <a:schemeClr val="tx1">
                    <a:lumMod val="95000"/>
                  </a:schemeClr>
                </a:solidFill>
              </a:rPr>
              <a:t>performances</a:t>
            </a:r>
          </a:p>
          <a:p>
            <a:endParaRPr lang="en-US" dirty="0" smtClean="0">
              <a:solidFill>
                <a:schemeClr val="tx1">
                  <a:lumMod val="95000"/>
                </a:schemeClr>
              </a:solidFill>
            </a:endParaRPr>
          </a:p>
          <a:p>
            <a:r>
              <a:rPr lang="en-US" dirty="0">
                <a:solidFill>
                  <a:schemeClr val="tx1">
                    <a:lumMod val="95000"/>
                  </a:schemeClr>
                </a:solidFill>
              </a:rPr>
              <a:t>demanding curriculum of conservatories often restricts students' </a:t>
            </a:r>
            <a:r>
              <a:rPr lang="en-US" dirty="0" smtClean="0">
                <a:solidFill>
                  <a:schemeClr val="tx1">
                    <a:lumMod val="95000"/>
                  </a:schemeClr>
                </a:solidFill>
              </a:rPr>
              <a:t>autonomy</a:t>
            </a:r>
          </a:p>
          <a:p>
            <a:endParaRPr lang="en-US" dirty="0" smtClean="0">
              <a:solidFill>
                <a:schemeClr val="tx1">
                  <a:lumMod val="95000"/>
                </a:schemeClr>
              </a:solidFill>
            </a:endParaRPr>
          </a:p>
          <a:p>
            <a:r>
              <a:rPr lang="en-US" dirty="0" smtClean="0">
                <a:solidFill>
                  <a:schemeClr val="tx1">
                    <a:lumMod val="95000"/>
                  </a:schemeClr>
                </a:solidFill>
              </a:rPr>
              <a:t>often </a:t>
            </a:r>
            <a:r>
              <a:rPr lang="en-US" dirty="0">
                <a:solidFill>
                  <a:schemeClr val="tx1">
                    <a:lumMod val="95000"/>
                  </a:schemeClr>
                </a:solidFill>
              </a:rPr>
              <a:t>lacks the tools to effectively manage the consequences of high-pressure situations in an educational setting</a:t>
            </a:r>
            <a:endParaRPr lang="el-GR" dirty="0">
              <a:solidFill>
                <a:schemeClr val="tx1">
                  <a:lumMod val="95000"/>
                </a:schemeClr>
              </a:solidFill>
            </a:endParaRPr>
          </a:p>
        </p:txBody>
      </p:sp>
      <p:sp>
        <p:nvSpPr>
          <p:cNvPr id="2" name="Τίτλος 1"/>
          <p:cNvSpPr>
            <a:spLocks noGrp="1"/>
          </p:cNvSpPr>
          <p:nvPr>
            <p:ph type="title"/>
          </p:nvPr>
        </p:nvSpPr>
        <p:spPr/>
        <p:txBody>
          <a:bodyPr/>
          <a:lstStyle/>
          <a:p>
            <a:endParaRPr lang="el-GR" dirty="0"/>
          </a:p>
        </p:txBody>
      </p:sp>
    </p:spTree>
    <p:extLst>
      <p:ext uri="{BB962C8B-B14F-4D97-AF65-F5344CB8AC3E}">
        <p14:creationId xmlns:p14="http://schemas.microsoft.com/office/powerpoint/2010/main" val="24677366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395536" y="1916832"/>
            <a:ext cx="8208912" cy="2160240"/>
          </a:xfrm>
          <a:solidFill>
            <a:schemeClr val="accent2">
              <a:lumMod val="40000"/>
              <a:lumOff val="60000"/>
            </a:schemeClr>
          </a:solidFill>
          <a:ln>
            <a:solidFill>
              <a:schemeClr val="accent2">
                <a:lumMod val="40000"/>
                <a:lumOff val="60000"/>
              </a:schemeClr>
            </a:solidFill>
          </a:ln>
        </p:spPr>
        <p:txBody>
          <a:bodyPr numCol="1">
            <a:normAutofit/>
          </a:bodyPr>
          <a:lstStyle/>
          <a:p>
            <a:pPr algn="ctr"/>
            <a:r>
              <a:rPr lang="en-US" b="1" dirty="0" smtClean="0">
                <a:effectLst>
                  <a:outerShdw blurRad="38100" dist="38100" dir="2700000" algn="tl">
                    <a:srgbClr val="000000">
                      <a:alpha val="43137"/>
                    </a:srgbClr>
                  </a:outerShdw>
                </a:effectLst>
              </a:rPr>
              <a:t>WHY IS IMPROVISATION IMPORTANT?</a:t>
            </a:r>
            <a:endParaRPr lang="el-GR"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1792468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Θέση περιεχομένου 2"/>
          <p:cNvSpPr>
            <a:spLocks noGrp="1"/>
          </p:cNvSpPr>
          <p:nvPr>
            <p:ph idx="1"/>
          </p:nvPr>
        </p:nvSpPr>
        <p:spPr/>
        <p:txBody>
          <a:bodyPr>
            <a:normAutofit/>
          </a:bodyPr>
          <a:lstStyle/>
          <a:p>
            <a:r>
              <a:rPr lang="en-US" dirty="0">
                <a:solidFill>
                  <a:schemeClr val="tx2">
                    <a:lumMod val="75000"/>
                  </a:schemeClr>
                </a:solidFill>
              </a:rPr>
              <a:t>Improvisation can be defined as spontaneous, free, and creative musical expression </a:t>
            </a:r>
            <a:endParaRPr lang="en-US" dirty="0">
              <a:solidFill>
                <a:schemeClr val="tx2">
                  <a:lumMod val="75000"/>
                </a:schemeClr>
              </a:solidFill>
            </a:endParaRPr>
          </a:p>
          <a:p>
            <a:r>
              <a:rPr lang="en-US" dirty="0" smtClean="0">
                <a:solidFill>
                  <a:schemeClr val="tx2">
                    <a:lumMod val="75000"/>
                  </a:schemeClr>
                </a:solidFill>
              </a:rPr>
              <a:t>the </a:t>
            </a:r>
            <a:r>
              <a:rPr lang="en-US" dirty="0">
                <a:solidFill>
                  <a:schemeClr val="tx2">
                    <a:lumMod val="75000"/>
                  </a:schemeClr>
                </a:solidFill>
              </a:rPr>
              <a:t>act of improvising promotes self-awareness of preferences, strengths, and limitations, as well as autonomy and adaptability in various roles while interacting with other </a:t>
            </a:r>
            <a:r>
              <a:rPr lang="en-US" dirty="0" smtClean="0">
                <a:solidFill>
                  <a:schemeClr val="tx2">
                    <a:lumMod val="75000"/>
                  </a:schemeClr>
                </a:solidFill>
              </a:rPr>
              <a:t>musicians</a:t>
            </a:r>
          </a:p>
          <a:p>
            <a:r>
              <a:rPr lang="en-US" dirty="0">
                <a:solidFill>
                  <a:schemeClr val="tx2">
                    <a:lumMod val="75000"/>
                  </a:schemeClr>
                </a:solidFill>
              </a:rPr>
              <a:t>it creates a support system for dealing with insecurity and ambiguity in the realm of creativity</a:t>
            </a:r>
            <a:endParaRPr lang="el-GR" dirty="0">
              <a:solidFill>
                <a:schemeClr val="tx2">
                  <a:lumMod val="75000"/>
                </a:schemeClr>
              </a:solidFill>
            </a:endParaRPr>
          </a:p>
        </p:txBody>
      </p:sp>
      <p:sp>
        <p:nvSpPr>
          <p:cNvPr id="2" name="Τίτλος 1"/>
          <p:cNvSpPr>
            <a:spLocks noGrp="1"/>
          </p:cNvSpPr>
          <p:nvPr>
            <p:ph type="title"/>
          </p:nvPr>
        </p:nvSpPr>
        <p:spPr>
          <a:solidFill>
            <a:schemeClr val="accent2">
              <a:lumMod val="40000"/>
              <a:lumOff val="60000"/>
            </a:schemeClr>
          </a:solidFill>
        </p:spPr>
        <p:txBody>
          <a:bodyPr/>
          <a:lstStyle/>
          <a:p>
            <a:r>
              <a:rPr lang="en-US" dirty="0" smtClean="0"/>
              <a:t>Benefits of improvisation</a:t>
            </a:r>
            <a:endParaRPr lang="el-GR" dirty="0"/>
          </a:p>
        </p:txBody>
      </p:sp>
    </p:spTree>
    <p:extLst>
      <p:ext uri="{BB962C8B-B14F-4D97-AF65-F5344CB8AC3E}">
        <p14:creationId xmlns:p14="http://schemas.microsoft.com/office/powerpoint/2010/main" val="22888145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Θέση περιεχομένου 2"/>
          <p:cNvSpPr>
            <a:spLocks noGrp="1"/>
          </p:cNvSpPr>
          <p:nvPr>
            <p:ph idx="1"/>
          </p:nvPr>
        </p:nvSpPr>
        <p:spPr>
          <a:xfrm>
            <a:off x="35496" y="1484784"/>
            <a:ext cx="7772400" cy="4572000"/>
          </a:xfrm>
          <a:solidFill>
            <a:schemeClr val="accent4">
              <a:lumMod val="60000"/>
              <a:lumOff val="40000"/>
            </a:schemeClr>
          </a:solidFill>
        </p:spPr>
        <p:txBody>
          <a:bodyPr>
            <a:normAutofit fontScale="92500" lnSpcReduction="10000"/>
          </a:bodyPr>
          <a:lstStyle/>
          <a:p>
            <a:r>
              <a:rPr lang="en-US" b="1" dirty="0" smtClean="0">
                <a:solidFill>
                  <a:srgbClr val="FF0000"/>
                </a:solidFill>
              </a:rPr>
              <a:t>“a </a:t>
            </a:r>
            <a:r>
              <a:rPr lang="en-US" b="1" dirty="0">
                <a:solidFill>
                  <a:srgbClr val="FF0000"/>
                </a:solidFill>
              </a:rPr>
              <a:t>music in which there are no preconceived systems for melody, harmony, or rhythm. In this kind of music making, musicians simply begin playing when they choose and stop when they are </a:t>
            </a:r>
            <a:r>
              <a:rPr lang="en-US" b="1" dirty="0" smtClean="0">
                <a:solidFill>
                  <a:srgbClr val="FF0000"/>
                </a:solidFill>
              </a:rPr>
              <a:t>finished” (Jared Burrows)</a:t>
            </a:r>
          </a:p>
          <a:p>
            <a:r>
              <a:rPr lang="en-US" b="1" dirty="0">
                <a:solidFill>
                  <a:srgbClr val="FF0000"/>
                </a:solidFill>
              </a:rPr>
              <a:t> instantly created without the use of scores or </a:t>
            </a:r>
            <a:r>
              <a:rPr lang="en-US" b="1" dirty="0" smtClean="0">
                <a:solidFill>
                  <a:srgbClr val="FF0000"/>
                </a:solidFill>
              </a:rPr>
              <a:t>form</a:t>
            </a:r>
          </a:p>
          <a:p>
            <a:r>
              <a:rPr lang="en-US" b="1" dirty="0">
                <a:solidFill>
                  <a:srgbClr val="FF0000"/>
                </a:solidFill>
              </a:rPr>
              <a:t>no hierarchy or administration and it does not-yet-exist as an academic </a:t>
            </a:r>
            <a:r>
              <a:rPr lang="en-US" b="1" dirty="0" smtClean="0">
                <a:solidFill>
                  <a:srgbClr val="FF0000"/>
                </a:solidFill>
              </a:rPr>
              <a:t>skill</a:t>
            </a:r>
          </a:p>
          <a:p>
            <a:r>
              <a:rPr lang="en-US" b="1" dirty="0">
                <a:solidFill>
                  <a:srgbClr val="FF0000"/>
                </a:solidFill>
              </a:rPr>
              <a:t>does not demand excellence in any particular musical style nor does it emphasize correct notes or specific developmental progress within the improvisation</a:t>
            </a:r>
            <a:endParaRPr lang="el-GR" b="1" dirty="0">
              <a:solidFill>
                <a:srgbClr val="FF0000"/>
              </a:solidFill>
            </a:endParaRPr>
          </a:p>
        </p:txBody>
      </p:sp>
      <p:sp>
        <p:nvSpPr>
          <p:cNvPr id="2" name="Τίτλος 1"/>
          <p:cNvSpPr>
            <a:spLocks noGrp="1"/>
          </p:cNvSpPr>
          <p:nvPr>
            <p:ph type="title"/>
          </p:nvPr>
        </p:nvSpPr>
        <p:spPr>
          <a:xfrm>
            <a:off x="107504" y="260648"/>
            <a:ext cx="7772400" cy="1143000"/>
          </a:xfrm>
          <a:solidFill>
            <a:schemeClr val="tx2">
              <a:lumMod val="90000"/>
            </a:schemeClr>
          </a:solidFill>
        </p:spPr>
        <p:txBody>
          <a:bodyPr/>
          <a:lstStyle/>
          <a:p>
            <a:r>
              <a:rPr lang="en-US" dirty="0" smtClean="0">
                <a:solidFill>
                  <a:schemeClr val="accent5">
                    <a:lumMod val="75000"/>
                  </a:schemeClr>
                </a:solidFill>
              </a:rPr>
              <a:t>What is free improvisation?</a:t>
            </a:r>
            <a:endParaRPr lang="el-GR" dirty="0">
              <a:solidFill>
                <a:schemeClr val="accent5">
                  <a:lumMod val="75000"/>
                </a:schemeClr>
              </a:solidFill>
            </a:endParaRPr>
          </a:p>
        </p:txBody>
      </p:sp>
      <p:pic>
        <p:nvPicPr>
          <p:cNvPr id="2050" name="Picture 2" descr="C:\Users\vanko\Desktop\john cage.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96571" y="2060848"/>
            <a:ext cx="1844029" cy="1368151"/>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48737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Θέση περιεχομένου 2"/>
          <p:cNvSpPr>
            <a:spLocks noGrp="1"/>
          </p:cNvSpPr>
          <p:nvPr>
            <p:ph idx="1"/>
          </p:nvPr>
        </p:nvSpPr>
        <p:spPr/>
        <p:txBody>
          <a:bodyPr/>
          <a:lstStyle/>
          <a:p>
            <a:pPr marL="0" indent="0">
              <a:buNone/>
            </a:pPr>
            <a:r>
              <a:rPr lang="en-US" dirty="0"/>
              <a:t> </a:t>
            </a:r>
            <a:r>
              <a:rPr lang="en-US" dirty="0" smtClean="0"/>
              <a:t>                </a:t>
            </a:r>
          </a:p>
          <a:p>
            <a:pPr marL="0" indent="0" algn="ctr">
              <a:buNone/>
            </a:pPr>
            <a:r>
              <a:rPr lang="en-US" dirty="0"/>
              <a:t> </a:t>
            </a:r>
            <a:r>
              <a:rPr lang="en-US" dirty="0" smtClean="0"/>
              <a:t>              </a:t>
            </a:r>
            <a:r>
              <a:rPr lang="en-US" sz="2400" dirty="0" smtClean="0"/>
              <a:t>practicing </a:t>
            </a:r>
            <a:r>
              <a:rPr lang="en-US" sz="2400" dirty="0"/>
              <a:t>free improvisation can reduce feelings of </a:t>
            </a:r>
            <a:r>
              <a:rPr lang="en-US" sz="2400" dirty="0" smtClean="0"/>
              <a:t>anxiety</a:t>
            </a:r>
          </a:p>
          <a:p>
            <a:pPr marL="0" indent="0" algn="ctr">
              <a:buNone/>
            </a:pPr>
            <a:r>
              <a:rPr lang="en-US" sz="2400" dirty="0"/>
              <a:t> </a:t>
            </a:r>
            <a:r>
              <a:rPr lang="en-US" sz="2400" dirty="0" smtClean="0"/>
              <a:t>                </a:t>
            </a:r>
            <a:r>
              <a:rPr lang="en-US" sz="2400" dirty="0"/>
              <a:t> </a:t>
            </a:r>
            <a:endParaRPr lang="en-US" sz="2400" dirty="0" smtClean="0"/>
          </a:p>
          <a:p>
            <a:pPr marL="0" indent="0" algn="ctr">
              <a:buNone/>
            </a:pPr>
            <a:endParaRPr lang="en-US" sz="2400" dirty="0"/>
          </a:p>
          <a:p>
            <a:pPr marL="0" indent="0" algn="ctr">
              <a:buNone/>
            </a:pPr>
            <a:r>
              <a:rPr lang="en-US" sz="2400" dirty="0" smtClean="0"/>
              <a:t>            creates </a:t>
            </a:r>
            <a:r>
              <a:rPr lang="en-US" sz="2400" dirty="0"/>
              <a:t>a safe space that liberates the musician from </a:t>
            </a:r>
            <a:r>
              <a:rPr lang="en-US" sz="2400" dirty="0" smtClean="0"/>
              <a:t>the fear </a:t>
            </a:r>
            <a:r>
              <a:rPr lang="en-US" sz="2400" dirty="0"/>
              <a:t>of making mistakes</a:t>
            </a:r>
            <a:endParaRPr lang="el-GR" sz="2400" dirty="0"/>
          </a:p>
        </p:txBody>
      </p:sp>
      <p:sp>
        <p:nvSpPr>
          <p:cNvPr id="2" name="Τίτλος 1"/>
          <p:cNvSpPr>
            <a:spLocks noGrp="1"/>
          </p:cNvSpPr>
          <p:nvPr>
            <p:ph type="title"/>
          </p:nvPr>
        </p:nvSpPr>
        <p:spPr/>
        <p:txBody>
          <a:bodyPr/>
          <a:lstStyle/>
          <a:p>
            <a:r>
              <a:rPr lang="en-US" dirty="0" smtClean="0">
                <a:solidFill>
                  <a:schemeClr val="tx2">
                    <a:lumMod val="50000"/>
                  </a:schemeClr>
                </a:solidFill>
              </a:rPr>
              <a:t>Benefits from free improvisation</a:t>
            </a:r>
            <a:endParaRPr lang="el-GR" dirty="0">
              <a:solidFill>
                <a:schemeClr val="tx2">
                  <a:lumMod val="50000"/>
                </a:schemeClr>
              </a:solidFill>
            </a:endParaRPr>
          </a:p>
        </p:txBody>
      </p:sp>
      <p:sp>
        <p:nvSpPr>
          <p:cNvPr id="5" name="Δεξιό βέλος 4"/>
          <p:cNvSpPr/>
          <p:nvPr/>
        </p:nvSpPr>
        <p:spPr>
          <a:xfrm>
            <a:off x="545471" y="1988840"/>
            <a:ext cx="978408" cy="484632"/>
          </a:xfrm>
          <a:prstGeom prst="rightArrow">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6" name="Δεξιό βέλος 5"/>
          <p:cNvSpPr/>
          <p:nvPr/>
        </p:nvSpPr>
        <p:spPr>
          <a:xfrm>
            <a:off x="576564" y="3750411"/>
            <a:ext cx="978408" cy="484632"/>
          </a:xfrm>
          <a:prstGeom prst="rightArrow">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Tree>
    <p:extLst>
      <p:ext uri="{BB962C8B-B14F-4D97-AF65-F5344CB8AC3E}">
        <p14:creationId xmlns:p14="http://schemas.microsoft.com/office/powerpoint/2010/main" val="36788859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251520" y="3933056"/>
            <a:ext cx="4750296" cy="936104"/>
          </a:xfrm>
          <a:solidFill>
            <a:schemeClr val="accent4">
              <a:lumMod val="75000"/>
            </a:schemeClr>
          </a:solidFill>
        </p:spPr>
        <p:txBody>
          <a:bodyPr/>
          <a:lstStyle/>
          <a:p>
            <a:r>
              <a:rPr lang="en-US" sz="5400" dirty="0" smtClean="0"/>
              <a:t>methodology</a:t>
            </a:r>
            <a:endParaRPr lang="el-GR" sz="5400" dirty="0"/>
          </a:p>
        </p:txBody>
      </p:sp>
      <p:sp>
        <p:nvSpPr>
          <p:cNvPr id="3" name="Θέση κειμένου 2"/>
          <p:cNvSpPr>
            <a:spLocks noGrp="1"/>
          </p:cNvSpPr>
          <p:nvPr>
            <p:ph type="body" idx="1"/>
          </p:nvPr>
        </p:nvSpPr>
        <p:spPr>
          <a:xfrm>
            <a:off x="4644008" y="1268760"/>
            <a:ext cx="4280520" cy="1728192"/>
          </a:xfrm>
          <a:solidFill>
            <a:schemeClr val="tx2">
              <a:lumMod val="90000"/>
            </a:schemeClr>
          </a:solidFill>
        </p:spPr>
        <p:txBody>
          <a:bodyPr>
            <a:normAutofit/>
          </a:bodyPr>
          <a:lstStyle/>
          <a:p>
            <a:pPr marL="342900" indent="-342900">
              <a:buFont typeface="Wingdings" pitchFamily="2" charset="2"/>
              <a:buChar char="v"/>
            </a:pPr>
            <a:r>
              <a:rPr lang="en-US" b="1" dirty="0" smtClean="0">
                <a:solidFill>
                  <a:schemeClr val="bg1"/>
                </a:solidFill>
              </a:rPr>
              <a:t>Qualitative research project</a:t>
            </a:r>
          </a:p>
          <a:p>
            <a:pPr marL="342900" indent="-342900">
              <a:buFont typeface="Wingdings" pitchFamily="2" charset="2"/>
              <a:buChar char="v"/>
            </a:pPr>
            <a:r>
              <a:rPr lang="en-US" b="1" dirty="0" smtClean="0">
                <a:solidFill>
                  <a:schemeClr val="bg1"/>
                </a:solidFill>
              </a:rPr>
              <a:t>Constructivist paradigm</a:t>
            </a:r>
          </a:p>
          <a:p>
            <a:pPr marL="342900" indent="-342900">
              <a:buFont typeface="Wingdings" pitchFamily="2" charset="2"/>
              <a:buChar char="v"/>
            </a:pPr>
            <a:r>
              <a:rPr lang="en-US" b="1" dirty="0" smtClean="0">
                <a:solidFill>
                  <a:schemeClr val="bg1"/>
                </a:solidFill>
              </a:rPr>
              <a:t>Hermeneutic approach</a:t>
            </a:r>
          </a:p>
          <a:p>
            <a:pPr marL="342900" indent="-342900">
              <a:buFont typeface="Wingdings" pitchFamily="2" charset="2"/>
              <a:buChar char="v"/>
            </a:pPr>
            <a:r>
              <a:rPr lang="en-US" b="1" dirty="0" smtClean="0">
                <a:solidFill>
                  <a:schemeClr val="bg1"/>
                </a:solidFill>
              </a:rPr>
              <a:t>Action research</a:t>
            </a:r>
          </a:p>
          <a:p>
            <a:pPr marL="342900" indent="-342900">
              <a:buFont typeface="Wingdings" pitchFamily="2" charset="2"/>
              <a:buChar char="v"/>
            </a:pPr>
            <a:endParaRPr lang="el-GR" dirty="0"/>
          </a:p>
        </p:txBody>
      </p:sp>
    </p:spTree>
    <p:extLst>
      <p:ext uri="{BB962C8B-B14F-4D97-AF65-F5344CB8AC3E}">
        <p14:creationId xmlns:p14="http://schemas.microsoft.com/office/powerpoint/2010/main" val="29918569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Θέση περιεχομένου 3"/>
          <p:cNvSpPr>
            <a:spLocks noGrp="1"/>
          </p:cNvSpPr>
          <p:nvPr>
            <p:ph sz="quarter" idx="1"/>
          </p:nvPr>
        </p:nvSpPr>
        <p:spPr>
          <a:xfrm>
            <a:off x="467544" y="2276872"/>
            <a:ext cx="6248400" cy="4104456"/>
          </a:xfrm>
          <a:solidFill>
            <a:schemeClr val="accent3">
              <a:lumMod val="20000"/>
              <a:lumOff val="80000"/>
            </a:schemeClr>
          </a:solidFill>
        </p:spPr>
        <p:txBody>
          <a:bodyPr/>
          <a:lstStyle/>
          <a:p>
            <a:pPr>
              <a:buFont typeface="Wingdings" pitchFamily="2" charset="2"/>
              <a:buChar char="§"/>
            </a:pPr>
            <a:r>
              <a:rPr lang="en-US" b="1" dirty="0" smtClean="0">
                <a:solidFill>
                  <a:schemeClr val="bg1"/>
                </a:solidFill>
              </a:rPr>
              <a:t>Literature review</a:t>
            </a:r>
          </a:p>
          <a:p>
            <a:endParaRPr lang="en-US" b="1" dirty="0">
              <a:solidFill>
                <a:schemeClr val="bg1"/>
              </a:solidFill>
            </a:endParaRPr>
          </a:p>
          <a:p>
            <a:endParaRPr lang="en-US" b="1" dirty="0" smtClean="0">
              <a:solidFill>
                <a:schemeClr val="bg1"/>
              </a:solidFill>
            </a:endParaRPr>
          </a:p>
          <a:p>
            <a:pPr>
              <a:buFont typeface="Wingdings" pitchFamily="2" charset="2"/>
              <a:buChar char="§"/>
            </a:pPr>
            <a:r>
              <a:rPr lang="en-US" b="1" dirty="0" smtClean="0">
                <a:solidFill>
                  <a:schemeClr val="bg1"/>
                </a:solidFill>
              </a:rPr>
              <a:t>Semi-structured interviews</a:t>
            </a:r>
          </a:p>
          <a:p>
            <a:pPr>
              <a:buFont typeface="Wingdings" pitchFamily="2" charset="2"/>
              <a:buChar char="§"/>
            </a:pPr>
            <a:endParaRPr lang="en-US" b="1" dirty="0">
              <a:solidFill>
                <a:schemeClr val="bg1"/>
              </a:solidFill>
            </a:endParaRPr>
          </a:p>
          <a:p>
            <a:pPr>
              <a:buFont typeface="Wingdings" pitchFamily="2" charset="2"/>
              <a:buChar char="§"/>
            </a:pPr>
            <a:endParaRPr lang="en-US" b="1" dirty="0" smtClean="0">
              <a:solidFill>
                <a:schemeClr val="bg1"/>
              </a:solidFill>
            </a:endParaRPr>
          </a:p>
          <a:p>
            <a:pPr>
              <a:buFont typeface="Wingdings" pitchFamily="2" charset="2"/>
              <a:buChar char="§"/>
            </a:pPr>
            <a:r>
              <a:rPr lang="en-US" b="1" dirty="0" smtClean="0">
                <a:solidFill>
                  <a:schemeClr val="bg1"/>
                </a:solidFill>
              </a:rPr>
              <a:t>Participant observation at 3 weekly sessions/participant</a:t>
            </a:r>
          </a:p>
          <a:p>
            <a:endParaRPr lang="en-US" b="1" dirty="0">
              <a:solidFill>
                <a:schemeClr val="bg1"/>
              </a:solidFill>
            </a:endParaRPr>
          </a:p>
          <a:p>
            <a:endParaRPr lang="en-US" b="1" dirty="0" smtClean="0">
              <a:solidFill>
                <a:schemeClr val="bg1"/>
              </a:solidFill>
            </a:endParaRPr>
          </a:p>
          <a:p>
            <a:endParaRPr lang="el-GR" b="1" dirty="0">
              <a:solidFill>
                <a:schemeClr val="bg1"/>
              </a:solidFill>
            </a:endParaRPr>
          </a:p>
        </p:txBody>
      </p:sp>
      <p:sp>
        <p:nvSpPr>
          <p:cNvPr id="3" name="Θέση κειμένου 2"/>
          <p:cNvSpPr>
            <a:spLocks noGrp="1"/>
          </p:cNvSpPr>
          <p:nvPr>
            <p:ph type="body" idx="2"/>
          </p:nvPr>
        </p:nvSpPr>
        <p:spPr>
          <a:solidFill>
            <a:schemeClr val="accent4">
              <a:lumMod val="75000"/>
            </a:schemeClr>
          </a:solidFill>
        </p:spPr>
        <p:txBody>
          <a:bodyPr>
            <a:normAutofit/>
          </a:bodyPr>
          <a:lstStyle/>
          <a:p>
            <a:endParaRPr lang="en-US" sz="2800" dirty="0" smtClean="0"/>
          </a:p>
          <a:p>
            <a:endParaRPr lang="en-US" sz="2800" dirty="0" smtClean="0"/>
          </a:p>
          <a:p>
            <a:r>
              <a:rPr lang="en-US" sz="2400" dirty="0" smtClean="0"/>
              <a:t>triangulation</a:t>
            </a:r>
            <a:endParaRPr lang="el-GR" sz="2400" dirty="0"/>
          </a:p>
        </p:txBody>
      </p:sp>
      <p:sp>
        <p:nvSpPr>
          <p:cNvPr id="2" name="Τίτλος 1"/>
          <p:cNvSpPr>
            <a:spLocks noGrp="1"/>
          </p:cNvSpPr>
          <p:nvPr>
            <p:ph type="title"/>
          </p:nvPr>
        </p:nvSpPr>
        <p:spPr>
          <a:xfrm>
            <a:off x="6781800" y="908720"/>
            <a:ext cx="1981200" cy="792088"/>
          </a:xfrm>
          <a:solidFill>
            <a:schemeClr val="accent2">
              <a:lumMod val="20000"/>
              <a:lumOff val="80000"/>
            </a:schemeClr>
          </a:solidFill>
        </p:spPr>
        <p:txBody>
          <a:bodyPr>
            <a:noAutofit/>
          </a:bodyPr>
          <a:lstStyle/>
          <a:p>
            <a:r>
              <a:rPr lang="en-US" sz="2400" dirty="0" smtClean="0">
                <a:solidFill>
                  <a:schemeClr val="bg1"/>
                </a:solidFill>
              </a:rPr>
              <a:t>Reliability of findings:</a:t>
            </a:r>
            <a:endParaRPr lang="el-GR" sz="2400" dirty="0">
              <a:solidFill>
                <a:schemeClr val="bg1"/>
              </a:solidFill>
            </a:endParaRPr>
          </a:p>
        </p:txBody>
      </p:sp>
    </p:spTree>
    <p:extLst>
      <p:ext uri="{BB962C8B-B14F-4D97-AF65-F5344CB8AC3E}">
        <p14:creationId xmlns:p14="http://schemas.microsoft.com/office/powerpoint/2010/main" val="8254859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solidFill>
            <a:schemeClr val="accent4"/>
          </a:solidFill>
        </p:spPr>
        <p:txBody>
          <a:bodyPr/>
          <a:lstStyle/>
          <a:p>
            <a:r>
              <a:rPr lang="en-US" dirty="0" smtClean="0"/>
              <a:t>Convenience sample</a:t>
            </a:r>
            <a:endParaRPr lang="el-GR" dirty="0"/>
          </a:p>
        </p:txBody>
      </p:sp>
      <p:sp>
        <p:nvSpPr>
          <p:cNvPr id="3" name="Θέση περιεχομένου 2"/>
          <p:cNvSpPr>
            <a:spLocks noGrp="1"/>
          </p:cNvSpPr>
          <p:nvPr>
            <p:ph sz="half" idx="1"/>
          </p:nvPr>
        </p:nvSpPr>
        <p:spPr/>
        <p:txBody>
          <a:bodyPr>
            <a:normAutofit lnSpcReduction="10000"/>
          </a:bodyPr>
          <a:lstStyle/>
          <a:p>
            <a:pPr marL="0" indent="0">
              <a:buNone/>
            </a:pPr>
            <a:endParaRPr lang="en-US" dirty="0"/>
          </a:p>
          <a:p>
            <a:r>
              <a:rPr lang="en-US" dirty="0" smtClean="0"/>
              <a:t>4 participants</a:t>
            </a:r>
          </a:p>
          <a:p>
            <a:pPr marL="0" indent="0">
              <a:buNone/>
            </a:pPr>
            <a:endParaRPr lang="en-US" dirty="0" smtClean="0"/>
          </a:p>
          <a:p>
            <a:r>
              <a:rPr lang="en-US" dirty="0" smtClean="0"/>
              <a:t>Between 22-40 years old</a:t>
            </a:r>
          </a:p>
          <a:p>
            <a:endParaRPr lang="en-US" dirty="0"/>
          </a:p>
          <a:p>
            <a:r>
              <a:rPr lang="en-US" dirty="0" smtClean="0"/>
              <a:t>Graduates or students of a music university in the Netherlands</a:t>
            </a:r>
            <a:endParaRPr lang="el-GR" dirty="0"/>
          </a:p>
        </p:txBody>
      </p:sp>
      <p:sp>
        <p:nvSpPr>
          <p:cNvPr id="4" name="Θέση περιεχομένου 3"/>
          <p:cNvSpPr>
            <a:spLocks noGrp="1"/>
          </p:cNvSpPr>
          <p:nvPr>
            <p:ph sz="half" idx="2"/>
          </p:nvPr>
        </p:nvSpPr>
        <p:spPr/>
        <p:txBody>
          <a:bodyPr>
            <a:normAutofit lnSpcReduction="10000"/>
          </a:bodyPr>
          <a:lstStyle/>
          <a:p>
            <a:endParaRPr lang="en-US" dirty="0" smtClean="0"/>
          </a:p>
          <a:p>
            <a:endParaRPr lang="en-US" dirty="0"/>
          </a:p>
          <a:p>
            <a:endParaRPr lang="en-US" dirty="0" smtClean="0"/>
          </a:p>
          <a:p>
            <a:endParaRPr lang="en-US" dirty="0"/>
          </a:p>
          <a:p>
            <a:endParaRPr lang="en-US" dirty="0" smtClean="0"/>
          </a:p>
          <a:p>
            <a:r>
              <a:rPr lang="en-US" dirty="0" smtClean="0"/>
              <a:t>Interviews held in Greek or in English</a:t>
            </a:r>
          </a:p>
          <a:p>
            <a:endParaRPr lang="en-US" dirty="0"/>
          </a:p>
          <a:p>
            <a:r>
              <a:rPr lang="en-US" dirty="0" smtClean="0"/>
              <a:t>All participants reported to experience MPA</a:t>
            </a:r>
            <a:endParaRPr lang="el-GR" dirty="0"/>
          </a:p>
        </p:txBody>
      </p:sp>
    </p:spTree>
    <p:extLst>
      <p:ext uri="{BB962C8B-B14F-4D97-AF65-F5344CB8AC3E}">
        <p14:creationId xmlns:p14="http://schemas.microsoft.com/office/powerpoint/2010/main" val="35676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Θέση περιεχομένου 2"/>
          <p:cNvSpPr>
            <a:spLocks noGrp="1"/>
          </p:cNvSpPr>
          <p:nvPr>
            <p:ph idx="1"/>
          </p:nvPr>
        </p:nvSpPr>
        <p:spPr>
          <a:solidFill>
            <a:schemeClr val="accent1">
              <a:lumMod val="60000"/>
              <a:lumOff val="40000"/>
            </a:schemeClr>
          </a:solidFill>
        </p:spPr>
        <p:txBody>
          <a:bodyPr/>
          <a:lstStyle/>
          <a:p>
            <a:r>
              <a:rPr lang="en-US" dirty="0"/>
              <a:t>personal acquaintance with the participants, with whom I shared friendly or colleague </a:t>
            </a:r>
            <a:r>
              <a:rPr lang="en-US" dirty="0" smtClean="0"/>
              <a:t>relationships</a:t>
            </a:r>
          </a:p>
          <a:p>
            <a:endParaRPr lang="en-US" dirty="0"/>
          </a:p>
          <a:p>
            <a:r>
              <a:rPr lang="en-US" dirty="0" smtClean="0"/>
              <a:t>worked </a:t>
            </a:r>
            <a:r>
              <a:rPr lang="en-US" dirty="0"/>
              <a:t>as a researcher in my field, empowering me and fostering my professional development and autonomy</a:t>
            </a:r>
            <a:endParaRPr lang="el-GR" dirty="0"/>
          </a:p>
        </p:txBody>
      </p:sp>
      <p:sp>
        <p:nvSpPr>
          <p:cNvPr id="2" name="Τίτλος 1"/>
          <p:cNvSpPr>
            <a:spLocks noGrp="1"/>
          </p:cNvSpPr>
          <p:nvPr>
            <p:ph type="title"/>
          </p:nvPr>
        </p:nvSpPr>
        <p:spPr>
          <a:solidFill>
            <a:schemeClr val="accent4">
              <a:lumMod val="75000"/>
            </a:schemeClr>
          </a:solidFill>
        </p:spPr>
        <p:txBody>
          <a:bodyPr/>
          <a:lstStyle/>
          <a:p>
            <a:r>
              <a:rPr lang="en-US" b="1" dirty="0" smtClean="0">
                <a:effectLst>
                  <a:outerShdw blurRad="38100" dist="38100" dir="2700000" algn="tl">
                    <a:srgbClr val="000000">
                      <a:alpha val="43137"/>
                    </a:srgbClr>
                  </a:outerShdw>
                </a:effectLst>
              </a:rPr>
              <a:t>Insider researcher</a:t>
            </a:r>
            <a:endParaRPr lang="el-GR"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7044586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Θέση περιεχομένου 2"/>
          <p:cNvSpPr>
            <a:spLocks noGrp="1"/>
          </p:cNvSpPr>
          <p:nvPr>
            <p:ph idx="1"/>
          </p:nvPr>
        </p:nvSpPr>
        <p:spPr/>
        <p:txBody>
          <a:bodyPr/>
          <a:lstStyle/>
          <a:p>
            <a:r>
              <a:rPr lang="en-US" dirty="0" smtClean="0"/>
              <a:t>Anonymity and confidentiality </a:t>
            </a:r>
          </a:p>
          <a:p>
            <a:r>
              <a:rPr lang="en-US" dirty="0" smtClean="0"/>
              <a:t>Participants were informed about the process</a:t>
            </a:r>
          </a:p>
          <a:p>
            <a:r>
              <a:rPr lang="en-US" dirty="0" smtClean="0"/>
              <a:t>Possibility of withdrawal at any time</a:t>
            </a:r>
          </a:p>
          <a:p>
            <a:r>
              <a:rPr lang="en-US" dirty="0" smtClean="0"/>
              <a:t>Consent form</a:t>
            </a:r>
          </a:p>
          <a:p>
            <a:r>
              <a:rPr lang="en-US" dirty="0" smtClean="0"/>
              <a:t>All transcriptions are confidential </a:t>
            </a:r>
            <a:endParaRPr lang="el-GR" dirty="0"/>
          </a:p>
        </p:txBody>
      </p:sp>
      <p:sp>
        <p:nvSpPr>
          <p:cNvPr id="2" name="Τίτλος 1"/>
          <p:cNvSpPr>
            <a:spLocks noGrp="1"/>
          </p:cNvSpPr>
          <p:nvPr>
            <p:ph type="title"/>
          </p:nvPr>
        </p:nvSpPr>
        <p:spPr/>
        <p:txBody>
          <a:bodyPr/>
          <a:lstStyle/>
          <a:p>
            <a:r>
              <a:rPr lang="en-US" dirty="0" smtClean="0"/>
              <a:t>Ethical considerations</a:t>
            </a:r>
            <a:endParaRPr lang="el-GR" dirty="0"/>
          </a:p>
        </p:txBody>
      </p:sp>
    </p:spTree>
    <p:extLst>
      <p:ext uri="{BB962C8B-B14F-4D97-AF65-F5344CB8AC3E}">
        <p14:creationId xmlns:p14="http://schemas.microsoft.com/office/powerpoint/2010/main" val="14400158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Θέση κειμένου 2"/>
          <p:cNvSpPr>
            <a:spLocks noGrp="1"/>
          </p:cNvSpPr>
          <p:nvPr>
            <p:ph type="body" idx="1"/>
          </p:nvPr>
        </p:nvSpPr>
        <p:spPr>
          <a:xfrm>
            <a:off x="755576" y="1700808"/>
            <a:ext cx="3456384" cy="1224136"/>
          </a:xfrm>
          <a:solidFill>
            <a:schemeClr val="accent2">
              <a:lumMod val="60000"/>
              <a:lumOff val="40000"/>
            </a:schemeClr>
          </a:solidFill>
        </p:spPr>
        <p:txBody>
          <a:bodyPr/>
          <a:lstStyle/>
          <a:p>
            <a:endParaRPr lang="en-US" dirty="0" smtClean="0"/>
          </a:p>
          <a:p>
            <a:r>
              <a:rPr lang="en-US" dirty="0" smtClean="0">
                <a:solidFill>
                  <a:schemeClr val="bg1"/>
                </a:solidFill>
              </a:rPr>
              <a:t>Participant observation through the sessions</a:t>
            </a:r>
            <a:endParaRPr lang="el-GR" dirty="0">
              <a:solidFill>
                <a:schemeClr val="bg1"/>
              </a:solidFill>
            </a:endParaRPr>
          </a:p>
        </p:txBody>
      </p:sp>
      <p:sp>
        <p:nvSpPr>
          <p:cNvPr id="5" name="Θέση περιεχομένου 4"/>
          <p:cNvSpPr>
            <a:spLocks noGrp="1"/>
          </p:cNvSpPr>
          <p:nvPr>
            <p:ph sz="half" idx="2"/>
          </p:nvPr>
        </p:nvSpPr>
        <p:spPr/>
        <p:txBody>
          <a:bodyPr/>
          <a:lstStyle/>
          <a:p>
            <a:endParaRPr lang="en-US" dirty="0" smtClean="0"/>
          </a:p>
          <a:p>
            <a:endParaRPr lang="en-US" dirty="0" smtClean="0"/>
          </a:p>
          <a:p>
            <a:r>
              <a:rPr lang="en-US" dirty="0" smtClean="0"/>
              <a:t>3 sessions on a weekly basis per participant</a:t>
            </a:r>
          </a:p>
          <a:p>
            <a:endParaRPr lang="en-US" dirty="0" smtClean="0"/>
          </a:p>
          <a:p>
            <a:r>
              <a:rPr lang="en-US" dirty="0" smtClean="0"/>
              <a:t>Reflective diary with notes</a:t>
            </a:r>
          </a:p>
          <a:p>
            <a:endParaRPr lang="el-GR" dirty="0"/>
          </a:p>
        </p:txBody>
      </p:sp>
      <p:sp>
        <p:nvSpPr>
          <p:cNvPr id="6" name="Θέση περιεχομένου 5"/>
          <p:cNvSpPr>
            <a:spLocks noGrp="1"/>
          </p:cNvSpPr>
          <p:nvPr>
            <p:ph sz="quarter" idx="4"/>
          </p:nvPr>
        </p:nvSpPr>
        <p:spPr>
          <a:xfrm>
            <a:off x="5076056" y="2276872"/>
            <a:ext cx="3894584" cy="3481584"/>
          </a:xfrm>
        </p:spPr>
        <p:txBody>
          <a:bodyPr>
            <a:normAutofit lnSpcReduction="10000"/>
          </a:bodyPr>
          <a:lstStyle/>
          <a:p>
            <a:pPr marL="0" indent="0">
              <a:buNone/>
            </a:pPr>
            <a:endParaRPr lang="en-US" dirty="0" smtClean="0"/>
          </a:p>
          <a:p>
            <a:r>
              <a:rPr lang="en-US" dirty="0" smtClean="0"/>
              <a:t>Interview 1-before the start of the sessions</a:t>
            </a:r>
          </a:p>
          <a:p>
            <a:r>
              <a:rPr lang="en-US" dirty="0" smtClean="0"/>
              <a:t>Interview 2-after finishing the sessions</a:t>
            </a:r>
          </a:p>
          <a:p>
            <a:r>
              <a:rPr lang="en-US" dirty="0" smtClean="0"/>
              <a:t>Interviews were recorded and transcribed</a:t>
            </a:r>
            <a:endParaRPr lang="el-GR" dirty="0"/>
          </a:p>
        </p:txBody>
      </p:sp>
      <p:sp>
        <p:nvSpPr>
          <p:cNvPr id="2" name="Τίτλος 1"/>
          <p:cNvSpPr>
            <a:spLocks noGrp="1"/>
          </p:cNvSpPr>
          <p:nvPr>
            <p:ph type="title"/>
          </p:nvPr>
        </p:nvSpPr>
        <p:spPr>
          <a:solidFill>
            <a:schemeClr val="tx2">
              <a:lumMod val="90000"/>
            </a:schemeClr>
          </a:solidFill>
        </p:spPr>
        <p:txBody>
          <a:bodyPr/>
          <a:lstStyle/>
          <a:p>
            <a:r>
              <a:rPr lang="en-US" dirty="0" smtClean="0">
                <a:solidFill>
                  <a:schemeClr val="tx1"/>
                </a:solidFill>
              </a:rPr>
              <a:t>PROCEDURE AND METHODS</a:t>
            </a:r>
            <a:endParaRPr lang="el-GR" dirty="0">
              <a:solidFill>
                <a:schemeClr val="tx1"/>
              </a:solidFill>
            </a:endParaRPr>
          </a:p>
        </p:txBody>
      </p:sp>
      <p:sp>
        <p:nvSpPr>
          <p:cNvPr id="4" name="Θέση κειμένου 3"/>
          <p:cNvSpPr>
            <a:spLocks noGrp="1"/>
          </p:cNvSpPr>
          <p:nvPr>
            <p:ph type="body" idx="3"/>
          </p:nvPr>
        </p:nvSpPr>
        <p:spPr>
          <a:xfrm>
            <a:off x="5148064" y="1412776"/>
            <a:ext cx="3733800" cy="762000"/>
          </a:xfrm>
          <a:solidFill>
            <a:schemeClr val="accent2">
              <a:lumMod val="40000"/>
              <a:lumOff val="60000"/>
            </a:schemeClr>
          </a:solidFill>
        </p:spPr>
        <p:txBody>
          <a:bodyPr/>
          <a:lstStyle/>
          <a:p>
            <a:r>
              <a:rPr lang="en-US" dirty="0" smtClean="0">
                <a:solidFill>
                  <a:schemeClr val="bg1"/>
                </a:solidFill>
              </a:rPr>
              <a:t>interviews</a:t>
            </a:r>
            <a:endParaRPr lang="el-GR" dirty="0">
              <a:solidFill>
                <a:schemeClr val="bg1"/>
              </a:solidFill>
            </a:endParaRPr>
          </a:p>
        </p:txBody>
      </p:sp>
    </p:spTree>
    <p:extLst>
      <p:ext uri="{BB962C8B-B14F-4D97-AF65-F5344CB8AC3E}">
        <p14:creationId xmlns:p14="http://schemas.microsoft.com/office/powerpoint/2010/main" val="10656945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Ορθογώνιο 3"/>
          <p:cNvSpPr/>
          <p:nvPr/>
        </p:nvSpPr>
        <p:spPr>
          <a:xfrm>
            <a:off x="1043608" y="1916832"/>
            <a:ext cx="6480720" cy="923330"/>
          </a:xfrm>
          <a:prstGeom prst="rect">
            <a:avLst/>
          </a:prstGeom>
          <a:solidFill>
            <a:schemeClr val="accent2">
              <a:lumMod val="60000"/>
              <a:lumOff val="40000"/>
            </a:schemeClr>
          </a:solidFill>
          <a:scene3d>
            <a:camera prst="orthographicFront"/>
            <a:lightRig rig="threePt" dir="t"/>
          </a:scene3d>
          <a:sp3d>
            <a:bevelT w="114300" prst="hardEdge"/>
          </a:sp3d>
        </p:spPr>
        <p:txBody>
          <a:bodyPr wrap="square" lIns="91440" tIns="45720" rIns="91440" bIns="45720">
            <a:spAutoFit/>
          </a:bodyPr>
          <a:lstStyle/>
          <a:p>
            <a:pPr algn="ctr"/>
            <a:r>
              <a:rPr lang="en-US" sz="5400" cap="none" spc="0" dirty="0" smtClean="0">
                <a:ln w="10541" cmpd="sng">
                  <a:solidFill>
                    <a:schemeClr val="accent1">
                      <a:shade val="88000"/>
                      <a:satMod val="110000"/>
                    </a:schemeClr>
                  </a:solidFill>
                  <a:prstDash val="solid"/>
                </a:ln>
                <a:solidFill>
                  <a:srgbClr val="92D050"/>
                </a:solidFill>
                <a:effectLst/>
              </a:rPr>
              <a:t>The sessions</a:t>
            </a:r>
            <a:endParaRPr lang="el-GR" sz="5400" cap="none" spc="0" dirty="0">
              <a:ln w="10541" cmpd="sng">
                <a:solidFill>
                  <a:schemeClr val="accent1">
                    <a:shade val="88000"/>
                    <a:satMod val="110000"/>
                  </a:schemeClr>
                </a:solidFill>
                <a:prstDash val="solid"/>
              </a:ln>
              <a:solidFill>
                <a:srgbClr val="92D050"/>
              </a:solidFill>
              <a:effectLst/>
            </a:endParaRPr>
          </a:p>
        </p:txBody>
      </p:sp>
      <p:sp>
        <p:nvSpPr>
          <p:cNvPr id="5" name="TextBox 4"/>
          <p:cNvSpPr txBox="1"/>
          <p:nvPr/>
        </p:nvSpPr>
        <p:spPr>
          <a:xfrm>
            <a:off x="2555776" y="3284984"/>
            <a:ext cx="5112568" cy="2308324"/>
          </a:xfrm>
          <a:prstGeom prst="rect">
            <a:avLst/>
          </a:prstGeom>
          <a:solidFill>
            <a:schemeClr val="accent2">
              <a:lumMod val="40000"/>
              <a:lumOff val="60000"/>
            </a:schemeClr>
          </a:solidFill>
        </p:spPr>
        <p:txBody>
          <a:bodyPr wrap="square" rtlCol="0">
            <a:spAutoFit/>
          </a:bodyPr>
          <a:lstStyle/>
          <a:p>
            <a:pPr marL="285750" indent="-285750">
              <a:buFont typeface="Wingdings" pitchFamily="2" charset="2"/>
              <a:buChar char="v"/>
            </a:pPr>
            <a:r>
              <a:rPr lang="en-US" b="1" dirty="0" smtClean="0">
                <a:solidFill>
                  <a:srgbClr val="E45674"/>
                </a:solidFill>
              </a:rPr>
              <a:t>to </a:t>
            </a:r>
            <a:r>
              <a:rPr lang="en-US" b="1" dirty="0">
                <a:solidFill>
                  <a:srgbClr val="E45674"/>
                </a:solidFill>
              </a:rPr>
              <a:t>get the participants acquainted with a variety of tools that could enhance their imagination and creativity, leading them to improvise using different starting points </a:t>
            </a:r>
            <a:endParaRPr lang="en-US" b="1" dirty="0" smtClean="0">
              <a:solidFill>
                <a:srgbClr val="E45674"/>
              </a:solidFill>
            </a:endParaRPr>
          </a:p>
          <a:p>
            <a:pPr marL="285750" indent="-285750">
              <a:buFont typeface="Wingdings" pitchFamily="2" charset="2"/>
              <a:buChar char="v"/>
            </a:pPr>
            <a:r>
              <a:rPr lang="en-US" b="1" dirty="0" smtClean="0">
                <a:solidFill>
                  <a:srgbClr val="E45674"/>
                </a:solidFill>
              </a:rPr>
              <a:t>in </a:t>
            </a:r>
            <a:r>
              <a:rPr lang="en-US" b="1" dirty="0">
                <a:solidFill>
                  <a:srgbClr val="E45674"/>
                </a:solidFill>
              </a:rPr>
              <a:t>an environment where everything is accepted, with no right or wrong outcomes and within the font of discovery and playfulness</a:t>
            </a:r>
            <a:endParaRPr lang="el-GR" b="1" dirty="0">
              <a:solidFill>
                <a:srgbClr val="E45674"/>
              </a:solidFill>
            </a:endParaRPr>
          </a:p>
        </p:txBody>
      </p:sp>
    </p:spTree>
    <p:extLst>
      <p:ext uri="{BB962C8B-B14F-4D97-AF65-F5344CB8AC3E}">
        <p14:creationId xmlns:p14="http://schemas.microsoft.com/office/powerpoint/2010/main" val="1469448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Θέση περιεχομένου 3"/>
          <p:cNvSpPr>
            <a:spLocks noGrp="1"/>
          </p:cNvSpPr>
          <p:nvPr>
            <p:ph sz="quarter" idx="1"/>
          </p:nvPr>
        </p:nvSpPr>
        <p:spPr/>
        <p:txBody>
          <a:bodyPr/>
          <a:lstStyle/>
          <a:p>
            <a:pPr marL="0" indent="0">
              <a:buNone/>
            </a:pPr>
            <a:r>
              <a:rPr lang="en-US" b="1" dirty="0" smtClean="0"/>
              <a:t>   </a:t>
            </a:r>
            <a:endParaRPr lang="en-US" sz="2400" b="1" dirty="0" smtClean="0"/>
          </a:p>
          <a:p>
            <a:pPr marL="0" indent="0">
              <a:buNone/>
            </a:pPr>
            <a:r>
              <a:rPr lang="en-US" sz="2400" b="1" dirty="0" smtClean="0"/>
              <a:t>         </a:t>
            </a:r>
          </a:p>
          <a:p>
            <a:pPr marL="0" indent="0">
              <a:buNone/>
            </a:pPr>
            <a:r>
              <a:rPr lang="en-US" sz="2400" b="1" dirty="0" smtClean="0"/>
              <a:t>    </a:t>
            </a:r>
            <a:r>
              <a:rPr lang="en-US" sz="2400" b="1" dirty="0" smtClean="0">
                <a:solidFill>
                  <a:schemeClr val="bg1"/>
                </a:solidFill>
              </a:rPr>
              <a:t>Hand gestures indicated:</a:t>
            </a:r>
          </a:p>
          <a:p>
            <a:pPr marL="0" indent="0">
              <a:buNone/>
            </a:pPr>
            <a:endParaRPr lang="en-US" sz="2400" dirty="0"/>
          </a:p>
          <a:p>
            <a:pPr>
              <a:buFont typeface="Wingdings" pitchFamily="2" charset="2"/>
              <a:buChar char="ü"/>
            </a:pPr>
            <a:r>
              <a:rPr lang="en-US" sz="2400" dirty="0" smtClean="0"/>
              <a:t>Switching from speaking improvisation to singing improvisation</a:t>
            </a:r>
          </a:p>
          <a:p>
            <a:pPr>
              <a:buFont typeface="Wingdings" pitchFamily="2" charset="2"/>
              <a:buChar char="ü"/>
            </a:pPr>
            <a:endParaRPr lang="en-US" sz="2400" dirty="0" smtClean="0"/>
          </a:p>
          <a:p>
            <a:pPr>
              <a:buFont typeface="Wingdings" pitchFamily="2" charset="2"/>
              <a:buChar char="ü"/>
            </a:pPr>
            <a:r>
              <a:rPr lang="en-US" sz="2400" dirty="0" smtClean="0"/>
              <a:t>Switch tonal range(low, medium, high)</a:t>
            </a:r>
          </a:p>
          <a:p>
            <a:pPr>
              <a:buFont typeface="Wingdings" pitchFamily="2" charset="2"/>
              <a:buChar char="ü"/>
            </a:pPr>
            <a:endParaRPr lang="en-US" sz="2400" dirty="0" smtClean="0"/>
          </a:p>
          <a:p>
            <a:pPr>
              <a:buFont typeface="Wingdings" pitchFamily="2" charset="2"/>
              <a:buChar char="ü"/>
            </a:pPr>
            <a:r>
              <a:rPr lang="en-US" sz="2400" dirty="0" smtClean="0"/>
              <a:t>Switch from improvisation to an existing song of their repertoire</a:t>
            </a:r>
            <a:endParaRPr lang="el-GR" sz="2400" dirty="0"/>
          </a:p>
        </p:txBody>
      </p:sp>
      <p:sp>
        <p:nvSpPr>
          <p:cNvPr id="3" name="Θέση κειμένου 2"/>
          <p:cNvSpPr>
            <a:spLocks noGrp="1"/>
          </p:cNvSpPr>
          <p:nvPr>
            <p:ph type="body" idx="2"/>
          </p:nvPr>
        </p:nvSpPr>
        <p:spPr>
          <a:xfrm>
            <a:off x="6781800" y="1600200"/>
            <a:ext cx="1984248" cy="4709120"/>
          </a:xfrm>
          <a:solidFill>
            <a:schemeClr val="accent2">
              <a:lumMod val="40000"/>
              <a:lumOff val="60000"/>
            </a:schemeClr>
          </a:solidFill>
        </p:spPr>
        <p:txBody>
          <a:bodyPr>
            <a:noAutofit/>
          </a:bodyPr>
          <a:lstStyle/>
          <a:p>
            <a:pPr marL="285750" indent="-285750">
              <a:buFont typeface="Wingdings" pitchFamily="2" charset="2"/>
              <a:buChar char="Ø"/>
            </a:pPr>
            <a:r>
              <a:rPr lang="en-US" sz="1400" b="1" dirty="0">
                <a:solidFill>
                  <a:schemeClr val="bg1"/>
                </a:solidFill>
              </a:rPr>
              <a:t>concept of </a:t>
            </a:r>
            <a:r>
              <a:rPr lang="en-US" sz="1400" b="1" dirty="0" smtClean="0">
                <a:solidFill>
                  <a:schemeClr val="bg1"/>
                </a:solidFill>
              </a:rPr>
              <a:t>distraction</a:t>
            </a:r>
            <a:endParaRPr lang="en-US" sz="1400" b="1" dirty="0">
              <a:solidFill>
                <a:schemeClr val="bg1"/>
              </a:solidFill>
            </a:endParaRPr>
          </a:p>
          <a:p>
            <a:pPr marL="285750" indent="-285750">
              <a:buFont typeface="Wingdings" pitchFamily="2" charset="2"/>
              <a:buChar char="Ø"/>
            </a:pPr>
            <a:r>
              <a:rPr lang="en-US" sz="1400" b="1" dirty="0">
                <a:solidFill>
                  <a:schemeClr val="bg1"/>
                </a:solidFill>
              </a:rPr>
              <a:t>no clear </a:t>
            </a:r>
            <a:r>
              <a:rPr lang="en-US" sz="1400" b="1" dirty="0" smtClean="0">
                <a:solidFill>
                  <a:schemeClr val="bg1"/>
                </a:solidFill>
              </a:rPr>
              <a:t>goal</a:t>
            </a:r>
            <a:endParaRPr lang="en-US" sz="1400" b="1" dirty="0">
              <a:solidFill>
                <a:schemeClr val="bg1"/>
              </a:solidFill>
            </a:endParaRPr>
          </a:p>
          <a:p>
            <a:pPr marL="285750" indent="-285750">
              <a:buFont typeface="Wingdings" pitchFamily="2" charset="2"/>
              <a:buChar char="Ø"/>
            </a:pPr>
            <a:r>
              <a:rPr lang="en-US" sz="1400" b="1" dirty="0">
                <a:solidFill>
                  <a:schemeClr val="bg1"/>
                </a:solidFill>
              </a:rPr>
              <a:t>Getting familiar with freedom and </a:t>
            </a:r>
            <a:r>
              <a:rPr lang="en-US" sz="1400" b="1" dirty="0" smtClean="0">
                <a:solidFill>
                  <a:schemeClr val="bg1"/>
                </a:solidFill>
              </a:rPr>
              <a:t>playfulness</a:t>
            </a:r>
            <a:endParaRPr lang="en-US" sz="1400" b="1" dirty="0">
              <a:solidFill>
                <a:schemeClr val="bg1"/>
              </a:solidFill>
            </a:endParaRPr>
          </a:p>
          <a:p>
            <a:pPr marL="285750" indent="-285750">
              <a:buFont typeface="Wingdings" pitchFamily="2" charset="2"/>
              <a:buChar char="Ø"/>
            </a:pPr>
            <a:r>
              <a:rPr lang="en-US" sz="1400" b="1" dirty="0" smtClean="0">
                <a:solidFill>
                  <a:schemeClr val="bg1"/>
                </a:solidFill>
              </a:rPr>
              <a:t>To create </a:t>
            </a:r>
            <a:r>
              <a:rPr lang="en-US" sz="1400" b="1" dirty="0">
                <a:solidFill>
                  <a:schemeClr val="bg1"/>
                </a:solidFill>
              </a:rPr>
              <a:t>changes in the </a:t>
            </a:r>
            <a:r>
              <a:rPr lang="en-US" sz="1400" b="1" dirty="0" smtClean="0">
                <a:solidFill>
                  <a:schemeClr val="bg1"/>
                </a:solidFill>
              </a:rPr>
              <a:t>process</a:t>
            </a:r>
          </a:p>
          <a:p>
            <a:pPr marL="285750" indent="-285750">
              <a:buFont typeface="Wingdings" pitchFamily="2" charset="2"/>
              <a:buChar char="Ø"/>
            </a:pPr>
            <a:r>
              <a:rPr lang="en-US" sz="1400" b="1" dirty="0" smtClean="0">
                <a:solidFill>
                  <a:schemeClr val="bg1"/>
                </a:solidFill>
              </a:rPr>
              <a:t>adaptation</a:t>
            </a:r>
            <a:endParaRPr lang="en-US" sz="1400" b="1" dirty="0">
              <a:solidFill>
                <a:schemeClr val="bg1"/>
              </a:solidFill>
            </a:endParaRPr>
          </a:p>
          <a:p>
            <a:r>
              <a:rPr lang="en-US" sz="1400" b="1" dirty="0">
                <a:solidFill>
                  <a:schemeClr val="bg1"/>
                </a:solidFill>
              </a:rPr>
              <a:t/>
            </a:r>
            <a:br>
              <a:rPr lang="en-US" sz="1400" b="1" dirty="0">
                <a:solidFill>
                  <a:schemeClr val="bg1"/>
                </a:solidFill>
              </a:rPr>
            </a:br>
            <a:endParaRPr lang="el-GR" sz="1400" b="1" dirty="0">
              <a:solidFill>
                <a:schemeClr val="bg1"/>
              </a:solidFill>
            </a:endParaRPr>
          </a:p>
        </p:txBody>
      </p:sp>
      <p:sp>
        <p:nvSpPr>
          <p:cNvPr id="2" name="Τίτλος 1"/>
          <p:cNvSpPr>
            <a:spLocks noGrp="1"/>
          </p:cNvSpPr>
          <p:nvPr>
            <p:ph type="title"/>
          </p:nvPr>
        </p:nvSpPr>
        <p:spPr>
          <a:solidFill>
            <a:schemeClr val="accent3">
              <a:lumMod val="20000"/>
              <a:lumOff val="80000"/>
            </a:schemeClr>
          </a:solidFill>
        </p:spPr>
        <p:txBody>
          <a:bodyPr/>
          <a:lstStyle/>
          <a:p>
            <a:r>
              <a:rPr lang="en-US" dirty="0" smtClean="0">
                <a:solidFill>
                  <a:schemeClr val="bg1"/>
                </a:solidFill>
              </a:rPr>
              <a:t>Session 1-“Maestro”</a:t>
            </a:r>
            <a:endParaRPr lang="el-GR" dirty="0">
              <a:solidFill>
                <a:schemeClr val="bg1"/>
              </a:solidFill>
            </a:endParaRPr>
          </a:p>
        </p:txBody>
      </p:sp>
    </p:spTree>
    <p:extLst>
      <p:ext uri="{BB962C8B-B14F-4D97-AF65-F5344CB8AC3E}">
        <p14:creationId xmlns:p14="http://schemas.microsoft.com/office/powerpoint/2010/main" val="2601913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Θέση περιεχομένου 3"/>
          <p:cNvSpPr>
            <a:spLocks noGrp="1"/>
          </p:cNvSpPr>
          <p:nvPr>
            <p:ph sz="quarter" idx="1"/>
          </p:nvPr>
        </p:nvSpPr>
        <p:spPr>
          <a:xfrm>
            <a:off x="395536" y="836712"/>
            <a:ext cx="6248400" cy="5715000"/>
          </a:xfrm>
        </p:spPr>
        <p:txBody>
          <a:bodyPr/>
          <a:lstStyle/>
          <a:p>
            <a:pPr marL="0" indent="0">
              <a:buNone/>
            </a:pPr>
            <a:r>
              <a:rPr lang="en-US" dirty="0" smtClean="0"/>
              <a:t>       </a:t>
            </a:r>
            <a:r>
              <a:rPr lang="en-US" sz="2400" b="1" dirty="0" smtClean="0">
                <a:solidFill>
                  <a:schemeClr val="bg1"/>
                </a:solidFill>
              </a:rPr>
              <a:t>Hand gestures indicated: </a:t>
            </a:r>
          </a:p>
          <a:p>
            <a:pPr>
              <a:buFont typeface="Wingdings" pitchFamily="2" charset="2"/>
              <a:buChar char="ü"/>
            </a:pPr>
            <a:r>
              <a:rPr lang="en-US" sz="2400" dirty="0"/>
              <a:t>Switching from speaking improvisation to singing improvisation</a:t>
            </a:r>
          </a:p>
          <a:p>
            <a:pPr>
              <a:buFont typeface="Wingdings" pitchFamily="2" charset="2"/>
              <a:buChar char="ü"/>
            </a:pPr>
            <a:endParaRPr lang="en-US" sz="2400" dirty="0"/>
          </a:p>
          <a:p>
            <a:pPr>
              <a:buFont typeface="Wingdings" pitchFamily="2" charset="2"/>
              <a:buChar char="ü"/>
            </a:pPr>
            <a:r>
              <a:rPr lang="en-US" sz="2400" dirty="0"/>
              <a:t>Switch tonal range(low, medium, high)</a:t>
            </a:r>
          </a:p>
          <a:p>
            <a:pPr>
              <a:buFont typeface="Wingdings" pitchFamily="2" charset="2"/>
              <a:buChar char="ü"/>
            </a:pPr>
            <a:endParaRPr lang="en-US" sz="2400" dirty="0" smtClean="0"/>
          </a:p>
          <a:p>
            <a:pPr>
              <a:buFont typeface="Wingdings" pitchFamily="2" charset="2"/>
              <a:buChar char="ü"/>
            </a:pPr>
            <a:r>
              <a:rPr lang="en-US" sz="2400" dirty="0" smtClean="0"/>
              <a:t>Say the first 4 words that come to mind(which are later used as improvisation material</a:t>
            </a:r>
            <a:r>
              <a:rPr lang="en-US" dirty="0" smtClean="0"/>
              <a:t>)</a:t>
            </a:r>
            <a:endParaRPr lang="el-GR" dirty="0"/>
          </a:p>
        </p:txBody>
      </p:sp>
      <p:sp>
        <p:nvSpPr>
          <p:cNvPr id="3" name="Θέση κειμένου 2"/>
          <p:cNvSpPr>
            <a:spLocks noGrp="1"/>
          </p:cNvSpPr>
          <p:nvPr>
            <p:ph type="body" idx="2"/>
          </p:nvPr>
        </p:nvSpPr>
        <p:spPr>
          <a:solidFill>
            <a:srgbClr val="E45674"/>
          </a:solidFill>
        </p:spPr>
        <p:txBody>
          <a:bodyPr/>
          <a:lstStyle/>
          <a:p>
            <a:pPr marL="285750" indent="-285750">
              <a:buFont typeface="Wingdings" pitchFamily="2" charset="2"/>
              <a:buChar char="Ø"/>
            </a:pPr>
            <a:r>
              <a:rPr lang="en-US" b="1" dirty="0" smtClean="0">
                <a:effectLst>
                  <a:outerShdw blurRad="38100" dist="38100" dir="2700000" algn="tl">
                    <a:srgbClr val="000000">
                      <a:alpha val="43137"/>
                    </a:srgbClr>
                  </a:outerShdw>
                </a:effectLst>
              </a:rPr>
              <a:t>Limitation of choices</a:t>
            </a:r>
          </a:p>
          <a:p>
            <a:pPr marL="285750" indent="-285750">
              <a:buFont typeface="Wingdings" pitchFamily="2" charset="2"/>
              <a:buChar char="Ø"/>
            </a:pPr>
            <a:endParaRPr lang="en-US" b="1" dirty="0">
              <a:effectLst>
                <a:outerShdw blurRad="38100" dist="38100" dir="2700000" algn="tl">
                  <a:srgbClr val="000000">
                    <a:alpha val="43137"/>
                  </a:srgbClr>
                </a:outerShdw>
              </a:effectLst>
            </a:endParaRPr>
          </a:p>
          <a:p>
            <a:pPr marL="285750" indent="-285750">
              <a:buFont typeface="Wingdings" pitchFamily="2" charset="2"/>
              <a:buChar char="Ø"/>
            </a:pPr>
            <a:r>
              <a:rPr lang="en-US" b="1" dirty="0" smtClean="0">
                <a:effectLst>
                  <a:outerShdw blurRad="38100" dist="38100" dir="2700000" algn="tl">
                    <a:srgbClr val="000000">
                      <a:alpha val="43137"/>
                    </a:srgbClr>
                  </a:outerShdw>
                </a:effectLst>
              </a:rPr>
              <a:t>More specific directions</a:t>
            </a:r>
          </a:p>
          <a:p>
            <a:pPr marL="285750" indent="-285750">
              <a:buFont typeface="Wingdings" pitchFamily="2" charset="2"/>
              <a:buChar char="Ø"/>
            </a:pPr>
            <a:endParaRPr lang="en-US" b="1" dirty="0">
              <a:effectLst>
                <a:outerShdw blurRad="38100" dist="38100" dir="2700000" algn="tl">
                  <a:srgbClr val="000000">
                    <a:alpha val="43137"/>
                  </a:srgbClr>
                </a:outerShdw>
              </a:effectLst>
            </a:endParaRPr>
          </a:p>
          <a:p>
            <a:pPr marL="285750" indent="-285750">
              <a:buFont typeface="Wingdings" pitchFamily="2" charset="2"/>
              <a:buChar char="Ø"/>
            </a:pPr>
            <a:r>
              <a:rPr lang="en-US" b="1" dirty="0" smtClean="0">
                <a:effectLst>
                  <a:outerShdw blurRad="38100" dist="38100" dir="2700000" algn="tl">
                    <a:srgbClr val="000000">
                      <a:alpha val="43137"/>
                    </a:srgbClr>
                  </a:outerShdw>
                </a:effectLst>
              </a:rPr>
              <a:t>To observe their reaction</a:t>
            </a:r>
            <a:endParaRPr lang="el-GR" b="1" dirty="0">
              <a:effectLst>
                <a:outerShdw blurRad="38100" dist="38100" dir="2700000" algn="tl">
                  <a:srgbClr val="000000">
                    <a:alpha val="43137"/>
                  </a:srgbClr>
                </a:outerShdw>
              </a:effectLst>
            </a:endParaRPr>
          </a:p>
        </p:txBody>
      </p:sp>
      <p:sp>
        <p:nvSpPr>
          <p:cNvPr id="2" name="Τίτλος 1"/>
          <p:cNvSpPr>
            <a:spLocks noGrp="1"/>
          </p:cNvSpPr>
          <p:nvPr>
            <p:ph type="title"/>
          </p:nvPr>
        </p:nvSpPr>
        <p:spPr>
          <a:solidFill>
            <a:srgbClr val="E45674"/>
          </a:solidFill>
        </p:spPr>
        <p:txBody>
          <a:bodyPr>
            <a:normAutofit/>
          </a:bodyPr>
          <a:lstStyle/>
          <a:p>
            <a:r>
              <a:rPr lang="en-US" dirty="0" smtClean="0"/>
              <a:t>Session 2- “Maestro of the 4 words”</a:t>
            </a:r>
            <a:endParaRPr lang="el-GR" dirty="0"/>
          </a:p>
        </p:txBody>
      </p:sp>
    </p:spTree>
    <p:extLst>
      <p:ext uri="{BB962C8B-B14F-4D97-AF65-F5344CB8AC3E}">
        <p14:creationId xmlns:p14="http://schemas.microsoft.com/office/powerpoint/2010/main" val="4021991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Θέση περιεχομένου 3"/>
          <p:cNvSpPr>
            <a:spLocks noGrp="1"/>
          </p:cNvSpPr>
          <p:nvPr>
            <p:ph sz="quarter" idx="1"/>
          </p:nvPr>
        </p:nvSpPr>
        <p:spPr>
          <a:xfrm>
            <a:off x="1691680" y="2348880"/>
            <a:ext cx="5112568" cy="4176464"/>
          </a:xfrm>
        </p:spPr>
        <p:txBody>
          <a:bodyPr>
            <a:normAutofit lnSpcReduction="10000"/>
          </a:bodyPr>
          <a:lstStyle/>
          <a:p>
            <a:pPr>
              <a:buFont typeface="Wingdings" pitchFamily="2" charset="2"/>
              <a:buChar char="v"/>
            </a:pPr>
            <a:r>
              <a:rPr lang="en-US" dirty="0" smtClean="0"/>
              <a:t>Sharing stories and creating a story together</a:t>
            </a:r>
          </a:p>
          <a:p>
            <a:pPr marL="0" indent="0">
              <a:buNone/>
            </a:pPr>
            <a:endParaRPr lang="en-US" dirty="0" smtClean="0"/>
          </a:p>
          <a:p>
            <a:pPr marL="0" indent="0">
              <a:buNone/>
            </a:pPr>
            <a:endParaRPr lang="en-US" dirty="0"/>
          </a:p>
          <a:p>
            <a:pPr>
              <a:buFont typeface="Wingdings" pitchFamily="2" charset="2"/>
              <a:buChar char="v"/>
            </a:pPr>
            <a:r>
              <a:rPr lang="en-US" dirty="0" smtClean="0"/>
              <a:t>Observing musicality of the language</a:t>
            </a:r>
          </a:p>
          <a:p>
            <a:pPr>
              <a:buFont typeface="Wingdings" pitchFamily="2" charset="2"/>
              <a:buChar char="v"/>
            </a:pPr>
            <a:endParaRPr lang="en-US" dirty="0"/>
          </a:p>
          <a:p>
            <a:pPr>
              <a:buFont typeface="Wingdings" pitchFamily="2" charset="2"/>
              <a:buChar char="v"/>
            </a:pPr>
            <a:r>
              <a:rPr lang="en-US" dirty="0" smtClean="0"/>
              <a:t>Improvising over a repeated word which was used as a baseline by me</a:t>
            </a:r>
            <a:endParaRPr lang="en-US" dirty="0"/>
          </a:p>
        </p:txBody>
      </p:sp>
      <p:sp>
        <p:nvSpPr>
          <p:cNvPr id="3" name="Θέση κειμένου 2"/>
          <p:cNvSpPr>
            <a:spLocks noGrp="1"/>
          </p:cNvSpPr>
          <p:nvPr>
            <p:ph type="body" idx="2"/>
          </p:nvPr>
        </p:nvSpPr>
        <p:spPr>
          <a:solidFill>
            <a:schemeClr val="accent2">
              <a:lumMod val="20000"/>
              <a:lumOff val="80000"/>
            </a:schemeClr>
          </a:solidFill>
        </p:spPr>
        <p:txBody>
          <a:bodyPr>
            <a:normAutofit fontScale="92500" lnSpcReduction="20000"/>
          </a:bodyPr>
          <a:lstStyle/>
          <a:p>
            <a:pPr marL="285750" indent="-285750">
              <a:buFont typeface="Wingdings" pitchFamily="2" charset="2"/>
              <a:buChar char="Ø"/>
            </a:pPr>
            <a:r>
              <a:rPr lang="en-US" b="1" dirty="0" smtClean="0">
                <a:solidFill>
                  <a:schemeClr val="bg1"/>
                </a:solidFill>
              </a:rPr>
              <a:t>To develop security and comfort</a:t>
            </a:r>
          </a:p>
          <a:p>
            <a:pPr marL="285750" indent="-285750">
              <a:buFont typeface="Wingdings" pitchFamily="2" charset="2"/>
              <a:buChar char="Ø"/>
            </a:pPr>
            <a:endParaRPr lang="en-US" b="1" dirty="0">
              <a:solidFill>
                <a:schemeClr val="bg1"/>
              </a:solidFill>
            </a:endParaRPr>
          </a:p>
          <a:p>
            <a:pPr marL="285750" indent="-285750">
              <a:buFont typeface="Wingdings" pitchFamily="2" charset="2"/>
              <a:buChar char="Ø"/>
            </a:pPr>
            <a:r>
              <a:rPr lang="en-US" b="1" dirty="0" smtClean="0">
                <a:solidFill>
                  <a:schemeClr val="bg1"/>
                </a:solidFill>
              </a:rPr>
              <a:t>To develop communication and focus</a:t>
            </a:r>
          </a:p>
          <a:p>
            <a:pPr marL="285750" indent="-285750">
              <a:buFont typeface="Wingdings" pitchFamily="2" charset="2"/>
              <a:buChar char="Ø"/>
            </a:pPr>
            <a:endParaRPr lang="en-US" b="1" dirty="0">
              <a:solidFill>
                <a:schemeClr val="bg1"/>
              </a:solidFill>
            </a:endParaRPr>
          </a:p>
          <a:p>
            <a:pPr marL="285750" indent="-285750">
              <a:buFont typeface="Wingdings" pitchFamily="2" charset="2"/>
              <a:buChar char="Ø"/>
            </a:pPr>
            <a:r>
              <a:rPr lang="en-US" b="1" dirty="0" smtClean="0">
                <a:solidFill>
                  <a:schemeClr val="bg1"/>
                </a:solidFill>
              </a:rPr>
              <a:t>To develop imagination and interaction</a:t>
            </a:r>
            <a:endParaRPr lang="el-GR" b="1" dirty="0">
              <a:solidFill>
                <a:schemeClr val="bg1"/>
              </a:solidFill>
            </a:endParaRPr>
          </a:p>
        </p:txBody>
      </p:sp>
      <p:sp>
        <p:nvSpPr>
          <p:cNvPr id="2" name="Τίτλος 1"/>
          <p:cNvSpPr>
            <a:spLocks noGrp="1"/>
          </p:cNvSpPr>
          <p:nvPr>
            <p:ph type="title"/>
          </p:nvPr>
        </p:nvSpPr>
        <p:spPr>
          <a:solidFill>
            <a:schemeClr val="accent3">
              <a:lumMod val="40000"/>
              <a:lumOff val="60000"/>
            </a:schemeClr>
          </a:solidFill>
        </p:spPr>
        <p:txBody>
          <a:bodyPr/>
          <a:lstStyle/>
          <a:p>
            <a:r>
              <a:rPr lang="en-US" dirty="0" smtClean="0">
                <a:solidFill>
                  <a:schemeClr val="bg1"/>
                </a:solidFill>
              </a:rPr>
              <a:t>Session 3- “Once upon a time”</a:t>
            </a:r>
            <a:endParaRPr lang="el-GR" dirty="0">
              <a:solidFill>
                <a:schemeClr val="bg1"/>
              </a:solidFill>
            </a:endParaRPr>
          </a:p>
        </p:txBody>
      </p:sp>
    </p:spTree>
    <p:extLst>
      <p:ext uri="{BB962C8B-B14F-4D97-AF65-F5344CB8AC3E}">
        <p14:creationId xmlns:p14="http://schemas.microsoft.com/office/powerpoint/2010/main" val="8183794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solidFill>
            <a:schemeClr val="accent2">
              <a:lumMod val="40000"/>
              <a:lumOff val="60000"/>
            </a:schemeClr>
          </a:solidFill>
        </p:spPr>
        <p:txBody>
          <a:bodyPr/>
          <a:lstStyle/>
          <a:p>
            <a:r>
              <a:rPr lang="en-US" dirty="0" smtClean="0">
                <a:solidFill>
                  <a:schemeClr val="bg1"/>
                </a:solidFill>
              </a:rPr>
              <a:t>PRESENTATION OF FINDINGS</a:t>
            </a:r>
            <a:endParaRPr lang="el-GR" dirty="0">
              <a:solidFill>
                <a:schemeClr val="bg1"/>
              </a:solidFill>
            </a:endParaRPr>
          </a:p>
        </p:txBody>
      </p:sp>
      <p:sp>
        <p:nvSpPr>
          <p:cNvPr id="3" name="Θέση κειμένου 2"/>
          <p:cNvSpPr>
            <a:spLocks noGrp="1"/>
          </p:cNvSpPr>
          <p:nvPr>
            <p:ph type="body" idx="1"/>
          </p:nvPr>
        </p:nvSpPr>
        <p:spPr/>
        <p:txBody>
          <a:bodyPr>
            <a:normAutofit fontScale="92500" lnSpcReduction="20000"/>
          </a:bodyPr>
          <a:lstStyle/>
          <a:p>
            <a:r>
              <a:rPr lang="en-US" dirty="0" smtClean="0">
                <a:solidFill>
                  <a:schemeClr val="tx1"/>
                </a:solidFill>
              </a:rPr>
              <a:t>-Thematic analysis</a:t>
            </a:r>
          </a:p>
          <a:p>
            <a:r>
              <a:rPr lang="en-US" dirty="0" smtClean="0">
                <a:solidFill>
                  <a:schemeClr val="tx1"/>
                </a:solidFill>
              </a:rPr>
              <a:t>-presentation of themes that arose during the interviews</a:t>
            </a:r>
          </a:p>
          <a:p>
            <a:r>
              <a:rPr lang="en-US" dirty="0" smtClean="0">
                <a:solidFill>
                  <a:schemeClr val="tx1"/>
                </a:solidFill>
              </a:rPr>
              <a:t>-analysis</a:t>
            </a:r>
          </a:p>
          <a:p>
            <a:endParaRPr lang="el-GR" dirty="0">
              <a:solidFill>
                <a:schemeClr val="tx1"/>
              </a:solidFill>
            </a:endParaRPr>
          </a:p>
        </p:txBody>
      </p:sp>
    </p:spTree>
    <p:extLst>
      <p:ext uri="{BB962C8B-B14F-4D97-AF65-F5344CB8AC3E}">
        <p14:creationId xmlns:p14="http://schemas.microsoft.com/office/powerpoint/2010/main" val="19579029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solidFill>
            <a:schemeClr val="accent2">
              <a:lumMod val="40000"/>
              <a:lumOff val="60000"/>
            </a:schemeClr>
          </a:solidFill>
        </p:spPr>
        <p:txBody>
          <a:bodyPr/>
          <a:lstStyle/>
          <a:p>
            <a:r>
              <a:rPr lang="en-US" dirty="0" smtClean="0">
                <a:solidFill>
                  <a:schemeClr val="bg1"/>
                </a:solidFill>
                <a:effectLst>
                  <a:outerShdw blurRad="38100" dist="38100" dir="2700000" algn="tl">
                    <a:srgbClr val="000000">
                      <a:alpha val="43137"/>
                    </a:srgbClr>
                  </a:outerShdw>
                </a:effectLst>
              </a:rPr>
              <a:t>Interview 1</a:t>
            </a:r>
            <a:endParaRPr lang="el-GR" dirty="0">
              <a:solidFill>
                <a:schemeClr val="bg1"/>
              </a:solidFill>
              <a:effectLst>
                <a:outerShdw blurRad="38100" dist="38100" dir="2700000" algn="tl">
                  <a:srgbClr val="000000">
                    <a:alpha val="43137"/>
                  </a:srgbClr>
                </a:outerShdw>
              </a:effectLst>
            </a:endParaRPr>
          </a:p>
        </p:txBody>
      </p:sp>
      <p:graphicFrame>
        <p:nvGraphicFramePr>
          <p:cNvPr id="4" name="Πίνακας 3"/>
          <p:cNvGraphicFramePr>
            <a:graphicFrameLocks noGrp="1"/>
          </p:cNvGraphicFramePr>
          <p:nvPr>
            <p:extLst>
              <p:ext uri="{D42A27DB-BD31-4B8C-83A1-F6EECF244321}">
                <p14:modId xmlns:p14="http://schemas.microsoft.com/office/powerpoint/2010/main" val="109048791"/>
              </p:ext>
            </p:extLst>
          </p:nvPr>
        </p:nvGraphicFramePr>
        <p:xfrm>
          <a:off x="395536" y="2204865"/>
          <a:ext cx="2520280" cy="2733040"/>
        </p:xfrm>
        <a:graphic>
          <a:graphicData uri="http://schemas.openxmlformats.org/drawingml/2006/table">
            <a:tbl>
              <a:tblPr/>
              <a:tblGrid>
                <a:gridCol w="720080"/>
                <a:gridCol w="1800200"/>
              </a:tblGrid>
              <a:tr h="423368">
                <a:tc>
                  <a:txBody>
                    <a:bodyPr/>
                    <a:lstStyle/>
                    <a:p>
                      <a:pPr rtl="0" fontAlgn="t">
                        <a:spcBef>
                          <a:spcPts val="0"/>
                        </a:spcBef>
                        <a:spcAft>
                          <a:spcPts val="0"/>
                        </a:spcAft>
                      </a:pPr>
                      <a:r>
                        <a:rPr lang="en-US" sz="1000" b="1" dirty="0" smtClean="0">
                          <a:solidFill>
                            <a:schemeClr val="bg1"/>
                          </a:solidFill>
                          <a:effectLst/>
                        </a:rPr>
                        <a:t>THEMES</a:t>
                      </a:r>
                      <a:endParaRPr lang="en-US" sz="1000" b="1" dirty="0">
                        <a:solidFill>
                          <a:schemeClr val="bg1"/>
                        </a:solidFill>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45674"/>
                    </a:solidFill>
                  </a:tcPr>
                </a:tc>
                <a:tc>
                  <a:txBody>
                    <a:bodyPr/>
                    <a:lstStyle/>
                    <a:p>
                      <a:pPr rtl="0" fontAlgn="t">
                        <a:spcBef>
                          <a:spcPts val="0"/>
                        </a:spcBef>
                        <a:spcAft>
                          <a:spcPts val="0"/>
                        </a:spcAft>
                      </a:pPr>
                      <a:r>
                        <a:rPr lang="en-US" sz="1100" b="1" i="0" u="none" strike="noStrike" dirty="0">
                          <a:solidFill>
                            <a:schemeClr val="bg1"/>
                          </a:solidFill>
                          <a:effectLst/>
                          <a:latin typeface="Arial"/>
                        </a:rPr>
                        <a:t>PERCEIVED ANXIETY EXPERIENCES</a:t>
                      </a:r>
                      <a:endParaRPr lang="en-US" b="1" dirty="0">
                        <a:solidFill>
                          <a:schemeClr val="bg1"/>
                        </a:solidFill>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45674"/>
                    </a:solidFill>
                  </a:tcPr>
                </a:tc>
              </a:tr>
              <a:tr h="397693">
                <a:tc>
                  <a:txBody>
                    <a:bodyPr/>
                    <a:lstStyle/>
                    <a:p>
                      <a:pPr rtl="0" fontAlgn="t">
                        <a:spcBef>
                          <a:spcPts val="0"/>
                        </a:spcBef>
                        <a:spcAft>
                          <a:spcPts val="0"/>
                        </a:spcAft>
                      </a:pPr>
                      <a:r>
                        <a:rPr lang="el-GR" sz="1100" b="1" i="0" u="none" strike="noStrike">
                          <a:solidFill>
                            <a:schemeClr val="bg1"/>
                          </a:solidFill>
                          <a:effectLst/>
                          <a:latin typeface="Arial"/>
                        </a:rPr>
                        <a:t>1</a:t>
                      </a:r>
                      <a:endParaRPr lang="el-GR" b="1">
                        <a:solidFill>
                          <a:schemeClr val="bg1"/>
                        </a:solidFill>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45674"/>
                    </a:solidFill>
                  </a:tcPr>
                </a:tc>
                <a:tc>
                  <a:txBody>
                    <a:bodyPr/>
                    <a:lstStyle/>
                    <a:p>
                      <a:pPr rtl="0" fontAlgn="t">
                        <a:spcBef>
                          <a:spcPts val="0"/>
                        </a:spcBef>
                        <a:spcAft>
                          <a:spcPts val="0"/>
                        </a:spcAft>
                      </a:pPr>
                      <a:r>
                        <a:rPr lang="en-US" sz="1100" b="1" i="0" u="none" strike="noStrike" dirty="0">
                          <a:solidFill>
                            <a:schemeClr val="bg1"/>
                          </a:solidFill>
                          <a:effectLst/>
                          <a:latin typeface="Arial"/>
                        </a:rPr>
                        <a:t>fear of judgment and fear of negative evaluation</a:t>
                      </a:r>
                      <a:endParaRPr lang="en-US" b="1" dirty="0">
                        <a:solidFill>
                          <a:schemeClr val="bg1"/>
                        </a:solidFill>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45674"/>
                    </a:solidFill>
                  </a:tcPr>
                </a:tc>
              </a:tr>
              <a:tr h="869680">
                <a:tc>
                  <a:txBody>
                    <a:bodyPr/>
                    <a:lstStyle/>
                    <a:p>
                      <a:pPr rtl="0" fontAlgn="t">
                        <a:spcBef>
                          <a:spcPts val="0"/>
                        </a:spcBef>
                        <a:spcAft>
                          <a:spcPts val="0"/>
                        </a:spcAft>
                      </a:pPr>
                      <a:r>
                        <a:rPr lang="el-GR" sz="1100" b="1" i="0" u="none" strike="noStrike" dirty="0">
                          <a:solidFill>
                            <a:schemeClr val="bg1"/>
                          </a:solidFill>
                          <a:effectLst/>
                          <a:latin typeface="Arial"/>
                        </a:rPr>
                        <a:t>2</a:t>
                      </a:r>
                      <a:endParaRPr lang="el-GR" b="1" dirty="0">
                        <a:solidFill>
                          <a:schemeClr val="bg1"/>
                        </a:solidFill>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45674"/>
                    </a:solidFill>
                  </a:tcPr>
                </a:tc>
                <a:tc>
                  <a:txBody>
                    <a:bodyPr/>
                    <a:lstStyle/>
                    <a:p>
                      <a:pPr rtl="0" fontAlgn="t">
                        <a:spcBef>
                          <a:spcPts val="0"/>
                        </a:spcBef>
                        <a:spcAft>
                          <a:spcPts val="0"/>
                        </a:spcAft>
                      </a:pPr>
                      <a:r>
                        <a:rPr lang="en-US" sz="1100" b="1" i="0" u="none" strike="noStrike" dirty="0">
                          <a:solidFill>
                            <a:schemeClr val="bg1"/>
                          </a:solidFill>
                          <a:effectLst/>
                          <a:latin typeface="Arial"/>
                        </a:rPr>
                        <a:t>physical symptoms interfere with performance</a:t>
                      </a:r>
                      <a:endParaRPr lang="en-US" b="1" dirty="0">
                        <a:solidFill>
                          <a:schemeClr val="bg1"/>
                        </a:solidFill>
                        <a:effectLst/>
                      </a:endParaRPr>
                    </a:p>
                    <a:p>
                      <a:pPr fontAlgn="t"/>
                      <a:r>
                        <a:rPr lang="en-US" b="1" dirty="0">
                          <a:solidFill>
                            <a:schemeClr val="bg1"/>
                          </a:solidFill>
                          <a:effectLst/>
                        </a:rPr>
                        <a:t/>
                      </a:r>
                      <a:br>
                        <a:rPr lang="en-US" b="1" dirty="0">
                          <a:solidFill>
                            <a:schemeClr val="bg1"/>
                          </a:solidFill>
                          <a:effectLst/>
                        </a:rPr>
                      </a:br>
                      <a:endParaRPr lang="en-US" b="1" dirty="0">
                        <a:solidFill>
                          <a:schemeClr val="bg1"/>
                        </a:solidFill>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45674"/>
                    </a:solidFill>
                  </a:tcPr>
                </a:tc>
              </a:tr>
              <a:tr h="253475">
                <a:tc>
                  <a:txBody>
                    <a:bodyPr/>
                    <a:lstStyle/>
                    <a:p>
                      <a:pPr rtl="0" fontAlgn="t">
                        <a:spcBef>
                          <a:spcPts val="0"/>
                        </a:spcBef>
                        <a:spcAft>
                          <a:spcPts val="0"/>
                        </a:spcAft>
                      </a:pPr>
                      <a:r>
                        <a:rPr lang="el-GR" sz="1100" b="1" i="0" u="none" strike="noStrike">
                          <a:solidFill>
                            <a:schemeClr val="bg1"/>
                          </a:solidFill>
                          <a:effectLst/>
                          <a:latin typeface="Arial"/>
                        </a:rPr>
                        <a:t>3</a:t>
                      </a:r>
                      <a:endParaRPr lang="el-GR" b="1">
                        <a:solidFill>
                          <a:schemeClr val="bg1"/>
                        </a:solidFill>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45674"/>
                    </a:solidFill>
                  </a:tcPr>
                </a:tc>
                <a:tc>
                  <a:txBody>
                    <a:bodyPr/>
                    <a:lstStyle/>
                    <a:p>
                      <a:pPr rtl="0" fontAlgn="t">
                        <a:spcBef>
                          <a:spcPts val="0"/>
                        </a:spcBef>
                        <a:spcAft>
                          <a:spcPts val="0"/>
                        </a:spcAft>
                      </a:pPr>
                      <a:r>
                        <a:rPr lang="en-US" sz="1100" b="1" i="0" u="none" strike="noStrike" dirty="0">
                          <a:solidFill>
                            <a:schemeClr val="bg1"/>
                          </a:solidFill>
                          <a:effectLst/>
                          <a:latin typeface="Arial"/>
                        </a:rPr>
                        <a:t>occasional avoidance of tasks </a:t>
                      </a:r>
                      <a:endParaRPr lang="en-US" b="1" dirty="0">
                        <a:solidFill>
                          <a:schemeClr val="bg1"/>
                        </a:solidFill>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45674"/>
                    </a:solidFill>
                  </a:tcPr>
                </a:tc>
              </a:tr>
            </a:tbl>
          </a:graphicData>
        </a:graphic>
      </p:graphicFrame>
      <p:sp>
        <p:nvSpPr>
          <p:cNvPr id="5" name="Rectangle 1"/>
          <p:cNvSpPr>
            <a:spLocks noChangeArrowheads="1"/>
          </p:cNvSpPr>
          <p:nvPr/>
        </p:nvSpPr>
        <p:spPr bwMode="auto">
          <a:xfrm>
            <a:off x="5076056" y="96568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l-GR" sz="1800" b="0" i="0" u="none" strike="noStrike" cap="none" normalizeH="0" baseline="0" dirty="0" smtClean="0">
                <a:ln>
                  <a:noFill/>
                </a:ln>
                <a:solidFill>
                  <a:schemeClr val="tx1"/>
                </a:solidFill>
                <a:effectLst/>
                <a:latin typeface="Arial" pitchFamily="34" charset="0"/>
                <a:cs typeface="Arial" pitchFamily="34" charset="0"/>
              </a:rPr>
              <a:t/>
            </a:r>
            <a:br>
              <a:rPr kumimoji="0" lang="el-GR" sz="1800" b="0" i="0" u="none" strike="noStrike" cap="none" normalizeH="0" baseline="0" dirty="0" smtClean="0">
                <a:ln>
                  <a:noFill/>
                </a:ln>
                <a:solidFill>
                  <a:schemeClr val="tx1"/>
                </a:solidFill>
                <a:effectLst/>
                <a:latin typeface="Arial" pitchFamily="34" charset="0"/>
                <a:cs typeface="Arial" pitchFamily="34" charset="0"/>
              </a:rPr>
            </a:br>
            <a:endParaRPr kumimoji="0" lang="el-GR" sz="1800"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6" name="Πίνακας 5"/>
          <p:cNvGraphicFramePr>
            <a:graphicFrameLocks noGrp="1"/>
          </p:cNvGraphicFramePr>
          <p:nvPr>
            <p:extLst>
              <p:ext uri="{D42A27DB-BD31-4B8C-83A1-F6EECF244321}">
                <p14:modId xmlns:p14="http://schemas.microsoft.com/office/powerpoint/2010/main" val="2723398171"/>
              </p:ext>
            </p:extLst>
          </p:nvPr>
        </p:nvGraphicFramePr>
        <p:xfrm>
          <a:off x="3212222" y="3060993"/>
          <a:ext cx="2431524" cy="2226772"/>
        </p:xfrm>
        <a:graphic>
          <a:graphicData uri="http://schemas.openxmlformats.org/drawingml/2006/table">
            <a:tbl>
              <a:tblPr/>
              <a:tblGrid>
                <a:gridCol w="631324"/>
                <a:gridCol w="1800200"/>
              </a:tblGrid>
              <a:tr h="474881">
                <a:tc>
                  <a:txBody>
                    <a:bodyPr/>
                    <a:lstStyle/>
                    <a:p>
                      <a:pPr rtl="0" fontAlgn="t">
                        <a:spcBef>
                          <a:spcPts val="0"/>
                        </a:spcBef>
                        <a:spcAft>
                          <a:spcPts val="0"/>
                        </a:spcAft>
                      </a:pPr>
                      <a:r>
                        <a:rPr lang="en-US" sz="1000" b="1" dirty="0" smtClean="0">
                          <a:solidFill>
                            <a:schemeClr val="bg1"/>
                          </a:solidFill>
                          <a:effectLst/>
                        </a:rPr>
                        <a:t>THEMES</a:t>
                      </a:r>
                      <a:endParaRPr lang="en-US" sz="1000" b="1" dirty="0">
                        <a:solidFill>
                          <a:schemeClr val="bg1"/>
                        </a:solidFill>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rtl="0" fontAlgn="t">
                        <a:spcBef>
                          <a:spcPts val="0"/>
                        </a:spcBef>
                        <a:spcAft>
                          <a:spcPts val="0"/>
                        </a:spcAft>
                      </a:pPr>
                      <a:r>
                        <a:rPr lang="en-US" sz="1100" b="1" i="0" u="none" strike="noStrike" dirty="0">
                          <a:solidFill>
                            <a:schemeClr val="bg1"/>
                          </a:solidFill>
                          <a:effectLst/>
                          <a:latin typeface="Arial"/>
                        </a:rPr>
                        <a:t>CONSERVATORY AND SUPPORT FROM TEACHERS</a:t>
                      </a:r>
                      <a:endParaRPr lang="en-US" b="1" dirty="0">
                        <a:solidFill>
                          <a:schemeClr val="bg1"/>
                        </a:solidFill>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40000"/>
                        <a:lumOff val="60000"/>
                      </a:schemeClr>
                    </a:solidFill>
                  </a:tcPr>
                </a:tc>
              </a:tr>
              <a:tr h="474881">
                <a:tc>
                  <a:txBody>
                    <a:bodyPr/>
                    <a:lstStyle/>
                    <a:p>
                      <a:pPr rtl="0" fontAlgn="t">
                        <a:spcBef>
                          <a:spcPts val="0"/>
                        </a:spcBef>
                        <a:spcAft>
                          <a:spcPts val="0"/>
                        </a:spcAft>
                      </a:pPr>
                      <a:r>
                        <a:rPr lang="el-GR" sz="1100" b="1" i="0" u="none" strike="noStrike">
                          <a:solidFill>
                            <a:schemeClr val="bg1"/>
                          </a:solidFill>
                          <a:effectLst/>
                          <a:latin typeface="Arial"/>
                        </a:rPr>
                        <a:t>1</a:t>
                      </a:r>
                      <a:endParaRPr lang="el-GR" b="1">
                        <a:solidFill>
                          <a:schemeClr val="bg1"/>
                        </a:solidFill>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rtl="0" fontAlgn="t">
                        <a:spcBef>
                          <a:spcPts val="0"/>
                        </a:spcBef>
                        <a:spcAft>
                          <a:spcPts val="0"/>
                        </a:spcAft>
                      </a:pPr>
                      <a:r>
                        <a:rPr lang="en-US" sz="1100" b="1" i="0" u="none" strike="noStrike" dirty="0">
                          <a:solidFill>
                            <a:schemeClr val="bg1"/>
                          </a:solidFill>
                          <a:effectLst/>
                          <a:latin typeface="Arial"/>
                        </a:rPr>
                        <a:t>inadequate support and information about MPA</a:t>
                      </a:r>
                      <a:endParaRPr lang="en-US" b="1" dirty="0">
                        <a:solidFill>
                          <a:schemeClr val="bg1"/>
                        </a:solidFill>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40000"/>
                        <a:lumOff val="60000"/>
                      </a:schemeClr>
                    </a:solidFill>
                  </a:tcPr>
                </a:tc>
              </a:tr>
              <a:tr h="474881">
                <a:tc>
                  <a:txBody>
                    <a:bodyPr/>
                    <a:lstStyle/>
                    <a:p>
                      <a:pPr rtl="0" fontAlgn="t">
                        <a:spcBef>
                          <a:spcPts val="0"/>
                        </a:spcBef>
                        <a:spcAft>
                          <a:spcPts val="0"/>
                        </a:spcAft>
                      </a:pPr>
                      <a:r>
                        <a:rPr lang="el-GR" sz="1100" b="1" i="0" u="none" strike="noStrike">
                          <a:solidFill>
                            <a:schemeClr val="bg1"/>
                          </a:solidFill>
                          <a:effectLst/>
                          <a:latin typeface="Arial"/>
                        </a:rPr>
                        <a:t>2</a:t>
                      </a:r>
                      <a:endParaRPr lang="el-GR" b="1">
                        <a:solidFill>
                          <a:schemeClr val="bg1"/>
                        </a:solidFill>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rtl="0" fontAlgn="t">
                        <a:spcBef>
                          <a:spcPts val="0"/>
                        </a:spcBef>
                        <a:spcAft>
                          <a:spcPts val="0"/>
                        </a:spcAft>
                      </a:pPr>
                      <a:r>
                        <a:rPr lang="en-US" sz="1100" b="1" i="0" u="none" strike="noStrike" dirty="0">
                          <a:solidFill>
                            <a:schemeClr val="bg1"/>
                          </a:solidFill>
                          <a:effectLst/>
                          <a:latin typeface="Arial"/>
                        </a:rPr>
                        <a:t>need of performance oriented classes</a:t>
                      </a:r>
                      <a:endParaRPr lang="en-US" b="1" dirty="0">
                        <a:solidFill>
                          <a:schemeClr val="bg1"/>
                        </a:solidFill>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40000"/>
                        <a:lumOff val="60000"/>
                      </a:schemeClr>
                    </a:solidFill>
                  </a:tcPr>
                </a:tc>
              </a:tr>
              <a:tr h="647090">
                <a:tc>
                  <a:txBody>
                    <a:bodyPr/>
                    <a:lstStyle/>
                    <a:p>
                      <a:pPr rtl="0" fontAlgn="t">
                        <a:spcBef>
                          <a:spcPts val="0"/>
                        </a:spcBef>
                        <a:spcAft>
                          <a:spcPts val="0"/>
                        </a:spcAft>
                      </a:pPr>
                      <a:r>
                        <a:rPr lang="el-GR" sz="1100" b="1" i="0" u="none" strike="noStrike">
                          <a:solidFill>
                            <a:schemeClr val="bg1"/>
                          </a:solidFill>
                          <a:effectLst/>
                          <a:latin typeface="Arial"/>
                        </a:rPr>
                        <a:t>3</a:t>
                      </a:r>
                      <a:endParaRPr lang="el-GR" b="1">
                        <a:solidFill>
                          <a:schemeClr val="bg1"/>
                        </a:solidFill>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rtl="0" fontAlgn="t">
                        <a:spcBef>
                          <a:spcPts val="0"/>
                        </a:spcBef>
                        <a:spcAft>
                          <a:spcPts val="0"/>
                        </a:spcAft>
                      </a:pPr>
                      <a:r>
                        <a:rPr lang="en-US" sz="1100" b="1" i="0" u="none" strike="noStrike" dirty="0">
                          <a:solidFill>
                            <a:schemeClr val="bg1"/>
                          </a:solidFill>
                          <a:effectLst/>
                          <a:latin typeface="Arial"/>
                        </a:rPr>
                        <a:t>potentially traumatic hierarchical system which triggers anxiety</a:t>
                      </a:r>
                      <a:endParaRPr lang="en-US" b="1" dirty="0">
                        <a:solidFill>
                          <a:schemeClr val="bg1"/>
                        </a:solidFill>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40000"/>
                        <a:lumOff val="60000"/>
                      </a:schemeClr>
                    </a:solidFill>
                  </a:tcPr>
                </a:tc>
              </a:tr>
            </a:tbl>
          </a:graphicData>
        </a:graphic>
      </p:graphicFrame>
      <p:sp>
        <p:nvSpPr>
          <p:cNvPr id="7" name="Rectangle 2"/>
          <p:cNvSpPr>
            <a:spLocks noChangeArrowheads="1"/>
          </p:cNvSpPr>
          <p:nvPr/>
        </p:nvSpPr>
        <p:spPr bwMode="auto">
          <a:xfrm>
            <a:off x="3436938" y="3060993"/>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l-GR" sz="1800" b="0" i="0" u="none" strike="noStrike" cap="none" normalizeH="0" baseline="0" smtClean="0">
                <a:ln>
                  <a:noFill/>
                </a:ln>
                <a:solidFill>
                  <a:schemeClr val="tx1"/>
                </a:solidFill>
                <a:effectLst/>
                <a:latin typeface="Arial" pitchFamily="34" charset="0"/>
                <a:cs typeface="Arial" pitchFamily="34" charset="0"/>
              </a:rPr>
              <a:t/>
            </a:r>
            <a:br>
              <a:rPr kumimoji="0" lang="el-GR" sz="1800" b="0" i="0" u="none" strike="noStrike" cap="none" normalizeH="0" baseline="0" smtClean="0">
                <a:ln>
                  <a:noFill/>
                </a:ln>
                <a:solidFill>
                  <a:schemeClr val="tx1"/>
                </a:solidFill>
                <a:effectLst/>
                <a:latin typeface="Arial" pitchFamily="34" charset="0"/>
                <a:cs typeface="Arial" pitchFamily="34" charset="0"/>
              </a:rPr>
            </a:br>
            <a:endParaRPr kumimoji="0" lang="el-GR" sz="1800" b="0" i="0" u="none" strike="noStrike" cap="none" normalizeH="0" baseline="0" smtClean="0">
              <a:ln>
                <a:noFill/>
              </a:ln>
              <a:solidFill>
                <a:schemeClr val="tx1"/>
              </a:solidFill>
              <a:effectLst/>
              <a:latin typeface="Arial" pitchFamily="34" charset="0"/>
              <a:cs typeface="Arial" pitchFamily="34" charset="0"/>
            </a:endParaRPr>
          </a:p>
        </p:txBody>
      </p:sp>
      <p:graphicFrame>
        <p:nvGraphicFramePr>
          <p:cNvPr id="13" name="Πίνακας 12"/>
          <p:cNvGraphicFramePr>
            <a:graphicFrameLocks noGrp="1"/>
          </p:cNvGraphicFramePr>
          <p:nvPr>
            <p:extLst>
              <p:ext uri="{D42A27DB-BD31-4B8C-83A1-F6EECF244321}">
                <p14:modId xmlns:p14="http://schemas.microsoft.com/office/powerpoint/2010/main" val="1622540190"/>
              </p:ext>
            </p:extLst>
          </p:nvPr>
        </p:nvGraphicFramePr>
        <p:xfrm>
          <a:off x="6012160" y="4149080"/>
          <a:ext cx="2520280" cy="2519680"/>
        </p:xfrm>
        <a:graphic>
          <a:graphicData uri="http://schemas.openxmlformats.org/drawingml/2006/table">
            <a:tbl>
              <a:tblPr/>
              <a:tblGrid>
                <a:gridCol w="648072"/>
                <a:gridCol w="1872208"/>
              </a:tblGrid>
              <a:tr h="581423">
                <a:tc>
                  <a:txBody>
                    <a:bodyPr/>
                    <a:lstStyle/>
                    <a:p>
                      <a:pPr rtl="0" fontAlgn="t">
                        <a:spcBef>
                          <a:spcPts val="0"/>
                        </a:spcBef>
                        <a:spcAft>
                          <a:spcPts val="0"/>
                        </a:spcAft>
                      </a:pPr>
                      <a:r>
                        <a:rPr lang="en-US" sz="1000" b="1" dirty="0" smtClean="0">
                          <a:solidFill>
                            <a:schemeClr val="bg1"/>
                          </a:solidFill>
                          <a:effectLst/>
                        </a:rPr>
                        <a:t>THEMES</a:t>
                      </a:r>
                      <a:endParaRPr lang="en-US" sz="1000" b="1" dirty="0">
                        <a:solidFill>
                          <a:schemeClr val="bg1"/>
                        </a:solidFill>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45674"/>
                    </a:solidFill>
                  </a:tcPr>
                </a:tc>
                <a:tc>
                  <a:txBody>
                    <a:bodyPr/>
                    <a:lstStyle/>
                    <a:p>
                      <a:pPr rtl="0" fontAlgn="t">
                        <a:spcBef>
                          <a:spcPts val="0"/>
                        </a:spcBef>
                        <a:spcAft>
                          <a:spcPts val="0"/>
                        </a:spcAft>
                      </a:pPr>
                      <a:r>
                        <a:rPr lang="en-US" sz="1100" b="1" i="0" u="none" strike="noStrike" dirty="0">
                          <a:solidFill>
                            <a:schemeClr val="bg1"/>
                          </a:solidFill>
                          <a:effectLst/>
                          <a:latin typeface="Arial"/>
                        </a:rPr>
                        <a:t>SINGING AND PRACTICING-</a:t>
                      </a:r>
                      <a:endParaRPr lang="en-US" b="1" dirty="0">
                        <a:solidFill>
                          <a:schemeClr val="bg1"/>
                        </a:solidFill>
                        <a:effectLst/>
                      </a:endParaRPr>
                    </a:p>
                    <a:p>
                      <a:pPr rtl="0" fontAlgn="t">
                        <a:spcBef>
                          <a:spcPts val="0"/>
                        </a:spcBef>
                        <a:spcAft>
                          <a:spcPts val="0"/>
                        </a:spcAft>
                      </a:pPr>
                      <a:r>
                        <a:rPr lang="en-US" sz="1100" b="1" i="0" u="none" strike="noStrike" dirty="0">
                          <a:solidFill>
                            <a:schemeClr val="bg1"/>
                          </a:solidFill>
                          <a:effectLst/>
                          <a:latin typeface="Arial"/>
                        </a:rPr>
                        <a:t>EXPERIENCE OF IMPROVISATION</a:t>
                      </a:r>
                      <a:endParaRPr lang="en-US" b="1" dirty="0">
                        <a:solidFill>
                          <a:schemeClr val="bg1"/>
                        </a:solidFill>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45674"/>
                    </a:solidFill>
                  </a:tcPr>
                </a:tc>
              </a:tr>
              <a:tr h="426689">
                <a:tc>
                  <a:txBody>
                    <a:bodyPr/>
                    <a:lstStyle/>
                    <a:p>
                      <a:pPr rtl="0" fontAlgn="t">
                        <a:spcBef>
                          <a:spcPts val="0"/>
                        </a:spcBef>
                        <a:spcAft>
                          <a:spcPts val="0"/>
                        </a:spcAft>
                      </a:pPr>
                      <a:r>
                        <a:rPr lang="el-GR" sz="1100" b="1" i="0" u="none" strike="noStrike">
                          <a:solidFill>
                            <a:schemeClr val="bg1"/>
                          </a:solidFill>
                          <a:effectLst/>
                          <a:latin typeface="Arial"/>
                        </a:rPr>
                        <a:t>1</a:t>
                      </a:r>
                      <a:endParaRPr lang="el-GR" b="1">
                        <a:solidFill>
                          <a:schemeClr val="bg1"/>
                        </a:solidFill>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45674"/>
                    </a:solidFill>
                  </a:tcPr>
                </a:tc>
                <a:tc>
                  <a:txBody>
                    <a:bodyPr/>
                    <a:lstStyle/>
                    <a:p>
                      <a:pPr rtl="0" fontAlgn="t">
                        <a:spcBef>
                          <a:spcPts val="0"/>
                        </a:spcBef>
                        <a:spcAft>
                          <a:spcPts val="0"/>
                        </a:spcAft>
                      </a:pPr>
                      <a:r>
                        <a:rPr lang="en-US" sz="1100" b="1" i="0" u="none" strike="noStrike" dirty="0">
                          <a:solidFill>
                            <a:schemeClr val="bg1"/>
                          </a:solidFill>
                          <a:effectLst/>
                          <a:latin typeface="Arial"/>
                        </a:rPr>
                        <a:t>enjoyed practice when is done with intention</a:t>
                      </a:r>
                      <a:endParaRPr lang="en-US" b="1" dirty="0">
                        <a:solidFill>
                          <a:schemeClr val="bg1"/>
                        </a:solidFill>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45674"/>
                    </a:solidFill>
                  </a:tcPr>
                </a:tc>
              </a:tr>
              <a:tr h="581423">
                <a:tc>
                  <a:txBody>
                    <a:bodyPr/>
                    <a:lstStyle/>
                    <a:p>
                      <a:pPr rtl="0" fontAlgn="t">
                        <a:spcBef>
                          <a:spcPts val="0"/>
                        </a:spcBef>
                        <a:spcAft>
                          <a:spcPts val="0"/>
                        </a:spcAft>
                      </a:pPr>
                      <a:r>
                        <a:rPr lang="el-GR" sz="1100" b="1" i="0" u="none" strike="noStrike">
                          <a:solidFill>
                            <a:schemeClr val="bg1"/>
                          </a:solidFill>
                          <a:effectLst/>
                          <a:latin typeface="Arial"/>
                        </a:rPr>
                        <a:t>2</a:t>
                      </a:r>
                      <a:endParaRPr lang="el-GR" b="1">
                        <a:solidFill>
                          <a:schemeClr val="bg1"/>
                        </a:solidFill>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45674"/>
                    </a:solidFill>
                  </a:tcPr>
                </a:tc>
                <a:tc>
                  <a:txBody>
                    <a:bodyPr/>
                    <a:lstStyle/>
                    <a:p>
                      <a:pPr rtl="0" fontAlgn="t">
                        <a:spcBef>
                          <a:spcPts val="0"/>
                        </a:spcBef>
                        <a:spcAft>
                          <a:spcPts val="0"/>
                        </a:spcAft>
                      </a:pPr>
                      <a:r>
                        <a:rPr lang="en-US" sz="1100" b="1" i="0" u="none" strike="noStrike" dirty="0">
                          <a:solidFill>
                            <a:schemeClr val="bg1"/>
                          </a:solidFill>
                          <a:effectLst/>
                          <a:latin typeface="Arial"/>
                        </a:rPr>
                        <a:t>experience of not conscious improvising and singing which is more “fun”</a:t>
                      </a:r>
                      <a:endParaRPr lang="en-US" b="1" dirty="0">
                        <a:solidFill>
                          <a:schemeClr val="bg1"/>
                        </a:solidFill>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45674"/>
                    </a:solidFill>
                  </a:tcPr>
                </a:tc>
              </a:tr>
              <a:tr h="426689">
                <a:tc>
                  <a:txBody>
                    <a:bodyPr/>
                    <a:lstStyle/>
                    <a:p>
                      <a:pPr rtl="0" fontAlgn="t">
                        <a:spcBef>
                          <a:spcPts val="0"/>
                        </a:spcBef>
                        <a:spcAft>
                          <a:spcPts val="0"/>
                        </a:spcAft>
                      </a:pPr>
                      <a:r>
                        <a:rPr lang="el-GR" sz="1100" b="1" i="0" u="none" strike="noStrike">
                          <a:solidFill>
                            <a:schemeClr val="bg1"/>
                          </a:solidFill>
                          <a:effectLst/>
                          <a:latin typeface="Arial"/>
                        </a:rPr>
                        <a:t>5</a:t>
                      </a:r>
                      <a:endParaRPr lang="el-GR" b="1">
                        <a:solidFill>
                          <a:schemeClr val="bg1"/>
                        </a:solidFill>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45674"/>
                    </a:solidFill>
                  </a:tcPr>
                </a:tc>
                <a:tc>
                  <a:txBody>
                    <a:bodyPr/>
                    <a:lstStyle/>
                    <a:p>
                      <a:pPr rtl="0" fontAlgn="t">
                        <a:spcBef>
                          <a:spcPts val="0"/>
                        </a:spcBef>
                        <a:spcAft>
                          <a:spcPts val="0"/>
                        </a:spcAft>
                      </a:pPr>
                      <a:r>
                        <a:rPr lang="en-US" sz="1100" b="1" i="0" u="none" strike="noStrike" dirty="0">
                          <a:solidFill>
                            <a:schemeClr val="bg1"/>
                          </a:solidFill>
                          <a:effectLst/>
                          <a:latin typeface="Arial"/>
                        </a:rPr>
                        <a:t>no fear of judgment when practicing alone</a:t>
                      </a:r>
                      <a:endParaRPr lang="en-US" b="1" dirty="0">
                        <a:solidFill>
                          <a:schemeClr val="bg1"/>
                        </a:solidFill>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45674"/>
                    </a:solidFill>
                  </a:tcPr>
                </a:tc>
              </a:tr>
            </a:tbl>
          </a:graphicData>
        </a:graphic>
      </p:graphicFrame>
      <p:sp>
        <p:nvSpPr>
          <p:cNvPr id="14" name="Rectangle 5"/>
          <p:cNvSpPr>
            <a:spLocks noChangeArrowheads="1"/>
          </p:cNvSpPr>
          <p:nvPr/>
        </p:nvSpPr>
        <p:spPr bwMode="auto">
          <a:xfrm flipV="1">
            <a:off x="4427984" y="1412777"/>
            <a:ext cx="7919864" cy="1440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l-GR"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15110600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solidFill>
            <a:srgbClr val="E45674"/>
          </a:solidFill>
        </p:spPr>
        <p:txBody>
          <a:bodyPr/>
          <a:lstStyle/>
          <a:p>
            <a:r>
              <a:rPr lang="en-US" dirty="0" smtClean="0">
                <a:solidFill>
                  <a:schemeClr val="tx1"/>
                </a:solidFill>
              </a:rPr>
              <a:t>Interview 2</a:t>
            </a:r>
            <a:endParaRPr lang="el-GR" dirty="0">
              <a:solidFill>
                <a:schemeClr val="tx1"/>
              </a:solidFill>
            </a:endParaRPr>
          </a:p>
        </p:txBody>
      </p:sp>
      <p:graphicFrame>
        <p:nvGraphicFramePr>
          <p:cNvPr id="4" name="Πίνακας 3"/>
          <p:cNvGraphicFramePr>
            <a:graphicFrameLocks noGrp="1"/>
          </p:cNvGraphicFramePr>
          <p:nvPr>
            <p:extLst>
              <p:ext uri="{D42A27DB-BD31-4B8C-83A1-F6EECF244321}">
                <p14:modId xmlns:p14="http://schemas.microsoft.com/office/powerpoint/2010/main" val="676589043"/>
              </p:ext>
            </p:extLst>
          </p:nvPr>
        </p:nvGraphicFramePr>
        <p:xfrm>
          <a:off x="467544" y="2276872"/>
          <a:ext cx="2619742" cy="3317240"/>
        </p:xfrm>
        <a:graphic>
          <a:graphicData uri="http://schemas.openxmlformats.org/drawingml/2006/table">
            <a:tbl>
              <a:tblPr/>
              <a:tblGrid>
                <a:gridCol w="770737"/>
                <a:gridCol w="1849005"/>
              </a:tblGrid>
              <a:tr h="438918">
                <a:tc>
                  <a:txBody>
                    <a:bodyPr/>
                    <a:lstStyle/>
                    <a:p>
                      <a:pPr rtl="0" fontAlgn="t">
                        <a:spcBef>
                          <a:spcPts val="0"/>
                        </a:spcBef>
                        <a:spcAft>
                          <a:spcPts val="0"/>
                        </a:spcAft>
                      </a:pPr>
                      <a:r>
                        <a:rPr lang="en-US" sz="1100" b="1" i="0" u="none" strike="noStrike" dirty="0">
                          <a:solidFill>
                            <a:srgbClr val="000000"/>
                          </a:solidFill>
                          <a:effectLst/>
                          <a:latin typeface="Arial"/>
                        </a:rPr>
                        <a:t>THEMES</a:t>
                      </a:r>
                      <a:endParaRPr lang="en-US" b="1"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rtl="0" fontAlgn="t">
                        <a:spcBef>
                          <a:spcPts val="0"/>
                        </a:spcBef>
                        <a:spcAft>
                          <a:spcPts val="0"/>
                        </a:spcAft>
                      </a:pPr>
                      <a:r>
                        <a:rPr lang="en-US" sz="1100" b="1" i="0" u="none" strike="noStrike">
                          <a:solidFill>
                            <a:srgbClr val="000000"/>
                          </a:solidFill>
                          <a:effectLst/>
                          <a:latin typeface="Arial"/>
                        </a:rPr>
                        <a:t>OVERALL EXPERIENCE OF THE SESSIONS</a:t>
                      </a:r>
                      <a:endParaRPr lang="en-US" b="1">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40000"/>
                        <a:lumOff val="60000"/>
                      </a:schemeClr>
                    </a:solidFill>
                  </a:tcPr>
                </a:tc>
              </a:tr>
              <a:tr h="757255">
                <a:tc>
                  <a:txBody>
                    <a:bodyPr/>
                    <a:lstStyle/>
                    <a:p>
                      <a:pPr rtl="0" fontAlgn="t">
                        <a:spcBef>
                          <a:spcPts val="0"/>
                        </a:spcBef>
                        <a:spcAft>
                          <a:spcPts val="0"/>
                        </a:spcAft>
                      </a:pPr>
                      <a:r>
                        <a:rPr lang="el-GR" sz="1100" b="1" i="0" u="none" strike="noStrike" dirty="0">
                          <a:solidFill>
                            <a:srgbClr val="000000"/>
                          </a:solidFill>
                          <a:effectLst/>
                          <a:latin typeface="Arial"/>
                        </a:rPr>
                        <a:t>1</a:t>
                      </a:r>
                      <a:endParaRPr lang="el-GR" b="1"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rtl="0" fontAlgn="t">
                        <a:spcBef>
                          <a:spcPts val="0"/>
                        </a:spcBef>
                        <a:spcAft>
                          <a:spcPts val="0"/>
                        </a:spcAft>
                      </a:pPr>
                      <a:r>
                        <a:rPr lang="en-US" sz="1100" b="1" i="0" u="none" strike="noStrike" dirty="0">
                          <a:solidFill>
                            <a:srgbClr val="000000"/>
                          </a:solidFill>
                          <a:effectLst/>
                          <a:latin typeface="Arial"/>
                        </a:rPr>
                        <a:t>positive impression in interaction and communication when improvising</a:t>
                      </a:r>
                      <a:endParaRPr lang="en-US" b="1"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40000"/>
                        <a:lumOff val="60000"/>
                      </a:schemeClr>
                    </a:solidFill>
                  </a:tcPr>
                </a:tc>
              </a:tr>
              <a:tr h="598086">
                <a:tc>
                  <a:txBody>
                    <a:bodyPr/>
                    <a:lstStyle/>
                    <a:p>
                      <a:pPr rtl="0" fontAlgn="t">
                        <a:spcBef>
                          <a:spcPts val="0"/>
                        </a:spcBef>
                        <a:spcAft>
                          <a:spcPts val="0"/>
                        </a:spcAft>
                      </a:pPr>
                      <a:r>
                        <a:rPr lang="el-GR" sz="1100" b="1" i="0" u="none" strike="noStrike">
                          <a:solidFill>
                            <a:srgbClr val="000000"/>
                          </a:solidFill>
                          <a:effectLst/>
                          <a:latin typeface="Arial"/>
                        </a:rPr>
                        <a:t>2</a:t>
                      </a:r>
                      <a:endParaRPr lang="el-GR" b="1">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rtl="0" fontAlgn="t">
                        <a:spcBef>
                          <a:spcPts val="0"/>
                        </a:spcBef>
                        <a:spcAft>
                          <a:spcPts val="0"/>
                        </a:spcAft>
                      </a:pPr>
                      <a:r>
                        <a:rPr lang="en-US" sz="1100" b="1" i="0" u="none" strike="noStrike" dirty="0">
                          <a:solidFill>
                            <a:srgbClr val="000000"/>
                          </a:solidFill>
                          <a:effectLst/>
                          <a:latin typeface="Arial"/>
                        </a:rPr>
                        <a:t>more comfortable when commands were less and specific </a:t>
                      </a:r>
                      <a:endParaRPr lang="en-US" b="1"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40000"/>
                        <a:lumOff val="60000"/>
                      </a:schemeClr>
                    </a:solidFill>
                  </a:tcPr>
                </a:tc>
              </a:tr>
              <a:tr h="757255">
                <a:tc>
                  <a:txBody>
                    <a:bodyPr/>
                    <a:lstStyle/>
                    <a:p>
                      <a:pPr rtl="0" fontAlgn="t">
                        <a:spcBef>
                          <a:spcPts val="0"/>
                        </a:spcBef>
                        <a:spcAft>
                          <a:spcPts val="0"/>
                        </a:spcAft>
                      </a:pPr>
                      <a:r>
                        <a:rPr lang="el-GR" sz="1100" b="1" i="0" u="none" strike="noStrike">
                          <a:solidFill>
                            <a:srgbClr val="000000"/>
                          </a:solidFill>
                          <a:effectLst/>
                          <a:latin typeface="Arial"/>
                        </a:rPr>
                        <a:t>4</a:t>
                      </a:r>
                      <a:endParaRPr lang="el-GR" b="1">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rtl="0" fontAlgn="t">
                        <a:spcBef>
                          <a:spcPts val="0"/>
                        </a:spcBef>
                        <a:spcAft>
                          <a:spcPts val="0"/>
                        </a:spcAft>
                      </a:pPr>
                      <a:r>
                        <a:rPr lang="en-US" sz="1100" b="1" i="0" u="none" strike="noStrike" dirty="0">
                          <a:solidFill>
                            <a:srgbClr val="000000"/>
                          </a:solidFill>
                          <a:effectLst/>
                          <a:latin typeface="Arial"/>
                        </a:rPr>
                        <a:t>positive impression in exploring improvisation from a non analytical perspective</a:t>
                      </a:r>
                      <a:endParaRPr lang="en-US" b="1"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40000"/>
                        <a:lumOff val="60000"/>
                      </a:schemeClr>
                    </a:solidFill>
                  </a:tcPr>
                </a:tc>
              </a:tr>
              <a:tr h="598086">
                <a:tc>
                  <a:txBody>
                    <a:bodyPr/>
                    <a:lstStyle/>
                    <a:p>
                      <a:pPr rtl="0" fontAlgn="t">
                        <a:spcBef>
                          <a:spcPts val="0"/>
                        </a:spcBef>
                        <a:spcAft>
                          <a:spcPts val="0"/>
                        </a:spcAft>
                      </a:pPr>
                      <a:r>
                        <a:rPr lang="el-GR" sz="1100" b="1" i="0" u="none" strike="noStrike" dirty="0">
                          <a:solidFill>
                            <a:srgbClr val="000000"/>
                          </a:solidFill>
                          <a:effectLst/>
                          <a:latin typeface="Arial"/>
                        </a:rPr>
                        <a:t>5</a:t>
                      </a:r>
                      <a:endParaRPr lang="el-GR" b="1"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rtl="0" fontAlgn="t">
                        <a:spcBef>
                          <a:spcPts val="0"/>
                        </a:spcBef>
                        <a:spcAft>
                          <a:spcPts val="0"/>
                        </a:spcAft>
                      </a:pPr>
                      <a:r>
                        <a:rPr lang="en-US" sz="1100" b="1" i="0" u="none" strike="noStrike" dirty="0">
                          <a:solidFill>
                            <a:srgbClr val="000000"/>
                          </a:solidFill>
                          <a:effectLst/>
                          <a:latin typeface="Arial"/>
                        </a:rPr>
                        <a:t>potential feelings of anxiety while improvising in the session</a:t>
                      </a:r>
                      <a:endParaRPr lang="en-US" b="1"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40000"/>
                        <a:lumOff val="60000"/>
                      </a:schemeClr>
                    </a:solidFill>
                  </a:tcPr>
                </a:tc>
              </a:tr>
            </a:tbl>
          </a:graphicData>
        </a:graphic>
      </p:graphicFrame>
      <p:sp>
        <p:nvSpPr>
          <p:cNvPr id="5" name="Rectangle 1"/>
          <p:cNvSpPr>
            <a:spLocks noChangeArrowheads="1"/>
          </p:cNvSpPr>
          <p:nvPr/>
        </p:nvSpPr>
        <p:spPr bwMode="auto">
          <a:xfrm>
            <a:off x="6084168" y="4653136"/>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l-GR" sz="1800" b="0" i="0" u="none" strike="noStrike" cap="none" normalizeH="0" baseline="0" smtClean="0">
                <a:ln>
                  <a:noFill/>
                </a:ln>
                <a:solidFill>
                  <a:schemeClr val="tx1"/>
                </a:solidFill>
                <a:effectLst/>
                <a:latin typeface="Arial" pitchFamily="34" charset="0"/>
                <a:cs typeface="Arial" pitchFamily="34" charset="0"/>
              </a:rPr>
              <a:t/>
            </a:r>
            <a:br>
              <a:rPr kumimoji="0" lang="el-GR" sz="1800" b="0" i="0" u="none" strike="noStrike" cap="none" normalizeH="0" baseline="0" smtClean="0">
                <a:ln>
                  <a:noFill/>
                </a:ln>
                <a:solidFill>
                  <a:schemeClr val="tx1"/>
                </a:solidFill>
                <a:effectLst/>
                <a:latin typeface="Arial" pitchFamily="34" charset="0"/>
                <a:cs typeface="Arial" pitchFamily="34" charset="0"/>
              </a:rPr>
            </a:br>
            <a:endParaRPr kumimoji="0" lang="el-GR" sz="1800" b="0" i="0" u="none" strike="noStrike" cap="none" normalizeH="0" baseline="0" smtClean="0">
              <a:ln>
                <a:noFill/>
              </a:ln>
              <a:solidFill>
                <a:schemeClr val="tx1"/>
              </a:solidFill>
              <a:effectLst/>
              <a:latin typeface="Arial" pitchFamily="34" charset="0"/>
              <a:cs typeface="Arial" pitchFamily="34" charset="0"/>
            </a:endParaRPr>
          </a:p>
        </p:txBody>
      </p:sp>
      <p:graphicFrame>
        <p:nvGraphicFramePr>
          <p:cNvPr id="6" name="Πίνακας 5"/>
          <p:cNvGraphicFramePr>
            <a:graphicFrameLocks noGrp="1"/>
          </p:cNvGraphicFramePr>
          <p:nvPr>
            <p:extLst>
              <p:ext uri="{D42A27DB-BD31-4B8C-83A1-F6EECF244321}">
                <p14:modId xmlns:p14="http://schemas.microsoft.com/office/powerpoint/2010/main" val="632738023"/>
              </p:ext>
            </p:extLst>
          </p:nvPr>
        </p:nvGraphicFramePr>
        <p:xfrm>
          <a:off x="3275856" y="2818923"/>
          <a:ext cx="2796540" cy="2143760"/>
        </p:xfrm>
        <a:graphic>
          <a:graphicData uri="http://schemas.openxmlformats.org/drawingml/2006/table">
            <a:tbl>
              <a:tblPr/>
              <a:tblGrid>
                <a:gridCol w="720080"/>
                <a:gridCol w="2076460"/>
              </a:tblGrid>
              <a:tr h="0">
                <a:tc>
                  <a:txBody>
                    <a:bodyPr/>
                    <a:lstStyle/>
                    <a:p>
                      <a:pPr rtl="0" fontAlgn="t">
                        <a:spcBef>
                          <a:spcPts val="0"/>
                        </a:spcBef>
                        <a:spcAft>
                          <a:spcPts val="0"/>
                        </a:spcAft>
                      </a:pPr>
                      <a:r>
                        <a:rPr lang="en-US" sz="1100" b="1" i="0" u="none" strike="noStrike" dirty="0">
                          <a:solidFill>
                            <a:srgbClr val="000000"/>
                          </a:solidFill>
                          <a:effectLst/>
                          <a:latin typeface="Arial"/>
                        </a:rPr>
                        <a:t>THEMES</a:t>
                      </a:r>
                      <a:endParaRPr lang="en-US" b="1"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45674"/>
                    </a:solidFill>
                  </a:tcPr>
                </a:tc>
                <a:tc>
                  <a:txBody>
                    <a:bodyPr/>
                    <a:lstStyle/>
                    <a:p>
                      <a:pPr rtl="0" fontAlgn="t">
                        <a:spcBef>
                          <a:spcPts val="0"/>
                        </a:spcBef>
                        <a:spcAft>
                          <a:spcPts val="0"/>
                        </a:spcAft>
                      </a:pPr>
                      <a:r>
                        <a:rPr lang="en-US" sz="1100" b="1" i="0" u="sng" dirty="0">
                          <a:solidFill>
                            <a:srgbClr val="000000"/>
                          </a:solidFill>
                          <a:effectLst/>
                          <a:latin typeface="Arial"/>
                        </a:rPr>
                        <a:t>INSTITUTIONAL WAY OF LEARNING</a:t>
                      </a:r>
                      <a:endParaRPr lang="en-US" b="1"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45674"/>
                    </a:solidFill>
                  </a:tcPr>
                </a:tc>
              </a:tr>
              <a:tr h="0">
                <a:tc>
                  <a:txBody>
                    <a:bodyPr/>
                    <a:lstStyle/>
                    <a:p>
                      <a:pPr rtl="0" fontAlgn="t">
                        <a:spcBef>
                          <a:spcPts val="0"/>
                        </a:spcBef>
                        <a:spcAft>
                          <a:spcPts val="0"/>
                        </a:spcAft>
                      </a:pPr>
                      <a:r>
                        <a:rPr lang="el-GR" sz="1100" b="1" i="0" u="none" strike="noStrike">
                          <a:solidFill>
                            <a:srgbClr val="000000"/>
                          </a:solidFill>
                          <a:effectLst/>
                          <a:latin typeface="Arial"/>
                        </a:rPr>
                        <a:t>1</a:t>
                      </a:r>
                      <a:endParaRPr lang="el-GR" b="1">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45674"/>
                    </a:solidFill>
                  </a:tcPr>
                </a:tc>
                <a:tc>
                  <a:txBody>
                    <a:bodyPr/>
                    <a:lstStyle/>
                    <a:p>
                      <a:pPr rtl="0" fontAlgn="t">
                        <a:spcBef>
                          <a:spcPts val="0"/>
                        </a:spcBef>
                        <a:spcAft>
                          <a:spcPts val="0"/>
                        </a:spcAft>
                      </a:pPr>
                      <a:r>
                        <a:rPr lang="en-US" sz="1100" b="1" i="0" u="none" strike="noStrike" dirty="0">
                          <a:solidFill>
                            <a:srgbClr val="000000"/>
                          </a:solidFill>
                          <a:effectLst/>
                          <a:latin typeface="Arial"/>
                        </a:rPr>
                        <a:t>goal-oriented system</a:t>
                      </a:r>
                      <a:endParaRPr lang="en-US" b="1"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45674"/>
                    </a:solidFill>
                  </a:tcPr>
                </a:tc>
              </a:tr>
              <a:tr h="0">
                <a:tc>
                  <a:txBody>
                    <a:bodyPr/>
                    <a:lstStyle/>
                    <a:p>
                      <a:pPr rtl="0" fontAlgn="t">
                        <a:spcBef>
                          <a:spcPts val="0"/>
                        </a:spcBef>
                        <a:spcAft>
                          <a:spcPts val="0"/>
                        </a:spcAft>
                      </a:pPr>
                      <a:r>
                        <a:rPr lang="el-GR" sz="1100" b="1" i="0" u="none" strike="noStrike">
                          <a:solidFill>
                            <a:srgbClr val="000000"/>
                          </a:solidFill>
                          <a:effectLst/>
                          <a:latin typeface="Arial"/>
                        </a:rPr>
                        <a:t>2</a:t>
                      </a:r>
                      <a:endParaRPr lang="el-GR" b="1">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45674"/>
                    </a:solidFill>
                  </a:tcPr>
                </a:tc>
                <a:tc>
                  <a:txBody>
                    <a:bodyPr/>
                    <a:lstStyle/>
                    <a:p>
                      <a:pPr rtl="0" fontAlgn="t">
                        <a:spcBef>
                          <a:spcPts val="0"/>
                        </a:spcBef>
                        <a:spcAft>
                          <a:spcPts val="0"/>
                        </a:spcAft>
                      </a:pPr>
                      <a:r>
                        <a:rPr lang="en-US" sz="1100" b="1" i="0" u="none" strike="noStrike" dirty="0">
                          <a:solidFill>
                            <a:srgbClr val="000000"/>
                          </a:solidFill>
                          <a:effectLst/>
                          <a:latin typeface="Arial"/>
                        </a:rPr>
                        <a:t>limited space for creativity and playfulness</a:t>
                      </a:r>
                      <a:endParaRPr lang="en-US" b="1"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45674"/>
                    </a:solidFill>
                  </a:tcPr>
                </a:tc>
              </a:tr>
              <a:tr h="0">
                <a:tc>
                  <a:txBody>
                    <a:bodyPr/>
                    <a:lstStyle/>
                    <a:p>
                      <a:pPr rtl="0" fontAlgn="t">
                        <a:spcBef>
                          <a:spcPts val="0"/>
                        </a:spcBef>
                        <a:spcAft>
                          <a:spcPts val="0"/>
                        </a:spcAft>
                      </a:pPr>
                      <a:r>
                        <a:rPr lang="el-GR" sz="1100" b="1" i="0" u="none" strike="noStrike" dirty="0">
                          <a:solidFill>
                            <a:srgbClr val="000000"/>
                          </a:solidFill>
                          <a:effectLst/>
                          <a:latin typeface="Arial"/>
                        </a:rPr>
                        <a:t>3</a:t>
                      </a:r>
                      <a:endParaRPr lang="el-GR" b="1"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45674"/>
                    </a:solidFill>
                  </a:tcPr>
                </a:tc>
                <a:tc>
                  <a:txBody>
                    <a:bodyPr/>
                    <a:lstStyle/>
                    <a:p>
                      <a:pPr rtl="0" fontAlgn="t">
                        <a:spcBef>
                          <a:spcPts val="0"/>
                        </a:spcBef>
                        <a:spcAft>
                          <a:spcPts val="0"/>
                        </a:spcAft>
                      </a:pPr>
                      <a:r>
                        <a:rPr lang="en-US" sz="1100" b="1" i="0" u="none" strike="noStrike" dirty="0">
                          <a:solidFill>
                            <a:srgbClr val="000000"/>
                          </a:solidFill>
                          <a:effectLst/>
                          <a:latin typeface="Arial"/>
                        </a:rPr>
                        <a:t>specific expectations that trigger anxiety and tension</a:t>
                      </a:r>
                      <a:endParaRPr lang="en-US" b="1"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45674"/>
                    </a:solidFill>
                  </a:tcPr>
                </a:tc>
              </a:tr>
              <a:tr h="0">
                <a:tc>
                  <a:txBody>
                    <a:bodyPr/>
                    <a:lstStyle/>
                    <a:p>
                      <a:pPr rtl="0" fontAlgn="t">
                        <a:spcBef>
                          <a:spcPts val="0"/>
                        </a:spcBef>
                        <a:spcAft>
                          <a:spcPts val="0"/>
                        </a:spcAft>
                      </a:pPr>
                      <a:r>
                        <a:rPr lang="el-GR" sz="1100" b="1" i="0" u="none" strike="noStrike">
                          <a:solidFill>
                            <a:srgbClr val="000000"/>
                          </a:solidFill>
                          <a:effectLst/>
                          <a:latin typeface="Arial"/>
                        </a:rPr>
                        <a:t>4</a:t>
                      </a:r>
                      <a:endParaRPr lang="el-GR" b="1">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45674"/>
                    </a:solidFill>
                  </a:tcPr>
                </a:tc>
                <a:tc>
                  <a:txBody>
                    <a:bodyPr/>
                    <a:lstStyle/>
                    <a:p>
                      <a:pPr rtl="0" fontAlgn="t">
                        <a:spcBef>
                          <a:spcPts val="0"/>
                        </a:spcBef>
                        <a:spcAft>
                          <a:spcPts val="0"/>
                        </a:spcAft>
                      </a:pPr>
                      <a:r>
                        <a:rPr lang="en-US" sz="1100" b="1" i="0" u="none" strike="noStrike" dirty="0">
                          <a:solidFill>
                            <a:srgbClr val="000000"/>
                          </a:solidFill>
                          <a:effectLst/>
                          <a:latin typeface="Arial"/>
                        </a:rPr>
                        <a:t>diversity in the background of teachers and students</a:t>
                      </a:r>
                      <a:endParaRPr lang="en-US" b="1"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45674"/>
                    </a:solidFill>
                  </a:tcPr>
                </a:tc>
              </a:tr>
            </a:tbl>
          </a:graphicData>
        </a:graphic>
      </p:graphicFrame>
      <p:sp>
        <p:nvSpPr>
          <p:cNvPr id="7" name="Rectangle 2"/>
          <p:cNvSpPr>
            <a:spLocks noChangeArrowheads="1"/>
          </p:cNvSpPr>
          <p:nvPr/>
        </p:nvSpPr>
        <p:spPr bwMode="auto">
          <a:xfrm>
            <a:off x="3402013" y="2662238"/>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l-GR" sz="1800" b="0" i="0" u="none" strike="noStrike" cap="none" normalizeH="0" baseline="0" smtClean="0">
              <a:ln>
                <a:noFill/>
              </a:ln>
              <a:solidFill>
                <a:schemeClr val="tx1"/>
              </a:solidFill>
              <a:effectLst/>
              <a:latin typeface="Arial" pitchFamily="34" charset="0"/>
              <a:cs typeface="Arial" pitchFamily="34" charset="0"/>
            </a:endParaRPr>
          </a:p>
        </p:txBody>
      </p:sp>
      <p:graphicFrame>
        <p:nvGraphicFramePr>
          <p:cNvPr id="8" name="Πίνακας 7"/>
          <p:cNvGraphicFramePr>
            <a:graphicFrameLocks noGrp="1"/>
          </p:cNvGraphicFramePr>
          <p:nvPr>
            <p:extLst>
              <p:ext uri="{D42A27DB-BD31-4B8C-83A1-F6EECF244321}">
                <p14:modId xmlns:p14="http://schemas.microsoft.com/office/powerpoint/2010/main" val="3560354323"/>
              </p:ext>
            </p:extLst>
          </p:nvPr>
        </p:nvGraphicFramePr>
        <p:xfrm>
          <a:off x="6300192" y="2348880"/>
          <a:ext cx="2664296" cy="3240360"/>
        </p:xfrm>
        <a:graphic>
          <a:graphicData uri="http://schemas.openxmlformats.org/drawingml/2006/table">
            <a:tbl>
              <a:tblPr/>
              <a:tblGrid>
                <a:gridCol w="695499"/>
                <a:gridCol w="1968797"/>
              </a:tblGrid>
              <a:tr h="883087">
                <a:tc>
                  <a:txBody>
                    <a:bodyPr/>
                    <a:lstStyle/>
                    <a:p>
                      <a:pPr rtl="0" fontAlgn="t">
                        <a:spcBef>
                          <a:spcPts val="0"/>
                        </a:spcBef>
                        <a:spcAft>
                          <a:spcPts val="0"/>
                        </a:spcAft>
                      </a:pPr>
                      <a:r>
                        <a:rPr lang="en-US" sz="1100" b="1" i="0" u="none" strike="noStrike" dirty="0">
                          <a:solidFill>
                            <a:srgbClr val="000000"/>
                          </a:solidFill>
                          <a:effectLst/>
                          <a:latin typeface="Arial"/>
                        </a:rPr>
                        <a:t>THEMES</a:t>
                      </a:r>
                      <a:endParaRPr lang="en-US" b="1"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40000"/>
                        <a:lumOff val="60000"/>
                      </a:schemeClr>
                    </a:solidFill>
                  </a:tcPr>
                </a:tc>
                <a:tc>
                  <a:txBody>
                    <a:bodyPr/>
                    <a:lstStyle/>
                    <a:p>
                      <a:pPr rtl="0" fontAlgn="t">
                        <a:spcBef>
                          <a:spcPts val="0"/>
                        </a:spcBef>
                        <a:spcAft>
                          <a:spcPts val="0"/>
                        </a:spcAft>
                      </a:pPr>
                      <a:r>
                        <a:rPr lang="en-US" sz="1100" b="1" i="0" u="none" strike="noStrike" dirty="0">
                          <a:solidFill>
                            <a:srgbClr val="000000"/>
                          </a:solidFill>
                          <a:effectLst/>
                          <a:latin typeface="Arial"/>
                        </a:rPr>
                        <a:t>SUGGESTIONS ON CREATIVITY IN MUSIC EDUCATION</a:t>
                      </a:r>
                      <a:endParaRPr lang="en-US" b="1"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40000"/>
                        <a:lumOff val="60000"/>
                      </a:schemeClr>
                    </a:solidFill>
                  </a:tcPr>
                </a:tc>
              </a:tr>
              <a:tr h="648072">
                <a:tc>
                  <a:txBody>
                    <a:bodyPr/>
                    <a:lstStyle/>
                    <a:p>
                      <a:pPr rtl="0" fontAlgn="t">
                        <a:spcBef>
                          <a:spcPts val="0"/>
                        </a:spcBef>
                        <a:spcAft>
                          <a:spcPts val="0"/>
                        </a:spcAft>
                      </a:pPr>
                      <a:r>
                        <a:rPr lang="el-GR" sz="1100" b="1" i="0" u="none" strike="noStrike" dirty="0">
                          <a:solidFill>
                            <a:srgbClr val="000000"/>
                          </a:solidFill>
                          <a:effectLst/>
                          <a:latin typeface="Arial"/>
                        </a:rPr>
                        <a:t>1</a:t>
                      </a:r>
                      <a:endParaRPr lang="el-GR" b="1"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40000"/>
                        <a:lumOff val="60000"/>
                      </a:schemeClr>
                    </a:solidFill>
                  </a:tcPr>
                </a:tc>
                <a:tc>
                  <a:txBody>
                    <a:bodyPr/>
                    <a:lstStyle/>
                    <a:p>
                      <a:pPr rtl="0" fontAlgn="t">
                        <a:spcBef>
                          <a:spcPts val="0"/>
                        </a:spcBef>
                        <a:spcAft>
                          <a:spcPts val="0"/>
                        </a:spcAft>
                      </a:pPr>
                      <a:r>
                        <a:rPr lang="en-US" sz="1100" b="1" i="0" u="none" strike="noStrike" dirty="0">
                          <a:solidFill>
                            <a:srgbClr val="000000"/>
                          </a:solidFill>
                          <a:effectLst/>
                          <a:latin typeface="Arial"/>
                        </a:rPr>
                        <a:t>need of a more creative way of learning</a:t>
                      </a:r>
                      <a:endParaRPr lang="en-US" b="1"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40000"/>
                        <a:lumOff val="60000"/>
                      </a:schemeClr>
                    </a:solidFill>
                  </a:tcPr>
                </a:tc>
              </a:tr>
              <a:tr h="413057">
                <a:tc>
                  <a:txBody>
                    <a:bodyPr/>
                    <a:lstStyle/>
                    <a:p>
                      <a:pPr rtl="0" fontAlgn="t">
                        <a:spcBef>
                          <a:spcPts val="0"/>
                        </a:spcBef>
                        <a:spcAft>
                          <a:spcPts val="0"/>
                        </a:spcAft>
                      </a:pPr>
                      <a:r>
                        <a:rPr lang="el-GR" sz="1100" b="1" i="0" u="none" strike="noStrike">
                          <a:solidFill>
                            <a:srgbClr val="000000"/>
                          </a:solidFill>
                          <a:effectLst/>
                          <a:latin typeface="Arial"/>
                        </a:rPr>
                        <a:t>2</a:t>
                      </a:r>
                      <a:endParaRPr lang="el-GR" b="1">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40000"/>
                        <a:lumOff val="60000"/>
                      </a:schemeClr>
                    </a:solidFill>
                  </a:tcPr>
                </a:tc>
                <a:tc>
                  <a:txBody>
                    <a:bodyPr/>
                    <a:lstStyle/>
                    <a:p>
                      <a:pPr rtl="0" fontAlgn="t">
                        <a:spcBef>
                          <a:spcPts val="0"/>
                        </a:spcBef>
                        <a:spcAft>
                          <a:spcPts val="0"/>
                        </a:spcAft>
                      </a:pPr>
                      <a:r>
                        <a:rPr lang="en-US" sz="1100" b="1" i="0" u="none" strike="noStrike" dirty="0">
                          <a:solidFill>
                            <a:srgbClr val="000000"/>
                          </a:solidFill>
                          <a:effectLst/>
                          <a:latin typeface="Arial"/>
                        </a:rPr>
                        <a:t>need of peer interaction</a:t>
                      </a:r>
                      <a:endParaRPr lang="en-US" b="1"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40000"/>
                        <a:lumOff val="60000"/>
                      </a:schemeClr>
                    </a:solidFill>
                  </a:tcPr>
                </a:tc>
              </a:tr>
              <a:tr h="648072">
                <a:tc>
                  <a:txBody>
                    <a:bodyPr/>
                    <a:lstStyle/>
                    <a:p>
                      <a:pPr rtl="0" fontAlgn="t">
                        <a:spcBef>
                          <a:spcPts val="0"/>
                        </a:spcBef>
                        <a:spcAft>
                          <a:spcPts val="0"/>
                        </a:spcAft>
                      </a:pPr>
                      <a:r>
                        <a:rPr lang="el-GR" sz="1100" b="1" i="0" u="none" strike="noStrike">
                          <a:solidFill>
                            <a:srgbClr val="000000"/>
                          </a:solidFill>
                          <a:effectLst/>
                          <a:latin typeface="Arial"/>
                        </a:rPr>
                        <a:t>3</a:t>
                      </a:r>
                      <a:endParaRPr lang="el-GR" b="1">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40000"/>
                        <a:lumOff val="60000"/>
                      </a:schemeClr>
                    </a:solidFill>
                  </a:tcPr>
                </a:tc>
                <a:tc>
                  <a:txBody>
                    <a:bodyPr/>
                    <a:lstStyle/>
                    <a:p>
                      <a:pPr rtl="0" fontAlgn="t">
                        <a:spcBef>
                          <a:spcPts val="0"/>
                        </a:spcBef>
                        <a:spcAft>
                          <a:spcPts val="0"/>
                        </a:spcAft>
                      </a:pPr>
                      <a:r>
                        <a:rPr lang="en-US" sz="1100" b="1" i="0" u="none" strike="noStrike" dirty="0">
                          <a:solidFill>
                            <a:srgbClr val="000000"/>
                          </a:solidFill>
                          <a:effectLst/>
                          <a:latin typeface="Arial"/>
                        </a:rPr>
                        <a:t>evaluate the process rather than the outcome</a:t>
                      </a:r>
                      <a:endParaRPr lang="en-US" b="1"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40000"/>
                        <a:lumOff val="60000"/>
                      </a:schemeClr>
                    </a:solidFill>
                  </a:tcPr>
                </a:tc>
              </a:tr>
              <a:tr h="648072">
                <a:tc>
                  <a:txBody>
                    <a:bodyPr/>
                    <a:lstStyle/>
                    <a:p>
                      <a:pPr rtl="0" fontAlgn="t">
                        <a:spcBef>
                          <a:spcPts val="0"/>
                        </a:spcBef>
                        <a:spcAft>
                          <a:spcPts val="0"/>
                        </a:spcAft>
                      </a:pPr>
                      <a:r>
                        <a:rPr lang="el-GR" sz="1100" b="1" i="0" u="none" strike="noStrike">
                          <a:solidFill>
                            <a:srgbClr val="000000"/>
                          </a:solidFill>
                          <a:effectLst/>
                          <a:latin typeface="Arial"/>
                        </a:rPr>
                        <a:t>4</a:t>
                      </a:r>
                      <a:endParaRPr lang="el-GR" b="1">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40000"/>
                        <a:lumOff val="60000"/>
                      </a:schemeClr>
                    </a:solidFill>
                  </a:tcPr>
                </a:tc>
                <a:tc>
                  <a:txBody>
                    <a:bodyPr/>
                    <a:lstStyle/>
                    <a:p>
                      <a:pPr rtl="0" fontAlgn="t">
                        <a:spcBef>
                          <a:spcPts val="0"/>
                        </a:spcBef>
                        <a:spcAft>
                          <a:spcPts val="0"/>
                        </a:spcAft>
                      </a:pPr>
                      <a:r>
                        <a:rPr lang="en-US" sz="1100" b="1" i="0" u="none" strike="noStrike" dirty="0">
                          <a:solidFill>
                            <a:srgbClr val="000000"/>
                          </a:solidFill>
                          <a:effectLst/>
                          <a:latin typeface="Arial"/>
                        </a:rPr>
                        <a:t>education on psychological side of teaching</a:t>
                      </a:r>
                      <a:endParaRPr lang="en-US" b="1"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lumMod val="40000"/>
                        <a:lumOff val="60000"/>
                      </a:schemeClr>
                    </a:solidFill>
                  </a:tcPr>
                </a:tc>
              </a:tr>
            </a:tbl>
          </a:graphicData>
        </a:graphic>
      </p:graphicFrame>
      <p:sp>
        <p:nvSpPr>
          <p:cNvPr id="9" name="Rectangle 3"/>
          <p:cNvSpPr>
            <a:spLocks noChangeArrowheads="1"/>
          </p:cNvSpPr>
          <p:nvPr/>
        </p:nvSpPr>
        <p:spPr bwMode="auto">
          <a:xfrm>
            <a:off x="3440113" y="25781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l-GR" sz="1800" b="0" i="0" u="none" strike="noStrike" cap="none" normalizeH="0" baseline="0" smtClean="0">
                <a:ln>
                  <a:noFill/>
                </a:ln>
                <a:solidFill>
                  <a:schemeClr val="tx1"/>
                </a:solidFill>
                <a:effectLst/>
                <a:latin typeface="Arial" pitchFamily="34" charset="0"/>
                <a:cs typeface="Arial" pitchFamily="34" charset="0"/>
              </a:rPr>
              <a:t/>
            </a:r>
            <a:br>
              <a:rPr kumimoji="0" lang="el-GR" sz="1800" b="0" i="0" u="none" strike="noStrike" cap="none" normalizeH="0" baseline="0" smtClean="0">
                <a:ln>
                  <a:noFill/>
                </a:ln>
                <a:solidFill>
                  <a:schemeClr val="tx1"/>
                </a:solidFill>
                <a:effectLst/>
                <a:latin typeface="Arial" pitchFamily="34" charset="0"/>
                <a:cs typeface="Arial" pitchFamily="34" charset="0"/>
              </a:rPr>
            </a:br>
            <a:endParaRPr kumimoji="0" lang="el-GR"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8481302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Θέση περιεχομένου 3"/>
          <p:cNvSpPr>
            <a:spLocks noGrp="1"/>
          </p:cNvSpPr>
          <p:nvPr>
            <p:ph sz="quarter" idx="1"/>
          </p:nvPr>
        </p:nvSpPr>
        <p:spPr>
          <a:xfrm>
            <a:off x="611560" y="2564904"/>
            <a:ext cx="5976664" cy="3763888"/>
          </a:xfrm>
          <a:solidFill>
            <a:schemeClr val="accent2">
              <a:lumMod val="40000"/>
              <a:lumOff val="60000"/>
            </a:schemeClr>
          </a:solidFill>
        </p:spPr>
        <p:txBody>
          <a:bodyPr>
            <a:normAutofit/>
          </a:bodyPr>
          <a:lstStyle/>
          <a:p>
            <a:r>
              <a:rPr lang="en-US" sz="2000" dirty="0" smtClean="0">
                <a:solidFill>
                  <a:schemeClr val="bg1"/>
                </a:solidFill>
              </a:rPr>
              <a:t>fear </a:t>
            </a:r>
            <a:r>
              <a:rPr lang="en-US" sz="2000" dirty="0">
                <a:solidFill>
                  <a:schemeClr val="bg1"/>
                </a:solidFill>
              </a:rPr>
              <a:t>of exposure, fear of failure and lack of </a:t>
            </a:r>
            <a:r>
              <a:rPr lang="en-US" sz="2000" dirty="0" smtClean="0">
                <a:solidFill>
                  <a:schemeClr val="bg1"/>
                </a:solidFill>
              </a:rPr>
              <a:t>confidence</a:t>
            </a:r>
          </a:p>
          <a:p>
            <a:pPr marL="0" indent="0">
              <a:buNone/>
            </a:pPr>
            <a:endParaRPr lang="en-US" sz="2000" dirty="0" smtClean="0">
              <a:solidFill>
                <a:schemeClr val="bg1"/>
              </a:solidFill>
            </a:endParaRPr>
          </a:p>
          <a:p>
            <a:r>
              <a:rPr lang="en-US" sz="2000" dirty="0">
                <a:solidFill>
                  <a:schemeClr val="bg1"/>
                </a:solidFill>
              </a:rPr>
              <a:t>avoidance </a:t>
            </a:r>
            <a:r>
              <a:rPr lang="en-US" sz="2000" dirty="0" smtClean="0">
                <a:solidFill>
                  <a:schemeClr val="bg1"/>
                </a:solidFill>
              </a:rPr>
              <a:t>behavior</a:t>
            </a:r>
          </a:p>
          <a:p>
            <a:pPr marL="0" indent="0">
              <a:buNone/>
            </a:pPr>
            <a:endParaRPr lang="en-US" sz="2000" dirty="0">
              <a:solidFill>
                <a:schemeClr val="bg1"/>
              </a:solidFill>
            </a:endParaRPr>
          </a:p>
          <a:p>
            <a:r>
              <a:rPr lang="en-US" sz="2000" b="1" dirty="0">
                <a:solidFill>
                  <a:schemeClr val="bg1"/>
                </a:solidFill>
              </a:rPr>
              <a:t>exposure is a component of the profession. Feelings of discomfort related to it, may easily fall into concerns about belonging to the profession</a:t>
            </a:r>
            <a:endParaRPr lang="el-GR" sz="2000" b="1" dirty="0">
              <a:solidFill>
                <a:schemeClr val="bg1"/>
              </a:solidFill>
            </a:endParaRPr>
          </a:p>
        </p:txBody>
      </p:sp>
      <p:sp>
        <p:nvSpPr>
          <p:cNvPr id="3" name="Θέση κειμένου 2"/>
          <p:cNvSpPr>
            <a:spLocks noGrp="1"/>
          </p:cNvSpPr>
          <p:nvPr>
            <p:ph type="body" idx="2"/>
          </p:nvPr>
        </p:nvSpPr>
        <p:spPr>
          <a:solidFill>
            <a:srgbClr val="E45674"/>
          </a:solidFill>
        </p:spPr>
        <p:txBody>
          <a:bodyPr>
            <a:normAutofit/>
          </a:bodyPr>
          <a:lstStyle/>
          <a:p>
            <a:endParaRPr lang="en-US" sz="2800" dirty="0" smtClean="0"/>
          </a:p>
          <a:p>
            <a:r>
              <a:rPr lang="en-US" sz="2800" dirty="0" smtClean="0"/>
              <a:t>Fear of negative evaluation</a:t>
            </a:r>
            <a:endParaRPr lang="el-GR" sz="2800" dirty="0"/>
          </a:p>
        </p:txBody>
      </p:sp>
      <p:sp>
        <p:nvSpPr>
          <p:cNvPr id="2" name="Τίτλος 1"/>
          <p:cNvSpPr>
            <a:spLocks noGrp="1"/>
          </p:cNvSpPr>
          <p:nvPr>
            <p:ph type="title"/>
          </p:nvPr>
        </p:nvSpPr>
        <p:spPr>
          <a:solidFill>
            <a:schemeClr val="accent4">
              <a:lumMod val="75000"/>
            </a:schemeClr>
          </a:solidFill>
        </p:spPr>
        <p:txBody>
          <a:bodyPr>
            <a:noAutofit/>
          </a:bodyPr>
          <a:lstStyle/>
          <a:p>
            <a:r>
              <a:rPr lang="en-US" sz="2400" b="1" dirty="0" smtClean="0"/>
              <a:t>Perceived anxiety experiences</a:t>
            </a:r>
            <a:endParaRPr lang="el-GR" sz="2400" b="1" dirty="0"/>
          </a:p>
        </p:txBody>
      </p:sp>
      <p:sp>
        <p:nvSpPr>
          <p:cNvPr id="5" name="TextBox 4"/>
          <p:cNvSpPr txBox="1"/>
          <p:nvPr/>
        </p:nvSpPr>
        <p:spPr>
          <a:xfrm>
            <a:off x="1187624" y="908720"/>
            <a:ext cx="4248472" cy="923330"/>
          </a:xfrm>
          <a:prstGeom prst="rect">
            <a:avLst/>
          </a:prstGeom>
          <a:noFill/>
        </p:spPr>
        <p:txBody>
          <a:bodyPr wrap="square" rtlCol="0">
            <a:spAutoFit/>
          </a:bodyPr>
          <a:lstStyle/>
          <a:p>
            <a:r>
              <a:rPr lang="en-US" sz="5400" dirty="0" smtClean="0"/>
              <a:t>analysis</a:t>
            </a:r>
            <a:endParaRPr lang="el-GR" sz="5400" dirty="0"/>
          </a:p>
        </p:txBody>
      </p:sp>
    </p:spTree>
    <p:extLst>
      <p:ext uri="{BB962C8B-B14F-4D97-AF65-F5344CB8AC3E}">
        <p14:creationId xmlns:p14="http://schemas.microsoft.com/office/powerpoint/2010/main" val="12546373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Θέση περιεχομένου 3"/>
          <p:cNvSpPr>
            <a:spLocks noGrp="1"/>
          </p:cNvSpPr>
          <p:nvPr>
            <p:ph sz="quarter" idx="1"/>
          </p:nvPr>
        </p:nvSpPr>
        <p:spPr>
          <a:xfrm>
            <a:off x="1331640" y="1844824"/>
            <a:ext cx="5400600" cy="3528392"/>
          </a:xfrm>
          <a:solidFill>
            <a:schemeClr val="accent2">
              <a:lumMod val="60000"/>
              <a:lumOff val="40000"/>
            </a:schemeClr>
          </a:solidFill>
        </p:spPr>
        <p:txBody>
          <a:bodyPr>
            <a:normAutofit fontScale="85000" lnSpcReduction="20000"/>
          </a:bodyPr>
          <a:lstStyle/>
          <a:p>
            <a:r>
              <a:rPr lang="en-US" b="1" dirty="0">
                <a:solidFill>
                  <a:schemeClr val="bg1"/>
                </a:solidFill>
              </a:rPr>
              <a:t>interfered with control over voice and vocal </a:t>
            </a:r>
            <a:r>
              <a:rPr lang="en-US" b="1" dirty="0" smtClean="0">
                <a:solidFill>
                  <a:schemeClr val="bg1"/>
                </a:solidFill>
              </a:rPr>
              <a:t>technique</a:t>
            </a:r>
          </a:p>
          <a:p>
            <a:endParaRPr lang="en-US" b="1" dirty="0">
              <a:solidFill>
                <a:schemeClr val="bg1"/>
              </a:solidFill>
            </a:endParaRPr>
          </a:p>
          <a:p>
            <a:r>
              <a:rPr lang="en-US" b="1" dirty="0">
                <a:solidFill>
                  <a:schemeClr val="bg1"/>
                </a:solidFill>
              </a:rPr>
              <a:t>association of stress to vocal </a:t>
            </a:r>
            <a:r>
              <a:rPr lang="en-US" b="1" dirty="0" smtClean="0">
                <a:solidFill>
                  <a:schemeClr val="bg1"/>
                </a:solidFill>
              </a:rPr>
              <a:t>accuracy</a:t>
            </a:r>
          </a:p>
          <a:p>
            <a:endParaRPr lang="en-US" b="1" dirty="0">
              <a:solidFill>
                <a:schemeClr val="bg1"/>
              </a:solidFill>
            </a:endParaRPr>
          </a:p>
          <a:p>
            <a:r>
              <a:rPr lang="en-US" b="1" dirty="0">
                <a:solidFill>
                  <a:schemeClr val="bg1"/>
                </a:solidFill>
              </a:rPr>
              <a:t>more likely to feel anxious in conditions in which they are being </a:t>
            </a:r>
            <a:r>
              <a:rPr lang="en-US" b="1" dirty="0" smtClean="0">
                <a:solidFill>
                  <a:schemeClr val="bg1"/>
                </a:solidFill>
              </a:rPr>
              <a:t>evaluated</a:t>
            </a:r>
          </a:p>
          <a:p>
            <a:endParaRPr lang="en-US" b="1" dirty="0">
              <a:solidFill>
                <a:schemeClr val="bg1"/>
              </a:solidFill>
            </a:endParaRPr>
          </a:p>
          <a:p>
            <a:r>
              <a:rPr lang="en-US" b="1" dirty="0" smtClean="0">
                <a:solidFill>
                  <a:schemeClr val="bg1"/>
                </a:solidFill>
              </a:rPr>
              <a:t>avoidance</a:t>
            </a:r>
            <a:endParaRPr lang="el-GR" b="1" dirty="0">
              <a:solidFill>
                <a:schemeClr val="bg1"/>
              </a:solidFill>
            </a:endParaRPr>
          </a:p>
        </p:txBody>
      </p:sp>
      <p:sp>
        <p:nvSpPr>
          <p:cNvPr id="3" name="Θέση κειμένου 2"/>
          <p:cNvSpPr>
            <a:spLocks noGrp="1"/>
          </p:cNvSpPr>
          <p:nvPr>
            <p:ph type="body" idx="2"/>
          </p:nvPr>
        </p:nvSpPr>
        <p:spPr>
          <a:solidFill>
            <a:srgbClr val="E45674"/>
          </a:solidFill>
        </p:spPr>
        <p:txBody>
          <a:bodyPr>
            <a:normAutofit/>
          </a:bodyPr>
          <a:lstStyle/>
          <a:p>
            <a:endParaRPr lang="en-US" sz="2800" b="1" dirty="0" smtClean="0"/>
          </a:p>
          <a:p>
            <a:r>
              <a:rPr lang="en-US" sz="2800" b="1" dirty="0" smtClean="0"/>
              <a:t>Physical symptoms of anxiety</a:t>
            </a:r>
            <a:endParaRPr lang="el-GR" sz="2800" b="1" dirty="0"/>
          </a:p>
        </p:txBody>
      </p:sp>
      <p:sp>
        <p:nvSpPr>
          <p:cNvPr id="2" name="Τίτλος 1"/>
          <p:cNvSpPr>
            <a:spLocks noGrp="1"/>
          </p:cNvSpPr>
          <p:nvPr>
            <p:ph type="title"/>
          </p:nvPr>
        </p:nvSpPr>
        <p:spPr>
          <a:solidFill>
            <a:srgbClr val="E45674"/>
          </a:solidFill>
        </p:spPr>
        <p:txBody>
          <a:bodyPr>
            <a:normAutofit/>
          </a:bodyPr>
          <a:lstStyle/>
          <a:p>
            <a:r>
              <a:rPr lang="en-US" sz="2000" b="1" dirty="0"/>
              <a:t>Perceived anxiety experiences</a:t>
            </a:r>
            <a:endParaRPr lang="el-GR" sz="2000" dirty="0"/>
          </a:p>
        </p:txBody>
      </p:sp>
    </p:spTree>
    <p:extLst>
      <p:ext uri="{BB962C8B-B14F-4D97-AF65-F5344CB8AC3E}">
        <p14:creationId xmlns:p14="http://schemas.microsoft.com/office/powerpoint/2010/main" val="11930209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Θέση περιεχομένου 3"/>
          <p:cNvSpPr>
            <a:spLocks noGrp="1"/>
          </p:cNvSpPr>
          <p:nvPr>
            <p:ph sz="quarter" idx="1"/>
          </p:nvPr>
        </p:nvSpPr>
        <p:spPr>
          <a:xfrm>
            <a:off x="2915816" y="2996952"/>
            <a:ext cx="3789784" cy="2311152"/>
          </a:xfrm>
          <a:solidFill>
            <a:schemeClr val="accent2">
              <a:lumMod val="40000"/>
              <a:lumOff val="60000"/>
            </a:schemeClr>
          </a:solidFill>
        </p:spPr>
        <p:txBody>
          <a:bodyPr/>
          <a:lstStyle/>
          <a:p>
            <a:r>
              <a:rPr lang="en-US" b="1" dirty="0" smtClean="0">
                <a:solidFill>
                  <a:schemeClr val="bg1"/>
                </a:solidFill>
              </a:rPr>
              <a:t>Positive self-talk</a:t>
            </a:r>
          </a:p>
          <a:p>
            <a:pPr marL="0" indent="0">
              <a:buNone/>
            </a:pPr>
            <a:endParaRPr lang="en-US" b="1" dirty="0">
              <a:solidFill>
                <a:schemeClr val="bg1"/>
              </a:solidFill>
            </a:endParaRPr>
          </a:p>
          <a:p>
            <a:r>
              <a:rPr lang="en-US" b="1" dirty="0" smtClean="0">
                <a:solidFill>
                  <a:schemeClr val="bg1"/>
                </a:solidFill>
              </a:rPr>
              <a:t>rephrasing</a:t>
            </a:r>
            <a:endParaRPr lang="el-GR" b="1" dirty="0">
              <a:solidFill>
                <a:schemeClr val="bg1"/>
              </a:solidFill>
            </a:endParaRPr>
          </a:p>
        </p:txBody>
      </p:sp>
      <p:sp>
        <p:nvSpPr>
          <p:cNvPr id="3" name="Θέση κειμένου 2"/>
          <p:cNvSpPr>
            <a:spLocks noGrp="1"/>
          </p:cNvSpPr>
          <p:nvPr>
            <p:ph type="body" idx="2"/>
          </p:nvPr>
        </p:nvSpPr>
        <p:spPr>
          <a:solidFill>
            <a:srgbClr val="E45674"/>
          </a:solidFill>
        </p:spPr>
        <p:txBody>
          <a:bodyPr>
            <a:normAutofit/>
          </a:bodyPr>
          <a:lstStyle/>
          <a:p>
            <a:r>
              <a:rPr lang="en-US" sz="3200" b="1" dirty="0" smtClean="0"/>
              <a:t>Dealing with MPA</a:t>
            </a:r>
            <a:endParaRPr lang="el-GR" sz="3200" b="1" dirty="0"/>
          </a:p>
        </p:txBody>
      </p:sp>
      <p:sp>
        <p:nvSpPr>
          <p:cNvPr id="2" name="Τίτλος 1"/>
          <p:cNvSpPr>
            <a:spLocks noGrp="1"/>
          </p:cNvSpPr>
          <p:nvPr>
            <p:ph type="title"/>
          </p:nvPr>
        </p:nvSpPr>
        <p:spPr>
          <a:solidFill>
            <a:srgbClr val="E45674"/>
          </a:solidFill>
        </p:spPr>
        <p:txBody>
          <a:bodyPr>
            <a:normAutofit/>
          </a:bodyPr>
          <a:lstStyle/>
          <a:p>
            <a:r>
              <a:rPr lang="en-US" sz="2000" b="1" dirty="0"/>
              <a:t>Perceived anxiety experiences</a:t>
            </a:r>
            <a:endParaRPr lang="el-GR" sz="2000" dirty="0"/>
          </a:p>
        </p:txBody>
      </p:sp>
    </p:spTree>
    <p:extLst>
      <p:ext uri="{BB962C8B-B14F-4D97-AF65-F5344CB8AC3E}">
        <p14:creationId xmlns:p14="http://schemas.microsoft.com/office/powerpoint/2010/main" val="146727424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solidFill>
            <a:schemeClr val="accent4">
              <a:lumMod val="20000"/>
              <a:lumOff val="80000"/>
            </a:schemeClr>
          </a:solidFill>
        </p:spPr>
        <p:txBody>
          <a:bodyPr>
            <a:normAutofit fontScale="90000"/>
          </a:bodyPr>
          <a:lstStyle/>
          <a:p>
            <a:r>
              <a:rPr lang="en-US" b="1" dirty="0" smtClean="0">
                <a:solidFill>
                  <a:schemeClr val="bg1"/>
                </a:solidFill>
              </a:rPr>
              <a:t>Support from teachers-institutional way of learning</a:t>
            </a:r>
            <a:endParaRPr lang="el-GR" b="1" dirty="0">
              <a:solidFill>
                <a:schemeClr val="bg1"/>
              </a:solidFill>
            </a:endParaRPr>
          </a:p>
        </p:txBody>
      </p:sp>
      <p:sp>
        <p:nvSpPr>
          <p:cNvPr id="3" name="Θέση περιεχομένου 2"/>
          <p:cNvSpPr>
            <a:spLocks noGrp="1"/>
          </p:cNvSpPr>
          <p:nvPr>
            <p:ph sz="half" idx="1"/>
          </p:nvPr>
        </p:nvSpPr>
        <p:spPr>
          <a:solidFill>
            <a:schemeClr val="accent2">
              <a:lumMod val="60000"/>
              <a:lumOff val="40000"/>
            </a:schemeClr>
          </a:solidFill>
        </p:spPr>
        <p:txBody>
          <a:bodyPr>
            <a:normAutofit fontScale="92500" lnSpcReduction="20000"/>
          </a:bodyPr>
          <a:lstStyle/>
          <a:p>
            <a:pPr marL="0" indent="0">
              <a:buNone/>
            </a:pPr>
            <a:r>
              <a:rPr lang="en-US" sz="2400" b="1" dirty="0" smtClean="0">
                <a:solidFill>
                  <a:schemeClr val="bg1"/>
                </a:solidFill>
              </a:rPr>
              <a:t>Goal-oriented system</a:t>
            </a:r>
            <a:endParaRPr lang="en-US" sz="2400" b="1" dirty="0">
              <a:solidFill>
                <a:schemeClr val="bg1"/>
              </a:solidFill>
            </a:endParaRPr>
          </a:p>
          <a:p>
            <a:pPr marL="0" indent="0">
              <a:buNone/>
            </a:pPr>
            <a:endParaRPr lang="en-US" sz="1800" b="1" dirty="0" smtClean="0">
              <a:solidFill>
                <a:schemeClr val="bg1"/>
              </a:solidFill>
            </a:endParaRPr>
          </a:p>
          <a:p>
            <a:pPr marL="0" indent="0">
              <a:buNone/>
            </a:pPr>
            <a:r>
              <a:rPr lang="en-US" sz="1800" b="1" dirty="0" smtClean="0">
                <a:solidFill>
                  <a:schemeClr val="bg1"/>
                </a:solidFill>
              </a:rPr>
              <a:t>Attention to the final product rather than the process</a:t>
            </a:r>
          </a:p>
          <a:p>
            <a:pPr marL="0" indent="0">
              <a:buNone/>
            </a:pPr>
            <a:endParaRPr lang="en-US" sz="1800" b="1" dirty="0">
              <a:solidFill>
                <a:schemeClr val="bg1"/>
              </a:solidFill>
            </a:endParaRPr>
          </a:p>
          <a:p>
            <a:pPr marL="0" indent="0">
              <a:buNone/>
            </a:pPr>
            <a:r>
              <a:rPr lang="en-US" sz="1800" b="1" dirty="0" smtClean="0">
                <a:solidFill>
                  <a:schemeClr val="bg1"/>
                </a:solidFill>
              </a:rPr>
              <a:t>Traditional approach: Grading and evaluation which triggers anxiety and reduces creativity</a:t>
            </a:r>
          </a:p>
          <a:p>
            <a:pPr marL="0" indent="0">
              <a:buNone/>
            </a:pPr>
            <a:endParaRPr lang="en-US" sz="1800" b="1" dirty="0">
              <a:solidFill>
                <a:schemeClr val="bg1"/>
              </a:solidFill>
            </a:endParaRPr>
          </a:p>
          <a:p>
            <a:pPr marL="0" indent="0">
              <a:buNone/>
            </a:pPr>
            <a:r>
              <a:rPr lang="en-US" sz="1800" b="1" dirty="0" smtClean="0">
                <a:solidFill>
                  <a:schemeClr val="bg1"/>
                </a:solidFill>
              </a:rPr>
              <a:t>High pressure on students</a:t>
            </a:r>
          </a:p>
          <a:p>
            <a:pPr marL="0" indent="0">
              <a:buNone/>
            </a:pPr>
            <a:endParaRPr lang="en-US" sz="1800" b="1" dirty="0" smtClean="0">
              <a:solidFill>
                <a:schemeClr val="bg1"/>
              </a:solidFill>
            </a:endParaRPr>
          </a:p>
          <a:p>
            <a:pPr marL="0" indent="0">
              <a:buNone/>
            </a:pPr>
            <a:r>
              <a:rPr lang="en-US" sz="1800" b="1" dirty="0" smtClean="0">
                <a:solidFill>
                  <a:schemeClr val="bg1"/>
                </a:solidFill>
              </a:rPr>
              <a:t>Not enough support from school about MPA</a:t>
            </a:r>
            <a:endParaRPr lang="en-US" sz="1800" b="1" dirty="0">
              <a:solidFill>
                <a:schemeClr val="bg1"/>
              </a:solidFill>
            </a:endParaRPr>
          </a:p>
          <a:p>
            <a:pPr marL="0" indent="0">
              <a:buNone/>
            </a:pPr>
            <a:endParaRPr lang="en-US" sz="1800" b="1" dirty="0" smtClean="0">
              <a:solidFill>
                <a:schemeClr val="bg1"/>
              </a:solidFill>
            </a:endParaRPr>
          </a:p>
          <a:p>
            <a:pPr marL="0" indent="0">
              <a:buNone/>
            </a:pPr>
            <a:endParaRPr lang="en-US" sz="1800" b="1" dirty="0">
              <a:solidFill>
                <a:schemeClr val="bg1"/>
              </a:solidFill>
            </a:endParaRPr>
          </a:p>
          <a:p>
            <a:pPr marL="0" indent="0">
              <a:buNone/>
            </a:pPr>
            <a:endParaRPr lang="el-GR" sz="1800" dirty="0"/>
          </a:p>
        </p:txBody>
      </p:sp>
      <p:sp>
        <p:nvSpPr>
          <p:cNvPr id="4" name="Θέση περιεχομένου 3"/>
          <p:cNvSpPr>
            <a:spLocks noGrp="1"/>
          </p:cNvSpPr>
          <p:nvPr>
            <p:ph sz="half" idx="2"/>
          </p:nvPr>
        </p:nvSpPr>
        <p:spPr>
          <a:xfrm>
            <a:off x="4860032" y="1556792"/>
            <a:ext cx="3821048" cy="4536504"/>
          </a:xfrm>
          <a:solidFill>
            <a:schemeClr val="accent2">
              <a:lumMod val="60000"/>
              <a:lumOff val="40000"/>
            </a:schemeClr>
          </a:solidFill>
        </p:spPr>
        <p:txBody>
          <a:bodyPr>
            <a:normAutofit fontScale="92500" lnSpcReduction="20000"/>
          </a:bodyPr>
          <a:lstStyle/>
          <a:p>
            <a:pPr marL="0" indent="0">
              <a:buNone/>
            </a:pPr>
            <a:r>
              <a:rPr lang="en-US" sz="2200" b="1" dirty="0">
                <a:solidFill>
                  <a:schemeClr val="bg1"/>
                </a:solidFill>
              </a:rPr>
              <a:t>Potentially traumatic hierarchical system which </a:t>
            </a:r>
            <a:r>
              <a:rPr lang="en-US" sz="2200" b="1" dirty="0" smtClean="0">
                <a:solidFill>
                  <a:schemeClr val="bg1"/>
                </a:solidFill>
              </a:rPr>
              <a:t>triggers anxiety</a:t>
            </a:r>
          </a:p>
          <a:p>
            <a:pPr marL="0" indent="0">
              <a:buNone/>
            </a:pPr>
            <a:endParaRPr lang="en-US" sz="2200" b="1" dirty="0">
              <a:solidFill>
                <a:schemeClr val="bg1"/>
              </a:solidFill>
            </a:endParaRPr>
          </a:p>
          <a:p>
            <a:pPr marL="0" indent="0">
              <a:buNone/>
            </a:pPr>
            <a:r>
              <a:rPr lang="en-US" sz="1800" b="1" dirty="0" smtClean="0">
                <a:solidFill>
                  <a:schemeClr val="bg1"/>
                </a:solidFill>
              </a:rPr>
              <a:t>Teacher=executive</a:t>
            </a:r>
          </a:p>
          <a:p>
            <a:pPr marL="0" indent="0">
              <a:buNone/>
            </a:pPr>
            <a:endParaRPr lang="en-US" sz="1800" b="1" dirty="0">
              <a:solidFill>
                <a:schemeClr val="bg1"/>
              </a:solidFill>
            </a:endParaRPr>
          </a:p>
          <a:p>
            <a:pPr marL="0" indent="0">
              <a:buNone/>
            </a:pPr>
            <a:r>
              <a:rPr lang="en-US" sz="1800" b="1" dirty="0" smtClean="0">
                <a:solidFill>
                  <a:schemeClr val="bg1"/>
                </a:solidFill>
              </a:rPr>
              <a:t>Limited space for personal expression</a:t>
            </a:r>
          </a:p>
          <a:p>
            <a:pPr marL="0" indent="0">
              <a:buNone/>
            </a:pPr>
            <a:endParaRPr lang="en-US" sz="1800" b="1" dirty="0">
              <a:solidFill>
                <a:schemeClr val="bg1"/>
              </a:solidFill>
            </a:endParaRPr>
          </a:p>
          <a:p>
            <a:pPr marL="0" indent="0">
              <a:buNone/>
            </a:pPr>
            <a:r>
              <a:rPr lang="en-US" sz="1800" b="1" dirty="0" smtClean="0">
                <a:solidFill>
                  <a:schemeClr val="bg1"/>
                </a:solidFill>
              </a:rPr>
              <a:t>Potentially traumatic experiences/verbally violent behaviors</a:t>
            </a:r>
          </a:p>
          <a:p>
            <a:pPr marL="0" indent="0">
              <a:buNone/>
            </a:pPr>
            <a:endParaRPr lang="en-US" sz="1800" b="1" dirty="0">
              <a:solidFill>
                <a:schemeClr val="bg1"/>
              </a:solidFill>
            </a:endParaRPr>
          </a:p>
          <a:p>
            <a:pPr marL="0" indent="0">
              <a:buNone/>
            </a:pPr>
            <a:r>
              <a:rPr lang="en-US" sz="1800" b="1" dirty="0" smtClean="0">
                <a:solidFill>
                  <a:schemeClr val="bg1"/>
                </a:solidFill>
              </a:rPr>
              <a:t>Potentially not inclusive environment for working students/extra pressure</a:t>
            </a:r>
            <a:endParaRPr lang="el-GR" sz="1800" b="1" dirty="0">
              <a:solidFill>
                <a:schemeClr val="bg1"/>
              </a:solidFill>
            </a:endParaRPr>
          </a:p>
        </p:txBody>
      </p:sp>
    </p:spTree>
    <p:extLst>
      <p:ext uri="{BB962C8B-B14F-4D97-AF65-F5344CB8AC3E}">
        <p14:creationId xmlns:p14="http://schemas.microsoft.com/office/powerpoint/2010/main" val="319749110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Θέση περιεχομένου 3"/>
          <p:cNvSpPr>
            <a:spLocks noGrp="1"/>
          </p:cNvSpPr>
          <p:nvPr>
            <p:ph sz="quarter" idx="1"/>
          </p:nvPr>
        </p:nvSpPr>
        <p:spPr>
          <a:xfrm>
            <a:off x="1187624" y="2564904"/>
            <a:ext cx="5456312" cy="3626768"/>
          </a:xfrm>
          <a:solidFill>
            <a:srgbClr val="E45674"/>
          </a:solidFill>
        </p:spPr>
        <p:txBody>
          <a:bodyPr>
            <a:normAutofit fontScale="77500" lnSpcReduction="20000"/>
          </a:bodyPr>
          <a:lstStyle/>
          <a:p>
            <a:pPr marL="0" indent="0">
              <a:buNone/>
            </a:pPr>
            <a:r>
              <a:rPr lang="en-US" sz="2000" b="1" dirty="0" smtClean="0">
                <a:effectLst>
                  <a:outerShdw blurRad="38100" dist="38100" dir="2700000" algn="tl">
                    <a:srgbClr val="000000">
                      <a:alpha val="43137"/>
                    </a:srgbClr>
                  </a:outerShdw>
                </a:effectLst>
              </a:rPr>
              <a:t>Reported as easier when the directions were specific</a:t>
            </a:r>
          </a:p>
          <a:p>
            <a:pPr marL="0" indent="0">
              <a:buNone/>
            </a:pPr>
            <a:endParaRPr lang="en-US" sz="2000" b="1" dirty="0" smtClean="0">
              <a:effectLst>
                <a:outerShdw blurRad="38100" dist="38100" dir="2700000" algn="tl">
                  <a:srgbClr val="000000">
                    <a:alpha val="43137"/>
                  </a:srgbClr>
                </a:outerShdw>
              </a:effectLst>
            </a:endParaRPr>
          </a:p>
          <a:p>
            <a:pPr marL="0" indent="0">
              <a:buNone/>
            </a:pPr>
            <a:r>
              <a:rPr lang="en-US" sz="2000" b="1" dirty="0" smtClean="0">
                <a:effectLst>
                  <a:outerShdw blurRad="38100" dist="38100" dir="2700000" algn="tl">
                    <a:srgbClr val="000000">
                      <a:alpha val="43137"/>
                    </a:srgbClr>
                  </a:outerShdw>
                </a:effectLst>
              </a:rPr>
              <a:t>Needed time to warm up their imagination-easier to improvise melodically than in speaking/narrating’</a:t>
            </a:r>
          </a:p>
          <a:p>
            <a:pPr marL="0" indent="0">
              <a:buNone/>
            </a:pPr>
            <a:endParaRPr lang="en-US" sz="2000" b="1" dirty="0">
              <a:effectLst>
                <a:outerShdw blurRad="38100" dist="38100" dir="2700000" algn="tl">
                  <a:srgbClr val="000000">
                    <a:alpha val="43137"/>
                  </a:srgbClr>
                </a:outerShdw>
              </a:effectLst>
            </a:endParaRPr>
          </a:p>
          <a:p>
            <a:pPr marL="0" indent="0">
              <a:buNone/>
            </a:pPr>
            <a:r>
              <a:rPr lang="en-US" sz="2000" b="1" dirty="0" smtClean="0">
                <a:effectLst>
                  <a:outerShdw blurRad="38100" dist="38100" dir="2700000" algn="tl">
                    <a:srgbClr val="000000">
                      <a:alpha val="43137"/>
                    </a:srgbClr>
                  </a:outerShdw>
                </a:effectLst>
              </a:rPr>
              <a:t>Positive impression to interaction with me</a:t>
            </a:r>
          </a:p>
          <a:p>
            <a:pPr marL="0" indent="0">
              <a:buNone/>
            </a:pPr>
            <a:endParaRPr lang="en-US" sz="2000" b="1" dirty="0">
              <a:effectLst>
                <a:outerShdw blurRad="38100" dist="38100" dir="2700000" algn="tl">
                  <a:srgbClr val="000000">
                    <a:alpha val="43137"/>
                  </a:srgbClr>
                </a:outerShdw>
              </a:effectLst>
            </a:endParaRPr>
          </a:p>
          <a:p>
            <a:pPr marL="0" indent="0">
              <a:buNone/>
            </a:pPr>
            <a:r>
              <a:rPr lang="en-US" sz="2000" b="1" dirty="0" smtClean="0">
                <a:effectLst>
                  <a:outerShdw blurRad="38100" dist="38100" dir="2700000" algn="tl">
                    <a:srgbClr val="000000">
                      <a:alpha val="43137"/>
                    </a:srgbClr>
                  </a:outerShdw>
                </a:effectLst>
              </a:rPr>
              <a:t>Experienced anxiety in the sessions/mostly when they had to improvise stories</a:t>
            </a:r>
          </a:p>
          <a:p>
            <a:pPr marL="0" indent="0">
              <a:buNone/>
            </a:pPr>
            <a:endParaRPr lang="en-US" sz="2000" b="1" dirty="0">
              <a:effectLst>
                <a:outerShdw blurRad="38100" dist="38100" dir="2700000" algn="tl">
                  <a:srgbClr val="000000">
                    <a:alpha val="43137"/>
                  </a:srgbClr>
                </a:outerShdw>
              </a:effectLst>
            </a:endParaRPr>
          </a:p>
          <a:p>
            <a:pPr marL="0" indent="0">
              <a:buNone/>
            </a:pPr>
            <a:r>
              <a:rPr lang="en-US" sz="2000" b="1" dirty="0" smtClean="0">
                <a:effectLst>
                  <a:outerShdw blurRad="38100" dist="38100" dir="2700000" algn="tl">
                    <a:srgbClr val="000000">
                      <a:alpha val="43137"/>
                    </a:srgbClr>
                  </a:outerShdw>
                </a:effectLst>
              </a:rPr>
              <a:t>Laughter and playful attitude</a:t>
            </a:r>
          </a:p>
          <a:p>
            <a:pPr marL="0" indent="0">
              <a:buNone/>
            </a:pPr>
            <a:endParaRPr lang="en-US" sz="2000" b="1" dirty="0">
              <a:effectLst>
                <a:outerShdw blurRad="38100" dist="38100" dir="2700000" algn="tl">
                  <a:srgbClr val="000000">
                    <a:alpha val="43137"/>
                  </a:srgbClr>
                </a:outerShdw>
              </a:effectLst>
            </a:endParaRPr>
          </a:p>
          <a:p>
            <a:pPr marL="0" indent="0">
              <a:buNone/>
            </a:pPr>
            <a:r>
              <a:rPr lang="en-US" sz="2000" b="1" dirty="0" smtClean="0">
                <a:effectLst>
                  <a:outerShdw blurRad="38100" dist="38100" dir="2700000" algn="tl">
                    <a:srgbClr val="000000">
                      <a:alpha val="43137"/>
                    </a:srgbClr>
                  </a:outerShdw>
                </a:effectLst>
              </a:rPr>
              <a:t>Relieving experience-open space without thinking of mistakes</a:t>
            </a:r>
          </a:p>
          <a:p>
            <a:pPr marL="0" indent="0">
              <a:buNone/>
            </a:pPr>
            <a:endParaRPr lang="en-US" sz="2000" b="1" dirty="0">
              <a:effectLst>
                <a:outerShdw blurRad="38100" dist="38100" dir="2700000" algn="tl">
                  <a:srgbClr val="000000">
                    <a:alpha val="43137"/>
                  </a:srgbClr>
                </a:outerShdw>
              </a:effectLst>
            </a:endParaRPr>
          </a:p>
          <a:p>
            <a:pPr marL="0" indent="0">
              <a:buNone/>
            </a:pPr>
            <a:endParaRPr lang="en-US" sz="2000" dirty="0"/>
          </a:p>
          <a:p>
            <a:pPr marL="0" indent="0">
              <a:buNone/>
            </a:pPr>
            <a:endParaRPr lang="el-GR" sz="2000" dirty="0"/>
          </a:p>
        </p:txBody>
      </p:sp>
      <p:sp>
        <p:nvSpPr>
          <p:cNvPr id="3" name="Θέση κειμένου 2"/>
          <p:cNvSpPr>
            <a:spLocks noGrp="1"/>
          </p:cNvSpPr>
          <p:nvPr>
            <p:ph type="body" idx="2"/>
          </p:nvPr>
        </p:nvSpPr>
        <p:spPr>
          <a:xfrm>
            <a:off x="6732240" y="1556792"/>
            <a:ext cx="1984248" cy="3733800"/>
          </a:xfrm>
          <a:solidFill>
            <a:schemeClr val="accent2">
              <a:lumMod val="20000"/>
              <a:lumOff val="80000"/>
            </a:schemeClr>
          </a:solidFill>
        </p:spPr>
        <p:txBody>
          <a:bodyPr>
            <a:normAutofit/>
          </a:bodyPr>
          <a:lstStyle/>
          <a:p>
            <a:r>
              <a:rPr lang="en-US" sz="2400" b="1" dirty="0" smtClean="0">
                <a:solidFill>
                  <a:schemeClr val="bg1"/>
                </a:solidFill>
              </a:rPr>
              <a:t>Impressions from the sessions</a:t>
            </a:r>
            <a:endParaRPr lang="el-GR" sz="2400" b="1" dirty="0">
              <a:solidFill>
                <a:schemeClr val="bg1"/>
              </a:solidFill>
            </a:endParaRPr>
          </a:p>
        </p:txBody>
      </p:sp>
      <p:sp>
        <p:nvSpPr>
          <p:cNvPr id="2" name="Τίτλος 1"/>
          <p:cNvSpPr>
            <a:spLocks noGrp="1"/>
          </p:cNvSpPr>
          <p:nvPr>
            <p:ph type="title"/>
          </p:nvPr>
        </p:nvSpPr>
        <p:spPr>
          <a:xfrm>
            <a:off x="6732240" y="260648"/>
            <a:ext cx="2030760" cy="1263352"/>
          </a:xfrm>
          <a:solidFill>
            <a:schemeClr val="accent2">
              <a:lumMod val="40000"/>
              <a:lumOff val="60000"/>
            </a:schemeClr>
          </a:solidFill>
        </p:spPr>
        <p:txBody>
          <a:bodyPr>
            <a:normAutofit fontScale="90000"/>
          </a:bodyPr>
          <a:lstStyle/>
          <a:p>
            <a:r>
              <a:rPr lang="en-US" b="1" dirty="0">
                <a:solidFill>
                  <a:schemeClr val="bg1"/>
                </a:solidFill>
              </a:rPr>
              <a:t>CREATIVITY IN MUSIC EDUCATION-IS IMPROVISATION THE ANSWER?</a:t>
            </a:r>
            <a:endParaRPr lang="el-GR" dirty="0">
              <a:solidFill>
                <a:schemeClr val="bg1"/>
              </a:solidFill>
            </a:endParaRPr>
          </a:p>
        </p:txBody>
      </p:sp>
    </p:spTree>
    <p:extLst>
      <p:ext uri="{BB962C8B-B14F-4D97-AF65-F5344CB8AC3E}">
        <p14:creationId xmlns:p14="http://schemas.microsoft.com/office/powerpoint/2010/main" val="246926381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Θέση περιεχομένου 2"/>
          <p:cNvSpPr>
            <a:spLocks noGrp="1"/>
          </p:cNvSpPr>
          <p:nvPr>
            <p:ph idx="1"/>
          </p:nvPr>
        </p:nvSpPr>
        <p:spPr>
          <a:xfrm>
            <a:off x="755576" y="2780928"/>
            <a:ext cx="7355160" cy="3531096"/>
          </a:xfrm>
          <a:solidFill>
            <a:schemeClr val="accent2">
              <a:lumMod val="20000"/>
              <a:lumOff val="80000"/>
            </a:schemeClr>
          </a:solidFill>
        </p:spPr>
        <p:txBody>
          <a:bodyPr/>
          <a:lstStyle/>
          <a:p>
            <a:pPr marL="0" indent="0">
              <a:buNone/>
            </a:pPr>
            <a:r>
              <a:rPr lang="en-US" b="1" u="sng" dirty="0" smtClean="0">
                <a:solidFill>
                  <a:schemeClr val="bg1"/>
                </a:solidFill>
              </a:rPr>
              <a:t>Suggestions for a different education</a:t>
            </a:r>
          </a:p>
          <a:p>
            <a:pPr marL="0" indent="0">
              <a:buNone/>
            </a:pPr>
            <a:endParaRPr lang="en-US" b="1" u="sng" dirty="0">
              <a:solidFill>
                <a:schemeClr val="bg1"/>
              </a:solidFill>
            </a:endParaRPr>
          </a:p>
          <a:p>
            <a:pPr>
              <a:buFont typeface="Wingdings" pitchFamily="2" charset="2"/>
              <a:buChar char="ü"/>
            </a:pPr>
            <a:r>
              <a:rPr lang="en-US" sz="2000" b="1" dirty="0" smtClean="0">
                <a:solidFill>
                  <a:schemeClr val="bg1"/>
                </a:solidFill>
              </a:rPr>
              <a:t>Creativity and improvisation should be in the center of music education</a:t>
            </a:r>
          </a:p>
          <a:p>
            <a:pPr marL="0" indent="0">
              <a:buNone/>
            </a:pPr>
            <a:endParaRPr lang="en-US" sz="2000" b="1" dirty="0" smtClean="0">
              <a:solidFill>
                <a:schemeClr val="bg1"/>
              </a:solidFill>
            </a:endParaRPr>
          </a:p>
          <a:p>
            <a:pPr>
              <a:buFont typeface="Wingdings" pitchFamily="2" charset="2"/>
              <a:buChar char="ü"/>
            </a:pPr>
            <a:r>
              <a:rPr lang="en-US" sz="2000" b="1" dirty="0" smtClean="0">
                <a:solidFill>
                  <a:schemeClr val="bg1"/>
                </a:solidFill>
              </a:rPr>
              <a:t>Teacher development </a:t>
            </a:r>
          </a:p>
          <a:p>
            <a:pPr marL="0" indent="0">
              <a:buNone/>
            </a:pPr>
            <a:endParaRPr lang="en-US" sz="2000" b="1" dirty="0" smtClean="0">
              <a:solidFill>
                <a:schemeClr val="bg1"/>
              </a:solidFill>
            </a:endParaRPr>
          </a:p>
          <a:p>
            <a:pPr>
              <a:buFont typeface="Wingdings" pitchFamily="2" charset="2"/>
              <a:buChar char="ü"/>
            </a:pPr>
            <a:r>
              <a:rPr lang="en-US" sz="2000" b="1" dirty="0" smtClean="0">
                <a:solidFill>
                  <a:schemeClr val="bg1"/>
                </a:solidFill>
              </a:rPr>
              <a:t>Open to alternative methods of music education rather than traditional/hierarchical models</a:t>
            </a:r>
          </a:p>
          <a:p>
            <a:pPr marL="0" indent="0">
              <a:buNone/>
            </a:pPr>
            <a:endParaRPr lang="en-US" sz="2000" b="1" dirty="0" smtClean="0"/>
          </a:p>
          <a:p>
            <a:pPr>
              <a:buFont typeface="Wingdings" pitchFamily="2" charset="2"/>
              <a:buChar char="ü"/>
            </a:pPr>
            <a:endParaRPr lang="en-US" sz="2000" b="1" dirty="0" smtClean="0"/>
          </a:p>
          <a:p>
            <a:pPr>
              <a:buFont typeface="Wingdings" pitchFamily="2" charset="2"/>
              <a:buChar char="ü"/>
            </a:pPr>
            <a:endParaRPr lang="el-GR" sz="2000" b="1" dirty="0"/>
          </a:p>
        </p:txBody>
      </p:sp>
      <p:sp>
        <p:nvSpPr>
          <p:cNvPr id="2" name="Τίτλος 1"/>
          <p:cNvSpPr>
            <a:spLocks noGrp="1"/>
          </p:cNvSpPr>
          <p:nvPr>
            <p:ph type="title"/>
          </p:nvPr>
        </p:nvSpPr>
        <p:spPr>
          <a:solidFill>
            <a:srgbClr val="E45674"/>
          </a:solidFill>
        </p:spPr>
        <p:txBody>
          <a:bodyPr>
            <a:normAutofit fontScale="90000"/>
          </a:bodyPr>
          <a:lstStyle/>
          <a:p>
            <a:r>
              <a:rPr lang="en-US" b="1" dirty="0">
                <a:solidFill>
                  <a:schemeClr val="bg1"/>
                </a:solidFill>
              </a:rPr>
              <a:t>CREATIVITY IN MUSIC EDUCATION-IS IMPROVISATION THE ANSWER?</a:t>
            </a:r>
            <a:endParaRPr lang="el-GR" dirty="0">
              <a:solidFill>
                <a:schemeClr val="bg1"/>
              </a:solidFill>
            </a:endParaRPr>
          </a:p>
        </p:txBody>
      </p:sp>
    </p:spTree>
    <p:extLst>
      <p:ext uri="{BB962C8B-B14F-4D97-AF65-F5344CB8AC3E}">
        <p14:creationId xmlns:p14="http://schemas.microsoft.com/office/powerpoint/2010/main" val="32310522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Θέση περιεχομένου 3"/>
          <p:cNvSpPr>
            <a:spLocks noGrp="1"/>
          </p:cNvSpPr>
          <p:nvPr>
            <p:ph sz="quarter" idx="1"/>
          </p:nvPr>
        </p:nvSpPr>
        <p:spPr>
          <a:xfrm>
            <a:off x="1763688" y="1916832"/>
            <a:ext cx="4824536" cy="4399384"/>
          </a:xfrm>
          <a:solidFill>
            <a:srgbClr val="E45674"/>
          </a:solidFill>
        </p:spPr>
        <p:txBody>
          <a:bodyPr>
            <a:normAutofit fontScale="85000" lnSpcReduction="20000"/>
          </a:bodyPr>
          <a:lstStyle/>
          <a:p>
            <a:r>
              <a:rPr lang="en-US" dirty="0"/>
              <a:t> </a:t>
            </a:r>
            <a:r>
              <a:rPr lang="en-US" dirty="0" smtClean="0"/>
              <a:t>liberation from </a:t>
            </a:r>
            <a:r>
              <a:rPr lang="en-US" dirty="0"/>
              <a:t>the fear of making </a:t>
            </a:r>
            <a:r>
              <a:rPr lang="en-US" dirty="0" smtClean="0"/>
              <a:t>mistakes</a:t>
            </a:r>
          </a:p>
          <a:p>
            <a:pPr marL="0" indent="0">
              <a:buNone/>
            </a:pPr>
            <a:endParaRPr lang="en-US" dirty="0"/>
          </a:p>
          <a:p>
            <a:r>
              <a:rPr lang="en-US" dirty="0"/>
              <a:t>explore </a:t>
            </a:r>
            <a:r>
              <a:rPr lang="en-US" dirty="0" smtClean="0"/>
              <a:t>limits </a:t>
            </a:r>
            <a:r>
              <a:rPr lang="en-US" dirty="0"/>
              <a:t>and take risks and </a:t>
            </a:r>
            <a:r>
              <a:rPr lang="en-US" dirty="0" smtClean="0"/>
              <a:t>responsibilities</a:t>
            </a:r>
          </a:p>
          <a:p>
            <a:endParaRPr lang="en-US" dirty="0"/>
          </a:p>
          <a:p>
            <a:r>
              <a:rPr lang="en-US" dirty="0" smtClean="0"/>
              <a:t>Examined their voice from </a:t>
            </a:r>
            <a:r>
              <a:rPr lang="en-US" dirty="0"/>
              <a:t>a different </a:t>
            </a:r>
            <a:r>
              <a:rPr lang="en-US" dirty="0" smtClean="0"/>
              <a:t>perspective</a:t>
            </a:r>
          </a:p>
          <a:p>
            <a:endParaRPr lang="en-US" dirty="0"/>
          </a:p>
          <a:p>
            <a:r>
              <a:rPr lang="en-US" dirty="0" smtClean="0"/>
              <a:t>Reported to enhance their confidence as improvisation </a:t>
            </a:r>
            <a:r>
              <a:rPr lang="en-US" dirty="0"/>
              <a:t>is accessible to anyone and that there is no division between gifted and non gifted </a:t>
            </a:r>
            <a:r>
              <a:rPr lang="en-US" dirty="0" smtClean="0"/>
              <a:t>musicians</a:t>
            </a:r>
            <a:endParaRPr lang="el-GR" dirty="0"/>
          </a:p>
        </p:txBody>
      </p:sp>
      <p:sp>
        <p:nvSpPr>
          <p:cNvPr id="3" name="Θέση κειμένου 2"/>
          <p:cNvSpPr>
            <a:spLocks noGrp="1"/>
          </p:cNvSpPr>
          <p:nvPr>
            <p:ph type="body" idx="2"/>
          </p:nvPr>
        </p:nvSpPr>
        <p:spPr>
          <a:xfrm>
            <a:off x="6876256" y="1412776"/>
            <a:ext cx="1984248" cy="3733800"/>
          </a:xfrm>
          <a:solidFill>
            <a:schemeClr val="tx2"/>
          </a:solidFill>
          <a:ln>
            <a:solidFill>
              <a:schemeClr val="accent1">
                <a:lumMod val="20000"/>
                <a:lumOff val="80000"/>
              </a:schemeClr>
            </a:solidFill>
          </a:ln>
        </p:spPr>
        <p:txBody>
          <a:bodyPr>
            <a:normAutofit/>
          </a:bodyPr>
          <a:lstStyle/>
          <a:p>
            <a:r>
              <a:rPr lang="en-US" sz="2400" b="1" dirty="0">
                <a:solidFill>
                  <a:schemeClr val="bg1"/>
                </a:solidFill>
              </a:rPr>
              <a:t>Creative practices and improvisation as an answer to MPA</a:t>
            </a:r>
            <a:endParaRPr lang="el-GR" sz="2400" b="1" dirty="0">
              <a:solidFill>
                <a:schemeClr val="bg1"/>
              </a:solidFill>
            </a:endParaRPr>
          </a:p>
        </p:txBody>
      </p:sp>
      <p:sp>
        <p:nvSpPr>
          <p:cNvPr id="2" name="Τίτλος 1"/>
          <p:cNvSpPr>
            <a:spLocks noGrp="1"/>
          </p:cNvSpPr>
          <p:nvPr>
            <p:ph type="title"/>
          </p:nvPr>
        </p:nvSpPr>
        <p:spPr>
          <a:xfrm>
            <a:off x="899592" y="548680"/>
            <a:ext cx="6264696" cy="720080"/>
          </a:xfrm>
          <a:solidFill>
            <a:schemeClr val="accent2">
              <a:lumMod val="20000"/>
              <a:lumOff val="80000"/>
            </a:schemeClr>
          </a:solidFill>
        </p:spPr>
        <p:txBody>
          <a:bodyPr>
            <a:noAutofit/>
          </a:bodyPr>
          <a:lstStyle/>
          <a:p>
            <a:r>
              <a:rPr lang="en-US" sz="2000" dirty="0">
                <a:solidFill>
                  <a:schemeClr val="bg1"/>
                </a:solidFill>
              </a:rPr>
              <a:t>CREATIVITY IN MUSIC EDUCATION-IS IMPROVISATION THE ANSWER?</a:t>
            </a:r>
            <a:endParaRPr lang="el-GR" sz="2000" dirty="0">
              <a:solidFill>
                <a:schemeClr val="bg1"/>
              </a:solidFill>
            </a:endParaRPr>
          </a:p>
        </p:txBody>
      </p:sp>
    </p:spTree>
    <p:extLst>
      <p:ext uri="{BB962C8B-B14F-4D97-AF65-F5344CB8AC3E}">
        <p14:creationId xmlns:p14="http://schemas.microsoft.com/office/powerpoint/2010/main" val="215517855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07704" y="2492896"/>
            <a:ext cx="5040560" cy="830997"/>
          </a:xfrm>
          <a:prstGeom prst="rect">
            <a:avLst/>
          </a:prstGeom>
          <a:solidFill>
            <a:srgbClr val="E45674"/>
          </a:solidFill>
        </p:spPr>
        <p:txBody>
          <a:bodyPr wrap="square" rtlCol="0">
            <a:spAutoFit/>
          </a:bodyPr>
          <a:lstStyle/>
          <a:p>
            <a:r>
              <a:rPr lang="en-US" sz="4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yes, it is!</a:t>
            </a:r>
            <a:endParaRPr lang="el-GR" sz="48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3" name="TextBox 2"/>
          <p:cNvSpPr txBox="1"/>
          <p:nvPr/>
        </p:nvSpPr>
        <p:spPr>
          <a:xfrm>
            <a:off x="3491880" y="3323893"/>
            <a:ext cx="4896544" cy="1754326"/>
          </a:xfrm>
          <a:prstGeom prst="rect">
            <a:avLst/>
          </a:prstGeom>
          <a:solidFill>
            <a:schemeClr val="accent2">
              <a:lumMod val="40000"/>
              <a:lumOff val="60000"/>
            </a:schemeClr>
          </a:solidFill>
        </p:spPr>
        <p:txBody>
          <a:bodyPr wrap="square" rtlCol="0">
            <a:spAutoFit/>
          </a:bodyPr>
          <a:lstStyle/>
          <a:p>
            <a:r>
              <a:rPr lang="en-US" b="1" dirty="0">
                <a:solidFill>
                  <a:schemeClr val="bg1"/>
                </a:solidFill>
              </a:rPr>
              <a:t>Creativity and improvisation seem to be powerful and helpful to the empowerment of a musician’s creativity and also to their MPA as it enhances autonomy, exploration and eliminates the fear of making mistakes creating a safe space for interaction</a:t>
            </a:r>
            <a:endParaRPr lang="el-GR" b="1" dirty="0">
              <a:solidFill>
                <a:schemeClr val="bg1"/>
              </a:solidFill>
            </a:endParaRPr>
          </a:p>
        </p:txBody>
      </p:sp>
    </p:spTree>
    <p:extLst>
      <p:ext uri="{BB962C8B-B14F-4D97-AF65-F5344CB8AC3E}">
        <p14:creationId xmlns:p14="http://schemas.microsoft.com/office/powerpoint/2010/main" val="176259802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Θέση περιεχομένου 3"/>
          <p:cNvSpPr>
            <a:spLocks noGrp="1"/>
          </p:cNvSpPr>
          <p:nvPr>
            <p:ph sz="quarter" idx="1"/>
          </p:nvPr>
        </p:nvSpPr>
        <p:spPr>
          <a:xfrm>
            <a:off x="899592" y="2276872"/>
            <a:ext cx="4896544" cy="2592288"/>
          </a:xfrm>
          <a:solidFill>
            <a:schemeClr val="accent2">
              <a:lumMod val="20000"/>
              <a:lumOff val="80000"/>
            </a:schemeClr>
          </a:solidFill>
        </p:spPr>
        <p:txBody>
          <a:bodyPr/>
          <a:lstStyle/>
          <a:p>
            <a:pPr marL="0" indent="0">
              <a:buNone/>
            </a:pPr>
            <a:r>
              <a:rPr lang="en-US" b="1" dirty="0" smtClean="0">
                <a:solidFill>
                  <a:schemeClr val="bg1"/>
                </a:solidFill>
              </a:rPr>
              <a:t>Limitations in the research</a:t>
            </a:r>
          </a:p>
          <a:p>
            <a:pPr>
              <a:buFont typeface="Wingdings" pitchFamily="2" charset="2"/>
              <a:buChar char="§"/>
            </a:pPr>
            <a:r>
              <a:rPr lang="en-US" b="1" dirty="0" smtClean="0">
                <a:solidFill>
                  <a:schemeClr val="bg1"/>
                </a:solidFill>
              </a:rPr>
              <a:t>limited time</a:t>
            </a:r>
          </a:p>
          <a:p>
            <a:pPr>
              <a:buFont typeface="Wingdings" pitchFamily="2" charset="2"/>
              <a:buChar char="§"/>
            </a:pPr>
            <a:r>
              <a:rPr lang="en-US" b="1" dirty="0" smtClean="0">
                <a:solidFill>
                  <a:schemeClr val="bg1"/>
                </a:solidFill>
              </a:rPr>
              <a:t>Small sample</a:t>
            </a:r>
          </a:p>
          <a:p>
            <a:pPr>
              <a:buFont typeface="Wingdings" pitchFamily="2" charset="2"/>
              <a:buChar char="§"/>
            </a:pPr>
            <a:r>
              <a:rPr lang="en-US" b="1" dirty="0" smtClean="0">
                <a:solidFill>
                  <a:schemeClr val="bg1"/>
                </a:solidFill>
              </a:rPr>
              <a:t>Information could be </a:t>
            </a:r>
            <a:r>
              <a:rPr lang="en-US" b="1" dirty="0" err="1" smtClean="0">
                <a:solidFill>
                  <a:schemeClr val="bg1"/>
                </a:solidFill>
              </a:rPr>
              <a:t>spreaded</a:t>
            </a:r>
            <a:r>
              <a:rPr lang="en-US" b="1" dirty="0" smtClean="0">
                <a:solidFill>
                  <a:schemeClr val="bg1"/>
                </a:solidFill>
              </a:rPr>
              <a:t> into more sessions</a:t>
            </a:r>
          </a:p>
        </p:txBody>
      </p:sp>
      <p:sp>
        <p:nvSpPr>
          <p:cNvPr id="3" name="Θέση κειμένου 2"/>
          <p:cNvSpPr>
            <a:spLocks noGrp="1"/>
          </p:cNvSpPr>
          <p:nvPr>
            <p:ph type="body" idx="2"/>
          </p:nvPr>
        </p:nvSpPr>
        <p:spPr>
          <a:xfrm>
            <a:off x="5940152" y="1124744"/>
            <a:ext cx="1984248" cy="3733800"/>
          </a:xfrm>
          <a:solidFill>
            <a:schemeClr val="accent2">
              <a:lumMod val="20000"/>
              <a:lumOff val="80000"/>
            </a:schemeClr>
          </a:solidFill>
        </p:spPr>
        <p:txBody>
          <a:bodyPr/>
          <a:lstStyle/>
          <a:p>
            <a:r>
              <a:rPr lang="en-US" b="1" dirty="0" smtClean="0">
                <a:solidFill>
                  <a:schemeClr val="bg1"/>
                </a:solidFill>
              </a:rPr>
              <a:t>A playful context that encourages improvisation can be very beneficial towards MPA and confidence of students</a:t>
            </a:r>
            <a:endParaRPr lang="el-GR" b="1" dirty="0">
              <a:solidFill>
                <a:schemeClr val="bg1"/>
              </a:solidFill>
            </a:endParaRPr>
          </a:p>
        </p:txBody>
      </p:sp>
      <p:sp>
        <p:nvSpPr>
          <p:cNvPr id="2" name="Τίτλος 1"/>
          <p:cNvSpPr>
            <a:spLocks noGrp="1"/>
          </p:cNvSpPr>
          <p:nvPr>
            <p:ph type="title"/>
          </p:nvPr>
        </p:nvSpPr>
        <p:spPr>
          <a:xfrm>
            <a:off x="1979712" y="1268760"/>
            <a:ext cx="3384376" cy="850776"/>
          </a:xfrm>
          <a:solidFill>
            <a:srgbClr val="E45674"/>
          </a:solidFill>
        </p:spPr>
        <p:txBody>
          <a:bodyPr>
            <a:noAutofit/>
          </a:bodyPr>
          <a:lstStyle/>
          <a:p>
            <a:r>
              <a:rPr lang="en-US" sz="2400" dirty="0" smtClean="0"/>
              <a:t>Conclusion and discussion</a:t>
            </a:r>
            <a:endParaRPr lang="el-GR" sz="2400" dirty="0"/>
          </a:p>
        </p:txBody>
      </p:sp>
    </p:spTree>
    <p:extLst>
      <p:ext uri="{BB962C8B-B14F-4D97-AF65-F5344CB8AC3E}">
        <p14:creationId xmlns:p14="http://schemas.microsoft.com/office/powerpoint/2010/main" val="699543720"/>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Χαρτί">
  <a:themeElements>
    <a:clrScheme name="Χαρτί">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Χαρτί">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Χαρτί">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ppt/theme/theme2.xml><?xml version="1.0" encoding="utf-8"?>
<a:theme xmlns:a="http://schemas.openxmlformats.org/drawingml/2006/main" name="Θέμα του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1597</TotalTime>
  <Words>1425</Words>
  <Application>Microsoft Office PowerPoint</Application>
  <PresentationFormat>Προβολή στην οθόνη (4:3)</PresentationFormat>
  <Paragraphs>310</Paragraphs>
  <Slides>35</Slides>
  <Notes>0</Notes>
  <HiddenSlides>0</HiddenSlides>
  <MMClips>0</MMClips>
  <ScaleCrop>false</ScaleCrop>
  <HeadingPairs>
    <vt:vector size="4" baseType="variant">
      <vt:variant>
        <vt:lpstr>Θέμα</vt:lpstr>
      </vt:variant>
      <vt:variant>
        <vt:i4>1</vt:i4>
      </vt:variant>
      <vt:variant>
        <vt:lpstr>Τίτλοι διαφανειών</vt:lpstr>
      </vt:variant>
      <vt:variant>
        <vt:i4>35</vt:i4>
      </vt:variant>
    </vt:vector>
  </HeadingPairs>
  <TitlesOfParts>
    <vt:vector size="36" baseType="lpstr">
      <vt:lpstr>Χαρτί</vt:lpstr>
      <vt:lpstr>Finding creative ways to manage anxiety: Can improvisation within a playful and creative context reduce feelings of anxiety and enhance the singer’s confidence?</vt:lpstr>
      <vt:lpstr>reasons to undertake this project</vt:lpstr>
      <vt:lpstr>MUSICAL PERFORMANCE ANXIETY</vt:lpstr>
      <vt:lpstr>Perfectionism</vt:lpstr>
      <vt:lpstr>interconnection</vt:lpstr>
      <vt:lpstr>avoidance</vt:lpstr>
      <vt:lpstr>Παρουσίαση του PowerPoint</vt:lpstr>
      <vt:lpstr>HOW IS MUSIC EDUCATION AFFECTING STUDENTS?    What should we, as teachers, do?</vt:lpstr>
      <vt:lpstr>Παρουσίαση του PowerPoint</vt:lpstr>
      <vt:lpstr>WHY IS IMPROVISATION IMPORTANT?</vt:lpstr>
      <vt:lpstr>Benefits of improvisation</vt:lpstr>
      <vt:lpstr>What is free improvisation?</vt:lpstr>
      <vt:lpstr>Benefits from free improvisation</vt:lpstr>
      <vt:lpstr>methodology</vt:lpstr>
      <vt:lpstr>Reliability of findings:</vt:lpstr>
      <vt:lpstr>Convenience sample</vt:lpstr>
      <vt:lpstr>Insider researcher</vt:lpstr>
      <vt:lpstr>Ethical considerations</vt:lpstr>
      <vt:lpstr>PROCEDURE AND METHODS</vt:lpstr>
      <vt:lpstr>Παρουσίαση του PowerPoint</vt:lpstr>
      <vt:lpstr>Session 1-“Maestro”</vt:lpstr>
      <vt:lpstr>Session 2- “Maestro of the 4 words”</vt:lpstr>
      <vt:lpstr>Session 3- “Once upon a time”</vt:lpstr>
      <vt:lpstr>PRESENTATION OF FINDINGS</vt:lpstr>
      <vt:lpstr>Interview 1</vt:lpstr>
      <vt:lpstr>Interview 2</vt:lpstr>
      <vt:lpstr>Perceived anxiety experiences</vt:lpstr>
      <vt:lpstr>Perceived anxiety experiences</vt:lpstr>
      <vt:lpstr>Perceived anxiety experiences</vt:lpstr>
      <vt:lpstr>Support from teachers-institutional way of learning</vt:lpstr>
      <vt:lpstr>CREATIVITY IN MUSIC EDUCATION-IS IMPROVISATION THE ANSWER?</vt:lpstr>
      <vt:lpstr>CREATIVITY IN MUSIC EDUCATION-IS IMPROVISATION THE ANSWER?</vt:lpstr>
      <vt:lpstr>CREATIVITY IN MUSIC EDUCATION-IS IMPROVISATION THE ANSWER?</vt:lpstr>
      <vt:lpstr>Παρουσίαση του PowerPoint</vt:lpstr>
      <vt:lpstr>Conclusion and discussion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Παρουσίαση του PowerPoint</dc:title>
  <dc:creator>vankour@outlook.com.gr</dc:creator>
  <cp:lastModifiedBy>vankour@outlook.com.gr</cp:lastModifiedBy>
  <cp:revision>39</cp:revision>
  <dcterms:created xsi:type="dcterms:W3CDTF">2023-10-11T19:37:14Z</dcterms:created>
  <dcterms:modified xsi:type="dcterms:W3CDTF">2023-10-12T22:14:52Z</dcterms:modified>
</cp:coreProperties>
</file>