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37"/>
  </p:notesMasterIdLst>
  <p:sldIdLst>
    <p:sldId id="256" r:id="rId2"/>
    <p:sldId id="283" r:id="rId3"/>
    <p:sldId id="321" r:id="rId4"/>
    <p:sldId id="319" r:id="rId5"/>
    <p:sldId id="323" r:id="rId6"/>
    <p:sldId id="326" r:id="rId7"/>
    <p:sldId id="320" r:id="rId8"/>
    <p:sldId id="322" r:id="rId9"/>
    <p:sldId id="328" r:id="rId10"/>
    <p:sldId id="325" r:id="rId11"/>
    <p:sldId id="329" r:id="rId12"/>
    <p:sldId id="324" r:id="rId13"/>
    <p:sldId id="330" r:id="rId14"/>
    <p:sldId id="331" r:id="rId15"/>
    <p:sldId id="270" r:id="rId16"/>
    <p:sldId id="332" r:id="rId17"/>
    <p:sldId id="333" r:id="rId18"/>
    <p:sldId id="272" r:id="rId19"/>
    <p:sldId id="335" r:id="rId20"/>
    <p:sldId id="336" r:id="rId21"/>
    <p:sldId id="337" r:id="rId22"/>
    <p:sldId id="338" r:id="rId23"/>
    <p:sldId id="334" r:id="rId24"/>
    <p:sldId id="339" r:id="rId25"/>
    <p:sldId id="340" r:id="rId26"/>
    <p:sldId id="273" r:id="rId27"/>
    <p:sldId id="315" r:id="rId28"/>
    <p:sldId id="294" r:id="rId29"/>
    <p:sldId id="279" r:id="rId30"/>
    <p:sldId id="316" r:id="rId31"/>
    <p:sldId id="295" r:id="rId32"/>
    <p:sldId id="317" r:id="rId33"/>
    <p:sldId id="274" r:id="rId34"/>
    <p:sldId id="318" r:id="rId35"/>
    <p:sldId id="280" r:id="rId3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4" d="100"/>
          <a:sy n="114" d="100"/>
        </p:scale>
        <p:origin x="414"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BC6F3072-8726-4A03-B42B-73FAEBD52237}" type="datetimeFigureOut">
              <a:rPr lang="en-GB" smtClean="0"/>
              <a:t>16/02/2024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537022D7-8EE9-4D04-8BF0-878BDB0E5FA9}" type="slidenum">
              <a:rPr lang="en-GB" smtClean="0"/>
              <a:t>‹#›</a:t>
            </a:fld>
            <a:endParaRPr lang="en-GB"/>
          </a:p>
        </p:txBody>
      </p:sp>
    </p:spTree>
    <p:extLst>
      <p:ext uri="{BB962C8B-B14F-4D97-AF65-F5344CB8AC3E}">
        <p14:creationId xmlns:p14="http://schemas.microsoft.com/office/powerpoint/2010/main" val="1160538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6" name="Rectangle 15"/>
          <p:cNvSpPr/>
          <p:nvPr/>
        </p:nvSpPr>
        <p:spPr>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3"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5" y="2336873"/>
            <a:ext cx="307003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0322" y="3022675"/>
            <a:ext cx="3049703"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945471" y="3022675"/>
            <a:ext cx="3063240"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7224157" y="2336873"/>
            <a:ext cx="307002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224157" y="3022675"/>
            <a:ext cx="3070025"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2/16/2024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582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4" name="Rectangle 13"/>
          <p:cNvSpPr/>
          <p:nvPr/>
        </p:nvSpPr>
        <p:spPr>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600"/>
            <a:ext cx="8718877" cy="303606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402289" y="3653379"/>
            <a:ext cx="8156579"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0323" y="4711617"/>
            <a:ext cx="9613859" cy="1090789"/>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dirty="0">
                <a:solidFill>
                  <a:schemeClr val="tx1"/>
                </a:solidFill>
                <a:effectLst/>
              </a:rPr>
              <a:t>”</a:t>
            </a:r>
          </a:p>
        </p:txBody>
      </p:sp>
    </p:spTree>
    <p:extLst>
      <p:ext uri="{BB962C8B-B14F-4D97-AF65-F5344CB8AC3E}">
        <p14:creationId xmlns:p14="http://schemas.microsoft.com/office/powerpoint/2010/main" val="1574032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16/02/2024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8" r:id="rId4"/>
    <p:sldLayoutId id="2147483653" r:id="rId5"/>
    <p:sldLayoutId id="2147483654" r:id="rId6"/>
    <p:sldLayoutId id="2147483655" r:id="rId7"/>
    <p:sldLayoutId id="2147483656" r:id="rId8"/>
    <p:sldLayoutId id="2147483657" r:id="rId9"/>
    <p:sldLayoutId id="2147483658" r:id="rId10"/>
    <p:sldLayoutId id="2147483659" r:id="rId11"/>
    <p:sldLayoutId id="2147483669" r:id="rId12"/>
    <p:sldLayoutId id="2147483670"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sdgs.un.org/goal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ndti.org.uk/news/empowerment-in-independent-advocacy-by-peter-irvin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eb-p-ebscohost-com.ezproxy.uwtsd.ac.uk/ehost/pdfviewer/pdfviewer?vid=0&amp;sid=32fc0d45-e859-4419-ae4f-0efea5207e3f%40redis" TargetMode="External"/><Relationship Id="rId2" Type="http://schemas.openxmlformats.org/officeDocument/2006/relationships/hyperlink" Target="https://newprairiepress.org/cgi/viewcontent.cgi?referer=&amp;httpsredir=1&amp;article=3127&amp;context=aerc" TargetMode="External"/><Relationship Id="rId1" Type="http://schemas.openxmlformats.org/officeDocument/2006/relationships/slideLayout" Target="../slideLayouts/slideLayout2.xml"/><Relationship Id="rId5" Type="http://schemas.openxmlformats.org/officeDocument/2006/relationships/hyperlink" Target="https://cepa.org/article/russia-a-state-of-homophobia/" TargetMode="External"/><Relationship Id="rId4" Type="http://schemas.openxmlformats.org/officeDocument/2006/relationships/hyperlink" Target="https://web-p-ebscohost-com.ezproxy.uwtsd.ac.uk/ehost/pdfviewer/pdfviewer?vid=0&amp;sid=169451a2-984e-4a75-8f4d-d817d3bb14da%40redi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2307/1229039" TargetMode="External"/><Relationship Id="rId2" Type="http://schemas.openxmlformats.org/officeDocument/2006/relationships/hyperlink" Target="https://academic.oup.com/book/8274?login=true" TargetMode="External"/><Relationship Id="rId1" Type="http://schemas.openxmlformats.org/officeDocument/2006/relationships/slideLayout" Target="../slideLayouts/slideLayout2.xml"/><Relationship Id="rId5" Type="http://schemas.openxmlformats.org/officeDocument/2006/relationships/hyperlink" Target="https://www.bbc.co.uk/news/uk-24670413" TargetMode="External"/><Relationship Id="rId4" Type="http://schemas.openxmlformats.org/officeDocument/2006/relationships/hyperlink" Target="https://www.researchgate.net/publication/234014930_The_'agency'_of_sustainable_community_development"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jstor-org.ezproxy.uwtsd.ac.uk/stable/1343197?seq=4" TargetMode="External"/><Relationship Id="rId2" Type="http://schemas.openxmlformats.org/officeDocument/2006/relationships/hyperlink" Target="https://www.sciencedirect.com/science/article/pii/S2452292916300431" TargetMode="External"/><Relationship Id="rId1" Type="http://schemas.openxmlformats.org/officeDocument/2006/relationships/slideLayout" Target="../slideLayouts/slideLayout2.xml"/><Relationship Id="rId5" Type="http://schemas.openxmlformats.org/officeDocument/2006/relationships/hyperlink" Target="https://doi.org/10.1080/09614529953278" TargetMode="External"/><Relationship Id="rId4" Type="http://schemas.openxmlformats.org/officeDocument/2006/relationships/hyperlink" Target="https://www-vlebooks-com.ezproxy.uwtsd.ac.uk/Product/Index/2182648?page=0&amp;startBookmarkId=-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uk/news/world-middle-east-66218318" TargetMode="External"/><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2.xml"/><Relationship Id="rId6" Type="http://schemas.openxmlformats.org/officeDocument/2006/relationships/hyperlink" Target="https://www.hrw.org/report/2021/04/19/break-their-lineage-break-their-roots/chinas-crimes-against-humanity-targeting" TargetMode="External"/><Relationship Id="rId5" Type="http://schemas.openxmlformats.org/officeDocument/2006/relationships/hyperlink" Target="https://doi.org/10.1016/j.jdeveco.2020.102596" TargetMode="External"/><Relationship Id="rId4" Type="http://schemas.openxmlformats.org/officeDocument/2006/relationships/hyperlink" Target="https://doi.org/10.1177/1744629505059267"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sciencedirect.com/science/article/pii/S0885392412002047" TargetMode="External"/><Relationship Id="rId2" Type="http://schemas.openxmlformats.org/officeDocument/2006/relationships/hyperlink" Target="https://doi.org/10.1177/2455133320909926" TargetMode="External"/><Relationship Id="rId1" Type="http://schemas.openxmlformats.org/officeDocument/2006/relationships/slideLayout" Target="../slideLayouts/slideLayout2.xml"/><Relationship Id="rId4" Type="http://schemas.openxmlformats.org/officeDocument/2006/relationships/hyperlink" Target="https://www.ted.com/talks/eric_liu_how_to_understand_power#t-154666"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plato.stanford.edu/entries/liberation/" TargetMode="External"/><Relationship Id="rId2" Type="http://schemas.openxmlformats.org/officeDocument/2006/relationships/hyperlink" Target="https://doi.org/10.1177/08861099231186199" TargetMode="External"/><Relationship Id="rId1" Type="http://schemas.openxmlformats.org/officeDocument/2006/relationships/slideLayout" Target="../slideLayouts/slideLayout2.xml"/><Relationship Id="rId6" Type="http://schemas.openxmlformats.org/officeDocument/2006/relationships/hyperlink" Target="http://www.jstor.org/stable/4413702" TargetMode="External"/><Relationship Id="rId5" Type="http://schemas.openxmlformats.org/officeDocument/2006/relationships/hyperlink" Target="https://doi.org/10.2307/j.ctv14rmnsb" TargetMode="External"/><Relationship Id="rId4" Type="http://schemas.openxmlformats.org/officeDocument/2006/relationships/hyperlink" Target="https://scholarworks.wmich.edu/cgi/viewcontent.cgi?article=1939&amp;context=jssw"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411624&amp;site=ehost-live" TargetMode="External"/><Relationship Id="rId2" Type="http://schemas.openxmlformats.org/officeDocument/2006/relationships/hyperlink" Target="https://nmaahc.si.edu/learn/talking-about-race/topics/social-identities-and-systems-oppression" TargetMode="External"/><Relationship Id="rId1" Type="http://schemas.openxmlformats.org/officeDocument/2006/relationships/slideLayout" Target="../slideLayouts/slideLayout2.xml"/><Relationship Id="rId4" Type="http://schemas.openxmlformats.org/officeDocument/2006/relationships/hyperlink" Target="https://publichealthnetwork.cymru/topic/social-justice-and-human-rights/#:~:text=Wales%20is%20made%20up%20of,must%20disadvantaged%20in%20our%20society"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111/j.1467-9752.1996.tb00390.x" TargetMode="External"/><Relationship Id="rId7" Type="http://schemas.openxmlformats.org/officeDocument/2006/relationships/hyperlink" Target="https://doi-org.ezproxy.uwtsd.ac.uk/10.1177/2399654417701730" TargetMode="External"/><Relationship Id="rId2" Type="http://schemas.openxmlformats.org/officeDocument/2006/relationships/hyperlink" Target="https://doi.org/10.1108/JWL-02-2014-0016" TargetMode="External"/><Relationship Id="rId1" Type="http://schemas.openxmlformats.org/officeDocument/2006/relationships/slideLayout" Target="../slideLayouts/slideLayout2.xml"/><Relationship Id="rId6" Type="http://schemas.openxmlformats.org/officeDocument/2006/relationships/hyperlink" Target="https://doi.org/10.1111/hex.13539" TargetMode="External"/><Relationship Id="rId5" Type="http://schemas.openxmlformats.org/officeDocument/2006/relationships/hyperlink" Target="https://www-oxfordreference-com.ezproxy.uwtsd.ac.uk/display/10.1093/acref/9780199683581.001.0001/acref-9780199683581-e-1774?rskey=HXef4D&amp;result=1" TargetMode="External"/><Relationship Id="rId4" Type="http://schemas.openxmlformats.org/officeDocument/2006/relationships/hyperlink" Target="https://socialcare.blog.gov.uk/2014/11/26/why-advocacy-provides-the-seeds-of-empowerment/"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un.org/esa/socdev/rwss/2016/full-report.pdf" TargetMode="External"/><Relationship Id="rId2" Type="http://schemas.openxmlformats.org/officeDocument/2006/relationships/hyperlink" Target="https://www.jstor.org/stable/10.1163/j.ctv29sfvcf" TargetMode="External"/><Relationship Id="rId1" Type="http://schemas.openxmlformats.org/officeDocument/2006/relationships/slideLayout" Target="../slideLayouts/slideLayout2.xml"/><Relationship Id="rId6" Type="http://schemas.openxmlformats.org/officeDocument/2006/relationships/hyperlink" Target="https://www.un.org/en/ecosoc/docs/pdfs/10-50143_(e)_(desa)dialogues_ecosoc_achieving_gender_equality_women_empowerment.pdf" TargetMode="External"/><Relationship Id="rId5" Type="http://schemas.openxmlformats.org/officeDocument/2006/relationships/hyperlink" Target="https://sdgs.un.org/goals" TargetMode="External"/><Relationship Id="rId4" Type="http://schemas.openxmlformats.org/officeDocument/2006/relationships/hyperlink" Target="https://committees.parliament.uk/committee/93/human-rights-joint-committee/news/199840/legislative-scrutiny-highlights-human-rights-failings-of-rwanda-bill/"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411624&amp;site=ehost-live" TargetMode="External"/><Relationship Id="rId2" Type="http://schemas.openxmlformats.org/officeDocument/2006/relationships/hyperlink" Target="https://onlinesocialwork.vcu.edu/blog/empowerment-theory-in-social-work/"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69576288_The_Place_of_Social_Capital_in_Understanding_Social_and_Economic_Out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95232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51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12224" y="1916832"/>
            <a:ext cx="2232248" cy="26642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159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4511824" y="2996952"/>
            <a:ext cx="119022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6" y="1916832"/>
            <a:ext cx="2016224" cy="158417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165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4151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879976" y="3645024"/>
            <a:ext cx="2016224" cy="93610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7" name="TextBox 16"/>
          <p:cNvSpPr txBox="1"/>
          <p:nvPr/>
        </p:nvSpPr>
        <p:spPr>
          <a:xfrm>
            <a:off x="1847528" y="4664403"/>
            <a:ext cx="8496944" cy="430887"/>
          </a:xfrm>
          <a:prstGeom prst="rect">
            <a:avLst/>
          </a:prstGeom>
          <a:noFill/>
        </p:spPr>
        <p:txBody>
          <a:bodyPr wrap="square" rtlCol="0">
            <a:spAutoFit/>
          </a:bodyPr>
          <a:lstStyle/>
          <a:p>
            <a:r>
              <a:rPr lang="en-GB" sz="2200" b="1" dirty="0"/>
              <a:t>ECAY6003: Advocacy: Maintaining Independence in Service Provision</a:t>
            </a:r>
          </a:p>
        </p:txBody>
      </p:sp>
      <p:sp>
        <p:nvSpPr>
          <p:cNvPr id="18" name="TextBox 17"/>
          <p:cNvSpPr txBox="1"/>
          <p:nvPr/>
        </p:nvSpPr>
        <p:spPr>
          <a:xfrm>
            <a:off x="1882292" y="5095290"/>
            <a:ext cx="8496944" cy="1107996"/>
          </a:xfrm>
          <a:prstGeom prst="rect">
            <a:avLst/>
          </a:prstGeom>
          <a:noFill/>
        </p:spPr>
        <p:txBody>
          <a:bodyPr wrap="square" rtlCol="0">
            <a:spAutoFit/>
          </a:bodyPr>
          <a:lstStyle/>
          <a:p>
            <a:r>
              <a:rPr lang="en-GB" sz="2200" b="1" dirty="0"/>
              <a:t>Theme 5: Principles of Empowerment (Revisited)</a:t>
            </a:r>
          </a:p>
          <a:p>
            <a:r>
              <a:rPr lang="en-GB" sz="2200" b="1" dirty="0"/>
              <a:t>Part 3: Endogenous and Exogenous empowerment, Problematising, Conscientisation, Praxis </a:t>
            </a:r>
            <a:r>
              <a:rPr lang="en-GB" sz="2200" b="1"/>
              <a:t>and Empowerment </a:t>
            </a:r>
            <a:r>
              <a:rPr lang="en-GB" sz="2200" b="1" dirty="0"/>
              <a:t>&amp; Advocacy </a:t>
            </a:r>
          </a:p>
        </p:txBody>
      </p:sp>
      <p:pic>
        <p:nvPicPr>
          <p:cNvPr id="3" name="Picture 2">
            <a:extLst>
              <a:ext uri="{FF2B5EF4-FFF2-40B4-BE49-F238E27FC236}">
                <a16:creationId xmlns:a16="http://schemas.microsoft.com/office/drawing/2014/main" id="{0F03E1D7-5D3A-994A-8C99-8E6A778C41F8}"/>
              </a:ext>
            </a:extLst>
          </p:cNvPr>
          <p:cNvPicPr>
            <a:picLocks noChangeAspect="1"/>
          </p:cNvPicPr>
          <p:nvPr/>
        </p:nvPicPr>
        <p:blipFill>
          <a:blip r:embed="rId2"/>
          <a:stretch>
            <a:fillRect/>
          </a:stretch>
        </p:blipFill>
        <p:spPr>
          <a:xfrm>
            <a:off x="8332998" y="1972630"/>
            <a:ext cx="1790700" cy="2552700"/>
          </a:xfrm>
          <a:prstGeom prst="rect">
            <a:avLst/>
          </a:prstGeom>
        </p:spPr>
      </p:pic>
      <p:pic>
        <p:nvPicPr>
          <p:cNvPr id="11" name="Picture 10">
            <a:extLst>
              <a:ext uri="{FF2B5EF4-FFF2-40B4-BE49-F238E27FC236}">
                <a16:creationId xmlns:a16="http://schemas.microsoft.com/office/drawing/2014/main" id="{2F53FC39-06F9-8AB1-B79D-3823B0C11ADD}"/>
              </a:ext>
            </a:extLst>
          </p:cNvPr>
          <p:cNvPicPr>
            <a:picLocks noChangeAspect="1"/>
          </p:cNvPicPr>
          <p:nvPr/>
        </p:nvPicPr>
        <p:blipFill>
          <a:blip r:embed="rId3"/>
          <a:stretch>
            <a:fillRect/>
          </a:stretch>
        </p:blipFill>
        <p:spPr>
          <a:xfrm>
            <a:off x="6130764" y="1960741"/>
            <a:ext cx="1518828" cy="1518828"/>
          </a:xfrm>
          <a:prstGeom prst="rect">
            <a:avLst/>
          </a:prstGeom>
        </p:spPr>
      </p:pic>
      <p:pic>
        <p:nvPicPr>
          <p:cNvPr id="12" name="Picture 11">
            <a:extLst>
              <a:ext uri="{FF2B5EF4-FFF2-40B4-BE49-F238E27FC236}">
                <a16:creationId xmlns:a16="http://schemas.microsoft.com/office/drawing/2014/main" id="{DE9842FC-BC39-BD81-7B9B-A6478E471B7E}"/>
              </a:ext>
            </a:extLst>
          </p:cNvPr>
          <p:cNvPicPr>
            <a:picLocks noChangeAspect="1"/>
          </p:cNvPicPr>
          <p:nvPr/>
        </p:nvPicPr>
        <p:blipFill>
          <a:blip r:embed="rId4"/>
          <a:stretch>
            <a:fillRect/>
          </a:stretch>
        </p:blipFill>
        <p:spPr>
          <a:xfrm>
            <a:off x="2089274" y="381519"/>
            <a:ext cx="1714842" cy="2422555"/>
          </a:xfrm>
          <a:prstGeom prst="rect">
            <a:avLst/>
          </a:prstGeom>
        </p:spPr>
      </p:pic>
      <p:pic>
        <p:nvPicPr>
          <p:cNvPr id="16" name="Picture 15">
            <a:extLst>
              <a:ext uri="{FF2B5EF4-FFF2-40B4-BE49-F238E27FC236}">
                <a16:creationId xmlns:a16="http://schemas.microsoft.com/office/drawing/2014/main" id="{BE0E83BF-1C47-96DA-0FB4-42FC5ABB4A64}"/>
              </a:ext>
            </a:extLst>
          </p:cNvPr>
          <p:cNvPicPr>
            <a:picLocks noChangeAspect="1"/>
          </p:cNvPicPr>
          <p:nvPr/>
        </p:nvPicPr>
        <p:blipFill>
          <a:blip r:embed="rId5"/>
          <a:stretch>
            <a:fillRect/>
          </a:stretch>
        </p:blipFill>
        <p:spPr>
          <a:xfrm>
            <a:off x="4580532" y="3068960"/>
            <a:ext cx="1052836" cy="1368152"/>
          </a:xfrm>
          <a:prstGeom prst="rect">
            <a:avLst/>
          </a:prstGeom>
        </p:spPr>
      </p:pic>
      <p:pic>
        <p:nvPicPr>
          <p:cNvPr id="19" name="Picture 18">
            <a:extLst>
              <a:ext uri="{FF2B5EF4-FFF2-40B4-BE49-F238E27FC236}">
                <a16:creationId xmlns:a16="http://schemas.microsoft.com/office/drawing/2014/main" id="{9A0F9D89-5471-5D87-D38C-F67D61E70C6F}"/>
              </a:ext>
            </a:extLst>
          </p:cNvPr>
          <p:cNvPicPr>
            <a:picLocks noChangeAspect="1"/>
          </p:cNvPicPr>
          <p:nvPr/>
        </p:nvPicPr>
        <p:blipFill>
          <a:blip r:embed="rId6"/>
          <a:stretch>
            <a:fillRect/>
          </a:stretch>
        </p:blipFill>
        <p:spPr>
          <a:xfrm>
            <a:off x="6528049" y="414488"/>
            <a:ext cx="2830321" cy="1283419"/>
          </a:xfrm>
          <a:prstGeom prst="rect">
            <a:avLst/>
          </a:prstGeom>
        </p:spPr>
      </p:pic>
      <p:sp>
        <p:nvSpPr>
          <p:cNvPr id="20" name="Rectangle 19">
            <a:extLst>
              <a:ext uri="{FF2B5EF4-FFF2-40B4-BE49-F238E27FC236}">
                <a16:creationId xmlns:a16="http://schemas.microsoft.com/office/drawing/2014/main" id="{6A4FCAEF-A757-FC5B-D336-251C0181F6EF}"/>
              </a:ext>
            </a:extLst>
          </p:cNvPr>
          <p:cNvSpPr/>
          <p:nvPr/>
        </p:nvSpPr>
        <p:spPr>
          <a:xfrm>
            <a:off x="1847528" y="2996952"/>
            <a:ext cx="2520280" cy="15533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1A7193E-48F7-33A9-207C-F3D5BF1AD4EF}"/>
              </a:ext>
            </a:extLst>
          </p:cNvPr>
          <p:cNvSpPr/>
          <p:nvPr/>
        </p:nvSpPr>
        <p:spPr>
          <a:xfrm>
            <a:off x="9480376" y="332656"/>
            <a:ext cx="864096" cy="139317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76C52-AF87-C509-232F-B3E4CF218299}"/>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DB69265C-37CE-A0D4-3F21-752DFEEFA597}"/>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Endogenous &amp; Exogenous Empowerment</a:t>
            </a:r>
          </a:p>
        </p:txBody>
      </p:sp>
      <p:sp>
        <p:nvSpPr>
          <p:cNvPr id="6147" name="Rectangle 3">
            <a:extLst>
              <a:ext uri="{FF2B5EF4-FFF2-40B4-BE49-F238E27FC236}">
                <a16:creationId xmlns:a16="http://schemas.microsoft.com/office/drawing/2014/main" id="{6EA1FFA8-144D-E02E-A801-881615DFD3D2}"/>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These terms are used to describe where empowerment comes from</a:t>
            </a:r>
          </a:p>
          <a:p>
            <a:pPr>
              <a:spcBef>
                <a:spcPts val="600"/>
              </a:spcBef>
              <a:spcAft>
                <a:spcPts val="600"/>
              </a:spcAft>
            </a:pPr>
            <a:r>
              <a:rPr lang="en-GB" altLang="en-US" sz="2800" dirty="0">
                <a:solidFill>
                  <a:schemeClr val="tx1">
                    <a:lumMod val="95000"/>
                    <a:lumOff val="5000"/>
                  </a:schemeClr>
                </a:solidFill>
              </a:rPr>
              <a:t>(Christens, 2019, no page) argues that, ‘lines of scholarship have tended to define empowerment as the processes through which groups can gain greater control over their circumstances’. </a:t>
            </a:r>
          </a:p>
          <a:p>
            <a:pPr>
              <a:spcBef>
                <a:spcPts val="600"/>
              </a:spcBef>
              <a:spcAft>
                <a:spcPts val="600"/>
              </a:spcAft>
            </a:pPr>
            <a:r>
              <a:rPr lang="en-GB" sz="2800" dirty="0">
                <a:solidFill>
                  <a:schemeClr val="tx1">
                    <a:lumMod val="95000"/>
                    <a:lumOff val="5000"/>
                  </a:schemeClr>
                </a:solidFill>
              </a:rPr>
              <a:t>And goes on to state that, </a:t>
            </a:r>
            <a:r>
              <a:rPr lang="en-GB" sz="2800" dirty="0"/>
              <a:t>‘many uses of the term </a:t>
            </a:r>
            <a:r>
              <a:rPr lang="en-GB" sz="2800" i="1" dirty="0"/>
              <a:t>empowerment</a:t>
            </a:r>
            <a:r>
              <a:rPr lang="en-GB" sz="2800" dirty="0"/>
              <a:t> have not been coherently linked to theory on empowerment, and even empowerment theory itself has not been sufficiently connected to considerations of community power’. </a:t>
            </a:r>
            <a:r>
              <a:rPr lang="en-GB" altLang="en-US" sz="2800" dirty="0">
                <a:solidFill>
                  <a:schemeClr val="tx1">
                    <a:lumMod val="95000"/>
                    <a:lumOff val="5000"/>
                  </a:schemeClr>
                </a:solidFill>
              </a:rPr>
              <a:t>(Christens, 2019, no page)</a:t>
            </a:r>
          </a:p>
          <a:p>
            <a:pPr>
              <a:spcBef>
                <a:spcPts val="600"/>
              </a:spcBef>
              <a:spcAft>
                <a:spcPts val="600"/>
              </a:spcAft>
            </a:pPr>
            <a:r>
              <a:rPr lang="en-GB" altLang="en-US" sz="2800" dirty="0">
                <a:solidFill>
                  <a:schemeClr val="tx1">
                    <a:lumMod val="95000"/>
                    <a:lumOff val="5000"/>
                  </a:schemeClr>
                </a:solidFill>
              </a:rPr>
              <a:t>In this, Christens is echoing many of the points made by </a:t>
            </a:r>
            <a:r>
              <a:rPr lang="en-GB" altLang="en-US" sz="2800" dirty="0" err="1">
                <a:solidFill>
                  <a:schemeClr val="tx1">
                    <a:lumMod val="95000"/>
                    <a:lumOff val="5000"/>
                  </a:schemeClr>
                </a:solidFill>
              </a:rPr>
              <a:t>Arnstein</a:t>
            </a:r>
            <a:r>
              <a:rPr lang="en-GB" altLang="en-US" sz="2800" dirty="0">
                <a:solidFill>
                  <a:schemeClr val="tx1">
                    <a:lumMod val="95000"/>
                    <a:lumOff val="5000"/>
                  </a:schemeClr>
                </a:solidFill>
              </a:rPr>
              <a:t> when discussing </a:t>
            </a:r>
            <a:r>
              <a:rPr lang="en-GB" altLang="en-US" sz="2800" u="sng" dirty="0">
                <a:solidFill>
                  <a:schemeClr val="tx1">
                    <a:lumMod val="95000"/>
                    <a:lumOff val="5000"/>
                  </a:schemeClr>
                </a:solidFill>
              </a:rPr>
              <a:t>participation</a:t>
            </a:r>
          </a:p>
          <a:p>
            <a:pPr marL="0" indent="0">
              <a:spcBef>
                <a:spcPts val="600"/>
              </a:spcBef>
              <a:spcAft>
                <a:spcPts val="600"/>
              </a:spcAft>
              <a:buNone/>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3624740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4324B-B2F9-794A-FA07-CAA44E4E4B02}"/>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ED6C9768-2934-E3BF-4603-F40D4035EC49}"/>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Endogenous Empowerment</a:t>
            </a:r>
          </a:p>
        </p:txBody>
      </p:sp>
      <p:sp>
        <p:nvSpPr>
          <p:cNvPr id="6147" name="Rectangle 3">
            <a:extLst>
              <a:ext uri="{FF2B5EF4-FFF2-40B4-BE49-F238E27FC236}">
                <a16:creationId xmlns:a16="http://schemas.microsoft.com/office/drawing/2014/main" id="{B867C88D-76C0-2594-3457-27A838F20926}"/>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In their paper </a:t>
            </a:r>
            <a:r>
              <a:rPr lang="en-GB" altLang="en-US" sz="2600" i="1" dirty="0">
                <a:solidFill>
                  <a:schemeClr val="tx1">
                    <a:lumMod val="95000"/>
                    <a:lumOff val="5000"/>
                  </a:schemeClr>
                </a:solidFill>
              </a:rPr>
              <a:t>Engage, participate, empower: Modelling power transfer in disadvantaged rural communities </a:t>
            </a:r>
            <a:r>
              <a:rPr lang="en-GB" altLang="en-US" sz="2600" dirty="0">
                <a:solidFill>
                  <a:schemeClr val="tx1">
                    <a:lumMod val="95000"/>
                    <a:lumOff val="5000"/>
                  </a:schemeClr>
                </a:solidFill>
              </a:rPr>
              <a:t>Steiner &amp; Farmer (2017, no page) state that ‘Endogenous empowerment relates to empowerment processes that emerge from within the community and are independent from the influence of external bodies’</a:t>
            </a:r>
          </a:p>
          <a:p>
            <a:pPr>
              <a:spcBef>
                <a:spcPts val="600"/>
              </a:spcBef>
              <a:spcAft>
                <a:spcPts val="600"/>
              </a:spcAft>
            </a:pPr>
            <a:r>
              <a:rPr lang="en-GB" altLang="en-US" sz="2600" dirty="0">
                <a:solidFill>
                  <a:schemeClr val="tx1">
                    <a:lumMod val="95000"/>
                    <a:lumOff val="5000"/>
                  </a:schemeClr>
                </a:solidFill>
              </a:rPr>
              <a:t>In its purest sense endogenous empowerment arises from the community itself where strong leaders emerge to voice the wishes of the group</a:t>
            </a:r>
          </a:p>
          <a:p>
            <a:pPr>
              <a:spcBef>
                <a:spcPts val="600"/>
              </a:spcBef>
              <a:spcAft>
                <a:spcPts val="600"/>
              </a:spcAft>
            </a:pPr>
            <a:r>
              <a:rPr lang="en-GB" altLang="en-US" sz="2600" dirty="0">
                <a:solidFill>
                  <a:schemeClr val="tx1">
                    <a:lumMod val="95000"/>
                    <a:lumOff val="5000"/>
                  </a:schemeClr>
                </a:solidFill>
              </a:rPr>
              <a:t>However, it can also relate to projects to promote and develop ‘awareness, skills and capacity assessment, capacity-building and skills development, participation and greater control in decision-making’ within communities or groups’ (Garba, 1999, no page)</a:t>
            </a:r>
          </a:p>
        </p:txBody>
      </p:sp>
    </p:spTree>
    <p:extLst>
      <p:ext uri="{BB962C8B-B14F-4D97-AF65-F5344CB8AC3E}">
        <p14:creationId xmlns:p14="http://schemas.microsoft.com/office/powerpoint/2010/main" val="1530342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E5B18-01C1-E1F7-CEA7-522FF4F301F1}"/>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30FC01D2-CEE2-8B79-9861-818AF840920D}"/>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Endogenous Empowerment</a:t>
            </a:r>
          </a:p>
        </p:txBody>
      </p:sp>
      <p:sp>
        <p:nvSpPr>
          <p:cNvPr id="6147" name="Rectangle 3">
            <a:extLst>
              <a:ext uri="{FF2B5EF4-FFF2-40B4-BE49-F238E27FC236}">
                <a16:creationId xmlns:a16="http://schemas.microsoft.com/office/drawing/2014/main" id="{140011B1-4CD9-4A89-5976-4CD3594BDA3A}"/>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Steiner and Farmer (2017) go on to argue that ‘Through engaging and making accountable, local people, these very citizens gain capacity to control and adopt knowledge and information and grow capabilities to sustain a development process’.</a:t>
            </a:r>
          </a:p>
          <a:p>
            <a:pPr>
              <a:spcBef>
                <a:spcPts val="600"/>
              </a:spcBef>
              <a:spcAft>
                <a:spcPts val="600"/>
              </a:spcAft>
            </a:pPr>
            <a:r>
              <a:rPr lang="en-GB" altLang="en-US" sz="2800" dirty="0">
                <a:solidFill>
                  <a:schemeClr val="tx1">
                    <a:lumMod val="95000"/>
                    <a:lumOff val="5000"/>
                  </a:schemeClr>
                </a:solidFill>
              </a:rPr>
              <a:t>They add that ‘Endogenous empowerment therefore relies upon community members who take responsibility for the design and execution of development strategies’ (ibid)</a:t>
            </a:r>
          </a:p>
          <a:p>
            <a:pPr>
              <a:spcBef>
                <a:spcPts val="600"/>
              </a:spcBef>
              <a:spcAft>
                <a:spcPts val="600"/>
              </a:spcAft>
            </a:pPr>
            <a:r>
              <a:rPr lang="en-GB" altLang="en-US" sz="2800" dirty="0">
                <a:solidFill>
                  <a:schemeClr val="tx1">
                    <a:lumMod val="95000"/>
                    <a:lumOff val="5000"/>
                  </a:schemeClr>
                </a:solidFill>
              </a:rPr>
              <a:t>In this way, endogenous empowerment can be seen to have strong links to </a:t>
            </a:r>
            <a:r>
              <a:rPr lang="en-GB" altLang="en-US" sz="2800" dirty="0" err="1">
                <a:solidFill>
                  <a:schemeClr val="tx1">
                    <a:lumMod val="95000"/>
                    <a:lumOff val="5000"/>
                  </a:schemeClr>
                </a:solidFill>
              </a:rPr>
              <a:t>Arnstein’s</a:t>
            </a:r>
            <a:r>
              <a:rPr lang="en-GB" altLang="en-US" sz="2800" dirty="0">
                <a:solidFill>
                  <a:schemeClr val="tx1">
                    <a:lumMod val="95000"/>
                    <a:lumOff val="5000"/>
                  </a:schemeClr>
                </a:solidFill>
              </a:rPr>
              <a:t> ideas of Citizen Control.</a:t>
            </a:r>
          </a:p>
          <a:p>
            <a:pPr marL="0" indent="0">
              <a:spcBef>
                <a:spcPts val="600"/>
              </a:spcBef>
              <a:spcAft>
                <a:spcPts val="600"/>
              </a:spcAft>
              <a:buNone/>
            </a:pPr>
            <a:endParaRPr lang="en-GB" altLang="en-US" sz="2800" dirty="0">
              <a:solidFill>
                <a:schemeClr val="tx1">
                  <a:lumMod val="95000"/>
                  <a:lumOff val="5000"/>
                </a:schemeClr>
              </a:solidFill>
            </a:endParaRPr>
          </a:p>
        </p:txBody>
      </p:sp>
      <p:sp>
        <p:nvSpPr>
          <p:cNvPr id="2" name="TextBox 1">
            <a:extLst>
              <a:ext uri="{FF2B5EF4-FFF2-40B4-BE49-F238E27FC236}">
                <a16:creationId xmlns:a16="http://schemas.microsoft.com/office/drawing/2014/main" id="{F4CFC36A-5604-5934-25B1-5CE4B240B557}"/>
              </a:ext>
            </a:extLst>
          </p:cNvPr>
          <p:cNvSpPr txBox="1"/>
          <p:nvPr/>
        </p:nvSpPr>
        <p:spPr>
          <a:xfrm>
            <a:off x="4655840" y="6165304"/>
            <a:ext cx="4248472" cy="461665"/>
          </a:xfrm>
          <a:prstGeom prst="rect">
            <a:avLst/>
          </a:prstGeom>
          <a:noFill/>
        </p:spPr>
        <p:txBody>
          <a:bodyPr wrap="square" rtlCol="0">
            <a:spAutoFit/>
          </a:bodyPr>
          <a:lstStyle/>
          <a:p>
            <a:r>
              <a:rPr lang="en-GB" sz="2400" dirty="0"/>
              <a:t>Can you think of any examples?</a:t>
            </a:r>
          </a:p>
        </p:txBody>
      </p:sp>
      <p:pic>
        <p:nvPicPr>
          <p:cNvPr id="3" name="Picture 2" descr="A yellow and red question mark&#10;&#10;Description automatically generated">
            <a:extLst>
              <a:ext uri="{FF2B5EF4-FFF2-40B4-BE49-F238E27FC236}">
                <a16:creationId xmlns:a16="http://schemas.microsoft.com/office/drawing/2014/main" id="{59418277-927D-07A5-DD6F-186724C75B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2304" y="6076735"/>
            <a:ext cx="638801" cy="638801"/>
          </a:xfrm>
          <a:prstGeom prst="rect">
            <a:avLst/>
          </a:prstGeom>
        </p:spPr>
      </p:pic>
    </p:spTree>
    <p:extLst>
      <p:ext uri="{BB962C8B-B14F-4D97-AF65-F5344CB8AC3E}">
        <p14:creationId xmlns:p14="http://schemas.microsoft.com/office/powerpoint/2010/main" val="346256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2FC20-3448-314C-3E16-FBCDABC81E8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31221BB5-99BE-8DFD-BA7F-820E3AC42743}"/>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Endogenous Empowerment</a:t>
            </a:r>
          </a:p>
        </p:txBody>
      </p:sp>
      <p:sp>
        <p:nvSpPr>
          <p:cNvPr id="6147" name="Rectangle 3">
            <a:extLst>
              <a:ext uri="{FF2B5EF4-FFF2-40B4-BE49-F238E27FC236}">
                <a16:creationId xmlns:a16="http://schemas.microsoft.com/office/drawing/2014/main" id="{94286743-08E6-0C66-484B-4739554E1501}"/>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In the paper by Garba, mentioned earlier, the focus was on the way in which women in marginalised groups can be </a:t>
            </a:r>
            <a:r>
              <a:rPr lang="en-GB" altLang="en-US" sz="2800" b="1" dirty="0">
                <a:solidFill>
                  <a:schemeClr val="tx1">
                    <a:lumMod val="95000"/>
                    <a:lumOff val="5000"/>
                  </a:schemeClr>
                </a:solidFill>
              </a:rPr>
              <a:t>doubly disempowered</a:t>
            </a:r>
          </a:p>
          <a:p>
            <a:pPr>
              <a:spcBef>
                <a:spcPts val="600"/>
              </a:spcBef>
              <a:spcAft>
                <a:spcPts val="600"/>
              </a:spcAft>
            </a:pPr>
            <a:r>
              <a:rPr lang="en-GB" altLang="en-US" sz="2800" dirty="0">
                <a:solidFill>
                  <a:schemeClr val="tx1">
                    <a:lumMod val="95000"/>
                    <a:lumOff val="5000"/>
                  </a:schemeClr>
                </a:solidFill>
              </a:rPr>
              <a:t>This is a key focus of many endogenous empowerment initiatives and has links to Crenshaw’s theories of Intersectionality</a:t>
            </a:r>
          </a:p>
          <a:p>
            <a:pPr>
              <a:spcBef>
                <a:spcPts val="600"/>
              </a:spcBef>
              <a:spcAft>
                <a:spcPts val="600"/>
              </a:spcAft>
            </a:pPr>
            <a:r>
              <a:rPr lang="en-GB" altLang="en-US" sz="2800" dirty="0">
                <a:solidFill>
                  <a:schemeClr val="tx1">
                    <a:lumMod val="95000"/>
                    <a:lumOff val="5000"/>
                  </a:schemeClr>
                </a:solidFill>
              </a:rPr>
              <a:t>Hiller &amp; Touré (2021) go as far as to say that, ‘Women's empowerment in developing countries has emerged as a key objective for international organizations and policy makers’.</a:t>
            </a:r>
          </a:p>
          <a:p>
            <a:pPr>
              <a:spcBef>
                <a:spcPts val="600"/>
              </a:spcBef>
              <a:spcAft>
                <a:spcPts val="600"/>
              </a:spcAft>
            </a:pPr>
            <a:r>
              <a:rPr lang="en-GB" altLang="en-US" sz="2800" dirty="0">
                <a:solidFill>
                  <a:schemeClr val="tx1">
                    <a:lumMod val="95000"/>
                    <a:lumOff val="5000"/>
                  </a:schemeClr>
                </a:solidFill>
              </a:rPr>
              <a:t>They point out that the fifth UN Sustainable Development Goal is to ‘</a:t>
            </a:r>
            <a:r>
              <a:rPr lang="en-GB" altLang="en-US" sz="2800" dirty="0">
                <a:solidFill>
                  <a:schemeClr val="tx1">
                    <a:lumMod val="95000"/>
                    <a:lumOff val="5000"/>
                  </a:schemeClr>
                </a:solidFill>
                <a:hlinkClick r:id="rId2"/>
              </a:rPr>
              <a:t>Achieve gender equality and empower all women and girls</a:t>
            </a:r>
            <a:r>
              <a:rPr lang="en-GB" altLang="en-US" sz="2800" dirty="0">
                <a:solidFill>
                  <a:schemeClr val="tx1">
                    <a:lumMod val="95000"/>
                    <a:lumOff val="5000"/>
                  </a:schemeClr>
                </a:solidFill>
              </a:rPr>
              <a:t>’ (UN, 2023)</a:t>
            </a:r>
          </a:p>
          <a:p>
            <a:pPr marL="0" indent="0">
              <a:spcBef>
                <a:spcPts val="600"/>
              </a:spcBef>
              <a:spcAft>
                <a:spcPts val="600"/>
              </a:spcAft>
              <a:buNone/>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188585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01954-FB3D-D7DC-3555-7C6C75AA9E67}"/>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A12CF1D0-9448-76D3-7D5D-A1713220BAFA}"/>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Endogenous Empowerment</a:t>
            </a:r>
          </a:p>
        </p:txBody>
      </p:sp>
      <p:sp>
        <p:nvSpPr>
          <p:cNvPr id="6147" name="Rectangle 3">
            <a:extLst>
              <a:ext uri="{FF2B5EF4-FFF2-40B4-BE49-F238E27FC236}">
                <a16:creationId xmlns:a16="http://schemas.microsoft.com/office/drawing/2014/main" id="{0E73F3B7-BAE4-CC34-29C2-ED316BB5894F}"/>
              </a:ext>
            </a:extLst>
          </p:cNvPr>
          <p:cNvSpPr>
            <a:spLocks noGrp="1" noChangeArrowheads="1"/>
          </p:cNvSpPr>
          <p:nvPr>
            <p:ph idx="1"/>
          </p:nvPr>
        </p:nvSpPr>
        <p:spPr>
          <a:xfrm>
            <a:off x="134045" y="1069297"/>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Other works to focus on this problem of multiple disempowerment include;</a:t>
            </a:r>
          </a:p>
          <a:p>
            <a:pPr>
              <a:spcBef>
                <a:spcPts val="600"/>
              </a:spcBef>
              <a:spcAft>
                <a:spcPts val="600"/>
              </a:spcAft>
            </a:pPr>
            <a:r>
              <a:rPr lang="en-GB" altLang="en-US" sz="2800" dirty="0">
                <a:solidFill>
                  <a:schemeClr val="tx1">
                    <a:lumMod val="95000"/>
                    <a:lumOff val="5000"/>
                  </a:schemeClr>
                </a:solidFill>
              </a:rPr>
              <a:t>The UN publication </a:t>
            </a:r>
            <a:r>
              <a:rPr lang="en-GB" altLang="en-US" sz="2800" i="1" dirty="0">
                <a:solidFill>
                  <a:schemeClr val="tx1">
                    <a:lumMod val="95000"/>
                    <a:lumOff val="5000"/>
                  </a:schemeClr>
                </a:solidFill>
              </a:rPr>
              <a:t>Achieving Gender Equality, Women's Empowerment and Strengthening Development Cooperation </a:t>
            </a:r>
            <a:r>
              <a:rPr lang="en-GB" altLang="en-US" sz="2800" dirty="0">
                <a:solidFill>
                  <a:schemeClr val="tx1">
                    <a:lumMod val="95000"/>
                    <a:lumOff val="5000"/>
                  </a:schemeClr>
                </a:solidFill>
              </a:rPr>
              <a:t>(2010) which discussed over 100 projects worldwide and further explored issues of intersectionality</a:t>
            </a:r>
          </a:p>
          <a:p>
            <a:pPr>
              <a:spcBef>
                <a:spcPts val="600"/>
              </a:spcBef>
              <a:spcAft>
                <a:spcPts val="600"/>
              </a:spcAft>
            </a:pPr>
            <a:r>
              <a:rPr lang="en-GB" altLang="en-US" sz="2800" dirty="0">
                <a:solidFill>
                  <a:schemeClr val="tx1">
                    <a:lumMod val="95000"/>
                    <a:lumOff val="5000"/>
                  </a:schemeClr>
                </a:solidFill>
              </a:rPr>
              <a:t>However, it is not as simple as promoting the empowerment of women as this, in itself, can cause issues.</a:t>
            </a:r>
          </a:p>
          <a:p>
            <a:pPr>
              <a:spcBef>
                <a:spcPts val="600"/>
              </a:spcBef>
              <a:spcAft>
                <a:spcPts val="600"/>
              </a:spcAft>
            </a:pPr>
            <a:r>
              <a:rPr lang="en-GB" altLang="en-US" sz="2800" dirty="0">
                <a:solidFill>
                  <a:schemeClr val="tx1">
                    <a:lumMod val="95000"/>
                    <a:lumOff val="5000"/>
                  </a:schemeClr>
                </a:solidFill>
              </a:rPr>
              <a:t>For example, Fakir </a:t>
            </a:r>
            <a:r>
              <a:rPr lang="en-GB" altLang="en-US" sz="2800" i="1" dirty="0">
                <a:solidFill>
                  <a:schemeClr val="tx1">
                    <a:lumMod val="95000"/>
                    <a:lumOff val="5000"/>
                  </a:schemeClr>
                </a:solidFill>
              </a:rPr>
              <a:t>et al</a:t>
            </a:r>
            <a:r>
              <a:rPr lang="en-GB" altLang="en-US" sz="2800" dirty="0">
                <a:solidFill>
                  <a:schemeClr val="tx1">
                    <a:lumMod val="95000"/>
                    <a:lumOff val="5000"/>
                  </a:schemeClr>
                </a:solidFill>
              </a:rPr>
              <a:t> (2016) point out that female empowerment can lead to resentment in male partners and can lead to intimate partner violence (IPV) because the males have not been involved in the process of empowerment and react to a perceived threat to their own power</a:t>
            </a:r>
          </a:p>
          <a:p>
            <a:pPr marL="0" indent="0">
              <a:spcBef>
                <a:spcPts val="600"/>
              </a:spcBef>
              <a:spcAft>
                <a:spcPts val="600"/>
              </a:spcAft>
              <a:buNone/>
            </a:pPr>
            <a:endParaRPr lang="en-GB" altLang="en-US" sz="2800" dirty="0">
              <a:solidFill>
                <a:schemeClr val="tx1">
                  <a:lumMod val="95000"/>
                  <a:lumOff val="5000"/>
                </a:schemeClr>
              </a:solidFill>
            </a:endParaRPr>
          </a:p>
        </p:txBody>
      </p:sp>
      <p:sp>
        <p:nvSpPr>
          <p:cNvPr id="2" name="TextBox 1">
            <a:extLst>
              <a:ext uri="{FF2B5EF4-FFF2-40B4-BE49-F238E27FC236}">
                <a16:creationId xmlns:a16="http://schemas.microsoft.com/office/drawing/2014/main" id="{9C8C0772-27A7-33FD-DC34-5698874116F6}"/>
              </a:ext>
            </a:extLst>
          </p:cNvPr>
          <p:cNvSpPr txBox="1"/>
          <p:nvPr/>
        </p:nvSpPr>
        <p:spPr>
          <a:xfrm>
            <a:off x="4655840" y="6165304"/>
            <a:ext cx="4248472" cy="461665"/>
          </a:xfrm>
          <a:prstGeom prst="rect">
            <a:avLst/>
          </a:prstGeom>
          <a:noFill/>
        </p:spPr>
        <p:txBody>
          <a:bodyPr wrap="square" rtlCol="0">
            <a:spAutoFit/>
          </a:bodyPr>
          <a:lstStyle/>
          <a:p>
            <a:r>
              <a:rPr lang="en-GB" sz="2400" dirty="0"/>
              <a:t>Any thoughts on this last point?</a:t>
            </a:r>
          </a:p>
        </p:txBody>
      </p:sp>
      <p:pic>
        <p:nvPicPr>
          <p:cNvPr id="3" name="Picture 2" descr="A yellow and red question mark&#10;&#10;Description automatically generated">
            <a:extLst>
              <a:ext uri="{FF2B5EF4-FFF2-40B4-BE49-F238E27FC236}">
                <a16:creationId xmlns:a16="http://schemas.microsoft.com/office/drawing/2014/main" id="{EA945631-7309-7D17-2C50-69703A2E783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2304" y="6076735"/>
            <a:ext cx="638801" cy="638801"/>
          </a:xfrm>
          <a:prstGeom prst="rect">
            <a:avLst/>
          </a:prstGeom>
        </p:spPr>
      </p:pic>
    </p:spTree>
    <p:extLst>
      <p:ext uri="{BB962C8B-B14F-4D97-AF65-F5344CB8AC3E}">
        <p14:creationId xmlns:p14="http://schemas.microsoft.com/office/powerpoint/2010/main" val="157930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3B000-8E5C-86C6-3187-C96672AD5A71}"/>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E9A5CB2-59F2-1591-C243-4EB20E9835D5}"/>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Exogenous Empowerment</a:t>
            </a:r>
          </a:p>
        </p:txBody>
      </p:sp>
      <p:sp>
        <p:nvSpPr>
          <p:cNvPr id="6147" name="Rectangle 3">
            <a:extLst>
              <a:ext uri="{FF2B5EF4-FFF2-40B4-BE49-F238E27FC236}">
                <a16:creationId xmlns:a16="http://schemas.microsoft.com/office/drawing/2014/main" id="{4AF7FF43-847F-1C3A-D630-AE9453D0C8A6}"/>
              </a:ext>
            </a:extLst>
          </p:cNvPr>
          <p:cNvSpPr>
            <a:spLocks noGrp="1" noChangeArrowheads="1"/>
          </p:cNvSpPr>
          <p:nvPr>
            <p:ph idx="1"/>
          </p:nvPr>
        </p:nvSpPr>
        <p:spPr>
          <a:xfrm>
            <a:off x="335360" y="1196752"/>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Steiner and Farmer (2017, no page) then move on to discuss exogenous empowerment, which they characterise as ‘having an external cause or origin, growing or originating from outside’ </a:t>
            </a:r>
          </a:p>
          <a:p>
            <a:pPr>
              <a:spcBef>
                <a:spcPts val="600"/>
              </a:spcBef>
              <a:spcAft>
                <a:spcPts val="600"/>
              </a:spcAft>
            </a:pPr>
            <a:r>
              <a:rPr lang="en-GB" altLang="en-US" sz="2800" dirty="0">
                <a:solidFill>
                  <a:schemeClr val="tx1">
                    <a:lumMod val="95000"/>
                    <a:lumOff val="5000"/>
                  </a:schemeClr>
                </a:solidFill>
              </a:rPr>
              <a:t>Exogenous empowerment, where the government or organisation (external stakeholder) delegates some level of power or responsibility to the group or community, is the more common form of empowerment</a:t>
            </a:r>
          </a:p>
          <a:p>
            <a:pPr>
              <a:spcBef>
                <a:spcPts val="600"/>
              </a:spcBef>
              <a:spcAft>
                <a:spcPts val="600"/>
              </a:spcAft>
            </a:pPr>
            <a:r>
              <a:rPr lang="en-GB" altLang="en-US" sz="2800" dirty="0">
                <a:solidFill>
                  <a:schemeClr val="tx1">
                    <a:lumMod val="95000"/>
                    <a:lumOff val="5000"/>
                  </a:schemeClr>
                </a:solidFill>
              </a:rPr>
              <a:t>Steiner and Farmer go on to argue that, ‘Whilst the external stakeholder is not necessarily all supremely powerful, criticism of exogenous development hinges on the dominant role of external players which can neglect and downplay local knowledge and values’ (ibid)</a:t>
            </a:r>
          </a:p>
          <a:p>
            <a:pPr>
              <a:spcBef>
                <a:spcPts val="600"/>
              </a:spcBef>
              <a:spcAft>
                <a:spcPts val="600"/>
              </a:spcAft>
            </a:pPr>
            <a:endParaRPr lang="en-GB" altLang="en-US" sz="2800"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p:txBody>
      </p:sp>
      <p:sp>
        <p:nvSpPr>
          <p:cNvPr id="2" name="TextBox 1">
            <a:extLst>
              <a:ext uri="{FF2B5EF4-FFF2-40B4-BE49-F238E27FC236}">
                <a16:creationId xmlns:a16="http://schemas.microsoft.com/office/drawing/2014/main" id="{024B2328-FCA3-8E86-E7CB-3E5968549518}"/>
              </a:ext>
            </a:extLst>
          </p:cNvPr>
          <p:cNvSpPr txBox="1"/>
          <p:nvPr/>
        </p:nvSpPr>
        <p:spPr>
          <a:xfrm>
            <a:off x="4655840" y="6165304"/>
            <a:ext cx="4248472" cy="461665"/>
          </a:xfrm>
          <a:prstGeom prst="rect">
            <a:avLst/>
          </a:prstGeom>
          <a:noFill/>
        </p:spPr>
        <p:txBody>
          <a:bodyPr wrap="square" rtlCol="0">
            <a:spAutoFit/>
          </a:bodyPr>
          <a:lstStyle/>
          <a:p>
            <a:r>
              <a:rPr lang="en-GB" sz="2400" dirty="0"/>
              <a:t>Can you think of any examples?</a:t>
            </a:r>
          </a:p>
        </p:txBody>
      </p:sp>
      <p:pic>
        <p:nvPicPr>
          <p:cNvPr id="4" name="Picture 3" descr="A yellow and red question mark&#10;&#10;Description automatically generated">
            <a:extLst>
              <a:ext uri="{FF2B5EF4-FFF2-40B4-BE49-F238E27FC236}">
                <a16:creationId xmlns:a16="http://schemas.microsoft.com/office/drawing/2014/main" id="{7F0208D2-3C25-9F77-E83A-D815391A6F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2304" y="6076735"/>
            <a:ext cx="638801" cy="638801"/>
          </a:xfrm>
          <a:prstGeom prst="rect">
            <a:avLst/>
          </a:prstGeom>
        </p:spPr>
      </p:pic>
    </p:spTree>
    <p:extLst>
      <p:ext uri="{BB962C8B-B14F-4D97-AF65-F5344CB8AC3E}">
        <p14:creationId xmlns:p14="http://schemas.microsoft.com/office/powerpoint/2010/main" val="129887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8927E-400E-F064-F982-E2EC3FC7BCF4}"/>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63FF9FF0-CECE-237B-B844-ABABE6098F80}"/>
              </a:ext>
            </a:extLst>
          </p:cNvPr>
          <p:cNvSpPr>
            <a:spLocks noGrp="1" noChangeArrowheads="1"/>
          </p:cNvSpPr>
          <p:nvPr>
            <p:ph type="title"/>
          </p:nvPr>
        </p:nvSpPr>
        <p:spPr>
          <a:xfrm>
            <a:off x="407368" y="44624"/>
            <a:ext cx="11141165" cy="792088"/>
          </a:xfrm>
          <a:noFill/>
          <a:ln>
            <a:noFill/>
          </a:ln>
        </p:spPr>
        <p:txBody>
          <a:bodyPr wrap="square">
            <a:normAutofit fontScale="90000"/>
          </a:bodyPr>
          <a:lstStyle/>
          <a:p>
            <a:pPr eaLnBrk="1" hangingPunct="1"/>
            <a:r>
              <a:rPr lang="en-GB" altLang="en-US" sz="4800" b="1" dirty="0"/>
              <a:t>Problematising</a:t>
            </a:r>
          </a:p>
        </p:txBody>
      </p:sp>
      <p:sp>
        <p:nvSpPr>
          <p:cNvPr id="6147" name="Rectangle 3">
            <a:extLst>
              <a:ext uri="{FF2B5EF4-FFF2-40B4-BE49-F238E27FC236}">
                <a16:creationId xmlns:a16="http://schemas.microsoft.com/office/drawing/2014/main" id="{DB5321D3-E42F-1BE7-5753-EE30302E7535}"/>
              </a:ext>
            </a:extLst>
          </p:cNvPr>
          <p:cNvSpPr>
            <a:spLocks noGrp="1" noChangeArrowheads="1"/>
          </p:cNvSpPr>
          <p:nvPr>
            <p:ph idx="1"/>
          </p:nvPr>
        </p:nvSpPr>
        <p:spPr>
          <a:xfrm>
            <a:off x="471044" y="980728"/>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In his work, </a:t>
            </a:r>
            <a:r>
              <a:rPr lang="en-GB" altLang="en-US" sz="2800" i="1" dirty="0">
                <a:solidFill>
                  <a:schemeClr val="tx1">
                    <a:lumMod val="95000"/>
                    <a:lumOff val="5000"/>
                  </a:schemeClr>
                </a:solidFill>
              </a:rPr>
              <a:t>The History of Madness </a:t>
            </a:r>
            <a:r>
              <a:rPr lang="en-GB" altLang="en-US" sz="2800" dirty="0">
                <a:solidFill>
                  <a:schemeClr val="tx1">
                    <a:lumMod val="95000"/>
                    <a:lumOff val="5000"/>
                  </a:schemeClr>
                </a:solidFill>
              </a:rPr>
              <a:t>Michel Foucault argued that society’s attitude to mental health is negatively influenced by assumptions and ‘common knowledge’</a:t>
            </a:r>
          </a:p>
          <a:p>
            <a:pPr>
              <a:spcBef>
                <a:spcPts val="600"/>
              </a:spcBef>
              <a:spcAft>
                <a:spcPts val="600"/>
              </a:spcAft>
            </a:pPr>
            <a:r>
              <a:rPr lang="en-GB" altLang="en-US" sz="2800" dirty="0">
                <a:solidFill>
                  <a:schemeClr val="tx1">
                    <a:lumMod val="95000"/>
                    <a:lumOff val="5000"/>
                  </a:schemeClr>
                </a:solidFill>
              </a:rPr>
              <a:t>He argued that, in order to understand any complex issue one needs to remove these assumptions and challenge the ‘common knowledge’.</a:t>
            </a:r>
          </a:p>
          <a:p>
            <a:pPr>
              <a:spcBef>
                <a:spcPts val="600"/>
              </a:spcBef>
              <a:spcAft>
                <a:spcPts val="600"/>
              </a:spcAft>
            </a:pPr>
            <a:r>
              <a:rPr lang="en-GB" altLang="en-US" sz="2800" dirty="0">
                <a:solidFill>
                  <a:schemeClr val="tx1">
                    <a:lumMod val="95000"/>
                    <a:lumOff val="5000"/>
                  </a:schemeClr>
                </a:solidFill>
              </a:rPr>
              <a:t>He called this process ‘problematisation’ (the critical enquiry into a ‘problem’ in society in order to see the issue clearly)</a:t>
            </a:r>
          </a:p>
          <a:p>
            <a:pPr>
              <a:spcBef>
                <a:spcPts val="600"/>
              </a:spcBef>
              <a:spcAft>
                <a:spcPts val="600"/>
              </a:spcAft>
            </a:pPr>
            <a:r>
              <a:rPr lang="en-GB" altLang="en-US" sz="2800" dirty="0">
                <a:solidFill>
                  <a:schemeClr val="tx1">
                    <a:lumMod val="95000"/>
                    <a:lumOff val="5000"/>
                  </a:schemeClr>
                </a:solidFill>
              </a:rPr>
              <a:t>Reich and Hager (2014) argue that the process of problematisation is not only an academic exercise but is vital for professionals as it ‘open(s) up new ways of thinking about practice and learning’</a:t>
            </a: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190781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70BA8-A330-F381-6083-9D13DD71B241}"/>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A4B4EE9-EE2A-8D2B-15EC-648A11447FAD}"/>
              </a:ext>
            </a:extLst>
          </p:cNvPr>
          <p:cNvSpPr>
            <a:spLocks noGrp="1" noChangeArrowheads="1"/>
          </p:cNvSpPr>
          <p:nvPr>
            <p:ph type="title"/>
          </p:nvPr>
        </p:nvSpPr>
        <p:spPr>
          <a:xfrm>
            <a:off x="407368" y="44624"/>
            <a:ext cx="11141165" cy="792088"/>
          </a:xfrm>
          <a:noFill/>
          <a:ln>
            <a:noFill/>
          </a:ln>
        </p:spPr>
        <p:txBody>
          <a:bodyPr wrap="square">
            <a:normAutofit fontScale="90000"/>
          </a:bodyPr>
          <a:lstStyle/>
          <a:p>
            <a:pPr eaLnBrk="1" hangingPunct="1"/>
            <a:r>
              <a:rPr lang="en-GB" altLang="en-US" sz="4800" b="1" dirty="0"/>
              <a:t>Problematising</a:t>
            </a:r>
          </a:p>
        </p:txBody>
      </p:sp>
      <p:sp>
        <p:nvSpPr>
          <p:cNvPr id="6147" name="Rectangle 3">
            <a:extLst>
              <a:ext uri="{FF2B5EF4-FFF2-40B4-BE49-F238E27FC236}">
                <a16:creationId xmlns:a16="http://schemas.microsoft.com/office/drawing/2014/main" id="{8DEF77D0-0CF6-43C4-98EF-A3265A682A77}"/>
              </a:ext>
            </a:extLst>
          </p:cNvPr>
          <p:cNvSpPr>
            <a:spLocks noGrp="1" noChangeArrowheads="1"/>
          </p:cNvSpPr>
          <p:nvPr>
            <p:ph idx="1"/>
          </p:nvPr>
        </p:nvSpPr>
        <p:spPr>
          <a:xfrm>
            <a:off x="335360" y="1052736"/>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An example of this, in the area of empowerment, can be seen in the work of Fakir </a:t>
            </a:r>
            <a:r>
              <a:rPr lang="en-GB" altLang="en-US" sz="2800" i="1" dirty="0">
                <a:solidFill>
                  <a:schemeClr val="tx1">
                    <a:lumMod val="95000"/>
                    <a:lumOff val="5000"/>
                  </a:schemeClr>
                </a:solidFill>
              </a:rPr>
              <a:t>et al</a:t>
            </a:r>
            <a:r>
              <a:rPr lang="en-GB" altLang="en-US" sz="2800" dirty="0">
                <a:solidFill>
                  <a:schemeClr val="tx1">
                    <a:lumMod val="95000"/>
                    <a:lumOff val="5000"/>
                  </a:schemeClr>
                </a:solidFill>
              </a:rPr>
              <a:t> (2016) mentioned earlier. </a:t>
            </a:r>
          </a:p>
          <a:p>
            <a:pPr>
              <a:spcBef>
                <a:spcPts val="600"/>
              </a:spcBef>
              <a:spcAft>
                <a:spcPts val="600"/>
              </a:spcAft>
            </a:pPr>
            <a:r>
              <a:rPr lang="en-GB" altLang="en-US" sz="2800" dirty="0">
                <a:solidFill>
                  <a:schemeClr val="tx1">
                    <a:lumMod val="95000"/>
                    <a:lumOff val="5000"/>
                  </a:schemeClr>
                </a:solidFill>
              </a:rPr>
              <a:t>In this study, the empowerment of women which is generally ‘assumed’ to be a positive thing led to negative consequences</a:t>
            </a:r>
          </a:p>
          <a:p>
            <a:pPr>
              <a:spcBef>
                <a:spcPts val="600"/>
              </a:spcBef>
              <a:spcAft>
                <a:spcPts val="600"/>
              </a:spcAft>
            </a:pPr>
            <a:r>
              <a:rPr lang="en-GB" altLang="en-US" sz="2800" dirty="0">
                <a:solidFill>
                  <a:schemeClr val="tx1">
                    <a:lumMod val="95000"/>
                    <a:lumOff val="5000"/>
                  </a:schemeClr>
                </a:solidFill>
              </a:rPr>
              <a:t>By removing the assumptions, the professional can seek to ensure that their practice is as ethical and effective as possible.</a:t>
            </a:r>
          </a:p>
          <a:p>
            <a:pPr>
              <a:spcBef>
                <a:spcPts val="600"/>
              </a:spcBef>
              <a:spcAft>
                <a:spcPts val="600"/>
              </a:spcAft>
            </a:pPr>
            <a:r>
              <a:rPr lang="en-GB" altLang="en-US" sz="2800" dirty="0">
                <a:solidFill>
                  <a:schemeClr val="tx1">
                    <a:lumMod val="95000"/>
                    <a:lumOff val="5000"/>
                  </a:schemeClr>
                </a:solidFill>
              </a:rPr>
              <a:t>Reich and Hager (2014) argue that problematising a practice results in a  ‘more nuanced and complex way of conceptualising professional learning’</a:t>
            </a:r>
          </a:p>
          <a:p>
            <a:pPr>
              <a:spcBef>
                <a:spcPts val="600"/>
              </a:spcBef>
              <a:spcAft>
                <a:spcPts val="600"/>
              </a:spcAft>
            </a:pPr>
            <a:r>
              <a:rPr lang="en-GB" altLang="en-US" sz="2800" dirty="0">
                <a:solidFill>
                  <a:schemeClr val="tx1">
                    <a:lumMod val="95000"/>
                    <a:lumOff val="5000"/>
                  </a:schemeClr>
                </a:solidFill>
              </a:rPr>
              <a:t>In this way , the process can be seen to have importance for the professional Advocate</a:t>
            </a: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p:txBody>
      </p:sp>
    </p:spTree>
    <p:extLst>
      <p:ext uri="{BB962C8B-B14F-4D97-AF65-F5344CB8AC3E}">
        <p14:creationId xmlns:p14="http://schemas.microsoft.com/office/powerpoint/2010/main" val="44995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1FC04-F847-F700-0932-FD6CE1E8BBD0}"/>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E77B2E60-E4D2-05E6-CEAC-8C218B73C280}"/>
              </a:ext>
            </a:extLst>
          </p:cNvPr>
          <p:cNvSpPr>
            <a:spLocks noGrp="1" noChangeArrowheads="1"/>
          </p:cNvSpPr>
          <p:nvPr>
            <p:ph type="title"/>
          </p:nvPr>
        </p:nvSpPr>
        <p:spPr>
          <a:xfrm>
            <a:off x="377363" y="188640"/>
            <a:ext cx="11141165" cy="792088"/>
          </a:xfrm>
          <a:noFill/>
          <a:ln>
            <a:noFill/>
          </a:ln>
        </p:spPr>
        <p:txBody>
          <a:bodyPr wrap="square">
            <a:normAutofit fontScale="90000"/>
          </a:bodyPr>
          <a:lstStyle/>
          <a:p>
            <a:pPr eaLnBrk="1" hangingPunct="1"/>
            <a:r>
              <a:rPr lang="en-GB" altLang="en-US" sz="4800" b="1" dirty="0"/>
              <a:t>Conscientisation</a:t>
            </a:r>
          </a:p>
        </p:txBody>
      </p:sp>
      <p:sp>
        <p:nvSpPr>
          <p:cNvPr id="3" name="TextBox 2">
            <a:extLst>
              <a:ext uri="{FF2B5EF4-FFF2-40B4-BE49-F238E27FC236}">
                <a16:creationId xmlns:a16="http://schemas.microsoft.com/office/drawing/2014/main" id="{5813EEB3-8B77-E050-F04E-14AF73735D86}"/>
              </a:ext>
            </a:extLst>
          </p:cNvPr>
          <p:cNvSpPr txBox="1"/>
          <p:nvPr/>
        </p:nvSpPr>
        <p:spPr>
          <a:xfrm>
            <a:off x="479376" y="1052736"/>
            <a:ext cx="11305256" cy="48628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One final theoretical concept that is useful when thinking of developing professional practice is conscientisation</a:t>
            </a:r>
          </a:p>
          <a:p>
            <a:pPr marL="457200" indent="-457200">
              <a:spcBef>
                <a:spcPts val="600"/>
              </a:spcBef>
              <a:spcAft>
                <a:spcPts val="600"/>
              </a:spcAft>
              <a:buFont typeface="Arial" panose="020B0604020202020204" pitchFamily="34" charset="0"/>
              <a:buChar char="•"/>
            </a:pPr>
            <a:r>
              <a:rPr lang="en-GB" sz="2800" dirty="0"/>
              <a:t>Developed by the critical theorist and educator Paulo Freire (2014) as part of his work to empower poor and oppressed people through education</a:t>
            </a:r>
          </a:p>
          <a:p>
            <a:pPr marL="457200" indent="-457200">
              <a:spcBef>
                <a:spcPts val="600"/>
              </a:spcBef>
              <a:spcAft>
                <a:spcPts val="600"/>
              </a:spcAft>
              <a:buFont typeface="Arial" panose="020B0604020202020204" pitchFamily="34" charset="0"/>
              <a:buChar char="•"/>
            </a:pPr>
            <a:r>
              <a:rPr lang="en-GB" sz="2800" dirty="0"/>
              <a:t>He argued for a process of ‘consciousness raising’ which would lead to the development of a ‘critical consciousness’ that would allow individuals to take control of the decision-making process</a:t>
            </a:r>
          </a:p>
          <a:p>
            <a:pPr marL="457200" indent="-457200">
              <a:spcBef>
                <a:spcPts val="600"/>
              </a:spcBef>
              <a:spcAft>
                <a:spcPts val="600"/>
              </a:spcAft>
              <a:buFont typeface="Arial" panose="020B0604020202020204" pitchFamily="34" charset="0"/>
              <a:buChar char="•"/>
            </a:pPr>
            <a:r>
              <a:rPr lang="en-GB" sz="2800" dirty="0"/>
              <a:t>Further developed by theorists such as Roberts (1996) the concept is still much used in the field of empowerment.</a:t>
            </a:r>
          </a:p>
        </p:txBody>
      </p:sp>
    </p:spTree>
    <p:extLst>
      <p:ext uri="{BB962C8B-B14F-4D97-AF65-F5344CB8AC3E}">
        <p14:creationId xmlns:p14="http://schemas.microsoft.com/office/powerpoint/2010/main" val="291454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32761-B144-D315-95C8-D5C9985B55E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651A5C-2B83-A6E6-2A28-D045B3BF336D}"/>
              </a:ext>
            </a:extLst>
          </p:cNvPr>
          <p:cNvSpPr>
            <a:spLocks noGrp="1" noChangeArrowheads="1"/>
          </p:cNvSpPr>
          <p:nvPr>
            <p:ph type="title"/>
          </p:nvPr>
        </p:nvSpPr>
        <p:spPr>
          <a:xfrm>
            <a:off x="377363" y="188640"/>
            <a:ext cx="11141165" cy="792088"/>
          </a:xfrm>
          <a:noFill/>
          <a:ln>
            <a:noFill/>
          </a:ln>
        </p:spPr>
        <p:txBody>
          <a:bodyPr wrap="square">
            <a:normAutofit fontScale="90000"/>
          </a:bodyPr>
          <a:lstStyle/>
          <a:p>
            <a:pPr eaLnBrk="1" hangingPunct="1"/>
            <a:r>
              <a:rPr lang="en-GB" altLang="en-US" sz="4800" b="1" dirty="0"/>
              <a:t>Conscientisation</a:t>
            </a:r>
          </a:p>
        </p:txBody>
      </p:sp>
      <p:sp>
        <p:nvSpPr>
          <p:cNvPr id="3" name="TextBox 2">
            <a:extLst>
              <a:ext uri="{FF2B5EF4-FFF2-40B4-BE49-F238E27FC236}">
                <a16:creationId xmlns:a16="http://schemas.microsoft.com/office/drawing/2014/main" id="{84F0FF6C-6DCF-AC57-659E-A93D7FF694C1}"/>
              </a:ext>
            </a:extLst>
          </p:cNvPr>
          <p:cNvSpPr txBox="1"/>
          <p:nvPr/>
        </p:nvSpPr>
        <p:spPr>
          <a:xfrm>
            <a:off x="377363" y="1052736"/>
            <a:ext cx="11141165" cy="544764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Dalrymple and Burke (2001: p. 15) quote Freire (1972) ‘in order for the oppressed to be able to wage the struggle for their liberation they must perceive the reality of oppression, not as a closed world from which there is no exit, but as a limited situation which they can transform’.</a:t>
            </a:r>
          </a:p>
          <a:p>
            <a:pPr marL="457200" indent="-457200">
              <a:spcBef>
                <a:spcPts val="600"/>
              </a:spcBef>
              <a:spcAft>
                <a:spcPts val="600"/>
              </a:spcAft>
              <a:buFont typeface="Arial" panose="020B0604020202020204" pitchFamily="34" charset="0"/>
              <a:buChar char="•"/>
            </a:pPr>
            <a:r>
              <a:rPr lang="en-GB" altLang="en-US" sz="2800" dirty="0"/>
              <a:t>It is this idea of transformation , of changing things for the better, that is at the centre of the concept of empowerment</a:t>
            </a:r>
          </a:p>
          <a:p>
            <a:pPr marL="457200" indent="-457200">
              <a:spcBef>
                <a:spcPts val="600"/>
              </a:spcBef>
              <a:spcAft>
                <a:spcPts val="600"/>
              </a:spcAft>
              <a:buFont typeface="Arial" panose="020B0604020202020204" pitchFamily="34" charset="0"/>
              <a:buChar char="•"/>
            </a:pPr>
            <a:r>
              <a:rPr lang="en-GB" altLang="en-US" sz="2800" dirty="0"/>
              <a:t>Put simply, it states that in order for people to change a situation they must first be aware of the inequality they face</a:t>
            </a:r>
          </a:p>
          <a:p>
            <a:pPr marL="457200" indent="-457200">
              <a:spcBef>
                <a:spcPts val="600"/>
              </a:spcBef>
              <a:spcAft>
                <a:spcPts val="600"/>
              </a:spcAft>
              <a:buFont typeface="Arial" panose="020B0604020202020204" pitchFamily="34" charset="0"/>
              <a:buChar char="•"/>
            </a:pPr>
            <a:r>
              <a:rPr lang="en-GB" altLang="en-US" sz="2800" dirty="0"/>
              <a:t>Freire’s work had much influence on the ‘liberation’ theories that we discussed earlier.</a:t>
            </a:r>
          </a:p>
          <a:p>
            <a:pPr>
              <a:spcBef>
                <a:spcPts val="600"/>
              </a:spcBef>
              <a:spcAft>
                <a:spcPts val="600"/>
              </a:spcAft>
            </a:pPr>
            <a:endParaRPr lang="en-GB" sz="2800" dirty="0"/>
          </a:p>
        </p:txBody>
      </p:sp>
    </p:spTree>
    <p:extLst>
      <p:ext uri="{BB962C8B-B14F-4D97-AF65-F5344CB8AC3E}">
        <p14:creationId xmlns:p14="http://schemas.microsoft.com/office/powerpoint/2010/main" val="23883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E7539-53B8-6E23-25AE-7EDBAF9ABE5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17028E33-C5A3-97DD-AD57-F1545B618F64}"/>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Praxis</a:t>
            </a:r>
          </a:p>
        </p:txBody>
      </p:sp>
      <p:sp>
        <p:nvSpPr>
          <p:cNvPr id="6147" name="Rectangle 3">
            <a:extLst>
              <a:ext uri="{FF2B5EF4-FFF2-40B4-BE49-F238E27FC236}">
                <a16:creationId xmlns:a16="http://schemas.microsoft.com/office/drawing/2014/main" id="{A8D7F095-1BA9-1B30-A8FB-592F538C7CF8}"/>
              </a:ext>
            </a:extLst>
          </p:cNvPr>
          <p:cNvSpPr>
            <a:spLocks noGrp="1" noChangeArrowheads="1"/>
          </p:cNvSpPr>
          <p:nvPr>
            <p:ph idx="1"/>
          </p:nvPr>
        </p:nvSpPr>
        <p:spPr>
          <a:xfrm>
            <a:off x="335360" y="105273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Throughout this Theme we have explored the various theoretical strands that contribute to ideas of empowerment and, by extension to Advocacy, e.g.;</a:t>
            </a:r>
          </a:p>
          <a:p>
            <a:pPr>
              <a:spcBef>
                <a:spcPts val="600"/>
              </a:spcBef>
              <a:spcAft>
                <a:spcPts val="600"/>
              </a:spcAft>
            </a:pPr>
            <a:r>
              <a:rPr lang="en-GB" altLang="en-US" sz="2600" dirty="0">
                <a:solidFill>
                  <a:schemeClr val="tx1">
                    <a:lumMod val="95000"/>
                    <a:lumOff val="5000"/>
                  </a:schemeClr>
                </a:solidFill>
              </a:rPr>
              <a:t>Theories of Power (Foucault and Middleton)</a:t>
            </a:r>
          </a:p>
          <a:p>
            <a:pPr>
              <a:spcBef>
                <a:spcPts val="600"/>
              </a:spcBef>
              <a:spcAft>
                <a:spcPts val="600"/>
              </a:spcAft>
            </a:pPr>
            <a:r>
              <a:rPr lang="en-GB" altLang="en-US" sz="2600" dirty="0">
                <a:solidFill>
                  <a:schemeClr val="tx1">
                    <a:lumMod val="95000"/>
                    <a:lumOff val="5000"/>
                  </a:schemeClr>
                </a:solidFill>
              </a:rPr>
              <a:t>Empowerment theory itself</a:t>
            </a:r>
          </a:p>
          <a:p>
            <a:pPr>
              <a:spcBef>
                <a:spcPts val="600"/>
              </a:spcBef>
              <a:spcAft>
                <a:spcPts val="600"/>
              </a:spcAft>
            </a:pPr>
            <a:r>
              <a:rPr lang="en-GB" altLang="en-US" sz="2600" dirty="0">
                <a:solidFill>
                  <a:schemeClr val="tx1">
                    <a:lumMod val="95000"/>
                    <a:lumOff val="5000"/>
                  </a:schemeClr>
                </a:solidFill>
              </a:rPr>
              <a:t>Social Control</a:t>
            </a:r>
          </a:p>
          <a:p>
            <a:pPr>
              <a:spcBef>
                <a:spcPts val="600"/>
              </a:spcBef>
              <a:spcAft>
                <a:spcPts val="600"/>
              </a:spcAft>
            </a:pPr>
            <a:r>
              <a:rPr lang="en-GB" altLang="en-US" sz="2600" dirty="0">
                <a:solidFill>
                  <a:schemeClr val="tx1">
                    <a:lumMod val="95000"/>
                    <a:lumOff val="5000"/>
                  </a:schemeClr>
                </a:solidFill>
              </a:rPr>
              <a:t>Theories of Participation (</a:t>
            </a:r>
            <a:r>
              <a:rPr lang="en-GB" altLang="en-US" sz="2600" dirty="0" err="1">
                <a:solidFill>
                  <a:schemeClr val="tx1">
                    <a:lumMod val="95000"/>
                    <a:lumOff val="5000"/>
                  </a:schemeClr>
                </a:solidFill>
              </a:rPr>
              <a:t>Arnstein</a:t>
            </a:r>
            <a:r>
              <a:rPr lang="en-GB" altLang="en-US" sz="2600" dirty="0">
                <a:solidFill>
                  <a:schemeClr val="tx1">
                    <a:lumMod val="95000"/>
                    <a:lumOff val="5000"/>
                  </a:schemeClr>
                </a:solidFill>
              </a:rPr>
              <a:t>)</a:t>
            </a:r>
          </a:p>
          <a:p>
            <a:pPr>
              <a:spcBef>
                <a:spcPts val="600"/>
              </a:spcBef>
              <a:spcAft>
                <a:spcPts val="600"/>
              </a:spcAft>
            </a:pPr>
            <a:r>
              <a:rPr lang="en-GB" altLang="en-US" sz="2600" dirty="0">
                <a:solidFill>
                  <a:schemeClr val="tx1">
                    <a:lumMod val="95000"/>
                    <a:lumOff val="5000"/>
                  </a:schemeClr>
                </a:solidFill>
              </a:rPr>
              <a:t>Liberation theory</a:t>
            </a:r>
          </a:p>
          <a:p>
            <a:pPr>
              <a:spcBef>
                <a:spcPts val="600"/>
              </a:spcBef>
              <a:spcAft>
                <a:spcPts val="600"/>
              </a:spcAft>
            </a:pPr>
            <a:r>
              <a:rPr lang="en-GB" altLang="en-US" sz="2600" dirty="0">
                <a:solidFill>
                  <a:schemeClr val="tx1">
                    <a:lumMod val="95000"/>
                    <a:lumOff val="5000"/>
                  </a:schemeClr>
                </a:solidFill>
              </a:rPr>
              <a:t>Social </a:t>
            </a:r>
            <a:r>
              <a:rPr lang="en-GB" altLang="en-US" sz="2600" dirty="0" err="1">
                <a:solidFill>
                  <a:schemeClr val="tx1">
                    <a:lumMod val="95000"/>
                    <a:lumOff val="5000"/>
                  </a:schemeClr>
                </a:solidFill>
              </a:rPr>
              <a:t>Captial</a:t>
            </a:r>
            <a:endParaRPr lang="en-GB" altLang="en-US" sz="2600" dirty="0">
              <a:solidFill>
                <a:schemeClr val="tx1">
                  <a:lumMod val="95000"/>
                  <a:lumOff val="5000"/>
                </a:schemeClr>
              </a:solidFill>
            </a:endParaRPr>
          </a:p>
          <a:p>
            <a:pPr>
              <a:spcBef>
                <a:spcPts val="600"/>
              </a:spcBef>
              <a:spcAft>
                <a:spcPts val="600"/>
              </a:spcAft>
            </a:pPr>
            <a:r>
              <a:rPr lang="en-GB" altLang="en-US" sz="2600" dirty="0">
                <a:solidFill>
                  <a:schemeClr val="tx1">
                    <a:lumMod val="95000"/>
                    <a:lumOff val="5000"/>
                  </a:schemeClr>
                </a:solidFill>
              </a:rPr>
              <a:t>Problematisation and Conscientisation</a:t>
            </a:r>
          </a:p>
          <a:p>
            <a:pPr marL="0" indent="0">
              <a:spcBef>
                <a:spcPts val="600"/>
              </a:spcBef>
              <a:spcAft>
                <a:spcPts val="600"/>
              </a:spcAft>
              <a:buNone/>
            </a:pPr>
            <a:endParaRPr lang="en-GB" altLang="en-US" sz="2600" dirty="0">
              <a:solidFill>
                <a:schemeClr val="tx1">
                  <a:lumMod val="95000"/>
                  <a:lumOff val="5000"/>
                </a:schemeClr>
              </a:solidFill>
            </a:endParaRPr>
          </a:p>
        </p:txBody>
      </p:sp>
    </p:spTree>
    <p:extLst>
      <p:ext uri="{BB962C8B-B14F-4D97-AF65-F5344CB8AC3E}">
        <p14:creationId xmlns:p14="http://schemas.microsoft.com/office/powerpoint/2010/main" val="93217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02A65-E9B7-9251-62CE-DCDB10F436D1}"/>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6B88171-61C8-E4A9-3B04-42BE64FF1993}"/>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Praxis</a:t>
            </a:r>
          </a:p>
        </p:txBody>
      </p:sp>
      <p:sp>
        <p:nvSpPr>
          <p:cNvPr id="6147" name="Rectangle 3">
            <a:extLst>
              <a:ext uri="{FF2B5EF4-FFF2-40B4-BE49-F238E27FC236}">
                <a16:creationId xmlns:a16="http://schemas.microsoft.com/office/drawing/2014/main" id="{5D491548-2AF7-1EA9-11FE-298F9E366DC7}"/>
              </a:ext>
            </a:extLst>
          </p:cNvPr>
          <p:cNvSpPr>
            <a:spLocks noGrp="1" noChangeArrowheads="1"/>
          </p:cNvSpPr>
          <p:nvPr>
            <p:ph idx="1"/>
          </p:nvPr>
        </p:nvSpPr>
        <p:spPr>
          <a:xfrm>
            <a:off x="335360" y="105273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In many cases these theoretical approaches have been applied to professional practice</a:t>
            </a:r>
          </a:p>
          <a:p>
            <a:pPr>
              <a:spcBef>
                <a:spcPts val="600"/>
              </a:spcBef>
              <a:spcAft>
                <a:spcPts val="600"/>
              </a:spcAft>
            </a:pPr>
            <a:r>
              <a:rPr lang="en-GB" altLang="en-US" sz="2600" dirty="0">
                <a:solidFill>
                  <a:schemeClr val="tx1">
                    <a:lumMod val="95000"/>
                    <a:lumOff val="5000"/>
                  </a:schemeClr>
                </a:solidFill>
              </a:rPr>
              <a:t>For example </a:t>
            </a:r>
            <a:r>
              <a:rPr lang="en-GB" altLang="en-US" sz="2600" dirty="0" err="1">
                <a:solidFill>
                  <a:schemeClr val="tx1">
                    <a:lumMod val="95000"/>
                    <a:lumOff val="5000"/>
                  </a:schemeClr>
                </a:solidFill>
              </a:rPr>
              <a:t>Arnstein’s</a:t>
            </a:r>
            <a:r>
              <a:rPr lang="en-GB" altLang="en-US" sz="2600" dirty="0">
                <a:solidFill>
                  <a:schemeClr val="tx1">
                    <a:lumMod val="95000"/>
                    <a:lumOff val="5000"/>
                  </a:schemeClr>
                </a:solidFill>
              </a:rPr>
              <a:t> ideas of gaining effective participation and Reich and Hager’s arguments that problematisation is essential to professional learning.</a:t>
            </a:r>
          </a:p>
          <a:p>
            <a:pPr>
              <a:spcBef>
                <a:spcPts val="600"/>
              </a:spcBef>
              <a:spcAft>
                <a:spcPts val="600"/>
              </a:spcAft>
            </a:pPr>
            <a:r>
              <a:rPr lang="en-GB" altLang="en-US" sz="2600" dirty="0">
                <a:solidFill>
                  <a:schemeClr val="tx1">
                    <a:lumMod val="95000"/>
                    <a:lumOff val="5000"/>
                  </a:schemeClr>
                </a:solidFill>
              </a:rPr>
              <a:t>The combining of theory and practice in this way is often known as ‘praxis’ which has been defined by Blackburn (2016) as ‘the application of a theory to cases encountered in experience’</a:t>
            </a:r>
          </a:p>
          <a:p>
            <a:pPr>
              <a:spcBef>
                <a:spcPts val="600"/>
              </a:spcBef>
              <a:spcAft>
                <a:spcPts val="600"/>
              </a:spcAft>
            </a:pPr>
            <a:r>
              <a:rPr lang="en-GB" altLang="en-US" sz="2600" dirty="0">
                <a:solidFill>
                  <a:schemeClr val="tx1">
                    <a:lumMod val="95000"/>
                    <a:lumOff val="5000"/>
                  </a:schemeClr>
                </a:solidFill>
              </a:rPr>
              <a:t>Whilst there are other, sometimes competing views, it is this sense which is of most use to the Advocate</a:t>
            </a:r>
          </a:p>
          <a:p>
            <a:pPr>
              <a:spcBef>
                <a:spcPts val="600"/>
              </a:spcBef>
              <a:spcAft>
                <a:spcPts val="600"/>
              </a:spcAft>
            </a:pPr>
            <a:r>
              <a:rPr lang="en-GB" altLang="en-US" sz="2600" dirty="0">
                <a:solidFill>
                  <a:schemeClr val="tx1">
                    <a:lumMod val="95000"/>
                    <a:lumOff val="5000"/>
                  </a:schemeClr>
                </a:solidFill>
              </a:rPr>
              <a:t>For example, Roberts (1996) talks of ‘the link between conscientisation and praxis’</a:t>
            </a:r>
          </a:p>
        </p:txBody>
      </p:sp>
    </p:spTree>
    <p:extLst>
      <p:ext uri="{BB962C8B-B14F-4D97-AF65-F5344CB8AC3E}">
        <p14:creationId xmlns:p14="http://schemas.microsoft.com/office/powerpoint/2010/main" val="81508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09E22-B730-EAD3-7E72-B85B9AD34112}"/>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63825186-8227-0044-BF1C-9956A3073F6D}"/>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t>Praxis</a:t>
            </a:r>
          </a:p>
        </p:txBody>
      </p:sp>
      <p:sp>
        <p:nvSpPr>
          <p:cNvPr id="6147" name="Rectangle 3">
            <a:extLst>
              <a:ext uri="{FF2B5EF4-FFF2-40B4-BE49-F238E27FC236}">
                <a16:creationId xmlns:a16="http://schemas.microsoft.com/office/drawing/2014/main" id="{449B7A24-C3B2-6E54-A301-76BB0952C70F}"/>
              </a:ext>
            </a:extLst>
          </p:cNvPr>
          <p:cNvSpPr>
            <a:spLocks noGrp="1" noChangeArrowheads="1"/>
          </p:cNvSpPr>
          <p:nvPr>
            <p:ph idx="1"/>
          </p:nvPr>
        </p:nvSpPr>
        <p:spPr>
          <a:xfrm>
            <a:off x="335360" y="105273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The academic literature has many examples of this combining of theory and practice</a:t>
            </a:r>
          </a:p>
          <a:p>
            <a:pPr>
              <a:spcBef>
                <a:spcPts val="600"/>
              </a:spcBef>
              <a:spcAft>
                <a:spcPts val="600"/>
              </a:spcAft>
            </a:pPr>
            <a:r>
              <a:rPr lang="en-GB" altLang="en-US" sz="2600" dirty="0">
                <a:solidFill>
                  <a:schemeClr val="tx1">
                    <a:lumMod val="95000"/>
                    <a:lumOff val="5000"/>
                  </a:schemeClr>
                </a:solidFill>
              </a:rPr>
              <a:t>For example, Jenny </a:t>
            </a:r>
            <a:r>
              <a:rPr lang="en-GB" altLang="en-US" sz="2600" dirty="0" err="1">
                <a:solidFill>
                  <a:schemeClr val="tx1">
                    <a:lumMod val="95000"/>
                    <a:lumOff val="5000"/>
                  </a:schemeClr>
                </a:solidFill>
              </a:rPr>
              <a:t>Maturi</a:t>
            </a:r>
            <a:r>
              <a:rPr lang="en-GB" altLang="en-US" sz="2600" dirty="0">
                <a:solidFill>
                  <a:schemeClr val="tx1">
                    <a:lumMod val="95000"/>
                    <a:lumOff val="5000"/>
                  </a:schemeClr>
                </a:solidFill>
              </a:rPr>
              <a:t> (2023), in her work ‘Using a critical praxis lens […] explores different understandings of empowerment that arose in interviews with front-line domestic violence workers who support refugee and migrant women experiencing gendered violence in Queensland, Australia’.</a:t>
            </a:r>
          </a:p>
          <a:p>
            <a:pPr>
              <a:spcBef>
                <a:spcPts val="600"/>
              </a:spcBef>
              <a:spcAft>
                <a:spcPts val="600"/>
              </a:spcAft>
            </a:pPr>
            <a:r>
              <a:rPr lang="en-GB" altLang="en-US" sz="2600" dirty="0">
                <a:solidFill>
                  <a:schemeClr val="tx1">
                    <a:lumMod val="95000"/>
                    <a:lumOff val="5000"/>
                  </a:schemeClr>
                </a:solidFill>
              </a:rPr>
              <a:t>Whilst Archibald and Wilson (2011) talk of praxis involving ‘a practical theory of action whereby education practitioners and researchers can work towards salvaging empowerment’s emancipatory potential’.</a:t>
            </a:r>
          </a:p>
          <a:p>
            <a:pPr>
              <a:spcBef>
                <a:spcPts val="600"/>
              </a:spcBef>
              <a:spcAft>
                <a:spcPts val="600"/>
              </a:spcAft>
            </a:pPr>
            <a:r>
              <a:rPr lang="en-GB" altLang="en-US" sz="2600" dirty="0">
                <a:solidFill>
                  <a:schemeClr val="tx1">
                    <a:lumMod val="95000"/>
                    <a:lumOff val="5000"/>
                  </a:schemeClr>
                </a:solidFill>
              </a:rPr>
              <a:t>The concept of praxis has strong links with the theories of reflective practice that we explored last year</a:t>
            </a:r>
          </a:p>
        </p:txBody>
      </p:sp>
    </p:spTree>
    <p:extLst>
      <p:ext uri="{BB962C8B-B14F-4D97-AF65-F5344CB8AC3E}">
        <p14:creationId xmlns:p14="http://schemas.microsoft.com/office/powerpoint/2010/main" val="206051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163F3380-2C83-465E-D835-99C04B898D02}"/>
              </a:ext>
            </a:extLst>
          </p:cNvPr>
          <p:cNvSpPr>
            <a:spLocks noGrp="1" noChangeArrowheads="1"/>
          </p:cNvSpPr>
          <p:nvPr>
            <p:ph type="title"/>
          </p:nvPr>
        </p:nvSpPr>
        <p:spPr>
          <a:xfrm>
            <a:off x="584055" y="132502"/>
            <a:ext cx="10972800" cy="850106"/>
          </a:xfrm>
        </p:spPr>
        <p:txBody>
          <a:bodyPr/>
          <a:lstStyle/>
          <a:p>
            <a:pPr eaLnBrk="1" hangingPunct="1"/>
            <a:r>
              <a:rPr lang="en-GB" altLang="en-US" b="1" dirty="0">
                <a:solidFill>
                  <a:schemeClr val="bg1"/>
                </a:solidFill>
              </a:rPr>
              <a:t>Empowerment in Practice</a:t>
            </a:r>
          </a:p>
        </p:txBody>
      </p:sp>
      <p:sp>
        <p:nvSpPr>
          <p:cNvPr id="5" name="TextBox 4">
            <a:extLst>
              <a:ext uri="{FF2B5EF4-FFF2-40B4-BE49-F238E27FC236}">
                <a16:creationId xmlns:a16="http://schemas.microsoft.com/office/drawing/2014/main" id="{8D9585B8-0C53-C1F7-BC95-382371C8CF32}"/>
              </a:ext>
            </a:extLst>
          </p:cNvPr>
          <p:cNvSpPr txBox="1"/>
          <p:nvPr/>
        </p:nvSpPr>
        <p:spPr>
          <a:xfrm>
            <a:off x="263352" y="1628800"/>
            <a:ext cx="11560617"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solidFill>
                  <a:schemeClr val="bg1"/>
                </a:solidFill>
              </a:rPr>
              <a:t>The principle of empowerment is central to the disciplines of community development, social work, psychology, education and advocacy among other fields</a:t>
            </a:r>
          </a:p>
          <a:p>
            <a:pPr marL="457200" indent="-457200">
              <a:spcBef>
                <a:spcPts val="600"/>
              </a:spcBef>
              <a:spcAft>
                <a:spcPts val="600"/>
              </a:spcAft>
              <a:buFont typeface="Arial" panose="020B0604020202020204" pitchFamily="34" charset="0"/>
              <a:buChar char="•"/>
            </a:pPr>
            <a:r>
              <a:rPr lang="en-GB" sz="2800" dirty="0">
                <a:solidFill>
                  <a:schemeClr val="bg1"/>
                </a:solidFill>
              </a:rPr>
              <a:t>It has been a key concept running through the Modules that you have studied</a:t>
            </a:r>
          </a:p>
          <a:p>
            <a:pPr marL="457200" indent="-457200">
              <a:spcBef>
                <a:spcPts val="600"/>
              </a:spcBef>
              <a:spcAft>
                <a:spcPts val="600"/>
              </a:spcAft>
              <a:buFont typeface="Arial" panose="020B0604020202020204" pitchFamily="34" charset="0"/>
              <a:buChar char="•"/>
            </a:pPr>
            <a:r>
              <a:rPr lang="en-GB" sz="2800" dirty="0">
                <a:solidFill>
                  <a:schemeClr val="bg1"/>
                </a:solidFill>
              </a:rPr>
              <a:t>As we approach the end of this Module we will revisit the idea of empowerment and apply it to the role of the Advocate</a:t>
            </a:r>
          </a:p>
        </p:txBody>
      </p:sp>
    </p:spTree>
    <p:extLst>
      <p:ext uri="{BB962C8B-B14F-4D97-AF65-F5344CB8AC3E}">
        <p14:creationId xmlns:p14="http://schemas.microsoft.com/office/powerpoint/2010/main" val="37119245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EF235-51B7-E6FB-0BDE-BF5BEF498C7B}"/>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0FCB00AC-1622-51B7-DEEE-050B957846A9}"/>
              </a:ext>
            </a:extLst>
          </p:cNvPr>
          <p:cNvSpPr>
            <a:spLocks noGrp="1" noChangeArrowheads="1"/>
          </p:cNvSpPr>
          <p:nvPr>
            <p:ph type="title"/>
          </p:nvPr>
        </p:nvSpPr>
        <p:spPr>
          <a:xfrm>
            <a:off x="584055" y="132502"/>
            <a:ext cx="10972800" cy="850106"/>
          </a:xfrm>
        </p:spPr>
        <p:txBody>
          <a:bodyPr/>
          <a:lstStyle/>
          <a:p>
            <a:pPr eaLnBrk="1" hangingPunct="1"/>
            <a:r>
              <a:rPr lang="en-GB" altLang="en-US" b="1" dirty="0">
                <a:solidFill>
                  <a:schemeClr val="bg1"/>
                </a:solidFill>
              </a:rPr>
              <a:t>Empowerment in Practice</a:t>
            </a:r>
          </a:p>
        </p:txBody>
      </p:sp>
      <p:sp>
        <p:nvSpPr>
          <p:cNvPr id="5" name="TextBox 4">
            <a:extLst>
              <a:ext uri="{FF2B5EF4-FFF2-40B4-BE49-F238E27FC236}">
                <a16:creationId xmlns:a16="http://schemas.microsoft.com/office/drawing/2014/main" id="{3D7A9F4D-6CF4-6D4A-DF55-CDEAA31422C4}"/>
              </a:ext>
            </a:extLst>
          </p:cNvPr>
          <p:cNvSpPr txBox="1"/>
          <p:nvPr/>
        </p:nvSpPr>
        <p:spPr>
          <a:xfrm>
            <a:off x="335360" y="1124744"/>
            <a:ext cx="11056561" cy="501675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solidFill>
                  <a:schemeClr val="bg1"/>
                </a:solidFill>
              </a:rPr>
              <a:t>Abercrombie and </a:t>
            </a:r>
            <a:r>
              <a:rPr lang="en-GB" altLang="en-US" sz="2800" dirty="0" err="1">
                <a:solidFill>
                  <a:schemeClr val="bg1"/>
                </a:solidFill>
              </a:rPr>
              <a:t>Warde</a:t>
            </a:r>
            <a:r>
              <a:rPr lang="en-GB" altLang="en-US" sz="2800" dirty="0">
                <a:solidFill>
                  <a:schemeClr val="bg1"/>
                </a:solidFill>
              </a:rPr>
              <a:t> (2000: p. 188) argue that, from a social class perspective empowerment:</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‘Acknowledges the issue that ‘the upper class, and especially its business core, forms a relatively closed, coherent and self-recruiting elite’.</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This elite has ‘Coherence, combined with great wealth and the effective control of very large businesses [which] gives great power’.</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As we have seen before, theories of empowerment are a way of trying to address this power imbalance</a:t>
            </a:r>
          </a:p>
          <a:p>
            <a:pPr marL="457200" indent="-457200">
              <a:spcBef>
                <a:spcPts val="600"/>
              </a:spcBef>
              <a:spcAft>
                <a:spcPts val="600"/>
              </a:spcAft>
              <a:buFont typeface="Arial" panose="020B0604020202020204" pitchFamily="34" charset="0"/>
              <a:buChar char="•"/>
            </a:pPr>
            <a:endParaRPr lang="en-GB" altLang="en-US" sz="2800" dirty="0">
              <a:solidFill>
                <a:schemeClr val="bg1"/>
              </a:solidFill>
            </a:endParaRPr>
          </a:p>
        </p:txBody>
      </p:sp>
    </p:spTree>
    <p:extLst>
      <p:ext uri="{BB962C8B-B14F-4D97-AF65-F5344CB8AC3E}">
        <p14:creationId xmlns:p14="http://schemas.microsoft.com/office/powerpoint/2010/main" val="29742084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9022A1-6B3E-DF19-9F0C-D268ABD59DBD}"/>
            </a:ext>
          </a:extLst>
        </p:cNvPr>
        <p:cNvGrpSpPr/>
        <p:nvPr/>
      </p:nvGrpSpPr>
      <p:grpSpPr>
        <a:xfrm>
          <a:off x="0" y="0"/>
          <a:ext cx="0" cy="0"/>
          <a:chOff x="0" y="0"/>
          <a:chExt cx="0" cy="0"/>
        </a:xfrm>
      </p:grpSpPr>
      <p:sp>
        <p:nvSpPr>
          <p:cNvPr id="4" name="Rectangle 2">
            <a:extLst>
              <a:ext uri="{FF2B5EF4-FFF2-40B4-BE49-F238E27FC236}">
                <a16:creationId xmlns:a16="http://schemas.microsoft.com/office/drawing/2014/main" id="{6740405F-28AE-D2A9-1C57-9A7E9945E5C9}"/>
              </a:ext>
            </a:extLst>
          </p:cNvPr>
          <p:cNvSpPr>
            <a:spLocks noGrp="1" noChangeArrowheads="1"/>
          </p:cNvSpPr>
          <p:nvPr>
            <p:ph type="title"/>
          </p:nvPr>
        </p:nvSpPr>
        <p:spPr>
          <a:xfrm>
            <a:off x="584055" y="132502"/>
            <a:ext cx="10972800" cy="850106"/>
          </a:xfrm>
        </p:spPr>
        <p:txBody>
          <a:bodyPr/>
          <a:lstStyle/>
          <a:p>
            <a:pPr eaLnBrk="1" hangingPunct="1"/>
            <a:r>
              <a:rPr lang="en-GB" altLang="en-US" b="1" dirty="0">
                <a:solidFill>
                  <a:schemeClr val="bg1"/>
                </a:solidFill>
              </a:rPr>
              <a:t>Empowerment in Practice</a:t>
            </a:r>
          </a:p>
        </p:txBody>
      </p:sp>
      <p:sp>
        <p:nvSpPr>
          <p:cNvPr id="5" name="TextBox 4">
            <a:extLst>
              <a:ext uri="{FF2B5EF4-FFF2-40B4-BE49-F238E27FC236}">
                <a16:creationId xmlns:a16="http://schemas.microsoft.com/office/drawing/2014/main" id="{5475DE71-10F9-5220-6E6A-2AB55A94B19D}"/>
              </a:ext>
            </a:extLst>
          </p:cNvPr>
          <p:cNvSpPr txBox="1"/>
          <p:nvPr/>
        </p:nvSpPr>
        <p:spPr>
          <a:xfrm>
            <a:off x="335360" y="1628800"/>
            <a:ext cx="11056561" cy="473975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solidFill>
                  <a:schemeClr val="bg1"/>
                </a:solidFill>
              </a:rPr>
              <a:t>Williams (2010: p97) offers some key factors which affect the ability of the group to become an empowered and enlightened entity:</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Focus, i.e. the aims of the group</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Inter-group communication including decision making processes</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Relationships within the group, e.g. roles and norms (social capital)</a:t>
            </a:r>
          </a:p>
          <a:p>
            <a:pPr marL="457200" indent="-457200">
              <a:spcBef>
                <a:spcPts val="600"/>
              </a:spcBef>
              <a:spcAft>
                <a:spcPts val="600"/>
              </a:spcAft>
              <a:buFont typeface="Arial" panose="020B0604020202020204" pitchFamily="34" charset="0"/>
              <a:buChar char="•"/>
            </a:pPr>
            <a:r>
              <a:rPr lang="en-GB" altLang="en-US" sz="2800" dirty="0">
                <a:solidFill>
                  <a:schemeClr val="bg1"/>
                </a:solidFill>
              </a:rPr>
              <a:t>It can be argued that the role of the Advocate is to understand and communicate the aims of their clients though building effective relationships through skilled communication</a:t>
            </a:r>
          </a:p>
          <a:p>
            <a:pPr marL="457200" indent="-457200">
              <a:spcBef>
                <a:spcPts val="600"/>
              </a:spcBef>
              <a:spcAft>
                <a:spcPts val="600"/>
              </a:spcAft>
              <a:buFont typeface="Arial" panose="020B0604020202020204" pitchFamily="34" charset="0"/>
              <a:buChar char="•"/>
            </a:pPr>
            <a:endParaRPr lang="en-GB" altLang="en-US" sz="2800" dirty="0">
              <a:solidFill>
                <a:schemeClr val="bg1"/>
              </a:solidFill>
            </a:endParaRPr>
          </a:p>
        </p:txBody>
      </p:sp>
    </p:spTree>
    <p:extLst>
      <p:ext uri="{BB962C8B-B14F-4D97-AF65-F5344CB8AC3E}">
        <p14:creationId xmlns:p14="http://schemas.microsoft.com/office/powerpoint/2010/main" val="33156529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19459" name="Rectangle 3"/>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
        <p:nvSpPr>
          <p:cNvPr id="3" name="Content Placeholder 2">
            <a:extLst>
              <a:ext uri="{FF2B5EF4-FFF2-40B4-BE49-F238E27FC236}">
                <a16:creationId xmlns:a16="http://schemas.microsoft.com/office/drawing/2014/main" id="{C54908F7-7906-0E5A-792C-7EBA853CED7F}"/>
              </a:ext>
            </a:extLst>
          </p:cNvPr>
          <p:cNvSpPr>
            <a:spLocks noGrp="1"/>
          </p:cNvSpPr>
          <p:nvPr>
            <p:ph idx="1"/>
          </p:nvPr>
        </p:nvSpPr>
        <p:spPr>
          <a:xfrm>
            <a:off x="407368" y="1340768"/>
            <a:ext cx="10972800" cy="4525963"/>
          </a:xfrm>
        </p:spPr>
        <p:txBody>
          <a:bodyPr>
            <a:normAutofit/>
          </a:bodyPr>
          <a:lstStyle/>
          <a:p>
            <a:pPr>
              <a:spcBef>
                <a:spcPts val="600"/>
              </a:spcBef>
              <a:spcAft>
                <a:spcPts val="600"/>
              </a:spcAft>
            </a:pPr>
            <a:r>
              <a:rPr lang="en-GB" sz="2800" dirty="0"/>
              <a:t>There are any number of sources that make this link between empowerment and advocacy and we will briefly look at some of these in turn</a:t>
            </a:r>
          </a:p>
          <a:p>
            <a:pPr>
              <a:spcBef>
                <a:spcPts val="600"/>
              </a:spcBef>
              <a:spcAft>
                <a:spcPts val="600"/>
              </a:spcAft>
            </a:pPr>
            <a:r>
              <a:rPr lang="en-GB" sz="2800" dirty="0"/>
              <a:t>In his paper </a:t>
            </a:r>
            <a:r>
              <a:rPr lang="en-GB" sz="2800" i="1" dirty="0"/>
              <a:t>Empowerment, self-advocacy and resilience</a:t>
            </a:r>
            <a:r>
              <a:rPr lang="en-GB" sz="2800" dirty="0"/>
              <a:t> Dan Godly (2005) explores the impact that empowerment can have for individuals with learning difficulties</a:t>
            </a:r>
          </a:p>
          <a:p>
            <a:pPr>
              <a:spcBef>
                <a:spcPts val="600"/>
              </a:spcBef>
              <a:spcAft>
                <a:spcPts val="600"/>
              </a:spcAft>
            </a:pPr>
            <a:r>
              <a:rPr lang="en-GB" sz="2800" dirty="0"/>
              <a:t>He argues that ‘Empowerment  now  has  a  long  history  of  prominence  in  the  community care rhetoric of service provision [and] has been keenly added to the vocabulary of professionals’ (ibid, p.335). </a:t>
            </a:r>
          </a:p>
          <a:p>
            <a:pPr>
              <a:spcBef>
                <a:spcPts val="600"/>
              </a:spcBef>
              <a:spcAft>
                <a:spcPts val="600"/>
              </a:spcAft>
            </a:pPr>
            <a:endParaRPr lang="en-GB" sz="2800" dirty="0"/>
          </a:p>
        </p:txBody>
      </p:sp>
    </p:spTree>
    <p:extLst>
      <p:ext uri="{BB962C8B-B14F-4D97-AF65-F5344CB8AC3E}">
        <p14:creationId xmlns:p14="http://schemas.microsoft.com/office/powerpoint/2010/main" val="3268210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57288-C788-40B3-392B-E595E950B915}"/>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8C41B780-178E-774E-F8FC-758A4FFC21E6}"/>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19459" name="Rectangle 3">
            <a:extLst>
              <a:ext uri="{FF2B5EF4-FFF2-40B4-BE49-F238E27FC236}">
                <a16:creationId xmlns:a16="http://schemas.microsoft.com/office/drawing/2014/main" id="{F5DC41D3-F348-CC9B-C925-E0704B8F7AB8}"/>
              </a:ext>
            </a:extLst>
          </p:cNvPr>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
        <p:nvSpPr>
          <p:cNvPr id="3" name="Content Placeholder 2">
            <a:extLst>
              <a:ext uri="{FF2B5EF4-FFF2-40B4-BE49-F238E27FC236}">
                <a16:creationId xmlns:a16="http://schemas.microsoft.com/office/drawing/2014/main" id="{B06CC270-885D-EFA2-8FC1-5C11108603E9}"/>
              </a:ext>
            </a:extLst>
          </p:cNvPr>
          <p:cNvSpPr>
            <a:spLocks noGrp="1"/>
          </p:cNvSpPr>
          <p:nvPr>
            <p:ph idx="1"/>
          </p:nvPr>
        </p:nvSpPr>
        <p:spPr>
          <a:xfrm>
            <a:off x="407368" y="1340768"/>
            <a:ext cx="10972800" cy="4525963"/>
          </a:xfrm>
        </p:spPr>
        <p:txBody>
          <a:bodyPr>
            <a:normAutofit/>
          </a:bodyPr>
          <a:lstStyle/>
          <a:p>
            <a:pPr>
              <a:spcBef>
                <a:spcPts val="600"/>
              </a:spcBef>
              <a:spcAft>
                <a:spcPts val="600"/>
              </a:spcAft>
            </a:pPr>
            <a:r>
              <a:rPr lang="en-GB" sz="2800" dirty="0"/>
              <a:t>In another paper, </a:t>
            </a:r>
            <a:r>
              <a:rPr lang="en-GB" sz="2800" i="1" dirty="0"/>
              <a:t>Empowerment through advocacy and consciousness raising: Implications of a Structural Approach to Social Work</a:t>
            </a:r>
            <a:r>
              <a:rPr lang="en-GB" sz="2800" dirty="0"/>
              <a:t> Maurice Moreau (1990) explores the role that empowerment has to play in the area of group advocacy in a health setting.</a:t>
            </a:r>
          </a:p>
          <a:p>
            <a:pPr>
              <a:spcBef>
                <a:spcPts val="600"/>
              </a:spcBef>
              <a:spcAft>
                <a:spcPts val="600"/>
              </a:spcAft>
            </a:pPr>
            <a:r>
              <a:rPr lang="en-GB" sz="2800" dirty="0"/>
              <a:t>He argues that in such situations ‘The worker explores and tries to understand the possible relationships between, on the one hand, clients’ health, feelings, ideas and actions towards themselves and others, and, on the other hand, the extent to which clients are kept inferior or powerless by their social location’ (Moreau, 1990, p.54)</a:t>
            </a:r>
          </a:p>
        </p:txBody>
      </p:sp>
    </p:spTree>
    <p:extLst>
      <p:ext uri="{BB962C8B-B14F-4D97-AF65-F5344CB8AC3E}">
        <p14:creationId xmlns:p14="http://schemas.microsoft.com/office/powerpoint/2010/main" val="536315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7973D-6443-098D-A02C-3ACD9783CD76}"/>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551256AE-3ED2-692B-6357-EEA2811721B8}"/>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3" name="Content Placeholder 2">
            <a:extLst>
              <a:ext uri="{FF2B5EF4-FFF2-40B4-BE49-F238E27FC236}">
                <a16:creationId xmlns:a16="http://schemas.microsoft.com/office/drawing/2014/main" id="{15A0E081-312D-8AA5-AB24-89E4067446E0}"/>
              </a:ext>
            </a:extLst>
          </p:cNvPr>
          <p:cNvSpPr>
            <a:spLocks noGrp="1"/>
          </p:cNvSpPr>
          <p:nvPr>
            <p:ph idx="1"/>
          </p:nvPr>
        </p:nvSpPr>
        <p:spPr>
          <a:xfrm>
            <a:off x="407368" y="1340768"/>
            <a:ext cx="10972800" cy="4525963"/>
          </a:xfrm>
        </p:spPr>
        <p:txBody>
          <a:bodyPr>
            <a:normAutofit/>
          </a:bodyPr>
          <a:lstStyle/>
          <a:p>
            <a:pPr>
              <a:spcBef>
                <a:spcPts val="600"/>
              </a:spcBef>
              <a:spcAft>
                <a:spcPts val="600"/>
              </a:spcAft>
            </a:pPr>
            <a:r>
              <a:rPr lang="en-GB" sz="2800" dirty="0"/>
              <a:t>In the book chapter </a:t>
            </a:r>
            <a:r>
              <a:rPr lang="en-GB" sz="2800" i="1" dirty="0"/>
              <a:t>Empowerment and Advocacy</a:t>
            </a:r>
            <a:r>
              <a:rPr lang="en-GB" sz="2800" dirty="0"/>
              <a:t> Ken Simons (1994, p, 173) explores the issues of empowerment for people with learning difficulties.</a:t>
            </a:r>
          </a:p>
          <a:p>
            <a:pPr>
              <a:spcBef>
                <a:spcPts val="600"/>
              </a:spcBef>
              <a:spcAft>
                <a:spcPts val="600"/>
              </a:spcAft>
            </a:pPr>
            <a:r>
              <a:rPr lang="en-GB" sz="2800" dirty="0"/>
              <a:t>He states that ‘Inevitably, there will be tensions; some carers remain adamant that people with learning difficulties wouldn’t possibly speak for themselves’ (ibid)</a:t>
            </a:r>
          </a:p>
          <a:p>
            <a:pPr>
              <a:spcBef>
                <a:spcPts val="600"/>
              </a:spcBef>
              <a:spcAft>
                <a:spcPts val="600"/>
              </a:spcAft>
            </a:pPr>
            <a:r>
              <a:rPr lang="en-GB" sz="2800" dirty="0"/>
              <a:t>However, Advocacy by encouraging ‘users and carers [to] work together is one way of resolving these tensions’ (ibid.)</a:t>
            </a:r>
          </a:p>
        </p:txBody>
      </p:sp>
    </p:spTree>
    <p:extLst>
      <p:ext uri="{BB962C8B-B14F-4D97-AF65-F5344CB8AC3E}">
        <p14:creationId xmlns:p14="http://schemas.microsoft.com/office/powerpoint/2010/main" val="368059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48A46-3091-172E-283C-0630908671BA}"/>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C977612E-7F80-96B4-6748-041C090C69CB}"/>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3" name="Content Placeholder 2">
            <a:extLst>
              <a:ext uri="{FF2B5EF4-FFF2-40B4-BE49-F238E27FC236}">
                <a16:creationId xmlns:a16="http://schemas.microsoft.com/office/drawing/2014/main" id="{3B5119B3-0937-9412-4945-33922425C677}"/>
              </a:ext>
            </a:extLst>
          </p:cNvPr>
          <p:cNvSpPr>
            <a:spLocks noGrp="1"/>
          </p:cNvSpPr>
          <p:nvPr>
            <p:ph idx="1"/>
          </p:nvPr>
        </p:nvSpPr>
        <p:spPr>
          <a:xfrm>
            <a:off x="407368" y="1340768"/>
            <a:ext cx="10972800" cy="4525963"/>
          </a:xfrm>
        </p:spPr>
        <p:txBody>
          <a:bodyPr>
            <a:normAutofit lnSpcReduction="10000"/>
          </a:bodyPr>
          <a:lstStyle/>
          <a:p>
            <a:pPr>
              <a:spcBef>
                <a:spcPts val="600"/>
              </a:spcBef>
              <a:spcAft>
                <a:spcPts val="600"/>
              </a:spcAft>
            </a:pPr>
            <a:r>
              <a:rPr lang="en-GB" sz="2800" dirty="0"/>
              <a:t>The relationship between advocacy and empowerment has also been explored in a blog on the Social Care pages of the Department of Health and Social Care.</a:t>
            </a:r>
          </a:p>
          <a:p>
            <a:pPr>
              <a:spcBef>
                <a:spcPts val="600"/>
              </a:spcBef>
              <a:spcAft>
                <a:spcPts val="600"/>
              </a:spcAft>
            </a:pPr>
            <a:r>
              <a:rPr lang="en-GB" sz="2800" dirty="0"/>
              <a:t>In an article entitled ‘Why advocacy provides the seeds of empowerment’ June Sadd said, of the right to an independent advocate set out in the Care Act 2014:</a:t>
            </a:r>
          </a:p>
          <a:p>
            <a:pPr>
              <a:spcBef>
                <a:spcPts val="600"/>
              </a:spcBef>
              <a:spcAft>
                <a:spcPts val="600"/>
              </a:spcAft>
            </a:pPr>
            <a:r>
              <a:rPr lang="en-GB" sz="2800" dirty="0"/>
              <a:t>‘by getting support from someone who understands us, we can grow what I call ‘the seeds of empowerment.’ This means handing people choice and control so that they can be fully involved in the decision-making process’.</a:t>
            </a:r>
          </a:p>
        </p:txBody>
      </p:sp>
    </p:spTree>
    <p:extLst>
      <p:ext uri="{BB962C8B-B14F-4D97-AF65-F5344CB8AC3E}">
        <p14:creationId xmlns:p14="http://schemas.microsoft.com/office/powerpoint/2010/main" val="101591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72EB4-8F9E-0CE5-08C5-C51C324ED8F2}"/>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D73FC9DE-0E53-5F83-37FF-388E9614482A}"/>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3" name="Content Placeholder 2">
            <a:extLst>
              <a:ext uri="{FF2B5EF4-FFF2-40B4-BE49-F238E27FC236}">
                <a16:creationId xmlns:a16="http://schemas.microsoft.com/office/drawing/2014/main" id="{3D5BBD0F-F793-F0FC-8DC8-802338A0B1C9}"/>
              </a:ext>
            </a:extLst>
          </p:cNvPr>
          <p:cNvSpPr>
            <a:spLocks noGrp="1"/>
          </p:cNvSpPr>
          <p:nvPr>
            <p:ph idx="1"/>
          </p:nvPr>
        </p:nvSpPr>
        <p:spPr>
          <a:xfrm>
            <a:off x="407368" y="1340768"/>
            <a:ext cx="10972800" cy="4525963"/>
          </a:xfrm>
        </p:spPr>
        <p:txBody>
          <a:bodyPr>
            <a:normAutofit/>
          </a:bodyPr>
          <a:lstStyle/>
          <a:p>
            <a:pPr>
              <a:spcBef>
                <a:spcPts val="600"/>
              </a:spcBef>
              <a:spcAft>
                <a:spcPts val="600"/>
              </a:spcAft>
            </a:pPr>
            <a:r>
              <a:rPr lang="en-GB" sz="2800" dirty="0"/>
              <a:t>In their paper </a:t>
            </a:r>
            <a:r>
              <a:rPr lang="en-GB" sz="2800" i="1" dirty="0"/>
              <a:t>The role of advocacy and empowerment in shaping service development for families raising children with developmental disabilities </a:t>
            </a:r>
            <a:r>
              <a:rPr lang="en-GB" sz="2800" dirty="0" err="1"/>
              <a:t>Szlamka</a:t>
            </a:r>
            <a:r>
              <a:rPr lang="en-GB" sz="2800" dirty="0"/>
              <a:t> </a:t>
            </a:r>
            <a:r>
              <a:rPr lang="en-GB" sz="2800" i="1" dirty="0"/>
              <a:t>et al </a:t>
            </a:r>
            <a:r>
              <a:rPr lang="en-GB" sz="2800" dirty="0"/>
              <a:t>(2022) make the following points which link back to much that we have covered in this Theme:</a:t>
            </a:r>
          </a:p>
          <a:p>
            <a:pPr>
              <a:spcBef>
                <a:spcPts val="600"/>
              </a:spcBef>
              <a:spcAft>
                <a:spcPts val="600"/>
              </a:spcAft>
            </a:pPr>
            <a:r>
              <a:rPr lang="en-GB" sz="2800" dirty="0"/>
              <a:t>‘Some scholars focus on what the key goal of advocacy is, suggesting for example to achieve </a:t>
            </a:r>
            <a:r>
              <a:rPr lang="en-GB" sz="2800" b="1" dirty="0"/>
              <a:t>social justice</a:t>
            </a:r>
            <a:r>
              <a:rPr lang="en-GB" sz="2800" dirty="0"/>
              <a:t>’</a:t>
            </a:r>
          </a:p>
          <a:p>
            <a:pPr>
              <a:spcBef>
                <a:spcPts val="600"/>
              </a:spcBef>
              <a:spcAft>
                <a:spcPts val="600"/>
              </a:spcAft>
            </a:pPr>
            <a:r>
              <a:rPr lang="en-GB" sz="2800" dirty="0"/>
              <a:t>‘Meanwhile others define advocacy as such that it has overlapping elements with the definitions of </a:t>
            </a:r>
            <a:r>
              <a:rPr lang="en-GB" sz="2800" b="1" dirty="0"/>
              <a:t>participation</a:t>
            </a:r>
            <a:r>
              <a:rPr lang="en-GB" sz="2800" dirty="0"/>
              <a:t> and </a:t>
            </a:r>
            <a:r>
              <a:rPr lang="en-GB" sz="2800" b="1" dirty="0"/>
              <a:t>empowerment</a:t>
            </a:r>
            <a:r>
              <a:rPr lang="en-GB" sz="2800" dirty="0"/>
              <a:t>’.</a:t>
            </a:r>
          </a:p>
          <a:p>
            <a:pPr>
              <a:spcBef>
                <a:spcPts val="600"/>
              </a:spcBef>
              <a:spcAft>
                <a:spcPts val="600"/>
              </a:spcAft>
            </a:pPr>
            <a:endParaRPr lang="en-GB" sz="2800" dirty="0"/>
          </a:p>
        </p:txBody>
      </p:sp>
    </p:spTree>
    <p:extLst>
      <p:ext uri="{BB962C8B-B14F-4D97-AF65-F5344CB8AC3E}">
        <p14:creationId xmlns:p14="http://schemas.microsoft.com/office/powerpoint/2010/main" val="34574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F06FD-A8AF-6CD0-A309-93314F1B9C56}"/>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CA3EE1F9-CB47-762A-D759-52999E9DEE88}"/>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19459" name="Rectangle 3">
            <a:extLst>
              <a:ext uri="{FF2B5EF4-FFF2-40B4-BE49-F238E27FC236}">
                <a16:creationId xmlns:a16="http://schemas.microsoft.com/office/drawing/2014/main" id="{F06A8814-B86E-5E66-1C3F-6F50960C3B89}"/>
              </a:ext>
            </a:extLst>
          </p:cNvPr>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
        <p:nvSpPr>
          <p:cNvPr id="3" name="Content Placeholder 2">
            <a:extLst>
              <a:ext uri="{FF2B5EF4-FFF2-40B4-BE49-F238E27FC236}">
                <a16:creationId xmlns:a16="http://schemas.microsoft.com/office/drawing/2014/main" id="{78A523DA-BA69-0411-CD30-F1A67E929A51}"/>
              </a:ext>
            </a:extLst>
          </p:cNvPr>
          <p:cNvSpPr>
            <a:spLocks noGrp="1"/>
          </p:cNvSpPr>
          <p:nvPr>
            <p:ph idx="1"/>
          </p:nvPr>
        </p:nvSpPr>
        <p:spPr>
          <a:xfrm>
            <a:off x="407368" y="1340768"/>
            <a:ext cx="10972800" cy="4525963"/>
          </a:xfrm>
        </p:spPr>
        <p:txBody>
          <a:bodyPr>
            <a:normAutofit/>
          </a:bodyPr>
          <a:lstStyle/>
          <a:p>
            <a:r>
              <a:rPr lang="en-GB" dirty="0"/>
              <a:t>Thus, in exploring the principles of empowerment we have been reminded of its centrality to the practice of advocacy</a:t>
            </a:r>
          </a:p>
          <a:p>
            <a:r>
              <a:rPr lang="en-GB" dirty="0"/>
              <a:t>We have often looked at empowerment as addressing the </a:t>
            </a:r>
            <a:r>
              <a:rPr lang="en-GB" b="1" dirty="0"/>
              <a:t>power relations</a:t>
            </a:r>
            <a:r>
              <a:rPr lang="en-GB" dirty="0"/>
              <a:t> between community members and the powerholders</a:t>
            </a:r>
          </a:p>
          <a:p>
            <a:r>
              <a:rPr lang="en-GB" dirty="0"/>
              <a:t>However there is one final message that must be made clear, that is to say that we must remember that there are also </a:t>
            </a:r>
            <a:r>
              <a:rPr lang="en-GB" b="1" dirty="0"/>
              <a:t>power relations</a:t>
            </a:r>
            <a:r>
              <a:rPr lang="en-GB" dirty="0"/>
              <a:t> between the client and the advocate</a:t>
            </a:r>
          </a:p>
          <a:p>
            <a:endParaRPr lang="en-GB" dirty="0"/>
          </a:p>
        </p:txBody>
      </p:sp>
    </p:spTree>
    <p:extLst>
      <p:ext uri="{BB962C8B-B14F-4D97-AF65-F5344CB8AC3E}">
        <p14:creationId xmlns:p14="http://schemas.microsoft.com/office/powerpoint/2010/main" val="2939892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302B7D-4F30-33AA-3BC7-EE965E99BF86}"/>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55A2AF76-CD65-490F-AA4C-2CF02DC6FC8E}"/>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19459" name="Rectangle 3">
            <a:extLst>
              <a:ext uri="{FF2B5EF4-FFF2-40B4-BE49-F238E27FC236}">
                <a16:creationId xmlns:a16="http://schemas.microsoft.com/office/drawing/2014/main" id="{EF096B51-9D05-9229-2386-D081245B0BE8}"/>
              </a:ext>
            </a:extLst>
          </p:cNvPr>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
        <p:nvSpPr>
          <p:cNvPr id="3" name="Content Placeholder 2">
            <a:extLst>
              <a:ext uri="{FF2B5EF4-FFF2-40B4-BE49-F238E27FC236}">
                <a16:creationId xmlns:a16="http://schemas.microsoft.com/office/drawing/2014/main" id="{6B9605C1-17D2-E057-E5F4-D37177568850}"/>
              </a:ext>
            </a:extLst>
          </p:cNvPr>
          <p:cNvSpPr>
            <a:spLocks noGrp="1"/>
          </p:cNvSpPr>
          <p:nvPr>
            <p:ph idx="1"/>
          </p:nvPr>
        </p:nvSpPr>
        <p:spPr>
          <a:xfrm>
            <a:off x="407368" y="1340768"/>
            <a:ext cx="10972800" cy="4525963"/>
          </a:xfrm>
        </p:spPr>
        <p:txBody>
          <a:bodyPr>
            <a:normAutofit/>
          </a:bodyPr>
          <a:lstStyle/>
          <a:p>
            <a:r>
              <a:rPr lang="en-GB" dirty="0"/>
              <a:t>Writing on the </a:t>
            </a:r>
            <a:r>
              <a:rPr lang="en-GB" dirty="0">
                <a:hlinkClick r:id="rId2"/>
              </a:rPr>
              <a:t>National Development Team for Inclusion </a:t>
            </a:r>
            <a:r>
              <a:rPr lang="en-GB" dirty="0"/>
              <a:t>website, Peter Irvine make the following key points:</a:t>
            </a:r>
          </a:p>
          <a:p>
            <a:r>
              <a:rPr lang="en-GB" dirty="0"/>
              <a:t>‘As advocates, we often refer to the power differential in relationships between those we support and the professionals in their lives’. </a:t>
            </a:r>
          </a:p>
          <a:p>
            <a:r>
              <a:rPr lang="en-GB" dirty="0"/>
              <a:t>He goes on to argue that ‘We do not always seem to fully accept the impact of the power differential in our own advocacy relationships’.</a:t>
            </a:r>
          </a:p>
          <a:p>
            <a:pPr marL="0" indent="0">
              <a:buNone/>
            </a:pPr>
            <a:endParaRPr lang="en-GB" dirty="0"/>
          </a:p>
        </p:txBody>
      </p:sp>
    </p:spTree>
    <p:extLst>
      <p:ext uri="{BB962C8B-B14F-4D97-AF65-F5344CB8AC3E}">
        <p14:creationId xmlns:p14="http://schemas.microsoft.com/office/powerpoint/2010/main" val="1416447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AC7C4-D913-FA44-ED5E-41707FFA294A}"/>
            </a:ext>
          </a:extLst>
        </p:cNvPr>
        <p:cNvGrpSpPr/>
        <p:nvPr/>
      </p:nvGrpSpPr>
      <p:grpSpPr>
        <a:xfrm>
          <a:off x="0" y="0"/>
          <a:ext cx="0" cy="0"/>
          <a:chOff x="0" y="0"/>
          <a:chExt cx="0" cy="0"/>
        </a:xfrm>
      </p:grpSpPr>
      <p:sp>
        <p:nvSpPr>
          <p:cNvPr id="19458" name="Rectangle 2">
            <a:extLst>
              <a:ext uri="{FF2B5EF4-FFF2-40B4-BE49-F238E27FC236}">
                <a16:creationId xmlns:a16="http://schemas.microsoft.com/office/drawing/2014/main" id="{06E4B360-113E-41BF-33C0-B741F088D3D9}"/>
              </a:ext>
            </a:extLst>
          </p:cNvPr>
          <p:cNvSpPr>
            <a:spLocks noGrp="1" noChangeArrowheads="1"/>
          </p:cNvSpPr>
          <p:nvPr>
            <p:ph type="title"/>
          </p:nvPr>
        </p:nvSpPr>
        <p:spPr>
          <a:xfrm>
            <a:off x="609600" y="274638"/>
            <a:ext cx="10972800" cy="850106"/>
          </a:xfrm>
        </p:spPr>
        <p:txBody>
          <a:bodyPr/>
          <a:lstStyle/>
          <a:p>
            <a:pPr eaLnBrk="1" hangingPunct="1"/>
            <a:r>
              <a:rPr lang="en-GB" altLang="en-US" b="1" dirty="0"/>
              <a:t>Empowerment and Advocacy</a:t>
            </a:r>
          </a:p>
        </p:txBody>
      </p:sp>
      <p:sp>
        <p:nvSpPr>
          <p:cNvPr id="19459" name="Rectangle 3">
            <a:extLst>
              <a:ext uri="{FF2B5EF4-FFF2-40B4-BE49-F238E27FC236}">
                <a16:creationId xmlns:a16="http://schemas.microsoft.com/office/drawing/2014/main" id="{9A844DFC-4DAE-58C2-D922-1D67F6353ADB}"/>
              </a:ext>
            </a:extLst>
          </p:cNvPr>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
        <p:nvSpPr>
          <p:cNvPr id="3" name="Content Placeholder 2">
            <a:extLst>
              <a:ext uri="{FF2B5EF4-FFF2-40B4-BE49-F238E27FC236}">
                <a16:creationId xmlns:a16="http://schemas.microsoft.com/office/drawing/2014/main" id="{D63E5320-1F95-628D-76B1-DA684E09F9A2}"/>
              </a:ext>
            </a:extLst>
          </p:cNvPr>
          <p:cNvSpPr>
            <a:spLocks noGrp="1"/>
          </p:cNvSpPr>
          <p:nvPr>
            <p:ph idx="1"/>
          </p:nvPr>
        </p:nvSpPr>
        <p:spPr>
          <a:xfrm>
            <a:off x="407368" y="1340768"/>
            <a:ext cx="10972800" cy="4525963"/>
          </a:xfrm>
        </p:spPr>
        <p:txBody>
          <a:bodyPr>
            <a:normAutofit/>
          </a:bodyPr>
          <a:lstStyle/>
          <a:p>
            <a:r>
              <a:rPr lang="en-GB" sz="2800" dirty="0"/>
              <a:t>He also points out that the advocate/client relationship has been changed by the ‘</a:t>
            </a:r>
            <a:r>
              <a:rPr lang="en-GB" sz="2800" b="0" i="0" dirty="0">
                <a:solidFill>
                  <a:srgbClr val="444444"/>
                </a:solidFill>
                <a:effectLst/>
                <a:latin typeface="Muli"/>
              </a:rPr>
              <a:t>Recent refocussing of advocacy within the Care Act and the Social Services and Well-being Act (Wales) which direct advocacy towards task-focussed advocacy and short term interventions’ </a:t>
            </a:r>
          </a:p>
          <a:p>
            <a:r>
              <a:rPr lang="en-GB" sz="2800" dirty="0">
                <a:solidFill>
                  <a:srgbClr val="444444"/>
                </a:solidFill>
                <a:latin typeface="Muli"/>
              </a:rPr>
              <a:t>In doing so they can ‘</a:t>
            </a:r>
            <a:r>
              <a:rPr lang="en-GB" sz="2800" b="0" i="0" dirty="0">
                <a:solidFill>
                  <a:srgbClr val="444444"/>
                </a:solidFill>
                <a:effectLst/>
                <a:latin typeface="Muli"/>
              </a:rPr>
              <a:t>undermine the empowerment opportunities previously available within longer term advocacy relationships’.</a:t>
            </a:r>
          </a:p>
          <a:p>
            <a:r>
              <a:rPr lang="en-GB" sz="2800" dirty="0">
                <a:solidFill>
                  <a:srgbClr val="444444"/>
                </a:solidFill>
                <a:latin typeface="Muli"/>
              </a:rPr>
              <a:t>If this is the case then the professional advocate will need to be even more focused to ensure that empowerment continues to be a central part of their practice.</a:t>
            </a:r>
            <a:endParaRPr lang="en-GB" sz="2800" dirty="0"/>
          </a:p>
          <a:p>
            <a:pPr marL="0" indent="0">
              <a:buNone/>
            </a:pPr>
            <a:endParaRPr lang="en-GB" sz="2800" dirty="0"/>
          </a:p>
        </p:txBody>
      </p:sp>
    </p:spTree>
    <p:extLst>
      <p:ext uri="{BB962C8B-B14F-4D97-AF65-F5344CB8AC3E}">
        <p14:creationId xmlns:p14="http://schemas.microsoft.com/office/powerpoint/2010/main" val="2278982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p:cNvSpPr>
            <a:spLocks noGrp="1" noChangeArrowheads="1"/>
          </p:cNvSpPr>
          <p:nvPr>
            <p:ph idx="1"/>
          </p:nvPr>
        </p:nvSpPr>
        <p:spPr>
          <a:xfrm>
            <a:off x="335360" y="980728"/>
            <a:ext cx="11593288" cy="4525963"/>
          </a:xfrm>
        </p:spPr>
        <p:txBody>
          <a:bodyPr>
            <a:noAutofit/>
          </a:bodyPr>
          <a:lstStyle/>
          <a:p>
            <a:pPr eaLnBrk="1" hangingPunct="1">
              <a:spcBef>
                <a:spcPts val="600"/>
              </a:spcBef>
              <a:spcAft>
                <a:spcPts val="600"/>
              </a:spcAft>
            </a:pPr>
            <a:r>
              <a:rPr lang="en-GB" altLang="en-US" sz="1800" dirty="0"/>
              <a:t>Abercrombie A, and </a:t>
            </a:r>
            <a:r>
              <a:rPr lang="en-GB" altLang="en-US" sz="1800" dirty="0" err="1"/>
              <a:t>Warde</a:t>
            </a:r>
            <a:r>
              <a:rPr lang="en-GB" altLang="en-US" sz="1800" dirty="0"/>
              <a:t> A (2000) </a:t>
            </a:r>
            <a:r>
              <a:rPr lang="en-GB" altLang="en-US" sz="1800" i="1" dirty="0"/>
              <a:t>Contemporary British Society</a:t>
            </a:r>
            <a:r>
              <a:rPr lang="en-GB" altLang="en-US" sz="1800" dirty="0"/>
              <a:t> (3rd ed), Oxford: Blackwell.</a:t>
            </a:r>
          </a:p>
          <a:p>
            <a:pPr eaLnBrk="1" hangingPunct="1">
              <a:spcBef>
                <a:spcPts val="600"/>
              </a:spcBef>
              <a:spcAft>
                <a:spcPts val="600"/>
              </a:spcAft>
            </a:pPr>
            <a:r>
              <a:rPr lang="en-GB" altLang="en-US" sz="1800" dirty="0"/>
              <a:t>Archibald, T. &amp; Wilson, A.L. (2011) </a:t>
            </a:r>
            <a:r>
              <a:rPr lang="en-GB" altLang="en-US" sz="1800" i="1" dirty="0"/>
              <a:t>Rethinking Empowerment: Theories of Power and the Potential for Emancipatory Praxis</a:t>
            </a:r>
            <a:r>
              <a:rPr lang="en-GB" altLang="en-US" sz="1800" dirty="0"/>
              <a:t> Available at: </a:t>
            </a:r>
            <a:r>
              <a:rPr lang="en-GB" altLang="en-US" sz="1800" dirty="0">
                <a:hlinkClick r:id="rId2"/>
              </a:rPr>
              <a:t>https://newprairiepress.org/cgi/viewcontent.cgi?referer=&amp;httpsredir=1&amp;article=3127&amp;context=aerc</a:t>
            </a:r>
            <a:r>
              <a:rPr lang="en-GB" altLang="en-US" sz="1800" dirty="0"/>
              <a:t> [Accessed 13/02/2024]</a:t>
            </a:r>
          </a:p>
          <a:p>
            <a:pPr eaLnBrk="1" hangingPunct="1">
              <a:spcBef>
                <a:spcPts val="600"/>
              </a:spcBef>
              <a:spcAft>
                <a:spcPts val="600"/>
              </a:spcAft>
            </a:pPr>
            <a:r>
              <a:rPr lang="en-GB" altLang="en-US" sz="1800" dirty="0" err="1"/>
              <a:t>Arnstein</a:t>
            </a:r>
            <a:r>
              <a:rPr lang="en-GB" altLang="en-US" sz="1800" dirty="0"/>
              <a:t>, S. R. (2019) ‘A Ladder of Citizen Participation’ in </a:t>
            </a:r>
            <a:r>
              <a:rPr lang="en-GB" altLang="en-US" sz="1800" i="1" dirty="0"/>
              <a:t>Journal of the American Planning Association</a:t>
            </a:r>
            <a:r>
              <a:rPr lang="en-GB" altLang="en-US" sz="1800" dirty="0"/>
              <a:t> 85(1) pp. 24-34 Available at: </a:t>
            </a:r>
            <a:r>
              <a:rPr lang="en-GB" altLang="en-US" sz="1800" dirty="0">
                <a:hlinkClick r:id="rId3"/>
              </a:rPr>
              <a:t>https://web-p-ebscohost-com.ezproxy.uwtsd.ac.uk/ehost/pdfviewer/pdfviewer?vid=0&amp;sid=32fc0d45-e859-4419-ae4f-0efea5207e3f%40redis</a:t>
            </a:r>
            <a:r>
              <a:rPr lang="en-GB" altLang="en-US" sz="1800" dirty="0"/>
              <a:t> [Accessed 12/02/2024]</a:t>
            </a:r>
          </a:p>
          <a:p>
            <a:pPr eaLnBrk="1" hangingPunct="1">
              <a:spcBef>
                <a:spcPts val="600"/>
              </a:spcBef>
              <a:spcAft>
                <a:spcPts val="600"/>
              </a:spcAft>
            </a:pPr>
            <a:r>
              <a:rPr lang="en-GB" altLang="en-US" sz="1800" dirty="0"/>
              <a:t>Blackburn, S. (2016) The Oxford dictionary of philosophy. Third edition. Oxford University Press.</a:t>
            </a:r>
          </a:p>
          <a:p>
            <a:pPr eaLnBrk="1" hangingPunct="1">
              <a:spcBef>
                <a:spcPts val="600"/>
              </a:spcBef>
              <a:spcAft>
                <a:spcPts val="600"/>
              </a:spcAft>
            </a:pPr>
            <a:r>
              <a:rPr lang="en-GB" altLang="en-US" sz="1800" dirty="0"/>
              <a:t>Burton, M. and Kagan, C. (2005) ‘Liberation social psychology: learning from Latin America’ </a:t>
            </a:r>
            <a:r>
              <a:rPr lang="en-GB" altLang="en-US" sz="1800" i="1" dirty="0"/>
              <a:t>Journal of Community &amp; Applied Social Psychology</a:t>
            </a:r>
            <a:r>
              <a:rPr lang="en-GB" altLang="en-US" sz="1800" dirty="0"/>
              <a:t>, 15(1), pp. 63–78 Available at: </a:t>
            </a:r>
            <a:r>
              <a:rPr lang="en-GB" altLang="en-US" sz="1800" dirty="0">
                <a:hlinkClick r:id="rId4"/>
              </a:rPr>
              <a:t>https://web-p-ebscohost-com.ezproxy.uwtsd.ac.uk/ehost/pdfviewer/pdfviewer?vid=0&amp;sid=169451a2-984e-4a75-8f4d-d817d3bb14da%40redis</a:t>
            </a:r>
            <a:r>
              <a:rPr lang="en-GB" altLang="en-US" sz="1800" dirty="0"/>
              <a:t> [Accessed 09/02/2024]</a:t>
            </a:r>
          </a:p>
          <a:p>
            <a:pPr eaLnBrk="1" hangingPunct="1">
              <a:spcBef>
                <a:spcPts val="600"/>
              </a:spcBef>
              <a:spcAft>
                <a:spcPts val="600"/>
              </a:spcAft>
            </a:pPr>
            <a:r>
              <a:rPr lang="en-GB" altLang="en-US" sz="1800" dirty="0"/>
              <a:t>Centre for European Policy Analysis (2022) </a:t>
            </a:r>
            <a:r>
              <a:rPr lang="en-GB" altLang="en-US" sz="1800" i="1" dirty="0"/>
              <a:t>Russia: A State of Homophobia </a:t>
            </a:r>
            <a:r>
              <a:rPr lang="en-GB" altLang="en-US" sz="1800" dirty="0"/>
              <a:t>Available at: </a:t>
            </a:r>
            <a:r>
              <a:rPr lang="en-GB" altLang="en-US" sz="1800" dirty="0">
                <a:hlinkClick r:id="rId5"/>
              </a:rPr>
              <a:t>https://cepa.org/article/russia-a-state-of-homophobia/</a:t>
            </a:r>
            <a:r>
              <a:rPr lang="en-GB" altLang="en-US" sz="1800" dirty="0"/>
              <a:t> [Accessed 12/02/2024]</a:t>
            </a:r>
          </a:p>
        </p:txBody>
      </p:sp>
    </p:spTree>
    <p:extLst>
      <p:ext uri="{BB962C8B-B14F-4D97-AF65-F5344CB8AC3E}">
        <p14:creationId xmlns:p14="http://schemas.microsoft.com/office/powerpoint/2010/main" val="508569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EA211-B2AE-DDED-1708-68197AC68DF5}"/>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CE9B91D2-A5A2-456E-BD8B-0D6A2A536A03}"/>
              </a:ext>
            </a:extLst>
          </p:cNvPr>
          <p:cNvSpPr>
            <a:spLocks noGrp="1" noChangeArrowheads="1"/>
          </p:cNvSpPr>
          <p:nvPr>
            <p:ph type="title"/>
          </p:nvPr>
        </p:nvSpPr>
        <p:spPr>
          <a:xfrm>
            <a:off x="581369" y="188640"/>
            <a:ext cx="10972800" cy="706090"/>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DCE9626E-1E42-B6EB-C3C6-19DC7A654546}"/>
              </a:ext>
            </a:extLst>
          </p:cNvPr>
          <p:cNvSpPr>
            <a:spLocks noGrp="1" noChangeArrowheads="1"/>
          </p:cNvSpPr>
          <p:nvPr>
            <p:ph idx="1"/>
          </p:nvPr>
        </p:nvSpPr>
        <p:spPr>
          <a:xfrm>
            <a:off x="335360" y="980728"/>
            <a:ext cx="10972800" cy="4525963"/>
          </a:xfrm>
        </p:spPr>
        <p:txBody>
          <a:bodyPr>
            <a:noAutofit/>
          </a:bodyPr>
          <a:lstStyle/>
          <a:p>
            <a:pPr eaLnBrk="1" hangingPunct="1">
              <a:spcBef>
                <a:spcPts val="600"/>
              </a:spcBef>
              <a:spcAft>
                <a:spcPts val="600"/>
              </a:spcAft>
            </a:pPr>
            <a:r>
              <a:rPr lang="en-GB" altLang="en-US" sz="1800" dirty="0"/>
              <a:t>Christens, B.D. (2019) </a:t>
            </a:r>
            <a:r>
              <a:rPr lang="en-GB" altLang="en-US" sz="1800" i="1" dirty="0"/>
              <a:t>Community power and empowerment</a:t>
            </a:r>
            <a:r>
              <a:rPr lang="en-GB" altLang="en-US" sz="1800" dirty="0"/>
              <a:t>. New York, NY: Oxford University Press. Available at: </a:t>
            </a:r>
            <a:r>
              <a:rPr lang="en-GB" altLang="en-US" sz="1800" dirty="0">
                <a:hlinkClick r:id="rId2"/>
              </a:rPr>
              <a:t>https://academic.oup.com/book/8274?login=true</a:t>
            </a:r>
            <a:r>
              <a:rPr lang="en-GB" altLang="en-US" sz="1800" dirty="0"/>
              <a:t> [Accessed 09/02/2024]</a:t>
            </a:r>
          </a:p>
          <a:p>
            <a:pPr eaLnBrk="1" hangingPunct="1">
              <a:spcBef>
                <a:spcPts val="600"/>
              </a:spcBef>
              <a:spcAft>
                <a:spcPts val="600"/>
              </a:spcAft>
            </a:pPr>
            <a:r>
              <a:rPr lang="en-GB" altLang="en-US" sz="1800" dirty="0"/>
              <a:t>Cohen, Stanley. (1985) Visions of social control  crime punishment and classification. Polity.</a:t>
            </a:r>
          </a:p>
          <a:p>
            <a:pPr eaLnBrk="1" hangingPunct="1">
              <a:spcBef>
                <a:spcPts val="600"/>
              </a:spcBef>
              <a:spcAft>
                <a:spcPts val="600"/>
              </a:spcAft>
            </a:pPr>
            <a:r>
              <a:rPr lang="en-GB" altLang="en-US" sz="1800" dirty="0"/>
              <a:t>Crenshaw, K. (1991) “Mapping the Margins: Intersectionality, Identity Politics, and Violence against Women of </a:t>
            </a:r>
            <a:r>
              <a:rPr lang="en-GB" altLang="en-US" sz="1800" dirty="0" err="1"/>
              <a:t>Color</a:t>
            </a:r>
            <a:r>
              <a:rPr lang="en-GB" altLang="en-US" sz="1800" dirty="0"/>
              <a:t>,” Stanford law review, 43(6), pp. 1241–1299. Available at: </a:t>
            </a:r>
            <a:r>
              <a:rPr lang="en-GB" altLang="en-US" sz="1800" dirty="0">
                <a:hlinkClick r:id="rId3"/>
              </a:rPr>
              <a:t>https://doi.org/10.2307/1229039</a:t>
            </a:r>
            <a:r>
              <a:rPr lang="en-GB" altLang="en-US" sz="1800" dirty="0"/>
              <a:t> [Accessed 13/02/2024]</a:t>
            </a:r>
          </a:p>
          <a:p>
            <a:pPr>
              <a:spcBef>
                <a:spcPts val="600"/>
              </a:spcBef>
              <a:spcAft>
                <a:spcPts val="600"/>
              </a:spcAft>
            </a:pPr>
            <a:r>
              <a:rPr lang="en-GB" sz="1800" dirty="0"/>
              <a:t>Dale, A. &amp; Sparks, J. (2010) ‘The 'agency' of sustainable community development’ in </a:t>
            </a:r>
            <a:r>
              <a:rPr lang="en-GB" sz="1800" i="1" dirty="0"/>
              <a:t>Community Development Journal</a:t>
            </a:r>
            <a:r>
              <a:rPr lang="en-GB" sz="1800" dirty="0"/>
              <a:t> 46(4): pp. 476-492 Available at: </a:t>
            </a:r>
            <a:r>
              <a:rPr lang="en-GB" sz="1800" dirty="0">
                <a:hlinkClick r:id="rId4"/>
              </a:rPr>
              <a:t>https://www.researchgate.net/publication/234014930_The_'agency'_of_sustainable_community_development</a:t>
            </a:r>
            <a:r>
              <a:rPr lang="en-GB" sz="1800" dirty="0"/>
              <a:t> [Accessed 09/02/2024]</a:t>
            </a:r>
          </a:p>
          <a:p>
            <a:pPr>
              <a:spcBef>
                <a:spcPts val="600"/>
              </a:spcBef>
              <a:spcAft>
                <a:spcPts val="600"/>
              </a:spcAft>
            </a:pPr>
            <a:r>
              <a:rPr lang="en-GB" altLang="en-US" sz="1800" dirty="0"/>
              <a:t>Dalrymple J, and Burke B (2001) </a:t>
            </a:r>
            <a:r>
              <a:rPr lang="en-GB" altLang="en-US" sz="1800" i="1" dirty="0"/>
              <a:t>Anti Oppressive Practice: Social Care and the Law</a:t>
            </a:r>
            <a:r>
              <a:rPr lang="en-GB" altLang="en-US" sz="1800" dirty="0"/>
              <a:t>, Buckingham: OUP.</a:t>
            </a:r>
          </a:p>
          <a:p>
            <a:pPr>
              <a:spcBef>
                <a:spcPts val="600"/>
              </a:spcBef>
              <a:spcAft>
                <a:spcPts val="600"/>
              </a:spcAft>
            </a:pPr>
            <a:r>
              <a:rPr lang="en-GB" altLang="en-US" sz="1800" dirty="0"/>
              <a:t>Easton, M. (2013) Consulting … and ignoring Available at: </a:t>
            </a:r>
            <a:r>
              <a:rPr lang="en-GB" altLang="en-US" sz="1800" dirty="0">
                <a:hlinkClick r:id="rId5"/>
              </a:rPr>
              <a:t>https://www.bbc.co.uk/news/uk-24670413</a:t>
            </a:r>
            <a:r>
              <a:rPr lang="en-GB" altLang="en-US" sz="1800" dirty="0"/>
              <a:t>  [Accessed 12/02/2024] </a:t>
            </a:r>
          </a:p>
          <a:p>
            <a:pPr>
              <a:spcBef>
                <a:spcPts val="600"/>
              </a:spcBef>
              <a:spcAft>
                <a:spcPts val="600"/>
              </a:spcAft>
            </a:pPr>
            <a:endParaRPr lang="en-GB" altLang="en-US" sz="1800" dirty="0"/>
          </a:p>
        </p:txBody>
      </p:sp>
    </p:spTree>
    <p:extLst>
      <p:ext uri="{BB962C8B-B14F-4D97-AF65-F5344CB8AC3E}">
        <p14:creationId xmlns:p14="http://schemas.microsoft.com/office/powerpoint/2010/main" val="2648601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55FF3-F1AE-FA3D-1F90-60CB144E5B2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63EA98CA-CEEF-2165-DF11-2EC408904C03}"/>
              </a:ext>
            </a:extLst>
          </p:cNvPr>
          <p:cNvSpPr>
            <a:spLocks noGrp="1" noChangeArrowheads="1"/>
          </p:cNvSpPr>
          <p:nvPr>
            <p:ph type="title"/>
          </p:nvPr>
        </p:nvSpPr>
        <p:spPr>
          <a:xfrm>
            <a:off x="407368" y="116632"/>
            <a:ext cx="10972800" cy="778098"/>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373614B3-B602-5FF4-7D38-FF8414C0495C}"/>
              </a:ext>
            </a:extLst>
          </p:cNvPr>
          <p:cNvSpPr>
            <a:spLocks noGrp="1" noChangeArrowheads="1"/>
          </p:cNvSpPr>
          <p:nvPr>
            <p:ph idx="1"/>
          </p:nvPr>
        </p:nvSpPr>
        <p:spPr>
          <a:xfrm>
            <a:off x="191344" y="891856"/>
            <a:ext cx="10972800" cy="4525963"/>
          </a:xfrm>
        </p:spPr>
        <p:txBody>
          <a:bodyPr>
            <a:normAutofit fontScale="85000" lnSpcReduction="10000"/>
          </a:bodyPr>
          <a:lstStyle/>
          <a:p>
            <a:pPr eaLnBrk="1" hangingPunct="1">
              <a:spcBef>
                <a:spcPts val="600"/>
              </a:spcBef>
              <a:spcAft>
                <a:spcPts val="600"/>
              </a:spcAft>
            </a:pPr>
            <a:r>
              <a:rPr lang="en-GB" altLang="en-US" sz="2000" dirty="0"/>
              <a:t>Fakir, A.M.S </a:t>
            </a:r>
            <a:r>
              <a:rPr lang="en-GB" altLang="en-US" sz="2000" i="1" dirty="0"/>
              <a:t>et al</a:t>
            </a:r>
            <a:r>
              <a:rPr lang="en-GB" altLang="en-US" sz="2000" dirty="0"/>
              <a:t> (2016) ‘The endogeneity of domestic violence: Understanding women empowerment through autonomy’ in </a:t>
            </a:r>
            <a:r>
              <a:rPr lang="en-GB" altLang="en-US" sz="2000" i="1" dirty="0"/>
              <a:t>World Development Perspectives </a:t>
            </a:r>
            <a:r>
              <a:rPr lang="en-GB" altLang="en-US" sz="2000" dirty="0"/>
              <a:t>Volume 2, Pages 34-42 Available at: </a:t>
            </a:r>
            <a:r>
              <a:rPr lang="en-GB" altLang="en-US" sz="2000" dirty="0">
                <a:hlinkClick r:id="rId2"/>
              </a:rPr>
              <a:t>https://www.sciencedirect.com/science/article/pii/S2452292916300431</a:t>
            </a:r>
            <a:r>
              <a:rPr lang="en-GB" altLang="en-US" sz="2000" dirty="0"/>
              <a:t> [Accessed 13/02/2024]</a:t>
            </a:r>
          </a:p>
          <a:p>
            <a:pPr>
              <a:spcBef>
                <a:spcPts val="600"/>
              </a:spcBef>
              <a:spcAft>
                <a:spcPts val="600"/>
              </a:spcAft>
            </a:pPr>
            <a:r>
              <a:rPr lang="en-GB" sz="2000" dirty="0"/>
              <a:t>Field J (2012) Social Capital, London: Routledge.</a:t>
            </a:r>
            <a:endParaRPr lang="en-GB" altLang="en-US" sz="2000" dirty="0"/>
          </a:p>
          <a:p>
            <a:pPr eaLnBrk="1" hangingPunct="1">
              <a:spcBef>
                <a:spcPts val="600"/>
              </a:spcBef>
              <a:spcAft>
                <a:spcPts val="600"/>
              </a:spcAft>
            </a:pPr>
            <a:r>
              <a:rPr lang="en-GB" altLang="en-US" sz="2000" dirty="0"/>
              <a:t>Foucault, M (1972) </a:t>
            </a:r>
            <a:r>
              <a:rPr lang="en-GB" altLang="en-US" sz="2000" i="1" dirty="0"/>
              <a:t>History of Madness</a:t>
            </a:r>
            <a:r>
              <a:rPr lang="en-GB" altLang="en-US" sz="2000" dirty="0"/>
              <a:t> London: Routledge</a:t>
            </a:r>
          </a:p>
          <a:p>
            <a:pPr eaLnBrk="1" hangingPunct="1">
              <a:spcBef>
                <a:spcPts val="600"/>
              </a:spcBef>
              <a:spcAft>
                <a:spcPts val="600"/>
              </a:spcAft>
            </a:pPr>
            <a:r>
              <a:rPr lang="en-GB" altLang="en-US" sz="2000" dirty="0"/>
              <a:t>Foucault, M. (1984) ‘The Subject and Power’ in </a:t>
            </a:r>
            <a:r>
              <a:rPr lang="en-GB" altLang="en-US" sz="2000" i="1" dirty="0"/>
              <a:t>Critical Enquiry </a:t>
            </a:r>
            <a:r>
              <a:rPr lang="en-GB" altLang="en-US" sz="2000" dirty="0"/>
              <a:t>Vol 8, No 4 pp. 777-795 Available at: </a:t>
            </a:r>
            <a:r>
              <a:rPr lang="en-GB" altLang="en-US" sz="2000" dirty="0">
                <a:hlinkClick r:id="rId3"/>
              </a:rPr>
              <a:t>https://www-jstor-org.ezproxy.uwtsd.ac.uk/stable/1343197?seq=4</a:t>
            </a:r>
            <a:r>
              <a:rPr lang="en-GB" altLang="en-US" sz="2000" dirty="0"/>
              <a:t> [Accessed 08/02/2024]</a:t>
            </a:r>
          </a:p>
          <a:p>
            <a:pPr>
              <a:spcBef>
                <a:spcPts val="600"/>
              </a:spcBef>
              <a:spcAft>
                <a:spcPts val="600"/>
              </a:spcAft>
            </a:pPr>
            <a:r>
              <a:rPr lang="en-GB" altLang="en-US" sz="2000" dirty="0"/>
              <a:t>Foucault, M (2002) Power: Essential works of Foucault 1954-1984, Vol 3, </a:t>
            </a:r>
            <a:r>
              <a:rPr lang="en-GB" altLang="en-US" sz="2000" dirty="0" err="1"/>
              <a:t>Faubion</a:t>
            </a:r>
            <a:r>
              <a:rPr lang="en-GB" altLang="en-US" sz="2000" dirty="0"/>
              <a:t>, J, D, (ed.) London: Penguin.</a:t>
            </a:r>
          </a:p>
          <a:p>
            <a:pPr>
              <a:spcBef>
                <a:spcPts val="600"/>
              </a:spcBef>
              <a:spcAft>
                <a:spcPts val="600"/>
              </a:spcAft>
            </a:pPr>
            <a:r>
              <a:rPr lang="en-GB" altLang="en-US" sz="2000" dirty="0"/>
              <a:t>Freire, P. (2014) Pedagogy of the oppressed. Thirtieth anniversary edition. Translated by M.B. Ramos. New York ; Bloomsbury. Available at: </a:t>
            </a:r>
            <a:r>
              <a:rPr lang="en-GB" altLang="en-US" sz="2000" dirty="0">
                <a:hlinkClick r:id="rId4"/>
              </a:rPr>
              <a:t>https://www-vlebooks-com.ezproxy.uwtsd.ac.uk/Product/Index/2182648?page=0&amp;startBookmarkId=-1</a:t>
            </a:r>
            <a:r>
              <a:rPr lang="en-GB" altLang="en-US" sz="2000" dirty="0"/>
              <a:t> [Accessed 13/02/2024]</a:t>
            </a:r>
          </a:p>
          <a:p>
            <a:pPr>
              <a:spcBef>
                <a:spcPts val="600"/>
              </a:spcBef>
              <a:spcAft>
                <a:spcPts val="600"/>
              </a:spcAft>
            </a:pPr>
            <a:r>
              <a:rPr lang="en-GB" sz="2000" dirty="0"/>
              <a:t>Garba, P.K. (1999) “An endogenous empowerment strategy: A case-study of Nigerian women,” </a:t>
            </a:r>
            <a:r>
              <a:rPr lang="en-GB" sz="2000" i="1" dirty="0"/>
              <a:t>Development in practice</a:t>
            </a:r>
            <a:r>
              <a:rPr lang="en-GB" sz="2000" dirty="0"/>
              <a:t>, 9(1–2), pp. 130–141. Available at: </a:t>
            </a:r>
            <a:r>
              <a:rPr lang="en-GB" sz="2000" dirty="0">
                <a:hlinkClick r:id="rId5"/>
              </a:rPr>
              <a:t>https://doi.org/10.1080/09614529953278</a:t>
            </a:r>
            <a:r>
              <a:rPr lang="en-GB" sz="2000" dirty="0"/>
              <a:t> [Accessed 12/02/2024].</a:t>
            </a:r>
          </a:p>
          <a:p>
            <a:pPr>
              <a:spcBef>
                <a:spcPts val="600"/>
              </a:spcBef>
              <a:spcAft>
                <a:spcPts val="600"/>
              </a:spcAft>
            </a:pPr>
            <a:endParaRPr lang="en-GB" altLang="en-US" sz="2000" dirty="0"/>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710670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97EBD-C578-25E6-BB4F-45053C57B350}"/>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3270B3E-309A-D224-3F03-06BCCD9EFF10}"/>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4702EFA9-591F-5A28-1F47-A7FE01B2E7A2}"/>
              </a:ext>
            </a:extLst>
          </p:cNvPr>
          <p:cNvSpPr>
            <a:spLocks noGrp="1" noChangeArrowheads="1"/>
          </p:cNvSpPr>
          <p:nvPr>
            <p:ph idx="1"/>
          </p:nvPr>
        </p:nvSpPr>
        <p:spPr>
          <a:xfrm>
            <a:off x="191344" y="1166018"/>
            <a:ext cx="10972800" cy="4525963"/>
          </a:xfrm>
        </p:spPr>
        <p:txBody>
          <a:bodyPr>
            <a:normAutofit fontScale="92500" lnSpcReduction="10000"/>
          </a:bodyPr>
          <a:lstStyle/>
          <a:p>
            <a:pPr eaLnBrk="1" hangingPunct="1">
              <a:spcBef>
                <a:spcPts val="600"/>
              </a:spcBef>
              <a:spcAft>
                <a:spcPts val="600"/>
              </a:spcAft>
            </a:pPr>
            <a:r>
              <a:rPr lang="en-GB" sz="2000" dirty="0"/>
              <a:t>Giddens A (2013) Sociology,  Cambridge: Polity Press</a:t>
            </a:r>
            <a:endParaRPr lang="en-GB" altLang="en-US" sz="2000" dirty="0"/>
          </a:p>
          <a:p>
            <a:pPr eaLnBrk="1" hangingPunct="1">
              <a:spcBef>
                <a:spcPts val="600"/>
              </a:spcBef>
              <a:spcAft>
                <a:spcPts val="600"/>
              </a:spcAft>
            </a:pPr>
            <a:r>
              <a:rPr lang="en-GB" altLang="en-US" sz="2000" dirty="0"/>
              <a:t>Glasgow Disability Alliance (2017) </a:t>
            </a:r>
            <a:r>
              <a:rPr lang="en-GB" altLang="en-US" sz="2000" i="1" dirty="0"/>
              <a:t>Empowerment in Action</a:t>
            </a:r>
            <a:r>
              <a:rPr lang="en-GB" altLang="en-US" sz="2000" dirty="0"/>
              <a:t> Available at: </a:t>
            </a:r>
            <a:r>
              <a:rPr lang="en-GB" altLang="en-US" sz="2000" dirty="0">
                <a:hlinkClick r:id="rId2"/>
              </a:rPr>
              <a:t>https://gda.scot/2019/05/10/empowerment-in-action/</a:t>
            </a:r>
            <a:r>
              <a:rPr lang="en-GB" altLang="en-US" sz="2000" dirty="0"/>
              <a:t> [Accessed 09/02/2024]</a:t>
            </a:r>
          </a:p>
          <a:p>
            <a:pPr eaLnBrk="1" hangingPunct="1">
              <a:spcBef>
                <a:spcPts val="600"/>
              </a:spcBef>
              <a:spcAft>
                <a:spcPts val="600"/>
              </a:spcAft>
            </a:pPr>
            <a:r>
              <a:rPr lang="en-GB" altLang="en-US" sz="2000" dirty="0" err="1"/>
              <a:t>Gitten</a:t>
            </a:r>
            <a:r>
              <a:rPr lang="en-GB" altLang="en-US" sz="2000" dirty="0"/>
              <a:t>, D. &amp; Gozzi, L. (2023) </a:t>
            </a:r>
            <a:r>
              <a:rPr lang="en-GB" altLang="en-US" sz="2000" i="1" dirty="0"/>
              <a:t>Iran's morality police to resume headscarf patrols</a:t>
            </a:r>
            <a:r>
              <a:rPr lang="en-GB" altLang="en-US" sz="2000" dirty="0"/>
              <a:t> Available at: </a:t>
            </a:r>
            <a:r>
              <a:rPr lang="en-GB" altLang="en-US" sz="2000" dirty="0">
                <a:hlinkClick r:id="rId3"/>
              </a:rPr>
              <a:t>https://www.bbc.co.uk/news/world-middle-east-66218318</a:t>
            </a:r>
            <a:r>
              <a:rPr lang="en-GB" altLang="en-US" sz="2000" dirty="0"/>
              <a:t> [Accessed 12/02/2024]</a:t>
            </a:r>
          </a:p>
          <a:p>
            <a:pPr eaLnBrk="1" hangingPunct="1">
              <a:spcBef>
                <a:spcPts val="600"/>
              </a:spcBef>
              <a:spcAft>
                <a:spcPts val="600"/>
              </a:spcAft>
            </a:pPr>
            <a:r>
              <a:rPr lang="en-GB" altLang="en-US" sz="2000" dirty="0"/>
              <a:t>Goodley, D. (2005) “Empowerment, self-advocacy and resilience,” </a:t>
            </a:r>
            <a:r>
              <a:rPr lang="en-GB" altLang="en-US" sz="2000" i="1" dirty="0"/>
              <a:t>Journal of intellectual disabilities</a:t>
            </a:r>
            <a:r>
              <a:rPr lang="en-GB" altLang="en-US" sz="2000" dirty="0"/>
              <a:t>, 9(4), pp. 333–343. Available at: </a:t>
            </a:r>
            <a:r>
              <a:rPr lang="en-GB" altLang="en-US" sz="2000" dirty="0">
                <a:hlinkClick r:id="rId4"/>
              </a:rPr>
              <a:t>https://doi.org/10.1177/1744629505059267</a:t>
            </a:r>
            <a:r>
              <a:rPr lang="en-GB" altLang="en-US" sz="2000" dirty="0"/>
              <a:t> [Accessed 13/02/2024].</a:t>
            </a:r>
          </a:p>
          <a:p>
            <a:pPr eaLnBrk="1" hangingPunct="1">
              <a:spcBef>
                <a:spcPts val="600"/>
              </a:spcBef>
              <a:spcAft>
                <a:spcPts val="600"/>
              </a:spcAft>
            </a:pPr>
            <a:r>
              <a:rPr lang="en-GB" altLang="en-US" sz="2000" dirty="0"/>
              <a:t>Hiller, V. and Touré, N. (2021) “Endogenous gender power: The two facets of empowerment,”</a:t>
            </a:r>
            <a:r>
              <a:rPr lang="en-GB" altLang="en-US" sz="2000" i="1" dirty="0"/>
              <a:t> Journal of development economics, </a:t>
            </a:r>
            <a:r>
              <a:rPr lang="en-GB" altLang="en-US" sz="2000" dirty="0"/>
              <a:t>149, pp. 102596-. Available at: </a:t>
            </a:r>
            <a:r>
              <a:rPr lang="en-GB" altLang="en-US" sz="2000" dirty="0">
                <a:hlinkClick r:id="rId5"/>
              </a:rPr>
              <a:t>https://doi.org/10.1016/j.jdeveco.2020.102596</a:t>
            </a:r>
            <a:r>
              <a:rPr lang="en-GB" altLang="en-US" sz="2000" dirty="0"/>
              <a:t> [Accessed 13/02/2024].</a:t>
            </a:r>
          </a:p>
          <a:p>
            <a:pPr eaLnBrk="1" hangingPunct="1">
              <a:spcBef>
                <a:spcPts val="600"/>
              </a:spcBef>
              <a:spcAft>
                <a:spcPts val="600"/>
              </a:spcAft>
            </a:pPr>
            <a:r>
              <a:rPr lang="en-GB" altLang="en-US" sz="2000" dirty="0"/>
              <a:t>Human Rights Watch (2021) “Break Their Lineage, Break Their Roots”: China’s Crimes against Humanity Targeting Uyghurs and Other Turkic Muslims Available at: </a:t>
            </a:r>
            <a:r>
              <a:rPr lang="en-GB" altLang="en-US" sz="2000" dirty="0">
                <a:hlinkClick r:id="rId6"/>
              </a:rPr>
              <a:t>https://www.hrw.org/report/2021/04/19/break-their-lineage-break-their-roots/chinas-crimes-against-humanity-targeting</a:t>
            </a:r>
            <a:r>
              <a:rPr lang="en-GB" altLang="en-US" sz="2000" dirty="0"/>
              <a:t> [Accessed 12/02/2024]</a:t>
            </a:r>
          </a:p>
        </p:txBody>
      </p:sp>
    </p:spTree>
    <p:extLst>
      <p:ext uri="{BB962C8B-B14F-4D97-AF65-F5344CB8AC3E}">
        <p14:creationId xmlns:p14="http://schemas.microsoft.com/office/powerpoint/2010/main" val="20296771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2C65-E84E-3830-61D3-F927144E5ACC}"/>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9046CBB-87FB-6B98-B336-A8910D7A0FEC}"/>
              </a:ext>
            </a:extLst>
          </p:cNvPr>
          <p:cNvSpPr>
            <a:spLocks noGrp="1" noChangeArrowheads="1"/>
          </p:cNvSpPr>
          <p:nvPr>
            <p:ph type="title"/>
          </p:nvPr>
        </p:nvSpPr>
        <p:spPr>
          <a:xfrm>
            <a:off x="609600" y="274638"/>
            <a:ext cx="10972800" cy="562074"/>
          </a:xfrm>
        </p:spPr>
        <p:txBody>
          <a:bodyPr>
            <a:normAutofit fontScale="90000"/>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4AA08B1-1E5E-C25E-0E6A-4FB4DF1A8BAC}"/>
              </a:ext>
            </a:extLst>
          </p:cNvPr>
          <p:cNvSpPr>
            <a:spLocks noGrp="1" noChangeArrowheads="1"/>
          </p:cNvSpPr>
          <p:nvPr>
            <p:ph idx="1"/>
          </p:nvPr>
        </p:nvSpPr>
        <p:spPr>
          <a:xfrm>
            <a:off x="191344" y="1166018"/>
            <a:ext cx="10972800" cy="4525963"/>
          </a:xfrm>
        </p:spPr>
        <p:txBody>
          <a:bodyPr>
            <a:normAutofit/>
          </a:bodyPr>
          <a:lstStyle/>
          <a:p>
            <a:pPr eaLnBrk="1" hangingPunct="1">
              <a:spcBef>
                <a:spcPts val="600"/>
              </a:spcBef>
              <a:spcAft>
                <a:spcPts val="600"/>
              </a:spcAft>
            </a:pPr>
            <a:r>
              <a:rPr lang="en-GB" altLang="en-US" sz="2000" dirty="0" err="1"/>
              <a:t>Kamruzzaman</a:t>
            </a:r>
            <a:r>
              <a:rPr lang="en-GB" altLang="en-US" sz="2000" dirty="0"/>
              <a:t>, P. (2020). Exploring the Nexus Between Participation and Empowerment. Journal of Development Policy and Practice, 5(1), pp.32-53. </a:t>
            </a:r>
            <a:r>
              <a:rPr lang="en-GB" altLang="en-US" sz="2000" dirty="0">
                <a:hlinkClick r:id="rId2"/>
              </a:rPr>
              <a:t>https://doi.org/10.1177/2455133320909926</a:t>
            </a:r>
            <a:r>
              <a:rPr lang="en-GB" altLang="en-US" sz="2000" dirty="0"/>
              <a:t> [Accessed 12/02/2024] </a:t>
            </a:r>
          </a:p>
          <a:p>
            <a:pPr>
              <a:spcBef>
                <a:spcPts val="600"/>
              </a:spcBef>
              <a:spcAft>
                <a:spcPts val="600"/>
              </a:spcAft>
            </a:pPr>
            <a:r>
              <a:rPr lang="en-GB" sz="2000" dirty="0"/>
              <a:t>Lewis JM, DiGiacomo M, Luckett T, Davidson PM &amp; </a:t>
            </a:r>
            <a:r>
              <a:rPr lang="en-GB" sz="2000" dirty="0" err="1"/>
              <a:t>Currow</a:t>
            </a:r>
            <a:r>
              <a:rPr lang="en-GB" sz="2000" dirty="0"/>
              <a:t> DC (2011) ‘A Social Capital Framework for Palliative Care: Supporting Health and Well-Being for People With Life-Limiting Illness and Their Carers Through Social Relations and Networks’ </a:t>
            </a:r>
            <a:r>
              <a:rPr lang="en-GB" sz="2000" i="1" dirty="0"/>
              <a:t>Journal of Pain and Symptom Management’ Volume 45, Issue 1, Pages 92-103 Available at: </a:t>
            </a:r>
            <a:r>
              <a:rPr lang="en-GB" sz="2000" u="sng" dirty="0">
                <a:hlinkClick r:id="rId3"/>
              </a:rPr>
              <a:t>http://www.sciencedirect.com/science/article/pii/S0885392412002047</a:t>
            </a:r>
            <a:r>
              <a:rPr lang="en-GB" sz="2000" dirty="0"/>
              <a:t> [Accessed 09/02/2024]</a:t>
            </a:r>
          </a:p>
          <a:p>
            <a:pPr>
              <a:spcBef>
                <a:spcPts val="600"/>
              </a:spcBef>
              <a:spcAft>
                <a:spcPts val="600"/>
              </a:spcAft>
            </a:pPr>
            <a:r>
              <a:rPr lang="en-GB" altLang="en-US" sz="2000" dirty="0"/>
              <a:t>Liu, E. (2014) </a:t>
            </a:r>
            <a:r>
              <a:rPr lang="en-GB" altLang="en-US" sz="2000" i="1" dirty="0"/>
              <a:t>How to understand power. </a:t>
            </a:r>
            <a:r>
              <a:rPr lang="en-GB" altLang="en-US" sz="2000" dirty="0"/>
              <a:t>Available at: </a:t>
            </a:r>
            <a:r>
              <a:rPr lang="en-GB" altLang="en-US" sz="2000" dirty="0">
                <a:hlinkClick r:id="rId4"/>
              </a:rPr>
              <a:t>https://www.ted.com/talks/eric_liu_how_to_understand_power#t-154666</a:t>
            </a:r>
            <a:r>
              <a:rPr lang="en-GB" altLang="en-US" sz="2000" dirty="0"/>
              <a:t> [Accessed 09/02/2024]</a:t>
            </a:r>
          </a:p>
        </p:txBody>
      </p:sp>
    </p:spTree>
    <p:extLst>
      <p:ext uri="{BB962C8B-B14F-4D97-AF65-F5344CB8AC3E}">
        <p14:creationId xmlns:p14="http://schemas.microsoft.com/office/powerpoint/2010/main" val="380895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A16FA-9408-3908-44AD-A1BCD12BDCA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59D46653-54E2-17D3-DF7B-FFE4D07EE11D}"/>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B5B385FE-D2F1-048A-D290-6A655A69596F}"/>
              </a:ext>
            </a:extLst>
          </p:cNvPr>
          <p:cNvSpPr>
            <a:spLocks noGrp="1" noChangeArrowheads="1"/>
          </p:cNvSpPr>
          <p:nvPr>
            <p:ph idx="1"/>
          </p:nvPr>
        </p:nvSpPr>
        <p:spPr>
          <a:xfrm>
            <a:off x="479376" y="1268760"/>
            <a:ext cx="10972800" cy="4525963"/>
          </a:xfrm>
        </p:spPr>
        <p:txBody>
          <a:bodyPr>
            <a:normAutofit fontScale="92500" lnSpcReduction="20000"/>
          </a:bodyPr>
          <a:lstStyle/>
          <a:p>
            <a:pPr eaLnBrk="1" hangingPunct="1">
              <a:spcBef>
                <a:spcPts val="600"/>
              </a:spcBef>
              <a:spcAft>
                <a:spcPts val="600"/>
              </a:spcAft>
            </a:pPr>
            <a:r>
              <a:rPr lang="en-GB" altLang="en-US" sz="2000" dirty="0" err="1"/>
              <a:t>Maturi</a:t>
            </a:r>
            <a:r>
              <a:rPr lang="en-GB" altLang="en-US" sz="2000" dirty="0"/>
              <a:t>, J. (2023) “Revisiting Empowerment Through Critical Praxis: Perspectives of Front-Line Workers Supporting Refugee Women Experiencing Gendered Violence in Australia,” </a:t>
            </a:r>
            <a:r>
              <a:rPr lang="en-GB" altLang="en-US" sz="2000" i="1" dirty="0" err="1"/>
              <a:t>Affilia</a:t>
            </a:r>
            <a:r>
              <a:rPr lang="en-GB" altLang="en-US" sz="2000" dirty="0"/>
              <a:t> Available at: </a:t>
            </a:r>
            <a:r>
              <a:rPr lang="en-GB" altLang="en-US" sz="2000" dirty="0">
                <a:hlinkClick r:id="rId2"/>
              </a:rPr>
              <a:t>https://doi.org/10.1177/08861099231186199</a:t>
            </a:r>
            <a:r>
              <a:rPr lang="en-GB" altLang="en-US" sz="2000" dirty="0"/>
              <a:t> [Accessed 13/02/2024].</a:t>
            </a:r>
          </a:p>
          <a:p>
            <a:pPr eaLnBrk="1" hangingPunct="1">
              <a:spcBef>
                <a:spcPts val="600"/>
              </a:spcBef>
              <a:spcAft>
                <a:spcPts val="600"/>
              </a:spcAft>
            </a:pPr>
            <a:r>
              <a:rPr lang="en-GB" altLang="en-US" sz="2000" dirty="0"/>
              <a:t>Mendieta, E. (2020) ‘Philosophy of Liberation’ in </a:t>
            </a:r>
            <a:r>
              <a:rPr lang="fi-FI" altLang="en-US" sz="2000" dirty="0"/>
              <a:t>Edward N. Zalta and Uri Nodelman (eds.) </a:t>
            </a:r>
            <a:r>
              <a:rPr lang="en-GB" altLang="en-US" sz="2000" i="1" dirty="0"/>
              <a:t>The Stanford Encyclopedia of Philosophy </a:t>
            </a:r>
            <a:r>
              <a:rPr lang="en-GB" altLang="en-US" sz="2000" dirty="0"/>
              <a:t>Available at: </a:t>
            </a:r>
            <a:r>
              <a:rPr lang="en-GB" altLang="en-US" sz="2000" dirty="0">
                <a:hlinkClick r:id="rId3"/>
              </a:rPr>
              <a:t>https://plato.stanford.edu/entries/liberation/</a:t>
            </a:r>
            <a:r>
              <a:rPr lang="en-GB" altLang="en-US" sz="2000" dirty="0"/>
              <a:t> [Accessed 09/02/2024]</a:t>
            </a:r>
          </a:p>
          <a:p>
            <a:pPr eaLnBrk="1" hangingPunct="1">
              <a:spcBef>
                <a:spcPts val="600"/>
              </a:spcBef>
              <a:spcAft>
                <a:spcPts val="600"/>
              </a:spcAft>
            </a:pPr>
            <a:r>
              <a:rPr lang="en-GB" altLang="en-US" sz="2000" dirty="0"/>
              <a:t>Moreau, M. J. (1990) Empowerment through advocacy and consciousness raising: Implications of a Structural Approach to Social Work in </a:t>
            </a:r>
            <a:r>
              <a:rPr lang="en-GB" altLang="en-US" sz="2000" i="1" dirty="0"/>
              <a:t>Journal of Sociology and Social Welfare</a:t>
            </a:r>
            <a:r>
              <a:rPr lang="en-GB" altLang="en-US" sz="2000" dirty="0"/>
              <a:t> Vol 17 Issue 2 pp. 53-67 Available at: </a:t>
            </a:r>
            <a:r>
              <a:rPr lang="en-GB" altLang="en-US" sz="2000" dirty="0">
                <a:hlinkClick r:id="rId4"/>
              </a:rPr>
              <a:t>https://scholarworks.wmich.edu/cgi/viewcontent.cgi?article=1939&amp;context=jssw</a:t>
            </a:r>
            <a:r>
              <a:rPr lang="en-GB" altLang="en-US" sz="2000" dirty="0"/>
              <a:t> [Accessed 13/02/2024]</a:t>
            </a:r>
            <a:endParaRPr lang="en-GB" altLang="en-US" sz="2000" i="1" dirty="0"/>
          </a:p>
          <a:p>
            <a:pPr eaLnBrk="1" hangingPunct="1">
              <a:spcBef>
                <a:spcPts val="600"/>
              </a:spcBef>
              <a:spcAft>
                <a:spcPts val="600"/>
              </a:spcAft>
            </a:pPr>
            <a:r>
              <a:rPr lang="en-GB" altLang="en-US" sz="2000" dirty="0" err="1"/>
              <a:t>Muschert</a:t>
            </a:r>
            <a:r>
              <a:rPr lang="en-GB" altLang="en-US" sz="2000" dirty="0"/>
              <a:t>, G. W. &amp; Budd, K.M (2020) ‘Editorial Introduction’ in </a:t>
            </a:r>
            <a:r>
              <a:rPr lang="en-GB" altLang="en-US" sz="2000" dirty="0" err="1"/>
              <a:t>Muschert</a:t>
            </a:r>
            <a:r>
              <a:rPr lang="en-GB" altLang="en-US" sz="2000" dirty="0"/>
              <a:t>, G. W., Budd, K. M., Christian, M., &amp; </a:t>
            </a:r>
            <a:r>
              <a:rPr lang="en-GB" altLang="en-US" sz="2000" dirty="0" err="1"/>
              <a:t>Perrucci</a:t>
            </a:r>
            <a:r>
              <a:rPr lang="en-GB" altLang="en-US" sz="2000" dirty="0"/>
              <a:t>, R. (Eds.) Agenda For Social Justice 2020: Solutions For 2020 (1st ed.). Bristol University Press. Available at: </a:t>
            </a:r>
            <a:r>
              <a:rPr lang="en-GB" altLang="en-US" sz="2000" dirty="0">
                <a:hlinkClick r:id="rId5"/>
              </a:rPr>
              <a:t>https://doi.org/10.2307/j.ctv14rmnsb</a:t>
            </a:r>
            <a:r>
              <a:rPr lang="en-GB" altLang="en-US" sz="2000" dirty="0"/>
              <a:t>  [Accessed 08/02/2024]</a:t>
            </a:r>
          </a:p>
          <a:p>
            <a:pPr eaLnBrk="1" hangingPunct="1">
              <a:spcBef>
                <a:spcPts val="600"/>
              </a:spcBef>
              <a:spcAft>
                <a:spcPts val="600"/>
              </a:spcAft>
            </a:pPr>
            <a:r>
              <a:rPr lang="en-GB" altLang="en-US" sz="2000" dirty="0"/>
              <a:t>Narayanan, P. (2003). Empowerment through Participation: How Effective Is This Approach? </a:t>
            </a:r>
            <a:r>
              <a:rPr lang="en-GB" altLang="en-US" sz="2000" i="1" dirty="0"/>
              <a:t>Economic and Political Weekly</a:t>
            </a:r>
            <a:r>
              <a:rPr lang="en-GB" altLang="en-US" sz="2000" dirty="0"/>
              <a:t>, 38(25), pp. 2484–2486. </a:t>
            </a:r>
            <a:r>
              <a:rPr lang="en-GB" altLang="en-US" sz="2000" dirty="0">
                <a:hlinkClick r:id="rId6"/>
              </a:rPr>
              <a:t>http://www.jstor.org/stable/4413702</a:t>
            </a:r>
            <a:r>
              <a:rPr lang="en-GB" altLang="en-US" sz="2000" dirty="0"/>
              <a:t> [Accessed 12/02/2024]</a:t>
            </a:r>
          </a:p>
        </p:txBody>
      </p:sp>
    </p:spTree>
    <p:extLst>
      <p:ext uri="{BB962C8B-B14F-4D97-AF65-F5344CB8AC3E}">
        <p14:creationId xmlns:p14="http://schemas.microsoft.com/office/powerpoint/2010/main" val="3278666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11E7F-15C5-1C93-83AA-F7BBBD6A39A4}"/>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26D637B7-3442-DFF6-6B0F-D13E2A372C56}"/>
              </a:ext>
            </a:extLst>
          </p:cNvPr>
          <p:cNvSpPr>
            <a:spLocks noGrp="1" noChangeArrowheads="1"/>
          </p:cNvSpPr>
          <p:nvPr>
            <p:ph type="title"/>
          </p:nvPr>
        </p:nvSpPr>
        <p:spPr/>
        <p:txBody>
          <a:bodyPr/>
          <a:lstStyle/>
          <a:p>
            <a:pPr eaLnBrk="1" hangingPunct="1"/>
            <a:r>
              <a:rPr lang="en-GB" altLang="en-US"/>
              <a:t>References</a:t>
            </a:r>
          </a:p>
        </p:txBody>
      </p:sp>
      <p:sp>
        <p:nvSpPr>
          <p:cNvPr id="20483" name="Rectangle 3">
            <a:extLst>
              <a:ext uri="{FF2B5EF4-FFF2-40B4-BE49-F238E27FC236}">
                <a16:creationId xmlns:a16="http://schemas.microsoft.com/office/drawing/2014/main" id="{2DB3B597-C15E-4104-0DEE-6F91D12D9A86}"/>
              </a:ext>
            </a:extLst>
          </p:cNvPr>
          <p:cNvSpPr>
            <a:spLocks noGrp="1" noChangeArrowheads="1"/>
          </p:cNvSpPr>
          <p:nvPr>
            <p:ph idx="1"/>
          </p:nvPr>
        </p:nvSpPr>
        <p:spPr/>
        <p:txBody>
          <a:bodyPr>
            <a:normAutofit/>
          </a:bodyPr>
          <a:lstStyle/>
          <a:p>
            <a:pPr eaLnBrk="1" hangingPunct="1">
              <a:spcBef>
                <a:spcPts val="600"/>
              </a:spcBef>
              <a:spcAft>
                <a:spcPts val="600"/>
              </a:spcAft>
            </a:pPr>
            <a:r>
              <a:rPr lang="en-GB" altLang="en-US" sz="2000" dirty="0"/>
              <a:t>National Museum of African American History &amp; Culture (No Date) </a:t>
            </a:r>
            <a:r>
              <a:rPr lang="en-GB" altLang="en-US" sz="2000" i="1" dirty="0"/>
              <a:t>Social Identities and Systems of Oppression</a:t>
            </a:r>
            <a:r>
              <a:rPr lang="en-GB" altLang="en-US" sz="2000" dirty="0"/>
              <a:t>  USA: Smithsonian Institute Available at: </a:t>
            </a:r>
            <a:r>
              <a:rPr lang="en-GB" altLang="en-US" sz="2000" dirty="0">
                <a:hlinkClick r:id="rId2"/>
              </a:rPr>
              <a:t>https://nmaahc.si.edu/learn/talking-about-race/topics/social-identities-and-systems-oppression</a:t>
            </a:r>
            <a:r>
              <a:rPr lang="en-GB" altLang="en-US" sz="2000" dirty="0"/>
              <a:t> [Accessed 09/02/2024]</a:t>
            </a:r>
            <a:endParaRPr lang="en-GB" altLang="en-US" sz="2000" i="1" dirty="0"/>
          </a:p>
          <a:p>
            <a:pPr eaLnBrk="1" hangingPunct="1">
              <a:spcBef>
                <a:spcPts val="600"/>
              </a:spcBef>
              <a:spcAft>
                <a:spcPts val="600"/>
              </a:spcAft>
            </a:pPr>
            <a:r>
              <a:rPr lang="en-GB" altLang="en-US" sz="2000" dirty="0"/>
              <a:t>Parkin C, Using Social Theory, (2010) in </a:t>
            </a:r>
            <a:r>
              <a:rPr lang="en-GB" altLang="en-US" sz="2000" dirty="0" err="1"/>
              <a:t>Buchroth</a:t>
            </a:r>
            <a:r>
              <a:rPr lang="en-GB" altLang="en-US" sz="2000" dirty="0"/>
              <a:t> I, and Parkin C, </a:t>
            </a:r>
            <a:r>
              <a:rPr lang="en-GB" altLang="en-US" sz="2000" i="1" dirty="0"/>
              <a:t>Using Theory Youth and Community Work Practice. </a:t>
            </a:r>
            <a:r>
              <a:rPr lang="en-GB" altLang="en-US" sz="2000" dirty="0"/>
              <a:t>Exeter: Learning Matters</a:t>
            </a:r>
            <a:r>
              <a:rPr lang="en-GB" altLang="en-US" sz="2000" i="1" dirty="0"/>
              <a:t>. </a:t>
            </a:r>
            <a:r>
              <a:rPr lang="en-GB" altLang="en-US" sz="2000" dirty="0"/>
              <a:t>Available at: </a:t>
            </a:r>
            <a:r>
              <a:rPr lang="en-GB" altLang="en-US" sz="2000" dirty="0">
                <a:hlinkClick r:id="rId3"/>
              </a:rPr>
              <a:t>https://search-ebscohost-com.ezproxy.uwtsd.ac.uk/login.aspx?direct=true&amp;db=nlebk&amp;AN=411624&amp;site=ehost-live</a:t>
            </a:r>
            <a:r>
              <a:rPr lang="en-GB" altLang="en-US" sz="2000" dirty="0"/>
              <a:t> [Accessed 09/02/2024]</a:t>
            </a:r>
          </a:p>
          <a:p>
            <a:pPr>
              <a:spcBef>
                <a:spcPts val="600"/>
              </a:spcBef>
              <a:spcAft>
                <a:spcPts val="600"/>
              </a:spcAft>
            </a:pPr>
            <a:r>
              <a:rPr lang="en-GB" altLang="en-US" sz="2000" i="1" dirty="0"/>
              <a:t>Public Health Network Cymru (2024) Social Justice and Human Rights</a:t>
            </a:r>
            <a:r>
              <a:rPr lang="en-GB" altLang="en-US" sz="2000" dirty="0"/>
              <a:t> Available at: </a:t>
            </a:r>
            <a:r>
              <a:rPr lang="en-GB" altLang="en-US" sz="2000" dirty="0">
                <a:hlinkClick r:id="rId4"/>
              </a:rPr>
              <a:t>https://publichealthnetwork.cymru/topic/social-justice-and-human-rights/#:~:text=Wales%20is%20made%20up%20of,must%20disadvantaged%20in%20our%20society</a:t>
            </a:r>
            <a:r>
              <a:rPr lang="en-GB" altLang="en-US" sz="2000" dirty="0"/>
              <a:t>. [Accessed 08/02/2024]</a:t>
            </a:r>
          </a:p>
          <a:p>
            <a:pPr eaLnBrk="1" hangingPunct="1">
              <a:spcBef>
                <a:spcPts val="600"/>
              </a:spcBef>
              <a:spcAft>
                <a:spcPts val="600"/>
              </a:spcAft>
            </a:pPr>
            <a:endParaRPr lang="en-GB" altLang="en-US" sz="2000" i="1" dirty="0"/>
          </a:p>
        </p:txBody>
      </p:sp>
    </p:spTree>
    <p:extLst>
      <p:ext uri="{BB962C8B-B14F-4D97-AF65-F5344CB8AC3E}">
        <p14:creationId xmlns:p14="http://schemas.microsoft.com/office/powerpoint/2010/main" val="35867760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1D161-2D9C-2A5E-15DB-2E5E08399DA6}"/>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47A40489-B4CF-5EDE-447B-706D7B109222}"/>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C61D69FF-2ADF-ADFF-0F19-A2CF7DD803E5}"/>
              </a:ext>
            </a:extLst>
          </p:cNvPr>
          <p:cNvSpPr>
            <a:spLocks noGrp="1" noChangeArrowheads="1"/>
          </p:cNvSpPr>
          <p:nvPr>
            <p:ph idx="1"/>
          </p:nvPr>
        </p:nvSpPr>
        <p:spPr>
          <a:xfrm>
            <a:off x="119336" y="996707"/>
            <a:ext cx="11809312" cy="4525963"/>
          </a:xfrm>
        </p:spPr>
        <p:txBody>
          <a:bodyPr>
            <a:normAutofit fontScale="77500" lnSpcReduction="20000"/>
          </a:bodyPr>
          <a:lstStyle/>
          <a:p>
            <a:pPr eaLnBrk="1" hangingPunct="1">
              <a:spcBef>
                <a:spcPts val="600"/>
              </a:spcBef>
              <a:spcAft>
                <a:spcPts val="600"/>
              </a:spcAft>
            </a:pPr>
            <a:r>
              <a:rPr lang="en-GB" altLang="en-US" sz="2000" dirty="0"/>
              <a:t>Reich, A. and Hager, P. (2014) “Problematising practice, learning and change: practice-theory perspectives on professional learning,” </a:t>
            </a:r>
            <a:r>
              <a:rPr lang="en-GB" altLang="en-US" sz="2000" i="1" dirty="0"/>
              <a:t>The journal of workplace learning</a:t>
            </a:r>
            <a:r>
              <a:rPr lang="en-GB" altLang="en-US" sz="2000" dirty="0"/>
              <a:t>, 26(6/7), pp. 418–431. Available at: </a:t>
            </a:r>
            <a:r>
              <a:rPr lang="en-GB" altLang="en-US" sz="2000" dirty="0">
                <a:hlinkClick r:id="rId2"/>
              </a:rPr>
              <a:t>https://doi.org/10.1108/JWL-02-2014-0016</a:t>
            </a:r>
            <a:r>
              <a:rPr lang="en-GB" altLang="en-US" sz="2000" dirty="0"/>
              <a:t> [Accessed 13/02/2024].</a:t>
            </a:r>
          </a:p>
          <a:p>
            <a:pPr eaLnBrk="1" hangingPunct="1">
              <a:spcBef>
                <a:spcPts val="600"/>
              </a:spcBef>
              <a:spcAft>
                <a:spcPts val="600"/>
              </a:spcAft>
            </a:pPr>
            <a:r>
              <a:rPr lang="en-GB" altLang="en-US" sz="2000" dirty="0"/>
              <a:t>Roberts, P. (1996) ‘Rethinking Conscientisation’ in </a:t>
            </a:r>
            <a:r>
              <a:rPr lang="en-GB" altLang="en-US" sz="2000" i="1" dirty="0"/>
              <a:t>Journal of Philosophy of Education</a:t>
            </a:r>
            <a:r>
              <a:rPr lang="en-GB" altLang="en-US" sz="2000" dirty="0"/>
              <a:t> Vol 30 Issue 2 pp. 179-196 Available at:  </a:t>
            </a:r>
            <a:r>
              <a:rPr lang="en-GB" altLang="en-US" sz="2000" dirty="0">
                <a:hlinkClick r:id="rId3"/>
              </a:rPr>
              <a:t>https://doi.org/10.1111/j.1467-9752.1996.tb00390.x</a:t>
            </a:r>
            <a:r>
              <a:rPr lang="en-GB" altLang="en-US" sz="2000" dirty="0"/>
              <a:t> [Accessed 13/02/2024]</a:t>
            </a:r>
          </a:p>
          <a:p>
            <a:pPr eaLnBrk="1" hangingPunct="1">
              <a:spcBef>
                <a:spcPts val="600"/>
              </a:spcBef>
              <a:spcAft>
                <a:spcPts val="600"/>
              </a:spcAft>
            </a:pPr>
            <a:r>
              <a:rPr lang="en-GB" altLang="en-US" sz="2000" dirty="0"/>
              <a:t>Sadd, J. (2014) </a:t>
            </a:r>
            <a:r>
              <a:rPr lang="en-GB" altLang="en-US" sz="2000" i="1" dirty="0"/>
              <a:t>Why advocacy provides the seeds of empowerment</a:t>
            </a:r>
            <a:r>
              <a:rPr lang="en-GB" altLang="en-US" sz="2000" dirty="0"/>
              <a:t> Available at: </a:t>
            </a:r>
            <a:r>
              <a:rPr lang="en-GB" altLang="en-US" sz="2000" dirty="0">
                <a:hlinkClick r:id="rId4"/>
              </a:rPr>
              <a:t>https://socialcare.blog.gov.uk/2014/11/26/why-advocacy-provides-the-seeds-of-empowerment/</a:t>
            </a:r>
            <a:r>
              <a:rPr lang="en-GB" altLang="en-US" sz="2000" dirty="0"/>
              <a:t> [Accessed 13/02/2024</a:t>
            </a:r>
            <a:endParaRPr lang="en-GB" altLang="en-US" sz="2000" i="1" dirty="0"/>
          </a:p>
          <a:p>
            <a:pPr eaLnBrk="1" hangingPunct="1">
              <a:spcBef>
                <a:spcPts val="600"/>
              </a:spcBef>
              <a:spcAft>
                <a:spcPts val="600"/>
              </a:spcAft>
            </a:pPr>
            <a:r>
              <a:rPr lang="en-GB" altLang="en-US" sz="2000" dirty="0"/>
              <a:t>Scott, J (2015) </a:t>
            </a:r>
            <a:r>
              <a:rPr lang="en-GB" altLang="en-US" sz="2000" i="1" dirty="0"/>
              <a:t>Oxford Dictionary of Sociology </a:t>
            </a:r>
            <a:r>
              <a:rPr lang="en-GB" altLang="en-US" sz="2000" dirty="0"/>
              <a:t>Available at </a:t>
            </a:r>
            <a:r>
              <a:rPr lang="en-GB" altLang="en-US" sz="2000" dirty="0">
                <a:hlinkClick r:id="rId5"/>
              </a:rPr>
              <a:t>https://www-oxfordreference-com.ezproxy.uwtsd.ac.uk/display/10.1093/acref/9780199683581.001.0001/acref-9780199683581-e-1774?rskey=HXef4D&amp;result=1</a:t>
            </a:r>
            <a:r>
              <a:rPr lang="en-GB" altLang="en-US" sz="2000" dirty="0"/>
              <a:t> [Accessed 07/02/2024]</a:t>
            </a:r>
          </a:p>
          <a:p>
            <a:pPr eaLnBrk="1" hangingPunct="1">
              <a:spcBef>
                <a:spcPts val="600"/>
              </a:spcBef>
              <a:spcAft>
                <a:spcPts val="600"/>
              </a:spcAft>
            </a:pPr>
            <a:r>
              <a:rPr lang="en-GB" altLang="en-US" sz="2000" dirty="0"/>
              <a:t>Simons, K. (1994) ‘Empowerment and Advocacy’ in Malin, N (ed) </a:t>
            </a:r>
            <a:r>
              <a:rPr lang="en-GB" altLang="en-US" sz="2000" i="1" dirty="0"/>
              <a:t>Services for People with Learning Disabilities </a:t>
            </a:r>
            <a:r>
              <a:rPr lang="en-GB" altLang="en-US" sz="2000" dirty="0"/>
              <a:t>London: Routledge</a:t>
            </a:r>
          </a:p>
          <a:p>
            <a:pPr eaLnBrk="1" hangingPunct="1">
              <a:spcBef>
                <a:spcPts val="600"/>
              </a:spcBef>
              <a:spcAft>
                <a:spcPts val="600"/>
              </a:spcAft>
            </a:pPr>
            <a:r>
              <a:rPr lang="en-GB" altLang="en-US" sz="2000" dirty="0" err="1"/>
              <a:t>Szlamka</a:t>
            </a:r>
            <a:r>
              <a:rPr lang="en-GB" altLang="en-US" sz="2000" dirty="0"/>
              <a:t>, Z. </a:t>
            </a:r>
            <a:r>
              <a:rPr lang="en-GB" altLang="en-US" sz="2000" i="1" dirty="0"/>
              <a:t>et al. </a:t>
            </a:r>
            <a:r>
              <a:rPr lang="en-GB" altLang="en-US" sz="2000" dirty="0"/>
              <a:t>(2022) “The role of advocacy and empowerment in shaping service development for families raising children with developmental disabilities,” </a:t>
            </a:r>
            <a:r>
              <a:rPr lang="en-GB" altLang="en-US" sz="2000" i="1" dirty="0"/>
              <a:t>Health expectations : an international journal of public participation in health care and health policy</a:t>
            </a:r>
            <a:r>
              <a:rPr lang="en-GB" altLang="en-US" sz="2000" dirty="0"/>
              <a:t>, 25(4), pp. 1882–1891. Available at: </a:t>
            </a:r>
            <a:r>
              <a:rPr lang="en-GB" altLang="en-US" sz="2000" dirty="0">
                <a:hlinkClick r:id="rId6"/>
              </a:rPr>
              <a:t>https://doi.org/10.1111/hex.13539</a:t>
            </a:r>
            <a:r>
              <a:rPr lang="en-GB" altLang="en-US" sz="2000" dirty="0"/>
              <a:t> [Accessed 13/02/2024].</a:t>
            </a:r>
          </a:p>
          <a:p>
            <a:pPr eaLnBrk="1" hangingPunct="1">
              <a:spcBef>
                <a:spcPts val="600"/>
              </a:spcBef>
              <a:spcAft>
                <a:spcPts val="600"/>
              </a:spcAft>
            </a:pPr>
            <a:r>
              <a:rPr lang="en-GB" altLang="en-US" sz="2000" dirty="0"/>
              <a:t>Steiner, A. A., &amp; Farmer, J. (2017). Engage, participate, empower: Modelling power transfer in disadvantaged rural communities. </a:t>
            </a:r>
            <a:r>
              <a:rPr lang="en-GB" altLang="en-US" sz="2000" i="1" dirty="0"/>
              <a:t>Environment and Planning C: Politics and Space</a:t>
            </a:r>
            <a:r>
              <a:rPr lang="en-GB" altLang="en-US" sz="2000" dirty="0"/>
              <a:t>, 36(1), 1pp. 18-138. Available at: </a:t>
            </a:r>
            <a:r>
              <a:rPr lang="en-GB" altLang="en-US" sz="2000" dirty="0">
                <a:hlinkClick r:id="rId7"/>
              </a:rPr>
              <a:t>https://doi-org.ezproxy.uwtsd.ac.uk/10.1177/2399654417701730</a:t>
            </a:r>
            <a:r>
              <a:rPr lang="en-GB" altLang="en-US" sz="2000" dirty="0"/>
              <a:t> [Accessed 12/02/2024]</a:t>
            </a:r>
          </a:p>
          <a:p>
            <a:pPr eaLnBrk="1" hangingPunct="1">
              <a:spcBef>
                <a:spcPts val="600"/>
              </a:spcBef>
              <a:spcAft>
                <a:spcPts val="600"/>
              </a:spcAft>
            </a:pPr>
            <a:r>
              <a:rPr lang="en-GB" altLang="en-US" sz="2000" dirty="0"/>
              <a:t>Thompson, N, (2007) </a:t>
            </a:r>
            <a:r>
              <a:rPr lang="en-GB" altLang="en-US" sz="2000" i="1" dirty="0"/>
              <a:t>Power and Empowerment </a:t>
            </a:r>
            <a:r>
              <a:rPr lang="en-GB" altLang="en-US" sz="2000" dirty="0"/>
              <a:t>Lyme Regis: Russell House Publishing.</a:t>
            </a:r>
          </a:p>
        </p:txBody>
      </p:sp>
    </p:spTree>
    <p:extLst>
      <p:ext uri="{BB962C8B-B14F-4D97-AF65-F5344CB8AC3E}">
        <p14:creationId xmlns:p14="http://schemas.microsoft.com/office/powerpoint/2010/main" val="4055854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452CD-FDD5-17C6-ACDB-F01C4669FA48}"/>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8C47869E-89E1-F494-3670-E98434B61E00}"/>
              </a:ext>
            </a:extLst>
          </p:cNvPr>
          <p:cNvSpPr>
            <a:spLocks noGrp="1" noChangeArrowheads="1"/>
          </p:cNvSpPr>
          <p:nvPr>
            <p:ph type="title"/>
          </p:nvPr>
        </p:nvSpPr>
        <p:spPr>
          <a:xfrm>
            <a:off x="609600" y="116632"/>
            <a:ext cx="10972800" cy="850106"/>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51B2EDDD-6423-9959-AB06-15C08ADC59CA}"/>
              </a:ext>
            </a:extLst>
          </p:cNvPr>
          <p:cNvSpPr>
            <a:spLocks noGrp="1" noChangeArrowheads="1"/>
          </p:cNvSpPr>
          <p:nvPr>
            <p:ph idx="1"/>
          </p:nvPr>
        </p:nvSpPr>
        <p:spPr>
          <a:xfrm>
            <a:off x="119336" y="996707"/>
            <a:ext cx="11809312" cy="4525963"/>
          </a:xfrm>
        </p:spPr>
        <p:txBody>
          <a:bodyPr>
            <a:normAutofit fontScale="92500" lnSpcReduction="20000"/>
          </a:bodyPr>
          <a:lstStyle/>
          <a:p>
            <a:pPr eaLnBrk="1" hangingPunct="1">
              <a:spcBef>
                <a:spcPts val="600"/>
              </a:spcBef>
              <a:spcAft>
                <a:spcPts val="600"/>
              </a:spcAft>
            </a:pPr>
            <a:r>
              <a:rPr lang="en-GB" altLang="en-US" sz="2000" dirty="0"/>
              <a:t>Tombs, D. (2002) </a:t>
            </a:r>
            <a:r>
              <a:rPr lang="en-GB" altLang="en-US" sz="2000" i="1" dirty="0"/>
              <a:t>Latin American liberation theology</a:t>
            </a:r>
            <a:r>
              <a:rPr lang="en-GB" altLang="en-US" sz="2000" dirty="0"/>
              <a:t>. Boston, Massachusetts: Brill Academic Publishers. Available at: </a:t>
            </a:r>
            <a:r>
              <a:rPr lang="en-GB" altLang="en-US" sz="2000" dirty="0">
                <a:hlinkClick r:id="rId2"/>
              </a:rPr>
              <a:t>https://www.jstor.org/stable/10.1163/j.ctv29sfvcf</a:t>
            </a:r>
            <a:r>
              <a:rPr lang="en-GB" altLang="en-US" sz="2000" dirty="0"/>
              <a:t> [Accessed 09/02/2024]</a:t>
            </a:r>
          </a:p>
          <a:p>
            <a:pPr eaLnBrk="1" hangingPunct="1">
              <a:spcBef>
                <a:spcPts val="600"/>
              </a:spcBef>
              <a:spcAft>
                <a:spcPts val="600"/>
              </a:spcAft>
            </a:pPr>
            <a:r>
              <a:rPr lang="en-GB" altLang="en-US" sz="2000" dirty="0"/>
              <a:t>UK Office of the Deputy Prime Minister (2004) </a:t>
            </a:r>
            <a:r>
              <a:rPr lang="en-GB" altLang="en-US" sz="2000" i="1" dirty="0"/>
              <a:t>cited in </a:t>
            </a:r>
            <a:r>
              <a:rPr lang="en-GB" altLang="en-US" sz="2000" dirty="0"/>
              <a:t>United Nations Department of Economic and Social Affairs (2016) </a:t>
            </a:r>
            <a:r>
              <a:rPr lang="en-GB" altLang="en-US" sz="2000" i="1" dirty="0"/>
              <a:t>Leaving No-one Behind: The Imperative of Inclusive Development</a:t>
            </a:r>
            <a:r>
              <a:rPr lang="en-GB" altLang="en-US" sz="2000" dirty="0"/>
              <a:t> Available at: </a:t>
            </a:r>
            <a:r>
              <a:rPr lang="en-GB" altLang="en-US" sz="2000" dirty="0">
                <a:hlinkClick r:id="rId3"/>
              </a:rPr>
              <a:t>https://www.un.org/esa/socdev/rwss/2016/full-report.pdf</a:t>
            </a:r>
            <a:r>
              <a:rPr lang="en-GB" altLang="en-US" sz="2000" dirty="0"/>
              <a:t> [Accessed 07/02/2024]</a:t>
            </a:r>
          </a:p>
          <a:p>
            <a:pPr eaLnBrk="1" hangingPunct="1">
              <a:spcBef>
                <a:spcPts val="600"/>
              </a:spcBef>
              <a:spcAft>
                <a:spcPts val="600"/>
              </a:spcAft>
            </a:pPr>
            <a:r>
              <a:rPr lang="en-GB" altLang="en-US" sz="2000" dirty="0"/>
              <a:t>UK Parliament (2024) </a:t>
            </a:r>
            <a:r>
              <a:rPr lang="en-GB" altLang="en-US" sz="2000" i="1" dirty="0"/>
              <a:t>Legislative scrutiny highlights human rights failings of Rwanda Bill </a:t>
            </a:r>
            <a:r>
              <a:rPr lang="en-GB" altLang="en-US" sz="2000" dirty="0"/>
              <a:t>Available at: </a:t>
            </a:r>
            <a:r>
              <a:rPr lang="en-GB" altLang="en-US" sz="2000" dirty="0">
                <a:hlinkClick r:id="rId4"/>
              </a:rPr>
              <a:t>https://committees.parliament.uk/committee/93/human-rights-joint-committee/news/199840/legislative-scrutiny-highlights-human-rights-failings-of-rwanda-bill/</a:t>
            </a:r>
            <a:r>
              <a:rPr lang="en-GB" altLang="en-US" sz="2000" dirty="0"/>
              <a:t> [Accessed 12/02/2024]</a:t>
            </a:r>
          </a:p>
          <a:p>
            <a:pPr eaLnBrk="1" hangingPunct="1">
              <a:spcBef>
                <a:spcPts val="600"/>
              </a:spcBef>
              <a:spcAft>
                <a:spcPts val="600"/>
              </a:spcAft>
            </a:pPr>
            <a:r>
              <a:rPr lang="en-GB" altLang="en-US" sz="2000" dirty="0"/>
              <a:t>United Nations (2023) </a:t>
            </a:r>
            <a:r>
              <a:rPr lang="en-GB" altLang="en-US" sz="2000" i="1" dirty="0"/>
              <a:t>Sustainable Development: The 17 Goals</a:t>
            </a:r>
            <a:r>
              <a:rPr lang="en-GB" altLang="en-US" sz="2000" dirty="0"/>
              <a:t> Available at: </a:t>
            </a:r>
            <a:r>
              <a:rPr lang="en-GB" altLang="en-US" sz="2000" dirty="0">
                <a:hlinkClick r:id="rId5"/>
              </a:rPr>
              <a:t>https://sdgs.un.org/goals</a:t>
            </a:r>
            <a:r>
              <a:rPr lang="en-GB" altLang="en-US" sz="2000" dirty="0"/>
              <a:t> [Accessed 13/02/2024]</a:t>
            </a:r>
          </a:p>
          <a:p>
            <a:pPr eaLnBrk="1" hangingPunct="1">
              <a:spcBef>
                <a:spcPts val="600"/>
              </a:spcBef>
              <a:spcAft>
                <a:spcPts val="600"/>
              </a:spcAft>
            </a:pPr>
            <a:r>
              <a:rPr lang="en-GB" altLang="en-US" sz="2000" dirty="0"/>
              <a:t>United Nations Department for Economic and Social Affairs (2010) </a:t>
            </a:r>
            <a:r>
              <a:rPr lang="en-GB" altLang="en-US" sz="2000" i="1" dirty="0"/>
              <a:t>Achieving Gender Equality, Women's Empowerment and Strengthening Development Cooperation </a:t>
            </a:r>
            <a:r>
              <a:rPr lang="en-GB" altLang="en-US" sz="2000" dirty="0"/>
              <a:t>Available at: </a:t>
            </a:r>
            <a:r>
              <a:rPr lang="en-GB" altLang="en-US" sz="2000" dirty="0">
                <a:hlinkClick r:id="rId6"/>
              </a:rPr>
              <a:t>https://www.un.org/en/ecosoc/docs/pdfs/10-50143_(e)_(desa)dialogues_ecosoc_achieving_gender_equality_women_empowerment.pdf</a:t>
            </a:r>
            <a:r>
              <a:rPr lang="en-GB" altLang="en-US" sz="2000" dirty="0"/>
              <a:t> [Accessed 13/02/2024]</a:t>
            </a:r>
            <a:endParaRPr lang="en-GB" altLang="en-US" sz="2000" i="1" dirty="0"/>
          </a:p>
        </p:txBody>
      </p:sp>
    </p:spTree>
    <p:extLst>
      <p:ext uri="{BB962C8B-B14F-4D97-AF65-F5344CB8AC3E}">
        <p14:creationId xmlns:p14="http://schemas.microsoft.com/office/powerpoint/2010/main" val="25064825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E64F7-1744-F246-3027-4E75DE512789}"/>
            </a:ext>
          </a:extLst>
        </p:cNvPr>
        <p:cNvGrpSpPr/>
        <p:nvPr/>
      </p:nvGrpSpPr>
      <p:grpSpPr>
        <a:xfrm>
          <a:off x="0" y="0"/>
          <a:ext cx="0" cy="0"/>
          <a:chOff x="0" y="0"/>
          <a:chExt cx="0" cy="0"/>
        </a:xfrm>
      </p:grpSpPr>
      <p:sp>
        <p:nvSpPr>
          <p:cNvPr id="20482" name="Rectangle 2">
            <a:extLst>
              <a:ext uri="{FF2B5EF4-FFF2-40B4-BE49-F238E27FC236}">
                <a16:creationId xmlns:a16="http://schemas.microsoft.com/office/drawing/2014/main" id="{0BE7B383-CD91-988C-FC87-E7EE65F84ED3}"/>
              </a:ext>
            </a:extLst>
          </p:cNvPr>
          <p:cNvSpPr>
            <a:spLocks noGrp="1" noChangeArrowheads="1"/>
          </p:cNvSpPr>
          <p:nvPr>
            <p:ph type="title"/>
          </p:nvPr>
        </p:nvSpPr>
        <p:spPr>
          <a:xfrm>
            <a:off x="407368" y="116632"/>
            <a:ext cx="10972800" cy="788639"/>
          </a:xfrm>
        </p:spPr>
        <p:txBody>
          <a:bodyPr/>
          <a:lstStyle/>
          <a:p>
            <a:pPr eaLnBrk="1" hangingPunct="1"/>
            <a:r>
              <a:rPr lang="en-GB" altLang="en-US" dirty="0"/>
              <a:t>References</a:t>
            </a:r>
          </a:p>
        </p:txBody>
      </p:sp>
      <p:sp>
        <p:nvSpPr>
          <p:cNvPr id="20483" name="Rectangle 3">
            <a:extLst>
              <a:ext uri="{FF2B5EF4-FFF2-40B4-BE49-F238E27FC236}">
                <a16:creationId xmlns:a16="http://schemas.microsoft.com/office/drawing/2014/main" id="{01680FEE-1295-98FB-CB85-882649462785}"/>
              </a:ext>
            </a:extLst>
          </p:cNvPr>
          <p:cNvSpPr>
            <a:spLocks noGrp="1" noChangeArrowheads="1"/>
          </p:cNvSpPr>
          <p:nvPr>
            <p:ph idx="1"/>
          </p:nvPr>
        </p:nvSpPr>
        <p:spPr>
          <a:xfrm>
            <a:off x="119336" y="1268760"/>
            <a:ext cx="10972800" cy="4525963"/>
          </a:xfrm>
        </p:spPr>
        <p:txBody>
          <a:bodyPr>
            <a:normAutofit/>
          </a:bodyPr>
          <a:lstStyle/>
          <a:p>
            <a:pPr eaLnBrk="1" hangingPunct="1">
              <a:spcBef>
                <a:spcPts val="600"/>
              </a:spcBef>
              <a:spcAft>
                <a:spcPts val="600"/>
              </a:spcAft>
            </a:pPr>
            <a:r>
              <a:rPr lang="en-GB" altLang="en-US" sz="2000" dirty="0"/>
              <a:t>Virginia Commonwealth University (2021) </a:t>
            </a:r>
            <a:r>
              <a:rPr lang="en-GB" altLang="en-US" sz="2000" i="1" dirty="0"/>
              <a:t>Empowerment Theory in Social Work </a:t>
            </a:r>
            <a:r>
              <a:rPr lang="en-GB" altLang="en-US" sz="2000" dirty="0"/>
              <a:t>Available at: </a:t>
            </a:r>
            <a:r>
              <a:rPr lang="en-GB" altLang="en-US" sz="2000" dirty="0">
                <a:hlinkClick r:id="rId2"/>
              </a:rPr>
              <a:t>https://onlinesocialwork.vcu.edu/blog/empowerment-theory-in-social-work/</a:t>
            </a:r>
            <a:r>
              <a:rPr lang="en-GB" altLang="en-US" sz="2000" dirty="0"/>
              <a:t> [Accessed 08/02/2024]</a:t>
            </a:r>
            <a:endParaRPr lang="en-GB" altLang="en-US" sz="2000" i="1" dirty="0"/>
          </a:p>
          <a:p>
            <a:pPr eaLnBrk="1" hangingPunct="1">
              <a:spcBef>
                <a:spcPts val="600"/>
              </a:spcBef>
              <a:spcAft>
                <a:spcPts val="600"/>
              </a:spcAft>
            </a:pPr>
            <a:r>
              <a:rPr lang="en-GB" altLang="en-US" sz="2000" dirty="0"/>
              <a:t>Williams F, (2010) ‘Group Work’, in </a:t>
            </a:r>
            <a:r>
              <a:rPr lang="en-GB" altLang="en-US" sz="2000" dirty="0" err="1"/>
              <a:t>Buchroth</a:t>
            </a:r>
            <a:r>
              <a:rPr lang="en-GB" altLang="en-US" sz="2000" dirty="0"/>
              <a:t> I, and Parkin C, </a:t>
            </a:r>
            <a:r>
              <a:rPr lang="en-GB" altLang="en-US" sz="2000" i="1" dirty="0"/>
              <a:t>Using Theory in Youth and Community Work Practice.</a:t>
            </a:r>
            <a:r>
              <a:rPr lang="en-GB" altLang="en-US" sz="2000" dirty="0"/>
              <a:t> Exeter: Learning Matters. Available at: </a:t>
            </a:r>
            <a:r>
              <a:rPr lang="en-GB" altLang="en-US" sz="2000" dirty="0">
                <a:hlinkClick r:id="rId3"/>
              </a:rPr>
              <a:t>https://search-ebscohost-com.ezproxy.uwtsd.ac.uk/login.aspx?direct=true&amp;db=nlebk&amp;AN=411624&amp;site=ehost-live</a:t>
            </a:r>
            <a:r>
              <a:rPr lang="en-GB" altLang="en-US" sz="2000" dirty="0"/>
              <a:t> [Accessed 09/02/2024]</a:t>
            </a:r>
          </a:p>
          <a:p>
            <a:pPr eaLnBrk="1" hangingPunct="1">
              <a:spcBef>
                <a:spcPts val="600"/>
              </a:spcBef>
              <a:spcAft>
                <a:spcPts val="600"/>
              </a:spcAft>
            </a:pPr>
            <a:r>
              <a:rPr lang="en-GB" altLang="en-US" sz="2000" dirty="0"/>
              <a:t>Williams, R. (1976) </a:t>
            </a:r>
            <a:r>
              <a:rPr lang="en-GB" altLang="en-US" sz="2000" i="1" dirty="0"/>
              <a:t>Keywords: A Vocabulary of Culture and Society </a:t>
            </a:r>
            <a:r>
              <a:rPr lang="en-GB" altLang="en-US" sz="2000" dirty="0"/>
              <a:t>London: Fontana</a:t>
            </a:r>
          </a:p>
          <a:p>
            <a:pPr>
              <a:spcBef>
                <a:spcPts val="600"/>
              </a:spcBef>
              <a:spcAft>
                <a:spcPts val="600"/>
              </a:spcAft>
            </a:pPr>
            <a:r>
              <a:rPr lang="en-GB" sz="2000" dirty="0"/>
              <a:t>Woolcock, M. (2001) ‘The Place of Social Capital in Understanding Social and Economic Outcome’ Available at: </a:t>
            </a:r>
            <a:r>
              <a:rPr lang="en-GB" sz="2000" dirty="0">
                <a:hlinkClick r:id="rId4"/>
              </a:rPr>
              <a:t>https://www.researchgate.net/publication/269576288_The_Place_of_Social_Capital_in_Understanding_Social_and_Economic_Outcome</a:t>
            </a:r>
            <a:r>
              <a:rPr lang="en-GB" sz="2000" dirty="0"/>
              <a:t> [Accessed 09/02/2024]</a:t>
            </a:r>
          </a:p>
          <a:p>
            <a:pPr eaLnBrk="1" hangingPunct="1">
              <a:spcBef>
                <a:spcPts val="600"/>
              </a:spcBef>
              <a:spcAft>
                <a:spcPts val="600"/>
              </a:spcAft>
            </a:pPr>
            <a:endParaRPr lang="en-GB" altLang="en-US" sz="2000" dirty="0"/>
          </a:p>
        </p:txBody>
      </p:sp>
    </p:spTree>
    <p:extLst>
      <p:ext uri="{BB962C8B-B14F-4D97-AF65-F5344CB8AC3E}">
        <p14:creationId xmlns:p14="http://schemas.microsoft.com/office/powerpoint/2010/main" val="143747719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ECAY6003 Template (lecture front page)" id="{B4A250D1-EAD2-4D52-AC00-70E1C61F9B4B}" vid="{206E1402-A30D-4517-B100-B07D6AFEBB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ECAY6003 Template (lecture front page)</Template>
  <TotalTime>2445</TotalTime>
  <Words>4757</Words>
  <Application>Microsoft Office PowerPoint</Application>
  <PresentationFormat>Widescreen</PresentationFormat>
  <Paragraphs>187</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Muli</vt:lpstr>
      <vt:lpstr>Aptos</vt:lpstr>
      <vt:lpstr>Arial</vt:lpstr>
      <vt:lpstr>Calibri</vt:lpstr>
      <vt:lpstr>UWTSD blue background</vt:lpstr>
      <vt:lpstr>PowerPoint Presentation</vt:lpstr>
      <vt:lpstr>Endogenous &amp; Exogenous Empowerment</vt:lpstr>
      <vt:lpstr>Endogenous Empowerment</vt:lpstr>
      <vt:lpstr>Endogenous Empowerment</vt:lpstr>
      <vt:lpstr>Endogenous Empowerment</vt:lpstr>
      <vt:lpstr>Endogenous Empowerment</vt:lpstr>
      <vt:lpstr>Exogenous Empowerment</vt:lpstr>
      <vt:lpstr>Problematising</vt:lpstr>
      <vt:lpstr>Problematising</vt:lpstr>
      <vt:lpstr>Conscientisation</vt:lpstr>
      <vt:lpstr>Conscientisation</vt:lpstr>
      <vt:lpstr>Praxis</vt:lpstr>
      <vt:lpstr>Praxis</vt:lpstr>
      <vt:lpstr>Praxis</vt:lpstr>
      <vt:lpstr>Empowerment in Practice</vt:lpstr>
      <vt:lpstr>Empowerment in Practice</vt:lpstr>
      <vt:lpstr>Empowerment in Practice</vt:lpstr>
      <vt:lpstr>Empowerment and Advocacy</vt:lpstr>
      <vt:lpstr>Empowerment and Advocacy</vt:lpstr>
      <vt:lpstr>Empowerment and Advocacy</vt:lpstr>
      <vt:lpstr>Empowerment and Advocacy</vt:lpstr>
      <vt:lpstr>Empowerment and Advocacy</vt:lpstr>
      <vt:lpstr>Empowerment and Advocacy</vt:lpstr>
      <vt:lpstr>Empowerment and Advocacy</vt:lpstr>
      <vt:lpstr>Empowerment and Advocacy</vt:lpstr>
      <vt:lpstr>References</vt:lpstr>
      <vt:lpstr>References</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70</cp:revision>
  <cp:lastPrinted>2023-02-21T12:23:04Z</cp:lastPrinted>
  <dcterms:created xsi:type="dcterms:W3CDTF">2023-02-16T11:10:52Z</dcterms:created>
  <dcterms:modified xsi:type="dcterms:W3CDTF">2024-02-16T11:25:03Z</dcterms:modified>
</cp:coreProperties>
</file>