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473" r:id="rId6"/>
    <p:sldId id="4835" r:id="rId7"/>
    <p:sldId id="459" r:id="rId8"/>
    <p:sldId id="4836" r:id="rId9"/>
    <p:sldId id="4837" r:id="rId10"/>
    <p:sldId id="465" r:id="rId11"/>
    <p:sldId id="466" r:id="rId12"/>
    <p:sldId id="4838" r:id="rId13"/>
    <p:sldId id="677" r:id="rId14"/>
    <p:sldId id="257" r:id="rId15"/>
    <p:sldId id="311" r:id="rId16"/>
    <p:sldId id="338" r:id="rId17"/>
    <p:sldId id="284" r:id="rId18"/>
    <p:sldId id="339" r:id="rId19"/>
    <p:sldId id="4822" r:id="rId20"/>
    <p:sldId id="346" r:id="rId21"/>
    <p:sldId id="678" r:id="rId22"/>
    <p:sldId id="4840" r:id="rId23"/>
    <p:sldId id="340" r:id="rId24"/>
    <p:sldId id="312" r:id="rId25"/>
    <p:sldId id="341" r:id="rId26"/>
    <p:sldId id="278" r:id="rId27"/>
    <p:sldId id="679" r:id="rId28"/>
    <p:sldId id="277" r:id="rId29"/>
    <p:sldId id="4839" r:id="rId30"/>
    <p:sldId id="342" r:id="rId31"/>
    <p:sldId id="680" r:id="rId32"/>
    <p:sldId id="676" r:id="rId33"/>
    <p:sldId id="438" r:id="rId34"/>
    <p:sldId id="673" r:id="rId35"/>
    <p:sldId id="639" r:id="rId36"/>
    <p:sldId id="675" r:id="rId37"/>
    <p:sldId id="632" r:id="rId38"/>
    <p:sldId id="4841" r:id="rId39"/>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A42D09-37A2-40A9-85E9-C6EBCA5C6320}" v="44" dt="2025-02-19T12:30:34.4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827" autoAdjust="0"/>
    <p:restoredTop sz="75844" autoAdjust="0"/>
  </p:normalViewPr>
  <p:slideViewPr>
    <p:cSldViewPr>
      <p:cViewPr varScale="1">
        <p:scale>
          <a:sx n="69" d="100"/>
          <a:sy n="69" d="100"/>
        </p:scale>
        <p:origin x="510" y="39"/>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6877A31C-A9C7-4401-A648-7A2FF83A8AD2}"/>
    <pc:docChg chg="custSel addSld delSld modSld">
      <pc:chgData name="Helen Lee" userId="950b76d7-29a8-4037-9cf6-1d47a6b96373" providerId="ADAL" clId="{6877A31C-A9C7-4401-A648-7A2FF83A8AD2}" dt="2025-02-20T09:10:48.957" v="535" actId="6549"/>
      <pc:docMkLst>
        <pc:docMk/>
      </pc:docMkLst>
      <pc:sldChg chg="del">
        <pc:chgData name="Helen Lee" userId="950b76d7-29a8-4037-9cf6-1d47a6b96373" providerId="ADAL" clId="{6877A31C-A9C7-4401-A648-7A2FF83A8AD2}" dt="2025-02-20T09:05:15.620" v="1" actId="47"/>
        <pc:sldMkLst>
          <pc:docMk/>
          <pc:sldMk cId="3961171639" sldId="345"/>
        </pc:sldMkLst>
      </pc:sldChg>
      <pc:sldChg chg="del">
        <pc:chgData name="Helen Lee" userId="950b76d7-29a8-4037-9cf6-1d47a6b96373" providerId="ADAL" clId="{6877A31C-A9C7-4401-A648-7A2FF83A8AD2}" dt="2025-02-20T09:05:15.537" v="0" actId="47"/>
        <pc:sldMkLst>
          <pc:docMk/>
          <pc:sldMk cId="955389948" sldId="347"/>
        </pc:sldMkLst>
      </pc:sldChg>
      <pc:sldChg chg="del">
        <pc:chgData name="Helen Lee" userId="950b76d7-29a8-4037-9cf6-1d47a6b96373" providerId="ADAL" clId="{6877A31C-A9C7-4401-A648-7A2FF83A8AD2}" dt="2025-02-20T09:05:15.537" v="0" actId="47"/>
        <pc:sldMkLst>
          <pc:docMk/>
          <pc:sldMk cId="2590312776" sldId="348"/>
        </pc:sldMkLst>
      </pc:sldChg>
      <pc:sldChg chg="del">
        <pc:chgData name="Helen Lee" userId="950b76d7-29a8-4037-9cf6-1d47a6b96373" providerId="ADAL" clId="{6877A31C-A9C7-4401-A648-7A2FF83A8AD2}" dt="2025-02-20T09:05:15.537" v="0" actId="47"/>
        <pc:sldMkLst>
          <pc:docMk/>
          <pc:sldMk cId="628628236" sldId="461"/>
        </pc:sldMkLst>
      </pc:sldChg>
      <pc:sldChg chg="del">
        <pc:chgData name="Helen Lee" userId="950b76d7-29a8-4037-9cf6-1d47a6b96373" providerId="ADAL" clId="{6877A31C-A9C7-4401-A648-7A2FF83A8AD2}" dt="2025-02-20T09:05:15.537" v="0" actId="47"/>
        <pc:sldMkLst>
          <pc:docMk/>
          <pc:sldMk cId="2697760211" sldId="462"/>
        </pc:sldMkLst>
      </pc:sldChg>
      <pc:sldChg chg="del">
        <pc:chgData name="Helen Lee" userId="950b76d7-29a8-4037-9cf6-1d47a6b96373" providerId="ADAL" clId="{6877A31C-A9C7-4401-A648-7A2FF83A8AD2}" dt="2025-02-20T09:05:15.537" v="0" actId="47"/>
        <pc:sldMkLst>
          <pc:docMk/>
          <pc:sldMk cId="1431913197" sldId="467"/>
        </pc:sldMkLst>
      </pc:sldChg>
      <pc:sldChg chg="del">
        <pc:chgData name="Helen Lee" userId="950b76d7-29a8-4037-9cf6-1d47a6b96373" providerId="ADAL" clId="{6877A31C-A9C7-4401-A648-7A2FF83A8AD2}" dt="2025-02-20T09:05:15.537" v="0" actId="47"/>
        <pc:sldMkLst>
          <pc:docMk/>
          <pc:sldMk cId="2061443691" sldId="619"/>
        </pc:sldMkLst>
      </pc:sldChg>
      <pc:sldChg chg="del">
        <pc:chgData name="Helen Lee" userId="950b76d7-29a8-4037-9cf6-1d47a6b96373" providerId="ADAL" clId="{6877A31C-A9C7-4401-A648-7A2FF83A8AD2}" dt="2025-02-20T09:05:15.537" v="0" actId="47"/>
        <pc:sldMkLst>
          <pc:docMk/>
          <pc:sldMk cId="2842906144" sldId="620"/>
        </pc:sldMkLst>
      </pc:sldChg>
      <pc:sldChg chg="del">
        <pc:chgData name="Helen Lee" userId="950b76d7-29a8-4037-9cf6-1d47a6b96373" providerId="ADAL" clId="{6877A31C-A9C7-4401-A648-7A2FF83A8AD2}" dt="2025-02-20T09:05:15.537" v="0" actId="47"/>
        <pc:sldMkLst>
          <pc:docMk/>
          <pc:sldMk cId="3798307613" sldId="621"/>
        </pc:sldMkLst>
      </pc:sldChg>
      <pc:sldChg chg="del">
        <pc:chgData name="Helen Lee" userId="950b76d7-29a8-4037-9cf6-1d47a6b96373" providerId="ADAL" clId="{6877A31C-A9C7-4401-A648-7A2FF83A8AD2}" dt="2025-02-20T09:05:15.537" v="0" actId="47"/>
        <pc:sldMkLst>
          <pc:docMk/>
          <pc:sldMk cId="23919749" sldId="622"/>
        </pc:sldMkLst>
      </pc:sldChg>
      <pc:sldChg chg="del">
        <pc:chgData name="Helen Lee" userId="950b76d7-29a8-4037-9cf6-1d47a6b96373" providerId="ADAL" clId="{6877A31C-A9C7-4401-A648-7A2FF83A8AD2}" dt="2025-02-20T09:05:15.537" v="0" actId="47"/>
        <pc:sldMkLst>
          <pc:docMk/>
          <pc:sldMk cId="2316748812" sldId="623"/>
        </pc:sldMkLst>
      </pc:sldChg>
      <pc:sldChg chg="del">
        <pc:chgData name="Helen Lee" userId="950b76d7-29a8-4037-9cf6-1d47a6b96373" providerId="ADAL" clId="{6877A31C-A9C7-4401-A648-7A2FF83A8AD2}" dt="2025-02-20T09:05:15.537" v="0" actId="47"/>
        <pc:sldMkLst>
          <pc:docMk/>
          <pc:sldMk cId="845176128" sldId="628"/>
        </pc:sldMkLst>
      </pc:sldChg>
      <pc:sldChg chg="del">
        <pc:chgData name="Helen Lee" userId="950b76d7-29a8-4037-9cf6-1d47a6b96373" providerId="ADAL" clId="{6877A31C-A9C7-4401-A648-7A2FF83A8AD2}" dt="2025-02-20T09:05:15.537" v="0" actId="47"/>
        <pc:sldMkLst>
          <pc:docMk/>
          <pc:sldMk cId="1626622919" sldId="642"/>
        </pc:sldMkLst>
      </pc:sldChg>
      <pc:sldChg chg="del">
        <pc:chgData name="Helen Lee" userId="950b76d7-29a8-4037-9cf6-1d47a6b96373" providerId="ADAL" clId="{6877A31C-A9C7-4401-A648-7A2FF83A8AD2}" dt="2025-02-20T09:05:15.537" v="0" actId="47"/>
        <pc:sldMkLst>
          <pc:docMk/>
          <pc:sldMk cId="1663223949" sldId="656"/>
        </pc:sldMkLst>
      </pc:sldChg>
      <pc:sldChg chg="del">
        <pc:chgData name="Helen Lee" userId="950b76d7-29a8-4037-9cf6-1d47a6b96373" providerId="ADAL" clId="{6877A31C-A9C7-4401-A648-7A2FF83A8AD2}" dt="2025-02-20T09:05:15.537" v="0" actId="47"/>
        <pc:sldMkLst>
          <pc:docMk/>
          <pc:sldMk cId="1654517239" sldId="658"/>
        </pc:sldMkLst>
      </pc:sldChg>
      <pc:sldChg chg="del">
        <pc:chgData name="Helen Lee" userId="950b76d7-29a8-4037-9cf6-1d47a6b96373" providerId="ADAL" clId="{6877A31C-A9C7-4401-A648-7A2FF83A8AD2}" dt="2025-02-20T09:05:15.537" v="0" actId="47"/>
        <pc:sldMkLst>
          <pc:docMk/>
          <pc:sldMk cId="3408218758" sldId="668"/>
        </pc:sldMkLst>
      </pc:sldChg>
      <pc:sldChg chg="del">
        <pc:chgData name="Helen Lee" userId="950b76d7-29a8-4037-9cf6-1d47a6b96373" providerId="ADAL" clId="{6877A31C-A9C7-4401-A648-7A2FF83A8AD2}" dt="2025-02-20T09:05:15.537" v="0" actId="47"/>
        <pc:sldMkLst>
          <pc:docMk/>
          <pc:sldMk cId="3255538373" sldId="674"/>
        </pc:sldMkLst>
      </pc:sldChg>
      <pc:sldChg chg="modSp new mod">
        <pc:chgData name="Helen Lee" userId="950b76d7-29a8-4037-9cf6-1d47a6b96373" providerId="ADAL" clId="{6877A31C-A9C7-4401-A648-7A2FF83A8AD2}" dt="2025-02-20T09:10:48.957" v="535" actId="6549"/>
        <pc:sldMkLst>
          <pc:docMk/>
          <pc:sldMk cId="778206325" sldId="4841"/>
        </pc:sldMkLst>
        <pc:spChg chg="mod">
          <ac:chgData name="Helen Lee" userId="950b76d7-29a8-4037-9cf6-1d47a6b96373" providerId="ADAL" clId="{6877A31C-A9C7-4401-A648-7A2FF83A8AD2}" dt="2025-02-20T09:05:32.716" v="11" actId="20577"/>
          <ac:spMkLst>
            <pc:docMk/>
            <pc:sldMk cId="778206325" sldId="4841"/>
            <ac:spMk id="2" creationId="{9F197537-D92A-8C35-6BD0-2A64D1C72A98}"/>
          </ac:spMkLst>
        </pc:spChg>
        <pc:spChg chg="mod">
          <ac:chgData name="Helen Lee" userId="950b76d7-29a8-4037-9cf6-1d47a6b96373" providerId="ADAL" clId="{6877A31C-A9C7-4401-A648-7A2FF83A8AD2}" dt="2025-02-20T09:10:48.957" v="535" actId="6549"/>
          <ac:spMkLst>
            <pc:docMk/>
            <pc:sldMk cId="778206325" sldId="4841"/>
            <ac:spMk id="3" creationId="{D381A437-D5D7-5E16-6854-63D3E5DD3B19}"/>
          </ac:spMkLst>
        </pc:spChg>
      </pc:sldChg>
      <pc:sldMasterChg chg="delSldLayout">
        <pc:chgData name="Helen Lee" userId="950b76d7-29a8-4037-9cf6-1d47a6b96373" providerId="ADAL" clId="{6877A31C-A9C7-4401-A648-7A2FF83A8AD2}" dt="2025-02-20T09:05:15.537" v="0" actId="47"/>
        <pc:sldMasterMkLst>
          <pc:docMk/>
          <pc:sldMasterMk cId="637017333" sldId="2147483648"/>
        </pc:sldMasterMkLst>
        <pc:sldLayoutChg chg="del">
          <pc:chgData name="Helen Lee" userId="950b76d7-29a8-4037-9cf6-1d47a6b96373" providerId="ADAL" clId="{6877A31C-A9C7-4401-A648-7A2FF83A8AD2}" dt="2025-02-20T09:05:15.537" v="0" actId="47"/>
          <pc:sldLayoutMkLst>
            <pc:docMk/>
            <pc:sldMasterMk cId="637017333" sldId="2147483648"/>
            <pc:sldLayoutMk cId="827993582" sldId="2147483662"/>
          </pc:sldLayoutMkLst>
        </pc:sldLayoutChg>
      </pc:sldMaster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ata5.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5.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804150-96B7-4DBA-8C0F-08DE01A237C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FA467518-D990-470B-A005-474E2C717E7D}">
      <dgm:prSet/>
      <dgm:spPr/>
      <dgm:t>
        <a:bodyPr/>
        <a:lstStyle/>
        <a:p>
          <a:r>
            <a:rPr lang="en-GB" dirty="0">
              <a:solidFill>
                <a:schemeClr val="tx1"/>
              </a:solidFill>
            </a:rPr>
            <a:t>Recruitment</a:t>
          </a:r>
          <a:endParaRPr lang="en-US" dirty="0">
            <a:solidFill>
              <a:schemeClr val="tx1"/>
            </a:solidFill>
          </a:endParaRPr>
        </a:p>
      </dgm:t>
    </dgm:pt>
    <dgm:pt modelId="{5E59BDEE-7619-4B25-AD35-5CD8A129F60B}" type="parTrans" cxnId="{DDFB7738-CF37-4E78-8CFD-DA51C33F3CE7}">
      <dgm:prSet/>
      <dgm:spPr/>
      <dgm:t>
        <a:bodyPr/>
        <a:lstStyle/>
        <a:p>
          <a:endParaRPr lang="en-US"/>
        </a:p>
      </dgm:t>
    </dgm:pt>
    <dgm:pt modelId="{60BA8EE6-FFE5-48E7-AD48-4746C06A4981}" type="sibTrans" cxnId="{DDFB7738-CF37-4E78-8CFD-DA51C33F3CE7}">
      <dgm:prSet/>
      <dgm:spPr/>
      <dgm:t>
        <a:bodyPr/>
        <a:lstStyle/>
        <a:p>
          <a:endParaRPr lang="en-US"/>
        </a:p>
      </dgm:t>
    </dgm:pt>
    <dgm:pt modelId="{F61A8647-7045-49DF-9AE5-3ECF8BDC02EA}">
      <dgm:prSet/>
      <dgm:spPr/>
      <dgm:t>
        <a:bodyPr/>
        <a:lstStyle/>
        <a:p>
          <a:r>
            <a:rPr lang="en-GB" dirty="0">
              <a:solidFill>
                <a:schemeClr val="tx1"/>
              </a:solidFill>
            </a:rPr>
            <a:t>Selection</a:t>
          </a:r>
          <a:endParaRPr lang="en-US" dirty="0">
            <a:solidFill>
              <a:schemeClr val="tx1"/>
            </a:solidFill>
          </a:endParaRPr>
        </a:p>
      </dgm:t>
    </dgm:pt>
    <dgm:pt modelId="{92989303-9E06-4898-8E08-2057C5A5F3CB}" type="parTrans" cxnId="{256EAD2A-5F16-4288-BDA7-A4D26AB32852}">
      <dgm:prSet/>
      <dgm:spPr/>
      <dgm:t>
        <a:bodyPr/>
        <a:lstStyle/>
        <a:p>
          <a:endParaRPr lang="en-US"/>
        </a:p>
      </dgm:t>
    </dgm:pt>
    <dgm:pt modelId="{30CFF159-1D33-489E-8AD7-CD5324CC400E}" type="sibTrans" cxnId="{256EAD2A-5F16-4288-BDA7-A4D26AB32852}">
      <dgm:prSet/>
      <dgm:spPr/>
      <dgm:t>
        <a:bodyPr/>
        <a:lstStyle/>
        <a:p>
          <a:endParaRPr lang="en-US"/>
        </a:p>
      </dgm:t>
    </dgm:pt>
    <dgm:pt modelId="{CF7C3CA1-F4BD-4AB3-8647-E0DFFC787040}">
      <dgm:prSet/>
      <dgm:spPr/>
      <dgm:t>
        <a:bodyPr/>
        <a:lstStyle/>
        <a:p>
          <a:r>
            <a:rPr lang="en-GB" dirty="0">
              <a:solidFill>
                <a:schemeClr val="tx1"/>
              </a:solidFill>
            </a:rPr>
            <a:t>Onboarding</a:t>
          </a:r>
          <a:endParaRPr lang="en-US" dirty="0">
            <a:solidFill>
              <a:schemeClr val="tx1"/>
            </a:solidFill>
          </a:endParaRPr>
        </a:p>
      </dgm:t>
    </dgm:pt>
    <dgm:pt modelId="{4551BAC6-17B6-4870-9CD5-6FE4623750E9}" type="parTrans" cxnId="{8D718787-8475-474B-AFB2-F3E59DE469E1}">
      <dgm:prSet/>
      <dgm:spPr/>
      <dgm:t>
        <a:bodyPr/>
        <a:lstStyle/>
        <a:p>
          <a:endParaRPr lang="en-US"/>
        </a:p>
      </dgm:t>
    </dgm:pt>
    <dgm:pt modelId="{F424BA30-DD87-47AF-BB50-ED25CA5A796D}" type="sibTrans" cxnId="{8D718787-8475-474B-AFB2-F3E59DE469E1}">
      <dgm:prSet/>
      <dgm:spPr/>
      <dgm:t>
        <a:bodyPr/>
        <a:lstStyle/>
        <a:p>
          <a:endParaRPr lang="en-US"/>
        </a:p>
      </dgm:t>
    </dgm:pt>
    <dgm:pt modelId="{8BEB86CD-6E3C-4A02-89BF-5B6A9D10B9E9}" type="pres">
      <dgm:prSet presAssocID="{90804150-96B7-4DBA-8C0F-08DE01A237CF}" presName="outerComposite" presStyleCnt="0">
        <dgm:presLayoutVars>
          <dgm:chMax val="5"/>
          <dgm:dir/>
          <dgm:resizeHandles val="exact"/>
        </dgm:presLayoutVars>
      </dgm:prSet>
      <dgm:spPr/>
    </dgm:pt>
    <dgm:pt modelId="{ED9F5243-B2D1-49B6-919D-65B1B1FA2132}" type="pres">
      <dgm:prSet presAssocID="{90804150-96B7-4DBA-8C0F-08DE01A237CF}" presName="dummyMaxCanvas" presStyleCnt="0">
        <dgm:presLayoutVars/>
      </dgm:prSet>
      <dgm:spPr/>
    </dgm:pt>
    <dgm:pt modelId="{234B0104-F941-4AF2-9CFC-B8630EF0F4E3}" type="pres">
      <dgm:prSet presAssocID="{90804150-96B7-4DBA-8C0F-08DE01A237CF}" presName="ThreeNodes_1" presStyleLbl="node1" presStyleIdx="0" presStyleCnt="3">
        <dgm:presLayoutVars>
          <dgm:bulletEnabled val="1"/>
        </dgm:presLayoutVars>
      </dgm:prSet>
      <dgm:spPr/>
    </dgm:pt>
    <dgm:pt modelId="{1689841C-70ED-463B-8436-2885DFE3A8FC}" type="pres">
      <dgm:prSet presAssocID="{90804150-96B7-4DBA-8C0F-08DE01A237CF}" presName="ThreeNodes_2" presStyleLbl="node1" presStyleIdx="1" presStyleCnt="3">
        <dgm:presLayoutVars>
          <dgm:bulletEnabled val="1"/>
        </dgm:presLayoutVars>
      </dgm:prSet>
      <dgm:spPr/>
    </dgm:pt>
    <dgm:pt modelId="{59BD7D4B-B91B-4B0F-B2EA-4EBE09FDABFA}" type="pres">
      <dgm:prSet presAssocID="{90804150-96B7-4DBA-8C0F-08DE01A237CF}" presName="ThreeNodes_3" presStyleLbl="node1" presStyleIdx="2" presStyleCnt="3">
        <dgm:presLayoutVars>
          <dgm:bulletEnabled val="1"/>
        </dgm:presLayoutVars>
      </dgm:prSet>
      <dgm:spPr/>
    </dgm:pt>
    <dgm:pt modelId="{80D9EFE2-796C-4AE0-AF40-F5EA5DBF6D24}" type="pres">
      <dgm:prSet presAssocID="{90804150-96B7-4DBA-8C0F-08DE01A237CF}" presName="ThreeConn_1-2" presStyleLbl="fgAccFollowNode1" presStyleIdx="0" presStyleCnt="2">
        <dgm:presLayoutVars>
          <dgm:bulletEnabled val="1"/>
        </dgm:presLayoutVars>
      </dgm:prSet>
      <dgm:spPr/>
    </dgm:pt>
    <dgm:pt modelId="{DFA1588B-7231-4923-B20B-D08CE768F1F4}" type="pres">
      <dgm:prSet presAssocID="{90804150-96B7-4DBA-8C0F-08DE01A237CF}" presName="ThreeConn_2-3" presStyleLbl="fgAccFollowNode1" presStyleIdx="1" presStyleCnt="2">
        <dgm:presLayoutVars>
          <dgm:bulletEnabled val="1"/>
        </dgm:presLayoutVars>
      </dgm:prSet>
      <dgm:spPr/>
    </dgm:pt>
    <dgm:pt modelId="{1EC8F745-3788-4B45-BA03-DC241822E346}" type="pres">
      <dgm:prSet presAssocID="{90804150-96B7-4DBA-8C0F-08DE01A237CF}" presName="ThreeNodes_1_text" presStyleLbl="node1" presStyleIdx="2" presStyleCnt="3">
        <dgm:presLayoutVars>
          <dgm:bulletEnabled val="1"/>
        </dgm:presLayoutVars>
      </dgm:prSet>
      <dgm:spPr/>
    </dgm:pt>
    <dgm:pt modelId="{969EB9F6-929E-43D2-9138-28A3E90D2CBC}" type="pres">
      <dgm:prSet presAssocID="{90804150-96B7-4DBA-8C0F-08DE01A237CF}" presName="ThreeNodes_2_text" presStyleLbl="node1" presStyleIdx="2" presStyleCnt="3">
        <dgm:presLayoutVars>
          <dgm:bulletEnabled val="1"/>
        </dgm:presLayoutVars>
      </dgm:prSet>
      <dgm:spPr/>
    </dgm:pt>
    <dgm:pt modelId="{1269A0B9-33D0-4605-BCE5-14A48E710E84}" type="pres">
      <dgm:prSet presAssocID="{90804150-96B7-4DBA-8C0F-08DE01A237CF}" presName="ThreeNodes_3_text" presStyleLbl="node1" presStyleIdx="2" presStyleCnt="3">
        <dgm:presLayoutVars>
          <dgm:bulletEnabled val="1"/>
        </dgm:presLayoutVars>
      </dgm:prSet>
      <dgm:spPr/>
    </dgm:pt>
  </dgm:ptLst>
  <dgm:cxnLst>
    <dgm:cxn modelId="{1CCE4801-C35E-4903-B94C-0DADA5E2D566}" type="presOf" srcId="{30CFF159-1D33-489E-8AD7-CD5324CC400E}" destId="{DFA1588B-7231-4923-B20B-D08CE768F1F4}" srcOrd="0" destOrd="0" presId="urn:microsoft.com/office/officeart/2005/8/layout/vProcess5"/>
    <dgm:cxn modelId="{3C2EFC07-9C20-4472-B5CB-ABBF5CD4CDE6}" type="presOf" srcId="{F61A8647-7045-49DF-9AE5-3ECF8BDC02EA}" destId="{969EB9F6-929E-43D2-9138-28A3E90D2CBC}" srcOrd="1" destOrd="0" presId="urn:microsoft.com/office/officeart/2005/8/layout/vProcess5"/>
    <dgm:cxn modelId="{256EAD2A-5F16-4288-BDA7-A4D26AB32852}" srcId="{90804150-96B7-4DBA-8C0F-08DE01A237CF}" destId="{F61A8647-7045-49DF-9AE5-3ECF8BDC02EA}" srcOrd="1" destOrd="0" parTransId="{92989303-9E06-4898-8E08-2057C5A5F3CB}" sibTransId="{30CFF159-1D33-489E-8AD7-CD5324CC400E}"/>
    <dgm:cxn modelId="{2FBCE52A-3F3B-41AF-8CDC-7A3398E0B1A9}" type="presOf" srcId="{FA467518-D990-470B-A005-474E2C717E7D}" destId="{234B0104-F941-4AF2-9CFC-B8630EF0F4E3}" srcOrd="0" destOrd="0" presId="urn:microsoft.com/office/officeart/2005/8/layout/vProcess5"/>
    <dgm:cxn modelId="{DDFB7738-CF37-4E78-8CFD-DA51C33F3CE7}" srcId="{90804150-96B7-4DBA-8C0F-08DE01A237CF}" destId="{FA467518-D990-470B-A005-474E2C717E7D}" srcOrd="0" destOrd="0" parTransId="{5E59BDEE-7619-4B25-AD35-5CD8A129F60B}" sibTransId="{60BA8EE6-FFE5-48E7-AD48-4746C06A4981}"/>
    <dgm:cxn modelId="{5BDDAE6B-4E65-4DF7-8A79-175308ABBF94}" type="presOf" srcId="{CF7C3CA1-F4BD-4AB3-8647-E0DFFC787040}" destId="{1269A0B9-33D0-4605-BCE5-14A48E710E84}" srcOrd="1" destOrd="0" presId="urn:microsoft.com/office/officeart/2005/8/layout/vProcess5"/>
    <dgm:cxn modelId="{D5AFFF53-FF11-477E-A56F-FCBFFCBC9C6E}" type="presOf" srcId="{60BA8EE6-FFE5-48E7-AD48-4746C06A4981}" destId="{80D9EFE2-796C-4AE0-AF40-F5EA5DBF6D24}" srcOrd="0" destOrd="0" presId="urn:microsoft.com/office/officeart/2005/8/layout/vProcess5"/>
    <dgm:cxn modelId="{8D718787-8475-474B-AFB2-F3E59DE469E1}" srcId="{90804150-96B7-4DBA-8C0F-08DE01A237CF}" destId="{CF7C3CA1-F4BD-4AB3-8647-E0DFFC787040}" srcOrd="2" destOrd="0" parTransId="{4551BAC6-17B6-4870-9CD5-6FE4623750E9}" sibTransId="{F424BA30-DD87-47AF-BB50-ED25CA5A796D}"/>
    <dgm:cxn modelId="{8A38BC90-422E-4FBC-BE86-3395C90FE731}" type="presOf" srcId="{90804150-96B7-4DBA-8C0F-08DE01A237CF}" destId="{8BEB86CD-6E3C-4A02-89BF-5B6A9D10B9E9}" srcOrd="0" destOrd="0" presId="urn:microsoft.com/office/officeart/2005/8/layout/vProcess5"/>
    <dgm:cxn modelId="{11FFA692-694A-4D69-A37A-0FCB87291DAD}" type="presOf" srcId="{FA467518-D990-470B-A005-474E2C717E7D}" destId="{1EC8F745-3788-4B45-BA03-DC241822E346}" srcOrd="1" destOrd="0" presId="urn:microsoft.com/office/officeart/2005/8/layout/vProcess5"/>
    <dgm:cxn modelId="{9EDE899B-80D3-4ABB-A11B-EBCD425BF297}" type="presOf" srcId="{F61A8647-7045-49DF-9AE5-3ECF8BDC02EA}" destId="{1689841C-70ED-463B-8436-2885DFE3A8FC}" srcOrd="0" destOrd="0" presId="urn:microsoft.com/office/officeart/2005/8/layout/vProcess5"/>
    <dgm:cxn modelId="{E4127BCE-2C1E-4F04-8C37-C35A8CB7DA71}" type="presOf" srcId="{CF7C3CA1-F4BD-4AB3-8647-E0DFFC787040}" destId="{59BD7D4B-B91B-4B0F-B2EA-4EBE09FDABFA}" srcOrd="0" destOrd="0" presId="urn:microsoft.com/office/officeart/2005/8/layout/vProcess5"/>
    <dgm:cxn modelId="{5F4C20CC-50A0-4E49-8BCB-C7E875556628}" type="presParOf" srcId="{8BEB86CD-6E3C-4A02-89BF-5B6A9D10B9E9}" destId="{ED9F5243-B2D1-49B6-919D-65B1B1FA2132}" srcOrd="0" destOrd="0" presId="urn:microsoft.com/office/officeart/2005/8/layout/vProcess5"/>
    <dgm:cxn modelId="{8CAD09DF-D3F1-4483-A998-E6ADB6890C14}" type="presParOf" srcId="{8BEB86CD-6E3C-4A02-89BF-5B6A9D10B9E9}" destId="{234B0104-F941-4AF2-9CFC-B8630EF0F4E3}" srcOrd="1" destOrd="0" presId="urn:microsoft.com/office/officeart/2005/8/layout/vProcess5"/>
    <dgm:cxn modelId="{5C1896A3-1B5A-498C-BCAD-AE1A32A400C6}" type="presParOf" srcId="{8BEB86CD-6E3C-4A02-89BF-5B6A9D10B9E9}" destId="{1689841C-70ED-463B-8436-2885DFE3A8FC}" srcOrd="2" destOrd="0" presId="urn:microsoft.com/office/officeart/2005/8/layout/vProcess5"/>
    <dgm:cxn modelId="{BFA9CE47-DA5A-40A3-8482-A2DD755C9FA4}" type="presParOf" srcId="{8BEB86CD-6E3C-4A02-89BF-5B6A9D10B9E9}" destId="{59BD7D4B-B91B-4B0F-B2EA-4EBE09FDABFA}" srcOrd="3" destOrd="0" presId="urn:microsoft.com/office/officeart/2005/8/layout/vProcess5"/>
    <dgm:cxn modelId="{6DBF9A36-485E-4039-8B12-8ED77054B207}" type="presParOf" srcId="{8BEB86CD-6E3C-4A02-89BF-5B6A9D10B9E9}" destId="{80D9EFE2-796C-4AE0-AF40-F5EA5DBF6D24}" srcOrd="4" destOrd="0" presId="urn:microsoft.com/office/officeart/2005/8/layout/vProcess5"/>
    <dgm:cxn modelId="{C8AB98E1-B577-4238-8970-E3AFA5D67D3C}" type="presParOf" srcId="{8BEB86CD-6E3C-4A02-89BF-5B6A9D10B9E9}" destId="{DFA1588B-7231-4923-B20B-D08CE768F1F4}" srcOrd="5" destOrd="0" presId="urn:microsoft.com/office/officeart/2005/8/layout/vProcess5"/>
    <dgm:cxn modelId="{6EA6519D-B21E-4704-A853-0C1A2DB00184}" type="presParOf" srcId="{8BEB86CD-6E3C-4A02-89BF-5B6A9D10B9E9}" destId="{1EC8F745-3788-4B45-BA03-DC241822E346}" srcOrd="6" destOrd="0" presId="urn:microsoft.com/office/officeart/2005/8/layout/vProcess5"/>
    <dgm:cxn modelId="{DB25C896-403D-4056-89EF-2C61ADFBE51B}" type="presParOf" srcId="{8BEB86CD-6E3C-4A02-89BF-5B6A9D10B9E9}" destId="{969EB9F6-929E-43D2-9138-28A3E90D2CBC}" srcOrd="7" destOrd="0" presId="urn:microsoft.com/office/officeart/2005/8/layout/vProcess5"/>
    <dgm:cxn modelId="{9EBDB5EB-2CB8-42D8-AB74-D6B296550E9B}" type="presParOf" srcId="{8BEB86CD-6E3C-4A02-89BF-5B6A9D10B9E9}" destId="{1269A0B9-33D0-4605-BCE5-14A48E710E8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EC84EE-AD85-4128-BCFB-3A554270137D}" type="doc">
      <dgm:prSet loTypeId="urn:microsoft.com/office/officeart/2005/8/layout/list1" loCatId="list" qsTypeId="urn:microsoft.com/office/officeart/2005/8/quickstyle/simple4" qsCatId="simple" csTypeId="urn:microsoft.com/office/officeart/2005/8/colors/accent5_2" csCatId="accent5"/>
      <dgm:spPr/>
      <dgm:t>
        <a:bodyPr/>
        <a:lstStyle/>
        <a:p>
          <a:endParaRPr lang="en-US"/>
        </a:p>
      </dgm:t>
    </dgm:pt>
    <dgm:pt modelId="{CE9FDBA1-1AB9-405F-A039-E2676C0E00E6}">
      <dgm:prSet/>
      <dgm:spPr/>
      <dgm:t>
        <a:bodyPr/>
        <a:lstStyle/>
        <a:p>
          <a:r>
            <a:rPr lang="en-GB" dirty="0"/>
            <a:t>Before recruiting, forecast</a:t>
          </a:r>
          <a:endParaRPr lang="en-US" dirty="0"/>
        </a:p>
      </dgm:t>
    </dgm:pt>
    <dgm:pt modelId="{32CD834D-F578-41BA-9C27-0FC6607D7DC2}" type="parTrans" cxnId="{E07D3C42-A1BF-4504-9AFB-902C88AEEF8C}">
      <dgm:prSet/>
      <dgm:spPr/>
      <dgm:t>
        <a:bodyPr/>
        <a:lstStyle/>
        <a:p>
          <a:endParaRPr lang="en-US"/>
        </a:p>
      </dgm:t>
    </dgm:pt>
    <dgm:pt modelId="{7114C818-09CB-43CB-B5D8-EC024F5D7F27}" type="sibTrans" cxnId="{E07D3C42-A1BF-4504-9AFB-902C88AEEF8C}">
      <dgm:prSet/>
      <dgm:spPr/>
      <dgm:t>
        <a:bodyPr/>
        <a:lstStyle/>
        <a:p>
          <a:endParaRPr lang="en-US"/>
        </a:p>
      </dgm:t>
    </dgm:pt>
    <dgm:pt modelId="{F10E09A3-B923-4448-9547-84AD9CDF50F7}">
      <dgm:prSet custT="1"/>
      <dgm:spPr/>
      <dgm:t>
        <a:bodyPr/>
        <a:lstStyle/>
        <a:p>
          <a:r>
            <a:rPr lang="en-GB" sz="2800" dirty="0"/>
            <a:t>Internal and external influences</a:t>
          </a:r>
          <a:endParaRPr lang="en-US" sz="2800" dirty="0"/>
        </a:p>
      </dgm:t>
    </dgm:pt>
    <dgm:pt modelId="{7F16B845-7F7E-4CD3-8073-B55198F56391}" type="parTrans" cxnId="{BC55A620-02D8-4E05-911F-3D1DB8BA3C03}">
      <dgm:prSet/>
      <dgm:spPr/>
      <dgm:t>
        <a:bodyPr/>
        <a:lstStyle/>
        <a:p>
          <a:endParaRPr lang="en-US"/>
        </a:p>
      </dgm:t>
    </dgm:pt>
    <dgm:pt modelId="{2BD22EE1-C4D4-4200-8A3D-B4F73E29A28C}" type="sibTrans" cxnId="{BC55A620-02D8-4E05-911F-3D1DB8BA3C03}">
      <dgm:prSet/>
      <dgm:spPr/>
      <dgm:t>
        <a:bodyPr/>
        <a:lstStyle/>
        <a:p>
          <a:endParaRPr lang="en-US"/>
        </a:p>
      </dgm:t>
    </dgm:pt>
    <dgm:pt modelId="{02E9E06D-5CC2-4463-A7F7-9E45B15DF021}">
      <dgm:prSet/>
      <dgm:spPr/>
      <dgm:t>
        <a:bodyPr/>
        <a:lstStyle/>
        <a:p>
          <a:r>
            <a:rPr lang="en-GB"/>
            <a:t>Plan strategically</a:t>
          </a:r>
          <a:endParaRPr lang="en-US"/>
        </a:p>
      </dgm:t>
    </dgm:pt>
    <dgm:pt modelId="{52604D8E-6DCB-4884-89FF-660E70553BD0}" type="parTrans" cxnId="{964E1469-A2D7-422A-B34C-DBCDEE5A9705}">
      <dgm:prSet/>
      <dgm:spPr/>
      <dgm:t>
        <a:bodyPr/>
        <a:lstStyle/>
        <a:p>
          <a:endParaRPr lang="en-US"/>
        </a:p>
      </dgm:t>
    </dgm:pt>
    <dgm:pt modelId="{771362FA-9BA9-48EB-851E-B46BE49E606D}" type="sibTrans" cxnId="{964E1469-A2D7-422A-B34C-DBCDEE5A9705}">
      <dgm:prSet/>
      <dgm:spPr/>
      <dgm:t>
        <a:bodyPr/>
        <a:lstStyle/>
        <a:p>
          <a:endParaRPr lang="en-US"/>
        </a:p>
      </dgm:t>
    </dgm:pt>
    <dgm:pt modelId="{206D88C5-9117-4D20-AF77-99FB829E8AB9}">
      <dgm:prSet custT="1"/>
      <dgm:spPr/>
      <dgm:t>
        <a:bodyPr/>
        <a:lstStyle/>
        <a:p>
          <a:r>
            <a:rPr lang="en-GB" sz="2800" dirty="0"/>
            <a:t>Confirm the requirements of the role</a:t>
          </a:r>
          <a:endParaRPr lang="en-US" sz="2800" dirty="0"/>
        </a:p>
      </dgm:t>
    </dgm:pt>
    <dgm:pt modelId="{9AC8557E-950F-4D44-B8D3-83CD5FA16139}" type="parTrans" cxnId="{2E84F6C0-CA56-45D7-900E-1437E9F03D65}">
      <dgm:prSet/>
      <dgm:spPr/>
      <dgm:t>
        <a:bodyPr/>
        <a:lstStyle/>
        <a:p>
          <a:endParaRPr lang="en-US"/>
        </a:p>
      </dgm:t>
    </dgm:pt>
    <dgm:pt modelId="{99F74984-3330-492D-8E2B-9A9C8B27FB1B}" type="sibTrans" cxnId="{2E84F6C0-CA56-45D7-900E-1437E9F03D65}">
      <dgm:prSet/>
      <dgm:spPr/>
      <dgm:t>
        <a:bodyPr/>
        <a:lstStyle/>
        <a:p>
          <a:endParaRPr lang="en-US"/>
        </a:p>
      </dgm:t>
    </dgm:pt>
    <dgm:pt modelId="{19D17A3F-2481-4D57-821A-810744CC60AB}">
      <dgm:prSet custT="1"/>
      <dgm:spPr/>
      <dgm:t>
        <a:bodyPr/>
        <a:lstStyle/>
        <a:p>
          <a:r>
            <a:rPr lang="en-GB" sz="2800" dirty="0"/>
            <a:t>Produce a job description and person spec</a:t>
          </a:r>
          <a:endParaRPr lang="en-US" sz="2800" dirty="0"/>
        </a:p>
      </dgm:t>
    </dgm:pt>
    <dgm:pt modelId="{A82E890C-431E-4A8B-856B-864193C30690}" type="parTrans" cxnId="{096725BA-CEDB-44F5-AB63-9539ACEC0EA6}">
      <dgm:prSet/>
      <dgm:spPr/>
      <dgm:t>
        <a:bodyPr/>
        <a:lstStyle/>
        <a:p>
          <a:endParaRPr lang="en-US"/>
        </a:p>
      </dgm:t>
    </dgm:pt>
    <dgm:pt modelId="{5A9ADA4D-D559-413B-B352-D733E42682EB}" type="sibTrans" cxnId="{096725BA-CEDB-44F5-AB63-9539ACEC0EA6}">
      <dgm:prSet/>
      <dgm:spPr/>
      <dgm:t>
        <a:bodyPr/>
        <a:lstStyle/>
        <a:p>
          <a:endParaRPr lang="en-US"/>
        </a:p>
      </dgm:t>
    </dgm:pt>
    <dgm:pt modelId="{8A47F5F2-950D-4027-8491-12446287A8B8}">
      <dgm:prSet custT="1"/>
      <dgm:spPr/>
      <dgm:t>
        <a:bodyPr/>
        <a:lstStyle/>
        <a:p>
          <a:r>
            <a:rPr lang="en-GB" sz="2800" dirty="0"/>
            <a:t>Look in-house first – scope for promotions?</a:t>
          </a:r>
          <a:endParaRPr lang="en-US" sz="2800" dirty="0"/>
        </a:p>
      </dgm:t>
    </dgm:pt>
    <dgm:pt modelId="{74F96894-28A0-4F29-A434-63794A959F15}" type="parTrans" cxnId="{B58CFA43-3028-46F0-9077-ABDFDFA4469F}">
      <dgm:prSet/>
      <dgm:spPr/>
      <dgm:t>
        <a:bodyPr/>
        <a:lstStyle/>
        <a:p>
          <a:endParaRPr lang="en-US"/>
        </a:p>
      </dgm:t>
    </dgm:pt>
    <dgm:pt modelId="{396D5797-9CE4-4F4A-A210-AF52B352F212}" type="sibTrans" cxnId="{B58CFA43-3028-46F0-9077-ABDFDFA4469F}">
      <dgm:prSet/>
      <dgm:spPr/>
      <dgm:t>
        <a:bodyPr/>
        <a:lstStyle/>
        <a:p>
          <a:endParaRPr lang="en-US"/>
        </a:p>
      </dgm:t>
    </dgm:pt>
    <dgm:pt modelId="{ABF282AC-BB4F-4D71-B4C8-7D0854FD4CE4}">
      <dgm:prSet custT="1"/>
      <dgm:spPr/>
      <dgm:t>
        <a:bodyPr/>
        <a:lstStyle/>
        <a:p>
          <a:r>
            <a:rPr lang="en-GB" sz="2800" dirty="0"/>
            <a:t>External applications</a:t>
          </a:r>
          <a:endParaRPr lang="en-US" sz="2800" dirty="0"/>
        </a:p>
      </dgm:t>
    </dgm:pt>
    <dgm:pt modelId="{5BB31B3D-8C95-48AC-908E-2084F74A3E21}" type="parTrans" cxnId="{E88149E3-9D95-49BB-9AC7-10649273D771}">
      <dgm:prSet/>
      <dgm:spPr/>
      <dgm:t>
        <a:bodyPr/>
        <a:lstStyle/>
        <a:p>
          <a:endParaRPr lang="en-US"/>
        </a:p>
      </dgm:t>
    </dgm:pt>
    <dgm:pt modelId="{6FD94A35-FCAE-4A3F-A231-3228136040BE}" type="sibTrans" cxnId="{E88149E3-9D95-49BB-9AC7-10649273D771}">
      <dgm:prSet/>
      <dgm:spPr/>
      <dgm:t>
        <a:bodyPr/>
        <a:lstStyle/>
        <a:p>
          <a:endParaRPr lang="en-US"/>
        </a:p>
      </dgm:t>
    </dgm:pt>
    <dgm:pt modelId="{19C66FE8-6C5F-42CD-85B6-C0F156F7F38F}" type="pres">
      <dgm:prSet presAssocID="{DAEC84EE-AD85-4128-BCFB-3A554270137D}" presName="linear" presStyleCnt="0">
        <dgm:presLayoutVars>
          <dgm:dir/>
          <dgm:animLvl val="lvl"/>
          <dgm:resizeHandles val="exact"/>
        </dgm:presLayoutVars>
      </dgm:prSet>
      <dgm:spPr/>
    </dgm:pt>
    <dgm:pt modelId="{CD94CD71-A3AE-4317-9459-D5AFE05BDF2B}" type="pres">
      <dgm:prSet presAssocID="{CE9FDBA1-1AB9-405F-A039-E2676C0E00E6}" presName="parentLin" presStyleCnt="0"/>
      <dgm:spPr/>
    </dgm:pt>
    <dgm:pt modelId="{0667B2C5-426C-4869-9FF8-7DB635A867F9}" type="pres">
      <dgm:prSet presAssocID="{CE9FDBA1-1AB9-405F-A039-E2676C0E00E6}" presName="parentLeftMargin" presStyleLbl="node1" presStyleIdx="0" presStyleCnt="2"/>
      <dgm:spPr/>
    </dgm:pt>
    <dgm:pt modelId="{346C3551-FC4A-402A-84FC-3389FDD898B4}" type="pres">
      <dgm:prSet presAssocID="{CE9FDBA1-1AB9-405F-A039-E2676C0E00E6}" presName="parentText" presStyleLbl="node1" presStyleIdx="0" presStyleCnt="2">
        <dgm:presLayoutVars>
          <dgm:chMax val="0"/>
          <dgm:bulletEnabled val="1"/>
        </dgm:presLayoutVars>
      </dgm:prSet>
      <dgm:spPr/>
    </dgm:pt>
    <dgm:pt modelId="{C36F7D10-E4E6-4135-9BDC-03175EF6649C}" type="pres">
      <dgm:prSet presAssocID="{CE9FDBA1-1AB9-405F-A039-E2676C0E00E6}" presName="negativeSpace" presStyleCnt="0"/>
      <dgm:spPr/>
    </dgm:pt>
    <dgm:pt modelId="{853D418A-A3D7-40E8-AB18-071B886A0E5E}" type="pres">
      <dgm:prSet presAssocID="{CE9FDBA1-1AB9-405F-A039-E2676C0E00E6}" presName="childText" presStyleLbl="conFgAcc1" presStyleIdx="0" presStyleCnt="2" custLinFactNeighborX="-57640" custLinFactNeighborY="-12006">
        <dgm:presLayoutVars>
          <dgm:bulletEnabled val="1"/>
        </dgm:presLayoutVars>
      </dgm:prSet>
      <dgm:spPr/>
    </dgm:pt>
    <dgm:pt modelId="{791F8E30-75AA-439A-8C42-B135746C423A}" type="pres">
      <dgm:prSet presAssocID="{7114C818-09CB-43CB-B5D8-EC024F5D7F27}" presName="spaceBetweenRectangles" presStyleCnt="0"/>
      <dgm:spPr/>
    </dgm:pt>
    <dgm:pt modelId="{F2EA1118-0FBA-49E0-BB81-EE20B2F65E9D}" type="pres">
      <dgm:prSet presAssocID="{02E9E06D-5CC2-4463-A7F7-9E45B15DF021}" presName="parentLin" presStyleCnt="0"/>
      <dgm:spPr/>
    </dgm:pt>
    <dgm:pt modelId="{5DAC91B2-FCA7-4F11-B7E4-D38B0DB0A1BD}" type="pres">
      <dgm:prSet presAssocID="{02E9E06D-5CC2-4463-A7F7-9E45B15DF021}" presName="parentLeftMargin" presStyleLbl="node1" presStyleIdx="0" presStyleCnt="2"/>
      <dgm:spPr/>
    </dgm:pt>
    <dgm:pt modelId="{EE88389A-4941-48CA-8289-08DB517F2AD5}" type="pres">
      <dgm:prSet presAssocID="{02E9E06D-5CC2-4463-A7F7-9E45B15DF021}" presName="parentText" presStyleLbl="node1" presStyleIdx="1" presStyleCnt="2">
        <dgm:presLayoutVars>
          <dgm:chMax val="0"/>
          <dgm:bulletEnabled val="1"/>
        </dgm:presLayoutVars>
      </dgm:prSet>
      <dgm:spPr/>
    </dgm:pt>
    <dgm:pt modelId="{00966FB3-E5F1-4108-A62C-AD295C0C8D94}" type="pres">
      <dgm:prSet presAssocID="{02E9E06D-5CC2-4463-A7F7-9E45B15DF021}" presName="negativeSpace" presStyleCnt="0"/>
      <dgm:spPr/>
    </dgm:pt>
    <dgm:pt modelId="{2A8D575D-7874-4D0A-9611-DB6D2826C2DA}" type="pres">
      <dgm:prSet presAssocID="{02E9E06D-5CC2-4463-A7F7-9E45B15DF021}" presName="childText" presStyleLbl="conFgAcc1" presStyleIdx="1" presStyleCnt="2">
        <dgm:presLayoutVars>
          <dgm:bulletEnabled val="1"/>
        </dgm:presLayoutVars>
      </dgm:prSet>
      <dgm:spPr/>
    </dgm:pt>
  </dgm:ptLst>
  <dgm:cxnLst>
    <dgm:cxn modelId="{8C025201-3E1D-4610-ABE3-28B1A07A93B2}" type="presOf" srcId="{02E9E06D-5CC2-4463-A7F7-9E45B15DF021}" destId="{EE88389A-4941-48CA-8289-08DB517F2AD5}" srcOrd="1" destOrd="0" presId="urn:microsoft.com/office/officeart/2005/8/layout/list1"/>
    <dgm:cxn modelId="{C8D30515-1CF9-46C7-A1D6-344C8B40D42A}" type="presOf" srcId="{206D88C5-9117-4D20-AF77-99FB829E8AB9}" destId="{2A8D575D-7874-4D0A-9611-DB6D2826C2DA}" srcOrd="0" destOrd="0" presId="urn:microsoft.com/office/officeart/2005/8/layout/list1"/>
    <dgm:cxn modelId="{BC55A620-02D8-4E05-911F-3D1DB8BA3C03}" srcId="{CE9FDBA1-1AB9-405F-A039-E2676C0E00E6}" destId="{F10E09A3-B923-4448-9547-84AD9CDF50F7}" srcOrd="0" destOrd="0" parTransId="{7F16B845-7F7E-4CD3-8073-B55198F56391}" sibTransId="{2BD22EE1-C4D4-4200-8A3D-B4F73E29A28C}"/>
    <dgm:cxn modelId="{298D2C3E-270B-4AEE-AE40-D32C229FF703}" type="presOf" srcId="{DAEC84EE-AD85-4128-BCFB-3A554270137D}" destId="{19C66FE8-6C5F-42CD-85B6-C0F156F7F38F}" srcOrd="0" destOrd="0" presId="urn:microsoft.com/office/officeart/2005/8/layout/list1"/>
    <dgm:cxn modelId="{E2085C40-2479-4C49-AD49-789B5D9B26FC}" type="presOf" srcId="{8A47F5F2-950D-4027-8491-12446287A8B8}" destId="{2A8D575D-7874-4D0A-9611-DB6D2826C2DA}" srcOrd="0" destOrd="2" presId="urn:microsoft.com/office/officeart/2005/8/layout/list1"/>
    <dgm:cxn modelId="{E07D3C42-A1BF-4504-9AFB-902C88AEEF8C}" srcId="{DAEC84EE-AD85-4128-BCFB-3A554270137D}" destId="{CE9FDBA1-1AB9-405F-A039-E2676C0E00E6}" srcOrd="0" destOrd="0" parTransId="{32CD834D-F578-41BA-9C27-0FC6607D7DC2}" sibTransId="{7114C818-09CB-43CB-B5D8-EC024F5D7F27}"/>
    <dgm:cxn modelId="{B58CFA43-3028-46F0-9077-ABDFDFA4469F}" srcId="{02E9E06D-5CC2-4463-A7F7-9E45B15DF021}" destId="{8A47F5F2-950D-4027-8491-12446287A8B8}" srcOrd="2" destOrd="0" parTransId="{74F96894-28A0-4F29-A434-63794A959F15}" sibTransId="{396D5797-9CE4-4F4A-A210-AF52B352F212}"/>
    <dgm:cxn modelId="{964E1469-A2D7-422A-B34C-DBCDEE5A9705}" srcId="{DAEC84EE-AD85-4128-BCFB-3A554270137D}" destId="{02E9E06D-5CC2-4463-A7F7-9E45B15DF021}" srcOrd="1" destOrd="0" parTransId="{52604D8E-6DCB-4884-89FF-660E70553BD0}" sibTransId="{771362FA-9BA9-48EB-851E-B46BE49E606D}"/>
    <dgm:cxn modelId="{52AAA04F-A047-41A9-9CAE-BFF79D523FB6}" type="presOf" srcId="{19D17A3F-2481-4D57-821A-810744CC60AB}" destId="{2A8D575D-7874-4D0A-9611-DB6D2826C2DA}" srcOrd="0" destOrd="1" presId="urn:microsoft.com/office/officeart/2005/8/layout/list1"/>
    <dgm:cxn modelId="{1E727F7A-05F5-4EE5-A53B-0DF71DBA7A5A}" type="presOf" srcId="{02E9E06D-5CC2-4463-A7F7-9E45B15DF021}" destId="{5DAC91B2-FCA7-4F11-B7E4-D38B0DB0A1BD}" srcOrd="0" destOrd="0" presId="urn:microsoft.com/office/officeart/2005/8/layout/list1"/>
    <dgm:cxn modelId="{8077FEB4-C6B8-4248-99FE-C9E8DB560927}" type="presOf" srcId="{F10E09A3-B923-4448-9547-84AD9CDF50F7}" destId="{853D418A-A3D7-40E8-AB18-071B886A0E5E}" srcOrd="0" destOrd="0" presId="urn:microsoft.com/office/officeart/2005/8/layout/list1"/>
    <dgm:cxn modelId="{096725BA-CEDB-44F5-AB63-9539ACEC0EA6}" srcId="{02E9E06D-5CC2-4463-A7F7-9E45B15DF021}" destId="{19D17A3F-2481-4D57-821A-810744CC60AB}" srcOrd="1" destOrd="0" parTransId="{A82E890C-431E-4A8B-856B-864193C30690}" sibTransId="{5A9ADA4D-D559-413B-B352-D733E42682EB}"/>
    <dgm:cxn modelId="{2E84F6C0-CA56-45D7-900E-1437E9F03D65}" srcId="{02E9E06D-5CC2-4463-A7F7-9E45B15DF021}" destId="{206D88C5-9117-4D20-AF77-99FB829E8AB9}" srcOrd="0" destOrd="0" parTransId="{9AC8557E-950F-4D44-B8D3-83CD5FA16139}" sibTransId="{99F74984-3330-492D-8E2B-9A9C8B27FB1B}"/>
    <dgm:cxn modelId="{1FDC42D2-7AD0-447F-AD01-8D0490677B0F}" type="presOf" srcId="{ABF282AC-BB4F-4D71-B4C8-7D0854FD4CE4}" destId="{2A8D575D-7874-4D0A-9611-DB6D2826C2DA}" srcOrd="0" destOrd="3" presId="urn:microsoft.com/office/officeart/2005/8/layout/list1"/>
    <dgm:cxn modelId="{E88149E3-9D95-49BB-9AC7-10649273D771}" srcId="{02E9E06D-5CC2-4463-A7F7-9E45B15DF021}" destId="{ABF282AC-BB4F-4D71-B4C8-7D0854FD4CE4}" srcOrd="3" destOrd="0" parTransId="{5BB31B3D-8C95-48AC-908E-2084F74A3E21}" sibTransId="{6FD94A35-FCAE-4A3F-A231-3228136040BE}"/>
    <dgm:cxn modelId="{F1A134E8-37E0-4E0D-A34A-4CD637E49891}" type="presOf" srcId="{CE9FDBA1-1AB9-405F-A039-E2676C0E00E6}" destId="{346C3551-FC4A-402A-84FC-3389FDD898B4}" srcOrd="1" destOrd="0" presId="urn:microsoft.com/office/officeart/2005/8/layout/list1"/>
    <dgm:cxn modelId="{A40601F5-1BA1-4808-A756-84C83BCB65C7}" type="presOf" srcId="{CE9FDBA1-1AB9-405F-A039-E2676C0E00E6}" destId="{0667B2C5-426C-4869-9FF8-7DB635A867F9}" srcOrd="0" destOrd="0" presId="urn:microsoft.com/office/officeart/2005/8/layout/list1"/>
    <dgm:cxn modelId="{ED97D760-59EC-490F-A35E-E7DE9881B4D0}" type="presParOf" srcId="{19C66FE8-6C5F-42CD-85B6-C0F156F7F38F}" destId="{CD94CD71-A3AE-4317-9459-D5AFE05BDF2B}" srcOrd="0" destOrd="0" presId="urn:microsoft.com/office/officeart/2005/8/layout/list1"/>
    <dgm:cxn modelId="{580C392A-8AE7-4ACB-9682-B744DAA13F02}" type="presParOf" srcId="{CD94CD71-A3AE-4317-9459-D5AFE05BDF2B}" destId="{0667B2C5-426C-4869-9FF8-7DB635A867F9}" srcOrd="0" destOrd="0" presId="urn:microsoft.com/office/officeart/2005/8/layout/list1"/>
    <dgm:cxn modelId="{C7545D6E-ED60-4308-842F-A50F379220A3}" type="presParOf" srcId="{CD94CD71-A3AE-4317-9459-D5AFE05BDF2B}" destId="{346C3551-FC4A-402A-84FC-3389FDD898B4}" srcOrd="1" destOrd="0" presId="urn:microsoft.com/office/officeart/2005/8/layout/list1"/>
    <dgm:cxn modelId="{DFDBE7F2-329C-4D41-B2C2-089E503CC3D3}" type="presParOf" srcId="{19C66FE8-6C5F-42CD-85B6-C0F156F7F38F}" destId="{C36F7D10-E4E6-4135-9BDC-03175EF6649C}" srcOrd="1" destOrd="0" presId="urn:microsoft.com/office/officeart/2005/8/layout/list1"/>
    <dgm:cxn modelId="{84807A05-F105-4FD0-B2F9-95FB525AB806}" type="presParOf" srcId="{19C66FE8-6C5F-42CD-85B6-C0F156F7F38F}" destId="{853D418A-A3D7-40E8-AB18-071B886A0E5E}" srcOrd="2" destOrd="0" presId="urn:microsoft.com/office/officeart/2005/8/layout/list1"/>
    <dgm:cxn modelId="{1F205E4A-EAC8-4E4C-BEBB-D91BF2F9A4E0}" type="presParOf" srcId="{19C66FE8-6C5F-42CD-85B6-C0F156F7F38F}" destId="{791F8E30-75AA-439A-8C42-B135746C423A}" srcOrd="3" destOrd="0" presId="urn:microsoft.com/office/officeart/2005/8/layout/list1"/>
    <dgm:cxn modelId="{465662E7-F3C0-4DF5-91A6-7EFF0E7C32F1}" type="presParOf" srcId="{19C66FE8-6C5F-42CD-85B6-C0F156F7F38F}" destId="{F2EA1118-0FBA-49E0-BB81-EE20B2F65E9D}" srcOrd="4" destOrd="0" presId="urn:microsoft.com/office/officeart/2005/8/layout/list1"/>
    <dgm:cxn modelId="{18ED95B4-20C2-4BE4-A501-7CCB1158D444}" type="presParOf" srcId="{F2EA1118-0FBA-49E0-BB81-EE20B2F65E9D}" destId="{5DAC91B2-FCA7-4F11-B7E4-D38B0DB0A1BD}" srcOrd="0" destOrd="0" presId="urn:microsoft.com/office/officeart/2005/8/layout/list1"/>
    <dgm:cxn modelId="{B25067EE-8ADE-4E22-B682-7742C8F093AF}" type="presParOf" srcId="{F2EA1118-0FBA-49E0-BB81-EE20B2F65E9D}" destId="{EE88389A-4941-48CA-8289-08DB517F2AD5}" srcOrd="1" destOrd="0" presId="urn:microsoft.com/office/officeart/2005/8/layout/list1"/>
    <dgm:cxn modelId="{82A00C5C-62E9-422E-AFDB-E5CB63CBFA95}" type="presParOf" srcId="{19C66FE8-6C5F-42CD-85B6-C0F156F7F38F}" destId="{00966FB3-E5F1-4108-A62C-AD295C0C8D94}" srcOrd="5" destOrd="0" presId="urn:microsoft.com/office/officeart/2005/8/layout/list1"/>
    <dgm:cxn modelId="{6279CF4D-A20D-413F-9034-7394601B68F9}" type="presParOf" srcId="{19C66FE8-6C5F-42CD-85B6-C0F156F7F38F}" destId="{2A8D575D-7874-4D0A-9611-DB6D2826C2DA}"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3F1B79-C809-4E74-8C7B-A895707835B2}"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F2FF2147-B7DF-4C39-8578-958E2EE87A34}">
      <dgm:prSet/>
      <dgm:spPr/>
      <dgm:t>
        <a:bodyPr/>
        <a:lstStyle/>
        <a:p>
          <a:pPr>
            <a:defRPr b="1"/>
          </a:pPr>
          <a:r>
            <a:rPr lang="en-GB" dirty="0">
              <a:solidFill>
                <a:schemeClr val="tx1"/>
              </a:solidFill>
            </a:rPr>
            <a:t>Interviews</a:t>
          </a:r>
          <a:endParaRPr lang="en-US" dirty="0">
            <a:solidFill>
              <a:schemeClr val="tx1"/>
            </a:solidFill>
          </a:endParaRPr>
        </a:p>
      </dgm:t>
    </dgm:pt>
    <dgm:pt modelId="{B2190A84-C3A8-4353-9606-7DE5003FB788}" type="parTrans" cxnId="{C6F1391B-4B23-4EDE-858B-FF0ADDD71EB7}">
      <dgm:prSet/>
      <dgm:spPr/>
      <dgm:t>
        <a:bodyPr/>
        <a:lstStyle/>
        <a:p>
          <a:endParaRPr lang="en-US"/>
        </a:p>
      </dgm:t>
    </dgm:pt>
    <dgm:pt modelId="{01953493-25A1-4346-AD3C-CC3947E427B8}" type="sibTrans" cxnId="{C6F1391B-4B23-4EDE-858B-FF0ADDD71EB7}">
      <dgm:prSet/>
      <dgm:spPr/>
      <dgm:t>
        <a:bodyPr/>
        <a:lstStyle/>
        <a:p>
          <a:endParaRPr lang="en-US"/>
        </a:p>
      </dgm:t>
    </dgm:pt>
    <dgm:pt modelId="{CDEAE746-9024-48AC-9E20-55C10BF64BF9}">
      <dgm:prSet custT="1"/>
      <dgm:spPr/>
      <dgm:t>
        <a:bodyPr/>
        <a:lstStyle/>
        <a:p>
          <a:pPr algn="just">
            <a:buNone/>
          </a:pPr>
          <a:r>
            <a:rPr lang="en-GB" sz="2000" dirty="0"/>
            <a:t>Employer:</a:t>
          </a:r>
          <a:endParaRPr lang="en-US" sz="2000" dirty="0"/>
        </a:p>
      </dgm:t>
    </dgm:pt>
    <dgm:pt modelId="{E25A93DE-25FE-40BF-8ACE-9CB4736192F1}" type="parTrans" cxnId="{FFA2823B-5BDD-4CF7-B09A-68C9399B6089}">
      <dgm:prSet/>
      <dgm:spPr/>
      <dgm:t>
        <a:bodyPr/>
        <a:lstStyle/>
        <a:p>
          <a:endParaRPr lang="en-US"/>
        </a:p>
      </dgm:t>
    </dgm:pt>
    <dgm:pt modelId="{B59D5E05-EC6B-4E38-8FFE-1C3BDF15D492}" type="sibTrans" cxnId="{FFA2823B-5BDD-4CF7-B09A-68C9399B6089}">
      <dgm:prSet/>
      <dgm:spPr/>
      <dgm:t>
        <a:bodyPr/>
        <a:lstStyle/>
        <a:p>
          <a:endParaRPr lang="en-US"/>
        </a:p>
      </dgm:t>
    </dgm:pt>
    <dgm:pt modelId="{E5438455-B135-4F3E-9D41-9F345D8EA665}">
      <dgm:prSet/>
      <dgm:spPr/>
      <dgm:t>
        <a:bodyPr/>
        <a:lstStyle/>
        <a:p>
          <a:pPr>
            <a:defRPr b="1"/>
          </a:pPr>
          <a:r>
            <a:rPr lang="en-GB" dirty="0">
              <a:solidFill>
                <a:schemeClr val="tx1"/>
              </a:solidFill>
            </a:rPr>
            <a:t>Psychometric tests</a:t>
          </a:r>
          <a:endParaRPr lang="en-US" dirty="0">
            <a:solidFill>
              <a:schemeClr val="tx1"/>
            </a:solidFill>
          </a:endParaRPr>
        </a:p>
      </dgm:t>
    </dgm:pt>
    <dgm:pt modelId="{0AA82DBB-2574-4D90-A25D-23E5AEBAF0A8}" type="parTrans" cxnId="{F00AD1DF-6F8D-4D2C-A931-4B03C0601C8B}">
      <dgm:prSet/>
      <dgm:spPr/>
      <dgm:t>
        <a:bodyPr/>
        <a:lstStyle/>
        <a:p>
          <a:endParaRPr lang="en-US"/>
        </a:p>
      </dgm:t>
    </dgm:pt>
    <dgm:pt modelId="{E3961B52-6776-490E-9398-885BCDE1AA03}" type="sibTrans" cxnId="{F00AD1DF-6F8D-4D2C-A931-4B03C0601C8B}">
      <dgm:prSet/>
      <dgm:spPr/>
      <dgm:t>
        <a:bodyPr/>
        <a:lstStyle/>
        <a:p>
          <a:endParaRPr lang="en-US"/>
        </a:p>
      </dgm:t>
    </dgm:pt>
    <dgm:pt modelId="{66DB4E75-EC65-4905-BE3F-4FEAB4E63339}">
      <dgm:prSet/>
      <dgm:spPr/>
      <dgm:t>
        <a:bodyPr/>
        <a:lstStyle/>
        <a:p>
          <a:pPr>
            <a:defRPr b="1"/>
          </a:pPr>
          <a:r>
            <a:rPr lang="en-GB"/>
            <a:t>Assessment centres	</a:t>
          </a:r>
          <a:endParaRPr lang="en-US"/>
        </a:p>
      </dgm:t>
    </dgm:pt>
    <dgm:pt modelId="{9BC38EAD-FFEC-4089-AA91-516D3C7A1D0A}" type="parTrans" cxnId="{DF3496E3-AB91-4EE7-B00A-5D7C4475F7D1}">
      <dgm:prSet/>
      <dgm:spPr/>
      <dgm:t>
        <a:bodyPr/>
        <a:lstStyle/>
        <a:p>
          <a:endParaRPr lang="en-US"/>
        </a:p>
      </dgm:t>
    </dgm:pt>
    <dgm:pt modelId="{C3402E89-E13B-4D85-89D2-C80BBA62C09A}" type="sibTrans" cxnId="{DF3496E3-AB91-4EE7-B00A-5D7C4475F7D1}">
      <dgm:prSet/>
      <dgm:spPr/>
      <dgm:t>
        <a:bodyPr/>
        <a:lstStyle/>
        <a:p>
          <a:endParaRPr lang="en-US"/>
        </a:p>
      </dgm:t>
    </dgm:pt>
    <dgm:pt modelId="{00C2D1B2-06B9-415B-AC33-AE827D2DF6EF}">
      <dgm:prSet custT="1"/>
      <dgm:spPr/>
      <dgm:t>
        <a:bodyPr/>
        <a:lstStyle/>
        <a:p>
          <a:pPr algn="just">
            <a:buFont typeface="Arial" panose="020B0604020202020204" pitchFamily="34" charset="0"/>
            <a:buChar char="•"/>
          </a:pPr>
          <a:r>
            <a:rPr lang="en-GB" sz="2000" dirty="0"/>
            <a:t>Gauge candidates</a:t>
          </a:r>
        </a:p>
      </dgm:t>
    </dgm:pt>
    <dgm:pt modelId="{FE437E99-5BB0-45C9-9A6F-22307BC4E71B}" type="parTrans" cxnId="{4DF78BDD-F180-4C91-85DC-95AE1C2DD662}">
      <dgm:prSet/>
      <dgm:spPr/>
      <dgm:t>
        <a:bodyPr/>
        <a:lstStyle/>
        <a:p>
          <a:endParaRPr lang="en-GB"/>
        </a:p>
      </dgm:t>
    </dgm:pt>
    <dgm:pt modelId="{0734C92C-06CB-4E8D-9633-9B8D158655ED}" type="sibTrans" cxnId="{4DF78BDD-F180-4C91-85DC-95AE1C2DD662}">
      <dgm:prSet/>
      <dgm:spPr/>
      <dgm:t>
        <a:bodyPr/>
        <a:lstStyle/>
        <a:p>
          <a:endParaRPr lang="en-GB"/>
        </a:p>
      </dgm:t>
    </dgm:pt>
    <dgm:pt modelId="{19BF4DD2-3A0C-444E-9944-D05E03D8BF9B}">
      <dgm:prSet custT="1"/>
      <dgm:spPr/>
      <dgm:t>
        <a:bodyPr/>
        <a:lstStyle/>
        <a:p>
          <a:pPr algn="just">
            <a:buFont typeface="Arial" panose="020B0604020202020204" pitchFamily="34" charset="0"/>
            <a:buChar char="•"/>
          </a:pPr>
          <a:r>
            <a:rPr lang="en-GB" sz="2000" dirty="0"/>
            <a:t>Showcase organisation and benefits</a:t>
          </a:r>
        </a:p>
      </dgm:t>
    </dgm:pt>
    <dgm:pt modelId="{40D09B7D-698E-441D-9D07-71C752D5D06E}" type="parTrans" cxnId="{3740359D-56B6-49F0-8A4C-BEA867936DC8}">
      <dgm:prSet/>
      <dgm:spPr/>
      <dgm:t>
        <a:bodyPr/>
        <a:lstStyle/>
        <a:p>
          <a:endParaRPr lang="en-GB"/>
        </a:p>
      </dgm:t>
    </dgm:pt>
    <dgm:pt modelId="{90060557-1104-45F4-8952-8077413CA85C}" type="sibTrans" cxnId="{3740359D-56B6-49F0-8A4C-BEA867936DC8}">
      <dgm:prSet/>
      <dgm:spPr/>
      <dgm:t>
        <a:bodyPr/>
        <a:lstStyle/>
        <a:p>
          <a:endParaRPr lang="en-GB"/>
        </a:p>
      </dgm:t>
    </dgm:pt>
    <dgm:pt modelId="{60E485E0-1A93-4C73-9790-83AED545F9D8}">
      <dgm:prSet custT="1"/>
      <dgm:spPr/>
      <dgm:t>
        <a:bodyPr/>
        <a:lstStyle/>
        <a:p>
          <a:pPr algn="just">
            <a:buFont typeface="Arial" panose="020B0604020202020204" pitchFamily="34" charset="0"/>
            <a:buChar char="•"/>
          </a:pPr>
          <a:r>
            <a:rPr lang="en-GB" sz="2000" dirty="0"/>
            <a:t>Understand job further</a:t>
          </a:r>
        </a:p>
      </dgm:t>
    </dgm:pt>
    <dgm:pt modelId="{8F018403-0D2A-4F10-90D6-7F220D176EDF}" type="parTrans" cxnId="{9C157255-8DA1-4984-AB35-3035A1950EAA}">
      <dgm:prSet/>
      <dgm:spPr/>
      <dgm:t>
        <a:bodyPr/>
        <a:lstStyle/>
        <a:p>
          <a:endParaRPr lang="en-GB"/>
        </a:p>
      </dgm:t>
    </dgm:pt>
    <dgm:pt modelId="{FEC99AC4-CB5B-461B-A16A-D9BD3CE48D07}" type="sibTrans" cxnId="{9C157255-8DA1-4984-AB35-3035A1950EAA}">
      <dgm:prSet/>
      <dgm:spPr/>
      <dgm:t>
        <a:bodyPr/>
        <a:lstStyle/>
        <a:p>
          <a:endParaRPr lang="en-GB"/>
        </a:p>
      </dgm:t>
    </dgm:pt>
    <dgm:pt modelId="{FE2EE12C-35AE-4D5C-94F0-4EB06EF66D5A}">
      <dgm:prSet custT="1"/>
      <dgm:spPr/>
      <dgm:t>
        <a:bodyPr/>
        <a:lstStyle/>
        <a:p>
          <a:pPr algn="just">
            <a:buFont typeface="Arial" panose="020B0604020202020204" pitchFamily="34" charset="0"/>
            <a:buChar char="•"/>
          </a:pPr>
          <a:r>
            <a:rPr lang="en-GB" sz="2000" dirty="0"/>
            <a:t>Assess if the organisation is right for them</a:t>
          </a:r>
        </a:p>
      </dgm:t>
    </dgm:pt>
    <dgm:pt modelId="{FD3AEF9B-49F7-4A51-A8A9-DE8CA00DB34A}" type="parTrans" cxnId="{5A73B644-9BCD-468A-8B9B-345233CF6A7C}">
      <dgm:prSet/>
      <dgm:spPr/>
      <dgm:t>
        <a:bodyPr/>
        <a:lstStyle/>
        <a:p>
          <a:endParaRPr lang="en-GB"/>
        </a:p>
      </dgm:t>
    </dgm:pt>
    <dgm:pt modelId="{1B9E9821-ACDD-43D8-A853-088A52B66A2C}" type="sibTrans" cxnId="{5A73B644-9BCD-468A-8B9B-345233CF6A7C}">
      <dgm:prSet/>
      <dgm:spPr/>
      <dgm:t>
        <a:bodyPr/>
        <a:lstStyle/>
        <a:p>
          <a:endParaRPr lang="en-GB"/>
        </a:p>
      </dgm:t>
    </dgm:pt>
    <dgm:pt modelId="{120C02C0-1C49-444C-93B1-32B076281EFD}">
      <dgm:prSet custT="1"/>
      <dgm:spPr/>
      <dgm:t>
        <a:bodyPr/>
        <a:lstStyle/>
        <a:p>
          <a:pPr algn="l"/>
          <a:endParaRPr lang="en-GB" sz="1600" dirty="0"/>
        </a:p>
      </dgm:t>
    </dgm:pt>
    <dgm:pt modelId="{EDFE39CF-9A75-4FDD-9E76-BC60C30A37A6}" type="parTrans" cxnId="{F9533E8A-3676-43E1-B60A-1884067A9575}">
      <dgm:prSet/>
      <dgm:spPr/>
      <dgm:t>
        <a:bodyPr/>
        <a:lstStyle/>
        <a:p>
          <a:endParaRPr lang="en-GB"/>
        </a:p>
      </dgm:t>
    </dgm:pt>
    <dgm:pt modelId="{068F98FF-E707-4A16-BA81-4261CA21F3B0}" type="sibTrans" cxnId="{F9533E8A-3676-43E1-B60A-1884067A9575}">
      <dgm:prSet/>
      <dgm:spPr/>
      <dgm:t>
        <a:bodyPr/>
        <a:lstStyle/>
        <a:p>
          <a:endParaRPr lang="en-GB"/>
        </a:p>
      </dgm:t>
    </dgm:pt>
    <dgm:pt modelId="{2966ED98-7F82-4897-B546-3498F3238075}">
      <dgm:prSet custT="1"/>
      <dgm:spPr/>
      <dgm:t>
        <a:bodyPr/>
        <a:lstStyle/>
        <a:p>
          <a:pPr algn="just">
            <a:buFont typeface="Arial" panose="020B0604020202020204" pitchFamily="34" charset="0"/>
            <a:buNone/>
          </a:pPr>
          <a:r>
            <a:rPr lang="en-GB" sz="2000" dirty="0"/>
            <a:t>Employee:</a:t>
          </a:r>
        </a:p>
      </dgm:t>
    </dgm:pt>
    <dgm:pt modelId="{CC513E18-F04D-43B7-BC74-297D2F1FD2C6}" type="parTrans" cxnId="{306193F8-5D36-476B-8C2B-089379155822}">
      <dgm:prSet/>
      <dgm:spPr/>
      <dgm:t>
        <a:bodyPr/>
        <a:lstStyle/>
        <a:p>
          <a:endParaRPr lang="en-GB"/>
        </a:p>
      </dgm:t>
    </dgm:pt>
    <dgm:pt modelId="{9F2A1A26-24E3-46B3-A626-1DD631C1E0E7}" type="sibTrans" cxnId="{306193F8-5D36-476B-8C2B-089379155822}">
      <dgm:prSet/>
      <dgm:spPr/>
      <dgm:t>
        <a:bodyPr/>
        <a:lstStyle/>
        <a:p>
          <a:endParaRPr lang="en-GB"/>
        </a:p>
      </dgm:t>
    </dgm:pt>
    <dgm:pt modelId="{9F7DEF6B-8614-4B8B-BD84-B64B9C545DC3}">
      <dgm:prSet custT="1"/>
      <dgm:spPr/>
      <dgm:t>
        <a:bodyPr/>
        <a:lstStyle/>
        <a:p>
          <a:pPr algn="just">
            <a:buNone/>
          </a:pPr>
          <a:r>
            <a:rPr lang="en-GB" sz="2000" dirty="0"/>
            <a:t>Many limitations and prone to bias</a:t>
          </a:r>
        </a:p>
      </dgm:t>
    </dgm:pt>
    <dgm:pt modelId="{57BC51FE-C1E5-4BAA-8D2A-4B03830EEC8D}" type="parTrans" cxnId="{DD19299A-68A2-4A51-8220-3CA615B45C82}">
      <dgm:prSet/>
      <dgm:spPr/>
      <dgm:t>
        <a:bodyPr/>
        <a:lstStyle/>
        <a:p>
          <a:endParaRPr lang="en-GB"/>
        </a:p>
      </dgm:t>
    </dgm:pt>
    <dgm:pt modelId="{226B33A9-49D4-49FC-AC27-79626D756386}" type="sibTrans" cxnId="{DD19299A-68A2-4A51-8220-3CA615B45C82}">
      <dgm:prSet/>
      <dgm:spPr/>
      <dgm:t>
        <a:bodyPr/>
        <a:lstStyle/>
        <a:p>
          <a:endParaRPr lang="en-GB"/>
        </a:p>
      </dgm:t>
    </dgm:pt>
    <dgm:pt modelId="{674306C7-1D56-4E3E-AFC4-9E93348BEE2D}">
      <dgm:prSet custT="1"/>
      <dgm:spPr/>
      <dgm:t>
        <a:bodyPr/>
        <a:lstStyle/>
        <a:p>
          <a:r>
            <a:rPr lang="en-GB" sz="2800" dirty="0"/>
            <a:t>Cognitive assessment</a:t>
          </a:r>
        </a:p>
      </dgm:t>
    </dgm:pt>
    <dgm:pt modelId="{5C94F8A7-06D0-4A9D-A636-0C7A365BC751}" type="parTrans" cxnId="{7396FE84-54FF-411A-9CE6-119BA6BD924D}">
      <dgm:prSet/>
      <dgm:spPr/>
      <dgm:t>
        <a:bodyPr/>
        <a:lstStyle/>
        <a:p>
          <a:endParaRPr lang="en-GB"/>
        </a:p>
      </dgm:t>
    </dgm:pt>
    <dgm:pt modelId="{54809D69-42BB-4F86-B018-12271DB8C378}" type="sibTrans" cxnId="{7396FE84-54FF-411A-9CE6-119BA6BD924D}">
      <dgm:prSet/>
      <dgm:spPr/>
      <dgm:t>
        <a:bodyPr/>
        <a:lstStyle/>
        <a:p>
          <a:endParaRPr lang="en-GB"/>
        </a:p>
      </dgm:t>
    </dgm:pt>
    <dgm:pt modelId="{5AC29F4A-0AF8-4AA5-97E9-22FCAC5F4B14}">
      <dgm:prSet custT="1"/>
      <dgm:spPr/>
      <dgm:t>
        <a:bodyPr/>
        <a:lstStyle/>
        <a:p>
          <a:r>
            <a:rPr lang="en-GB" sz="2800" dirty="0"/>
            <a:t>Personality measurements</a:t>
          </a:r>
        </a:p>
      </dgm:t>
    </dgm:pt>
    <dgm:pt modelId="{FBA54C44-5BD0-4E67-9691-4B12F4F00796}" type="parTrans" cxnId="{42ED1B8B-30AD-41FA-B48D-91A5CFDC648A}">
      <dgm:prSet/>
      <dgm:spPr/>
      <dgm:t>
        <a:bodyPr/>
        <a:lstStyle/>
        <a:p>
          <a:endParaRPr lang="en-GB"/>
        </a:p>
      </dgm:t>
    </dgm:pt>
    <dgm:pt modelId="{9288961C-38CD-4086-90A7-2AB03B22BC62}" type="sibTrans" cxnId="{42ED1B8B-30AD-41FA-B48D-91A5CFDC648A}">
      <dgm:prSet/>
      <dgm:spPr/>
      <dgm:t>
        <a:bodyPr/>
        <a:lstStyle/>
        <a:p>
          <a:endParaRPr lang="en-GB"/>
        </a:p>
      </dgm:t>
    </dgm:pt>
    <dgm:pt modelId="{CA22E43C-A977-408A-829A-0147B01C796E}">
      <dgm:prSet custT="1"/>
      <dgm:spPr/>
      <dgm:t>
        <a:bodyPr/>
        <a:lstStyle/>
        <a:p>
          <a:r>
            <a:rPr lang="en-GB" sz="2800" dirty="0"/>
            <a:t>Several tasks assessing multiple elements of candidate</a:t>
          </a:r>
        </a:p>
      </dgm:t>
    </dgm:pt>
    <dgm:pt modelId="{6B7CB212-8565-44ED-A913-A257D1BFFFFA}" type="parTrans" cxnId="{C331A71A-4067-4C86-84B1-94044D081BA2}">
      <dgm:prSet/>
      <dgm:spPr/>
      <dgm:t>
        <a:bodyPr/>
        <a:lstStyle/>
        <a:p>
          <a:endParaRPr lang="en-GB"/>
        </a:p>
      </dgm:t>
    </dgm:pt>
    <dgm:pt modelId="{B2999FDF-357C-49FD-8BCE-2D4C20C0D042}" type="sibTrans" cxnId="{C331A71A-4067-4C86-84B1-94044D081BA2}">
      <dgm:prSet/>
      <dgm:spPr/>
      <dgm:t>
        <a:bodyPr/>
        <a:lstStyle/>
        <a:p>
          <a:endParaRPr lang="en-GB"/>
        </a:p>
      </dgm:t>
    </dgm:pt>
    <dgm:pt modelId="{F2AD4AB0-D2EB-4E93-84A5-F2760E455CB4}">
      <dgm:prSet custT="1"/>
      <dgm:spPr/>
      <dgm:t>
        <a:bodyPr/>
        <a:lstStyle/>
        <a:p>
          <a:r>
            <a:rPr lang="en-GB" sz="2800" dirty="0"/>
            <a:t>Consistent across candidates</a:t>
          </a:r>
        </a:p>
      </dgm:t>
    </dgm:pt>
    <dgm:pt modelId="{4829ABD7-B195-48BA-9F53-9D87289F3D4C}" type="parTrans" cxnId="{5184A6FB-90CA-4458-94DC-4C3A9E8662C0}">
      <dgm:prSet/>
      <dgm:spPr/>
      <dgm:t>
        <a:bodyPr/>
        <a:lstStyle/>
        <a:p>
          <a:endParaRPr lang="en-GB"/>
        </a:p>
      </dgm:t>
    </dgm:pt>
    <dgm:pt modelId="{C617ACE5-67D8-46F7-B6B7-57B648386F74}" type="sibTrans" cxnId="{5184A6FB-90CA-4458-94DC-4C3A9E8662C0}">
      <dgm:prSet/>
      <dgm:spPr/>
      <dgm:t>
        <a:bodyPr/>
        <a:lstStyle/>
        <a:p>
          <a:endParaRPr lang="en-GB"/>
        </a:p>
      </dgm:t>
    </dgm:pt>
    <dgm:pt modelId="{7FE9644F-4981-4F48-8CE1-BCC448B0D53A}" type="pres">
      <dgm:prSet presAssocID="{C13F1B79-C809-4E74-8C7B-A895707835B2}" presName="Name0" presStyleCnt="0">
        <dgm:presLayoutVars>
          <dgm:dir/>
          <dgm:animLvl val="lvl"/>
          <dgm:resizeHandles val="exact"/>
        </dgm:presLayoutVars>
      </dgm:prSet>
      <dgm:spPr/>
    </dgm:pt>
    <dgm:pt modelId="{F763E01C-30BB-45D9-887B-C1243F9AED36}" type="pres">
      <dgm:prSet presAssocID="{F2FF2147-B7DF-4C39-8578-958E2EE87A34}" presName="composite" presStyleCnt="0"/>
      <dgm:spPr/>
    </dgm:pt>
    <dgm:pt modelId="{76F8ABB4-CE5C-4587-8D46-A45CE741CC7A}" type="pres">
      <dgm:prSet presAssocID="{F2FF2147-B7DF-4C39-8578-958E2EE87A34}" presName="parTx" presStyleLbl="alignNode1" presStyleIdx="0" presStyleCnt="3">
        <dgm:presLayoutVars>
          <dgm:chMax val="0"/>
          <dgm:chPref val="0"/>
          <dgm:bulletEnabled val="1"/>
        </dgm:presLayoutVars>
      </dgm:prSet>
      <dgm:spPr/>
    </dgm:pt>
    <dgm:pt modelId="{93236232-BF82-4897-99C4-04A25E4C2984}" type="pres">
      <dgm:prSet presAssocID="{F2FF2147-B7DF-4C39-8578-958E2EE87A34}" presName="desTx" presStyleLbl="alignAccFollowNode1" presStyleIdx="0" presStyleCnt="3">
        <dgm:presLayoutVars>
          <dgm:bulletEnabled val="1"/>
        </dgm:presLayoutVars>
      </dgm:prSet>
      <dgm:spPr/>
    </dgm:pt>
    <dgm:pt modelId="{B5BBA64C-E242-4E95-B335-FE09BE111556}" type="pres">
      <dgm:prSet presAssocID="{01953493-25A1-4346-AD3C-CC3947E427B8}" presName="space" presStyleCnt="0"/>
      <dgm:spPr/>
    </dgm:pt>
    <dgm:pt modelId="{837860B8-B89C-450B-B3B5-FB6534288389}" type="pres">
      <dgm:prSet presAssocID="{E5438455-B135-4F3E-9D41-9F345D8EA665}" presName="composite" presStyleCnt="0"/>
      <dgm:spPr/>
    </dgm:pt>
    <dgm:pt modelId="{A2945300-1D23-41D2-A88C-DAA0CC42AA7B}" type="pres">
      <dgm:prSet presAssocID="{E5438455-B135-4F3E-9D41-9F345D8EA665}" presName="parTx" presStyleLbl="alignNode1" presStyleIdx="1" presStyleCnt="3">
        <dgm:presLayoutVars>
          <dgm:chMax val="0"/>
          <dgm:chPref val="0"/>
          <dgm:bulletEnabled val="1"/>
        </dgm:presLayoutVars>
      </dgm:prSet>
      <dgm:spPr/>
    </dgm:pt>
    <dgm:pt modelId="{3638CF6E-DFA2-41BC-AEA9-E08E9E6262A4}" type="pres">
      <dgm:prSet presAssocID="{E5438455-B135-4F3E-9D41-9F345D8EA665}" presName="desTx" presStyleLbl="alignAccFollowNode1" presStyleIdx="1" presStyleCnt="3">
        <dgm:presLayoutVars>
          <dgm:bulletEnabled val="1"/>
        </dgm:presLayoutVars>
      </dgm:prSet>
      <dgm:spPr/>
    </dgm:pt>
    <dgm:pt modelId="{D4577378-DA90-4F54-A752-7B51B0ABCC28}" type="pres">
      <dgm:prSet presAssocID="{E3961B52-6776-490E-9398-885BCDE1AA03}" presName="space" presStyleCnt="0"/>
      <dgm:spPr/>
    </dgm:pt>
    <dgm:pt modelId="{C2E8DE73-BB66-4187-9406-A295B903D127}" type="pres">
      <dgm:prSet presAssocID="{66DB4E75-EC65-4905-BE3F-4FEAB4E63339}" presName="composite" presStyleCnt="0"/>
      <dgm:spPr/>
    </dgm:pt>
    <dgm:pt modelId="{4A1D08EB-B542-4764-802E-4A34D94D5560}" type="pres">
      <dgm:prSet presAssocID="{66DB4E75-EC65-4905-BE3F-4FEAB4E63339}" presName="parTx" presStyleLbl="alignNode1" presStyleIdx="2" presStyleCnt="3">
        <dgm:presLayoutVars>
          <dgm:chMax val="0"/>
          <dgm:chPref val="0"/>
          <dgm:bulletEnabled val="1"/>
        </dgm:presLayoutVars>
      </dgm:prSet>
      <dgm:spPr/>
    </dgm:pt>
    <dgm:pt modelId="{01F4443D-D9AE-421F-8DE0-2AC10D897944}" type="pres">
      <dgm:prSet presAssocID="{66DB4E75-EC65-4905-BE3F-4FEAB4E63339}" presName="desTx" presStyleLbl="alignAccFollowNode1" presStyleIdx="2" presStyleCnt="3">
        <dgm:presLayoutVars>
          <dgm:bulletEnabled val="1"/>
        </dgm:presLayoutVars>
      </dgm:prSet>
      <dgm:spPr/>
    </dgm:pt>
  </dgm:ptLst>
  <dgm:cxnLst>
    <dgm:cxn modelId="{35C6AD0A-1A45-4A56-A4FD-90904B4ED402}" type="presOf" srcId="{CA22E43C-A977-408A-829A-0147B01C796E}" destId="{01F4443D-D9AE-421F-8DE0-2AC10D897944}" srcOrd="0" destOrd="0" presId="urn:microsoft.com/office/officeart/2005/8/layout/hList1"/>
    <dgm:cxn modelId="{AE0A1A0D-87EA-4D7F-A410-1A59DEF0FED9}" type="presOf" srcId="{120C02C0-1C49-444C-93B1-32B076281EFD}" destId="{93236232-BF82-4897-99C4-04A25E4C2984}" srcOrd="0" destOrd="7" presId="urn:microsoft.com/office/officeart/2005/8/layout/hList1"/>
    <dgm:cxn modelId="{ED8F1D0E-E7D3-4171-ABF4-8050F59E0138}" type="presOf" srcId="{60E485E0-1A93-4C73-9790-83AED545F9D8}" destId="{93236232-BF82-4897-99C4-04A25E4C2984}" srcOrd="0" destOrd="4" presId="urn:microsoft.com/office/officeart/2005/8/layout/hList1"/>
    <dgm:cxn modelId="{C331A71A-4067-4C86-84B1-94044D081BA2}" srcId="{66DB4E75-EC65-4905-BE3F-4FEAB4E63339}" destId="{CA22E43C-A977-408A-829A-0147B01C796E}" srcOrd="0" destOrd="0" parTransId="{6B7CB212-8565-44ED-A913-A257D1BFFFFA}" sibTransId="{B2999FDF-357C-49FD-8BCE-2D4C20C0D042}"/>
    <dgm:cxn modelId="{C6F1391B-4B23-4EDE-858B-FF0ADDD71EB7}" srcId="{C13F1B79-C809-4E74-8C7B-A895707835B2}" destId="{F2FF2147-B7DF-4C39-8578-958E2EE87A34}" srcOrd="0" destOrd="0" parTransId="{B2190A84-C3A8-4353-9606-7DE5003FB788}" sibTransId="{01953493-25A1-4346-AD3C-CC3947E427B8}"/>
    <dgm:cxn modelId="{30C67633-A794-4E96-B099-93F341C19BC0}" type="presOf" srcId="{FE2EE12C-35AE-4D5C-94F0-4EB06EF66D5A}" destId="{93236232-BF82-4897-99C4-04A25E4C2984}" srcOrd="0" destOrd="5" presId="urn:microsoft.com/office/officeart/2005/8/layout/hList1"/>
    <dgm:cxn modelId="{FFA2823B-5BDD-4CF7-B09A-68C9399B6089}" srcId="{F2FF2147-B7DF-4C39-8578-958E2EE87A34}" destId="{CDEAE746-9024-48AC-9E20-55C10BF64BF9}" srcOrd="0" destOrd="0" parTransId="{E25A93DE-25FE-40BF-8ACE-9CB4736192F1}" sibTransId="{B59D5E05-EC6B-4E38-8FFE-1C3BDF15D492}"/>
    <dgm:cxn modelId="{5A73B644-9BCD-468A-8B9B-345233CF6A7C}" srcId="{F2FF2147-B7DF-4C39-8578-958E2EE87A34}" destId="{FE2EE12C-35AE-4D5C-94F0-4EB06EF66D5A}" srcOrd="5" destOrd="0" parTransId="{FD3AEF9B-49F7-4A51-A8A9-DE8CA00DB34A}" sibTransId="{1B9E9821-ACDD-43D8-A853-088A52B66A2C}"/>
    <dgm:cxn modelId="{ECDB4265-C0AA-4711-B030-09FC7AB4B37D}" type="presOf" srcId="{CDEAE746-9024-48AC-9E20-55C10BF64BF9}" destId="{93236232-BF82-4897-99C4-04A25E4C2984}" srcOrd="0" destOrd="0" presId="urn:microsoft.com/office/officeart/2005/8/layout/hList1"/>
    <dgm:cxn modelId="{9177BC66-6ED7-4ABC-8CC9-6585973EC719}" type="presOf" srcId="{66DB4E75-EC65-4905-BE3F-4FEAB4E63339}" destId="{4A1D08EB-B542-4764-802E-4A34D94D5560}" srcOrd="0" destOrd="0" presId="urn:microsoft.com/office/officeart/2005/8/layout/hList1"/>
    <dgm:cxn modelId="{DF742270-DEF4-4D4E-9A61-926849DC8659}" type="presOf" srcId="{00C2D1B2-06B9-415B-AC33-AE827D2DF6EF}" destId="{93236232-BF82-4897-99C4-04A25E4C2984}" srcOrd="0" destOrd="1" presId="urn:microsoft.com/office/officeart/2005/8/layout/hList1"/>
    <dgm:cxn modelId="{9C157255-8DA1-4984-AB35-3035A1950EAA}" srcId="{F2FF2147-B7DF-4C39-8578-958E2EE87A34}" destId="{60E485E0-1A93-4C73-9790-83AED545F9D8}" srcOrd="4" destOrd="0" parTransId="{8F018403-0D2A-4F10-90D6-7F220D176EDF}" sibTransId="{FEC99AC4-CB5B-461B-A16A-D9BD3CE48D07}"/>
    <dgm:cxn modelId="{098FD37D-5267-414B-9B16-367B9FAB9818}" type="presOf" srcId="{F2FF2147-B7DF-4C39-8578-958E2EE87A34}" destId="{76F8ABB4-CE5C-4587-8D46-A45CE741CC7A}" srcOrd="0" destOrd="0" presId="urn:microsoft.com/office/officeart/2005/8/layout/hList1"/>
    <dgm:cxn modelId="{7396FE84-54FF-411A-9CE6-119BA6BD924D}" srcId="{E5438455-B135-4F3E-9D41-9F345D8EA665}" destId="{674306C7-1D56-4E3E-AFC4-9E93348BEE2D}" srcOrd="0" destOrd="0" parTransId="{5C94F8A7-06D0-4A9D-A636-0C7A365BC751}" sibTransId="{54809D69-42BB-4F86-B018-12271DB8C378}"/>
    <dgm:cxn modelId="{F9533E8A-3676-43E1-B60A-1884067A9575}" srcId="{F2FF2147-B7DF-4C39-8578-958E2EE87A34}" destId="{120C02C0-1C49-444C-93B1-32B076281EFD}" srcOrd="7" destOrd="0" parTransId="{EDFE39CF-9A75-4FDD-9E76-BC60C30A37A6}" sibTransId="{068F98FF-E707-4A16-BA81-4261CA21F3B0}"/>
    <dgm:cxn modelId="{42ED1B8B-30AD-41FA-B48D-91A5CFDC648A}" srcId="{E5438455-B135-4F3E-9D41-9F345D8EA665}" destId="{5AC29F4A-0AF8-4AA5-97E9-22FCAC5F4B14}" srcOrd="1" destOrd="0" parTransId="{FBA54C44-5BD0-4E67-9691-4B12F4F00796}" sibTransId="{9288961C-38CD-4086-90A7-2AB03B22BC62}"/>
    <dgm:cxn modelId="{DD19299A-68A2-4A51-8220-3CA615B45C82}" srcId="{F2FF2147-B7DF-4C39-8578-958E2EE87A34}" destId="{9F7DEF6B-8614-4B8B-BD84-B64B9C545DC3}" srcOrd="6" destOrd="0" parTransId="{57BC51FE-C1E5-4BAA-8D2A-4B03830EEC8D}" sibTransId="{226B33A9-49D4-49FC-AC27-79626D756386}"/>
    <dgm:cxn modelId="{74FCA99B-F727-4C17-98AA-44AC21CB3B8D}" type="presOf" srcId="{674306C7-1D56-4E3E-AFC4-9E93348BEE2D}" destId="{3638CF6E-DFA2-41BC-AEA9-E08E9E6262A4}" srcOrd="0" destOrd="0" presId="urn:microsoft.com/office/officeart/2005/8/layout/hList1"/>
    <dgm:cxn modelId="{3740359D-56B6-49F0-8A4C-BEA867936DC8}" srcId="{F2FF2147-B7DF-4C39-8578-958E2EE87A34}" destId="{19BF4DD2-3A0C-444E-9944-D05E03D8BF9B}" srcOrd="2" destOrd="0" parTransId="{40D09B7D-698E-441D-9D07-71C752D5D06E}" sibTransId="{90060557-1104-45F4-8952-8077413CA85C}"/>
    <dgm:cxn modelId="{EEF86CA3-CFF5-4166-A7D9-26726032EC35}" type="presOf" srcId="{E5438455-B135-4F3E-9D41-9F345D8EA665}" destId="{A2945300-1D23-41D2-A88C-DAA0CC42AA7B}" srcOrd="0" destOrd="0" presId="urn:microsoft.com/office/officeart/2005/8/layout/hList1"/>
    <dgm:cxn modelId="{D87877A7-4D2C-4464-B1D1-6C5F1D845089}" type="presOf" srcId="{19BF4DD2-3A0C-444E-9944-D05E03D8BF9B}" destId="{93236232-BF82-4897-99C4-04A25E4C2984}" srcOrd="0" destOrd="2" presId="urn:microsoft.com/office/officeart/2005/8/layout/hList1"/>
    <dgm:cxn modelId="{D150F4B0-F4F7-46FE-8706-95611B036134}" type="presOf" srcId="{9F7DEF6B-8614-4B8B-BD84-B64B9C545DC3}" destId="{93236232-BF82-4897-99C4-04A25E4C2984}" srcOrd="0" destOrd="6" presId="urn:microsoft.com/office/officeart/2005/8/layout/hList1"/>
    <dgm:cxn modelId="{CF2FAEC3-E045-4860-A6EE-6CED96264A8B}" type="presOf" srcId="{F2AD4AB0-D2EB-4E93-84A5-F2760E455CB4}" destId="{01F4443D-D9AE-421F-8DE0-2AC10D897944}" srcOrd="0" destOrd="1" presId="urn:microsoft.com/office/officeart/2005/8/layout/hList1"/>
    <dgm:cxn modelId="{4DF78BDD-F180-4C91-85DC-95AE1C2DD662}" srcId="{F2FF2147-B7DF-4C39-8578-958E2EE87A34}" destId="{00C2D1B2-06B9-415B-AC33-AE827D2DF6EF}" srcOrd="1" destOrd="0" parTransId="{FE437E99-5BB0-45C9-9A6F-22307BC4E71B}" sibTransId="{0734C92C-06CB-4E8D-9633-9B8D158655ED}"/>
    <dgm:cxn modelId="{F00AD1DF-6F8D-4D2C-A931-4B03C0601C8B}" srcId="{C13F1B79-C809-4E74-8C7B-A895707835B2}" destId="{E5438455-B135-4F3E-9D41-9F345D8EA665}" srcOrd="1" destOrd="0" parTransId="{0AA82DBB-2574-4D90-A25D-23E5AEBAF0A8}" sibTransId="{E3961B52-6776-490E-9398-885BCDE1AA03}"/>
    <dgm:cxn modelId="{DF3496E3-AB91-4EE7-B00A-5D7C4475F7D1}" srcId="{C13F1B79-C809-4E74-8C7B-A895707835B2}" destId="{66DB4E75-EC65-4905-BE3F-4FEAB4E63339}" srcOrd="2" destOrd="0" parTransId="{9BC38EAD-FFEC-4089-AA91-516D3C7A1D0A}" sibTransId="{C3402E89-E13B-4D85-89D2-C80BBA62C09A}"/>
    <dgm:cxn modelId="{AD6E41EF-632E-4669-A850-D266E18F2F79}" type="presOf" srcId="{2966ED98-7F82-4897-B546-3498F3238075}" destId="{93236232-BF82-4897-99C4-04A25E4C2984}" srcOrd="0" destOrd="3" presId="urn:microsoft.com/office/officeart/2005/8/layout/hList1"/>
    <dgm:cxn modelId="{8FAFDDF0-8395-43E8-AEB6-BBBD963EBDF8}" type="presOf" srcId="{5AC29F4A-0AF8-4AA5-97E9-22FCAC5F4B14}" destId="{3638CF6E-DFA2-41BC-AEA9-E08E9E6262A4}" srcOrd="0" destOrd="1" presId="urn:microsoft.com/office/officeart/2005/8/layout/hList1"/>
    <dgm:cxn modelId="{306193F8-5D36-476B-8C2B-089379155822}" srcId="{F2FF2147-B7DF-4C39-8578-958E2EE87A34}" destId="{2966ED98-7F82-4897-B546-3498F3238075}" srcOrd="3" destOrd="0" parTransId="{CC513E18-F04D-43B7-BC74-297D2F1FD2C6}" sibTransId="{9F2A1A26-24E3-46B3-A626-1DD631C1E0E7}"/>
    <dgm:cxn modelId="{5184A6FB-90CA-4458-94DC-4C3A9E8662C0}" srcId="{66DB4E75-EC65-4905-BE3F-4FEAB4E63339}" destId="{F2AD4AB0-D2EB-4E93-84A5-F2760E455CB4}" srcOrd="1" destOrd="0" parTransId="{4829ABD7-B195-48BA-9F53-9D87289F3D4C}" sibTransId="{C617ACE5-67D8-46F7-B6B7-57B648386F74}"/>
    <dgm:cxn modelId="{953BBEFC-75AB-46CB-920F-8F1E6A77B131}" type="presOf" srcId="{C13F1B79-C809-4E74-8C7B-A895707835B2}" destId="{7FE9644F-4981-4F48-8CE1-BCC448B0D53A}" srcOrd="0" destOrd="0" presId="urn:microsoft.com/office/officeart/2005/8/layout/hList1"/>
    <dgm:cxn modelId="{86FA8838-587A-4A2C-95F0-F0C16F76D6A0}" type="presParOf" srcId="{7FE9644F-4981-4F48-8CE1-BCC448B0D53A}" destId="{F763E01C-30BB-45D9-887B-C1243F9AED36}" srcOrd="0" destOrd="0" presId="urn:microsoft.com/office/officeart/2005/8/layout/hList1"/>
    <dgm:cxn modelId="{B878537F-7894-4C95-A220-4773FA75D2D9}" type="presParOf" srcId="{F763E01C-30BB-45D9-887B-C1243F9AED36}" destId="{76F8ABB4-CE5C-4587-8D46-A45CE741CC7A}" srcOrd="0" destOrd="0" presId="urn:microsoft.com/office/officeart/2005/8/layout/hList1"/>
    <dgm:cxn modelId="{03A36D81-2593-410D-B056-D4671B2F5C46}" type="presParOf" srcId="{F763E01C-30BB-45D9-887B-C1243F9AED36}" destId="{93236232-BF82-4897-99C4-04A25E4C2984}" srcOrd="1" destOrd="0" presId="urn:microsoft.com/office/officeart/2005/8/layout/hList1"/>
    <dgm:cxn modelId="{32072CF5-DB8E-40BD-983A-BAEEA90F4B68}" type="presParOf" srcId="{7FE9644F-4981-4F48-8CE1-BCC448B0D53A}" destId="{B5BBA64C-E242-4E95-B335-FE09BE111556}" srcOrd="1" destOrd="0" presId="urn:microsoft.com/office/officeart/2005/8/layout/hList1"/>
    <dgm:cxn modelId="{E6AAB2DD-6ACB-4F30-8198-31160D0752B2}" type="presParOf" srcId="{7FE9644F-4981-4F48-8CE1-BCC448B0D53A}" destId="{837860B8-B89C-450B-B3B5-FB6534288389}" srcOrd="2" destOrd="0" presId="urn:microsoft.com/office/officeart/2005/8/layout/hList1"/>
    <dgm:cxn modelId="{2E86165F-B60C-4262-8ECA-24AE5DE71FA7}" type="presParOf" srcId="{837860B8-B89C-450B-B3B5-FB6534288389}" destId="{A2945300-1D23-41D2-A88C-DAA0CC42AA7B}" srcOrd="0" destOrd="0" presId="urn:microsoft.com/office/officeart/2005/8/layout/hList1"/>
    <dgm:cxn modelId="{730B4C9B-046A-4228-AFDA-5DBF0B938F0B}" type="presParOf" srcId="{837860B8-B89C-450B-B3B5-FB6534288389}" destId="{3638CF6E-DFA2-41BC-AEA9-E08E9E6262A4}" srcOrd="1" destOrd="0" presId="urn:microsoft.com/office/officeart/2005/8/layout/hList1"/>
    <dgm:cxn modelId="{A37D3817-C601-4C45-9122-114C6686785F}" type="presParOf" srcId="{7FE9644F-4981-4F48-8CE1-BCC448B0D53A}" destId="{D4577378-DA90-4F54-A752-7B51B0ABCC28}" srcOrd="3" destOrd="0" presId="urn:microsoft.com/office/officeart/2005/8/layout/hList1"/>
    <dgm:cxn modelId="{32148789-C52B-4416-A1CC-CF3F7435D344}" type="presParOf" srcId="{7FE9644F-4981-4F48-8CE1-BCC448B0D53A}" destId="{C2E8DE73-BB66-4187-9406-A295B903D127}" srcOrd="4" destOrd="0" presId="urn:microsoft.com/office/officeart/2005/8/layout/hList1"/>
    <dgm:cxn modelId="{4AA11EBF-7BC5-4FBF-89BC-8B83E05C8E70}" type="presParOf" srcId="{C2E8DE73-BB66-4187-9406-A295B903D127}" destId="{4A1D08EB-B542-4764-802E-4A34D94D5560}" srcOrd="0" destOrd="0" presId="urn:microsoft.com/office/officeart/2005/8/layout/hList1"/>
    <dgm:cxn modelId="{EC03EF6F-B93B-47E7-BD7F-44F8603D5F81}" type="presParOf" srcId="{C2E8DE73-BB66-4187-9406-A295B903D127}" destId="{01F4443D-D9AE-421F-8DE0-2AC10D89794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A503C0-3919-4C04-B9B6-4E88156C1AD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D296EAF-B829-4B0F-8E78-0CB39F37B8D1}">
      <dgm:prSet custT="1"/>
      <dgm:spPr/>
      <dgm:t>
        <a:bodyPr/>
        <a:lstStyle/>
        <a:p>
          <a:pPr>
            <a:defRPr cap="all"/>
          </a:pPr>
          <a:r>
            <a:rPr lang="en-GB" sz="2000"/>
            <a:t>Consider the role</a:t>
          </a:r>
          <a:endParaRPr lang="en-US" sz="2000"/>
        </a:p>
      </dgm:t>
    </dgm:pt>
    <dgm:pt modelId="{E05A5E1C-1544-424C-9E2F-F159A19DE85F}" type="parTrans" cxnId="{028C96F6-11F0-497B-B22D-12FF374DD2D3}">
      <dgm:prSet/>
      <dgm:spPr/>
      <dgm:t>
        <a:bodyPr/>
        <a:lstStyle/>
        <a:p>
          <a:endParaRPr lang="en-US" sz="2400"/>
        </a:p>
      </dgm:t>
    </dgm:pt>
    <dgm:pt modelId="{EDC66448-4836-4D92-A5E0-85286C08452C}" type="sibTrans" cxnId="{028C96F6-11F0-497B-B22D-12FF374DD2D3}">
      <dgm:prSet/>
      <dgm:spPr/>
      <dgm:t>
        <a:bodyPr/>
        <a:lstStyle/>
        <a:p>
          <a:endParaRPr lang="en-US" sz="2400"/>
        </a:p>
      </dgm:t>
    </dgm:pt>
    <dgm:pt modelId="{D4BC8CB3-C3CE-427A-BEF6-E99EF4128295}">
      <dgm:prSet custT="1"/>
      <dgm:spPr/>
      <dgm:t>
        <a:bodyPr/>
        <a:lstStyle/>
        <a:p>
          <a:pPr>
            <a:defRPr cap="all"/>
          </a:pPr>
          <a:r>
            <a:rPr lang="en-GB" sz="2000"/>
            <a:t>Resources available</a:t>
          </a:r>
          <a:endParaRPr lang="en-US" sz="2000"/>
        </a:p>
      </dgm:t>
    </dgm:pt>
    <dgm:pt modelId="{88EC97D0-63AE-4168-A7D0-F869F9D0AAF3}" type="parTrans" cxnId="{CC3C99EA-6F32-46B5-8512-3389A6FBC520}">
      <dgm:prSet/>
      <dgm:spPr/>
      <dgm:t>
        <a:bodyPr/>
        <a:lstStyle/>
        <a:p>
          <a:endParaRPr lang="en-US" sz="2400"/>
        </a:p>
      </dgm:t>
    </dgm:pt>
    <dgm:pt modelId="{0C6ED4CF-C244-4968-8FB7-489DDF1A63F3}" type="sibTrans" cxnId="{CC3C99EA-6F32-46B5-8512-3389A6FBC520}">
      <dgm:prSet/>
      <dgm:spPr/>
      <dgm:t>
        <a:bodyPr/>
        <a:lstStyle/>
        <a:p>
          <a:endParaRPr lang="en-US" sz="2400"/>
        </a:p>
      </dgm:t>
    </dgm:pt>
    <dgm:pt modelId="{22A7885F-D8FB-4FBE-9F2A-C9648FC04D94}">
      <dgm:prSet custT="1"/>
      <dgm:spPr/>
      <dgm:t>
        <a:bodyPr/>
        <a:lstStyle/>
        <a:p>
          <a:pPr>
            <a:defRPr cap="all"/>
          </a:pPr>
          <a:r>
            <a:rPr lang="en-GB" sz="2000" dirty="0"/>
            <a:t>Validity and reliability</a:t>
          </a:r>
          <a:endParaRPr lang="en-US" sz="2000" dirty="0"/>
        </a:p>
      </dgm:t>
    </dgm:pt>
    <dgm:pt modelId="{0FCA1BCE-7258-4DD8-B7F0-D0B72818781E}" type="parTrans" cxnId="{99B2B973-9C35-4F14-BBC8-2D25939410B0}">
      <dgm:prSet/>
      <dgm:spPr/>
      <dgm:t>
        <a:bodyPr/>
        <a:lstStyle/>
        <a:p>
          <a:endParaRPr lang="en-US" sz="2400"/>
        </a:p>
      </dgm:t>
    </dgm:pt>
    <dgm:pt modelId="{2B49566E-83E6-4A81-8874-6B99DA272716}" type="sibTrans" cxnId="{99B2B973-9C35-4F14-BBC8-2D25939410B0}">
      <dgm:prSet/>
      <dgm:spPr/>
      <dgm:t>
        <a:bodyPr/>
        <a:lstStyle/>
        <a:p>
          <a:endParaRPr lang="en-US" sz="2400"/>
        </a:p>
      </dgm:t>
    </dgm:pt>
    <dgm:pt modelId="{4EB0DA38-9B91-4470-9B62-C9ED56DCA40A}">
      <dgm:prSet custT="1"/>
      <dgm:spPr/>
      <dgm:t>
        <a:bodyPr/>
        <a:lstStyle/>
        <a:p>
          <a:pPr>
            <a:defRPr cap="all"/>
          </a:pPr>
          <a:r>
            <a:rPr lang="en-GB" sz="2000"/>
            <a:t>Inform candidates in advance</a:t>
          </a:r>
          <a:endParaRPr lang="en-US" sz="2000"/>
        </a:p>
      </dgm:t>
    </dgm:pt>
    <dgm:pt modelId="{D4766F39-1283-430C-BFEB-DD1570D77400}" type="parTrans" cxnId="{07962B9A-33FE-41E3-BDB8-74D5686BDE50}">
      <dgm:prSet/>
      <dgm:spPr/>
      <dgm:t>
        <a:bodyPr/>
        <a:lstStyle/>
        <a:p>
          <a:endParaRPr lang="en-US" sz="2400"/>
        </a:p>
      </dgm:t>
    </dgm:pt>
    <dgm:pt modelId="{596B26EF-4B3D-479A-8980-088430EB4D25}" type="sibTrans" cxnId="{07962B9A-33FE-41E3-BDB8-74D5686BDE50}">
      <dgm:prSet/>
      <dgm:spPr/>
      <dgm:t>
        <a:bodyPr/>
        <a:lstStyle/>
        <a:p>
          <a:endParaRPr lang="en-US" sz="2400"/>
        </a:p>
      </dgm:t>
    </dgm:pt>
    <dgm:pt modelId="{68860803-A153-4391-9CF8-338D1E783048}">
      <dgm:prSet custT="1"/>
      <dgm:spPr/>
      <dgm:t>
        <a:bodyPr/>
        <a:lstStyle/>
        <a:p>
          <a:pPr>
            <a:defRPr cap="all"/>
          </a:pPr>
          <a:r>
            <a:rPr lang="en-GB" sz="2000"/>
            <a:t>Role of technology </a:t>
          </a:r>
          <a:endParaRPr lang="en-US" sz="2000"/>
        </a:p>
      </dgm:t>
    </dgm:pt>
    <dgm:pt modelId="{C759EDE7-915C-4EE9-B30C-EC5E6F3C7B2D}" type="parTrans" cxnId="{9ADEB717-BCD4-4D19-94AB-123F258FDF2C}">
      <dgm:prSet/>
      <dgm:spPr/>
      <dgm:t>
        <a:bodyPr/>
        <a:lstStyle/>
        <a:p>
          <a:endParaRPr lang="en-US" sz="2400"/>
        </a:p>
      </dgm:t>
    </dgm:pt>
    <dgm:pt modelId="{AFD4F697-85D2-49D9-A072-4F4A09E8AFAE}" type="sibTrans" cxnId="{9ADEB717-BCD4-4D19-94AB-123F258FDF2C}">
      <dgm:prSet/>
      <dgm:spPr/>
      <dgm:t>
        <a:bodyPr/>
        <a:lstStyle/>
        <a:p>
          <a:endParaRPr lang="en-US" sz="2400"/>
        </a:p>
      </dgm:t>
    </dgm:pt>
    <dgm:pt modelId="{01D2622C-E3BF-47EF-B137-039FAAAB32E4}" type="pres">
      <dgm:prSet presAssocID="{63A503C0-3919-4C04-B9B6-4E88156C1ADC}" presName="root" presStyleCnt="0">
        <dgm:presLayoutVars>
          <dgm:dir/>
          <dgm:resizeHandles val="exact"/>
        </dgm:presLayoutVars>
      </dgm:prSet>
      <dgm:spPr/>
    </dgm:pt>
    <dgm:pt modelId="{2DF22932-BE4B-4405-A511-3F04A46F07B5}" type="pres">
      <dgm:prSet presAssocID="{BD296EAF-B829-4B0F-8E78-0CB39F37B8D1}" presName="compNode" presStyleCnt="0"/>
      <dgm:spPr/>
    </dgm:pt>
    <dgm:pt modelId="{0B697B3C-A7AB-448E-8811-5D4800B3DB66}" type="pres">
      <dgm:prSet presAssocID="{BD296EAF-B829-4B0F-8E78-0CB39F37B8D1}" presName="iconBgRect" presStyleLbl="bgShp" presStyleIdx="0" presStyleCnt="5"/>
      <dgm:spPr/>
    </dgm:pt>
    <dgm:pt modelId="{CA98EAFE-A223-40FD-9024-F3259450D376}" type="pres">
      <dgm:prSet presAssocID="{BD296EAF-B829-4B0F-8E78-0CB39F37B8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7D20250-9276-4017-AEC9-BA8C5E514160}" type="pres">
      <dgm:prSet presAssocID="{BD296EAF-B829-4B0F-8E78-0CB39F37B8D1}" presName="spaceRect" presStyleCnt="0"/>
      <dgm:spPr/>
    </dgm:pt>
    <dgm:pt modelId="{0EFBDB78-C8E3-4C56-B99B-F40D443C83EA}" type="pres">
      <dgm:prSet presAssocID="{BD296EAF-B829-4B0F-8E78-0CB39F37B8D1}" presName="textRect" presStyleLbl="revTx" presStyleIdx="0" presStyleCnt="5">
        <dgm:presLayoutVars>
          <dgm:chMax val="1"/>
          <dgm:chPref val="1"/>
        </dgm:presLayoutVars>
      </dgm:prSet>
      <dgm:spPr/>
    </dgm:pt>
    <dgm:pt modelId="{D651EBF7-75FB-4FAB-9E20-A95B7F71C66F}" type="pres">
      <dgm:prSet presAssocID="{EDC66448-4836-4D92-A5E0-85286C08452C}" presName="sibTrans" presStyleCnt="0"/>
      <dgm:spPr/>
    </dgm:pt>
    <dgm:pt modelId="{3C1A4A87-943D-4534-A86B-0E4A3A4634D2}" type="pres">
      <dgm:prSet presAssocID="{D4BC8CB3-C3CE-427A-BEF6-E99EF4128295}" presName="compNode" presStyleCnt="0"/>
      <dgm:spPr/>
    </dgm:pt>
    <dgm:pt modelId="{55B8EB02-8FDB-474B-8C3B-23BCA72DC5C6}" type="pres">
      <dgm:prSet presAssocID="{D4BC8CB3-C3CE-427A-BEF6-E99EF4128295}" presName="iconBgRect" presStyleLbl="bgShp" presStyleIdx="1" presStyleCnt="5"/>
      <dgm:spPr/>
    </dgm:pt>
    <dgm:pt modelId="{FB099351-8B4C-4F7B-B113-6B7146FFF46C}" type="pres">
      <dgm:prSet presAssocID="{D4BC8CB3-C3CE-427A-BEF6-E99EF412829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A9B63324-3006-4C35-AE02-CCA5520B423C}" type="pres">
      <dgm:prSet presAssocID="{D4BC8CB3-C3CE-427A-BEF6-E99EF4128295}" presName="spaceRect" presStyleCnt="0"/>
      <dgm:spPr/>
    </dgm:pt>
    <dgm:pt modelId="{5169DE8A-D5DC-4E28-A16A-6AE14D9FCCB7}" type="pres">
      <dgm:prSet presAssocID="{D4BC8CB3-C3CE-427A-BEF6-E99EF4128295}" presName="textRect" presStyleLbl="revTx" presStyleIdx="1" presStyleCnt="5">
        <dgm:presLayoutVars>
          <dgm:chMax val="1"/>
          <dgm:chPref val="1"/>
        </dgm:presLayoutVars>
      </dgm:prSet>
      <dgm:spPr/>
    </dgm:pt>
    <dgm:pt modelId="{4C256B44-9432-4893-B093-9B314A4FA9EF}" type="pres">
      <dgm:prSet presAssocID="{0C6ED4CF-C244-4968-8FB7-489DDF1A63F3}" presName="sibTrans" presStyleCnt="0"/>
      <dgm:spPr/>
    </dgm:pt>
    <dgm:pt modelId="{654037F5-0B08-41A2-BAC9-A03F18436DD1}" type="pres">
      <dgm:prSet presAssocID="{22A7885F-D8FB-4FBE-9F2A-C9648FC04D94}" presName="compNode" presStyleCnt="0"/>
      <dgm:spPr/>
    </dgm:pt>
    <dgm:pt modelId="{502F4112-8821-47E6-AA6A-A92D445AB7CF}" type="pres">
      <dgm:prSet presAssocID="{22A7885F-D8FB-4FBE-9F2A-C9648FC04D94}" presName="iconBgRect" presStyleLbl="bgShp" presStyleIdx="2" presStyleCnt="5"/>
      <dgm:spPr/>
    </dgm:pt>
    <dgm:pt modelId="{1A244C51-EA73-4B18-A124-6F14686CFA81}" type="pres">
      <dgm:prSet presAssocID="{22A7885F-D8FB-4FBE-9F2A-C9648FC04D9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45D1C905-6E29-463D-803C-1597795D060E}" type="pres">
      <dgm:prSet presAssocID="{22A7885F-D8FB-4FBE-9F2A-C9648FC04D94}" presName="spaceRect" presStyleCnt="0"/>
      <dgm:spPr/>
    </dgm:pt>
    <dgm:pt modelId="{1D020888-64AC-4C86-9498-616112352CF2}" type="pres">
      <dgm:prSet presAssocID="{22A7885F-D8FB-4FBE-9F2A-C9648FC04D94}" presName="textRect" presStyleLbl="revTx" presStyleIdx="2" presStyleCnt="5">
        <dgm:presLayoutVars>
          <dgm:chMax val="1"/>
          <dgm:chPref val="1"/>
        </dgm:presLayoutVars>
      </dgm:prSet>
      <dgm:spPr/>
    </dgm:pt>
    <dgm:pt modelId="{F7362E12-DD36-4D28-BBF5-F64A9C151F45}" type="pres">
      <dgm:prSet presAssocID="{2B49566E-83E6-4A81-8874-6B99DA272716}" presName="sibTrans" presStyleCnt="0"/>
      <dgm:spPr/>
    </dgm:pt>
    <dgm:pt modelId="{507A35DE-412B-414D-8616-00B5D271F985}" type="pres">
      <dgm:prSet presAssocID="{4EB0DA38-9B91-4470-9B62-C9ED56DCA40A}" presName="compNode" presStyleCnt="0"/>
      <dgm:spPr/>
    </dgm:pt>
    <dgm:pt modelId="{CBF7E5F7-2C54-427F-B8C8-F7F85717A11F}" type="pres">
      <dgm:prSet presAssocID="{4EB0DA38-9B91-4470-9B62-C9ED56DCA40A}" presName="iconBgRect" presStyleLbl="bgShp" presStyleIdx="3" presStyleCnt="5"/>
      <dgm:spPr/>
    </dgm:pt>
    <dgm:pt modelId="{1DF22D0D-90C1-468B-A09A-5C89A51AEB81}" type="pres">
      <dgm:prSet presAssocID="{4EB0DA38-9B91-4470-9B62-C9ED56DCA4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79E7F10A-11DA-4CB5-BD4D-BBFE198F00F9}" type="pres">
      <dgm:prSet presAssocID="{4EB0DA38-9B91-4470-9B62-C9ED56DCA40A}" presName="spaceRect" presStyleCnt="0"/>
      <dgm:spPr/>
    </dgm:pt>
    <dgm:pt modelId="{99BB000F-30B2-4BBA-8F6F-CA36EB066E86}" type="pres">
      <dgm:prSet presAssocID="{4EB0DA38-9B91-4470-9B62-C9ED56DCA40A}" presName="textRect" presStyleLbl="revTx" presStyleIdx="3" presStyleCnt="5">
        <dgm:presLayoutVars>
          <dgm:chMax val="1"/>
          <dgm:chPref val="1"/>
        </dgm:presLayoutVars>
      </dgm:prSet>
      <dgm:spPr/>
    </dgm:pt>
    <dgm:pt modelId="{EF699DEB-631D-4103-BD53-928C1FAFCD43}" type="pres">
      <dgm:prSet presAssocID="{596B26EF-4B3D-479A-8980-088430EB4D25}" presName="sibTrans" presStyleCnt="0"/>
      <dgm:spPr/>
    </dgm:pt>
    <dgm:pt modelId="{EFE1A7A9-845D-4D61-894E-48512563CB55}" type="pres">
      <dgm:prSet presAssocID="{68860803-A153-4391-9CF8-338D1E783048}" presName="compNode" presStyleCnt="0"/>
      <dgm:spPr/>
    </dgm:pt>
    <dgm:pt modelId="{57D5F197-6B54-436E-BED9-FED3B8C12FE9}" type="pres">
      <dgm:prSet presAssocID="{68860803-A153-4391-9CF8-338D1E783048}" presName="iconBgRect" presStyleLbl="bgShp" presStyleIdx="4" presStyleCnt="5"/>
      <dgm:spPr/>
    </dgm:pt>
    <dgm:pt modelId="{87E50C88-802D-43B2-A746-7E4A5D4CF8AF}" type="pres">
      <dgm:prSet presAssocID="{68860803-A153-4391-9CF8-338D1E78304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puter"/>
        </a:ext>
      </dgm:extLst>
    </dgm:pt>
    <dgm:pt modelId="{6A1E5322-4005-46AD-BF56-ADACE4519C77}" type="pres">
      <dgm:prSet presAssocID="{68860803-A153-4391-9CF8-338D1E783048}" presName="spaceRect" presStyleCnt="0"/>
      <dgm:spPr/>
    </dgm:pt>
    <dgm:pt modelId="{E25B7F1B-AAE5-4D88-90B2-42E105A2C057}" type="pres">
      <dgm:prSet presAssocID="{68860803-A153-4391-9CF8-338D1E783048}" presName="textRect" presStyleLbl="revTx" presStyleIdx="4" presStyleCnt="5">
        <dgm:presLayoutVars>
          <dgm:chMax val="1"/>
          <dgm:chPref val="1"/>
        </dgm:presLayoutVars>
      </dgm:prSet>
      <dgm:spPr/>
    </dgm:pt>
  </dgm:ptLst>
  <dgm:cxnLst>
    <dgm:cxn modelId="{9ADEB717-BCD4-4D19-94AB-123F258FDF2C}" srcId="{63A503C0-3919-4C04-B9B6-4E88156C1ADC}" destId="{68860803-A153-4391-9CF8-338D1E783048}" srcOrd="4" destOrd="0" parTransId="{C759EDE7-915C-4EE9-B30C-EC5E6F3C7B2D}" sibTransId="{AFD4F697-85D2-49D9-A072-4F4A09E8AFAE}"/>
    <dgm:cxn modelId="{AEF2A02B-B44A-41F3-B8C6-AD8DE27035C4}" type="presOf" srcId="{4EB0DA38-9B91-4470-9B62-C9ED56DCA40A}" destId="{99BB000F-30B2-4BBA-8F6F-CA36EB066E86}" srcOrd="0" destOrd="0" presId="urn:microsoft.com/office/officeart/2018/5/layout/IconCircleLabelList"/>
    <dgm:cxn modelId="{B93BD33F-EA13-42B4-B5BD-4C12287D029C}" type="presOf" srcId="{63A503C0-3919-4C04-B9B6-4E88156C1ADC}" destId="{01D2622C-E3BF-47EF-B137-039FAAAB32E4}" srcOrd="0" destOrd="0" presId="urn:microsoft.com/office/officeart/2018/5/layout/IconCircleLabelList"/>
    <dgm:cxn modelId="{99B2B973-9C35-4F14-BBC8-2D25939410B0}" srcId="{63A503C0-3919-4C04-B9B6-4E88156C1ADC}" destId="{22A7885F-D8FB-4FBE-9F2A-C9648FC04D94}" srcOrd="2" destOrd="0" parTransId="{0FCA1BCE-7258-4DD8-B7F0-D0B72818781E}" sibTransId="{2B49566E-83E6-4A81-8874-6B99DA272716}"/>
    <dgm:cxn modelId="{4C7C368A-B7C6-43F7-902D-468CDF782AE6}" type="presOf" srcId="{D4BC8CB3-C3CE-427A-BEF6-E99EF4128295}" destId="{5169DE8A-D5DC-4E28-A16A-6AE14D9FCCB7}" srcOrd="0" destOrd="0" presId="urn:microsoft.com/office/officeart/2018/5/layout/IconCircleLabelList"/>
    <dgm:cxn modelId="{07962B9A-33FE-41E3-BDB8-74D5686BDE50}" srcId="{63A503C0-3919-4C04-B9B6-4E88156C1ADC}" destId="{4EB0DA38-9B91-4470-9B62-C9ED56DCA40A}" srcOrd="3" destOrd="0" parTransId="{D4766F39-1283-430C-BFEB-DD1570D77400}" sibTransId="{596B26EF-4B3D-479A-8980-088430EB4D25}"/>
    <dgm:cxn modelId="{4FDD0DBC-A819-410D-ADBE-112D0354186E}" type="presOf" srcId="{68860803-A153-4391-9CF8-338D1E783048}" destId="{E25B7F1B-AAE5-4D88-90B2-42E105A2C057}" srcOrd="0" destOrd="0" presId="urn:microsoft.com/office/officeart/2018/5/layout/IconCircleLabelList"/>
    <dgm:cxn modelId="{4E2532BD-C18A-44F5-85F1-FC7BEEB26625}" type="presOf" srcId="{22A7885F-D8FB-4FBE-9F2A-C9648FC04D94}" destId="{1D020888-64AC-4C86-9498-616112352CF2}" srcOrd="0" destOrd="0" presId="urn:microsoft.com/office/officeart/2018/5/layout/IconCircleLabelList"/>
    <dgm:cxn modelId="{6FF622E9-491E-4F1A-83A6-FACDE601706C}" type="presOf" srcId="{BD296EAF-B829-4B0F-8E78-0CB39F37B8D1}" destId="{0EFBDB78-C8E3-4C56-B99B-F40D443C83EA}" srcOrd="0" destOrd="0" presId="urn:microsoft.com/office/officeart/2018/5/layout/IconCircleLabelList"/>
    <dgm:cxn modelId="{CC3C99EA-6F32-46B5-8512-3389A6FBC520}" srcId="{63A503C0-3919-4C04-B9B6-4E88156C1ADC}" destId="{D4BC8CB3-C3CE-427A-BEF6-E99EF4128295}" srcOrd="1" destOrd="0" parTransId="{88EC97D0-63AE-4168-A7D0-F869F9D0AAF3}" sibTransId="{0C6ED4CF-C244-4968-8FB7-489DDF1A63F3}"/>
    <dgm:cxn modelId="{028C96F6-11F0-497B-B22D-12FF374DD2D3}" srcId="{63A503C0-3919-4C04-B9B6-4E88156C1ADC}" destId="{BD296EAF-B829-4B0F-8E78-0CB39F37B8D1}" srcOrd="0" destOrd="0" parTransId="{E05A5E1C-1544-424C-9E2F-F159A19DE85F}" sibTransId="{EDC66448-4836-4D92-A5E0-85286C08452C}"/>
    <dgm:cxn modelId="{9FF4244B-A988-411C-9B2C-0DCF060DE95B}" type="presParOf" srcId="{01D2622C-E3BF-47EF-B137-039FAAAB32E4}" destId="{2DF22932-BE4B-4405-A511-3F04A46F07B5}" srcOrd="0" destOrd="0" presId="urn:microsoft.com/office/officeart/2018/5/layout/IconCircleLabelList"/>
    <dgm:cxn modelId="{19ECCBCF-2BF7-4FB1-BFC0-04F47E73F08B}" type="presParOf" srcId="{2DF22932-BE4B-4405-A511-3F04A46F07B5}" destId="{0B697B3C-A7AB-448E-8811-5D4800B3DB66}" srcOrd="0" destOrd="0" presId="urn:microsoft.com/office/officeart/2018/5/layout/IconCircleLabelList"/>
    <dgm:cxn modelId="{6A4AFDD4-B136-4272-9F4D-1313083D3EA5}" type="presParOf" srcId="{2DF22932-BE4B-4405-A511-3F04A46F07B5}" destId="{CA98EAFE-A223-40FD-9024-F3259450D376}" srcOrd="1" destOrd="0" presId="urn:microsoft.com/office/officeart/2018/5/layout/IconCircleLabelList"/>
    <dgm:cxn modelId="{56F4D124-2EC8-47FA-936F-479F48D1411A}" type="presParOf" srcId="{2DF22932-BE4B-4405-A511-3F04A46F07B5}" destId="{87D20250-9276-4017-AEC9-BA8C5E514160}" srcOrd="2" destOrd="0" presId="urn:microsoft.com/office/officeart/2018/5/layout/IconCircleLabelList"/>
    <dgm:cxn modelId="{D86A356E-8D99-4770-ABA3-B0AC72C34055}" type="presParOf" srcId="{2DF22932-BE4B-4405-A511-3F04A46F07B5}" destId="{0EFBDB78-C8E3-4C56-B99B-F40D443C83EA}" srcOrd="3" destOrd="0" presId="urn:microsoft.com/office/officeart/2018/5/layout/IconCircleLabelList"/>
    <dgm:cxn modelId="{A1EDB730-8FCB-4C09-97A6-1E4A35EE89FC}" type="presParOf" srcId="{01D2622C-E3BF-47EF-B137-039FAAAB32E4}" destId="{D651EBF7-75FB-4FAB-9E20-A95B7F71C66F}" srcOrd="1" destOrd="0" presId="urn:microsoft.com/office/officeart/2018/5/layout/IconCircleLabelList"/>
    <dgm:cxn modelId="{8D957D38-2248-4B38-A119-475296954F23}" type="presParOf" srcId="{01D2622C-E3BF-47EF-B137-039FAAAB32E4}" destId="{3C1A4A87-943D-4534-A86B-0E4A3A4634D2}" srcOrd="2" destOrd="0" presId="urn:microsoft.com/office/officeart/2018/5/layout/IconCircleLabelList"/>
    <dgm:cxn modelId="{0201CEA5-7BC4-4005-8CBD-E9E0F3263F6A}" type="presParOf" srcId="{3C1A4A87-943D-4534-A86B-0E4A3A4634D2}" destId="{55B8EB02-8FDB-474B-8C3B-23BCA72DC5C6}" srcOrd="0" destOrd="0" presId="urn:microsoft.com/office/officeart/2018/5/layout/IconCircleLabelList"/>
    <dgm:cxn modelId="{F4BA676D-75B9-4418-B958-C2131C8DABE9}" type="presParOf" srcId="{3C1A4A87-943D-4534-A86B-0E4A3A4634D2}" destId="{FB099351-8B4C-4F7B-B113-6B7146FFF46C}" srcOrd="1" destOrd="0" presId="urn:microsoft.com/office/officeart/2018/5/layout/IconCircleLabelList"/>
    <dgm:cxn modelId="{09DD3E8E-5282-4AF5-ACC5-B38AFCB06102}" type="presParOf" srcId="{3C1A4A87-943D-4534-A86B-0E4A3A4634D2}" destId="{A9B63324-3006-4C35-AE02-CCA5520B423C}" srcOrd="2" destOrd="0" presId="urn:microsoft.com/office/officeart/2018/5/layout/IconCircleLabelList"/>
    <dgm:cxn modelId="{7DD116B1-0382-42F9-9F5F-D1CEB0DDE61F}" type="presParOf" srcId="{3C1A4A87-943D-4534-A86B-0E4A3A4634D2}" destId="{5169DE8A-D5DC-4E28-A16A-6AE14D9FCCB7}" srcOrd="3" destOrd="0" presId="urn:microsoft.com/office/officeart/2018/5/layout/IconCircleLabelList"/>
    <dgm:cxn modelId="{9AF06DCA-1296-4E9E-9311-012120E3EFB9}" type="presParOf" srcId="{01D2622C-E3BF-47EF-B137-039FAAAB32E4}" destId="{4C256B44-9432-4893-B093-9B314A4FA9EF}" srcOrd="3" destOrd="0" presId="urn:microsoft.com/office/officeart/2018/5/layout/IconCircleLabelList"/>
    <dgm:cxn modelId="{5EF02C06-6FC1-41BC-8828-4AC7118761EB}" type="presParOf" srcId="{01D2622C-E3BF-47EF-B137-039FAAAB32E4}" destId="{654037F5-0B08-41A2-BAC9-A03F18436DD1}" srcOrd="4" destOrd="0" presId="urn:microsoft.com/office/officeart/2018/5/layout/IconCircleLabelList"/>
    <dgm:cxn modelId="{80161ACC-6149-432D-835A-024185D3DAB1}" type="presParOf" srcId="{654037F5-0B08-41A2-BAC9-A03F18436DD1}" destId="{502F4112-8821-47E6-AA6A-A92D445AB7CF}" srcOrd="0" destOrd="0" presId="urn:microsoft.com/office/officeart/2018/5/layout/IconCircleLabelList"/>
    <dgm:cxn modelId="{D49A55AA-1600-44CE-818F-DC80B34F0E39}" type="presParOf" srcId="{654037F5-0B08-41A2-BAC9-A03F18436DD1}" destId="{1A244C51-EA73-4B18-A124-6F14686CFA81}" srcOrd="1" destOrd="0" presId="urn:microsoft.com/office/officeart/2018/5/layout/IconCircleLabelList"/>
    <dgm:cxn modelId="{D0E4CAD2-03F9-40CB-A3B4-B5519B27E774}" type="presParOf" srcId="{654037F5-0B08-41A2-BAC9-A03F18436DD1}" destId="{45D1C905-6E29-463D-803C-1597795D060E}" srcOrd="2" destOrd="0" presId="urn:microsoft.com/office/officeart/2018/5/layout/IconCircleLabelList"/>
    <dgm:cxn modelId="{0FDD56F5-DD7A-48F8-ABE5-8CBD2947A93F}" type="presParOf" srcId="{654037F5-0B08-41A2-BAC9-A03F18436DD1}" destId="{1D020888-64AC-4C86-9498-616112352CF2}" srcOrd="3" destOrd="0" presId="urn:microsoft.com/office/officeart/2018/5/layout/IconCircleLabelList"/>
    <dgm:cxn modelId="{0D187248-4813-4757-A25D-DF7064605D27}" type="presParOf" srcId="{01D2622C-E3BF-47EF-B137-039FAAAB32E4}" destId="{F7362E12-DD36-4D28-BBF5-F64A9C151F45}" srcOrd="5" destOrd="0" presId="urn:microsoft.com/office/officeart/2018/5/layout/IconCircleLabelList"/>
    <dgm:cxn modelId="{8DF83D08-B1DE-44F5-A94B-7D0B1D4C61C5}" type="presParOf" srcId="{01D2622C-E3BF-47EF-B137-039FAAAB32E4}" destId="{507A35DE-412B-414D-8616-00B5D271F985}" srcOrd="6" destOrd="0" presId="urn:microsoft.com/office/officeart/2018/5/layout/IconCircleLabelList"/>
    <dgm:cxn modelId="{BD6B9292-52F8-4664-96C5-678B2E6C5144}" type="presParOf" srcId="{507A35DE-412B-414D-8616-00B5D271F985}" destId="{CBF7E5F7-2C54-427F-B8C8-F7F85717A11F}" srcOrd="0" destOrd="0" presId="urn:microsoft.com/office/officeart/2018/5/layout/IconCircleLabelList"/>
    <dgm:cxn modelId="{174E6B5C-49D7-4107-95D1-210302F162C4}" type="presParOf" srcId="{507A35DE-412B-414D-8616-00B5D271F985}" destId="{1DF22D0D-90C1-468B-A09A-5C89A51AEB81}" srcOrd="1" destOrd="0" presId="urn:microsoft.com/office/officeart/2018/5/layout/IconCircleLabelList"/>
    <dgm:cxn modelId="{57DE7DA3-100B-4B1B-97EE-599174D2A7C0}" type="presParOf" srcId="{507A35DE-412B-414D-8616-00B5D271F985}" destId="{79E7F10A-11DA-4CB5-BD4D-BBFE198F00F9}" srcOrd="2" destOrd="0" presId="urn:microsoft.com/office/officeart/2018/5/layout/IconCircleLabelList"/>
    <dgm:cxn modelId="{3CE1A037-21DA-4440-A31C-A1C430CA61C6}" type="presParOf" srcId="{507A35DE-412B-414D-8616-00B5D271F985}" destId="{99BB000F-30B2-4BBA-8F6F-CA36EB066E86}" srcOrd="3" destOrd="0" presId="urn:microsoft.com/office/officeart/2018/5/layout/IconCircleLabelList"/>
    <dgm:cxn modelId="{8A404FA6-6EE6-484C-B330-A4A676F9DA20}" type="presParOf" srcId="{01D2622C-E3BF-47EF-B137-039FAAAB32E4}" destId="{EF699DEB-631D-4103-BD53-928C1FAFCD43}" srcOrd="7" destOrd="0" presId="urn:microsoft.com/office/officeart/2018/5/layout/IconCircleLabelList"/>
    <dgm:cxn modelId="{CBAA7CB2-12A8-43B1-9B6A-C6DA023D6734}" type="presParOf" srcId="{01D2622C-E3BF-47EF-B137-039FAAAB32E4}" destId="{EFE1A7A9-845D-4D61-894E-48512563CB55}" srcOrd="8" destOrd="0" presId="urn:microsoft.com/office/officeart/2018/5/layout/IconCircleLabelList"/>
    <dgm:cxn modelId="{B9228491-4230-484F-8464-EEBAE7A5EEF5}" type="presParOf" srcId="{EFE1A7A9-845D-4D61-894E-48512563CB55}" destId="{57D5F197-6B54-436E-BED9-FED3B8C12FE9}" srcOrd="0" destOrd="0" presId="urn:microsoft.com/office/officeart/2018/5/layout/IconCircleLabelList"/>
    <dgm:cxn modelId="{488C5DFB-E5B5-400E-BFE2-1E09A1F2F349}" type="presParOf" srcId="{EFE1A7A9-845D-4D61-894E-48512563CB55}" destId="{87E50C88-802D-43B2-A746-7E4A5D4CF8AF}" srcOrd="1" destOrd="0" presId="urn:microsoft.com/office/officeart/2018/5/layout/IconCircleLabelList"/>
    <dgm:cxn modelId="{368CD375-1459-4B60-81D7-F3210C803420}" type="presParOf" srcId="{EFE1A7A9-845D-4D61-894E-48512563CB55}" destId="{6A1E5322-4005-46AD-BF56-ADACE4519C77}" srcOrd="2" destOrd="0" presId="urn:microsoft.com/office/officeart/2018/5/layout/IconCircleLabelList"/>
    <dgm:cxn modelId="{A21648CE-F20F-4678-84F6-42D4328ED6F3}" type="presParOf" srcId="{EFE1A7A9-845D-4D61-894E-48512563CB55}" destId="{E25B7F1B-AAE5-4D88-90B2-42E105A2C05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01B3B39-4C98-46F5-9F0B-3A9F7FA2555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58249D6-1FED-462A-87E0-1BDB8C21CEBE}">
      <dgm:prSet/>
      <dgm:spPr/>
      <dgm:t>
        <a:bodyPr/>
        <a:lstStyle/>
        <a:p>
          <a:pPr>
            <a:lnSpc>
              <a:spcPct val="100000"/>
            </a:lnSpc>
          </a:pPr>
          <a:r>
            <a:rPr lang="en-US"/>
            <a:t>What is your experience of recruitment, selection and onboarding?</a:t>
          </a:r>
        </a:p>
      </dgm:t>
    </dgm:pt>
    <dgm:pt modelId="{127E450E-91A2-46F7-BCC4-5620FDB0DF0C}" type="parTrans" cxnId="{E026B84E-2A29-459D-9A4D-75E6321A8DEF}">
      <dgm:prSet/>
      <dgm:spPr/>
      <dgm:t>
        <a:bodyPr/>
        <a:lstStyle/>
        <a:p>
          <a:endParaRPr lang="en-US"/>
        </a:p>
      </dgm:t>
    </dgm:pt>
    <dgm:pt modelId="{DC69C72B-7F94-4CEA-9E4B-A820E1741083}" type="sibTrans" cxnId="{E026B84E-2A29-459D-9A4D-75E6321A8DEF}">
      <dgm:prSet/>
      <dgm:spPr/>
      <dgm:t>
        <a:bodyPr/>
        <a:lstStyle/>
        <a:p>
          <a:endParaRPr lang="en-US"/>
        </a:p>
      </dgm:t>
    </dgm:pt>
    <dgm:pt modelId="{81E43DD2-9188-4878-A4EA-B41AA2696B7A}">
      <dgm:prSet/>
      <dgm:spPr/>
      <dgm:t>
        <a:bodyPr/>
        <a:lstStyle/>
        <a:p>
          <a:pPr>
            <a:lnSpc>
              <a:spcPct val="100000"/>
            </a:lnSpc>
          </a:pPr>
          <a:r>
            <a:rPr lang="en-US"/>
            <a:t>What has been good?</a:t>
          </a:r>
        </a:p>
      </dgm:t>
    </dgm:pt>
    <dgm:pt modelId="{BF196F65-7D33-46C2-BDE4-5E69260DFB24}" type="parTrans" cxnId="{78213F38-8DC0-4BCC-97F5-FF3EDC5CB7E2}">
      <dgm:prSet/>
      <dgm:spPr/>
      <dgm:t>
        <a:bodyPr/>
        <a:lstStyle/>
        <a:p>
          <a:endParaRPr lang="en-US"/>
        </a:p>
      </dgm:t>
    </dgm:pt>
    <dgm:pt modelId="{C6634178-D18B-4D53-820C-73DD04054B52}" type="sibTrans" cxnId="{78213F38-8DC0-4BCC-97F5-FF3EDC5CB7E2}">
      <dgm:prSet/>
      <dgm:spPr/>
      <dgm:t>
        <a:bodyPr/>
        <a:lstStyle/>
        <a:p>
          <a:endParaRPr lang="en-US"/>
        </a:p>
      </dgm:t>
    </dgm:pt>
    <dgm:pt modelId="{309F3EDE-C289-4453-AD97-A62D60646C59}">
      <dgm:prSet/>
      <dgm:spPr/>
      <dgm:t>
        <a:bodyPr/>
        <a:lstStyle/>
        <a:p>
          <a:pPr>
            <a:lnSpc>
              <a:spcPct val="100000"/>
            </a:lnSpc>
          </a:pPr>
          <a:r>
            <a:rPr lang="en-US"/>
            <a:t>What has been bad?</a:t>
          </a:r>
        </a:p>
      </dgm:t>
    </dgm:pt>
    <dgm:pt modelId="{8ADDE64F-8D96-4087-AC3D-0E76EC632083}" type="parTrans" cxnId="{2550CC2F-2FDF-433D-AF0B-70ACE9CD07DF}">
      <dgm:prSet/>
      <dgm:spPr/>
      <dgm:t>
        <a:bodyPr/>
        <a:lstStyle/>
        <a:p>
          <a:endParaRPr lang="en-US"/>
        </a:p>
      </dgm:t>
    </dgm:pt>
    <dgm:pt modelId="{70F317D2-749B-4015-B55B-60D446D5D2CA}" type="sibTrans" cxnId="{2550CC2F-2FDF-433D-AF0B-70ACE9CD07DF}">
      <dgm:prSet/>
      <dgm:spPr/>
      <dgm:t>
        <a:bodyPr/>
        <a:lstStyle/>
        <a:p>
          <a:endParaRPr lang="en-US"/>
        </a:p>
      </dgm:t>
    </dgm:pt>
    <dgm:pt modelId="{D88BA43D-BD2B-482F-801A-5C6AE3C623B0}">
      <dgm:prSet/>
      <dgm:spPr/>
      <dgm:t>
        <a:bodyPr/>
        <a:lstStyle/>
        <a:p>
          <a:pPr>
            <a:lnSpc>
              <a:spcPct val="100000"/>
            </a:lnSpc>
          </a:pPr>
          <a:r>
            <a:rPr lang="en-US" dirty="0"/>
            <a:t>Have you feedback to </a:t>
          </a:r>
          <a:r>
            <a:rPr lang="en-US"/>
            <a:t>an organisation? </a:t>
          </a:r>
          <a:r>
            <a:rPr lang="en-US" dirty="0"/>
            <a:t>Did anything change?</a:t>
          </a:r>
        </a:p>
      </dgm:t>
    </dgm:pt>
    <dgm:pt modelId="{3E206B99-1B80-467F-8955-AD2FA7C92B8A}" type="parTrans" cxnId="{34734032-BCB7-4B48-8704-D388583D7F3F}">
      <dgm:prSet/>
      <dgm:spPr/>
      <dgm:t>
        <a:bodyPr/>
        <a:lstStyle/>
        <a:p>
          <a:endParaRPr lang="en-US"/>
        </a:p>
      </dgm:t>
    </dgm:pt>
    <dgm:pt modelId="{17904BA2-A58E-443A-928C-A71B1DEB2C25}" type="sibTrans" cxnId="{34734032-BCB7-4B48-8704-D388583D7F3F}">
      <dgm:prSet/>
      <dgm:spPr/>
      <dgm:t>
        <a:bodyPr/>
        <a:lstStyle/>
        <a:p>
          <a:endParaRPr lang="en-US"/>
        </a:p>
      </dgm:t>
    </dgm:pt>
    <dgm:pt modelId="{B15AD58C-A355-4813-B750-1B18B4DC3792}" type="pres">
      <dgm:prSet presAssocID="{001B3B39-4C98-46F5-9F0B-3A9F7FA25555}" presName="root" presStyleCnt="0">
        <dgm:presLayoutVars>
          <dgm:dir/>
          <dgm:resizeHandles val="exact"/>
        </dgm:presLayoutVars>
      </dgm:prSet>
      <dgm:spPr/>
    </dgm:pt>
    <dgm:pt modelId="{A823F31B-2AF6-45DC-A7A8-B79B6E6897BA}" type="pres">
      <dgm:prSet presAssocID="{F58249D6-1FED-462A-87E0-1BDB8C21CEBE}" presName="compNode" presStyleCnt="0"/>
      <dgm:spPr/>
    </dgm:pt>
    <dgm:pt modelId="{0FB6F547-41C3-483F-9192-2C60C83E3D00}" type="pres">
      <dgm:prSet presAssocID="{F58249D6-1FED-462A-87E0-1BDB8C21CEBE}" presName="bgRect" presStyleLbl="bgShp" presStyleIdx="0" presStyleCnt="4"/>
      <dgm:spPr/>
    </dgm:pt>
    <dgm:pt modelId="{63B1C52E-AB15-4146-ABDC-9697193E8B35}" type="pres">
      <dgm:prSet presAssocID="{F58249D6-1FED-462A-87E0-1BDB8C21CEB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lder"/>
        </a:ext>
      </dgm:extLst>
    </dgm:pt>
    <dgm:pt modelId="{A5818C18-7ADC-434B-8BD4-9F1EB3AE2CBA}" type="pres">
      <dgm:prSet presAssocID="{F58249D6-1FED-462A-87E0-1BDB8C21CEBE}" presName="spaceRect" presStyleCnt="0"/>
      <dgm:spPr/>
    </dgm:pt>
    <dgm:pt modelId="{4623FF88-EDD6-4834-87DE-BEF634B5FB1A}" type="pres">
      <dgm:prSet presAssocID="{F58249D6-1FED-462A-87E0-1BDB8C21CEBE}" presName="parTx" presStyleLbl="revTx" presStyleIdx="0" presStyleCnt="4">
        <dgm:presLayoutVars>
          <dgm:chMax val="0"/>
          <dgm:chPref val="0"/>
        </dgm:presLayoutVars>
      </dgm:prSet>
      <dgm:spPr/>
    </dgm:pt>
    <dgm:pt modelId="{256A4691-C98A-429E-B3D6-05D257B25A28}" type="pres">
      <dgm:prSet presAssocID="{DC69C72B-7F94-4CEA-9E4B-A820E1741083}" presName="sibTrans" presStyleCnt="0"/>
      <dgm:spPr/>
    </dgm:pt>
    <dgm:pt modelId="{FED69DFE-2B24-485D-856A-00ADDE84E768}" type="pres">
      <dgm:prSet presAssocID="{81E43DD2-9188-4878-A4EA-B41AA2696B7A}" presName="compNode" presStyleCnt="0"/>
      <dgm:spPr/>
    </dgm:pt>
    <dgm:pt modelId="{D161997F-A999-44D2-B1D6-1E0409992106}" type="pres">
      <dgm:prSet presAssocID="{81E43DD2-9188-4878-A4EA-B41AA2696B7A}" presName="bgRect" presStyleLbl="bgShp" presStyleIdx="1" presStyleCnt="4"/>
      <dgm:spPr/>
    </dgm:pt>
    <dgm:pt modelId="{6E78AF52-FB05-45F7-BE08-D23B43409BA0}" type="pres">
      <dgm:prSet presAssocID="{81E43DD2-9188-4878-A4EA-B41AA2696B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humbs Up Sign"/>
        </a:ext>
      </dgm:extLst>
    </dgm:pt>
    <dgm:pt modelId="{4BA183E5-9083-4571-AA35-F22D1C5E0EA1}" type="pres">
      <dgm:prSet presAssocID="{81E43DD2-9188-4878-A4EA-B41AA2696B7A}" presName="spaceRect" presStyleCnt="0"/>
      <dgm:spPr/>
    </dgm:pt>
    <dgm:pt modelId="{F54C1458-1A06-474A-AB88-376E11D4E5AA}" type="pres">
      <dgm:prSet presAssocID="{81E43DD2-9188-4878-A4EA-B41AA2696B7A}" presName="parTx" presStyleLbl="revTx" presStyleIdx="1" presStyleCnt="4">
        <dgm:presLayoutVars>
          <dgm:chMax val="0"/>
          <dgm:chPref val="0"/>
        </dgm:presLayoutVars>
      </dgm:prSet>
      <dgm:spPr/>
    </dgm:pt>
    <dgm:pt modelId="{B63D7693-7C62-4575-8A8D-73B3484A5B7C}" type="pres">
      <dgm:prSet presAssocID="{C6634178-D18B-4D53-820C-73DD04054B52}" presName="sibTrans" presStyleCnt="0"/>
      <dgm:spPr/>
    </dgm:pt>
    <dgm:pt modelId="{053592AA-1E0B-4912-8E92-6853289A4C43}" type="pres">
      <dgm:prSet presAssocID="{309F3EDE-C289-4453-AD97-A62D60646C59}" presName="compNode" presStyleCnt="0"/>
      <dgm:spPr/>
    </dgm:pt>
    <dgm:pt modelId="{B50A5E6A-5932-47ED-8B76-B36BA8123189}" type="pres">
      <dgm:prSet presAssocID="{309F3EDE-C289-4453-AD97-A62D60646C59}" presName="bgRect" presStyleLbl="bgShp" presStyleIdx="2" presStyleCnt="4"/>
      <dgm:spPr/>
    </dgm:pt>
    <dgm:pt modelId="{7D024FC6-36B6-48FA-8073-9238859AAC49}" type="pres">
      <dgm:prSet presAssocID="{309F3EDE-C289-4453-AD97-A62D60646C5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vil Face with Solid Fill"/>
        </a:ext>
      </dgm:extLst>
    </dgm:pt>
    <dgm:pt modelId="{11EABED5-8D43-4902-A57E-54AC3A4C67AC}" type="pres">
      <dgm:prSet presAssocID="{309F3EDE-C289-4453-AD97-A62D60646C59}" presName="spaceRect" presStyleCnt="0"/>
      <dgm:spPr/>
    </dgm:pt>
    <dgm:pt modelId="{1958E555-C81E-4E24-B138-B5E2290EB80F}" type="pres">
      <dgm:prSet presAssocID="{309F3EDE-C289-4453-AD97-A62D60646C59}" presName="parTx" presStyleLbl="revTx" presStyleIdx="2" presStyleCnt="4">
        <dgm:presLayoutVars>
          <dgm:chMax val="0"/>
          <dgm:chPref val="0"/>
        </dgm:presLayoutVars>
      </dgm:prSet>
      <dgm:spPr/>
    </dgm:pt>
    <dgm:pt modelId="{92C97EC9-EC51-4A63-B3CA-71D42DDF95F7}" type="pres">
      <dgm:prSet presAssocID="{70F317D2-749B-4015-B55B-60D446D5D2CA}" presName="sibTrans" presStyleCnt="0"/>
      <dgm:spPr/>
    </dgm:pt>
    <dgm:pt modelId="{F0D4C2E5-31AE-4CEF-A8F8-A1E62CCA2A3F}" type="pres">
      <dgm:prSet presAssocID="{D88BA43D-BD2B-482F-801A-5C6AE3C623B0}" presName="compNode" presStyleCnt="0"/>
      <dgm:spPr/>
    </dgm:pt>
    <dgm:pt modelId="{C5D88ADC-B6FC-4897-A770-FB69CAC9764A}" type="pres">
      <dgm:prSet presAssocID="{D88BA43D-BD2B-482F-801A-5C6AE3C623B0}" presName="bgRect" presStyleLbl="bgShp" presStyleIdx="3" presStyleCnt="4"/>
      <dgm:spPr/>
    </dgm:pt>
    <dgm:pt modelId="{1D3C38EC-0F7F-4608-96D7-02CE8A21C246}" type="pres">
      <dgm:prSet presAssocID="{D88BA43D-BD2B-482F-801A-5C6AE3C623B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at"/>
        </a:ext>
      </dgm:extLst>
    </dgm:pt>
    <dgm:pt modelId="{E620E5B7-B4B0-43B0-8B98-28F582234CDF}" type="pres">
      <dgm:prSet presAssocID="{D88BA43D-BD2B-482F-801A-5C6AE3C623B0}" presName="spaceRect" presStyleCnt="0"/>
      <dgm:spPr/>
    </dgm:pt>
    <dgm:pt modelId="{10D54D3F-853E-4DE0-BA2A-F2D7E606CCF0}" type="pres">
      <dgm:prSet presAssocID="{D88BA43D-BD2B-482F-801A-5C6AE3C623B0}" presName="parTx" presStyleLbl="revTx" presStyleIdx="3" presStyleCnt="4">
        <dgm:presLayoutVars>
          <dgm:chMax val="0"/>
          <dgm:chPref val="0"/>
        </dgm:presLayoutVars>
      </dgm:prSet>
      <dgm:spPr/>
    </dgm:pt>
  </dgm:ptLst>
  <dgm:cxnLst>
    <dgm:cxn modelId="{D2B2D714-24BB-4F5C-9B4B-710B79D1AF61}" type="presOf" srcId="{309F3EDE-C289-4453-AD97-A62D60646C59}" destId="{1958E555-C81E-4E24-B138-B5E2290EB80F}" srcOrd="0" destOrd="0" presId="urn:microsoft.com/office/officeart/2018/2/layout/IconVerticalSolidList"/>
    <dgm:cxn modelId="{1E1E6D1A-AEE0-4E44-9D6E-578194268D3C}" type="presOf" srcId="{F58249D6-1FED-462A-87E0-1BDB8C21CEBE}" destId="{4623FF88-EDD6-4834-87DE-BEF634B5FB1A}" srcOrd="0" destOrd="0" presId="urn:microsoft.com/office/officeart/2018/2/layout/IconVerticalSolidList"/>
    <dgm:cxn modelId="{49551F28-DDDF-4F18-88B4-0D9A0AA69541}" type="presOf" srcId="{D88BA43D-BD2B-482F-801A-5C6AE3C623B0}" destId="{10D54D3F-853E-4DE0-BA2A-F2D7E606CCF0}" srcOrd="0" destOrd="0" presId="urn:microsoft.com/office/officeart/2018/2/layout/IconVerticalSolidList"/>
    <dgm:cxn modelId="{2550CC2F-2FDF-433D-AF0B-70ACE9CD07DF}" srcId="{001B3B39-4C98-46F5-9F0B-3A9F7FA25555}" destId="{309F3EDE-C289-4453-AD97-A62D60646C59}" srcOrd="2" destOrd="0" parTransId="{8ADDE64F-8D96-4087-AC3D-0E76EC632083}" sibTransId="{70F317D2-749B-4015-B55B-60D446D5D2CA}"/>
    <dgm:cxn modelId="{34734032-BCB7-4B48-8704-D388583D7F3F}" srcId="{001B3B39-4C98-46F5-9F0B-3A9F7FA25555}" destId="{D88BA43D-BD2B-482F-801A-5C6AE3C623B0}" srcOrd="3" destOrd="0" parTransId="{3E206B99-1B80-467F-8955-AD2FA7C92B8A}" sibTransId="{17904BA2-A58E-443A-928C-A71B1DEB2C25}"/>
    <dgm:cxn modelId="{78213F38-8DC0-4BCC-97F5-FF3EDC5CB7E2}" srcId="{001B3B39-4C98-46F5-9F0B-3A9F7FA25555}" destId="{81E43DD2-9188-4878-A4EA-B41AA2696B7A}" srcOrd="1" destOrd="0" parTransId="{BF196F65-7D33-46C2-BDE4-5E69260DFB24}" sibTransId="{C6634178-D18B-4D53-820C-73DD04054B52}"/>
    <dgm:cxn modelId="{76AB6C41-0ABE-41FD-9D43-8111B973F94C}" type="presOf" srcId="{81E43DD2-9188-4878-A4EA-B41AA2696B7A}" destId="{F54C1458-1A06-474A-AB88-376E11D4E5AA}" srcOrd="0" destOrd="0" presId="urn:microsoft.com/office/officeart/2018/2/layout/IconVerticalSolidList"/>
    <dgm:cxn modelId="{E026B84E-2A29-459D-9A4D-75E6321A8DEF}" srcId="{001B3B39-4C98-46F5-9F0B-3A9F7FA25555}" destId="{F58249D6-1FED-462A-87E0-1BDB8C21CEBE}" srcOrd="0" destOrd="0" parTransId="{127E450E-91A2-46F7-BCC4-5620FDB0DF0C}" sibTransId="{DC69C72B-7F94-4CEA-9E4B-A820E1741083}"/>
    <dgm:cxn modelId="{97FA54DA-3667-442C-9982-4A3E57A4E22C}" type="presOf" srcId="{001B3B39-4C98-46F5-9F0B-3A9F7FA25555}" destId="{B15AD58C-A355-4813-B750-1B18B4DC3792}" srcOrd="0" destOrd="0" presId="urn:microsoft.com/office/officeart/2018/2/layout/IconVerticalSolidList"/>
    <dgm:cxn modelId="{3A632B32-64CB-4D13-8F88-D456A9633958}" type="presParOf" srcId="{B15AD58C-A355-4813-B750-1B18B4DC3792}" destId="{A823F31B-2AF6-45DC-A7A8-B79B6E6897BA}" srcOrd="0" destOrd="0" presId="urn:microsoft.com/office/officeart/2018/2/layout/IconVerticalSolidList"/>
    <dgm:cxn modelId="{36D4C8C9-487D-4B13-9114-C83FA920EF70}" type="presParOf" srcId="{A823F31B-2AF6-45DC-A7A8-B79B6E6897BA}" destId="{0FB6F547-41C3-483F-9192-2C60C83E3D00}" srcOrd="0" destOrd="0" presId="urn:microsoft.com/office/officeart/2018/2/layout/IconVerticalSolidList"/>
    <dgm:cxn modelId="{B836CD01-8F32-4361-A96D-90F8487F2338}" type="presParOf" srcId="{A823F31B-2AF6-45DC-A7A8-B79B6E6897BA}" destId="{63B1C52E-AB15-4146-ABDC-9697193E8B35}" srcOrd="1" destOrd="0" presId="urn:microsoft.com/office/officeart/2018/2/layout/IconVerticalSolidList"/>
    <dgm:cxn modelId="{46C6FC6B-FAC2-49FF-8AE6-D5CD44E42562}" type="presParOf" srcId="{A823F31B-2AF6-45DC-A7A8-B79B6E6897BA}" destId="{A5818C18-7ADC-434B-8BD4-9F1EB3AE2CBA}" srcOrd="2" destOrd="0" presId="urn:microsoft.com/office/officeart/2018/2/layout/IconVerticalSolidList"/>
    <dgm:cxn modelId="{ABA8D957-1C78-4887-880D-5D1DC6F959A7}" type="presParOf" srcId="{A823F31B-2AF6-45DC-A7A8-B79B6E6897BA}" destId="{4623FF88-EDD6-4834-87DE-BEF634B5FB1A}" srcOrd="3" destOrd="0" presId="urn:microsoft.com/office/officeart/2018/2/layout/IconVerticalSolidList"/>
    <dgm:cxn modelId="{D147B195-66DE-420A-962D-065141C01293}" type="presParOf" srcId="{B15AD58C-A355-4813-B750-1B18B4DC3792}" destId="{256A4691-C98A-429E-B3D6-05D257B25A28}" srcOrd="1" destOrd="0" presId="urn:microsoft.com/office/officeart/2018/2/layout/IconVerticalSolidList"/>
    <dgm:cxn modelId="{8BE87369-2195-486D-99C7-22D07D7A2F93}" type="presParOf" srcId="{B15AD58C-A355-4813-B750-1B18B4DC3792}" destId="{FED69DFE-2B24-485D-856A-00ADDE84E768}" srcOrd="2" destOrd="0" presId="urn:microsoft.com/office/officeart/2018/2/layout/IconVerticalSolidList"/>
    <dgm:cxn modelId="{689FE931-5749-4023-B8D1-BB4B5002693C}" type="presParOf" srcId="{FED69DFE-2B24-485D-856A-00ADDE84E768}" destId="{D161997F-A999-44D2-B1D6-1E0409992106}" srcOrd="0" destOrd="0" presId="urn:microsoft.com/office/officeart/2018/2/layout/IconVerticalSolidList"/>
    <dgm:cxn modelId="{FC0AB4DE-A911-4EBE-ADB2-85CB5B4DD837}" type="presParOf" srcId="{FED69DFE-2B24-485D-856A-00ADDE84E768}" destId="{6E78AF52-FB05-45F7-BE08-D23B43409BA0}" srcOrd="1" destOrd="0" presId="urn:microsoft.com/office/officeart/2018/2/layout/IconVerticalSolidList"/>
    <dgm:cxn modelId="{86AFBE73-B50F-48FF-B470-71E9180A3B62}" type="presParOf" srcId="{FED69DFE-2B24-485D-856A-00ADDE84E768}" destId="{4BA183E5-9083-4571-AA35-F22D1C5E0EA1}" srcOrd="2" destOrd="0" presId="urn:microsoft.com/office/officeart/2018/2/layout/IconVerticalSolidList"/>
    <dgm:cxn modelId="{E9EBE37B-E088-4197-8C5D-2F713E274EFD}" type="presParOf" srcId="{FED69DFE-2B24-485D-856A-00ADDE84E768}" destId="{F54C1458-1A06-474A-AB88-376E11D4E5AA}" srcOrd="3" destOrd="0" presId="urn:microsoft.com/office/officeart/2018/2/layout/IconVerticalSolidList"/>
    <dgm:cxn modelId="{733BEC79-5664-45BC-AD1B-628EDC6103A8}" type="presParOf" srcId="{B15AD58C-A355-4813-B750-1B18B4DC3792}" destId="{B63D7693-7C62-4575-8A8D-73B3484A5B7C}" srcOrd="3" destOrd="0" presId="urn:microsoft.com/office/officeart/2018/2/layout/IconVerticalSolidList"/>
    <dgm:cxn modelId="{4C175ECB-F28E-41FA-9D3C-3D9842EF605B}" type="presParOf" srcId="{B15AD58C-A355-4813-B750-1B18B4DC3792}" destId="{053592AA-1E0B-4912-8E92-6853289A4C43}" srcOrd="4" destOrd="0" presId="urn:microsoft.com/office/officeart/2018/2/layout/IconVerticalSolidList"/>
    <dgm:cxn modelId="{25811DE6-CCC2-4411-B323-9E4F3A368FCB}" type="presParOf" srcId="{053592AA-1E0B-4912-8E92-6853289A4C43}" destId="{B50A5E6A-5932-47ED-8B76-B36BA8123189}" srcOrd="0" destOrd="0" presId="urn:microsoft.com/office/officeart/2018/2/layout/IconVerticalSolidList"/>
    <dgm:cxn modelId="{2D7E4776-1230-47E5-AC5B-D9FE92B467D9}" type="presParOf" srcId="{053592AA-1E0B-4912-8E92-6853289A4C43}" destId="{7D024FC6-36B6-48FA-8073-9238859AAC49}" srcOrd="1" destOrd="0" presId="urn:microsoft.com/office/officeart/2018/2/layout/IconVerticalSolidList"/>
    <dgm:cxn modelId="{50E81EA7-967D-4919-960D-CD2103DEB974}" type="presParOf" srcId="{053592AA-1E0B-4912-8E92-6853289A4C43}" destId="{11EABED5-8D43-4902-A57E-54AC3A4C67AC}" srcOrd="2" destOrd="0" presId="urn:microsoft.com/office/officeart/2018/2/layout/IconVerticalSolidList"/>
    <dgm:cxn modelId="{0F24C002-C931-4CB7-8CEF-CE29B0381E68}" type="presParOf" srcId="{053592AA-1E0B-4912-8E92-6853289A4C43}" destId="{1958E555-C81E-4E24-B138-B5E2290EB80F}" srcOrd="3" destOrd="0" presId="urn:microsoft.com/office/officeart/2018/2/layout/IconVerticalSolidList"/>
    <dgm:cxn modelId="{F701CD6E-AA34-40BD-9AE1-B2E7C37C78B3}" type="presParOf" srcId="{B15AD58C-A355-4813-B750-1B18B4DC3792}" destId="{92C97EC9-EC51-4A63-B3CA-71D42DDF95F7}" srcOrd="5" destOrd="0" presId="urn:microsoft.com/office/officeart/2018/2/layout/IconVerticalSolidList"/>
    <dgm:cxn modelId="{981EAFC0-827D-4257-953D-FC187A0AEB84}" type="presParOf" srcId="{B15AD58C-A355-4813-B750-1B18B4DC3792}" destId="{F0D4C2E5-31AE-4CEF-A8F8-A1E62CCA2A3F}" srcOrd="6" destOrd="0" presId="urn:microsoft.com/office/officeart/2018/2/layout/IconVerticalSolidList"/>
    <dgm:cxn modelId="{E868E6F9-CE27-4C69-AC38-A87DDDB3335C}" type="presParOf" srcId="{F0D4C2E5-31AE-4CEF-A8F8-A1E62CCA2A3F}" destId="{C5D88ADC-B6FC-4897-A770-FB69CAC9764A}" srcOrd="0" destOrd="0" presId="urn:microsoft.com/office/officeart/2018/2/layout/IconVerticalSolidList"/>
    <dgm:cxn modelId="{CE6520C9-B9C5-44FD-AD36-07C5D6C4862F}" type="presParOf" srcId="{F0D4C2E5-31AE-4CEF-A8F8-A1E62CCA2A3F}" destId="{1D3C38EC-0F7F-4608-96D7-02CE8A21C246}" srcOrd="1" destOrd="0" presId="urn:microsoft.com/office/officeart/2018/2/layout/IconVerticalSolidList"/>
    <dgm:cxn modelId="{D6016EC2-E1B3-4C77-9E00-509E46818D08}" type="presParOf" srcId="{F0D4C2E5-31AE-4CEF-A8F8-A1E62CCA2A3F}" destId="{E620E5B7-B4B0-43B0-8B98-28F582234CDF}" srcOrd="2" destOrd="0" presId="urn:microsoft.com/office/officeart/2018/2/layout/IconVerticalSolidList"/>
    <dgm:cxn modelId="{12923624-DCC4-48BA-A885-562906C15341}" type="presParOf" srcId="{F0D4C2E5-31AE-4CEF-A8F8-A1E62CCA2A3F}" destId="{10D54D3F-853E-4DE0-BA2A-F2D7E606CCF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4B0104-F941-4AF2-9CFC-B8630EF0F4E3}">
      <dsp:nvSpPr>
        <dsp:cNvPr id="0" name=""/>
        <dsp:cNvSpPr/>
      </dsp:nvSpPr>
      <dsp:spPr>
        <a:xfrm>
          <a:off x="0" y="0"/>
          <a:ext cx="9197340" cy="1120139"/>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solidFill>
                <a:schemeClr val="tx1"/>
              </a:solidFill>
            </a:rPr>
            <a:t>Recruitment</a:t>
          </a:r>
          <a:endParaRPr lang="en-US" sz="4600" kern="1200" dirty="0">
            <a:solidFill>
              <a:schemeClr val="tx1"/>
            </a:solidFill>
          </a:endParaRPr>
        </a:p>
      </dsp:txBody>
      <dsp:txXfrm>
        <a:off x="32808" y="32808"/>
        <a:ext cx="7988621" cy="1054523"/>
      </dsp:txXfrm>
    </dsp:sp>
    <dsp:sp modelId="{1689841C-70ED-463B-8436-2885DFE3A8FC}">
      <dsp:nvSpPr>
        <dsp:cNvPr id="0" name=""/>
        <dsp:cNvSpPr/>
      </dsp:nvSpPr>
      <dsp:spPr>
        <a:xfrm>
          <a:off x="811529" y="1306829"/>
          <a:ext cx="9197340" cy="1120139"/>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solidFill>
                <a:schemeClr val="tx1"/>
              </a:solidFill>
            </a:rPr>
            <a:t>Selection</a:t>
          </a:r>
          <a:endParaRPr lang="en-US" sz="4600" kern="1200" dirty="0">
            <a:solidFill>
              <a:schemeClr val="tx1"/>
            </a:solidFill>
          </a:endParaRPr>
        </a:p>
      </dsp:txBody>
      <dsp:txXfrm>
        <a:off x="844337" y="1339637"/>
        <a:ext cx="7592103" cy="1054523"/>
      </dsp:txXfrm>
    </dsp:sp>
    <dsp:sp modelId="{59BD7D4B-B91B-4B0F-B2EA-4EBE09FDABFA}">
      <dsp:nvSpPr>
        <dsp:cNvPr id="0" name=""/>
        <dsp:cNvSpPr/>
      </dsp:nvSpPr>
      <dsp:spPr>
        <a:xfrm>
          <a:off x="1623059" y="2613659"/>
          <a:ext cx="9197340" cy="1120139"/>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solidFill>
                <a:schemeClr val="tx1"/>
              </a:solidFill>
            </a:rPr>
            <a:t>Onboarding</a:t>
          </a:r>
          <a:endParaRPr lang="en-US" sz="4600" kern="1200" dirty="0">
            <a:solidFill>
              <a:schemeClr val="tx1"/>
            </a:solidFill>
          </a:endParaRPr>
        </a:p>
      </dsp:txBody>
      <dsp:txXfrm>
        <a:off x="1655867" y="2646467"/>
        <a:ext cx="7592103" cy="1054523"/>
      </dsp:txXfrm>
    </dsp:sp>
    <dsp:sp modelId="{80D9EFE2-796C-4AE0-AF40-F5EA5DBF6D24}">
      <dsp:nvSpPr>
        <dsp:cNvPr id="0" name=""/>
        <dsp:cNvSpPr/>
      </dsp:nvSpPr>
      <dsp:spPr>
        <a:xfrm>
          <a:off x="8469249" y="849439"/>
          <a:ext cx="728090" cy="728090"/>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633069" y="849439"/>
        <a:ext cx="400450" cy="547888"/>
      </dsp:txXfrm>
    </dsp:sp>
    <dsp:sp modelId="{DFA1588B-7231-4923-B20B-D08CE768F1F4}">
      <dsp:nvSpPr>
        <dsp:cNvPr id="0" name=""/>
        <dsp:cNvSpPr/>
      </dsp:nvSpPr>
      <dsp:spPr>
        <a:xfrm>
          <a:off x="9280779" y="2148801"/>
          <a:ext cx="728090" cy="728090"/>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444599" y="2148801"/>
        <a:ext cx="400450" cy="5478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D418A-A3D7-40E8-AB18-071B886A0E5E}">
      <dsp:nvSpPr>
        <dsp:cNvPr id="0" name=""/>
        <dsp:cNvSpPr/>
      </dsp:nvSpPr>
      <dsp:spPr>
        <a:xfrm>
          <a:off x="0" y="392286"/>
          <a:ext cx="7676801" cy="11907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5805" tIns="562356" rIns="595805"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Internal and external influences</a:t>
          </a:r>
          <a:endParaRPr lang="en-US" sz="2800" kern="1200" dirty="0"/>
        </a:p>
      </dsp:txBody>
      <dsp:txXfrm>
        <a:off x="0" y="392286"/>
        <a:ext cx="7676801" cy="1190700"/>
      </dsp:txXfrm>
    </dsp:sp>
    <dsp:sp modelId="{346C3551-FC4A-402A-84FC-3389FDD898B4}">
      <dsp:nvSpPr>
        <dsp:cNvPr id="0" name=""/>
        <dsp:cNvSpPr/>
      </dsp:nvSpPr>
      <dsp:spPr>
        <a:xfrm>
          <a:off x="383840" y="11270"/>
          <a:ext cx="5373760" cy="79704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115" tIns="0" rIns="203115" bIns="0" numCol="1" spcCol="1270" anchor="ctr" anchorCtr="0">
          <a:noAutofit/>
        </a:bodyPr>
        <a:lstStyle/>
        <a:p>
          <a:pPr marL="0" lvl="0" indent="0" algn="l" defTabSz="1200150">
            <a:lnSpc>
              <a:spcPct val="90000"/>
            </a:lnSpc>
            <a:spcBef>
              <a:spcPct val="0"/>
            </a:spcBef>
            <a:spcAft>
              <a:spcPct val="35000"/>
            </a:spcAft>
            <a:buNone/>
          </a:pPr>
          <a:r>
            <a:rPr lang="en-GB" sz="2700" kern="1200" dirty="0"/>
            <a:t>Before recruiting, forecast</a:t>
          </a:r>
          <a:endParaRPr lang="en-US" sz="2700" kern="1200" dirty="0"/>
        </a:p>
      </dsp:txBody>
      <dsp:txXfrm>
        <a:off x="422748" y="50178"/>
        <a:ext cx="5295944" cy="719224"/>
      </dsp:txXfrm>
    </dsp:sp>
    <dsp:sp modelId="{2A8D575D-7874-4D0A-9611-DB6D2826C2DA}">
      <dsp:nvSpPr>
        <dsp:cNvPr id="0" name=""/>
        <dsp:cNvSpPr/>
      </dsp:nvSpPr>
      <dsp:spPr>
        <a:xfrm>
          <a:off x="0" y="2144811"/>
          <a:ext cx="7676801" cy="35721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5805" tIns="562356" rIns="595805"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Confirm the requirements of the role</a:t>
          </a:r>
          <a:endParaRPr lang="en-US" sz="2800" kern="1200" dirty="0"/>
        </a:p>
        <a:p>
          <a:pPr marL="285750" lvl="1" indent="-285750" algn="l" defTabSz="1244600">
            <a:lnSpc>
              <a:spcPct val="90000"/>
            </a:lnSpc>
            <a:spcBef>
              <a:spcPct val="0"/>
            </a:spcBef>
            <a:spcAft>
              <a:spcPct val="15000"/>
            </a:spcAft>
            <a:buChar char="•"/>
          </a:pPr>
          <a:r>
            <a:rPr lang="en-GB" sz="2800" kern="1200" dirty="0"/>
            <a:t>Produce a job description and person spec</a:t>
          </a:r>
          <a:endParaRPr lang="en-US" sz="2800" kern="1200" dirty="0"/>
        </a:p>
        <a:p>
          <a:pPr marL="285750" lvl="1" indent="-285750" algn="l" defTabSz="1244600">
            <a:lnSpc>
              <a:spcPct val="90000"/>
            </a:lnSpc>
            <a:spcBef>
              <a:spcPct val="0"/>
            </a:spcBef>
            <a:spcAft>
              <a:spcPct val="15000"/>
            </a:spcAft>
            <a:buChar char="•"/>
          </a:pPr>
          <a:r>
            <a:rPr lang="en-GB" sz="2800" kern="1200" dirty="0"/>
            <a:t>Look in-house first – scope for promotions?</a:t>
          </a:r>
          <a:endParaRPr lang="en-US" sz="2800" kern="1200" dirty="0"/>
        </a:p>
        <a:p>
          <a:pPr marL="285750" lvl="1" indent="-285750" algn="l" defTabSz="1244600">
            <a:lnSpc>
              <a:spcPct val="90000"/>
            </a:lnSpc>
            <a:spcBef>
              <a:spcPct val="0"/>
            </a:spcBef>
            <a:spcAft>
              <a:spcPct val="15000"/>
            </a:spcAft>
            <a:buChar char="•"/>
          </a:pPr>
          <a:r>
            <a:rPr lang="en-GB" sz="2800" kern="1200" dirty="0"/>
            <a:t>External applications</a:t>
          </a:r>
          <a:endParaRPr lang="en-US" sz="2800" kern="1200" dirty="0"/>
        </a:p>
      </dsp:txBody>
      <dsp:txXfrm>
        <a:off x="0" y="2144811"/>
        <a:ext cx="7676801" cy="3572100"/>
      </dsp:txXfrm>
    </dsp:sp>
    <dsp:sp modelId="{EE88389A-4941-48CA-8289-08DB517F2AD5}">
      <dsp:nvSpPr>
        <dsp:cNvPr id="0" name=""/>
        <dsp:cNvSpPr/>
      </dsp:nvSpPr>
      <dsp:spPr>
        <a:xfrm>
          <a:off x="383840" y="1746291"/>
          <a:ext cx="5373760" cy="79704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115" tIns="0" rIns="203115" bIns="0" numCol="1" spcCol="1270" anchor="ctr" anchorCtr="0">
          <a:noAutofit/>
        </a:bodyPr>
        <a:lstStyle/>
        <a:p>
          <a:pPr marL="0" lvl="0" indent="0" algn="l" defTabSz="1200150">
            <a:lnSpc>
              <a:spcPct val="90000"/>
            </a:lnSpc>
            <a:spcBef>
              <a:spcPct val="0"/>
            </a:spcBef>
            <a:spcAft>
              <a:spcPct val="35000"/>
            </a:spcAft>
            <a:buNone/>
          </a:pPr>
          <a:r>
            <a:rPr lang="en-GB" sz="2700" kern="1200"/>
            <a:t>Plan strategically</a:t>
          </a:r>
          <a:endParaRPr lang="en-US" sz="2700" kern="1200"/>
        </a:p>
      </dsp:txBody>
      <dsp:txXfrm>
        <a:off x="422748" y="1785199"/>
        <a:ext cx="5295944" cy="7192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F8ABB4-CE5C-4587-8D46-A45CE741CC7A}">
      <dsp:nvSpPr>
        <dsp:cNvPr id="0" name=""/>
        <dsp:cNvSpPr/>
      </dsp:nvSpPr>
      <dsp:spPr>
        <a:xfrm>
          <a:off x="3381" y="23639"/>
          <a:ext cx="3296840" cy="460800"/>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defRPr b="1"/>
          </a:pPr>
          <a:r>
            <a:rPr lang="en-GB" sz="1600" kern="1200" dirty="0">
              <a:solidFill>
                <a:schemeClr val="tx1"/>
              </a:solidFill>
            </a:rPr>
            <a:t>Interviews</a:t>
          </a:r>
          <a:endParaRPr lang="en-US" sz="1600" kern="1200" dirty="0">
            <a:solidFill>
              <a:schemeClr val="tx1"/>
            </a:solidFill>
          </a:endParaRPr>
        </a:p>
      </dsp:txBody>
      <dsp:txXfrm>
        <a:off x="3381" y="23639"/>
        <a:ext cx="3296840" cy="460800"/>
      </dsp:txXfrm>
    </dsp:sp>
    <dsp:sp modelId="{93236232-BF82-4897-99C4-04A25E4C2984}">
      <dsp:nvSpPr>
        <dsp:cNvPr id="0" name=""/>
        <dsp:cNvSpPr/>
      </dsp:nvSpPr>
      <dsp:spPr>
        <a:xfrm>
          <a:off x="3381" y="484439"/>
          <a:ext cx="3296840" cy="4216320"/>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just" defTabSz="889000">
            <a:lnSpc>
              <a:spcPct val="90000"/>
            </a:lnSpc>
            <a:spcBef>
              <a:spcPct val="0"/>
            </a:spcBef>
            <a:spcAft>
              <a:spcPct val="15000"/>
            </a:spcAft>
            <a:buNone/>
          </a:pPr>
          <a:r>
            <a:rPr lang="en-GB" sz="2000" kern="1200" dirty="0"/>
            <a:t>Employer:</a:t>
          </a:r>
          <a:endParaRPr lang="en-US" sz="2000" kern="1200" dirty="0"/>
        </a:p>
        <a:p>
          <a:pPr marL="228600" lvl="1" indent="-228600" algn="just" defTabSz="889000">
            <a:lnSpc>
              <a:spcPct val="90000"/>
            </a:lnSpc>
            <a:spcBef>
              <a:spcPct val="0"/>
            </a:spcBef>
            <a:spcAft>
              <a:spcPct val="15000"/>
            </a:spcAft>
            <a:buFont typeface="Arial" panose="020B0604020202020204" pitchFamily="34" charset="0"/>
            <a:buChar char="•"/>
          </a:pPr>
          <a:r>
            <a:rPr lang="en-GB" sz="2000" kern="1200" dirty="0"/>
            <a:t>Gauge candidates</a:t>
          </a:r>
        </a:p>
        <a:p>
          <a:pPr marL="228600" lvl="1" indent="-228600" algn="just" defTabSz="889000">
            <a:lnSpc>
              <a:spcPct val="90000"/>
            </a:lnSpc>
            <a:spcBef>
              <a:spcPct val="0"/>
            </a:spcBef>
            <a:spcAft>
              <a:spcPct val="15000"/>
            </a:spcAft>
            <a:buFont typeface="Arial" panose="020B0604020202020204" pitchFamily="34" charset="0"/>
            <a:buChar char="•"/>
          </a:pPr>
          <a:r>
            <a:rPr lang="en-GB" sz="2000" kern="1200" dirty="0"/>
            <a:t>Showcase organisation and benefits</a:t>
          </a:r>
        </a:p>
        <a:p>
          <a:pPr marL="228600" lvl="1" indent="-228600" algn="just" defTabSz="889000">
            <a:lnSpc>
              <a:spcPct val="90000"/>
            </a:lnSpc>
            <a:spcBef>
              <a:spcPct val="0"/>
            </a:spcBef>
            <a:spcAft>
              <a:spcPct val="15000"/>
            </a:spcAft>
            <a:buFont typeface="Arial" panose="020B0604020202020204" pitchFamily="34" charset="0"/>
            <a:buNone/>
          </a:pPr>
          <a:r>
            <a:rPr lang="en-GB" sz="2000" kern="1200" dirty="0"/>
            <a:t>Employee:</a:t>
          </a:r>
        </a:p>
        <a:p>
          <a:pPr marL="228600" lvl="1" indent="-228600" algn="just" defTabSz="889000">
            <a:lnSpc>
              <a:spcPct val="90000"/>
            </a:lnSpc>
            <a:spcBef>
              <a:spcPct val="0"/>
            </a:spcBef>
            <a:spcAft>
              <a:spcPct val="15000"/>
            </a:spcAft>
            <a:buFont typeface="Arial" panose="020B0604020202020204" pitchFamily="34" charset="0"/>
            <a:buChar char="•"/>
          </a:pPr>
          <a:r>
            <a:rPr lang="en-GB" sz="2000" kern="1200" dirty="0"/>
            <a:t>Understand job further</a:t>
          </a:r>
        </a:p>
        <a:p>
          <a:pPr marL="228600" lvl="1" indent="-228600" algn="just" defTabSz="889000">
            <a:lnSpc>
              <a:spcPct val="90000"/>
            </a:lnSpc>
            <a:spcBef>
              <a:spcPct val="0"/>
            </a:spcBef>
            <a:spcAft>
              <a:spcPct val="15000"/>
            </a:spcAft>
            <a:buFont typeface="Arial" panose="020B0604020202020204" pitchFamily="34" charset="0"/>
            <a:buChar char="•"/>
          </a:pPr>
          <a:r>
            <a:rPr lang="en-GB" sz="2000" kern="1200" dirty="0"/>
            <a:t>Assess if the organisation is right for them</a:t>
          </a:r>
        </a:p>
        <a:p>
          <a:pPr marL="228600" lvl="1" indent="-228600" algn="just" defTabSz="889000">
            <a:lnSpc>
              <a:spcPct val="90000"/>
            </a:lnSpc>
            <a:spcBef>
              <a:spcPct val="0"/>
            </a:spcBef>
            <a:spcAft>
              <a:spcPct val="15000"/>
            </a:spcAft>
            <a:buNone/>
          </a:pPr>
          <a:r>
            <a:rPr lang="en-GB" sz="2000" kern="1200" dirty="0"/>
            <a:t>Many limitations and prone to bias</a:t>
          </a:r>
        </a:p>
        <a:p>
          <a:pPr marL="171450" lvl="1" indent="-171450" algn="l" defTabSz="711200">
            <a:lnSpc>
              <a:spcPct val="90000"/>
            </a:lnSpc>
            <a:spcBef>
              <a:spcPct val="0"/>
            </a:spcBef>
            <a:spcAft>
              <a:spcPct val="15000"/>
            </a:spcAft>
            <a:buChar char="•"/>
          </a:pPr>
          <a:endParaRPr lang="en-GB" sz="1600" kern="1200" dirty="0"/>
        </a:p>
      </dsp:txBody>
      <dsp:txXfrm>
        <a:off x="3381" y="484439"/>
        <a:ext cx="3296840" cy="4216320"/>
      </dsp:txXfrm>
    </dsp:sp>
    <dsp:sp modelId="{A2945300-1D23-41D2-A88C-DAA0CC42AA7B}">
      <dsp:nvSpPr>
        <dsp:cNvPr id="0" name=""/>
        <dsp:cNvSpPr/>
      </dsp:nvSpPr>
      <dsp:spPr>
        <a:xfrm>
          <a:off x="3761779" y="23639"/>
          <a:ext cx="3296840" cy="460800"/>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defRPr b="1"/>
          </a:pPr>
          <a:r>
            <a:rPr lang="en-GB" sz="1600" kern="1200" dirty="0">
              <a:solidFill>
                <a:schemeClr val="tx1"/>
              </a:solidFill>
            </a:rPr>
            <a:t>Psychometric tests</a:t>
          </a:r>
          <a:endParaRPr lang="en-US" sz="1600" kern="1200" dirty="0">
            <a:solidFill>
              <a:schemeClr val="tx1"/>
            </a:solidFill>
          </a:endParaRPr>
        </a:p>
      </dsp:txBody>
      <dsp:txXfrm>
        <a:off x="3761779" y="23639"/>
        <a:ext cx="3296840" cy="460800"/>
      </dsp:txXfrm>
    </dsp:sp>
    <dsp:sp modelId="{3638CF6E-DFA2-41BC-AEA9-E08E9E6262A4}">
      <dsp:nvSpPr>
        <dsp:cNvPr id="0" name=""/>
        <dsp:cNvSpPr/>
      </dsp:nvSpPr>
      <dsp:spPr>
        <a:xfrm>
          <a:off x="3761779" y="484439"/>
          <a:ext cx="3296840" cy="4216320"/>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Cognitive assessment</a:t>
          </a:r>
        </a:p>
        <a:p>
          <a:pPr marL="285750" lvl="1" indent="-285750" algn="l" defTabSz="1244600">
            <a:lnSpc>
              <a:spcPct val="90000"/>
            </a:lnSpc>
            <a:spcBef>
              <a:spcPct val="0"/>
            </a:spcBef>
            <a:spcAft>
              <a:spcPct val="15000"/>
            </a:spcAft>
            <a:buChar char="•"/>
          </a:pPr>
          <a:r>
            <a:rPr lang="en-GB" sz="2800" kern="1200" dirty="0"/>
            <a:t>Personality measurements</a:t>
          </a:r>
        </a:p>
      </dsp:txBody>
      <dsp:txXfrm>
        <a:off x="3761779" y="484439"/>
        <a:ext cx="3296840" cy="4216320"/>
      </dsp:txXfrm>
    </dsp:sp>
    <dsp:sp modelId="{4A1D08EB-B542-4764-802E-4A34D94D5560}">
      <dsp:nvSpPr>
        <dsp:cNvPr id="0" name=""/>
        <dsp:cNvSpPr/>
      </dsp:nvSpPr>
      <dsp:spPr>
        <a:xfrm>
          <a:off x="7520178" y="23639"/>
          <a:ext cx="3296840" cy="460800"/>
        </a:xfrm>
        <a:prstGeom prst="rect">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defRPr b="1"/>
          </a:pPr>
          <a:r>
            <a:rPr lang="en-GB" sz="1600" kern="1200"/>
            <a:t>Assessment centres	</a:t>
          </a:r>
          <a:endParaRPr lang="en-US" sz="1600" kern="1200"/>
        </a:p>
      </dsp:txBody>
      <dsp:txXfrm>
        <a:off x="7520178" y="23639"/>
        <a:ext cx="3296840" cy="460800"/>
      </dsp:txXfrm>
    </dsp:sp>
    <dsp:sp modelId="{01F4443D-D9AE-421F-8DE0-2AC10D897944}">
      <dsp:nvSpPr>
        <dsp:cNvPr id="0" name=""/>
        <dsp:cNvSpPr/>
      </dsp:nvSpPr>
      <dsp:spPr>
        <a:xfrm>
          <a:off x="7520178" y="484439"/>
          <a:ext cx="3296840" cy="4216320"/>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Several tasks assessing multiple elements of candidate</a:t>
          </a:r>
        </a:p>
        <a:p>
          <a:pPr marL="285750" lvl="1" indent="-285750" algn="l" defTabSz="1244600">
            <a:lnSpc>
              <a:spcPct val="90000"/>
            </a:lnSpc>
            <a:spcBef>
              <a:spcPct val="0"/>
            </a:spcBef>
            <a:spcAft>
              <a:spcPct val="15000"/>
            </a:spcAft>
            <a:buChar char="•"/>
          </a:pPr>
          <a:r>
            <a:rPr lang="en-GB" sz="2800" kern="1200" dirty="0"/>
            <a:t>Consistent across candidates</a:t>
          </a:r>
        </a:p>
      </dsp:txBody>
      <dsp:txXfrm>
        <a:off x="7520178" y="484439"/>
        <a:ext cx="3296840" cy="42163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97B3C-A7AB-448E-8811-5D4800B3DB66}">
      <dsp:nvSpPr>
        <dsp:cNvPr id="0" name=""/>
        <dsp:cNvSpPr/>
      </dsp:nvSpPr>
      <dsp:spPr>
        <a:xfrm>
          <a:off x="859799" y="1044144"/>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98EAFE-A223-40FD-9024-F3259450D376}">
      <dsp:nvSpPr>
        <dsp:cNvPr id="0" name=""/>
        <dsp:cNvSpPr/>
      </dsp:nvSpPr>
      <dsp:spPr>
        <a:xfrm>
          <a:off x="1093799" y="1278144"/>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FBDB78-C8E3-4C56-B99B-F40D443C83EA}">
      <dsp:nvSpPr>
        <dsp:cNvPr id="0" name=""/>
        <dsp:cNvSpPr/>
      </dsp:nvSpPr>
      <dsp:spPr>
        <a:xfrm>
          <a:off x="508799"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Consider the role</a:t>
          </a:r>
          <a:endParaRPr lang="en-US" sz="2000" kern="1200"/>
        </a:p>
      </dsp:txBody>
      <dsp:txXfrm>
        <a:off x="508799" y="2484144"/>
        <a:ext cx="1800000" cy="922500"/>
      </dsp:txXfrm>
    </dsp:sp>
    <dsp:sp modelId="{55B8EB02-8FDB-474B-8C3B-23BCA72DC5C6}">
      <dsp:nvSpPr>
        <dsp:cNvPr id="0" name=""/>
        <dsp:cNvSpPr/>
      </dsp:nvSpPr>
      <dsp:spPr>
        <a:xfrm>
          <a:off x="2974799" y="1044144"/>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099351-8B4C-4F7B-B113-6B7146FFF46C}">
      <dsp:nvSpPr>
        <dsp:cNvPr id="0" name=""/>
        <dsp:cNvSpPr/>
      </dsp:nvSpPr>
      <dsp:spPr>
        <a:xfrm>
          <a:off x="3208799" y="1278144"/>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69DE8A-D5DC-4E28-A16A-6AE14D9FCCB7}">
      <dsp:nvSpPr>
        <dsp:cNvPr id="0" name=""/>
        <dsp:cNvSpPr/>
      </dsp:nvSpPr>
      <dsp:spPr>
        <a:xfrm>
          <a:off x="2623799"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Resources available</a:t>
          </a:r>
          <a:endParaRPr lang="en-US" sz="2000" kern="1200"/>
        </a:p>
      </dsp:txBody>
      <dsp:txXfrm>
        <a:off x="2623799" y="2484144"/>
        <a:ext cx="1800000" cy="922500"/>
      </dsp:txXfrm>
    </dsp:sp>
    <dsp:sp modelId="{502F4112-8821-47E6-AA6A-A92D445AB7CF}">
      <dsp:nvSpPr>
        <dsp:cNvPr id="0" name=""/>
        <dsp:cNvSpPr/>
      </dsp:nvSpPr>
      <dsp:spPr>
        <a:xfrm>
          <a:off x="5089800" y="1044144"/>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244C51-EA73-4B18-A124-6F14686CFA81}">
      <dsp:nvSpPr>
        <dsp:cNvPr id="0" name=""/>
        <dsp:cNvSpPr/>
      </dsp:nvSpPr>
      <dsp:spPr>
        <a:xfrm>
          <a:off x="5323800" y="1278144"/>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020888-64AC-4C86-9498-616112352CF2}">
      <dsp:nvSpPr>
        <dsp:cNvPr id="0" name=""/>
        <dsp:cNvSpPr/>
      </dsp:nvSpPr>
      <dsp:spPr>
        <a:xfrm>
          <a:off x="4738800"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Validity and reliability</a:t>
          </a:r>
          <a:endParaRPr lang="en-US" sz="2000" kern="1200" dirty="0"/>
        </a:p>
      </dsp:txBody>
      <dsp:txXfrm>
        <a:off x="4738800" y="2484144"/>
        <a:ext cx="1800000" cy="922500"/>
      </dsp:txXfrm>
    </dsp:sp>
    <dsp:sp modelId="{CBF7E5F7-2C54-427F-B8C8-F7F85717A11F}">
      <dsp:nvSpPr>
        <dsp:cNvPr id="0" name=""/>
        <dsp:cNvSpPr/>
      </dsp:nvSpPr>
      <dsp:spPr>
        <a:xfrm>
          <a:off x="7204800" y="1044144"/>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F22D0D-90C1-468B-A09A-5C89A51AEB81}">
      <dsp:nvSpPr>
        <dsp:cNvPr id="0" name=""/>
        <dsp:cNvSpPr/>
      </dsp:nvSpPr>
      <dsp:spPr>
        <a:xfrm>
          <a:off x="7438800" y="1278144"/>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9BB000F-30B2-4BBA-8F6F-CA36EB066E86}">
      <dsp:nvSpPr>
        <dsp:cNvPr id="0" name=""/>
        <dsp:cNvSpPr/>
      </dsp:nvSpPr>
      <dsp:spPr>
        <a:xfrm>
          <a:off x="6853800"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Inform candidates in advance</a:t>
          </a:r>
          <a:endParaRPr lang="en-US" sz="2000" kern="1200"/>
        </a:p>
      </dsp:txBody>
      <dsp:txXfrm>
        <a:off x="6853800" y="2484144"/>
        <a:ext cx="1800000" cy="922500"/>
      </dsp:txXfrm>
    </dsp:sp>
    <dsp:sp modelId="{57D5F197-6B54-436E-BED9-FED3B8C12FE9}">
      <dsp:nvSpPr>
        <dsp:cNvPr id="0" name=""/>
        <dsp:cNvSpPr/>
      </dsp:nvSpPr>
      <dsp:spPr>
        <a:xfrm>
          <a:off x="9319800" y="1044144"/>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50C88-802D-43B2-A746-7E4A5D4CF8AF}">
      <dsp:nvSpPr>
        <dsp:cNvPr id="0" name=""/>
        <dsp:cNvSpPr/>
      </dsp:nvSpPr>
      <dsp:spPr>
        <a:xfrm>
          <a:off x="9553800" y="1278144"/>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5B7F1B-AAE5-4D88-90B2-42E105A2C057}">
      <dsp:nvSpPr>
        <dsp:cNvPr id="0" name=""/>
        <dsp:cNvSpPr/>
      </dsp:nvSpPr>
      <dsp:spPr>
        <a:xfrm>
          <a:off x="8968800"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Role of technology </a:t>
          </a:r>
          <a:endParaRPr lang="en-US" sz="2000" kern="1200"/>
        </a:p>
      </dsp:txBody>
      <dsp:txXfrm>
        <a:off x="8968800" y="2484144"/>
        <a:ext cx="1800000" cy="922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6F547-41C3-483F-9192-2C60C83E3D00}">
      <dsp:nvSpPr>
        <dsp:cNvPr id="0" name=""/>
        <dsp:cNvSpPr/>
      </dsp:nvSpPr>
      <dsp:spPr>
        <a:xfrm>
          <a:off x="0" y="1563"/>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B1C52E-AB15-4146-ABDC-9697193E8B35}">
      <dsp:nvSpPr>
        <dsp:cNvPr id="0" name=""/>
        <dsp:cNvSpPr/>
      </dsp:nvSpPr>
      <dsp:spPr>
        <a:xfrm>
          <a:off x="239651" y="179816"/>
          <a:ext cx="435729" cy="4357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23FF88-EDD6-4834-87DE-BEF634B5FB1A}">
      <dsp:nvSpPr>
        <dsp:cNvPr id="0" name=""/>
        <dsp:cNvSpPr/>
      </dsp:nvSpPr>
      <dsp:spPr>
        <a:xfrm>
          <a:off x="915032" y="1563"/>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755650">
            <a:lnSpc>
              <a:spcPct val="100000"/>
            </a:lnSpc>
            <a:spcBef>
              <a:spcPct val="0"/>
            </a:spcBef>
            <a:spcAft>
              <a:spcPct val="35000"/>
            </a:spcAft>
            <a:buNone/>
          </a:pPr>
          <a:r>
            <a:rPr lang="en-US" sz="1700" kern="1200"/>
            <a:t>What is your experience of recruitment, selection and onboarding?</a:t>
          </a:r>
        </a:p>
      </dsp:txBody>
      <dsp:txXfrm>
        <a:off x="915032" y="1563"/>
        <a:ext cx="4037967" cy="792236"/>
      </dsp:txXfrm>
    </dsp:sp>
    <dsp:sp modelId="{D161997F-A999-44D2-B1D6-1E0409992106}">
      <dsp:nvSpPr>
        <dsp:cNvPr id="0" name=""/>
        <dsp:cNvSpPr/>
      </dsp:nvSpPr>
      <dsp:spPr>
        <a:xfrm>
          <a:off x="0" y="991858"/>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78AF52-FB05-45F7-BE08-D23B43409BA0}">
      <dsp:nvSpPr>
        <dsp:cNvPr id="0" name=""/>
        <dsp:cNvSpPr/>
      </dsp:nvSpPr>
      <dsp:spPr>
        <a:xfrm>
          <a:off x="239651" y="1170111"/>
          <a:ext cx="435729" cy="4357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4C1458-1A06-474A-AB88-376E11D4E5AA}">
      <dsp:nvSpPr>
        <dsp:cNvPr id="0" name=""/>
        <dsp:cNvSpPr/>
      </dsp:nvSpPr>
      <dsp:spPr>
        <a:xfrm>
          <a:off x="915032" y="991858"/>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755650">
            <a:lnSpc>
              <a:spcPct val="100000"/>
            </a:lnSpc>
            <a:spcBef>
              <a:spcPct val="0"/>
            </a:spcBef>
            <a:spcAft>
              <a:spcPct val="35000"/>
            </a:spcAft>
            <a:buNone/>
          </a:pPr>
          <a:r>
            <a:rPr lang="en-US" sz="1700" kern="1200"/>
            <a:t>What has been good?</a:t>
          </a:r>
        </a:p>
      </dsp:txBody>
      <dsp:txXfrm>
        <a:off x="915032" y="991858"/>
        <a:ext cx="4037967" cy="792236"/>
      </dsp:txXfrm>
    </dsp:sp>
    <dsp:sp modelId="{B50A5E6A-5932-47ED-8B76-B36BA8123189}">
      <dsp:nvSpPr>
        <dsp:cNvPr id="0" name=""/>
        <dsp:cNvSpPr/>
      </dsp:nvSpPr>
      <dsp:spPr>
        <a:xfrm>
          <a:off x="0" y="1982154"/>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024FC6-36B6-48FA-8073-9238859AAC49}">
      <dsp:nvSpPr>
        <dsp:cNvPr id="0" name=""/>
        <dsp:cNvSpPr/>
      </dsp:nvSpPr>
      <dsp:spPr>
        <a:xfrm>
          <a:off x="239651" y="2160407"/>
          <a:ext cx="435729" cy="4357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58E555-C81E-4E24-B138-B5E2290EB80F}">
      <dsp:nvSpPr>
        <dsp:cNvPr id="0" name=""/>
        <dsp:cNvSpPr/>
      </dsp:nvSpPr>
      <dsp:spPr>
        <a:xfrm>
          <a:off x="915032" y="1982154"/>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755650">
            <a:lnSpc>
              <a:spcPct val="100000"/>
            </a:lnSpc>
            <a:spcBef>
              <a:spcPct val="0"/>
            </a:spcBef>
            <a:spcAft>
              <a:spcPct val="35000"/>
            </a:spcAft>
            <a:buNone/>
          </a:pPr>
          <a:r>
            <a:rPr lang="en-US" sz="1700" kern="1200"/>
            <a:t>What has been bad?</a:t>
          </a:r>
        </a:p>
      </dsp:txBody>
      <dsp:txXfrm>
        <a:off x="915032" y="1982154"/>
        <a:ext cx="4037967" cy="792236"/>
      </dsp:txXfrm>
    </dsp:sp>
    <dsp:sp modelId="{C5D88ADC-B6FC-4897-A770-FB69CAC9764A}">
      <dsp:nvSpPr>
        <dsp:cNvPr id="0" name=""/>
        <dsp:cNvSpPr/>
      </dsp:nvSpPr>
      <dsp:spPr>
        <a:xfrm>
          <a:off x="0" y="2972449"/>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C38EC-0F7F-4608-96D7-02CE8A21C246}">
      <dsp:nvSpPr>
        <dsp:cNvPr id="0" name=""/>
        <dsp:cNvSpPr/>
      </dsp:nvSpPr>
      <dsp:spPr>
        <a:xfrm>
          <a:off x="239651" y="3150702"/>
          <a:ext cx="435729" cy="4357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D54D3F-853E-4DE0-BA2A-F2D7E606CCF0}">
      <dsp:nvSpPr>
        <dsp:cNvPr id="0" name=""/>
        <dsp:cNvSpPr/>
      </dsp:nvSpPr>
      <dsp:spPr>
        <a:xfrm>
          <a:off x="915032" y="2972449"/>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755650">
            <a:lnSpc>
              <a:spcPct val="100000"/>
            </a:lnSpc>
            <a:spcBef>
              <a:spcPct val="0"/>
            </a:spcBef>
            <a:spcAft>
              <a:spcPct val="35000"/>
            </a:spcAft>
            <a:buNone/>
          </a:pPr>
          <a:r>
            <a:rPr lang="en-US" sz="1700" kern="1200" dirty="0"/>
            <a:t>Have you feedback to </a:t>
          </a:r>
          <a:r>
            <a:rPr lang="en-US" sz="1700" kern="1200"/>
            <a:t>an organisation? </a:t>
          </a:r>
          <a:r>
            <a:rPr lang="en-US" sz="1700" kern="1200" dirty="0"/>
            <a:t>Did anything change?</a:t>
          </a:r>
        </a:p>
      </dsp:txBody>
      <dsp:txXfrm>
        <a:off x="915032" y="2972449"/>
        <a:ext cx="4037967" cy="79223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20/02/2025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20/02/2025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hrmagazine.co.uk/content/news/businesses-judged-by-poor-recruitment-processe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sxjgL64czRY"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belbin.com/about/belbin-team-roles"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1765145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2492886E-B844-A762-F584-B34F5CF3D18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EB940074-98E4-756B-EBC5-7D6AC8CE9F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An overview of human resource planning is depicted in Figure 5.1. The process consists of forecasting, goal setting and strategic planning, and program implementation and evaluation. The first step in the planning process is </a:t>
            </a:r>
            <a:r>
              <a:rPr lang="en-US" altLang="en-US" b="1">
                <a:cs typeface="Geneva" charset="0"/>
              </a:rPr>
              <a:t>forecasting, </a:t>
            </a:r>
            <a:r>
              <a:rPr lang="en-US" altLang="en-US">
                <a:cs typeface="Geneva" charset="0"/>
              </a:rPr>
              <a:t>as shown in the top portion of Figure 5.1. The second step in HR planning is goal setting and strategic planning, as shown in the middle of Figure 5.1. The purpose of setting specific quantitative goals is to focus attention on the problem and provide a benchmark for determining the relative success of any programs aimed at redressing a pending labor shortage or surplus. The goals should come directly from the analysis of labor supply and demand and should include a specific figure for what should happen with the job category or skill area and a specific timetable for when results should be achieved.</a:t>
            </a:r>
          </a:p>
          <a:p>
            <a:endParaRPr lang="en-US" altLang="en-US">
              <a:solidFill>
                <a:srgbClr val="4A452A"/>
              </a:solidFill>
              <a:cs typeface="Geneva" charset="0"/>
            </a:endParaRPr>
          </a:p>
        </p:txBody>
      </p:sp>
      <p:sp>
        <p:nvSpPr>
          <p:cNvPr id="12292" name="Slide Number Placeholder 3">
            <a:extLst>
              <a:ext uri="{FF2B5EF4-FFF2-40B4-BE49-F238E27FC236}">
                <a16:creationId xmlns:a16="http://schemas.microsoft.com/office/drawing/2014/main" id="{81DB0D33-A848-5768-EB0B-3F5C9AE2E3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AC85BB5D-CE54-439D-96BE-5DDA1DEF0FA0}" type="slidenum">
              <a:rPr lang="en-US" altLang="en-US" sz="1200"/>
              <a:pPr/>
              <a:t>4</a:t>
            </a:fld>
            <a:endParaRPr lang="en-US"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B62A489-8896-B489-D393-84C1C0C5DB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82AB98FE-60FC-0692-9353-2FF0F836AB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cs typeface="Geneva" charset="0"/>
              </a:rPr>
              <a:t>Forecasting</a:t>
            </a:r>
            <a:r>
              <a:rPr lang="en-US" altLang="en-US">
                <a:cs typeface="Geneva" charset="0"/>
              </a:rPr>
              <a:t>, on both the supply and demand sides, can use either statistical methods or judgmental methods. </a:t>
            </a:r>
          </a:p>
          <a:p>
            <a:endParaRPr lang="en-US" altLang="en-US">
              <a:cs typeface="Geneva" charset="0"/>
            </a:endParaRPr>
          </a:p>
          <a:p>
            <a:r>
              <a:rPr lang="en-US" altLang="en-US">
                <a:cs typeface="Geneva" charset="0"/>
              </a:rPr>
              <a:t>A </a:t>
            </a:r>
            <a:r>
              <a:rPr lang="en-US" altLang="en-US" b="1">
                <a:cs typeface="Geneva" charset="0"/>
              </a:rPr>
              <a:t>leading indicator </a:t>
            </a:r>
            <a:r>
              <a:rPr lang="en-US" altLang="en-US">
                <a:cs typeface="Geneva" charset="0"/>
              </a:rPr>
              <a:t>is an objective measure that accurately predicts future labor demand. For example, in the cattle industry, the price of corn is closely related to the cost of beef. Hence, sharp increases in corn prices at Time 1 affect the price, and therefore the demand for cattle at Time 2. In turn, the demand for cattle affects the number of workers needed to staff slaughterhouses. Thus, when drought conditions in 2012 caused a spike in corn prices, this predictably meant that Cargill, a large beef processor, would need fewer workers in 2013. Thus, Cargill shut down a large plant in Plainview, Texas, well before the effects of the drought were even seen at the plant. Had the company not anticipated this drop in demand, as many as 2,000 workers would have had to be paid even though they had nothing to do.</a:t>
            </a:r>
          </a:p>
        </p:txBody>
      </p:sp>
      <p:sp>
        <p:nvSpPr>
          <p:cNvPr id="14340" name="Slide Number Placeholder 3">
            <a:extLst>
              <a:ext uri="{FF2B5EF4-FFF2-40B4-BE49-F238E27FC236}">
                <a16:creationId xmlns:a16="http://schemas.microsoft.com/office/drawing/2014/main" id="{B747C66E-D382-6F0F-9663-FB39176BB4A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F800BD9-FD8C-4FCC-8FB8-0DCC6FEE5D78}" type="slidenum">
              <a:rPr lang="en-US" altLang="en-US" sz="1200">
                <a:solidFill>
                  <a:srgbClr val="000000"/>
                </a:solidFill>
              </a:rPr>
              <a:pPr/>
              <a:t>5</a:t>
            </a:fld>
            <a:endParaRPr lang="en-US" altLang="en-US" sz="1200">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E224AF09-B141-DCD4-23C2-E75310F393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946D14D6-9248-031A-488A-1860CBC6690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US" altLang="en-US" b="1">
                <a:cs typeface="Geneva" charset="0"/>
              </a:rPr>
              <a:t>Determining Labor Demand</a:t>
            </a:r>
            <a:r>
              <a:rPr lang="en-US" altLang="en-US">
                <a:cs typeface="Geneva" charset="0"/>
              </a:rPr>
              <a:t>-Labor demand can be predicted by the use of statistical techniques such as </a:t>
            </a:r>
            <a:r>
              <a:rPr lang="en-US" altLang="en-US" b="1">
                <a:cs typeface="Geneva" charset="0"/>
              </a:rPr>
              <a:t>leading indicator</a:t>
            </a:r>
            <a:r>
              <a:rPr lang="en-US" altLang="en-US">
                <a:cs typeface="Geneva" charset="0"/>
              </a:rPr>
              <a:t>, which is an objective measure that accurately predicts future labor demand. External in nature, it is derived from product/service demands.</a:t>
            </a:r>
          </a:p>
          <a:p>
            <a:pPr marL="0" lvl="1" eaLnBrk="1" hangingPunct="1">
              <a:lnSpc>
                <a:spcPct val="90000"/>
              </a:lnSpc>
              <a:spcBef>
                <a:spcPct val="0"/>
              </a:spcBef>
            </a:pPr>
            <a:r>
              <a:rPr lang="en-US" altLang="en-US" b="1">
                <a:ea typeface="ＭＳ Ｐゴシック" panose="020B0600070205080204" pitchFamily="34" charset="-128"/>
                <a:cs typeface="Geneva" charset="0"/>
              </a:rPr>
              <a:t>Determining Labor Supply</a:t>
            </a:r>
            <a:r>
              <a:rPr lang="en-US" altLang="en-US">
                <a:ea typeface="ＭＳ Ｐゴシック" panose="020B0600070205080204" pitchFamily="34" charset="-128"/>
                <a:cs typeface="Geneva" charset="0"/>
              </a:rPr>
              <a:t>-Internal labor supply is determined by a detailed analysis of how many people are currently in various job categories, modified to reflect changes in the near future caused by retirements, promotions, transfers, voluntary turnovers, or terminations. A </a:t>
            </a:r>
            <a:r>
              <a:rPr lang="en-US" altLang="en-US" b="1">
                <a:ea typeface="ＭＳ Ｐゴシック" panose="020B0600070205080204" pitchFamily="34" charset="-128"/>
                <a:cs typeface="Geneva" charset="0"/>
              </a:rPr>
              <a:t>transitional matrix</a:t>
            </a:r>
            <a:r>
              <a:rPr lang="en-US" altLang="en-US">
                <a:ea typeface="ＭＳ Ｐゴシック" panose="020B0600070205080204" pitchFamily="34" charset="-128"/>
                <a:cs typeface="Geneva" charset="0"/>
              </a:rPr>
              <a:t> is a table used to project internal labor supply. </a:t>
            </a:r>
            <a:r>
              <a:rPr lang="en-US" altLang="en-US" sz="2400" b="1">
                <a:ea typeface="ＭＳ Ｐゴシック" panose="020B0600070205080204" pitchFamily="34" charset="-128"/>
                <a:cs typeface="Geneva" charset="0"/>
              </a:rPr>
              <a:t>Transitional matrices </a:t>
            </a:r>
            <a:r>
              <a:rPr lang="en-US" altLang="en-US" sz="2400">
                <a:ea typeface="ＭＳ Ｐゴシック" panose="020B0600070205080204" pitchFamily="34" charset="-128"/>
                <a:cs typeface="Geneva" charset="0"/>
              </a:rPr>
              <a:t>identify employee movements in different job categories over time to chart historical trends in company</a:t>
            </a:r>
            <a:r>
              <a:rPr lang="ja-JP" altLang="en-US" sz="2400">
                <a:ea typeface="ＭＳ Ｐゴシック" panose="020B0600070205080204" pitchFamily="34" charset="-128"/>
                <a:cs typeface="Geneva" charset="0"/>
              </a:rPr>
              <a:t>’</a:t>
            </a:r>
            <a:r>
              <a:rPr lang="en-US" altLang="ja-JP" sz="2400">
                <a:ea typeface="ＭＳ Ｐゴシック" panose="020B0600070205080204" pitchFamily="34" charset="-128"/>
                <a:cs typeface="Geneva" charset="0"/>
              </a:rPr>
              <a:t>s labor supply useful for </a:t>
            </a:r>
            <a:r>
              <a:rPr lang="en-US" altLang="ja-JP" sz="2400" b="1">
                <a:ea typeface="ＭＳ Ｐゴシック" panose="020B0600070205080204" pitchFamily="34" charset="-128"/>
                <a:cs typeface="Geneva" charset="0"/>
              </a:rPr>
              <a:t>AA / EEO </a:t>
            </a:r>
            <a:r>
              <a:rPr lang="en-US" altLang="ja-JP" sz="2400">
                <a:ea typeface="ＭＳ Ｐゴシック" panose="020B0600070205080204" pitchFamily="34" charset="-128"/>
                <a:cs typeface="Geneva" charset="0"/>
              </a:rPr>
              <a:t>purpose.</a:t>
            </a:r>
            <a:endParaRPr lang="en-US" altLang="ja-JP">
              <a:ea typeface="ＭＳ Ｐゴシック" panose="020B0600070205080204" pitchFamily="34" charset="-128"/>
              <a:cs typeface="Geneva" charset="0"/>
            </a:endParaRPr>
          </a:p>
          <a:p>
            <a:pPr eaLnBrk="1" hangingPunct="1">
              <a:lnSpc>
                <a:spcPct val="90000"/>
              </a:lnSpc>
              <a:spcBef>
                <a:spcPct val="0"/>
              </a:spcBef>
            </a:pPr>
            <a:r>
              <a:rPr lang="en-US" altLang="en-US" b="1">
                <a:cs typeface="Geneva" charset="0"/>
              </a:rPr>
              <a:t>Determining Labor Surplus or Shortage</a:t>
            </a:r>
            <a:r>
              <a:rPr lang="en-US" altLang="en-US">
                <a:cs typeface="Geneva" charset="0"/>
              </a:rPr>
              <a:t>—By comparing forecasts for labor supply and demand for specific jobs, the organization can determine what it needs to do.</a:t>
            </a:r>
          </a:p>
        </p:txBody>
      </p:sp>
      <p:sp>
        <p:nvSpPr>
          <p:cNvPr id="16388" name="Slide Number Placeholder 3">
            <a:extLst>
              <a:ext uri="{FF2B5EF4-FFF2-40B4-BE49-F238E27FC236}">
                <a16:creationId xmlns:a16="http://schemas.microsoft.com/office/drawing/2014/main" id="{69464A50-3F6E-33EE-1B00-F0E49F8C89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E12F34BE-D8FE-4F89-8FD9-86B6550149BF}" type="slidenum">
              <a:rPr lang="en-US" altLang="en-US" sz="1200">
                <a:solidFill>
                  <a:srgbClr val="000000"/>
                </a:solidFill>
              </a:rPr>
              <a:pPr/>
              <a:t>6</a:t>
            </a:fld>
            <a:endParaRPr lang="en-US" altLang="en-US" sz="1200">
              <a:solidFill>
                <a:srgbClr val="00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659B3C0-3270-D24D-0CAE-1AD3FF6504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Slide Number Placeholder 3">
            <a:extLst>
              <a:ext uri="{FF2B5EF4-FFF2-40B4-BE49-F238E27FC236}">
                <a16:creationId xmlns:a16="http://schemas.microsoft.com/office/drawing/2014/main" id="{D8543021-635C-9F5A-1CCC-4061CC56B5B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C145E27-4313-462C-9B7B-8F6B794C2336}" type="slidenum">
              <a:rPr lang="en-US" altLang="en-US" sz="1200">
                <a:solidFill>
                  <a:srgbClr val="000000"/>
                </a:solidFill>
              </a:rPr>
              <a:pPr/>
              <a:t>7</a:t>
            </a:fld>
            <a:endParaRPr lang="en-US" altLang="en-US" sz="1200">
              <a:solidFill>
                <a:srgbClr val="000000"/>
              </a:solidFill>
            </a:endParaRPr>
          </a:p>
        </p:txBody>
      </p:sp>
      <p:sp>
        <p:nvSpPr>
          <p:cNvPr id="22532" name="Notes Placeholder 1">
            <a:extLst>
              <a:ext uri="{FF2B5EF4-FFF2-40B4-BE49-F238E27FC236}">
                <a16:creationId xmlns:a16="http://schemas.microsoft.com/office/drawing/2014/main" id="{5B658698-2997-764B-B848-294CD02D61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b="1">
                <a:cs typeface="Geneva" charset="0"/>
              </a:rPr>
              <a:t>Downsizing</a:t>
            </a:r>
            <a:r>
              <a:rPr lang="en-US" altLang="en-US">
                <a:cs typeface="Geneva" charset="0"/>
              </a:rPr>
              <a:t> – the planned elimination of large numbers of personnel designed to enhance organizational competitiveness.</a:t>
            </a:r>
          </a:p>
          <a:p>
            <a:pPr eaLnBrk="1" hangingPunct="1">
              <a:spcBef>
                <a:spcPct val="0"/>
              </a:spcBef>
            </a:pPr>
            <a:r>
              <a:rPr lang="en-US" altLang="en-US">
                <a:cs typeface="Geneva" charset="0"/>
              </a:rPr>
              <a:t> Reasons why organizations downsize include:</a:t>
            </a:r>
          </a:p>
          <a:p>
            <a:pPr eaLnBrk="1" hangingPunct="1">
              <a:spcBef>
                <a:spcPct val="0"/>
              </a:spcBef>
              <a:buFontTx/>
              <a:buChar char="•"/>
            </a:pPr>
            <a:r>
              <a:rPr lang="en-US" altLang="en-US">
                <a:cs typeface="Geneva" charset="0"/>
              </a:rPr>
              <a:t>Cost reduction through decreased labor.</a:t>
            </a:r>
          </a:p>
          <a:p>
            <a:pPr marL="228600" lvl="1" indent="-228600" eaLnBrk="1" hangingPunct="1">
              <a:spcBef>
                <a:spcPct val="0"/>
              </a:spcBef>
              <a:buFontTx/>
              <a:buChar char="•"/>
            </a:pPr>
            <a:r>
              <a:rPr lang="en-US" altLang="en-US">
                <a:ea typeface="ＭＳ Ｐゴシック" panose="020B0600070205080204" pitchFamily="34" charset="-128"/>
                <a:cs typeface="Geneva" charset="0"/>
              </a:rPr>
              <a:t>Technological changes reduce need for labor</a:t>
            </a:r>
          </a:p>
          <a:p>
            <a:pPr marL="228600" lvl="1" indent="-228600" eaLnBrk="1" hangingPunct="1">
              <a:spcBef>
                <a:spcPct val="0"/>
              </a:spcBef>
              <a:buFontTx/>
              <a:buChar char="•"/>
            </a:pPr>
            <a:r>
              <a:rPr lang="en-US" altLang="en-US">
                <a:ea typeface="ＭＳ Ｐゴシック" panose="020B0600070205080204" pitchFamily="34" charset="-128"/>
                <a:cs typeface="Geneva" charset="0"/>
              </a:rPr>
              <a:t>Closing outdated plants.</a:t>
            </a:r>
          </a:p>
          <a:p>
            <a:pPr eaLnBrk="1" hangingPunct="1">
              <a:spcBef>
                <a:spcPct val="0"/>
              </a:spcBef>
              <a:buFontTx/>
              <a:buChar char="•"/>
            </a:pPr>
            <a:r>
              <a:rPr lang="en-US" altLang="en-US">
                <a:cs typeface="Geneva" charset="0"/>
              </a:rPr>
              <a:t> Organizations changed location of where they do business.</a:t>
            </a:r>
          </a:p>
          <a:p>
            <a:pPr eaLnBrk="1" hangingPunct="1">
              <a:spcBef>
                <a:spcPct val="0"/>
              </a:spcBef>
              <a:buFontTx/>
              <a:buChar char="•"/>
            </a:pPr>
            <a:r>
              <a:rPr lang="en-US" altLang="en-US">
                <a:cs typeface="Geneva" charset="0"/>
              </a:rPr>
              <a:t> Mergers and acquisitions reduced the need for large bureaucracies. For economic reasons, many firms relocated parts of operations.</a:t>
            </a:r>
          </a:p>
          <a:p>
            <a:r>
              <a:rPr lang="en-US" altLang="en-US">
                <a:cs typeface="Geneva" charset="0"/>
              </a:rPr>
              <a:t>Although downsizing has an immediate effect on costs, much of the evidence suggests that it has negative effects on long-term organizational effectiveness, especially for some types of firms. Many companies that are doing quite well still downsize their workforce regularly for strategic reasons. For example, although Microsoft was doing fine in 2014, it still laid off 18,000 workers in the phone and tablet divisions after purchasing Nokia left the company with a surplus of workers in those areas. Similarly, Hewlett-Packard cut 16,000 jobs that same year and used $1 billion in savings to invest more heavily in cloud computing services.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108AA8EF-542F-C9A7-3E26-F1448A0D41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238BC059-C912-4AE4-A228-37644051A79D}"/>
              </a:ext>
            </a:extLst>
          </p:cNvPr>
          <p:cNvSpPr>
            <a:spLocks noGrp="1"/>
          </p:cNvSpPr>
          <p:nvPr>
            <p:ph type="body" idx="1"/>
          </p:nvPr>
        </p:nvSpPr>
        <p:spPr bwMode="auto">
          <a:xfrm>
            <a:off x="685800" y="4648200"/>
            <a:ext cx="51816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50000"/>
              </a:lnSpc>
            </a:pPr>
            <a:r>
              <a:rPr lang="en-US" altLang="en-US" sz="2800">
                <a:solidFill>
                  <a:srgbClr val="184B5B"/>
                </a:solidFill>
                <a:cs typeface="Geneva" charset="0"/>
              </a:rPr>
              <a:t>Three negative  long-term effects of an improperly managed downsizing effort include:</a:t>
            </a:r>
          </a:p>
          <a:p>
            <a:pPr marL="685800" lvl="1" indent="-228600">
              <a:lnSpc>
                <a:spcPct val="50000"/>
              </a:lnSpc>
              <a:buFont typeface="Calibri" panose="020F0502020204030204" pitchFamily="34" charset="0"/>
              <a:buAutoNum type="arabicPeriod"/>
            </a:pPr>
            <a:r>
              <a:rPr lang="en-US" altLang="en-US">
                <a:ea typeface="ＭＳ Ｐゴシック" panose="020B0600070205080204" pitchFamily="34" charset="-128"/>
                <a:cs typeface="Geneva" charset="0"/>
              </a:rPr>
              <a:t>Lower long-term profit, performance and productivity</a:t>
            </a:r>
          </a:p>
          <a:p>
            <a:pPr marL="685800" lvl="1" indent="-228600">
              <a:lnSpc>
                <a:spcPct val="50000"/>
              </a:lnSpc>
              <a:buFont typeface="Calibri" panose="020F0502020204030204" pitchFamily="34" charset="0"/>
              <a:buAutoNum type="arabicPeriod"/>
            </a:pPr>
            <a:r>
              <a:rPr lang="en-US" altLang="en-US">
                <a:ea typeface="ＭＳ Ｐゴシック" panose="020B0600070205080204" pitchFamily="34" charset="-128"/>
                <a:cs typeface="Geneva" charset="0"/>
              </a:rPr>
              <a:t>Loss of talent</a:t>
            </a:r>
          </a:p>
          <a:p>
            <a:pPr marL="685800" lvl="1" indent="-228600">
              <a:lnSpc>
                <a:spcPct val="80000"/>
              </a:lnSpc>
              <a:buFont typeface="Calibri" panose="020F0502020204030204" pitchFamily="34" charset="0"/>
              <a:buAutoNum type="arabicPeriod"/>
            </a:pPr>
            <a:r>
              <a:rPr lang="en-US" altLang="en-US">
                <a:ea typeface="ＭＳ Ｐゴシック" panose="020B0600070205080204" pitchFamily="34" charset="-128"/>
                <a:cs typeface="Geneva" charset="0"/>
              </a:rPr>
              <a:t>Disrupts social networks needed for creativity and innovation. The key to a successful downsizing effort is to avoid indiscriminant across the-board reductions, and instead perform surgical strategic cuts that not only reduce costs, but also improve the firm’s competitive position.</a:t>
            </a:r>
          </a:p>
          <a:p>
            <a:pPr eaLnBrk="1" hangingPunct="1">
              <a:lnSpc>
                <a:spcPct val="50000"/>
              </a:lnSpc>
              <a:spcBef>
                <a:spcPct val="0"/>
              </a:spcBef>
            </a:pPr>
            <a:endParaRPr lang="en-US" altLang="en-US">
              <a:cs typeface="Geneva" charset="0"/>
            </a:endParaRPr>
          </a:p>
          <a:p>
            <a:pPr eaLnBrk="1" hangingPunct="1">
              <a:lnSpc>
                <a:spcPct val="50000"/>
              </a:lnSpc>
              <a:spcBef>
                <a:spcPct val="0"/>
              </a:spcBef>
            </a:pPr>
            <a:r>
              <a:rPr lang="en-US" altLang="en-US">
                <a:cs typeface="Geneva" charset="0"/>
              </a:rPr>
              <a:t>Many firms that announce a downsizing campaign show worse, rather than better, financial performance.  Reasons include:</a:t>
            </a:r>
          </a:p>
          <a:p>
            <a:pPr eaLnBrk="1" hangingPunct="1">
              <a:lnSpc>
                <a:spcPct val="50000"/>
              </a:lnSpc>
              <a:spcBef>
                <a:spcPct val="0"/>
              </a:spcBef>
              <a:buFontTx/>
              <a:buChar char="•"/>
            </a:pPr>
            <a:r>
              <a:rPr lang="en-US" altLang="en-US">
                <a:cs typeface="Geneva" charset="0"/>
              </a:rPr>
              <a:t>Although the initial cost savings are a short-term plus, the long-term effects of an improperly managed downsizing effort can be negative.</a:t>
            </a:r>
          </a:p>
          <a:p>
            <a:pPr eaLnBrk="1" hangingPunct="1">
              <a:lnSpc>
                <a:spcPct val="50000"/>
              </a:lnSpc>
              <a:spcBef>
                <a:spcPct val="0"/>
              </a:spcBef>
              <a:buFontTx/>
              <a:buChar char="•"/>
            </a:pPr>
            <a:r>
              <a:rPr lang="en-US" altLang="en-US">
                <a:cs typeface="Geneva" charset="0"/>
              </a:rPr>
              <a:t>Many downsizing campaigns let go people who turn out to be irreplaceable assets.</a:t>
            </a:r>
          </a:p>
          <a:p>
            <a:pPr eaLnBrk="1" hangingPunct="1">
              <a:lnSpc>
                <a:spcPct val="50000"/>
              </a:lnSpc>
              <a:spcBef>
                <a:spcPct val="0"/>
              </a:spcBef>
              <a:buFontTx/>
              <a:buChar char="•"/>
            </a:pPr>
            <a:r>
              <a:rPr lang="en-US" altLang="en-US">
                <a:cs typeface="Geneva" charset="0"/>
              </a:rPr>
              <a:t>Employees who survive the staff purges often become narrow-minded, self-absorbed, and risk-averse.</a:t>
            </a:r>
          </a:p>
          <a:p>
            <a:pPr eaLnBrk="1" hangingPunct="1">
              <a:lnSpc>
                <a:spcPct val="50000"/>
              </a:lnSpc>
              <a:spcBef>
                <a:spcPct val="0"/>
              </a:spcBef>
            </a:pPr>
            <a:r>
              <a:rPr lang="en-US" altLang="en-US">
                <a:cs typeface="Geneva" charset="0"/>
              </a:rPr>
              <a:t>Downsizing not only leads to a loss of talent, but in many cases it disrupts the social networks needed to promote creativity and flexibility. Many employees also start looking for alternative employment opportunities. </a:t>
            </a:r>
          </a:p>
          <a:p>
            <a:pPr eaLnBrk="1" hangingPunct="1">
              <a:lnSpc>
                <a:spcPct val="50000"/>
              </a:lnSpc>
              <a:spcBef>
                <a:spcPct val="0"/>
              </a:spcBef>
            </a:pPr>
            <a:r>
              <a:rPr lang="en-US" altLang="en-US">
                <a:cs typeface="Geneva" charset="0"/>
              </a:rPr>
              <a:t>The negative publicity associated with a downsizing campaign can also hurt the company</a:t>
            </a:r>
            <a:r>
              <a:rPr lang="ja-JP" altLang="en-US">
                <a:cs typeface="Geneva" charset="0"/>
              </a:rPr>
              <a:t>’</a:t>
            </a:r>
            <a:r>
              <a:rPr lang="en-US" altLang="ja-JP">
                <a:cs typeface="Geneva" charset="0"/>
              </a:rPr>
              <a:t>s image in the labor market, making it more difficult to recruit employees later.</a:t>
            </a:r>
          </a:p>
          <a:p>
            <a:pPr eaLnBrk="1" hangingPunct="1">
              <a:lnSpc>
                <a:spcPct val="50000"/>
              </a:lnSpc>
              <a:spcBef>
                <a:spcPct val="0"/>
              </a:spcBef>
            </a:pPr>
            <a:r>
              <a:rPr lang="en-US" altLang="en-US">
                <a:cs typeface="Geneva" charset="0"/>
              </a:rPr>
              <a:t>In an age of blogs and text messaging, once-private practice of laying off employees is increasingly transparent, and any organizational mistake that gets made in the process is likely to become highly public. The key to avoiding reputation damage is to ensure that the need for the layoff is well explained and that procedures for implementing the layoff are fair, avoid indiscriminant across-the board cuts, and instead perform surgical strategic cuts that not only reduce costs, but also improve the firm</a:t>
            </a:r>
            <a:r>
              <a:rPr lang="ja-JP" altLang="en-US">
                <a:cs typeface="Geneva" charset="0"/>
              </a:rPr>
              <a:t>’</a:t>
            </a:r>
            <a:r>
              <a:rPr lang="en-US" altLang="ja-JP">
                <a:cs typeface="Geneva" charset="0"/>
              </a:rPr>
              <a:t>s competitive position.</a:t>
            </a:r>
          </a:p>
          <a:p>
            <a:pPr>
              <a:lnSpc>
                <a:spcPct val="50000"/>
              </a:lnSpc>
            </a:pPr>
            <a:endParaRPr lang="en-US" altLang="en-US" sz="1000">
              <a:cs typeface="Geneva" charset="0"/>
            </a:endParaRPr>
          </a:p>
          <a:p>
            <a:pPr>
              <a:lnSpc>
                <a:spcPct val="50000"/>
              </a:lnSpc>
            </a:pPr>
            <a:endParaRPr lang="en-US" altLang="en-US" sz="1000">
              <a:cs typeface="Geneva" charset="0"/>
            </a:endParaRPr>
          </a:p>
          <a:p>
            <a:pPr marL="685800" lvl="1" indent="-228600">
              <a:lnSpc>
                <a:spcPct val="80000"/>
              </a:lnSpc>
            </a:pPr>
            <a:endParaRPr lang="en-US" altLang="en-US" sz="2800">
              <a:solidFill>
                <a:srgbClr val="184B5B"/>
              </a:solidFill>
              <a:ea typeface="ＭＳ Ｐゴシック" panose="020B0600070205080204" pitchFamily="34" charset="-128"/>
              <a:cs typeface="Geneva" charset="0"/>
            </a:endParaRPr>
          </a:p>
          <a:p>
            <a:pPr>
              <a:lnSpc>
                <a:spcPct val="80000"/>
              </a:lnSpc>
            </a:pPr>
            <a:endParaRPr lang="en-US" altLang="en-US">
              <a:cs typeface="Geneva" charset="0"/>
            </a:endParaRPr>
          </a:p>
        </p:txBody>
      </p:sp>
      <p:sp>
        <p:nvSpPr>
          <p:cNvPr id="24580" name="Slide Number Placeholder 3">
            <a:extLst>
              <a:ext uri="{FF2B5EF4-FFF2-40B4-BE49-F238E27FC236}">
                <a16:creationId xmlns:a16="http://schemas.microsoft.com/office/drawing/2014/main" id="{2B82EE2F-06CB-E05D-FEB4-0CA15FE87E2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EF2FE68-4187-4FE7-9D4E-9E53F1ED0147}" type="slidenum">
              <a:rPr lang="en-US" altLang="en-US" sz="1200">
                <a:solidFill>
                  <a:srgbClr val="000000"/>
                </a:solidFill>
              </a:rPr>
              <a:pPr/>
              <a:t>8</a:t>
            </a:fld>
            <a:endParaRPr lang="en-US" altLang="en-US" sz="1200">
              <a:solidFill>
                <a:srgbClr val="00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4257C67D-9A5E-C977-A203-12D6DF41EB1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C501CCC2-BF49-0367-8909-E33383E407A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809625" eaLnBrk="1" hangingPunct="1">
              <a:buClr>
                <a:srgbClr val="000000"/>
              </a:buClr>
              <a:buFont typeface="Wingdings" panose="05000000000000000000" pitchFamily="2" charset="2"/>
              <a:buNone/>
            </a:pPr>
            <a:r>
              <a:rPr lang="en-US" altLang="en-US">
                <a:cs typeface="Geneva" charset="0"/>
              </a:rPr>
              <a:t>The average age of the U.S. worker is increasing. </a:t>
            </a:r>
            <a:r>
              <a:rPr lang="en-US" altLang="en-US">
                <a:solidFill>
                  <a:srgbClr val="4A452A"/>
                </a:solidFill>
                <a:cs typeface="Geneva" charset="0"/>
              </a:rPr>
              <a:t>Baby boomers are not retiring early due to:</a:t>
            </a:r>
          </a:p>
          <a:p>
            <a:pPr marL="688975" lvl="1" indent="-342900" defTabSz="809625" eaLnBrk="1" hangingPunct="1">
              <a:buClr>
                <a:srgbClr val="000000"/>
              </a:buClr>
              <a:buFont typeface="Wingdings" panose="05000000000000000000" pitchFamily="2" charset="2"/>
              <a:buChar char="§"/>
            </a:pPr>
            <a:r>
              <a:rPr lang="en-US" altLang="en-US">
                <a:solidFill>
                  <a:srgbClr val="4A452A"/>
                </a:solidFill>
                <a:ea typeface="ＭＳ Ｐゴシック" panose="020B0600070205080204" pitchFamily="34" charset="-128"/>
                <a:cs typeface="Geneva" charset="0"/>
              </a:rPr>
              <a:t>improved health</a:t>
            </a:r>
          </a:p>
          <a:p>
            <a:pPr marL="688975" lvl="1" indent="-342900" defTabSz="809625" eaLnBrk="1" hangingPunct="1">
              <a:buClr>
                <a:srgbClr val="000000"/>
              </a:buClr>
              <a:buFont typeface="Wingdings" panose="05000000000000000000" pitchFamily="2" charset="2"/>
              <a:buChar char="§"/>
            </a:pPr>
            <a:r>
              <a:rPr lang="en-US" altLang="en-US">
                <a:solidFill>
                  <a:srgbClr val="4A452A"/>
                </a:solidFill>
                <a:ea typeface="ＭＳ Ｐゴシック" panose="020B0600070205080204" pitchFamily="34" charset="-128"/>
                <a:cs typeface="Geneva" charset="0"/>
              </a:rPr>
              <a:t>fear that Social Security will be cut</a:t>
            </a:r>
          </a:p>
          <a:p>
            <a:pPr marL="688975" lvl="1" indent="-342900" defTabSz="809625" eaLnBrk="1" hangingPunct="1">
              <a:buClr>
                <a:srgbClr val="000000"/>
              </a:buClr>
              <a:buFont typeface="Wingdings" panose="05000000000000000000" pitchFamily="2" charset="2"/>
              <a:buChar char="§"/>
            </a:pPr>
            <a:r>
              <a:rPr lang="en-US" altLang="en-US">
                <a:solidFill>
                  <a:srgbClr val="4A452A"/>
                </a:solidFill>
                <a:ea typeface="ＭＳ Ｐゴシック" panose="020B0600070205080204" pitchFamily="34" charset="-128"/>
                <a:cs typeface="Geneva" charset="0"/>
              </a:rPr>
              <a:t>mandatory retirement is outlawed</a:t>
            </a:r>
          </a:p>
          <a:p>
            <a:pPr marL="688975" lvl="1" indent="-342900" defTabSz="809625" eaLnBrk="1" hangingPunct="1">
              <a:buClr>
                <a:srgbClr val="000000"/>
              </a:buClr>
              <a:buFont typeface="Wingdings" panose="05000000000000000000" pitchFamily="2" charset="2"/>
              <a:buChar char="§"/>
            </a:pPr>
            <a:r>
              <a:rPr lang="en-US" altLang="en-US">
                <a:solidFill>
                  <a:srgbClr val="4A452A"/>
                </a:solidFill>
                <a:ea typeface="ＭＳ Ｐゴシック" panose="020B0600070205080204" pitchFamily="34" charset="-128"/>
                <a:cs typeface="Geneva" charset="0"/>
              </a:rPr>
              <a:t>collapse of the financial and housing markets made it economically unviable to retire</a:t>
            </a:r>
          </a:p>
          <a:p>
            <a:pPr defTabSz="809625" eaLnBrk="1" hangingPunct="1">
              <a:buClr>
                <a:srgbClr val="000000"/>
              </a:buClr>
              <a:buFont typeface="Wingdings" panose="05000000000000000000" pitchFamily="2" charset="2"/>
              <a:buNone/>
            </a:pPr>
            <a:r>
              <a:rPr lang="en-US" altLang="en-US">
                <a:solidFill>
                  <a:srgbClr val="4A452A"/>
                </a:solidFill>
                <a:cs typeface="Geneva" charset="0"/>
              </a:rPr>
              <a:t>Another means of reducing a labor surplus is to offer an early retirement program.  Many employers try </a:t>
            </a:r>
            <a:r>
              <a:rPr lang="en-US" altLang="en-US" b="1">
                <a:solidFill>
                  <a:srgbClr val="4A452A"/>
                </a:solidFill>
                <a:cs typeface="Geneva" charset="0"/>
              </a:rPr>
              <a:t>voluntary attrition </a:t>
            </a:r>
            <a:r>
              <a:rPr lang="en-US" altLang="en-US">
                <a:solidFill>
                  <a:srgbClr val="4A452A"/>
                </a:solidFill>
                <a:cs typeface="Geneva" charset="0"/>
              </a:rPr>
              <a:t>among older workers through early retirement incentive programs. </a:t>
            </a:r>
            <a:r>
              <a:rPr lang="en-US" altLang="en-US">
                <a:cs typeface="Geneva" charset="0"/>
              </a:rPr>
              <a:t>Because of improved health of the older worker and decrease in physical demands of the job individuals are able to work long past the traditional retirement age.  Although an  older workforce brings experience and stability, it can be more costly than younger workers because of seniority, higher medical costs, and higher pension contributions.  Many employers are stressing early retirement by offering incentive programs to older employees.  </a:t>
            </a:r>
          </a:p>
          <a:p>
            <a:pPr defTabSz="809625" eaLnBrk="1" hangingPunct="1">
              <a:spcBef>
                <a:spcPct val="0"/>
              </a:spcBef>
            </a:pPr>
            <a:endParaRPr lang="en-US" altLang="en-US">
              <a:cs typeface="Geneva" charset="0"/>
            </a:endParaRPr>
          </a:p>
          <a:p>
            <a:pPr defTabSz="809625" eaLnBrk="1" hangingPunct="1">
              <a:spcBef>
                <a:spcPct val="0"/>
              </a:spcBef>
            </a:pPr>
            <a:endParaRPr lang="en-US" altLang="en-US">
              <a:cs typeface="Geneva" charset="0"/>
            </a:endParaRPr>
          </a:p>
        </p:txBody>
      </p:sp>
      <p:sp>
        <p:nvSpPr>
          <p:cNvPr id="26628" name="Slide Number Placeholder 3">
            <a:extLst>
              <a:ext uri="{FF2B5EF4-FFF2-40B4-BE49-F238E27FC236}">
                <a16:creationId xmlns:a16="http://schemas.microsoft.com/office/drawing/2014/main" id="{FA9F8D23-B658-3F9A-DC0E-D10874BFDA9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CA6B730-D58E-4783-AA1D-A697BB257B1D}" type="slidenum">
              <a:rPr lang="en-US" altLang="en-US" sz="1200">
                <a:solidFill>
                  <a:srgbClr val="000000"/>
                </a:solidFill>
              </a:rPr>
              <a:pPr/>
              <a:t>9</a:t>
            </a:fld>
            <a:endParaRPr lang="en-US" altLang="en-US" sz="1200">
              <a:solidFill>
                <a:srgbClr val="000000"/>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11</a:t>
            </a:fld>
            <a:endParaRPr lang="en-GB"/>
          </a:p>
        </p:txBody>
      </p:sp>
    </p:spTree>
    <p:extLst>
      <p:ext uri="{BB962C8B-B14F-4D97-AF65-F5344CB8AC3E}">
        <p14:creationId xmlns:p14="http://schemas.microsoft.com/office/powerpoint/2010/main" val="5039752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Recruitment Decisions</a:t>
            </a:r>
          </a:p>
          <a:p>
            <a:endParaRPr lang="en-GB" dirty="0"/>
          </a:p>
          <a:p>
            <a:pPr eaLnBrk="1" hangingPunct="1"/>
            <a:r>
              <a:rPr lang="en-GB" altLang="en-US" dirty="0">
                <a:latin typeface="Verdana" panose="020B0604030504040204" pitchFamily="34" charset="0"/>
                <a:cs typeface="Arial" panose="020B0604020202020204" pitchFamily="34" charset="0"/>
              </a:rPr>
              <a:t>Who do we want?</a:t>
            </a:r>
          </a:p>
          <a:p>
            <a:pPr eaLnBrk="1" hangingPunct="1"/>
            <a:r>
              <a:rPr lang="en-GB" altLang="en-US" dirty="0">
                <a:latin typeface="Verdana" panose="020B0604030504040204" pitchFamily="34" charset="0"/>
                <a:cs typeface="Arial" panose="020B0604020202020204" pitchFamily="34" charset="0"/>
              </a:rPr>
              <a:t>How can we attract them?</a:t>
            </a:r>
          </a:p>
          <a:p>
            <a:pPr eaLnBrk="1" hangingPunct="1"/>
            <a:r>
              <a:rPr lang="en-GB" altLang="en-US" dirty="0">
                <a:latin typeface="Verdana" panose="020B0604030504040204" pitchFamily="34" charset="0"/>
                <a:cs typeface="Arial" panose="020B0604020202020204" pitchFamily="34" charset="0"/>
              </a:rPr>
              <a:t>How do we identify them?</a:t>
            </a:r>
          </a:p>
          <a:p>
            <a:pPr eaLnBrk="1" hangingPunct="1"/>
            <a:r>
              <a:rPr lang="en-GB" altLang="en-US" dirty="0">
                <a:latin typeface="Verdana" panose="020B0604030504040204" pitchFamily="34" charset="0"/>
                <a:cs typeface="Arial" panose="020B0604020202020204" pitchFamily="34" charset="0"/>
              </a:rPr>
              <a:t>How do we know we have got it right?</a:t>
            </a:r>
          </a:p>
          <a:p>
            <a:pPr eaLnBrk="1" hangingPunct="1"/>
            <a:r>
              <a:rPr lang="en-GB" altLang="en-US" dirty="0">
                <a:latin typeface="Verdana" panose="020B0604030504040204" pitchFamily="34" charset="0"/>
                <a:cs typeface="Arial" panose="020B0604020202020204" pitchFamily="34" charset="0"/>
              </a:rPr>
              <a:t>Who should be involved in the process?</a:t>
            </a:r>
          </a:p>
          <a:p>
            <a:endParaRPr lang="en-GB" b="1" dirty="0"/>
          </a:p>
          <a:p>
            <a:pPr eaLnBrk="1" hangingPunct="1">
              <a:lnSpc>
                <a:spcPct val="80000"/>
              </a:lnSpc>
              <a:buFont typeface="Wingdings" panose="05000000000000000000" pitchFamily="2" charset="2"/>
              <a:buNone/>
            </a:pPr>
            <a:r>
              <a:rPr lang="en-GB" altLang="en-US" sz="1200" b="1" dirty="0">
                <a:latin typeface="Verdana" panose="020B0604030504040204" pitchFamily="34" charset="0"/>
                <a:cs typeface="Arial" panose="020B0604020202020204" pitchFamily="34" charset="0"/>
              </a:rPr>
              <a:t>Recruitment strategy may be affected by size:</a:t>
            </a:r>
          </a:p>
          <a:p>
            <a:pPr eaLnBrk="1" hangingPunct="1">
              <a:lnSpc>
                <a:spcPct val="80000"/>
              </a:lnSpc>
              <a:buFont typeface="Wingdings" panose="05000000000000000000" pitchFamily="2" charset="2"/>
              <a:buNone/>
            </a:pPr>
            <a:endParaRPr lang="en-GB" altLang="en-US" sz="1200" dirty="0">
              <a:latin typeface="Verdana" panose="020B0604030504040204" pitchFamily="34" charset="0"/>
              <a:cs typeface="Arial" panose="020B0604020202020204" pitchFamily="34" charset="0"/>
            </a:endParaRPr>
          </a:p>
          <a:p>
            <a:pPr eaLnBrk="1" hangingPunct="1">
              <a:lnSpc>
                <a:spcPct val="80000"/>
              </a:lnSpc>
            </a:pPr>
            <a:r>
              <a:rPr lang="en-GB" altLang="en-US" sz="1200" dirty="0">
                <a:latin typeface="Verdana" panose="020B0604030504040204" pitchFamily="34" charset="0"/>
                <a:cs typeface="Arial" panose="020B0604020202020204" pitchFamily="34" charset="0"/>
              </a:rPr>
              <a:t>Large organisations more likely to have dedicated staff, more sources, adopt diversity practices </a:t>
            </a:r>
            <a:r>
              <a:rPr lang="en-GB" altLang="en-US" sz="1050" dirty="0">
                <a:latin typeface="Verdana" panose="020B0604030504040204" pitchFamily="34" charset="0"/>
                <a:cs typeface="Arial" panose="020B0604020202020204" pitchFamily="34" charset="0"/>
              </a:rPr>
              <a:t>Hoque and Noon 2004</a:t>
            </a:r>
          </a:p>
          <a:p>
            <a:pPr eaLnBrk="1" hangingPunct="1">
              <a:lnSpc>
                <a:spcPct val="80000"/>
              </a:lnSpc>
            </a:pPr>
            <a:endParaRPr lang="en-GB" altLang="en-US" sz="1200" dirty="0">
              <a:latin typeface="Verdana" panose="020B0604030504040204" pitchFamily="34" charset="0"/>
              <a:cs typeface="Arial" panose="020B0604020202020204" pitchFamily="34" charset="0"/>
            </a:endParaRPr>
          </a:p>
          <a:p>
            <a:pPr eaLnBrk="1" hangingPunct="1">
              <a:lnSpc>
                <a:spcPct val="80000"/>
              </a:lnSpc>
            </a:pPr>
            <a:r>
              <a:rPr lang="en-GB" altLang="en-US" sz="1200" dirty="0">
                <a:latin typeface="Verdana" panose="020B0604030504040204" pitchFamily="34" charset="0"/>
                <a:cs typeface="Arial" panose="020B0604020202020204" pitchFamily="34" charset="0"/>
              </a:rPr>
              <a:t>SMEs less likely to recruit nationally or internally but have greater knowledge of local markets </a:t>
            </a:r>
            <a:r>
              <a:rPr lang="en-GB" altLang="en-US" sz="1050" dirty="0">
                <a:latin typeface="Verdana" panose="020B0604030504040204" pitchFamily="34" charset="0"/>
                <a:cs typeface="Arial" panose="020B0604020202020204" pitchFamily="34" charset="0"/>
              </a:rPr>
              <a:t>Lockyer and </a:t>
            </a:r>
            <a:r>
              <a:rPr lang="en-GB" altLang="en-US" sz="1050" dirty="0" err="1">
                <a:latin typeface="Verdana" panose="020B0604030504040204" pitchFamily="34" charset="0"/>
                <a:cs typeface="Arial" panose="020B0604020202020204" pitchFamily="34" charset="0"/>
              </a:rPr>
              <a:t>Scholarios</a:t>
            </a:r>
            <a:r>
              <a:rPr lang="en-GB" altLang="en-US" sz="1050" dirty="0">
                <a:latin typeface="Verdana" panose="020B0604030504040204" pitchFamily="34" charset="0"/>
                <a:cs typeface="Arial" panose="020B0604020202020204" pitchFamily="34" charset="0"/>
              </a:rPr>
              <a:t> 2004</a:t>
            </a:r>
          </a:p>
          <a:p>
            <a:pPr eaLnBrk="1" hangingPunct="1">
              <a:lnSpc>
                <a:spcPct val="80000"/>
              </a:lnSpc>
            </a:pPr>
            <a:endParaRPr lang="en-GB" altLang="en-US" sz="1050" dirty="0">
              <a:latin typeface="Verdana" panose="020B0604030504040204" pitchFamily="34" charset="0"/>
              <a:cs typeface="Arial" panose="020B0604020202020204" pitchFamily="34" charset="0"/>
            </a:endParaRPr>
          </a:p>
          <a:p>
            <a:pPr eaLnBrk="1" hangingPunct="1">
              <a:lnSpc>
                <a:spcPct val="80000"/>
              </a:lnSpc>
            </a:pPr>
            <a:r>
              <a:rPr lang="en-GB" altLang="en-US" sz="1050" b="1" dirty="0">
                <a:latin typeface="Verdana" panose="020B0604030504040204" pitchFamily="34" charset="0"/>
                <a:cs typeface="Arial" panose="020B0604020202020204" pitchFamily="34" charset="0"/>
              </a:rPr>
              <a:t>Range of Methods</a:t>
            </a:r>
          </a:p>
          <a:p>
            <a:pPr eaLnBrk="1" hangingPunct="1">
              <a:lnSpc>
                <a:spcPct val="80000"/>
              </a:lnSpc>
              <a:buFont typeface="Wingdings" pitchFamily="2" charset="2"/>
              <a:buChar char="n"/>
              <a:defRPr/>
            </a:pPr>
            <a:r>
              <a:rPr lang="en-GB" sz="1050" dirty="0">
                <a:ea typeface="+mn-ea"/>
              </a:rPr>
              <a:t>Local university careers service</a:t>
            </a:r>
          </a:p>
          <a:p>
            <a:pPr eaLnBrk="1" hangingPunct="1">
              <a:lnSpc>
                <a:spcPct val="80000"/>
              </a:lnSpc>
              <a:buFont typeface="Wingdings" pitchFamily="2" charset="2"/>
              <a:buChar char="n"/>
              <a:defRPr/>
            </a:pPr>
            <a:r>
              <a:rPr lang="en-GB" sz="1050" dirty="0">
                <a:ea typeface="+mn-ea"/>
              </a:rPr>
              <a:t>Advert in local/national newspapers</a:t>
            </a:r>
          </a:p>
          <a:p>
            <a:pPr eaLnBrk="1" hangingPunct="1">
              <a:lnSpc>
                <a:spcPct val="80000"/>
              </a:lnSpc>
              <a:buFont typeface="Wingdings" pitchFamily="2" charset="2"/>
              <a:buChar char="n"/>
              <a:defRPr/>
            </a:pPr>
            <a:r>
              <a:rPr lang="en-GB" sz="1050" dirty="0">
                <a:ea typeface="+mn-ea"/>
              </a:rPr>
              <a:t>Company website</a:t>
            </a:r>
          </a:p>
          <a:p>
            <a:pPr eaLnBrk="1" hangingPunct="1">
              <a:lnSpc>
                <a:spcPct val="80000"/>
              </a:lnSpc>
              <a:buFont typeface="Wingdings" pitchFamily="2" charset="2"/>
              <a:buChar char="n"/>
              <a:defRPr/>
            </a:pPr>
            <a:r>
              <a:rPr lang="en-GB" sz="1050" dirty="0">
                <a:ea typeface="+mn-ea"/>
              </a:rPr>
              <a:t>Professional bodies</a:t>
            </a:r>
          </a:p>
          <a:p>
            <a:pPr eaLnBrk="1" hangingPunct="1">
              <a:lnSpc>
                <a:spcPct val="80000"/>
              </a:lnSpc>
              <a:buFont typeface="Wingdings" pitchFamily="2" charset="2"/>
              <a:buChar char="n"/>
              <a:defRPr/>
            </a:pPr>
            <a:r>
              <a:rPr lang="en-GB" sz="1050" dirty="0">
                <a:ea typeface="+mn-ea"/>
              </a:rPr>
              <a:t>Recruitment websites</a:t>
            </a:r>
          </a:p>
          <a:p>
            <a:pPr eaLnBrk="1" hangingPunct="1">
              <a:lnSpc>
                <a:spcPct val="80000"/>
              </a:lnSpc>
              <a:buFont typeface="Wingdings" pitchFamily="2" charset="2"/>
              <a:buChar char="n"/>
              <a:defRPr/>
            </a:pPr>
            <a:r>
              <a:rPr lang="en-GB" sz="1050" dirty="0">
                <a:ea typeface="+mn-ea"/>
              </a:rPr>
              <a:t>Produce articles for trade press</a:t>
            </a:r>
          </a:p>
          <a:p>
            <a:pPr eaLnBrk="1" hangingPunct="1">
              <a:lnSpc>
                <a:spcPct val="80000"/>
              </a:lnSpc>
              <a:buFont typeface="Wingdings" pitchFamily="2" charset="2"/>
              <a:buChar char="n"/>
              <a:defRPr/>
            </a:pPr>
            <a:r>
              <a:rPr lang="en-GB" sz="1050" dirty="0">
                <a:ea typeface="+mn-ea"/>
              </a:rPr>
              <a:t>Develop links with local schools</a:t>
            </a:r>
          </a:p>
          <a:p>
            <a:pPr eaLnBrk="1" hangingPunct="1">
              <a:lnSpc>
                <a:spcPct val="80000"/>
              </a:lnSpc>
              <a:buFont typeface="Wingdings" pitchFamily="2" charset="2"/>
              <a:buChar char="n"/>
              <a:defRPr/>
            </a:pPr>
            <a:r>
              <a:rPr lang="en-GB" sz="1050" dirty="0">
                <a:ea typeface="+mn-ea"/>
              </a:rPr>
              <a:t>Offer work experience or vacation employment</a:t>
            </a:r>
          </a:p>
          <a:p>
            <a:pPr eaLnBrk="1" hangingPunct="1">
              <a:lnSpc>
                <a:spcPct val="80000"/>
              </a:lnSpc>
              <a:buFont typeface="Wingdings" pitchFamily="2" charset="2"/>
              <a:buChar char="n"/>
              <a:defRPr/>
            </a:pPr>
            <a:r>
              <a:rPr lang="en-GB" sz="1050" dirty="0">
                <a:ea typeface="+mn-ea"/>
              </a:rPr>
              <a:t>Offer university sponsorship</a:t>
            </a:r>
          </a:p>
          <a:p>
            <a:pPr eaLnBrk="1" hangingPunct="1">
              <a:lnSpc>
                <a:spcPct val="80000"/>
              </a:lnSpc>
              <a:buFont typeface="Wingdings" pitchFamily="2" charset="2"/>
              <a:buChar char="n"/>
              <a:defRPr/>
            </a:pPr>
            <a:r>
              <a:rPr lang="en-GB" sz="1050" dirty="0">
                <a:ea typeface="+mn-ea"/>
              </a:rPr>
              <a:t>Recruitment agencies</a:t>
            </a:r>
          </a:p>
          <a:p>
            <a:pPr eaLnBrk="1" hangingPunct="1">
              <a:lnSpc>
                <a:spcPct val="80000"/>
              </a:lnSpc>
            </a:pPr>
            <a:endParaRPr lang="en-GB" altLang="en-US" sz="1050" b="0" dirty="0">
              <a:latin typeface="Verdana" panose="020B0604030504040204" pitchFamily="34" charset="0"/>
              <a:cs typeface="Arial" panose="020B0604020202020204" pitchFamily="34" charset="0"/>
            </a:endParaRPr>
          </a:p>
          <a:p>
            <a:pPr eaLnBrk="1" hangingPunct="1">
              <a:lnSpc>
                <a:spcPct val="80000"/>
              </a:lnSpc>
            </a:pPr>
            <a:r>
              <a:rPr lang="en-GB" altLang="en-US" sz="1050" b="1" dirty="0">
                <a:latin typeface="Verdana" panose="020B0604030504040204" pitchFamily="34" charset="0"/>
                <a:cs typeface="Arial" panose="020B0604020202020204" pitchFamily="34" charset="0"/>
              </a:rPr>
              <a:t>Online/AI recruitment</a:t>
            </a:r>
          </a:p>
          <a:p>
            <a:pPr eaLnBrk="1" hangingPunct="1">
              <a:lnSpc>
                <a:spcPct val="80000"/>
              </a:lnSpc>
            </a:pPr>
            <a:r>
              <a:rPr lang="en-GB" altLang="en-US" sz="1050" b="0" dirty="0">
                <a:latin typeface="Verdana" panose="020B0604030504040204" pitchFamily="34" charset="0"/>
                <a:cs typeface="Arial" panose="020B0604020202020204" pitchFamily="34" charset="0"/>
              </a:rPr>
              <a:t>Benefits – wider range of candidates, inc. graduates / Easy comparison</a:t>
            </a:r>
          </a:p>
          <a:p>
            <a:pPr eaLnBrk="1" hangingPunct="1">
              <a:lnSpc>
                <a:spcPct val="90000"/>
              </a:lnSpc>
            </a:pPr>
            <a:r>
              <a:rPr lang="en-GB" altLang="en-US" sz="1050" dirty="0">
                <a:latin typeface="Verdana" panose="020B0604030504040204" pitchFamily="34" charset="0"/>
                <a:cs typeface="Arial" panose="020B0604020202020204" pitchFamily="34" charset="0"/>
              </a:rPr>
              <a:t>Drawbacks: Appeals to younger candidates / May lead to high number of unsuitable responses/ Use of screening software may lead to discrimination – A1 and AI comes in here – what developments have there been in this software? What is more likely to discriminate – a person or a computer?</a:t>
            </a:r>
          </a:p>
          <a:p>
            <a:pPr eaLnBrk="1" hangingPunct="1">
              <a:lnSpc>
                <a:spcPct val="90000"/>
              </a:lnSpc>
            </a:pPr>
            <a:endParaRPr lang="en-GB" altLang="en-US" sz="1050" dirty="0">
              <a:latin typeface="Verdana" panose="020B060403050404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4157746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000000"/>
                </a:solidFill>
                <a:effectLst/>
                <a:latin typeface="Times New Roman" panose="02020603050405020304" pitchFamily="18" charset="0"/>
              </a:rPr>
              <a:t>https://open.lib.umn.edu/humanresourcemanagement/chapter/4-1-the-recruitment-process/</a:t>
            </a:r>
          </a:p>
          <a:p>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The recruitment process is an important part of HRM and shouldn’t be done without proper strategic planning.</a:t>
            </a:r>
          </a:p>
          <a:p>
            <a:endParaRPr lang="en-GB" b="0" i="0" dirty="0">
              <a:solidFill>
                <a:srgbClr val="000000"/>
              </a:solidFill>
              <a:effectLst/>
              <a:latin typeface="Times New Roman" panose="02020603050405020304" pitchFamily="18" charset="0"/>
            </a:endParaRPr>
          </a:p>
          <a:p>
            <a:r>
              <a:rPr lang="en-GB" b="1" i="0" dirty="0">
                <a:solidFill>
                  <a:srgbClr val="000000"/>
                </a:solidFill>
                <a:effectLst/>
                <a:latin typeface="Times New Roman" panose="02020603050405020304" pitchFamily="18" charset="0"/>
              </a:rPr>
              <a:t>Forecast</a:t>
            </a: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Before companies recruit, they must forecast to determine how many people they will need.</a:t>
            </a:r>
          </a:p>
          <a:p>
            <a:pPr algn="l"/>
            <a:r>
              <a:rPr lang="en-GB" b="0" i="0" dirty="0">
                <a:solidFill>
                  <a:srgbClr val="000000"/>
                </a:solidFill>
                <a:effectLst/>
                <a:latin typeface="Times New Roman" panose="02020603050405020304" pitchFamily="18" charset="0"/>
              </a:rPr>
              <a:t>The basis of the forecast will be the annual budget of the organisation and the short- to long-term plans (for example, the possibility of expansion).</a:t>
            </a:r>
          </a:p>
          <a:p>
            <a:pPr algn="l"/>
            <a:r>
              <a:rPr lang="en-GB" b="0" i="0" dirty="0">
                <a:solidFill>
                  <a:srgbClr val="000000"/>
                </a:solidFill>
                <a:effectLst/>
                <a:latin typeface="Times New Roman" panose="02020603050405020304" pitchFamily="18" charset="0"/>
              </a:rPr>
              <a:t>Forecasting is based on both internal and external factors.</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Internal factors include the following:</a:t>
            </a:r>
          </a:p>
          <a:p>
            <a:pPr algn="l">
              <a:buFont typeface="+mj-lt"/>
              <a:buAutoNum type="arabicPeriod"/>
            </a:pPr>
            <a:r>
              <a:rPr lang="en-GB" b="0" i="0" dirty="0">
                <a:solidFill>
                  <a:srgbClr val="000000"/>
                </a:solidFill>
                <a:effectLst/>
                <a:latin typeface="Times New Roman" panose="02020603050405020304" pitchFamily="18" charset="0"/>
              </a:rPr>
              <a:t>Budget constraints</a:t>
            </a:r>
          </a:p>
          <a:p>
            <a:pPr algn="l">
              <a:buFont typeface="+mj-lt"/>
              <a:buAutoNum type="arabicPeriod"/>
            </a:pPr>
            <a:r>
              <a:rPr lang="en-GB" b="0" i="0" dirty="0">
                <a:solidFill>
                  <a:srgbClr val="000000"/>
                </a:solidFill>
                <a:effectLst/>
                <a:latin typeface="Times New Roman" panose="02020603050405020304" pitchFamily="18" charset="0"/>
              </a:rPr>
              <a:t>Expected or trend of employee separations</a:t>
            </a:r>
          </a:p>
          <a:p>
            <a:pPr algn="l">
              <a:buFont typeface="+mj-lt"/>
              <a:buAutoNum type="arabicPeriod"/>
            </a:pPr>
            <a:r>
              <a:rPr lang="en-GB" b="0" i="0" dirty="0">
                <a:solidFill>
                  <a:srgbClr val="000000"/>
                </a:solidFill>
                <a:effectLst/>
                <a:latin typeface="Times New Roman" panose="02020603050405020304" pitchFamily="18" charset="0"/>
              </a:rPr>
              <a:t>Production levels</a:t>
            </a:r>
          </a:p>
          <a:p>
            <a:pPr algn="l">
              <a:buFont typeface="+mj-lt"/>
              <a:buAutoNum type="arabicPeriod"/>
            </a:pPr>
            <a:r>
              <a:rPr lang="en-GB" b="0" i="0" dirty="0">
                <a:solidFill>
                  <a:srgbClr val="000000"/>
                </a:solidFill>
                <a:effectLst/>
                <a:latin typeface="Times New Roman" panose="02020603050405020304" pitchFamily="18" charset="0"/>
              </a:rPr>
              <a:t>Sales increases or decreases</a:t>
            </a:r>
          </a:p>
          <a:p>
            <a:pPr algn="l">
              <a:buFont typeface="+mj-lt"/>
              <a:buAutoNum type="arabicPeriod"/>
            </a:pPr>
            <a:r>
              <a:rPr lang="en-GB" b="0" i="0" dirty="0">
                <a:solidFill>
                  <a:srgbClr val="000000"/>
                </a:solidFill>
                <a:effectLst/>
                <a:latin typeface="Times New Roman" panose="02020603050405020304" pitchFamily="18" charset="0"/>
              </a:rPr>
              <a:t>Global expansion plans</a:t>
            </a:r>
          </a:p>
          <a:p>
            <a:pPr algn="l">
              <a:buFont typeface="+mj-lt"/>
              <a:buAutoNum type="arabicPeriod"/>
            </a:pP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External factors might include the following (PESTLE):</a:t>
            </a:r>
          </a:p>
          <a:p>
            <a:pPr algn="l">
              <a:buFont typeface="+mj-lt"/>
              <a:buAutoNum type="arabicPeriod"/>
            </a:pPr>
            <a:r>
              <a:rPr lang="en-GB" b="0" i="0" dirty="0">
                <a:solidFill>
                  <a:srgbClr val="000000"/>
                </a:solidFill>
                <a:effectLst/>
                <a:latin typeface="Times New Roman" panose="02020603050405020304" pitchFamily="18" charset="0"/>
              </a:rPr>
              <a:t>Changes in technology</a:t>
            </a:r>
          </a:p>
          <a:p>
            <a:pPr algn="l">
              <a:buFont typeface="+mj-lt"/>
              <a:buAutoNum type="arabicPeriod"/>
            </a:pPr>
            <a:r>
              <a:rPr lang="en-GB" b="0" i="0" dirty="0">
                <a:solidFill>
                  <a:srgbClr val="000000"/>
                </a:solidFill>
                <a:effectLst/>
                <a:latin typeface="Times New Roman" panose="02020603050405020304" pitchFamily="18" charset="0"/>
              </a:rPr>
              <a:t>Changes in laws</a:t>
            </a:r>
          </a:p>
          <a:p>
            <a:pPr algn="l">
              <a:buFont typeface="+mj-lt"/>
              <a:buAutoNum type="arabicPeriod"/>
            </a:pPr>
            <a:r>
              <a:rPr lang="en-GB" b="0" i="0" dirty="0">
                <a:solidFill>
                  <a:srgbClr val="000000"/>
                </a:solidFill>
                <a:effectLst/>
                <a:latin typeface="Times New Roman" panose="02020603050405020304" pitchFamily="18" charset="0"/>
              </a:rPr>
              <a:t>Unemployment rates</a:t>
            </a:r>
          </a:p>
          <a:p>
            <a:pPr algn="l">
              <a:buFont typeface="+mj-lt"/>
              <a:buAutoNum type="arabicPeriod"/>
            </a:pPr>
            <a:r>
              <a:rPr lang="en-GB" b="0" i="0" dirty="0">
                <a:solidFill>
                  <a:srgbClr val="000000"/>
                </a:solidFill>
                <a:effectLst/>
                <a:latin typeface="Times New Roman" panose="02020603050405020304" pitchFamily="18" charset="0"/>
              </a:rPr>
              <a:t>Shifts in population</a:t>
            </a:r>
          </a:p>
          <a:p>
            <a:pPr algn="l">
              <a:buFont typeface="+mj-lt"/>
              <a:buAutoNum type="arabicPeriod"/>
            </a:pPr>
            <a:r>
              <a:rPr lang="en-GB" b="0" i="0" dirty="0">
                <a:solidFill>
                  <a:srgbClr val="000000"/>
                </a:solidFill>
                <a:effectLst/>
                <a:latin typeface="Times New Roman" panose="02020603050405020304" pitchFamily="18" charset="0"/>
              </a:rPr>
              <a:t>Shifts in urban, suburban, and rural areas</a:t>
            </a:r>
          </a:p>
          <a:p>
            <a:pPr algn="l">
              <a:buFont typeface="+mj-lt"/>
              <a:buAutoNum type="arabicPeriod"/>
            </a:pPr>
            <a:r>
              <a:rPr lang="en-GB" b="0" i="0" dirty="0">
                <a:solidFill>
                  <a:srgbClr val="000000"/>
                </a:solidFill>
                <a:effectLst/>
                <a:latin typeface="Times New Roman" panose="02020603050405020304" pitchFamily="18" charset="0"/>
              </a:rPr>
              <a:t>Competition</a:t>
            </a:r>
          </a:p>
          <a:p>
            <a:pPr algn="l">
              <a:buFont typeface="+mj-lt"/>
              <a:buAutoNum type="arabicPeriod"/>
            </a:pP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Once the forecasting data are gathered and analysed, the HR function can see where gaps exist and then begin to recruit individuals with the right skills, education, and backgrounds. </a:t>
            </a: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r>
              <a:rPr lang="en-GB" b="1" i="0" dirty="0">
                <a:solidFill>
                  <a:srgbClr val="000000"/>
                </a:solidFill>
                <a:effectLst/>
                <a:latin typeface="Times New Roman" panose="02020603050405020304" pitchFamily="18" charset="0"/>
              </a:rPr>
              <a:t>Plan strategically</a:t>
            </a:r>
          </a:p>
          <a:p>
            <a:pPr algn="l"/>
            <a:r>
              <a:rPr lang="en-GB" b="0" i="0" dirty="0">
                <a:solidFill>
                  <a:srgbClr val="000000"/>
                </a:solidFill>
                <a:effectLst/>
                <a:latin typeface="Times New Roman" panose="02020603050405020304" pitchFamily="18" charset="0"/>
              </a:rPr>
              <a:t>Although it might seem easy, recruitment of the right talent, at the right place and at the right time, takes skill and practice, but more importantly, it takes strategic planning.</a:t>
            </a:r>
          </a:p>
          <a:p>
            <a:pPr algn="l"/>
            <a:r>
              <a:rPr lang="en-GB" b="0" i="0" dirty="0">
                <a:solidFill>
                  <a:srgbClr val="000000"/>
                </a:solidFill>
                <a:effectLst/>
                <a:latin typeface="Times New Roman" panose="02020603050405020304" pitchFamily="18" charset="0"/>
              </a:rPr>
              <a:t>Understanding of the labour market and the factors determining the relevant aspects of the labour market is key to being strategic about your recruiting processes.</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Job requirements: </a:t>
            </a:r>
          </a:p>
          <a:p>
            <a:pPr algn="l"/>
            <a:r>
              <a:rPr lang="en-GB" b="0" i="0" dirty="0">
                <a:solidFill>
                  <a:srgbClr val="000000"/>
                </a:solidFill>
                <a:effectLst/>
                <a:latin typeface="Times New Roman" panose="02020603050405020304" pitchFamily="18" charset="0"/>
              </a:rPr>
              <a:t>A job analysis questionnaire usually includes the following types of questions, obviously depending on the type of industry:</a:t>
            </a:r>
          </a:p>
          <a:p>
            <a:pPr algn="l">
              <a:buFont typeface="+mj-lt"/>
              <a:buAutoNum type="arabicPeriod"/>
            </a:pPr>
            <a:r>
              <a:rPr lang="en-GB" b="0" i="0" dirty="0">
                <a:solidFill>
                  <a:srgbClr val="000000"/>
                </a:solidFill>
                <a:effectLst/>
                <a:latin typeface="Times New Roman" panose="02020603050405020304" pitchFamily="18" charset="0"/>
              </a:rPr>
              <a:t>Employee information such as job title, how long in position, education level, how many years of experience in the industry</a:t>
            </a:r>
          </a:p>
          <a:p>
            <a:pPr algn="l">
              <a:buFont typeface="+mj-lt"/>
              <a:buAutoNum type="arabicPeriod"/>
            </a:pPr>
            <a:r>
              <a:rPr lang="en-GB" b="0" i="0" dirty="0">
                <a:solidFill>
                  <a:srgbClr val="000000"/>
                </a:solidFill>
                <a:effectLst/>
                <a:latin typeface="Times New Roman" panose="02020603050405020304" pitchFamily="18" charset="0"/>
              </a:rPr>
              <a:t>Key tasks and responsibilities</a:t>
            </a:r>
          </a:p>
          <a:p>
            <a:pPr algn="l">
              <a:buFont typeface="+mj-lt"/>
              <a:buAutoNum type="arabicPeriod"/>
            </a:pPr>
            <a:r>
              <a:rPr lang="en-GB" b="0" i="0" dirty="0">
                <a:solidFill>
                  <a:srgbClr val="000000"/>
                </a:solidFill>
                <a:effectLst/>
                <a:latin typeface="Times New Roman" panose="02020603050405020304" pitchFamily="18" charset="0"/>
              </a:rPr>
              <a:t>Decision making and problem solving: this section asks employees to list situations in which problems needed to be solved and the types of decisions made or solutions provided.</a:t>
            </a:r>
          </a:p>
          <a:p>
            <a:pPr algn="l">
              <a:buFont typeface="+mj-lt"/>
              <a:buAutoNum type="arabicPeriod"/>
            </a:pPr>
            <a:r>
              <a:rPr lang="en-GB" b="0" i="0" dirty="0">
                <a:solidFill>
                  <a:srgbClr val="000000"/>
                </a:solidFill>
                <a:effectLst/>
                <a:latin typeface="Times New Roman" panose="02020603050405020304" pitchFamily="18" charset="0"/>
              </a:rPr>
              <a:t>Level of contact with colleagues, managers, outside vendors, and customers</a:t>
            </a:r>
          </a:p>
          <a:p>
            <a:pPr algn="l">
              <a:buFont typeface="+mj-lt"/>
              <a:buAutoNum type="arabicPeriod"/>
            </a:pPr>
            <a:r>
              <a:rPr lang="en-GB" b="0" i="0" dirty="0">
                <a:solidFill>
                  <a:srgbClr val="000000"/>
                </a:solidFill>
                <a:effectLst/>
                <a:latin typeface="Times New Roman" panose="02020603050405020304" pitchFamily="18" charset="0"/>
              </a:rPr>
              <a:t>Physical demands of the job, such as the amount of heavy lifting or ability to see, hear, or walk</a:t>
            </a:r>
          </a:p>
          <a:p>
            <a:pPr algn="l">
              <a:buFont typeface="+mj-lt"/>
              <a:buAutoNum type="arabicPeriod"/>
            </a:pPr>
            <a:r>
              <a:rPr lang="en-GB" b="0" i="0" dirty="0">
                <a:solidFill>
                  <a:srgbClr val="000000"/>
                </a:solidFill>
                <a:effectLst/>
                <a:latin typeface="Times New Roman" panose="02020603050405020304" pitchFamily="18" charset="0"/>
              </a:rPr>
              <a:t>Personal abilities required to do the job—that is, personal characteristics needed to perform well in this position</a:t>
            </a:r>
          </a:p>
          <a:p>
            <a:pPr algn="l">
              <a:buFont typeface="+mj-lt"/>
              <a:buAutoNum type="arabicPeriod"/>
            </a:pPr>
            <a:r>
              <a:rPr lang="en-GB" b="0" i="0" dirty="0">
                <a:solidFill>
                  <a:srgbClr val="000000"/>
                </a:solidFill>
                <a:effectLst/>
                <a:latin typeface="Times New Roman" panose="02020603050405020304" pitchFamily="18" charset="0"/>
              </a:rPr>
              <a:t>Specific skills required to do the job—for example, the ability to run a particular computer program</a:t>
            </a:r>
          </a:p>
          <a:p>
            <a:pPr algn="l">
              <a:buFont typeface="+mj-lt"/>
              <a:buAutoNum type="arabicPeriod"/>
            </a:pPr>
            <a:r>
              <a:rPr lang="en-GB" b="0" i="0" dirty="0">
                <a:solidFill>
                  <a:srgbClr val="000000"/>
                </a:solidFill>
                <a:effectLst/>
                <a:latin typeface="Times New Roman" panose="02020603050405020304" pitchFamily="18" charset="0"/>
              </a:rPr>
              <a:t>Certifications to perform the job</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Promote internally:</a:t>
            </a:r>
          </a:p>
          <a:p>
            <a:pPr algn="l"/>
            <a:r>
              <a:rPr lang="en-GB" b="0" i="0" dirty="0">
                <a:solidFill>
                  <a:srgbClr val="000000"/>
                </a:solidFill>
                <a:effectLst/>
                <a:latin typeface="Times New Roman" panose="02020603050405020304" pitchFamily="18" charset="0"/>
              </a:rPr>
              <a:t>Think about the TACIT knowledge someone already working for the org has – priceless – so, can we promote (if not a bottom of the ladder role)?</a:t>
            </a:r>
          </a:p>
          <a:p>
            <a:pPr algn="l"/>
            <a:r>
              <a:rPr lang="en-GB" b="0" i="0" dirty="0">
                <a:solidFill>
                  <a:srgbClr val="000000"/>
                </a:solidFill>
                <a:effectLst/>
                <a:latin typeface="Times New Roman" panose="02020603050405020304" pitchFamily="18" charset="0"/>
              </a:rPr>
              <a:t>If not, look for external applicants.</a:t>
            </a: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13</a:t>
            </a:fld>
            <a:endParaRPr lang="en-GB"/>
          </a:p>
        </p:txBody>
      </p:sp>
    </p:spTree>
    <p:extLst>
      <p:ext uri="{BB962C8B-B14F-4D97-AF65-F5344CB8AC3E}">
        <p14:creationId xmlns:p14="http://schemas.microsoft.com/office/powerpoint/2010/main" val="1918468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HR Magazine - Businesses judged by poor recruitment processes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talk about internal recruitment.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There are four distinct internal recruitment activities:</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 Promotions from within</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 Lateral transfers/Job rotation</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 Rehiring former employees. (Gig)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are the advantages?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Less time effort money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Send good message to rest of team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Keeps knowledge in house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Retain the workforce</a:t>
            </a:r>
          </a:p>
          <a:p>
            <a:pPr marL="273050"/>
            <a:r>
              <a:rPr lang="en-US" altLang="en-US" sz="1200" dirty="0"/>
              <a:t>Better assessment of  Knowledge, Skills and Attitudes</a:t>
            </a:r>
          </a:p>
          <a:p>
            <a:pPr marL="273050"/>
            <a:r>
              <a:rPr lang="en-US" altLang="en-US" sz="1200" dirty="0"/>
              <a:t>Lower cost than external recruitment</a:t>
            </a:r>
          </a:p>
          <a:p>
            <a:pPr marL="273050"/>
            <a:r>
              <a:rPr lang="en-US" altLang="en-US" sz="1200" dirty="0"/>
              <a:t>Quicker than external recruitment</a:t>
            </a:r>
          </a:p>
          <a:p>
            <a:pPr marL="273050"/>
            <a:r>
              <a:rPr lang="en-US" altLang="en-US" sz="1200" dirty="0"/>
              <a:t>Enabling employees to pursue reward through internal promotion / Motivator for good performance</a:t>
            </a:r>
          </a:p>
          <a:p>
            <a:pPr marL="273050"/>
            <a:r>
              <a:rPr lang="en-US" altLang="en-US" sz="1200" dirty="0"/>
              <a:t>Hire at entry-level focus</a:t>
            </a:r>
          </a:p>
          <a:p>
            <a:pPr marL="273050"/>
            <a:r>
              <a:rPr lang="en-US" altLang="en-US" sz="1200" dirty="0"/>
              <a:t>Familiarity with organization/culture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very time consuming and costly or recruit. Anyone remember how much it costs to recruit a new employee from OHF? Over 4k</a:t>
            </a:r>
          </a:p>
          <a:p>
            <a:r>
              <a:rPr lang="en-GB" dirty="0"/>
              <a:t> CHECK OUT THE LINK ON THE SCREEN – and share the link in the chat from the notes section</a:t>
            </a:r>
          </a:p>
        </p:txBody>
      </p:sp>
      <p:sp>
        <p:nvSpPr>
          <p:cNvPr id="4" name="Slide Number Placeholder 3"/>
          <p:cNvSpPr>
            <a:spLocks noGrp="1"/>
          </p:cNvSpPr>
          <p:nvPr>
            <p:ph type="sldNum" sz="quarter" idx="5"/>
          </p:nvPr>
        </p:nvSpPr>
        <p:spPr/>
        <p:txBody>
          <a:bodyPr/>
          <a:lstStyle/>
          <a:p>
            <a:fld id="{15829D03-4EFF-4A4A-B663-173065EF01C9}" type="slidenum">
              <a:rPr lang="en-GB" smtClean="0"/>
              <a:t>14</a:t>
            </a:fld>
            <a:endParaRPr lang="en-GB"/>
          </a:p>
        </p:txBody>
      </p:sp>
    </p:spTree>
    <p:extLst>
      <p:ext uri="{BB962C8B-B14F-4D97-AF65-F5344CB8AC3E}">
        <p14:creationId xmlns:p14="http://schemas.microsoft.com/office/powerpoint/2010/main" val="8886875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Develop a transparent employer brand </a:t>
            </a:r>
          </a:p>
          <a:p>
            <a:r>
              <a:rPr lang="en-GB" dirty="0"/>
              <a:t>Your employer brand is what is going to set you aside from other companies and show candidates why they ought to work for you. It should reflect your organisational culture, mission and values. Think about questions like, “Why would someone want to figure for this company?” and how many of your  employees would recommend your company as a good place to work?”. From there, make sure your business’ pages, social media, and advertisements align together with your employer brand. </a:t>
            </a:r>
          </a:p>
          <a:p>
            <a:endParaRPr lang="en-GB" dirty="0"/>
          </a:p>
          <a:p>
            <a:r>
              <a:rPr lang="en-GB" b="1" dirty="0"/>
              <a:t>Create job posts that reflect your company </a:t>
            </a:r>
          </a:p>
          <a:p>
            <a:r>
              <a:rPr lang="en-GB" dirty="0"/>
              <a:t>Your post always gives the first impression on the candidate. You have to make certain to return off as organized and professional while still embracing your brand. Is your company built on comedy? Make the work post funny! Strictly business? confirm your ad is sleek and well put together. This may assist you acquire more applicants and attract people that will slot in together with your company culture.</a:t>
            </a:r>
          </a:p>
          <a:p>
            <a:endParaRPr lang="en-GB" b="1" dirty="0"/>
          </a:p>
          <a:p>
            <a:r>
              <a:rPr lang="en-GB" b="1" dirty="0"/>
              <a:t>Attracting applicants</a:t>
            </a:r>
          </a:p>
          <a:p>
            <a:r>
              <a:rPr lang="en-GB" dirty="0"/>
              <a:t>There are many ways to generate interest from potential candidates:</a:t>
            </a:r>
          </a:p>
          <a:p>
            <a:endParaRPr lang="en-GB" dirty="0"/>
          </a:p>
          <a:p>
            <a:pPr marL="171450" indent="-171450">
              <a:buFont typeface="Arial" panose="020B0604020202020204" pitchFamily="34" charset="0"/>
              <a:buChar char="•"/>
            </a:pPr>
            <a:r>
              <a:rPr lang="en-GB" dirty="0"/>
              <a:t>Employee referral schemes: Some organisations operate an employee referral scheme. These schemes usually offer an incentive to existing employees to assist in the recruitment of friends or contacts. But employers should not rely on such schemes at the expense of attracting a diverse workforce and they should complement other attraction methods.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External recruitment: Common ways of attracting candidates include the employer’s website, commercial job boards, recruitment agencies, and professional networking sites such as LinkedIn (although this will vary by sector and seniority). Other common ways to attract applications include links with local colleges/universities, working with the local jobcentre and using local networks. </a:t>
            </a:r>
            <a:r>
              <a:rPr lang="en-GB" dirty="0" err="1"/>
              <a:t>Headhunters</a:t>
            </a:r>
            <a:r>
              <a:rPr lang="en-GB" dirty="0"/>
              <a:t>. Using multiple and non-traditional outreach methods widens the talent pool. Use social media: Social recruiting is an important thing especially when we try to target younger generations. Through social recruiting it is possible to find talented employees and communicate with them throughout social media. Many brands are successful with this system , including Uber, Apple, and Zappos! make certain to make a presence on social media which will align together with your values and employer brand.</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External recruitment services: Some organisations use external providers to help with their resourcing and recruitment. Recruitment agencies or consultants offer a range of services such as attracting candidates, managing candidate responses, screening and shortlisting, or running assessment centres on the employer’s behalf. They need to have a good understanding of the organisations and its requirements. </a:t>
            </a:r>
          </a:p>
          <a:p>
            <a:endParaRPr lang="en-GB" dirty="0"/>
          </a:p>
          <a:p>
            <a:r>
              <a:rPr lang="en-GB" b="1" dirty="0"/>
              <a:t>Invest in an applicant tracking system </a:t>
            </a:r>
          </a:p>
          <a:p>
            <a:r>
              <a:rPr lang="en-GB" dirty="0"/>
              <a:t>Save your company money and time with the investment for an applicant tracking system. An Applicant Tracking System (ATS) may be an HR software that automates the method of posting jobs and finding qualified talent. It could include one-click job posting, applicant sorting, and interview scheduling processes. There are many options available, so make certain to try to do your research and find the simplest applicant tracking system for your company’s budget and size.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journey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From advert, to interview, to offer, to appointment, to starting – expectations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r>
              <a:rPr lang="en-GB" b="1" dirty="0"/>
              <a:t>The HR function is the face of the org</a:t>
            </a:r>
          </a:p>
          <a:p>
            <a:r>
              <a:rPr lang="en-GB" b="0" dirty="0"/>
              <a:t>When starting, HR is org.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endParaRPr lang="en-GB" dirty="0"/>
          </a:p>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15</a:t>
            </a:fld>
            <a:endParaRPr lang="en-GB"/>
          </a:p>
        </p:txBody>
      </p:sp>
    </p:spTree>
    <p:extLst>
      <p:ext uri="{BB962C8B-B14F-4D97-AF65-F5344CB8AC3E}">
        <p14:creationId xmlns:p14="http://schemas.microsoft.com/office/powerpoint/2010/main" val="27926709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to master recruiting | Mads </a:t>
            </a:r>
            <a:r>
              <a:rPr lang="en-GB" dirty="0" err="1">
                <a:hlinkClick r:id="rId3"/>
              </a:rPr>
              <a:t>Faurholt</a:t>
            </a:r>
            <a:r>
              <a:rPr lang="en-GB" dirty="0">
                <a:hlinkClick r:id="rId3"/>
              </a:rPr>
              <a:t>-Jorgensen | </a:t>
            </a:r>
            <a:r>
              <a:rPr lang="en-GB" dirty="0" err="1">
                <a:hlinkClick r:id="rId3"/>
              </a:rPr>
              <a:t>TEDxWarwick</a:t>
            </a:r>
            <a:r>
              <a:rPr lang="en-GB" dirty="0">
                <a:hlinkClick r:id="rId3"/>
              </a:rPr>
              <a:t> – YouTube</a:t>
            </a:r>
            <a:endParaRPr lang="en-GB" dirty="0"/>
          </a:p>
          <a:p>
            <a:endParaRPr lang="en-GB" dirty="0"/>
          </a:p>
          <a:p>
            <a:r>
              <a:rPr lang="en-GB" dirty="0"/>
              <a:t>Social media growing platform</a:t>
            </a:r>
          </a:p>
          <a:p>
            <a:endParaRPr lang="en-GB" dirty="0"/>
          </a:p>
          <a:p>
            <a:r>
              <a:rPr lang="en-GB" dirty="0"/>
              <a:t>Mention caterer</a:t>
            </a:r>
          </a:p>
          <a:p>
            <a:r>
              <a:rPr lang="en-GB" dirty="0"/>
              <a:t>Linked in</a:t>
            </a:r>
          </a:p>
          <a:p>
            <a:endParaRPr lang="en-GB" dirty="0"/>
          </a:p>
          <a:p>
            <a:endParaRPr lang="en-GB" dirty="0"/>
          </a:p>
          <a:p>
            <a:r>
              <a:rPr lang="en-GB" dirty="0"/>
              <a:t>Indeed is all about speed. Quick to update, quick to close advert etc. Quick simple and effective.</a:t>
            </a:r>
          </a:p>
          <a:p>
            <a:endParaRPr lang="en-GB" dirty="0"/>
          </a:p>
          <a:p>
            <a:r>
              <a:rPr lang="en-GB" dirty="0"/>
              <a:t>Online platforms hugely popular</a:t>
            </a:r>
          </a:p>
          <a:p>
            <a:endParaRPr lang="en-GB" dirty="0"/>
          </a:p>
          <a:p>
            <a:r>
              <a:rPr lang="en-GB" dirty="0"/>
              <a:t>What’s the disadvantage of using these? Both recruiter and applicant.</a:t>
            </a:r>
          </a:p>
          <a:p>
            <a:endParaRPr lang="en-GB" dirty="0"/>
          </a:p>
          <a:p>
            <a:r>
              <a:rPr lang="en-GB" dirty="0"/>
              <a:t>With the industry as it is, it’s difficult to recruit. You have to pay to be at the top of the list. Small companies might </a:t>
            </a:r>
            <a:r>
              <a:rPr lang="en-GB" dirty="0" err="1"/>
              <a:t>fnid</a:t>
            </a:r>
            <a:r>
              <a:rPr lang="en-GB" dirty="0"/>
              <a:t> this extremely challenging. Job centre or fayres may no long er be of interest to people. </a:t>
            </a:r>
          </a:p>
          <a:p>
            <a:endParaRPr lang="en-GB" dirty="0"/>
          </a:p>
          <a:p>
            <a:r>
              <a:rPr lang="en-GB" dirty="0"/>
              <a:t>Main platform will always be the company website</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16</a:t>
            </a:fld>
            <a:endParaRPr lang="en-GB"/>
          </a:p>
        </p:txBody>
      </p:sp>
    </p:spTree>
    <p:extLst>
      <p:ext uri="{BB962C8B-B14F-4D97-AF65-F5344CB8AC3E}">
        <p14:creationId xmlns:p14="http://schemas.microsoft.com/office/powerpoint/2010/main" val="20810401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https://www.peoplemanagement.co.uk/voices/case-studies/how-veolia-working-solve-recruitment-challenges-long-term</a:t>
            </a:r>
          </a:p>
          <a:p>
            <a:endParaRPr lang="en-GB" dirty="0"/>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extensive workforce planning</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were able to prepare</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“solutions-driven” approach and responding to the issue in the medium and long term as well as the short – SHRM = LT</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focused heavily on looking outside the usual talent pools for staff, focusing a lot of its efforts on recruiting women and veterans to fill vacancies, and has a prolific apprenticeship team which offers qualifications in subjects including driving and engineering in order to get young people into the business at the start of their career</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connect the business’s people to its purpose to drive performance</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completely refreshed employer brand: While Whittaker is keen for the strategy to lead to big improvements for the every member of staff during its four-year lifespan (“Whether or not they know it’s come from HR”), she also has one eye firmly on the bigger picture: namely the role Veolia has in sustainability and the climate crisis, and its workforce’s place in that: whether it’s improving customers’ environmental impact or simply going paper free</a:t>
            </a:r>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17</a:t>
            </a:fld>
            <a:endParaRPr lang="en-GB"/>
          </a:p>
        </p:txBody>
      </p:sp>
    </p:spTree>
    <p:extLst>
      <p:ext uri="{BB962C8B-B14F-4D97-AF65-F5344CB8AC3E}">
        <p14:creationId xmlns:p14="http://schemas.microsoft.com/office/powerpoint/2010/main" val="24506239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Selecting staff has two main stages: shortlisting and assessment.</a:t>
            </a:r>
          </a:p>
          <a:p>
            <a:endParaRPr lang="en-GB" dirty="0"/>
          </a:p>
          <a:p>
            <a:r>
              <a:rPr lang="en-GB" dirty="0"/>
              <a:t>In both stages employers should ensure that their selection methods treat candidates fairly, without discrimination or bias, and that selections are made based on the candidate’s ability to perform the role, contribute to the organisation and their potential for development.</a:t>
            </a:r>
          </a:p>
          <a:p>
            <a:endParaRPr lang="en-GB" dirty="0"/>
          </a:p>
          <a:p>
            <a:r>
              <a:rPr lang="en-GB" dirty="0"/>
              <a:t>Everyone involved in the selection process, from the shortlisting stage onwards, must understand not only the need to avoid unfair discrimination and the potential risk to the organisation’s reputation should a candidate make a tribunal claim, but the benefits a diverse workforce can bring to an organisation (more on this next week).</a:t>
            </a:r>
          </a:p>
        </p:txBody>
      </p:sp>
      <p:sp>
        <p:nvSpPr>
          <p:cNvPr id="4" name="Slide Number Placeholder 3"/>
          <p:cNvSpPr>
            <a:spLocks noGrp="1"/>
          </p:cNvSpPr>
          <p:nvPr>
            <p:ph type="sldNum" sz="quarter" idx="5"/>
          </p:nvPr>
        </p:nvSpPr>
        <p:spPr/>
        <p:txBody>
          <a:bodyPr/>
          <a:lstStyle/>
          <a:p>
            <a:fld id="{70DFBBD7-05FB-43C4-88AD-1D66866E6DA0}" type="slidenum">
              <a:rPr lang="en-GB" smtClean="0"/>
              <a:t>20</a:t>
            </a:fld>
            <a:endParaRPr lang="en-GB"/>
          </a:p>
        </p:txBody>
      </p:sp>
    </p:spTree>
    <p:extLst>
      <p:ext uri="{BB962C8B-B14F-4D97-AF65-F5344CB8AC3E}">
        <p14:creationId xmlns:p14="http://schemas.microsoft.com/office/powerpoint/2010/main" val="19021897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t>Interviews</a:t>
            </a:r>
          </a:p>
          <a:p>
            <a:r>
              <a:rPr lang="en-GB" b="0" dirty="0"/>
              <a:t>After a short-listing process, interviews are very widely used in the selection process. Interviews can be structured in various ways, with competency-based interviews being very common.</a:t>
            </a:r>
          </a:p>
          <a:p>
            <a:r>
              <a:rPr lang="en-GB" b="0" dirty="0"/>
              <a:t> </a:t>
            </a:r>
          </a:p>
          <a:p>
            <a:r>
              <a:rPr lang="en-GB" b="0" dirty="0"/>
              <a:t>For the employer, the interview is an opportunity to:</a:t>
            </a:r>
          </a:p>
          <a:p>
            <a:pPr marL="171450" indent="-171450">
              <a:buFont typeface="Arial" panose="020B0604020202020204" pitchFamily="34" charset="0"/>
              <a:buChar char="•"/>
            </a:pPr>
            <a:r>
              <a:rPr lang="en-GB" b="0" dirty="0"/>
              <a:t>Gauge candidates’ experience and ability to perform in the role.</a:t>
            </a:r>
          </a:p>
          <a:p>
            <a:pPr marL="171450" indent="-171450">
              <a:buFont typeface="Arial" panose="020B0604020202020204" pitchFamily="34" charset="0"/>
              <a:buChar char="•"/>
            </a:pPr>
            <a:r>
              <a:rPr lang="en-GB" b="0" dirty="0"/>
              <a:t>Explain the employee value proposition, including learning opportunities and employee benefits.</a:t>
            </a:r>
          </a:p>
          <a:p>
            <a:pPr marL="171450" indent="-171450">
              <a:buFont typeface="Arial" panose="020B0604020202020204" pitchFamily="34" charset="0"/>
              <a:buChar char="•"/>
            </a:pPr>
            <a:r>
              <a:rPr lang="en-GB" b="0" dirty="0"/>
              <a:t>Give the candidate a positive impression of the organisation as a good employer.</a:t>
            </a:r>
          </a:p>
          <a:p>
            <a:endParaRPr lang="en-GB" b="0" dirty="0"/>
          </a:p>
          <a:p>
            <a:r>
              <a:rPr lang="en-GB" b="0" dirty="0"/>
              <a:t>For the candidate, the interview is an opportunity to:</a:t>
            </a:r>
          </a:p>
          <a:p>
            <a:pPr marL="171450" indent="-171450">
              <a:buFont typeface="Arial" panose="020B0604020202020204" pitchFamily="34" charset="0"/>
              <a:buChar char="•"/>
            </a:pPr>
            <a:r>
              <a:rPr lang="en-GB" b="0" dirty="0"/>
              <a:t>Understand the job and its responsibilities in more detail.</a:t>
            </a:r>
          </a:p>
          <a:p>
            <a:pPr marL="171450" indent="-171450">
              <a:buFont typeface="Arial" panose="020B0604020202020204" pitchFamily="34" charset="0"/>
              <a:buChar char="•"/>
            </a:pPr>
            <a:r>
              <a:rPr lang="en-GB" b="0" dirty="0"/>
              <a:t>Ask questions about the organisation and the employee value proposition.</a:t>
            </a:r>
          </a:p>
          <a:p>
            <a:pPr marL="171450" indent="-171450">
              <a:buFont typeface="Arial" panose="020B0604020202020204" pitchFamily="34" charset="0"/>
              <a:buChar char="•"/>
            </a:pPr>
            <a:r>
              <a:rPr lang="en-GB" b="0" dirty="0"/>
              <a:t>Decide whether they would like to take the job if offered it.</a:t>
            </a:r>
          </a:p>
          <a:p>
            <a:endParaRPr lang="en-GB" b="0" dirty="0"/>
          </a:p>
          <a:p>
            <a:r>
              <a:rPr lang="en-GB" b="0" dirty="0"/>
              <a:t>Despite their popularity as a selection method, evidence highlights the limitations of the traditional interview and can be prone to bias:</a:t>
            </a:r>
          </a:p>
          <a:p>
            <a:pPr marL="171450" indent="-171450">
              <a:buFont typeface="Arial" panose="020B0604020202020204" pitchFamily="34" charset="0"/>
              <a:buChar char="•"/>
            </a:pPr>
            <a:r>
              <a:rPr lang="en-GB" b="0" dirty="0"/>
              <a:t>Self-fulfilling prophecy effect - Interviewers may ask questions designed to confirm initial impressions of candidates gained either before the interview or in its early stages.</a:t>
            </a:r>
          </a:p>
          <a:p>
            <a:pPr marL="171450" indent="-171450">
              <a:buFont typeface="Arial" panose="020B0604020202020204" pitchFamily="34" charset="0"/>
              <a:buChar char="•"/>
            </a:pPr>
            <a:r>
              <a:rPr lang="en-GB" b="0" dirty="0"/>
              <a:t>Stereotyping effect - Interviewers sometimes assume that particular characteristics are typical of members of a particular group. In the case of sex, race, disability, marital status or ex-offenders, decisions made on this basis are often illegal. However, the effect occurs in the case of all kinds of social groups.</a:t>
            </a:r>
          </a:p>
          <a:p>
            <a:pPr marL="171450" indent="-171450">
              <a:buFont typeface="Arial" panose="020B0604020202020204" pitchFamily="34" charset="0"/>
              <a:buChar char="•"/>
            </a:pPr>
            <a:r>
              <a:rPr lang="en-GB" b="0" dirty="0"/>
              <a:t>Halo and horns effect - Once interviewers rate candidates as ‘good’ or ‘bad’ in some aspects, they often replicate this judgement across the board, reaching unbalanced decisions.</a:t>
            </a:r>
          </a:p>
          <a:p>
            <a:pPr marL="171450" indent="-171450">
              <a:buFont typeface="Arial" panose="020B0604020202020204" pitchFamily="34" charset="0"/>
              <a:buChar char="•"/>
            </a:pPr>
            <a:r>
              <a:rPr lang="en-GB" b="0" dirty="0"/>
              <a:t>Contrast effect - Interviewers can allow the experience of interviewing one candidate to affect the way they interview others who are seen later in the selection process.</a:t>
            </a:r>
          </a:p>
          <a:p>
            <a:pPr marL="171450" indent="-171450">
              <a:buFont typeface="Arial" panose="020B0604020202020204" pitchFamily="34" charset="0"/>
              <a:buChar char="•"/>
            </a:pPr>
            <a:r>
              <a:rPr lang="en-GB" b="0" dirty="0"/>
              <a:t>Similar-to-me effect - Interviewers sometimes give preference to candidates they perceive as having a similar background, career history, personality or attitudes to themselves.</a:t>
            </a:r>
          </a:p>
          <a:p>
            <a:pPr marL="171450" indent="-171450">
              <a:buFont typeface="Arial" panose="020B0604020202020204" pitchFamily="34" charset="0"/>
              <a:buChar char="•"/>
            </a:pPr>
            <a:r>
              <a:rPr lang="en-GB" b="0" dirty="0"/>
              <a:t>Personal liking effect - Interviewers may make decisions on the basis of whether they personally like or dislike the candidate.</a:t>
            </a:r>
          </a:p>
          <a:p>
            <a:endParaRPr lang="en-GB" b="0" dirty="0"/>
          </a:p>
          <a:p>
            <a:r>
              <a:rPr lang="en-GB" b="0" dirty="0"/>
              <a:t>To avoid instinctive or hasty judgements, interviewers should pre-commit to a set of interview questions that are directly related to performance on the job. Structuring the interview can help improve its ability to predict performance in the job.</a:t>
            </a:r>
          </a:p>
          <a:p>
            <a:endParaRPr lang="en-GB" b="0" dirty="0"/>
          </a:p>
          <a:p>
            <a:r>
              <a:rPr lang="en-GB" b="0" dirty="0"/>
              <a:t>A structured interview means that:</a:t>
            </a:r>
          </a:p>
          <a:p>
            <a:pPr marL="171450" indent="-171450">
              <a:buFont typeface="Arial" panose="020B0604020202020204" pitchFamily="34" charset="0"/>
              <a:buChar char="•"/>
            </a:pPr>
            <a:r>
              <a:rPr lang="en-GB" b="0" dirty="0"/>
              <a:t>Questions are planned carefully before the interview.</a:t>
            </a:r>
          </a:p>
          <a:p>
            <a:pPr marL="171450" indent="-171450">
              <a:buFont typeface="Arial" panose="020B0604020202020204" pitchFamily="34" charset="0"/>
              <a:buChar char="•"/>
            </a:pPr>
            <a:r>
              <a:rPr lang="en-GB" b="0" dirty="0"/>
              <a:t>All candidates are asked the same questions.</a:t>
            </a:r>
          </a:p>
          <a:p>
            <a:pPr marL="171450" indent="-171450">
              <a:buFont typeface="Arial" panose="020B0604020202020204" pitchFamily="34" charset="0"/>
              <a:buChar char="•"/>
            </a:pPr>
            <a:r>
              <a:rPr lang="en-GB" b="0" dirty="0"/>
              <a:t>Answers are scored using a rating system.</a:t>
            </a:r>
          </a:p>
          <a:p>
            <a:pPr marL="171450" indent="-171450">
              <a:buFont typeface="Arial" panose="020B0604020202020204" pitchFamily="34" charset="0"/>
              <a:buChar char="•"/>
            </a:pPr>
            <a:r>
              <a:rPr lang="en-GB" b="0" dirty="0"/>
              <a:t>Questions focus on the attributes and behaviours needed in the job only.</a:t>
            </a:r>
          </a:p>
          <a:p>
            <a:pPr marL="171450" indent="-171450">
              <a:buFont typeface="Arial" panose="020B0604020202020204" pitchFamily="34" charset="0"/>
              <a:buChar char="•"/>
            </a:pPr>
            <a:r>
              <a:rPr lang="en-GB" b="0" dirty="0"/>
              <a:t>There is a risk, however, of having an overly rigid approach in which there is little opportunity to ask the candidate supplementary questions and the candidate does not feel at ease, so a balance is needed.</a:t>
            </a:r>
          </a:p>
          <a:p>
            <a:endParaRPr lang="en-GB" b="0" dirty="0"/>
          </a:p>
          <a:p>
            <a:r>
              <a:rPr lang="en-GB" b="0" dirty="0"/>
              <a:t>To ensure fair and successful selection, it’s best to use several methods in the decision-making process. Insights from the interview should be supported by other data where possible, for example psychometric tests or task simulation activities, which could be conducted at interview stage or with technology beforehand.</a:t>
            </a:r>
          </a:p>
          <a:p>
            <a:endParaRPr lang="en-GB" b="0" dirty="0"/>
          </a:p>
          <a:p>
            <a:r>
              <a:rPr lang="en-GB" b="0" dirty="0"/>
              <a:t>It’s important that selection interviews are conducted professionally. Everyone involved in assessing candidates should have the necessary skills (for example in interviewing and testing) and have been adequately briefed about the job in question and its requirements.</a:t>
            </a:r>
          </a:p>
          <a:p>
            <a:endParaRPr lang="en-GB" b="0" dirty="0"/>
          </a:p>
          <a:p>
            <a:r>
              <a:rPr lang="en-GB" b="0" dirty="0"/>
              <a:t>A poor interview experience can undermine an employer’s brand as candidates might share their unfavourable impression of the organisation with other potential applicants and customers. Following up with candidates in a timely manner, and giving feedback following an interview demonstrates appreciation of their time and enhances the candidate experience.</a:t>
            </a:r>
          </a:p>
          <a:p>
            <a:endParaRPr lang="en-GB" b="0" dirty="0"/>
          </a:p>
          <a:p>
            <a:pPr lvl="1" eaLnBrk="1" hangingPunct="1">
              <a:lnSpc>
                <a:spcPct val="80000"/>
              </a:lnSpc>
            </a:pPr>
            <a:endParaRPr lang="en-GB" altLang="en-US" b="0" dirty="0">
              <a:latin typeface="Verdana" panose="020B0604030504040204" pitchFamily="34" charset="0"/>
              <a:cs typeface="Arial" panose="020B0604020202020204" pitchFamily="34" charset="0"/>
            </a:endParaRPr>
          </a:p>
          <a:p>
            <a:pPr lvl="0" eaLnBrk="1" hangingPunct="1">
              <a:lnSpc>
                <a:spcPct val="80000"/>
              </a:lnSpc>
            </a:pPr>
            <a:r>
              <a:rPr lang="en-GB" altLang="en-US" b="1" i="0" u="none" dirty="0">
                <a:latin typeface="Verdana" panose="020B0604030504040204" pitchFamily="34" charset="0"/>
                <a:cs typeface="Arial" panose="020B0604020202020204" pitchFamily="34" charset="0"/>
              </a:rPr>
              <a:t>Psychometric tests</a:t>
            </a:r>
          </a:p>
          <a:p>
            <a:pPr lvl="0" eaLnBrk="1" hangingPunct="1">
              <a:lnSpc>
                <a:spcPct val="80000"/>
              </a:lnSpc>
            </a:pPr>
            <a:endParaRPr lang="en-GB" altLang="en-US" b="0" dirty="0">
              <a:latin typeface="Verdana" panose="020B0604030504040204" pitchFamily="34" charset="0"/>
              <a:cs typeface="Arial" panose="020B0604020202020204" pitchFamily="34" charset="0"/>
            </a:endParaRPr>
          </a:p>
          <a:p>
            <a:pPr eaLnBrk="1" hangingPunct="1">
              <a:lnSpc>
                <a:spcPct val="90000"/>
              </a:lnSpc>
            </a:pPr>
            <a:r>
              <a:rPr lang="en-GB" altLang="en-US" sz="2800" b="0" dirty="0">
                <a:latin typeface="Verdana" panose="020B0604030504040204" pitchFamily="34" charset="0"/>
                <a:cs typeface="Arial" panose="020B0604020202020204" pitchFamily="34" charset="0"/>
              </a:rPr>
              <a:t>Cognitive assessment: </a:t>
            </a:r>
            <a:r>
              <a:rPr lang="en-GB" altLang="en-US" sz="2400" b="0" dirty="0">
                <a:latin typeface="Verdana" panose="020B0604030504040204" pitchFamily="34" charset="0"/>
                <a:cs typeface="Arial" panose="020B0604020202020204" pitchFamily="34" charset="0"/>
              </a:rPr>
              <a:t>Provide an assessment of an individual</a:t>
            </a:r>
            <a:r>
              <a:rPr lang="ja-JP" altLang="en-GB" sz="2400" b="0" dirty="0">
                <a:latin typeface="Verdana" panose="020B0604030504040204" pitchFamily="34" charset="0"/>
                <a:cs typeface="Arial" panose="020B0604020202020204" pitchFamily="34" charset="0"/>
              </a:rPr>
              <a:t>’</a:t>
            </a:r>
            <a:r>
              <a:rPr lang="en-GB" altLang="ja-JP" sz="2400" b="0" dirty="0">
                <a:latin typeface="Verdana" panose="020B0604030504040204" pitchFamily="34" charset="0"/>
                <a:cs typeface="Arial" panose="020B0604020202020204" pitchFamily="34" charset="0"/>
              </a:rPr>
              <a:t>s intellectual abilities either in terms of general intelligence (IQ tests) or specific abilities (such as verbal, numerical, spatial abilities or abstract reasoning)</a:t>
            </a:r>
          </a:p>
          <a:p>
            <a:pPr eaLnBrk="1" hangingPunct="1">
              <a:lnSpc>
                <a:spcPct val="90000"/>
              </a:lnSpc>
            </a:pPr>
            <a:endParaRPr lang="en-GB" altLang="en-US" sz="2800" b="0" dirty="0">
              <a:latin typeface="Verdana" panose="020B0604030504040204" pitchFamily="34" charset="0"/>
              <a:cs typeface="Arial" panose="020B0604020202020204" pitchFamily="34" charset="0"/>
            </a:endParaRPr>
          </a:p>
          <a:p>
            <a:pPr eaLnBrk="1" hangingPunct="1">
              <a:lnSpc>
                <a:spcPct val="90000"/>
              </a:lnSpc>
            </a:pPr>
            <a:r>
              <a:rPr lang="en-GB" altLang="en-US" sz="2800" b="0" dirty="0">
                <a:latin typeface="Verdana" panose="020B0604030504040204" pitchFamily="34" charset="0"/>
                <a:cs typeface="Arial" panose="020B0604020202020204" pitchFamily="34" charset="0"/>
              </a:rPr>
              <a:t>Personality measures: </a:t>
            </a:r>
            <a:r>
              <a:rPr lang="en-GB" altLang="en-US" sz="2400" b="0" dirty="0">
                <a:latin typeface="Verdana" panose="020B0604030504040204" pitchFamily="34" charset="0"/>
                <a:cs typeface="Arial" panose="020B0604020202020204" pitchFamily="34" charset="0"/>
              </a:rPr>
              <a:t>Provide an assessment of an individual</a:t>
            </a:r>
            <a:r>
              <a:rPr lang="ja-JP" altLang="en-GB" sz="2400" b="0" dirty="0">
                <a:latin typeface="Verdana" panose="020B0604030504040204" pitchFamily="34" charset="0"/>
                <a:cs typeface="Arial" panose="020B0604020202020204" pitchFamily="34" charset="0"/>
              </a:rPr>
              <a:t>’</a:t>
            </a:r>
            <a:r>
              <a:rPr lang="en-GB" altLang="ja-JP" sz="2400" b="0" dirty="0">
                <a:latin typeface="Verdana" panose="020B0604030504040204" pitchFamily="34" charset="0"/>
                <a:cs typeface="Arial" panose="020B0604020202020204" pitchFamily="34" charset="0"/>
              </a:rPr>
              <a:t>s general disposition to behave in a certain way at certain times</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Psychometric tests have become an important part of many selection processes and can benefit the overall talent management process. Evidence suggests that standardised tests or tests of cognitive ability can be good predictors of job performance, especially for occupations that require complex thinking, although test results should never be the sole basis for a selection decision..</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Used correctly, psychometric tests allow employers to systematically assess individual differences (for example in ability, aptitude or personality). They are often administered online, particularly when assessing high volumes of applicants.</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Tests should be supported by a body of statistical evidence which demonstrates their validity and reliability. Most tests are developed by occupational psychologists and should be accompanied by detailed manuals that explain how test scores should be used so that employers can compare their test candidates against benchmark scores of similar people (also known as a norm group). Administering tests and analysing the results is a skilled task and requires training and certification; the British Psychological Society set clear standards on testing and test use.</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Before using a test, recruiters should:</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Ensure that those involved in administering tests have had appropriate training to do so.</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Consider whether it is appropriate to use a test at all (will it provide additional relevant information, and is it relevant to the job/person specification.</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Identify who will choose, recommend and assess the value of tests.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Check the copyright of tests and conditions of use.</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Decide how the results will be used.</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Identify potential equal opportunities issues (that is, whether the tests will disadvantage certain groups, or might need to be adapted).</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Establish a process for giving feedback.</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Decide how test results will be stored and who will have access to them.</a:t>
            </a:r>
          </a:p>
          <a:p>
            <a:pPr marL="342900" lvl="0" indent="-342900" eaLnBrk="1" hangingPunct="1">
              <a:lnSpc>
                <a:spcPct val="90000"/>
              </a:lnSpc>
              <a:buFont typeface="Arial" panose="020B0604020202020204" pitchFamily="34" charset="0"/>
              <a:buChar char="•"/>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Job applicants should:</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Be given advance notice to make any practical arrangements to enable them to take the tests.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Be told about test requirements and duration of tests beforehand and have the opportunity to raise queries or request adjustments.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Have access to an appropriate environment in which to take the tests.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Be made aware of feedback arrangements.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It’s also helpful to provide some examples of what the test questions cover and where possible link to practice tests, especially where candidates may not have come across psychometric assessment before (for example, in graduate recruitment).</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80000"/>
              </a:lnSpc>
            </a:pPr>
            <a:endParaRPr lang="en-GB" altLang="en-US" b="0" dirty="0">
              <a:latin typeface="Verdana" panose="020B0604030504040204" pitchFamily="34" charset="0"/>
              <a:cs typeface="Arial" panose="020B0604020202020204" pitchFamily="34" charset="0"/>
            </a:endParaRPr>
          </a:p>
          <a:p>
            <a:pPr eaLnBrk="1" hangingPunct="1">
              <a:lnSpc>
                <a:spcPct val="80000"/>
              </a:lnSpc>
              <a:buFont typeface="Wingdings" panose="05000000000000000000" pitchFamily="2" charset="2"/>
              <a:buNone/>
            </a:pPr>
            <a:r>
              <a:rPr lang="en-GB" altLang="en-US" b="1" u="none" dirty="0"/>
              <a:t>Assessment centres</a:t>
            </a:r>
          </a:p>
          <a:p>
            <a:pPr eaLnBrk="1" hangingPunct="1">
              <a:lnSpc>
                <a:spcPct val="80000"/>
              </a:lnSpc>
              <a:buFont typeface="Wingdings" panose="05000000000000000000" pitchFamily="2" charset="2"/>
              <a:buNone/>
            </a:pPr>
            <a:r>
              <a:rPr lang="en-GB" altLang="en-US" b="0" dirty="0"/>
              <a:t>Assessment centres are used for selection, as well as promotion and professional development purposes. They require candidates to complete several different tasks and often combine behavioural ratings, cognitive and personality assessments obtained from multiple sources.</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The tasks set should clearly relate to the person specification and reflect the reality of the job. They must be administered in a systematic way, with candidates being given the same types and numbers of tasks to complete in the same time, so that they have equal opportunity to demonstrate their abilities.</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Depending on the nature of the job, tasks might include individual or group work, written and/or oral input, and tasks prepared in advance as well as those performed solely on the day. This could involve delivering a report or presentation, time management or task prioritisation exercises, individual problem solving, group discussions, simulations of business activities, or functional role-play.</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Assessment centres should be overseen by experienced selectors to ensure objectivity and consistency. Selectors must be trained to observe, actively listen, record, classify and rate behaviour, and seek evidence accurately and objectively against the job description and person specification. They will preferably have had training in interview skills and diversity.</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A feedback session with either an occupational psychologist or someone trained to deliver feedback is of benefit to candidates and indicates the organisation is serious about fair selection.</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The British Psychological Society’s Division of Occupational Psychology has created a comprehensive standard focused on the design and delivery of assessment centres. Its purpose is to raise the standard of assessment centres by identifying and improving poor practice. The CIPD contributed to this standard which covers: specifying the purpose, scope and designing the centre, the standards of competence and professional behaviour required of the different roles involved, delivery and data integration and decision making, appropriate reporting and feedback of results, managing the data derived including access, use and storage and finally evaluation of centres.</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REF: CIPD https://www.cipd.co.uk/knowledge/fundamentals/people/recruitment/selection-factsheet#gref </a:t>
            </a:r>
          </a:p>
        </p:txBody>
      </p:sp>
      <p:sp>
        <p:nvSpPr>
          <p:cNvPr id="4" name="Slide Number Placeholder 3"/>
          <p:cNvSpPr>
            <a:spLocks noGrp="1"/>
          </p:cNvSpPr>
          <p:nvPr>
            <p:ph type="sldNum" sz="quarter" idx="5"/>
          </p:nvPr>
        </p:nvSpPr>
        <p:spPr/>
        <p:txBody>
          <a:bodyPr/>
          <a:lstStyle/>
          <a:p>
            <a:fld id="{66D29648-A2F4-46D5-9F39-7BC40FB1BBCF}" type="slidenum">
              <a:rPr lang="en-GB" smtClean="0"/>
              <a:t>21</a:t>
            </a:fld>
            <a:endParaRPr lang="en-GB"/>
          </a:p>
        </p:txBody>
      </p:sp>
    </p:spTree>
    <p:extLst>
      <p:ext uri="{BB962C8B-B14F-4D97-AF65-F5344CB8AC3E}">
        <p14:creationId xmlns:p14="http://schemas.microsoft.com/office/powerpoint/2010/main" val="16335988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There’s a range of factors to consider when choosing a selection method, including the role itself, available resources and the method’s validity. Some methods are more reliable than others in predicting performance on the job, but may be more resource intensive to administer. Whichever method is used, the candidate experience and length of recruitment process is important.</a:t>
            </a:r>
          </a:p>
          <a:p>
            <a:endParaRPr lang="en-GB" dirty="0"/>
          </a:p>
          <a:p>
            <a:r>
              <a:rPr lang="en-GB" dirty="0"/>
              <a:t>Recruiters should tell candidates in advance what to expect from the selection process, including how long it will take, what technology will be used, the type of assessment they will undergo and ensure the process is not unnecessarily long. Employers should also check whether the applicant has any need for adjustments due to a disability. </a:t>
            </a:r>
          </a:p>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22</a:t>
            </a:fld>
            <a:endParaRPr lang="en-GB"/>
          </a:p>
        </p:txBody>
      </p:sp>
    </p:spTree>
    <p:extLst>
      <p:ext uri="{BB962C8B-B14F-4D97-AF65-F5344CB8AC3E}">
        <p14:creationId xmlns:p14="http://schemas.microsoft.com/office/powerpoint/2010/main" val="34178679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Robtos</a:t>
            </a:r>
            <a:r>
              <a:rPr lang="en-GB" dirty="0"/>
              <a:t> are changing the face of recruitment. </a:t>
            </a:r>
          </a:p>
          <a:p>
            <a:endParaRPr lang="en-GB" dirty="0"/>
          </a:p>
          <a:p>
            <a:r>
              <a:rPr lang="en-GB" dirty="0"/>
              <a:t>Watch video and discuss</a:t>
            </a:r>
          </a:p>
          <a:p>
            <a:endParaRPr lang="en-GB" dirty="0"/>
          </a:p>
          <a:p>
            <a:r>
              <a:rPr lang="en-GB" dirty="0"/>
              <a:t>Ethical and moral conundrum</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23</a:t>
            </a:fld>
            <a:endParaRPr lang="en-GB"/>
          </a:p>
        </p:txBody>
      </p:sp>
    </p:spTree>
    <p:extLst>
      <p:ext uri="{BB962C8B-B14F-4D97-AF65-F5344CB8AC3E}">
        <p14:creationId xmlns:p14="http://schemas.microsoft.com/office/powerpoint/2010/main" val="3180360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End on video we make an unconscious bias </a:t>
            </a:r>
            <a:r>
              <a:rPr lang="en-GB"/>
              <a:t>without realising. </a:t>
            </a:r>
            <a:r>
              <a:rPr lang="en-GB" dirty="0"/>
              <a:t>Do we do it in the work place? Things you can consider as you go through your careers. </a:t>
            </a:r>
          </a:p>
        </p:txBody>
      </p:sp>
      <p:sp>
        <p:nvSpPr>
          <p:cNvPr id="4" name="Slide Number Placeholder 3"/>
          <p:cNvSpPr>
            <a:spLocks noGrp="1"/>
          </p:cNvSpPr>
          <p:nvPr>
            <p:ph type="sldNum" sz="quarter" idx="5"/>
          </p:nvPr>
        </p:nvSpPr>
        <p:spPr/>
        <p:txBody>
          <a:bodyPr/>
          <a:lstStyle/>
          <a:p>
            <a:fld id="{15829D03-4EFF-4A4A-B663-173065EF01C9}" type="slidenum">
              <a:rPr lang="en-GB" smtClean="0"/>
              <a:t>25</a:t>
            </a:fld>
            <a:endParaRPr lang="en-GB"/>
          </a:p>
        </p:txBody>
      </p:sp>
    </p:spTree>
    <p:extLst>
      <p:ext uri="{BB962C8B-B14F-4D97-AF65-F5344CB8AC3E}">
        <p14:creationId xmlns:p14="http://schemas.microsoft.com/office/powerpoint/2010/main" val="22973231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Onboarding is about integrating a new person into the organisation</a:t>
            </a:r>
          </a:p>
          <a:p>
            <a:endParaRPr lang="en-GB" dirty="0"/>
          </a:p>
          <a:p>
            <a:r>
              <a:rPr lang="en-GB" dirty="0"/>
              <a:t>The impressions made when someone starts work for an organisation have a lasting impact on how they view their employer, so a welcoming and effective experience is key to making this first impression a positive one.</a:t>
            </a:r>
          </a:p>
          <a:p>
            <a:endParaRPr lang="en-GB" dirty="0"/>
          </a:p>
          <a:p>
            <a:r>
              <a:rPr lang="en-GB" b="1" dirty="0"/>
              <a:t>Induction is the process through which employees adjust or acclimatise to their new jobs and working environment. </a:t>
            </a:r>
            <a:r>
              <a:rPr lang="en-GB" dirty="0"/>
              <a:t>As part of this, ‘orientation’ can be used for a specific event that new starters attend, and ‘socialisation’ can describe the way in which new employees build working relationships within their new teams. Some people use the term ‘onboarding’ to cover the whole process from an individual’s contact with the organisation before they formally join, through to understanding the business’ ways of working and getting up to speed in their role.</a:t>
            </a:r>
          </a:p>
          <a:p>
            <a:endParaRPr lang="en-GB" dirty="0"/>
          </a:p>
          <a:p>
            <a:r>
              <a:rPr lang="en-GB" dirty="0"/>
              <a:t>Every organisation, large or small, should have a well-considered induction that provides a new employee with a positive experience of the organisation.</a:t>
            </a:r>
          </a:p>
          <a:p>
            <a:endParaRPr lang="en-GB" dirty="0"/>
          </a:p>
          <a:p>
            <a:r>
              <a:rPr lang="en-GB" dirty="0"/>
              <a:t>The length and nature of the induction depends on the job role, the new employee’s background, and the size and nature of the organisation. </a:t>
            </a:r>
            <a:r>
              <a:rPr lang="en-GB" b="1" dirty="0"/>
              <a:t>A standard induction course is unlikely to achieve its aims, so should be adapted as appropriate for all new starters.</a:t>
            </a:r>
          </a:p>
          <a:p>
            <a:endParaRPr lang="en-GB" dirty="0"/>
          </a:p>
          <a:p>
            <a:endParaRPr lang="en-GB" dirty="0"/>
          </a:p>
          <a:p>
            <a:r>
              <a:rPr lang="en-GB" b="1" dirty="0"/>
              <a:t>Research demonstrates that induction programmes benefit both employers and employees.</a:t>
            </a:r>
          </a:p>
          <a:p>
            <a:r>
              <a:rPr lang="en-GB" dirty="0"/>
              <a:t>For employers, these include reducing turnover and absenteeism, and increasing employee commitment and job satisfaction.</a:t>
            </a:r>
          </a:p>
          <a:p>
            <a:r>
              <a:rPr lang="en-GB" dirty="0"/>
              <a:t>For employees, starting a new role in a new organisation can be an anxious time and an effective induction programme alleviates anxiety. Induction enables them to understand more about the organisation, their role and ways of working, as well as to meet new colleagues.</a:t>
            </a:r>
          </a:p>
          <a:p>
            <a:endParaRPr lang="en-GB" dirty="0"/>
          </a:p>
          <a:p>
            <a:r>
              <a:rPr lang="en-GB" dirty="0"/>
              <a:t>New recruits need to understand the organisation, the culture, the people, and what’s expected of them in their role, so an effective programme will contain multiple, integrated elements. These elements include health and safety information required by law and practical information on the working environment and facilities. The programme should also familiarise the new employee with the company's working arrangements relating to time, location and patterns of flexible working, if any as well as its culture and values. It should also provide information specific to their role.</a:t>
            </a:r>
          </a:p>
          <a:p>
            <a:endParaRPr lang="en-GB" dirty="0"/>
          </a:p>
          <a:p>
            <a:endParaRPr lang="en-GB" dirty="0"/>
          </a:p>
          <a:p>
            <a:r>
              <a:rPr lang="en-GB" b="1" dirty="0"/>
              <a:t>Who needs an induction programme?</a:t>
            </a:r>
          </a:p>
          <a:p>
            <a:r>
              <a:rPr lang="en-GB" dirty="0"/>
              <a:t>Managers (with guidance from HR) need to invest time in inducting </a:t>
            </a:r>
            <a:r>
              <a:rPr lang="en-GB" u="sng" dirty="0"/>
              <a:t>all </a:t>
            </a:r>
            <a:r>
              <a:rPr lang="en-GB" dirty="0"/>
              <a:t>new employees. Some groups have specific needs, for example graduate trainees, people returning from career breaks, long-term absence or parental leave, technical specialists, senior appointments and directors. Tailor-made programmes should also be available for groups such as job-sharers, temporary staff, promoted staff, transferred staff and remote and hybrid workers. Induction programmes are important for employees working as part of such arrangements to ensure they are clear about the nature and objectives of the arrangements.</a:t>
            </a:r>
          </a:p>
          <a:p>
            <a:r>
              <a:rPr lang="en-GB" dirty="0"/>
              <a:t>It means the employee:</a:t>
            </a:r>
          </a:p>
          <a:p>
            <a:endParaRPr lang="en-GB" dirty="0"/>
          </a:p>
          <a:p>
            <a:r>
              <a:rPr lang="en-GB" dirty="0"/>
              <a:t>Without an effective induction, new employees can get off to a bad start, and lack clarity on their role and how it links to the organisation’s goals, which could impact on their intention to stay in the role. Turnover like this results in:</a:t>
            </a:r>
          </a:p>
          <a:p>
            <a:pPr marL="171450" indent="-171450">
              <a:buFont typeface="Arial" panose="020B0604020202020204" pitchFamily="34" charset="0"/>
              <a:buChar char="•"/>
            </a:pPr>
            <a:r>
              <a:rPr lang="en-GB" dirty="0"/>
              <a:t>Additional cost and time for recruiting a replacement.</a:t>
            </a:r>
          </a:p>
          <a:p>
            <a:pPr marL="171450" indent="-171450">
              <a:buFont typeface="Arial" panose="020B0604020202020204" pitchFamily="34" charset="0"/>
              <a:buChar char="•"/>
            </a:pPr>
            <a:r>
              <a:rPr lang="en-GB" dirty="0"/>
              <a:t>Wasted time for the inductor.</a:t>
            </a:r>
          </a:p>
          <a:p>
            <a:pPr marL="171450" indent="-171450">
              <a:buFont typeface="Arial" panose="020B0604020202020204" pitchFamily="34" charset="0"/>
              <a:buChar char="•"/>
            </a:pPr>
            <a:r>
              <a:rPr lang="en-GB" dirty="0"/>
              <a:t>Lowering of morale for the remaining staff.</a:t>
            </a:r>
          </a:p>
          <a:p>
            <a:pPr marL="171450" indent="-171450">
              <a:buFont typeface="Arial" panose="020B0604020202020204" pitchFamily="34" charset="0"/>
              <a:buChar char="•"/>
            </a:pPr>
            <a:r>
              <a:rPr lang="en-GB" dirty="0"/>
              <a:t>Detriment to the leaver’s employment record.</a:t>
            </a:r>
          </a:p>
          <a:p>
            <a:pPr marL="171450" indent="-171450">
              <a:buFont typeface="Arial" panose="020B0604020202020204" pitchFamily="34" charset="0"/>
              <a:buChar char="•"/>
            </a:pPr>
            <a:r>
              <a:rPr lang="en-GB" dirty="0"/>
              <a:t>Having to repeat the unproductive learning curve of the leaver.</a:t>
            </a:r>
          </a:p>
          <a:p>
            <a:pPr marL="171450" indent="-171450">
              <a:buFont typeface="Arial" panose="020B0604020202020204" pitchFamily="34" charset="0"/>
              <a:buChar char="•"/>
            </a:pPr>
            <a:r>
              <a:rPr lang="en-GB" dirty="0"/>
              <a:t>Damage to the organisation’s employer brand.</a:t>
            </a:r>
          </a:p>
          <a:p>
            <a:endParaRPr lang="en-GB" dirty="0"/>
          </a:p>
          <a:p>
            <a:endParaRPr lang="en-GB" sz="1200" dirty="0">
              <a:solidFill>
                <a:srgbClr val="202124"/>
              </a:solidFill>
            </a:endParaRPr>
          </a:p>
          <a:p>
            <a:pPr algn="just"/>
            <a:r>
              <a:rPr lang="en-GB" sz="1200" b="1" dirty="0">
                <a:solidFill>
                  <a:srgbClr val="202124"/>
                </a:solidFill>
              </a:rPr>
              <a:t>Whose role to do what?</a:t>
            </a:r>
            <a:endParaRPr lang="en-GB" b="1" dirty="0"/>
          </a:p>
          <a:p>
            <a:r>
              <a:rPr lang="en-GB" dirty="0"/>
              <a:t>Responsibility for the different elements of the induction process will vary depending on the size and structure of the business.</a:t>
            </a:r>
          </a:p>
          <a:p>
            <a:endParaRPr lang="en-GB" dirty="0"/>
          </a:p>
          <a:p>
            <a:r>
              <a:rPr lang="en-GB" dirty="0"/>
              <a:t>Although induction of a specific employee is the line manager’s responsibility, the design, development and evaluation of induction policy and programmes is largely the responsibility of HR or L&amp;D specialists. These specialists may also implement some aspects of induction and will likely be the first point of contact the employee has with the organisation and ensure that important information (such as bank details, right to work documentation, etc) is collected and that the employee knows what to expect from the induction programme.</a:t>
            </a:r>
          </a:p>
          <a:p>
            <a:endParaRPr lang="en-GB" dirty="0"/>
          </a:p>
          <a:p>
            <a:r>
              <a:rPr lang="en-GB" dirty="0"/>
              <a:t>People professionals increasingly recognise the value of employer brand as part of the induction process. In many cases, this has led to a focus on the onboarding and induction process to ensure it reflects the employer brand and the values the organisation is promoting. This might, for example, mean reviewing pre-employment communications sent out to new recruits to make sure they are welcoming and engaging.</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02124"/>
                </a:solidFill>
              </a:rPr>
              <a:t>What should it include?</a:t>
            </a:r>
          </a:p>
          <a:p>
            <a:r>
              <a:rPr lang="en-GB" dirty="0"/>
              <a:t>The induction process depends on the size and nature of an organisation as well as the role of the recruit. </a:t>
            </a:r>
          </a:p>
          <a:p>
            <a:endParaRPr lang="en-GB" dirty="0"/>
          </a:p>
          <a:p>
            <a:r>
              <a:rPr lang="en-GB" dirty="0"/>
              <a:t>Regardless of organisation size, an induction processes should cover practical information about organisational procedures (e.g. building orientation, inclusion and diversity, health, safety, and wellbeing). Induction should also include information about systems and procedures, company strategy and services (such as company values and behaviours), alongside job specific information (e.g. department information, job requirements and objectives), and an introduction, virtual or in-person, to the wider team. This ensures new recruits have something in their diary in the first few weeks, and understand where their role fits and how they can work with others. It’s also a good opportunity to share details of employee network groups and social media platforms, also organisational initiatives, that they can get involved with.</a:t>
            </a:r>
          </a:p>
          <a:p>
            <a:endParaRPr lang="en-GB" dirty="0"/>
          </a:p>
          <a:p>
            <a:r>
              <a:rPr lang="en-GB" dirty="0"/>
              <a:t>This information can be communicated in a variety of different ways; in organisations where the workforce is dispersed across different locations, digital tools allow new employees to meet colleagues in other areas of the business. However it’s managed, the process is key in ensuring a positive and engaging experience for the new starter.</a:t>
            </a:r>
          </a:p>
          <a:p>
            <a:endParaRPr lang="en-GB" dirty="0"/>
          </a:p>
          <a:p>
            <a:r>
              <a:rPr lang="en-GB" dirty="0"/>
              <a:t>Organisations are also paying attention to employee experience before the first day of employment, ensuing pre-employment communications are engaging, as well as using social network sites such as Facebook and LinkedIn to put new recruits in touch with each other before they start employment. This is particularly common for graduate intakes. </a:t>
            </a:r>
          </a:p>
          <a:p>
            <a:endParaRPr lang="en-GB" dirty="0"/>
          </a:p>
          <a:p>
            <a:r>
              <a:rPr lang="en-GB" dirty="0"/>
              <a:t>It's also important that the process continues into employment - managers and HR need consider the ongoing support that a new employee will need to order to settle in and acquire the knowledge they need for their role. A ‘buddy’  or coaching and mentoring system can provide support to help new employees settle in, and ensure new starters understand the learning and development opportunities available to them.</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02124"/>
                </a:solidFill>
              </a:rPr>
              <a:t>Common pitfalls</a:t>
            </a:r>
          </a:p>
          <a:p>
            <a:pPr marL="171450" indent="-171450">
              <a:buFont typeface="Arial" panose="020B0604020202020204" pitchFamily="34" charset="0"/>
              <a:buChar char="•"/>
            </a:pPr>
            <a:r>
              <a:rPr lang="en-GB" dirty="0"/>
              <a:t>If not tailored correctly, induction may contain topics that are unlikely to appeal to every new employee.</a:t>
            </a:r>
          </a:p>
          <a:p>
            <a:pPr marL="171450" indent="-171450">
              <a:buFont typeface="Arial" panose="020B0604020202020204" pitchFamily="34" charset="0"/>
              <a:buChar char="•"/>
            </a:pPr>
            <a:r>
              <a:rPr lang="en-GB" dirty="0"/>
              <a:t>Induction may be scheduled weeks, or even months, after the inductee joins the organisation, which risks information being shared too late.</a:t>
            </a:r>
          </a:p>
          <a:p>
            <a:pPr marL="171450" indent="-171450">
              <a:buFont typeface="Arial" panose="020B0604020202020204" pitchFamily="34" charset="0"/>
              <a:buChar char="•"/>
            </a:pPr>
            <a:r>
              <a:rPr lang="en-GB" dirty="0"/>
              <a:t>Induction can be too impersonal and involve managers and people professionals rather than colleagues and local supervisors.</a:t>
            </a:r>
          </a:p>
          <a:p>
            <a:pPr marL="171450" indent="-171450">
              <a:buFont typeface="Arial" panose="020B0604020202020204" pitchFamily="34" charset="0"/>
              <a:buChar char="•"/>
            </a:pPr>
            <a:r>
              <a:rPr lang="en-GB" dirty="0"/>
              <a:t>Providing too much, too soon - the inductee must not be overwhelmed by a mass of information, especially on the first day. </a:t>
            </a:r>
          </a:p>
          <a:p>
            <a:pPr marL="171450" indent="-171450">
              <a:buFont typeface="Arial" panose="020B0604020202020204" pitchFamily="34" charset="0"/>
              <a:buChar char="•"/>
            </a:pPr>
            <a:r>
              <a:rPr lang="en-GB" dirty="0"/>
              <a:t>Pitching presentations at an inappropriate level - where possible, presentations should be tailored to take into account prior knowledge of new employees.</a:t>
            </a:r>
          </a:p>
          <a:p>
            <a:pPr marL="171450" indent="-171450">
              <a:buFont typeface="Arial" panose="020B0604020202020204" pitchFamily="34" charset="0"/>
              <a:buChar char="•"/>
            </a:pPr>
            <a:r>
              <a:rPr lang="en-GB" dirty="0"/>
              <a:t>HR rather than local managers providing all the information - it should be a shared process.</a:t>
            </a:r>
          </a:p>
          <a:p>
            <a:pPr marL="171450" indent="-171450">
              <a:buFont typeface="Arial" panose="020B0604020202020204" pitchFamily="34" charset="0"/>
              <a:buChar char="•"/>
            </a:pPr>
            <a:r>
              <a:rPr lang="en-GB" dirty="0"/>
              <a:t>Creating an induction programme which generates unreasonable expectations by overselling the job.</a:t>
            </a:r>
          </a:p>
          <a:p>
            <a:pPr marL="171450" indent="-171450">
              <a:buFont typeface="Arial" panose="020B0604020202020204" pitchFamily="34" charset="0"/>
              <a:buChar char="•"/>
            </a:pPr>
            <a:r>
              <a:rPr lang="en-GB" dirty="0"/>
              <a:t>Creating an induction programme that focuses only on administration and compliance but does not reflect organisational values.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An effective induction programme should be engaging and reassure the new employee that they have made the right decision to join the business.</a:t>
            </a:r>
          </a:p>
          <a:p>
            <a:endParaRPr lang="en-GB" dirty="0"/>
          </a:p>
          <a:p>
            <a:endParaRPr lang="en-GB" b="1" dirty="0"/>
          </a:p>
          <a:p>
            <a:r>
              <a:rPr lang="en-GB" b="1" dirty="0"/>
              <a:t>Evaluation</a:t>
            </a:r>
            <a:endParaRPr lang="en-GB" dirty="0"/>
          </a:p>
          <a:p>
            <a:r>
              <a:rPr lang="en-GB" dirty="0"/>
              <a:t>The induction process should be evaluated to determine whether it’s meeting the needs of the new recruits and the organisation. This should include opportunities for feedback at the end of the induction process and allow new recruits to highlight areas for improvement.</a:t>
            </a:r>
          </a:p>
          <a:p>
            <a:endParaRPr lang="en-GB" dirty="0"/>
          </a:p>
          <a:p>
            <a:r>
              <a:rPr lang="en-GB" dirty="0"/>
              <a:t>As well as gathering feedback from new employees, it's important to identify key measures of success of the induction process and evaluate the process against these metrics. Information from turnover statistics or employee feedback can also be used – particularly from those who leave within the first 12 months of employment.</a:t>
            </a:r>
          </a:p>
          <a:p>
            <a:endParaRPr lang="en-GB" dirty="0"/>
          </a:p>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27</a:t>
            </a:fld>
            <a:endParaRPr lang="en-GB"/>
          </a:p>
        </p:txBody>
      </p:sp>
    </p:spTree>
    <p:extLst>
      <p:ext uri="{BB962C8B-B14F-4D97-AF65-F5344CB8AC3E}">
        <p14:creationId xmlns:p14="http://schemas.microsoft.com/office/powerpoint/2010/main" val="22186165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29</a:t>
            </a:fld>
            <a:endParaRPr lang="en-GB"/>
          </a:p>
        </p:txBody>
      </p:sp>
    </p:spTree>
    <p:extLst>
      <p:ext uri="{BB962C8B-B14F-4D97-AF65-F5344CB8AC3E}">
        <p14:creationId xmlns:p14="http://schemas.microsoft.com/office/powerpoint/2010/main" val="18947672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a:t>
            </a:r>
            <a:r>
              <a:rPr lang="en-GB" dirty="0">
                <a:hlinkClick r:id="rId3"/>
              </a:rPr>
              <a:t>Belbin Team Roles | Belbin</a:t>
            </a:r>
            <a:endParaRPr lang="en-GB" dirty="0"/>
          </a:p>
          <a:p>
            <a:r>
              <a:rPr lang="en-GB" i="0" dirty="0">
                <a:solidFill>
                  <a:srgbClr val="343434"/>
                </a:solidFill>
                <a:effectLst/>
                <a:latin typeface="MetaCompPro-Light W01 Regular"/>
              </a:rPr>
              <a:t>A Belbin 'Team Role' is one of nine clusters of behavioural attributes identified by Dr Meredith Belbin's research at Henley as being effective in order to facilitate team progress.</a:t>
            </a:r>
          </a:p>
          <a:p>
            <a:pPr algn="l" fontAlgn="b"/>
            <a:r>
              <a:rPr lang="en-GB" i="0" dirty="0">
                <a:solidFill>
                  <a:srgbClr val="343434"/>
                </a:solidFill>
                <a:effectLst/>
                <a:latin typeface="MetaCompPro-Light W01 Regular"/>
              </a:rPr>
              <a:t>The research indicated that the most successful teams were made up of a diverse mix of behaviours. Each team needs access to each of the nine Belbin Team Role behaviours to become a high-performing team.</a:t>
            </a:r>
          </a:p>
          <a:p>
            <a:pPr algn="l" fontAlgn="b"/>
            <a:r>
              <a:rPr lang="en-GB" i="0" dirty="0">
                <a:solidFill>
                  <a:srgbClr val="343434"/>
                </a:solidFill>
                <a:effectLst/>
                <a:latin typeface="MetaCompPro-Light W01 Regular"/>
              </a:rPr>
              <a:t>The nine Belbin Team Roles are: Resource Investigator, Team worker and Co-ordinator (the Social roles); Plant, Monitor Evaluator and Specialist (the Thinking roles), and Shaper, Implementer and Completer Finisher (the Action or Task roles).</a:t>
            </a:r>
          </a:p>
          <a:p>
            <a:endParaRPr lang="en-GB" dirty="0"/>
          </a:p>
          <a:p>
            <a:endParaRPr lang="en-GB" dirty="0"/>
          </a:p>
          <a:p>
            <a:r>
              <a:rPr lang="en-GB" dirty="0"/>
              <a:t>Tuckman’s Theory of Team Development:</a:t>
            </a:r>
          </a:p>
          <a:p>
            <a:r>
              <a:rPr lang="en-GB" dirty="0"/>
              <a:t>Forming</a:t>
            </a:r>
          </a:p>
          <a:p>
            <a:r>
              <a:rPr lang="en-GB" dirty="0"/>
              <a:t>Storming</a:t>
            </a:r>
          </a:p>
          <a:p>
            <a:r>
              <a:rPr lang="en-GB" dirty="0"/>
              <a:t>Norming</a:t>
            </a:r>
          </a:p>
          <a:p>
            <a:r>
              <a:rPr lang="en-GB" dirty="0"/>
              <a:t>Performing</a:t>
            </a:r>
          </a:p>
          <a:p>
            <a:r>
              <a:rPr lang="en-GB" dirty="0"/>
              <a:t>Adjourning/Mourning</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30</a:t>
            </a:fld>
            <a:endParaRPr lang="en-GB"/>
          </a:p>
        </p:txBody>
      </p:sp>
    </p:spTree>
    <p:extLst>
      <p:ext uri="{BB962C8B-B14F-4D97-AF65-F5344CB8AC3E}">
        <p14:creationId xmlns:p14="http://schemas.microsoft.com/office/powerpoint/2010/main" val="11253871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31</a:t>
            </a:fld>
            <a:endParaRPr lang="en-GB"/>
          </a:p>
        </p:txBody>
      </p:sp>
    </p:spTree>
    <p:extLst>
      <p:ext uri="{BB962C8B-B14F-4D97-AF65-F5344CB8AC3E}">
        <p14:creationId xmlns:p14="http://schemas.microsoft.com/office/powerpoint/2010/main" val="23658307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20/02/2025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20/02/2025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20/02/2025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20/02/2025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20/02/2025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20/02/2025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93699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20/02/2025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www.hrmagazine.co.uk/content/features/recruitment-and-assessment-what-will-the-future-look-like-post-coronavirus"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image" Target="../media/image11.jpg"/><Relationship Id="rId7"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g"/><Relationship Id="rId9" Type="http://schemas.openxmlformats.org/officeDocument/2006/relationships/image" Target="../media/image17.jpg"/></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26V9004y2E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8QEK7B9GUhM?feature=oembed" TargetMode="External"/><Relationship Id="rId4" Type="http://schemas.openxmlformats.org/officeDocument/2006/relationships/image" Target="../media/image30.jpeg"/></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OBOteYs-0qI"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QCFb4BiDDcE?feature=oembed" TargetMode="External"/><Relationship Id="rId4" Type="http://schemas.openxmlformats.org/officeDocument/2006/relationships/image" Target="../media/image31.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watch?v=_FTMS86-jt8"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3.jpeg"/><Relationship Id="rId7" Type="http://schemas.openxmlformats.org/officeDocument/2006/relationships/diagramColors" Target="../diagrams/colors5.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0.xml.rels><?xml version="1.0" encoding="UTF-8" standalone="yes"?>
<Relationships xmlns="http://schemas.openxmlformats.org/package/2006/relationships"><Relationship Id="rId3" Type="http://schemas.openxmlformats.org/officeDocument/2006/relationships/hyperlink" Target="https://www.mindtools.com/pages/article/improving-group-dynamics.htm"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470025"/>
          </a:xfrm>
        </p:spPr>
        <p:txBody>
          <a:bodyPr/>
          <a:lstStyle/>
          <a:p>
            <a:r>
              <a:rPr lang="en-GB" b="1" dirty="0">
                <a:solidFill>
                  <a:schemeClr val="bg1"/>
                </a:solidFill>
                <a:latin typeface="Arial" panose="020B0604020202020204" pitchFamily="34" charset="0"/>
                <a:cs typeface="Arial" panose="020B0604020202020204" pitchFamily="34" charset="0"/>
              </a:rPr>
              <a:t>BMMB7025</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Managing People in Organisations</a:t>
            </a:r>
            <a:endParaRPr lang="en-GB" b="1" dirty="0">
              <a:solidFill>
                <a:schemeClr val="bg1"/>
              </a:solidFill>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91344" y="3150890"/>
            <a:ext cx="11737304" cy="2510357"/>
          </a:xfrm>
        </p:spPr>
        <p:txBody>
          <a:bodyPr>
            <a:normAutofit/>
          </a:bodyPr>
          <a:lstStyle/>
          <a:p>
            <a:r>
              <a:rPr lang="en-GB" sz="4000" b="1" dirty="0">
                <a:solidFill>
                  <a:schemeClr val="bg1"/>
                </a:solidFill>
              </a:rPr>
              <a:t>Recruiting, Selecting and Onboarding</a:t>
            </a:r>
          </a:p>
          <a:p>
            <a:endParaRPr lang="en-GB" sz="2000" b="1" dirty="0">
              <a:solidFill>
                <a:schemeClr val="bg1"/>
              </a:solidFill>
            </a:endParaRPr>
          </a:p>
          <a:p>
            <a:r>
              <a:rPr lang="en-GB" b="1" dirty="0" err="1">
                <a:solidFill>
                  <a:schemeClr val="bg1"/>
                </a:solidFill>
              </a:rPr>
              <a:t>Dr.</a:t>
            </a:r>
            <a:r>
              <a:rPr lang="en-GB" b="1" dirty="0">
                <a:solidFill>
                  <a:schemeClr val="bg1"/>
                </a:solidFill>
              </a:rPr>
              <a:t> Helen Lee</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278683" y="863910"/>
            <a:ext cx="2337155" cy="1331905"/>
          </a:xfrm>
        </p:spPr>
        <p:txBody>
          <a:bodyPr anchor="ctr">
            <a:normAutofit/>
          </a:bodyPr>
          <a:lstStyle/>
          <a:p>
            <a:r>
              <a:rPr lang="en-GB" altLang="en-US" dirty="0">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1382850" y="2195815"/>
            <a:ext cx="4333520" cy="2983960"/>
          </a:xfrm>
        </p:spPr>
        <p:txBody>
          <a:bodyPr anchor="ctr">
            <a:noAutofit/>
          </a:bodyPr>
          <a:lstStyle/>
          <a:p>
            <a:pPr marL="0" indent="0">
              <a:buNone/>
            </a:pPr>
            <a:r>
              <a:rPr lang="en-GB" altLang="en-US" sz="4000" dirty="0">
                <a:latin typeface="Trebuchet MS" panose="020B0603020202020204" pitchFamily="34" charset="0"/>
              </a:rPr>
              <a:t>Last week gave an overview of…</a:t>
            </a:r>
            <a:endParaRPr lang="en-GB" altLang="en-US" sz="4000" dirty="0">
              <a:solidFill>
                <a:schemeClr val="bg1"/>
              </a:solidFill>
              <a:latin typeface="Trebuchet MS" panose="020B0603020202020204" pitchFamily="34" charset="0"/>
            </a:endParaRP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2737169" y="7038540"/>
            <a:ext cx="3770993" cy="637777"/>
          </a:xfrm>
          <a:prstGeom prst="rect">
            <a:avLst/>
          </a:prstGeom>
        </p:spPr>
      </p:pic>
      <p:pic>
        <p:nvPicPr>
          <p:cNvPr id="4" name="Picture 3">
            <a:extLst>
              <a:ext uri="{FF2B5EF4-FFF2-40B4-BE49-F238E27FC236}">
                <a16:creationId xmlns:a16="http://schemas.microsoft.com/office/drawing/2014/main" id="{03B755A0-B7DF-93FE-680B-AEF3E265D1FA}"/>
              </a:ext>
            </a:extLst>
          </p:cNvPr>
          <p:cNvPicPr>
            <a:picLocks noChangeAspect="1"/>
          </p:cNvPicPr>
          <p:nvPr/>
        </p:nvPicPr>
        <p:blipFill rotWithShape="1">
          <a:blip r:embed="rId4"/>
          <a:srcRect l="38450" t="33733" r="38188" b="32571"/>
          <a:stretch/>
        </p:blipFill>
        <p:spPr>
          <a:xfrm>
            <a:off x="4575309" y="7752210"/>
            <a:ext cx="1381211" cy="1350150"/>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5"/>
          <a:srcRect l="9051" t="6295" r="27163" b="57087"/>
          <a:stretch/>
        </p:blipFill>
        <p:spPr>
          <a:xfrm>
            <a:off x="8050675" y="7214817"/>
            <a:ext cx="2808312" cy="1074786"/>
          </a:xfrm>
          <a:prstGeom prst="rect">
            <a:avLst/>
          </a:prstGeom>
        </p:spPr>
      </p:pic>
      <p:sp>
        <p:nvSpPr>
          <p:cNvPr id="10" name="TextBox 9">
            <a:extLst>
              <a:ext uri="{FF2B5EF4-FFF2-40B4-BE49-F238E27FC236}">
                <a16:creationId xmlns:a16="http://schemas.microsoft.com/office/drawing/2014/main" id="{069EE967-29D9-6A3B-2EE1-AA8578D886FE}"/>
              </a:ext>
            </a:extLst>
          </p:cNvPr>
          <p:cNvSpPr txBox="1"/>
          <p:nvPr/>
        </p:nvSpPr>
        <p:spPr>
          <a:xfrm>
            <a:off x="6244305" y="3278959"/>
            <a:ext cx="3338600" cy="300082"/>
          </a:xfrm>
          <a:prstGeom prst="rect">
            <a:avLst/>
          </a:prstGeom>
          <a:noFill/>
        </p:spPr>
        <p:txBody>
          <a:bodyPr wrap="square">
            <a:spAutoFit/>
          </a:bodyPr>
          <a:lstStyle/>
          <a:p>
            <a:pPr defTabSz="342900"/>
            <a:r>
              <a:rPr lang="en-US" sz="1350" dirty="0">
                <a:solidFill>
                  <a:prstClr val="black"/>
                </a:solidFill>
                <a:latin typeface="Calibri" panose="020F0502020204030204"/>
              </a:rPr>
              <a:t>……..?</a:t>
            </a:r>
          </a:p>
        </p:txBody>
      </p:sp>
      <p:sp>
        <p:nvSpPr>
          <p:cNvPr id="12" name="TextBox 11">
            <a:extLst>
              <a:ext uri="{FF2B5EF4-FFF2-40B4-BE49-F238E27FC236}">
                <a16:creationId xmlns:a16="http://schemas.microsoft.com/office/drawing/2014/main" id="{2F71828F-4171-09FE-533B-F509E35A3FCF}"/>
              </a:ext>
            </a:extLst>
          </p:cNvPr>
          <p:cNvSpPr txBox="1"/>
          <p:nvPr/>
        </p:nvSpPr>
        <p:spPr>
          <a:xfrm>
            <a:off x="6244305" y="3934090"/>
            <a:ext cx="3770992" cy="300082"/>
          </a:xfrm>
          <a:prstGeom prst="rect">
            <a:avLst/>
          </a:prstGeom>
          <a:noFill/>
        </p:spPr>
        <p:txBody>
          <a:bodyPr wrap="square">
            <a:spAutoFit/>
          </a:bodyPr>
          <a:lstStyle/>
          <a:p>
            <a:pPr defTabSz="342900"/>
            <a:r>
              <a:rPr lang="en-US" sz="1350" dirty="0">
                <a:solidFill>
                  <a:prstClr val="black"/>
                </a:solidFill>
                <a:latin typeface="Calibri" panose="020F0502020204030204"/>
              </a:rPr>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E4470-5265-133F-6BDC-0A3326BFA344}"/>
              </a:ext>
            </a:extLst>
          </p:cNvPr>
          <p:cNvSpPr>
            <a:spLocks noGrp="1"/>
          </p:cNvSpPr>
          <p:nvPr>
            <p:ph type="title"/>
          </p:nvPr>
        </p:nvSpPr>
        <p:spPr/>
        <p:txBody>
          <a:bodyPr/>
          <a:lstStyle/>
          <a:p>
            <a:r>
              <a:rPr lang="en-GB" dirty="0"/>
              <a:t>Agenda </a:t>
            </a:r>
          </a:p>
        </p:txBody>
      </p:sp>
      <p:sp>
        <p:nvSpPr>
          <p:cNvPr id="3" name="Content Placeholder 2">
            <a:extLst>
              <a:ext uri="{FF2B5EF4-FFF2-40B4-BE49-F238E27FC236}">
                <a16:creationId xmlns:a16="http://schemas.microsoft.com/office/drawing/2014/main" id="{D2ECA293-FE33-77EE-5131-8525237DC484}"/>
              </a:ext>
            </a:extLst>
          </p:cNvPr>
          <p:cNvSpPr>
            <a:spLocks noGrp="1"/>
          </p:cNvSpPr>
          <p:nvPr>
            <p:ph idx="1"/>
          </p:nvPr>
        </p:nvSpPr>
        <p:spPr>
          <a:xfrm>
            <a:off x="838200" y="1417639"/>
            <a:ext cx="10515600" cy="3307506"/>
          </a:xfrm>
        </p:spPr>
        <p:txBody>
          <a:bodyPr>
            <a:normAutofit/>
          </a:bodyPr>
          <a:lstStyle/>
          <a:p>
            <a:r>
              <a:rPr lang="en-GB" dirty="0"/>
              <a:t>Recap of last session</a:t>
            </a:r>
          </a:p>
          <a:p>
            <a:r>
              <a:rPr lang="en-GB" dirty="0"/>
              <a:t>Strategic HR Planning </a:t>
            </a:r>
          </a:p>
          <a:p>
            <a:r>
              <a:rPr lang="en-GB" dirty="0"/>
              <a:t>Stages of Recruitment </a:t>
            </a:r>
          </a:p>
          <a:p>
            <a:r>
              <a:rPr lang="en-GB" dirty="0"/>
              <a:t>Selection Process</a:t>
            </a:r>
          </a:p>
          <a:p>
            <a:r>
              <a:rPr lang="en-GB" dirty="0"/>
              <a:t>Onboarding</a:t>
            </a:r>
          </a:p>
        </p:txBody>
      </p:sp>
    </p:spTree>
    <p:extLst>
      <p:ext uri="{BB962C8B-B14F-4D97-AF65-F5344CB8AC3E}">
        <p14:creationId xmlns:p14="http://schemas.microsoft.com/office/powerpoint/2010/main" val="2973040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26EAEA8-1A86-716F-42CF-625C147461D6}"/>
              </a:ext>
            </a:extLst>
          </p:cNvPr>
          <p:cNvSpPr>
            <a:spLocks noGrp="1"/>
          </p:cNvSpPr>
          <p:nvPr>
            <p:ph type="title"/>
          </p:nvPr>
        </p:nvSpPr>
        <p:spPr/>
        <p:txBody>
          <a:bodyPr>
            <a:normAutofit fontScale="90000"/>
          </a:bodyPr>
          <a:lstStyle/>
          <a:p>
            <a:r>
              <a:rPr lang="en-US" altLang="en-US" sz="3600"/>
              <a:t>Overview of the Human Resource </a:t>
            </a:r>
            <a:br>
              <a:rPr lang="en-US" altLang="en-US" sz="3600"/>
            </a:br>
            <a:r>
              <a:rPr lang="en-US" altLang="en-US" sz="3600"/>
              <a:t>Planning Process</a:t>
            </a:r>
          </a:p>
        </p:txBody>
      </p:sp>
      <p:sp>
        <p:nvSpPr>
          <p:cNvPr id="11267" name="Slide Number Placeholder 4">
            <a:extLst>
              <a:ext uri="{FF2B5EF4-FFF2-40B4-BE49-F238E27FC236}">
                <a16:creationId xmlns:a16="http://schemas.microsoft.com/office/drawing/2014/main" id="{485D4B58-5CF4-B48D-0E9B-8A64E51C9C5C}"/>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AA5309A2-35D3-493B-B564-24D096ED4FFC}" type="slidenum">
              <a:rPr lang="en-US" altLang="en-US" sz="1200">
                <a:solidFill>
                  <a:schemeClr val="tx1"/>
                </a:solidFill>
                <a:latin typeface="Arial" panose="020B0604020202020204" pitchFamily="34" charset="0"/>
              </a:rPr>
              <a:pPr>
                <a:spcBef>
                  <a:spcPct val="0"/>
                </a:spcBef>
                <a:buFontTx/>
                <a:buNone/>
              </a:pPr>
              <a:t>4</a:t>
            </a:fld>
            <a:endParaRPr lang="en-US" altLang="en-US" sz="1200">
              <a:solidFill>
                <a:schemeClr val="tx1"/>
              </a:solidFill>
              <a:latin typeface="Arial" panose="020B0604020202020204" pitchFamily="34" charset="0"/>
            </a:endParaRPr>
          </a:p>
        </p:txBody>
      </p:sp>
      <p:pic>
        <p:nvPicPr>
          <p:cNvPr id="11268" name="Picture 2" descr="A chart depicts the flow of the human resource planning process. The process consists of forecasting, goal setting and strategic planning, and program implementation and evaluation.">
            <a:extLst>
              <a:ext uri="{FF2B5EF4-FFF2-40B4-BE49-F238E27FC236}">
                <a16:creationId xmlns:a16="http://schemas.microsoft.com/office/drawing/2014/main" id="{56CBEEF4-DC9A-B0AB-FEEA-0C4FBE5038F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48720" y="1439481"/>
            <a:ext cx="6095752" cy="4203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F468FEB8-0F81-64E9-E138-829F52968EA0}"/>
              </a:ext>
            </a:extLst>
          </p:cNvPr>
          <p:cNvSpPr>
            <a:spLocks noGrp="1" noChangeArrowheads="1"/>
          </p:cNvSpPr>
          <p:nvPr>
            <p:ph type="title"/>
          </p:nvPr>
        </p:nvSpPr>
        <p:spPr/>
        <p:txBody>
          <a:bodyPr/>
          <a:lstStyle/>
          <a:p>
            <a:pPr>
              <a:defRPr/>
            </a:pPr>
            <a:r>
              <a:rPr lang="en-US" altLang="zh-TW" b="0">
                <a:solidFill>
                  <a:schemeClr val="tx1"/>
                </a:solidFill>
              </a:rPr>
              <a:t>Forecasting and Leading Indicators</a:t>
            </a:r>
            <a:endParaRPr lang="en-US" altLang="zh-TW" sz="1600">
              <a:effectLst>
                <a:outerShdw blurRad="38100" dist="38100" dir="2700000" algn="tl">
                  <a:srgbClr val="C0C0C0"/>
                </a:outerShdw>
              </a:effectLst>
              <a:cs typeface="Calibri" pitchFamily="34" charset="0"/>
            </a:endParaRPr>
          </a:p>
        </p:txBody>
      </p:sp>
      <p:sp>
        <p:nvSpPr>
          <p:cNvPr id="103427" name="Rectangle 3">
            <a:extLst>
              <a:ext uri="{FF2B5EF4-FFF2-40B4-BE49-F238E27FC236}">
                <a16:creationId xmlns:a16="http://schemas.microsoft.com/office/drawing/2014/main" id="{AE893E2D-42FA-FDCC-FF13-A7E3CEE1F068}"/>
              </a:ext>
            </a:extLst>
          </p:cNvPr>
          <p:cNvSpPr>
            <a:spLocks noGrp="1" noChangeArrowheads="1"/>
          </p:cNvSpPr>
          <p:nvPr>
            <p:ph sz="half" idx="2"/>
          </p:nvPr>
        </p:nvSpPr>
        <p:spPr>
          <a:xfrm>
            <a:off x="1981200" y="1676400"/>
            <a:ext cx="8077200" cy="3657600"/>
          </a:xfrm>
          <a:solidFill>
            <a:srgbClr val="DFEAFD"/>
          </a:solidFill>
          <a:ln>
            <a:noFill/>
          </a:ln>
          <a:extLst>
            <a:ext uri="{91240B29-F687-4F45-9708-019B960494DF}">
              <a14:hiddenLine xmlns:a14="http://schemas.microsoft.com/office/drawing/2010/main" w="9525">
                <a:solidFill>
                  <a:srgbClr val="000000"/>
                </a:solidFill>
                <a:miter lim="800000"/>
                <a:headEnd/>
                <a:tailEnd/>
              </a14:hiddenLine>
            </a:ext>
            <a:ext uri="{FAA26D3D-D897-4be2-8F04-BA451C77F1D7}"/>
          </a:extLst>
        </p:spPr>
        <p:style>
          <a:lnRef idx="1">
            <a:schemeClr val="accent2"/>
          </a:lnRef>
          <a:fillRef idx="2">
            <a:schemeClr val="accent2"/>
          </a:fillRef>
          <a:effectRef idx="1">
            <a:schemeClr val="accent2"/>
          </a:effectRef>
          <a:fontRef idx="minor">
            <a:schemeClr val="dk1"/>
          </a:fontRef>
        </p:style>
        <p:txBody>
          <a:bodyPr>
            <a:noAutofit/>
          </a:bodyPr>
          <a:lstStyle/>
          <a:p>
            <a:pPr marL="0" indent="0" defTabSz="809625">
              <a:buNone/>
              <a:defRPr/>
            </a:pPr>
            <a:endParaRPr lang="en-US" altLang="en-US" b="1">
              <a:solidFill>
                <a:srgbClr val="376092"/>
              </a:solidFill>
              <a:ea typeface="ＭＳ Ｐゴシック" pitchFamily="34" charset="-128"/>
            </a:endParaRPr>
          </a:p>
          <a:p>
            <a:pPr marL="0" indent="0" defTabSz="809625">
              <a:buClr>
                <a:srgbClr val="7030A0"/>
              </a:buClr>
              <a:buFont typeface="Wingdings" pitchFamily="2" charset="2"/>
              <a:buChar char="u"/>
              <a:defRPr/>
            </a:pPr>
            <a:r>
              <a:rPr lang="en-US" altLang="zh-TW" b="1">
                <a:solidFill>
                  <a:schemeClr val="tx1"/>
                </a:solidFill>
                <a:ea typeface="ＭＳ Ｐゴシック" pitchFamily="34" charset="-128"/>
                <a:cs typeface="Calibri" pitchFamily="34" charset="0"/>
              </a:rPr>
              <a:t>Forecasting:</a:t>
            </a:r>
            <a:r>
              <a:rPr lang="en-US" altLang="zh-TW">
                <a:solidFill>
                  <a:schemeClr val="tx1"/>
                </a:solidFill>
                <a:ea typeface="ＭＳ Ｐゴシック" pitchFamily="34" charset="-128"/>
                <a:cs typeface="Calibri" pitchFamily="34" charset="0"/>
              </a:rPr>
              <a:t> The attempts to </a:t>
            </a:r>
            <a:r>
              <a:rPr lang="en-US" altLang="zh-TW">
                <a:solidFill>
                  <a:schemeClr val="tx1"/>
                </a:solidFill>
                <a:ea typeface="ＭＳ Ｐゴシック" pitchFamily="34" charset="-128"/>
              </a:rPr>
              <a:t>determine the supply of and demand for various types of human resources to predict areas within the organization where there will be future labor short-ages or surpluses .</a:t>
            </a:r>
          </a:p>
          <a:p>
            <a:pPr marL="0" indent="0" defTabSz="809625">
              <a:buClr>
                <a:srgbClr val="7030A0"/>
              </a:buClr>
              <a:buFont typeface="Wingdings" pitchFamily="2" charset="2"/>
              <a:buChar char="u"/>
              <a:defRPr/>
            </a:pPr>
            <a:r>
              <a:rPr lang="en-US" altLang="zh-TW" b="1">
                <a:solidFill>
                  <a:schemeClr val="tx1"/>
                </a:solidFill>
                <a:ea typeface="ＭＳ Ｐゴシック" pitchFamily="34" charset="-128"/>
                <a:cs typeface="Calibri" pitchFamily="34" charset="0"/>
              </a:rPr>
              <a:t>Leading Indicators:  </a:t>
            </a:r>
            <a:r>
              <a:rPr lang="en-US" altLang="zh-TW">
                <a:solidFill>
                  <a:schemeClr val="tx1"/>
                </a:solidFill>
                <a:ea typeface="ＭＳ Ｐゴシック" pitchFamily="34" charset="-128"/>
                <a:cs typeface="Calibri" pitchFamily="34" charset="0"/>
              </a:rPr>
              <a:t>An objective measure that accurately predicts future labor demand.</a:t>
            </a:r>
            <a:endParaRPr lang="en-US" altLang="zh-TW">
              <a:solidFill>
                <a:schemeClr val="tx1"/>
              </a:solidFill>
              <a:ea typeface="ＭＳ Ｐゴシック" pitchFamily="34" charset="-128"/>
            </a:endParaRPr>
          </a:p>
        </p:txBody>
      </p:sp>
      <p:sp>
        <p:nvSpPr>
          <p:cNvPr id="13316" name="Slide Number Placeholder 3">
            <a:extLst>
              <a:ext uri="{FF2B5EF4-FFF2-40B4-BE49-F238E27FC236}">
                <a16:creationId xmlns:a16="http://schemas.microsoft.com/office/drawing/2014/main" id="{FC45550A-CFB9-80A5-D81F-25B6734F181E}"/>
              </a:ext>
            </a:extLst>
          </p:cNvPr>
          <p:cNvSpPr>
            <a:spLocks noGrp="1"/>
          </p:cNvSpPr>
          <p:nvPr>
            <p:ph type="sldNum" sz="quarter" idx="11"/>
          </p:nvPr>
        </p:nvSpPr>
        <p:spPr bwMode="auto">
          <a:xfrm>
            <a:off x="4038600" y="6356350"/>
            <a:ext cx="41148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endParaRPr lang="en-US" altLang="en-US" sz="1200">
              <a:solidFill>
                <a:srgbClr val="000000"/>
              </a:solidFill>
              <a:latin typeface="Arial" panose="020B0604020202020204" pitchFamily="34" charset="0"/>
            </a:endParaRP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id="{C5F96084-AE94-0E6F-1291-51FAC103712B}"/>
              </a:ext>
            </a:extLst>
          </p:cNvPr>
          <p:cNvSpPr>
            <a:spLocks noGrp="1"/>
          </p:cNvSpPr>
          <p:nvPr>
            <p:ph type="title"/>
          </p:nvPr>
        </p:nvSpPr>
        <p:spPr/>
        <p:txBody>
          <a:bodyPr/>
          <a:lstStyle/>
          <a:p>
            <a:r>
              <a:rPr lang="en-US" altLang="en-US" sz="3200"/>
              <a:t>Forecasting Stage of HR Planning</a:t>
            </a:r>
          </a:p>
        </p:txBody>
      </p:sp>
      <p:sp>
        <p:nvSpPr>
          <p:cNvPr id="15363" name="Content Placeholder 5">
            <a:extLst>
              <a:ext uri="{FF2B5EF4-FFF2-40B4-BE49-F238E27FC236}">
                <a16:creationId xmlns:a16="http://schemas.microsoft.com/office/drawing/2014/main" id="{25C1B79C-E41D-F220-C918-42FAE716B5D0}"/>
              </a:ext>
            </a:extLst>
          </p:cNvPr>
          <p:cNvSpPr>
            <a:spLocks noGrp="1"/>
          </p:cNvSpPr>
          <p:nvPr>
            <p:ph idx="1"/>
          </p:nvPr>
        </p:nvSpPr>
        <p:spPr/>
        <p:txBody>
          <a:bodyPr>
            <a:normAutofit fontScale="92500" lnSpcReduction="20000"/>
          </a:bodyPr>
          <a:lstStyle/>
          <a:p>
            <a:r>
              <a:rPr lang="en-US" altLang="zh-TW" b="1">
                <a:solidFill>
                  <a:srgbClr val="7030A0"/>
                </a:solidFill>
              </a:rPr>
              <a:t>Determine labor demand</a:t>
            </a:r>
          </a:p>
          <a:p>
            <a:pPr lvl="1"/>
            <a:r>
              <a:rPr lang="en-US" altLang="zh-TW">
                <a:solidFill>
                  <a:srgbClr val="376092"/>
                </a:solidFill>
              </a:rPr>
              <a:t>Derived from product/service demands </a:t>
            </a:r>
            <a:r>
              <a:rPr lang="en-US" altLang="zh-TW" b="1" i="1">
                <a:solidFill>
                  <a:srgbClr val="376092"/>
                </a:solidFill>
              </a:rPr>
              <a:t>external</a:t>
            </a:r>
            <a:r>
              <a:rPr lang="en-US" altLang="zh-TW" i="1">
                <a:solidFill>
                  <a:srgbClr val="376092"/>
                </a:solidFill>
              </a:rPr>
              <a:t> </a:t>
            </a:r>
            <a:r>
              <a:rPr lang="en-US" altLang="zh-TW">
                <a:solidFill>
                  <a:srgbClr val="376092"/>
                </a:solidFill>
              </a:rPr>
              <a:t>in nature</a:t>
            </a:r>
          </a:p>
          <a:p>
            <a:r>
              <a:rPr lang="en-US" altLang="zh-TW" b="1">
                <a:solidFill>
                  <a:srgbClr val="7030A0"/>
                </a:solidFill>
              </a:rPr>
              <a:t>Determine labor supply</a:t>
            </a:r>
          </a:p>
          <a:p>
            <a:pPr lvl="1"/>
            <a:r>
              <a:rPr lang="en-US" altLang="zh-TW">
                <a:solidFill>
                  <a:srgbClr val="376092"/>
                </a:solidFill>
                <a:cs typeface="Calibri" panose="020F0502020204030204" pitchFamily="34" charset="0"/>
              </a:rPr>
              <a:t>Internal movements caused by transfers, promotions, turnover, retirements, etc.</a:t>
            </a:r>
          </a:p>
          <a:p>
            <a:pPr lvl="1"/>
            <a:r>
              <a:rPr lang="en-US" altLang="zh-TW">
                <a:solidFill>
                  <a:srgbClr val="376092"/>
                </a:solidFill>
                <a:cs typeface="Calibri" panose="020F0502020204030204" pitchFamily="34" charset="0"/>
              </a:rPr>
              <a:t>Transitional matrices identify </a:t>
            </a:r>
            <a:r>
              <a:rPr lang="en-US" altLang="zh-TW">
                <a:solidFill>
                  <a:srgbClr val="376092"/>
                </a:solidFill>
              </a:rPr>
              <a:t>employee movements in different job categories over time</a:t>
            </a:r>
            <a:endParaRPr lang="en-US" altLang="ja-JP">
              <a:solidFill>
                <a:srgbClr val="376092"/>
              </a:solidFill>
            </a:endParaRPr>
          </a:p>
          <a:p>
            <a:r>
              <a:rPr lang="en-US" altLang="zh-TW" b="1">
                <a:solidFill>
                  <a:srgbClr val="7030A0"/>
                </a:solidFill>
              </a:rPr>
              <a:t>Determine labor surplus or shortage</a:t>
            </a:r>
          </a:p>
          <a:p>
            <a:pPr lvl="1"/>
            <a:r>
              <a:rPr lang="en-US" altLang="zh-TW" b="1">
                <a:solidFill>
                  <a:srgbClr val="376092"/>
                </a:solidFill>
              </a:rPr>
              <a:t>Compare forecasts and demand</a:t>
            </a:r>
          </a:p>
        </p:txBody>
      </p:sp>
      <p:sp>
        <p:nvSpPr>
          <p:cNvPr id="15364" name="Slide Number Placeholder 3">
            <a:extLst>
              <a:ext uri="{FF2B5EF4-FFF2-40B4-BE49-F238E27FC236}">
                <a16:creationId xmlns:a16="http://schemas.microsoft.com/office/drawing/2014/main" id="{48AA3A3B-A74C-0A19-48F2-0BA559C42247}"/>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8B963C42-5661-4B82-BCE8-0EBAF8E75BEE}" type="slidenum">
              <a:rPr lang="en-US" altLang="en-US" sz="1200">
                <a:solidFill>
                  <a:srgbClr val="000000"/>
                </a:solidFill>
                <a:latin typeface="Arial" panose="020B0604020202020204" pitchFamily="34" charset="0"/>
              </a:rPr>
              <a:pPr>
                <a:spcBef>
                  <a:spcPct val="0"/>
                </a:spcBef>
                <a:buFontTx/>
                <a:buNone/>
              </a:pPr>
              <a:t>6</a:t>
            </a:fld>
            <a:endParaRPr lang="en-US" altLang="en-US" sz="1200">
              <a:solidFill>
                <a:srgbClr val="000000"/>
              </a:solidFill>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87C50228-84EE-2227-C6E7-75408F74C4D9}"/>
              </a:ext>
            </a:extLst>
          </p:cNvPr>
          <p:cNvSpPr>
            <a:spLocks noGrp="1"/>
          </p:cNvSpPr>
          <p:nvPr>
            <p:ph type="title"/>
          </p:nvPr>
        </p:nvSpPr>
        <p:spPr/>
        <p:txBody>
          <a:bodyPr/>
          <a:lstStyle/>
          <a:p>
            <a:pPr>
              <a:defRPr/>
            </a:pPr>
            <a:r>
              <a:rPr lang="en-US" sz="3200" dirty="0">
                <a:ea typeface="ＭＳ Ｐゴシック" charset="0"/>
              </a:rPr>
              <a:t>Downsizing</a:t>
            </a:r>
          </a:p>
        </p:txBody>
      </p:sp>
      <p:sp>
        <p:nvSpPr>
          <p:cNvPr id="2" name="Content Placeholder 1">
            <a:extLst>
              <a:ext uri="{FF2B5EF4-FFF2-40B4-BE49-F238E27FC236}">
                <a16:creationId xmlns:a16="http://schemas.microsoft.com/office/drawing/2014/main" id="{A8603E7F-9771-29FD-67F0-7398AA1ABBC1}"/>
              </a:ext>
            </a:extLst>
          </p:cNvPr>
          <p:cNvSpPr>
            <a:spLocks noGrp="1"/>
          </p:cNvSpPr>
          <p:nvPr>
            <p:ph idx="1"/>
          </p:nvPr>
        </p:nvSpPr>
        <p:spPr/>
        <p:txBody>
          <a:bodyPr/>
          <a:lstStyle/>
          <a:p>
            <a:pPr>
              <a:defRPr/>
            </a:pPr>
            <a:r>
              <a:rPr lang="en-US" b="1" dirty="0">
                <a:solidFill>
                  <a:schemeClr val="accent1">
                    <a:lumMod val="75000"/>
                  </a:schemeClr>
                </a:solidFill>
              </a:rPr>
              <a:t>Downsizing</a:t>
            </a:r>
            <a:r>
              <a:rPr lang="en-US" dirty="0">
                <a:solidFill>
                  <a:schemeClr val="accent1">
                    <a:lumMod val="75000"/>
                  </a:schemeClr>
                </a:solidFill>
              </a:rPr>
              <a:t>: planned elimination of large numbers of personnel to enhance organizational competitiveness.</a:t>
            </a:r>
          </a:p>
          <a:p>
            <a:pPr>
              <a:defRPr/>
            </a:pPr>
            <a:r>
              <a:rPr lang="en-US" dirty="0">
                <a:solidFill>
                  <a:schemeClr val="accent1">
                    <a:lumMod val="75000"/>
                  </a:schemeClr>
                </a:solidFill>
              </a:rPr>
              <a:t>Four reasons for downsizing</a:t>
            </a:r>
          </a:p>
          <a:p>
            <a:pPr lvl="1">
              <a:buClr>
                <a:schemeClr val="accent6"/>
              </a:buClr>
              <a:buFont typeface="Wingdings" pitchFamily="2" charset="2"/>
              <a:buChar char="q"/>
              <a:defRPr/>
            </a:pPr>
            <a:r>
              <a:rPr lang="en-US" dirty="0">
                <a:solidFill>
                  <a:schemeClr val="accent1">
                    <a:lumMod val="75000"/>
                  </a:schemeClr>
                </a:solidFill>
              </a:rPr>
              <a:t>Reduce labor costs</a:t>
            </a:r>
          </a:p>
          <a:p>
            <a:pPr lvl="1">
              <a:buClr>
                <a:schemeClr val="accent6"/>
              </a:buClr>
              <a:buFont typeface="Wingdings" pitchFamily="2" charset="2"/>
              <a:buChar char="q"/>
              <a:defRPr/>
            </a:pPr>
            <a:r>
              <a:rPr lang="en-US" dirty="0">
                <a:solidFill>
                  <a:schemeClr val="accent1">
                    <a:lumMod val="75000"/>
                  </a:schemeClr>
                </a:solidFill>
              </a:rPr>
              <a:t>Technological changes reduce need for labor</a:t>
            </a:r>
          </a:p>
          <a:p>
            <a:pPr lvl="1">
              <a:buClr>
                <a:schemeClr val="accent6"/>
              </a:buClr>
              <a:buFont typeface="Wingdings" pitchFamily="2" charset="2"/>
              <a:buChar char="q"/>
              <a:defRPr/>
            </a:pPr>
            <a:r>
              <a:rPr lang="en-US" dirty="0">
                <a:solidFill>
                  <a:schemeClr val="accent1">
                    <a:lumMod val="75000"/>
                  </a:schemeClr>
                </a:solidFill>
              </a:rPr>
              <a:t>Mergers and acquisitions reduce bureaucratic overhead</a:t>
            </a:r>
          </a:p>
          <a:p>
            <a:pPr lvl="1">
              <a:buClr>
                <a:schemeClr val="accent6"/>
              </a:buClr>
              <a:buFont typeface="Wingdings" pitchFamily="2" charset="2"/>
              <a:buChar char="q"/>
              <a:defRPr/>
            </a:pPr>
            <a:r>
              <a:rPr lang="en-US" dirty="0">
                <a:solidFill>
                  <a:schemeClr val="accent1">
                    <a:lumMod val="75000"/>
                  </a:schemeClr>
                </a:solidFill>
              </a:rPr>
              <a:t>Organizations change location of where they do business</a:t>
            </a:r>
          </a:p>
        </p:txBody>
      </p:sp>
      <p:sp>
        <p:nvSpPr>
          <p:cNvPr id="21508" name="Slide Number Placeholder 3">
            <a:extLst>
              <a:ext uri="{FF2B5EF4-FFF2-40B4-BE49-F238E27FC236}">
                <a16:creationId xmlns:a16="http://schemas.microsoft.com/office/drawing/2014/main" id="{8F315A86-FEE7-806E-54CA-9C5E87A7B9F4}"/>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EEC129CF-4FA4-4376-B9E9-A4D2E94D6C57}" type="slidenum">
              <a:rPr lang="en-US" altLang="en-US" sz="1200">
                <a:solidFill>
                  <a:srgbClr val="000000"/>
                </a:solidFill>
                <a:latin typeface="Arial" panose="020B0604020202020204" pitchFamily="34" charset="0"/>
              </a:rPr>
              <a:pPr>
                <a:spcBef>
                  <a:spcPct val="0"/>
                </a:spcBef>
                <a:buFontTx/>
                <a:buNone/>
              </a:pPr>
              <a:t>7</a:t>
            </a:fld>
            <a:endParaRPr lang="en-US" altLang="en-US" sz="1200">
              <a:solidFill>
                <a:srgbClr val="000000"/>
              </a:solidFill>
              <a:latin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D91AFDE5-E432-F72D-0BF8-B05BB7157218}"/>
              </a:ext>
            </a:extLst>
          </p:cNvPr>
          <p:cNvSpPr/>
          <p:nvPr/>
        </p:nvSpPr>
        <p:spPr>
          <a:xfrm>
            <a:off x="1887538" y="1390650"/>
            <a:ext cx="4513262" cy="4324350"/>
          </a:xfrm>
          <a:prstGeom prst="ellipse">
            <a:avLst/>
          </a:prstGeom>
          <a:solidFill>
            <a:schemeClr val="accent3">
              <a:lumMod val="20000"/>
              <a:lumOff val="80000"/>
            </a:schemeClr>
          </a:solidFill>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zh-TW" altLang="zh-TW">
              <a:solidFill>
                <a:srgbClr val="FFFFFF"/>
              </a:solidFill>
              <a:ea typeface="ＭＳ Ｐゴシック" pitchFamily="34" charset="-128"/>
            </a:endParaRPr>
          </a:p>
        </p:txBody>
      </p:sp>
      <p:sp>
        <p:nvSpPr>
          <p:cNvPr id="9" name="Oval 8">
            <a:extLst>
              <a:ext uri="{FF2B5EF4-FFF2-40B4-BE49-F238E27FC236}">
                <a16:creationId xmlns:a16="http://schemas.microsoft.com/office/drawing/2014/main" id="{BA58F371-69D4-F51A-49E5-8C4A598C2E4E}"/>
              </a:ext>
            </a:extLst>
          </p:cNvPr>
          <p:cNvSpPr/>
          <p:nvPr/>
        </p:nvSpPr>
        <p:spPr>
          <a:xfrm>
            <a:off x="5957888" y="1390650"/>
            <a:ext cx="4481512" cy="4324350"/>
          </a:xfrm>
          <a:prstGeom prst="ellipse">
            <a:avLst/>
          </a:prstGeom>
          <a:solidFill>
            <a:srgbClr val="DFEAFD"/>
          </a:solidFill>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zh-TW" altLang="zh-TW">
              <a:solidFill>
                <a:srgbClr val="FFFFFF"/>
              </a:solidFill>
              <a:ea typeface="ＭＳ Ｐゴシック" pitchFamily="34" charset="-128"/>
            </a:endParaRPr>
          </a:p>
        </p:txBody>
      </p:sp>
      <p:sp>
        <p:nvSpPr>
          <p:cNvPr id="23556" name="Title 1">
            <a:extLst>
              <a:ext uri="{FF2B5EF4-FFF2-40B4-BE49-F238E27FC236}">
                <a16:creationId xmlns:a16="http://schemas.microsoft.com/office/drawing/2014/main" id="{C1F69AF4-8DFD-750C-9B13-03A5264CC0D8}"/>
              </a:ext>
            </a:extLst>
          </p:cNvPr>
          <p:cNvSpPr>
            <a:spLocks noGrp="1"/>
          </p:cNvSpPr>
          <p:nvPr>
            <p:ph type="title"/>
          </p:nvPr>
        </p:nvSpPr>
        <p:spPr/>
        <p:txBody>
          <a:bodyPr/>
          <a:lstStyle/>
          <a:p>
            <a:pPr eaLnBrk="1" hangingPunct="1"/>
            <a:r>
              <a:rPr lang="en-US" altLang="en-US" sz="3200">
                <a:cs typeface="Arial" panose="020B0604020202020204" pitchFamily="34" charset="0"/>
              </a:rPr>
              <a:t>Possible Negative Effects of Downsizing</a:t>
            </a:r>
          </a:p>
        </p:txBody>
      </p:sp>
      <p:sp>
        <p:nvSpPr>
          <p:cNvPr id="23557" name="Content Placeholder 2">
            <a:extLst>
              <a:ext uri="{FF2B5EF4-FFF2-40B4-BE49-F238E27FC236}">
                <a16:creationId xmlns:a16="http://schemas.microsoft.com/office/drawing/2014/main" id="{E7A1885D-2C51-6925-A382-5A8B985A4901}"/>
              </a:ext>
            </a:extLst>
          </p:cNvPr>
          <p:cNvSpPr>
            <a:spLocks noGrp="1"/>
          </p:cNvSpPr>
          <p:nvPr>
            <p:ph sz="half" idx="2"/>
          </p:nvPr>
        </p:nvSpPr>
        <p:spPr>
          <a:xfrm>
            <a:off x="6248400" y="2362200"/>
            <a:ext cx="3886200" cy="2667000"/>
          </a:xfrm>
        </p:spPr>
        <p:txBody>
          <a:bodyPr/>
          <a:lstStyle/>
          <a:p>
            <a:r>
              <a:rPr lang="en-US" altLang="zh-TW">
                <a:solidFill>
                  <a:schemeClr val="tx1"/>
                </a:solidFill>
              </a:rPr>
              <a:t>Disrupts social networks needed for creativity and innovation.</a:t>
            </a:r>
          </a:p>
        </p:txBody>
      </p:sp>
      <p:sp>
        <p:nvSpPr>
          <p:cNvPr id="23558" name="Content Placeholder 4">
            <a:extLst>
              <a:ext uri="{FF2B5EF4-FFF2-40B4-BE49-F238E27FC236}">
                <a16:creationId xmlns:a16="http://schemas.microsoft.com/office/drawing/2014/main" id="{8D03393B-7F8A-4096-89DC-6738058CE6FA}"/>
              </a:ext>
            </a:extLst>
          </p:cNvPr>
          <p:cNvSpPr>
            <a:spLocks noGrp="1"/>
          </p:cNvSpPr>
          <p:nvPr>
            <p:ph sz="half" idx="1"/>
          </p:nvPr>
        </p:nvSpPr>
        <p:spPr>
          <a:xfrm>
            <a:off x="2224088" y="2332038"/>
            <a:ext cx="3871912" cy="2667000"/>
          </a:xfrm>
        </p:spPr>
        <p:txBody>
          <a:bodyPr/>
          <a:lstStyle/>
          <a:p>
            <a:r>
              <a:rPr lang="en-US" altLang="zh-TW">
                <a:solidFill>
                  <a:schemeClr val="tx1"/>
                </a:solidFill>
              </a:rPr>
              <a:t>Lower long-term profit, performance and productivity.</a:t>
            </a:r>
          </a:p>
          <a:p>
            <a:endParaRPr lang="en-US" altLang="zh-TW">
              <a:solidFill>
                <a:schemeClr val="tx1"/>
              </a:solidFill>
            </a:endParaRPr>
          </a:p>
          <a:p>
            <a:r>
              <a:rPr lang="en-US" altLang="zh-TW">
                <a:solidFill>
                  <a:schemeClr val="tx1"/>
                </a:solidFill>
              </a:rPr>
              <a:t>Loss of talent.</a:t>
            </a:r>
          </a:p>
          <a:p>
            <a:pPr>
              <a:buFont typeface="Arial" panose="020B0604020202020204" pitchFamily="34" charset="0"/>
              <a:buNone/>
            </a:pPr>
            <a:endParaRPr lang="en-US" altLang="zh-TW">
              <a:solidFill>
                <a:srgbClr val="376092"/>
              </a:solidFill>
            </a:endParaRPr>
          </a:p>
        </p:txBody>
      </p:sp>
      <p:sp>
        <p:nvSpPr>
          <p:cNvPr id="23559" name="Slide Number Placeholder 4">
            <a:extLst>
              <a:ext uri="{FF2B5EF4-FFF2-40B4-BE49-F238E27FC236}">
                <a16:creationId xmlns:a16="http://schemas.microsoft.com/office/drawing/2014/main" id="{B2C4EAF0-3743-4AA6-A86F-C24F37C53423}"/>
              </a:ext>
            </a:extLst>
          </p:cNvPr>
          <p:cNvSpPr>
            <a:spLocks noGrp="1"/>
          </p:cNvSpPr>
          <p:nvPr>
            <p:ph type="sldNum" sz="quarter" idx="11"/>
          </p:nvPr>
        </p:nvSpPr>
        <p:spPr bwMode="auto">
          <a:xfrm>
            <a:off x="4038600" y="6356350"/>
            <a:ext cx="41148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endParaRPr lang="en-US" altLang="en-US" sz="1100">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365ADCC-5883-CE03-9C4B-C8FD21078643}"/>
              </a:ext>
            </a:extLst>
          </p:cNvPr>
          <p:cNvSpPr>
            <a:spLocks noGrp="1"/>
          </p:cNvSpPr>
          <p:nvPr>
            <p:ph type="title"/>
          </p:nvPr>
        </p:nvSpPr>
        <p:spPr>
          <a:xfrm>
            <a:off x="838200" y="381552"/>
            <a:ext cx="10515600" cy="1325563"/>
          </a:xfrm>
        </p:spPr>
        <p:txBody>
          <a:bodyPr/>
          <a:lstStyle/>
          <a:p>
            <a:r>
              <a:rPr lang="en-US" altLang="en-US" sz="3600"/>
              <a:t>Early Retirement Programs</a:t>
            </a:r>
          </a:p>
        </p:txBody>
      </p:sp>
      <p:sp>
        <p:nvSpPr>
          <p:cNvPr id="3" name="Content Placeholder 2">
            <a:extLst>
              <a:ext uri="{FF2B5EF4-FFF2-40B4-BE49-F238E27FC236}">
                <a16:creationId xmlns:a16="http://schemas.microsoft.com/office/drawing/2014/main" id="{2AF0232F-7EA0-55C7-5466-3430BBC50A27}"/>
              </a:ext>
            </a:extLst>
          </p:cNvPr>
          <p:cNvSpPr>
            <a:spLocks noGrp="1"/>
          </p:cNvSpPr>
          <p:nvPr>
            <p:ph idx="1"/>
          </p:nvPr>
        </p:nvSpPr>
        <p:spPr>
          <a:xfrm>
            <a:off x="838200" y="1809200"/>
            <a:ext cx="10515600" cy="3584118"/>
          </a:xfrm>
        </p:spPr>
        <p:txBody>
          <a:bodyPr>
            <a:normAutofit fontScale="92500" lnSpcReduction="10000"/>
          </a:bodyPr>
          <a:lstStyle/>
          <a:p>
            <a:pPr marL="182880" indent="-182880" defTabSz="809625">
              <a:buClr>
                <a:srgbClr val="264D73"/>
              </a:buClr>
              <a:buFont typeface="Wingdings" charset="0"/>
              <a:buChar char="Ø"/>
              <a:defRPr/>
            </a:pPr>
            <a:r>
              <a:rPr lang="en-US" sz="2400" dirty="0">
                <a:solidFill>
                  <a:schemeClr val="accent1">
                    <a:lumMod val="75000"/>
                  </a:schemeClr>
                </a:solidFill>
              </a:rPr>
              <a:t>The average age of workforce is increasing. </a:t>
            </a:r>
          </a:p>
          <a:p>
            <a:pPr marL="182880" indent="-182880" defTabSz="809625">
              <a:buClr>
                <a:srgbClr val="264D73"/>
              </a:buClr>
              <a:buFont typeface="Wingdings" charset="0"/>
              <a:buChar char="Ø"/>
              <a:defRPr/>
            </a:pPr>
            <a:r>
              <a:rPr lang="en-US" sz="2400" dirty="0">
                <a:solidFill>
                  <a:schemeClr val="accent1">
                    <a:lumMod val="75000"/>
                  </a:schemeClr>
                </a:solidFill>
              </a:rPr>
              <a:t>Baby boomers are not retiring early due to:</a:t>
            </a:r>
          </a:p>
          <a:p>
            <a:pPr marL="688975" lvl="1" indent="-342900" defTabSz="809625">
              <a:buClr>
                <a:srgbClr val="264D73"/>
              </a:buClr>
              <a:buFont typeface="Wingdings" charset="0"/>
              <a:buChar char="§"/>
              <a:defRPr/>
            </a:pPr>
            <a:r>
              <a:rPr lang="en-US" dirty="0">
                <a:solidFill>
                  <a:schemeClr val="accent1">
                    <a:lumMod val="75000"/>
                  </a:schemeClr>
                </a:solidFill>
              </a:rPr>
              <a:t>improved health</a:t>
            </a:r>
          </a:p>
          <a:p>
            <a:pPr marL="688975" lvl="1" indent="-342900" defTabSz="809625">
              <a:buClr>
                <a:srgbClr val="264D73"/>
              </a:buClr>
              <a:buFont typeface="Wingdings" charset="0"/>
              <a:buChar char="§"/>
              <a:defRPr/>
            </a:pPr>
            <a:r>
              <a:rPr lang="en-US" dirty="0">
                <a:solidFill>
                  <a:schemeClr val="accent1">
                    <a:lumMod val="75000"/>
                  </a:schemeClr>
                </a:solidFill>
              </a:rPr>
              <a:t>fear that Social Security will be cut</a:t>
            </a:r>
          </a:p>
          <a:p>
            <a:pPr marL="688975" lvl="1" indent="-342900" defTabSz="809625">
              <a:buClr>
                <a:srgbClr val="264D73"/>
              </a:buClr>
              <a:buFont typeface="Wingdings" charset="0"/>
              <a:buChar char="§"/>
              <a:defRPr/>
            </a:pPr>
            <a:r>
              <a:rPr lang="en-US" dirty="0">
                <a:solidFill>
                  <a:schemeClr val="accent1">
                    <a:lumMod val="75000"/>
                  </a:schemeClr>
                </a:solidFill>
              </a:rPr>
              <a:t>mandatory retirement is outlawed</a:t>
            </a:r>
          </a:p>
          <a:p>
            <a:pPr marL="688975" lvl="1" indent="-342900" defTabSz="809625">
              <a:buClr>
                <a:srgbClr val="264D73"/>
              </a:buClr>
              <a:buFont typeface="Wingdings" charset="0"/>
              <a:buChar char="§"/>
              <a:defRPr/>
            </a:pPr>
            <a:r>
              <a:rPr lang="en-US" dirty="0">
                <a:solidFill>
                  <a:schemeClr val="accent1">
                    <a:lumMod val="75000"/>
                  </a:schemeClr>
                </a:solidFill>
              </a:rPr>
              <a:t>collapse of the financial and housing markets made it economically unviable to retire</a:t>
            </a:r>
          </a:p>
          <a:p>
            <a:pPr marL="182880" indent="-182880" defTabSz="809625">
              <a:buClr>
                <a:srgbClr val="264D73"/>
              </a:buClr>
              <a:buFont typeface="Wingdings" charset="0"/>
              <a:buChar char="Ø"/>
              <a:defRPr/>
            </a:pPr>
            <a:r>
              <a:rPr lang="en-US" sz="2400" dirty="0">
                <a:solidFill>
                  <a:schemeClr val="accent1">
                    <a:lumMod val="75000"/>
                  </a:schemeClr>
                </a:solidFill>
              </a:rPr>
              <a:t>Many employers try </a:t>
            </a:r>
            <a:r>
              <a:rPr lang="en-US" sz="2400" b="1" dirty="0">
                <a:solidFill>
                  <a:schemeClr val="accent1">
                    <a:lumMod val="75000"/>
                  </a:schemeClr>
                </a:solidFill>
              </a:rPr>
              <a:t>voluntary attrition </a:t>
            </a:r>
            <a:r>
              <a:rPr lang="en-US" sz="2400" dirty="0">
                <a:solidFill>
                  <a:schemeClr val="accent1">
                    <a:lumMod val="75000"/>
                  </a:schemeClr>
                </a:solidFill>
              </a:rPr>
              <a:t>among older workers through early retirement incentive programs.</a:t>
            </a:r>
          </a:p>
        </p:txBody>
      </p:sp>
      <p:sp>
        <p:nvSpPr>
          <p:cNvPr id="25604" name="Slide Number Placeholder 4">
            <a:extLst>
              <a:ext uri="{FF2B5EF4-FFF2-40B4-BE49-F238E27FC236}">
                <a16:creationId xmlns:a16="http://schemas.microsoft.com/office/drawing/2014/main" id="{D9649ACC-8BB6-5304-518E-45C8B49BE97F}"/>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1C5F132C-5DA3-4109-9312-F862221C1A4B}" type="slidenum">
              <a:rPr lang="en-US" altLang="en-US" sz="1200">
                <a:solidFill>
                  <a:srgbClr val="000000"/>
                </a:solidFill>
                <a:latin typeface="Arial" panose="020B0604020202020204" pitchFamily="34" charset="0"/>
              </a:rPr>
              <a:pPr>
                <a:spcBef>
                  <a:spcPct val="0"/>
                </a:spcBef>
                <a:buFontTx/>
                <a:buNone/>
              </a:pPr>
              <a:t>9</a:t>
            </a:fld>
            <a:endParaRPr lang="en-US" altLang="en-US" sz="1200">
              <a:solidFill>
                <a:srgbClr val="000000"/>
              </a:solidFill>
              <a:latin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eople analytics: Guide for people professionals | CIPD">
            <a:extLst>
              <a:ext uri="{FF2B5EF4-FFF2-40B4-BE49-F238E27FC236}">
                <a16:creationId xmlns:a16="http://schemas.microsoft.com/office/drawing/2014/main" id="{03876E7D-F9CD-5F6E-93E8-86CA653509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300" y="116632"/>
            <a:ext cx="9683700" cy="545845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74465CA-2B55-78D2-27AD-EEF628B6C61F}"/>
              </a:ext>
            </a:extLst>
          </p:cNvPr>
          <p:cNvSpPr>
            <a:spLocks noGrp="1"/>
          </p:cNvSpPr>
          <p:nvPr>
            <p:ph type="title"/>
          </p:nvPr>
        </p:nvSpPr>
        <p:spPr>
          <a:xfrm>
            <a:off x="623392" y="577606"/>
            <a:ext cx="3568262" cy="4536504"/>
          </a:xfrm>
        </p:spPr>
        <p:txBody>
          <a:bodyPr>
            <a:normAutofit fontScale="90000"/>
          </a:bodyPr>
          <a:lstStyle/>
          <a:p>
            <a:r>
              <a:rPr lang="en-GB" dirty="0"/>
              <a:t>Managing People in Organisations</a:t>
            </a:r>
            <a:br>
              <a:rPr lang="en-GB" dirty="0"/>
            </a:br>
            <a:br>
              <a:rPr lang="en-GB" dirty="0"/>
            </a:br>
            <a:r>
              <a:rPr lang="en-GB" dirty="0"/>
              <a:t>The Employee Lifecycle</a:t>
            </a:r>
          </a:p>
        </p:txBody>
      </p:sp>
    </p:spTree>
    <p:extLst>
      <p:ext uri="{BB962C8B-B14F-4D97-AF65-F5344CB8AC3E}">
        <p14:creationId xmlns:p14="http://schemas.microsoft.com/office/powerpoint/2010/main" val="18345108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7D930-2983-4D9A-ABA5-87D4F9327D33}"/>
              </a:ext>
            </a:extLst>
          </p:cNvPr>
          <p:cNvSpPr>
            <a:spLocks noGrp="1"/>
          </p:cNvSpPr>
          <p:nvPr>
            <p:ph type="title"/>
          </p:nvPr>
        </p:nvSpPr>
        <p:spPr>
          <a:xfrm>
            <a:off x="1143000" y="377373"/>
            <a:ext cx="9906000" cy="1219199"/>
          </a:xfrm>
        </p:spPr>
        <p:txBody>
          <a:bodyPr anchor="t">
            <a:normAutofit/>
          </a:bodyPr>
          <a:lstStyle/>
          <a:p>
            <a:r>
              <a:rPr lang="en-GB" sz="6000" b="1" dirty="0"/>
              <a:t>Today:</a:t>
            </a:r>
          </a:p>
        </p:txBody>
      </p:sp>
      <p:graphicFrame>
        <p:nvGraphicFramePr>
          <p:cNvPr id="5" name="Content Placeholder 2">
            <a:extLst>
              <a:ext uri="{FF2B5EF4-FFF2-40B4-BE49-F238E27FC236}">
                <a16:creationId xmlns:a16="http://schemas.microsoft.com/office/drawing/2014/main" id="{854654C9-4A90-4EA5-945A-18D519440D36}"/>
              </a:ext>
            </a:extLst>
          </p:cNvPr>
          <p:cNvGraphicFramePr>
            <a:graphicFrameLocks noGrp="1"/>
          </p:cNvGraphicFramePr>
          <p:nvPr>
            <p:ph idx="1"/>
            <p:extLst>
              <p:ext uri="{D42A27DB-BD31-4B8C-83A1-F6EECF244321}">
                <p14:modId xmlns:p14="http://schemas.microsoft.com/office/powerpoint/2010/main" val="134583877"/>
              </p:ext>
            </p:extLst>
          </p:nvPr>
        </p:nvGraphicFramePr>
        <p:xfrm>
          <a:off x="685800" y="1772816"/>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4486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248D5-BD01-4288-9FF4-C0C327BCF46E}"/>
              </a:ext>
            </a:extLst>
          </p:cNvPr>
          <p:cNvSpPr>
            <a:spLocks noGrp="1"/>
          </p:cNvSpPr>
          <p:nvPr>
            <p:ph type="title"/>
          </p:nvPr>
        </p:nvSpPr>
        <p:spPr>
          <a:xfrm>
            <a:off x="963651" y="404664"/>
            <a:ext cx="10264697" cy="1212102"/>
          </a:xfrm>
        </p:spPr>
        <p:txBody>
          <a:bodyPr>
            <a:normAutofit/>
          </a:bodyPr>
          <a:lstStyle/>
          <a:p>
            <a:r>
              <a:rPr lang="en-GB" sz="4800" b="1" dirty="0"/>
              <a:t>What is recruitment?</a:t>
            </a:r>
          </a:p>
        </p:txBody>
      </p:sp>
      <p:sp>
        <p:nvSpPr>
          <p:cNvPr id="3" name="Content Placeholder 2">
            <a:extLst>
              <a:ext uri="{FF2B5EF4-FFF2-40B4-BE49-F238E27FC236}">
                <a16:creationId xmlns:a16="http://schemas.microsoft.com/office/drawing/2014/main" id="{DBF6FFC9-22B2-4F6F-8DA7-E96AC16DB3A9}"/>
              </a:ext>
            </a:extLst>
          </p:cNvPr>
          <p:cNvSpPr>
            <a:spLocks noGrp="1"/>
          </p:cNvSpPr>
          <p:nvPr>
            <p:ph idx="1"/>
          </p:nvPr>
        </p:nvSpPr>
        <p:spPr>
          <a:xfrm>
            <a:off x="1199456" y="1616766"/>
            <a:ext cx="10184191" cy="4124373"/>
          </a:xfrm>
        </p:spPr>
        <p:txBody>
          <a:bodyPr anchor="ctr">
            <a:normAutofit fontScale="92500" lnSpcReduction="20000"/>
          </a:bodyPr>
          <a:lstStyle/>
          <a:p>
            <a:r>
              <a:rPr lang="en-GB" altLang="en-US" sz="3200" dirty="0">
                <a:cs typeface="Arial" panose="020B0604020202020204" pitchFamily="34" charset="0"/>
              </a:rPr>
              <a:t>Heery and Noon: “</a:t>
            </a:r>
            <a:r>
              <a:rPr lang="en-GB" altLang="en-US" sz="3200" i="1" dirty="0">
                <a:cs typeface="Arial" panose="020B0604020202020204" pitchFamily="34" charset="0"/>
              </a:rPr>
              <a:t>Process of generating a pool of candidates from which to select the appropriate person to fill a job vacancy”</a:t>
            </a:r>
          </a:p>
          <a:p>
            <a:r>
              <a:rPr lang="en-GB" altLang="en-US" sz="3200" dirty="0">
                <a:cs typeface="Arial" panose="020B0604020202020204" pitchFamily="34" charset="0"/>
              </a:rPr>
              <a:t>Recruitment decisions</a:t>
            </a:r>
          </a:p>
          <a:p>
            <a:pPr lvl="1"/>
            <a:r>
              <a:rPr lang="en-GB" altLang="en-US" sz="3200" dirty="0">
                <a:cs typeface="Arial" panose="020B0604020202020204" pitchFamily="34" charset="0"/>
              </a:rPr>
              <a:t>What is going to influence these?</a:t>
            </a:r>
          </a:p>
          <a:p>
            <a:pPr lvl="1"/>
            <a:r>
              <a:rPr lang="en-GB" altLang="en-US" sz="3200" dirty="0">
                <a:cs typeface="Arial" panose="020B0604020202020204" pitchFamily="34" charset="0"/>
              </a:rPr>
              <a:t>SHRM!</a:t>
            </a:r>
          </a:p>
          <a:p>
            <a:r>
              <a:rPr lang="en-GB" altLang="en-US" sz="3200" dirty="0">
                <a:cs typeface="Arial" panose="020B0604020202020204" pitchFamily="34" charset="0"/>
              </a:rPr>
              <a:t>Org size very influential </a:t>
            </a:r>
          </a:p>
          <a:p>
            <a:r>
              <a:rPr lang="en-GB" altLang="en-US" sz="3200" dirty="0">
                <a:cs typeface="Arial" panose="020B0604020202020204" pitchFamily="34" charset="0"/>
              </a:rPr>
              <a:t>Range of methods</a:t>
            </a:r>
          </a:p>
          <a:p>
            <a:r>
              <a:rPr lang="en-GB" altLang="en-US" sz="3200" dirty="0">
                <a:cs typeface="Arial" panose="020B0604020202020204" pitchFamily="34" charset="0"/>
              </a:rPr>
              <a:t>Increase in online recruitment and use of AI</a:t>
            </a:r>
          </a:p>
          <a:p>
            <a:pPr marL="457200" lvl="1" indent="0">
              <a:buNone/>
            </a:pPr>
            <a:endParaRPr lang="en-GB" altLang="en-US" dirty="0">
              <a:cs typeface="Arial" panose="020B0604020202020204" pitchFamily="34" charset="0"/>
            </a:endParaRPr>
          </a:p>
        </p:txBody>
      </p:sp>
    </p:spTree>
    <p:extLst>
      <p:ext uri="{BB962C8B-B14F-4D97-AF65-F5344CB8AC3E}">
        <p14:creationId xmlns:p14="http://schemas.microsoft.com/office/powerpoint/2010/main" val="3839966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32930-29C2-40B4-95D7-2CA9AD678C9F}"/>
              </a:ext>
            </a:extLst>
          </p:cNvPr>
          <p:cNvSpPr>
            <a:spLocks noGrp="1"/>
          </p:cNvSpPr>
          <p:nvPr>
            <p:ph type="title"/>
          </p:nvPr>
        </p:nvSpPr>
        <p:spPr>
          <a:xfrm>
            <a:off x="226979" y="1268760"/>
            <a:ext cx="3780788" cy="2396359"/>
          </a:xfrm>
        </p:spPr>
        <p:txBody>
          <a:bodyPr anchor="b">
            <a:normAutofit/>
          </a:bodyPr>
          <a:lstStyle/>
          <a:p>
            <a:r>
              <a:rPr lang="en-GB" sz="4800" b="1" dirty="0"/>
              <a:t>Recruitment strategy</a:t>
            </a:r>
          </a:p>
        </p:txBody>
      </p:sp>
      <p:graphicFrame>
        <p:nvGraphicFramePr>
          <p:cNvPr id="5" name="Content Placeholder 2">
            <a:extLst>
              <a:ext uri="{FF2B5EF4-FFF2-40B4-BE49-F238E27FC236}">
                <a16:creationId xmlns:a16="http://schemas.microsoft.com/office/drawing/2014/main" id="{1A969A1B-C256-4B72-A59A-5A52AD7F9747}"/>
              </a:ext>
            </a:extLst>
          </p:cNvPr>
          <p:cNvGraphicFramePr>
            <a:graphicFrameLocks noGrp="1"/>
          </p:cNvGraphicFramePr>
          <p:nvPr>
            <p:ph idx="1"/>
            <p:extLst>
              <p:ext uri="{D42A27DB-BD31-4B8C-83A1-F6EECF244321}">
                <p14:modId xmlns:p14="http://schemas.microsoft.com/office/powerpoint/2010/main" val="1405023160"/>
              </p:ext>
            </p:extLst>
          </p:nvPr>
        </p:nvGraphicFramePr>
        <p:xfrm>
          <a:off x="4151784" y="332656"/>
          <a:ext cx="7676801" cy="5728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591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Internal Recruiting</a:t>
            </a:r>
          </a:p>
        </p:txBody>
      </p:sp>
      <p:sp>
        <p:nvSpPr>
          <p:cNvPr id="3" name="Content Placeholder 2"/>
          <p:cNvSpPr>
            <a:spLocks noGrp="1"/>
          </p:cNvSpPr>
          <p:nvPr>
            <p:ph sz="half" idx="1"/>
          </p:nvPr>
        </p:nvSpPr>
        <p:spPr>
          <a:xfrm>
            <a:off x="1981200" y="1600202"/>
            <a:ext cx="4038600" cy="3268959"/>
          </a:xfrm>
        </p:spPr>
        <p:txBody>
          <a:bodyPr>
            <a:normAutofit fontScale="92500"/>
          </a:bodyPr>
          <a:lstStyle/>
          <a:p>
            <a:pPr marL="0" indent="0">
              <a:buNone/>
            </a:pPr>
            <a:r>
              <a:rPr lang="en-GB" sz="2200" b="1" dirty="0"/>
              <a:t>Advantages:</a:t>
            </a:r>
          </a:p>
          <a:p>
            <a:pPr>
              <a:lnSpc>
                <a:spcPct val="90000"/>
              </a:lnSpc>
            </a:pPr>
            <a:r>
              <a:rPr lang="en-GB" sz="2200" dirty="0"/>
              <a:t>Can be cost efficient- Vacancy filled, Expenses, Training</a:t>
            </a:r>
          </a:p>
          <a:p>
            <a:pPr>
              <a:lnSpc>
                <a:spcPct val="90000"/>
              </a:lnSpc>
            </a:pPr>
            <a:r>
              <a:rPr lang="en-GB" sz="2200" dirty="0"/>
              <a:t>Candidates are known to the organisation- skills, attitude</a:t>
            </a:r>
          </a:p>
          <a:p>
            <a:pPr>
              <a:lnSpc>
                <a:spcPct val="90000"/>
              </a:lnSpc>
            </a:pPr>
            <a:r>
              <a:rPr lang="en-GB" sz="2200" dirty="0"/>
              <a:t>Candidates are familiar with organisation culture</a:t>
            </a:r>
          </a:p>
          <a:p>
            <a:pPr>
              <a:lnSpc>
                <a:spcPct val="90000"/>
              </a:lnSpc>
            </a:pPr>
            <a:r>
              <a:rPr lang="en-GB" sz="2200" dirty="0"/>
              <a:t>Internal promotion may provide motivation to staff</a:t>
            </a:r>
          </a:p>
          <a:p>
            <a:pPr marL="0" indent="0">
              <a:buNone/>
            </a:pPr>
            <a:endParaRPr lang="en-GB" sz="2200" dirty="0"/>
          </a:p>
          <a:p>
            <a:pPr>
              <a:lnSpc>
                <a:spcPct val="90000"/>
              </a:lnSpc>
            </a:pPr>
            <a:endParaRPr lang="en-GB" sz="2200" dirty="0"/>
          </a:p>
          <a:p>
            <a:pPr>
              <a:lnSpc>
                <a:spcPct val="90000"/>
              </a:lnSpc>
            </a:pPr>
            <a:endParaRPr lang="en-GB" sz="2200" dirty="0"/>
          </a:p>
        </p:txBody>
      </p:sp>
      <p:pic>
        <p:nvPicPr>
          <p:cNvPr id="6" name="Picture 5">
            <a:extLst>
              <a:ext uri="{FF2B5EF4-FFF2-40B4-BE49-F238E27FC236}">
                <a16:creationId xmlns:a16="http://schemas.microsoft.com/office/drawing/2014/main" id="{AB6E4000-8030-481C-8326-5206A1D98E5F}"/>
              </a:ext>
            </a:extLst>
          </p:cNvPr>
          <p:cNvPicPr>
            <a:picLocks noChangeAspect="1"/>
          </p:cNvPicPr>
          <p:nvPr/>
        </p:nvPicPr>
        <p:blipFill>
          <a:blip r:embed="rId3"/>
          <a:stretch>
            <a:fillRect/>
          </a:stretch>
        </p:blipFill>
        <p:spPr>
          <a:xfrm>
            <a:off x="6312024" y="1484784"/>
            <a:ext cx="4038600" cy="2816922"/>
          </a:xfrm>
          <a:prstGeom prst="rect">
            <a:avLst/>
          </a:prstGeom>
          <a:noFill/>
        </p:spPr>
      </p:pic>
      <p:sp>
        <p:nvSpPr>
          <p:cNvPr id="7" name="TextBox 6">
            <a:extLst>
              <a:ext uri="{FF2B5EF4-FFF2-40B4-BE49-F238E27FC236}">
                <a16:creationId xmlns:a16="http://schemas.microsoft.com/office/drawing/2014/main" id="{169C2944-721F-4834-82C2-FE5FBCE458A0}"/>
              </a:ext>
            </a:extLst>
          </p:cNvPr>
          <p:cNvSpPr txBox="1"/>
          <p:nvPr/>
        </p:nvSpPr>
        <p:spPr>
          <a:xfrm>
            <a:off x="2207568" y="4653136"/>
            <a:ext cx="7344816" cy="923330"/>
          </a:xfrm>
          <a:prstGeom prst="rect">
            <a:avLst/>
          </a:prstGeom>
          <a:noFill/>
        </p:spPr>
        <p:txBody>
          <a:bodyPr wrap="square" rtlCol="0">
            <a:spAutoFit/>
          </a:bodyPr>
          <a:lstStyle/>
          <a:p>
            <a:r>
              <a:rPr lang="en-GB" dirty="0"/>
              <a:t>The quality of a company’s </a:t>
            </a:r>
            <a:r>
              <a:rPr lang="en-GB" u="sng" dirty="0">
                <a:hlinkClick r:id="rId4"/>
              </a:rPr>
              <a:t>recruitment process</a:t>
            </a:r>
            <a:r>
              <a:rPr lang="en-GB" dirty="0"/>
              <a:t> was also found to directly affect the perception of the business as well as possible future engagement.</a:t>
            </a:r>
            <a:endParaRPr lang="en-GB" sz="1600" dirty="0"/>
          </a:p>
          <a:p>
            <a:endParaRPr lang="en-GB" dirty="0"/>
          </a:p>
        </p:txBody>
      </p:sp>
    </p:spTree>
    <p:extLst>
      <p:ext uri="{BB962C8B-B14F-4D97-AF65-F5344CB8AC3E}">
        <p14:creationId xmlns:p14="http://schemas.microsoft.com/office/powerpoint/2010/main" val="5014034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CF433-4390-4018-96CE-4AA446E0B258}"/>
              </a:ext>
            </a:extLst>
          </p:cNvPr>
          <p:cNvSpPr>
            <a:spLocks noGrp="1"/>
          </p:cNvSpPr>
          <p:nvPr>
            <p:ph type="title"/>
          </p:nvPr>
        </p:nvSpPr>
        <p:spPr>
          <a:xfrm>
            <a:off x="1271464" y="495295"/>
            <a:ext cx="9784910" cy="1493545"/>
          </a:xfrm>
        </p:spPr>
        <p:txBody>
          <a:bodyPr>
            <a:normAutofit fontScale="90000"/>
          </a:bodyPr>
          <a:lstStyle/>
          <a:p>
            <a:r>
              <a:rPr lang="en-GB" sz="5400" b="1" dirty="0">
                <a:solidFill>
                  <a:schemeClr val="tx1">
                    <a:lumMod val="85000"/>
                    <a:lumOff val="15000"/>
                  </a:schemeClr>
                </a:solidFill>
              </a:rPr>
              <a:t>Recruitment considerations in external applications</a:t>
            </a:r>
          </a:p>
        </p:txBody>
      </p:sp>
      <p:sp>
        <p:nvSpPr>
          <p:cNvPr id="60" name="Content Placeholder 2">
            <a:extLst>
              <a:ext uri="{FF2B5EF4-FFF2-40B4-BE49-F238E27FC236}">
                <a16:creationId xmlns:a16="http://schemas.microsoft.com/office/drawing/2014/main" id="{70B79D3B-9399-49DB-B341-2F379B575BD6}"/>
              </a:ext>
            </a:extLst>
          </p:cNvPr>
          <p:cNvSpPr>
            <a:spLocks noGrp="1"/>
          </p:cNvSpPr>
          <p:nvPr>
            <p:ph idx="1"/>
          </p:nvPr>
        </p:nvSpPr>
        <p:spPr>
          <a:xfrm>
            <a:off x="1271465" y="2324100"/>
            <a:ext cx="9563684" cy="4533890"/>
          </a:xfrm>
        </p:spPr>
        <p:txBody>
          <a:bodyPr>
            <a:normAutofit fontScale="92500" lnSpcReduction="10000"/>
          </a:bodyPr>
          <a:lstStyle/>
          <a:p>
            <a:r>
              <a:rPr lang="en-GB" dirty="0"/>
              <a:t>Consider employer brand</a:t>
            </a:r>
          </a:p>
          <a:p>
            <a:r>
              <a:rPr lang="en-GB" dirty="0"/>
              <a:t>Create jobs posting reflective of organisation</a:t>
            </a:r>
          </a:p>
          <a:p>
            <a:r>
              <a:rPr lang="en-GB" dirty="0"/>
              <a:t>Attracting applicants</a:t>
            </a:r>
          </a:p>
          <a:p>
            <a:pPr lvl="1"/>
            <a:r>
              <a:rPr lang="en-GB" sz="2800" dirty="0"/>
              <a:t>Think about who</a:t>
            </a:r>
          </a:p>
          <a:p>
            <a:pPr lvl="1"/>
            <a:r>
              <a:rPr lang="en-GB" sz="2800" dirty="0"/>
              <a:t>Think about where to post your job - use social media, where appropriate</a:t>
            </a:r>
          </a:p>
          <a:p>
            <a:r>
              <a:rPr lang="en-GB" dirty="0"/>
              <a:t>Invest in applicant tracking system </a:t>
            </a:r>
          </a:p>
          <a:p>
            <a:r>
              <a:rPr lang="en-GB" dirty="0"/>
              <a:t>The journey</a:t>
            </a:r>
          </a:p>
          <a:p>
            <a:r>
              <a:rPr lang="en-GB" dirty="0"/>
              <a:t>The HR function is the face of the organisation</a:t>
            </a:r>
          </a:p>
        </p:txBody>
      </p:sp>
    </p:spTree>
    <p:extLst>
      <p:ext uri="{BB962C8B-B14F-4D97-AF65-F5344CB8AC3E}">
        <p14:creationId xmlns:p14="http://schemas.microsoft.com/office/powerpoint/2010/main" val="14194746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8290" y="234228"/>
            <a:ext cx="8461663" cy="623455"/>
          </a:xfrm>
        </p:spPr>
        <p:txBody>
          <a:bodyPr>
            <a:normAutofit fontScale="90000"/>
          </a:bodyPr>
          <a:lstStyle/>
          <a:p>
            <a:r>
              <a:rPr lang="en-GB" dirty="0"/>
              <a:t>Recruitment Sources</a:t>
            </a:r>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1745240" y="1626502"/>
            <a:ext cx="2557463" cy="108033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0279" y="2845583"/>
            <a:ext cx="1543050" cy="1331574"/>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66251" y="3503470"/>
            <a:ext cx="3107531" cy="2187991"/>
          </a:xfrm>
          <a:prstGeom prst="rect">
            <a:avLst/>
          </a:prstGeom>
        </p:spPr>
      </p:pic>
      <p:pic>
        <p:nvPicPr>
          <p:cNvPr id="12" name="Picture 1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16574" y="4004451"/>
            <a:ext cx="2521744" cy="1657350"/>
          </a:xfrm>
          <a:prstGeom prst="rect">
            <a:avLst/>
          </a:prstGeom>
        </p:spPr>
      </p:pic>
      <p:pic>
        <p:nvPicPr>
          <p:cNvPr id="13" name="Picture 1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42144" y="1081694"/>
            <a:ext cx="2107406" cy="2530814"/>
          </a:xfrm>
          <a:prstGeom prst="rect">
            <a:avLst/>
          </a:prstGeom>
        </p:spPr>
      </p:pic>
      <p:pic>
        <p:nvPicPr>
          <p:cNvPr id="14" name="Picture 1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981413" y="1662222"/>
            <a:ext cx="2543175" cy="1621631"/>
          </a:xfrm>
          <a:prstGeom prst="rect">
            <a:avLst/>
          </a:prstGeom>
        </p:spPr>
      </p:pic>
      <p:pic>
        <p:nvPicPr>
          <p:cNvPr id="16" name="Picture 15"/>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109571" y="4315910"/>
            <a:ext cx="2013887" cy="1333013"/>
          </a:xfrm>
          <a:prstGeom prst="rect">
            <a:avLst/>
          </a:prstGeom>
        </p:spPr>
      </p:pic>
      <p:sp>
        <p:nvSpPr>
          <p:cNvPr id="4" name="TextBox 3">
            <a:extLst>
              <a:ext uri="{FF2B5EF4-FFF2-40B4-BE49-F238E27FC236}">
                <a16:creationId xmlns:a16="http://schemas.microsoft.com/office/drawing/2014/main" id="{66FB4F7F-9C9B-6CDC-EE58-EB6DFAFA3BDA}"/>
              </a:ext>
            </a:extLst>
          </p:cNvPr>
          <p:cNvSpPr txBox="1"/>
          <p:nvPr/>
        </p:nvSpPr>
        <p:spPr>
          <a:xfrm>
            <a:off x="3646004" y="3105836"/>
            <a:ext cx="4681330" cy="646331"/>
          </a:xfrm>
          <a:prstGeom prst="rect">
            <a:avLst/>
          </a:prstGeom>
          <a:noFill/>
        </p:spPr>
        <p:txBody>
          <a:bodyPr wrap="square">
            <a:spAutoFit/>
          </a:bodyPr>
          <a:lstStyle/>
          <a:p>
            <a:r>
              <a:rPr lang="en-GB" dirty="0"/>
              <a:t>What do we mean by </a:t>
            </a:r>
          </a:p>
          <a:p>
            <a:r>
              <a:rPr lang="en-GB" dirty="0"/>
              <a:t>selection process?</a:t>
            </a:r>
          </a:p>
        </p:txBody>
      </p:sp>
    </p:spTree>
    <p:extLst>
      <p:ext uri="{BB962C8B-B14F-4D97-AF65-F5344CB8AC3E}">
        <p14:creationId xmlns:p14="http://schemas.microsoft.com/office/powerpoint/2010/main" val="590003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F540A-184A-4C05-9B3F-980620DAEF57}"/>
              </a:ext>
            </a:extLst>
          </p:cNvPr>
          <p:cNvSpPr>
            <a:spLocks noGrp="1"/>
          </p:cNvSpPr>
          <p:nvPr>
            <p:ph type="title"/>
          </p:nvPr>
        </p:nvSpPr>
        <p:spPr>
          <a:xfrm>
            <a:off x="1043171" y="404664"/>
            <a:ext cx="10306520" cy="1325563"/>
          </a:xfrm>
        </p:spPr>
        <p:txBody>
          <a:bodyPr>
            <a:normAutofit/>
          </a:bodyPr>
          <a:lstStyle/>
          <a:p>
            <a:r>
              <a:rPr lang="en-GB" sz="4800" dirty="0"/>
              <a:t>Activity: Recruitment in practice</a:t>
            </a:r>
          </a:p>
        </p:txBody>
      </p:sp>
      <p:sp>
        <p:nvSpPr>
          <p:cNvPr id="3" name="Content Placeholder 2">
            <a:extLst>
              <a:ext uri="{FF2B5EF4-FFF2-40B4-BE49-F238E27FC236}">
                <a16:creationId xmlns:a16="http://schemas.microsoft.com/office/drawing/2014/main" id="{49E235EB-854A-45A1-A2E8-898C24511FE7}"/>
              </a:ext>
            </a:extLst>
          </p:cNvPr>
          <p:cNvSpPr>
            <a:spLocks noGrp="1"/>
          </p:cNvSpPr>
          <p:nvPr>
            <p:ph idx="1"/>
          </p:nvPr>
        </p:nvSpPr>
        <p:spPr>
          <a:xfrm>
            <a:off x="191344" y="1730227"/>
            <a:ext cx="5866213" cy="4003029"/>
          </a:xfrm>
        </p:spPr>
        <p:txBody>
          <a:bodyPr>
            <a:normAutofit/>
          </a:bodyPr>
          <a:lstStyle/>
          <a:p>
            <a:r>
              <a:rPr lang="en-GB" dirty="0"/>
              <a:t>Watch the </a:t>
            </a:r>
            <a:r>
              <a:rPr lang="en-GB" dirty="0" err="1"/>
              <a:t>Timpsons</a:t>
            </a:r>
            <a:r>
              <a:rPr lang="en-GB" dirty="0"/>
              <a:t> video</a:t>
            </a:r>
          </a:p>
          <a:p>
            <a:r>
              <a:rPr lang="en-GB" dirty="0"/>
              <a:t>What are the strengths of the the approach?</a:t>
            </a:r>
          </a:p>
          <a:p>
            <a:r>
              <a:rPr lang="en-GB" dirty="0"/>
              <a:t>What might be the drawbacks?</a:t>
            </a:r>
          </a:p>
        </p:txBody>
      </p:sp>
      <p:pic>
        <p:nvPicPr>
          <p:cNvPr id="1026" name="Picture 2" descr="11 Tips on Choosing a Healthcare Recruitment Agency - Read our guide.">
            <a:extLst>
              <a:ext uri="{FF2B5EF4-FFF2-40B4-BE49-F238E27FC236}">
                <a16:creationId xmlns:a16="http://schemas.microsoft.com/office/drawing/2014/main" id="{5A36993E-C0B3-4E91-9127-CDA81B0C21B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479" r="25211"/>
          <a:stretch/>
        </p:blipFill>
        <p:spPr bwMode="auto">
          <a:xfrm>
            <a:off x="6547287" y="1759923"/>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1704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28DAB-C97A-2FD9-C2B8-1ED922B5B913}"/>
              </a:ext>
            </a:extLst>
          </p:cNvPr>
          <p:cNvSpPr>
            <a:spLocks noGrp="1"/>
          </p:cNvSpPr>
          <p:nvPr>
            <p:ph type="title"/>
          </p:nvPr>
        </p:nvSpPr>
        <p:spPr/>
        <p:txBody>
          <a:bodyPr/>
          <a:lstStyle/>
          <a:p>
            <a:r>
              <a:rPr lang="en-GB" dirty="0" err="1"/>
              <a:t>Timpsons</a:t>
            </a:r>
            <a:endParaRPr lang="en-GB" dirty="0"/>
          </a:p>
        </p:txBody>
      </p:sp>
      <p:sp>
        <p:nvSpPr>
          <p:cNvPr id="3" name="Content Placeholder 2">
            <a:extLst>
              <a:ext uri="{FF2B5EF4-FFF2-40B4-BE49-F238E27FC236}">
                <a16:creationId xmlns:a16="http://schemas.microsoft.com/office/drawing/2014/main" id="{C94FCFAF-598E-4D35-8642-11375C01711C}"/>
              </a:ext>
            </a:extLst>
          </p:cNvPr>
          <p:cNvSpPr>
            <a:spLocks noGrp="1"/>
          </p:cNvSpPr>
          <p:nvPr>
            <p:ph idx="1"/>
          </p:nvPr>
        </p:nvSpPr>
        <p:spPr/>
        <p:txBody>
          <a:bodyPr/>
          <a:lstStyle/>
          <a:p>
            <a:pPr marL="0" indent="0">
              <a:buNone/>
            </a:pPr>
            <a:r>
              <a:rPr lang="en-GB" dirty="0"/>
              <a:t>Long term support for rehabilitating offenders (20% of employees) </a:t>
            </a:r>
            <a:r>
              <a:rPr lang="en-GB" dirty="0">
                <a:hlinkClick r:id="rId2"/>
              </a:rPr>
              <a:t>https://www.youtube.com/watch?v=26V9004y2EM</a:t>
            </a:r>
            <a:r>
              <a:rPr lang="en-GB" dirty="0"/>
              <a:t> </a:t>
            </a:r>
          </a:p>
          <a:p>
            <a:endParaRPr lang="en-GB" dirty="0"/>
          </a:p>
        </p:txBody>
      </p:sp>
    </p:spTree>
    <p:extLst>
      <p:ext uri="{BB962C8B-B14F-4D97-AF65-F5344CB8AC3E}">
        <p14:creationId xmlns:p14="http://schemas.microsoft.com/office/powerpoint/2010/main" val="758105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D41EF0-9E04-68D6-4330-89579DDC44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1D4CC3-1666-D29A-312B-3B5E02877F5A}"/>
              </a:ext>
            </a:extLst>
          </p:cNvPr>
          <p:cNvSpPr>
            <a:spLocks noGrp="1"/>
          </p:cNvSpPr>
          <p:nvPr>
            <p:ph type="title"/>
          </p:nvPr>
        </p:nvSpPr>
        <p:spPr>
          <a:xfrm>
            <a:off x="551384" y="1988840"/>
            <a:ext cx="10972800" cy="1143000"/>
          </a:xfrm>
        </p:spPr>
        <p:txBody>
          <a:bodyPr/>
          <a:lstStyle/>
          <a:p>
            <a:r>
              <a:rPr lang="en-US" dirty="0"/>
              <a:t>Selection </a:t>
            </a:r>
            <a:endParaRPr lang="en-GB" dirty="0"/>
          </a:p>
        </p:txBody>
      </p:sp>
    </p:spTree>
    <p:extLst>
      <p:ext uri="{BB962C8B-B14F-4D97-AF65-F5344CB8AC3E}">
        <p14:creationId xmlns:p14="http://schemas.microsoft.com/office/powerpoint/2010/main" val="34287156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FB06A-B4C2-44B2-86D8-35BE714691A2}"/>
              </a:ext>
            </a:extLst>
          </p:cNvPr>
          <p:cNvSpPr>
            <a:spLocks noGrp="1"/>
          </p:cNvSpPr>
          <p:nvPr>
            <p:ph type="title"/>
          </p:nvPr>
        </p:nvSpPr>
        <p:spPr>
          <a:xfrm>
            <a:off x="1146096" y="836712"/>
            <a:ext cx="3581399" cy="1608502"/>
          </a:xfrm>
        </p:spPr>
        <p:txBody>
          <a:bodyPr anchor="t">
            <a:normAutofit fontScale="90000"/>
          </a:bodyPr>
          <a:lstStyle/>
          <a:p>
            <a:r>
              <a:rPr lang="en-GB" sz="5400" b="1" dirty="0"/>
              <a:t>What is selection?</a:t>
            </a:r>
          </a:p>
        </p:txBody>
      </p:sp>
      <p:sp>
        <p:nvSpPr>
          <p:cNvPr id="3" name="Content Placeholder 2">
            <a:extLst>
              <a:ext uri="{FF2B5EF4-FFF2-40B4-BE49-F238E27FC236}">
                <a16:creationId xmlns:a16="http://schemas.microsoft.com/office/drawing/2014/main" id="{2822B515-202E-4E91-A238-E3B934472248}"/>
              </a:ext>
            </a:extLst>
          </p:cNvPr>
          <p:cNvSpPr>
            <a:spLocks noGrp="1"/>
          </p:cNvSpPr>
          <p:nvPr>
            <p:ph idx="1"/>
          </p:nvPr>
        </p:nvSpPr>
        <p:spPr>
          <a:xfrm>
            <a:off x="754245" y="2882836"/>
            <a:ext cx="4365099" cy="2144948"/>
          </a:xfrm>
        </p:spPr>
        <p:txBody>
          <a:bodyPr>
            <a:normAutofit fontScale="85000" lnSpcReduction="10000"/>
          </a:bodyPr>
          <a:lstStyle/>
          <a:p>
            <a:pPr marL="0" indent="0">
              <a:buNone/>
            </a:pPr>
            <a:r>
              <a:rPr lang="en-GB" sz="3200" dirty="0">
                <a:solidFill>
                  <a:schemeClr val="tx1">
                    <a:lumMod val="95000"/>
                    <a:lumOff val="5000"/>
                    <a:alpha val="55000"/>
                  </a:schemeClr>
                </a:solidFill>
              </a:rPr>
              <a:t>“The steps involved in choosing people who have the right qualifications to fill a current or future job opening”</a:t>
            </a:r>
          </a:p>
        </p:txBody>
      </p:sp>
      <p:pic>
        <p:nvPicPr>
          <p:cNvPr id="2050" name="Picture 2" descr="Candidate Selection - England Logistics">
            <a:extLst>
              <a:ext uri="{FF2B5EF4-FFF2-40B4-BE49-F238E27FC236}">
                <a16:creationId xmlns:a16="http://schemas.microsoft.com/office/drawing/2014/main" id="{BDBFDBCC-BC2E-4F5F-9EC8-4078129E298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7106" y="1381598"/>
            <a:ext cx="5638798" cy="3002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7130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7C6BD-E2A6-40C0-9BC2-4AB1080F2CD8}"/>
              </a:ext>
            </a:extLst>
          </p:cNvPr>
          <p:cNvSpPr>
            <a:spLocks noGrp="1"/>
          </p:cNvSpPr>
          <p:nvPr>
            <p:ph type="title"/>
          </p:nvPr>
        </p:nvSpPr>
        <p:spPr>
          <a:xfrm>
            <a:off x="911424" y="332656"/>
            <a:ext cx="9906000" cy="685800"/>
          </a:xfrm>
        </p:spPr>
        <p:txBody>
          <a:bodyPr anchor="t">
            <a:noAutofit/>
          </a:bodyPr>
          <a:lstStyle/>
          <a:p>
            <a:r>
              <a:rPr lang="en-GB" b="1" dirty="0"/>
              <a:t>Main Selection Methods</a:t>
            </a:r>
          </a:p>
        </p:txBody>
      </p:sp>
      <p:graphicFrame>
        <p:nvGraphicFramePr>
          <p:cNvPr id="3082" name="Content Placeholder 2">
            <a:extLst>
              <a:ext uri="{FF2B5EF4-FFF2-40B4-BE49-F238E27FC236}">
                <a16:creationId xmlns:a16="http://schemas.microsoft.com/office/drawing/2014/main" id="{F077E7FE-05DE-4CD9-A3E9-4CB5489C2266}"/>
              </a:ext>
            </a:extLst>
          </p:cNvPr>
          <p:cNvGraphicFramePr>
            <a:graphicFrameLocks noGrp="1"/>
          </p:cNvGraphicFramePr>
          <p:nvPr>
            <p:ph idx="1"/>
            <p:extLst>
              <p:ext uri="{D42A27DB-BD31-4B8C-83A1-F6EECF244321}">
                <p14:modId xmlns:p14="http://schemas.microsoft.com/office/powerpoint/2010/main" val="3654078279"/>
              </p:ext>
            </p:extLst>
          </p:nvPr>
        </p:nvGraphicFramePr>
        <p:xfrm>
          <a:off x="685800" y="1196752"/>
          <a:ext cx="10820400" cy="4724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7428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82043-4122-49EA-B82E-5A918150326B}"/>
              </a:ext>
            </a:extLst>
          </p:cNvPr>
          <p:cNvSpPr>
            <a:spLocks noGrp="1"/>
          </p:cNvSpPr>
          <p:nvPr>
            <p:ph type="title"/>
          </p:nvPr>
        </p:nvSpPr>
        <p:spPr>
          <a:xfrm>
            <a:off x="1143000" y="990599"/>
            <a:ext cx="9906000" cy="993844"/>
          </a:xfrm>
        </p:spPr>
        <p:txBody>
          <a:bodyPr anchor="t">
            <a:normAutofit/>
          </a:bodyPr>
          <a:lstStyle/>
          <a:p>
            <a:r>
              <a:rPr lang="en-GB" sz="4800" b="1" dirty="0"/>
              <a:t>Choosing a selection method</a:t>
            </a:r>
          </a:p>
        </p:txBody>
      </p:sp>
      <p:graphicFrame>
        <p:nvGraphicFramePr>
          <p:cNvPr id="5" name="Content Placeholder 2">
            <a:extLst>
              <a:ext uri="{FF2B5EF4-FFF2-40B4-BE49-F238E27FC236}">
                <a16:creationId xmlns:a16="http://schemas.microsoft.com/office/drawing/2014/main" id="{6B9A37EB-3FB8-4653-B427-B4B46610A146}"/>
              </a:ext>
            </a:extLst>
          </p:cNvPr>
          <p:cNvGraphicFramePr>
            <a:graphicFrameLocks noGrp="1"/>
          </p:cNvGraphicFramePr>
          <p:nvPr>
            <p:ph idx="1"/>
          </p:nvPr>
        </p:nvGraphicFramePr>
        <p:xfrm>
          <a:off x="457200" y="1477217"/>
          <a:ext cx="11277600" cy="44507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21921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351AF-9F15-4CF1-9493-B569CF486542}"/>
              </a:ext>
            </a:extLst>
          </p:cNvPr>
          <p:cNvSpPr>
            <a:spLocks noGrp="1"/>
          </p:cNvSpPr>
          <p:nvPr>
            <p:ph type="title"/>
          </p:nvPr>
        </p:nvSpPr>
        <p:spPr>
          <a:xfrm>
            <a:off x="1660525" y="168275"/>
            <a:ext cx="9043987" cy="1143000"/>
          </a:xfrm>
        </p:spPr>
        <p:txBody>
          <a:bodyPr>
            <a:normAutofit fontScale="90000"/>
          </a:bodyPr>
          <a:lstStyle/>
          <a:p>
            <a:r>
              <a:rPr lang="en-GB" sz="3600" dirty="0">
                <a:latin typeface="Roboto"/>
              </a:rPr>
              <a:t>Artificial Intelligence: The Robots Are Now Hiring</a:t>
            </a:r>
            <a:br>
              <a:rPr lang="en-GB" b="0" i="0" dirty="0">
                <a:effectLst/>
                <a:latin typeface="Roboto"/>
              </a:rPr>
            </a:br>
            <a:endParaRPr lang="en-GB" dirty="0"/>
          </a:p>
        </p:txBody>
      </p:sp>
      <p:pic>
        <p:nvPicPr>
          <p:cNvPr id="4" name="Online Media 3" title="Artificial Intelligence: The Robots Are Now Hiring | Moving Upstream">
            <a:hlinkClick r:id="" action="ppaction://media"/>
            <a:extLst>
              <a:ext uri="{FF2B5EF4-FFF2-40B4-BE49-F238E27FC236}">
                <a16:creationId xmlns:a16="http://schemas.microsoft.com/office/drawing/2014/main" id="{8C6FE260-1BF7-4D5D-87EE-D2717785B7E7}"/>
              </a:ext>
            </a:extLst>
          </p:cNvPr>
          <p:cNvPicPr>
            <a:picLocks noGrp="1" noRot="1" noChangeAspect="1"/>
          </p:cNvPicPr>
          <p:nvPr>
            <p:ph idx="1"/>
            <a:videoFile r:link="rId1"/>
          </p:nvPr>
        </p:nvPicPr>
        <p:blipFill>
          <a:blip r:embed="rId4"/>
          <a:stretch>
            <a:fillRect/>
          </a:stretch>
        </p:blipFill>
        <p:spPr>
          <a:xfrm>
            <a:off x="1524000" y="265613"/>
            <a:ext cx="9144000" cy="5328592"/>
          </a:xfrm>
          <a:prstGeom prst="rect">
            <a:avLst/>
          </a:prstGeom>
        </p:spPr>
      </p:pic>
    </p:spTree>
    <p:extLst>
      <p:ext uri="{BB962C8B-B14F-4D97-AF65-F5344CB8AC3E}">
        <p14:creationId xmlns:p14="http://schemas.microsoft.com/office/powerpoint/2010/main" val="17516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3F0D8-36C5-4247-AF22-9D7C01B95B5F}"/>
              </a:ext>
            </a:extLst>
          </p:cNvPr>
          <p:cNvSpPr>
            <a:spLocks noGrp="1"/>
          </p:cNvSpPr>
          <p:nvPr>
            <p:ph type="title"/>
          </p:nvPr>
        </p:nvSpPr>
        <p:spPr/>
        <p:txBody>
          <a:bodyPr/>
          <a:lstStyle/>
          <a:p>
            <a:r>
              <a:rPr lang="en-GB" dirty="0"/>
              <a:t>Fair Selection</a:t>
            </a:r>
          </a:p>
        </p:txBody>
      </p:sp>
      <p:sp>
        <p:nvSpPr>
          <p:cNvPr id="3" name="Content Placeholder 2">
            <a:extLst>
              <a:ext uri="{FF2B5EF4-FFF2-40B4-BE49-F238E27FC236}">
                <a16:creationId xmlns:a16="http://schemas.microsoft.com/office/drawing/2014/main" id="{9D86B61B-8201-DC53-4F8D-07B37284641D}"/>
              </a:ext>
            </a:extLst>
          </p:cNvPr>
          <p:cNvSpPr>
            <a:spLocks noGrp="1"/>
          </p:cNvSpPr>
          <p:nvPr>
            <p:ph idx="1"/>
          </p:nvPr>
        </p:nvSpPr>
        <p:spPr>
          <a:xfrm>
            <a:off x="621796" y="2276872"/>
            <a:ext cx="10972800" cy="2160240"/>
          </a:xfrm>
        </p:spPr>
        <p:txBody>
          <a:bodyPr>
            <a:normAutofit/>
          </a:bodyPr>
          <a:lstStyle/>
          <a:p>
            <a:pPr marL="0" indent="0">
              <a:buNone/>
            </a:pPr>
            <a:r>
              <a:rPr lang="en-GB" dirty="0">
                <a:hlinkClick r:id="rId2"/>
              </a:rPr>
              <a:t>https://www.youtube.com/watch?v=VMvr1DMMnLE</a:t>
            </a:r>
          </a:p>
          <a:p>
            <a:pPr marL="0" indent="0">
              <a:buNone/>
            </a:pPr>
            <a:endParaRPr lang="en-GB" dirty="0">
              <a:hlinkClick r:id="rId2"/>
            </a:endParaRPr>
          </a:p>
          <a:p>
            <a:pPr marL="0" indent="0">
              <a:buNone/>
            </a:pPr>
            <a:r>
              <a:rPr lang="en-GB" dirty="0">
                <a:hlinkClick r:id="rId2"/>
              </a:rPr>
              <a:t>https://www.youtube.com/watch?v=OBOteYs-0qI</a:t>
            </a:r>
            <a:r>
              <a:rPr lang="en-GB" dirty="0"/>
              <a:t> </a:t>
            </a:r>
          </a:p>
        </p:txBody>
      </p:sp>
    </p:spTree>
    <p:extLst>
      <p:ext uri="{BB962C8B-B14F-4D97-AF65-F5344CB8AC3E}">
        <p14:creationId xmlns:p14="http://schemas.microsoft.com/office/powerpoint/2010/main" val="1514258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2990A-DEE0-40C6-A935-A7344BF7D6FE}"/>
              </a:ext>
            </a:extLst>
          </p:cNvPr>
          <p:cNvSpPr>
            <a:spLocks noGrp="1"/>
          </p:cNvSpPr>
          <p:nvPr>
            <p:ph type="title"/>
          </p:nvPr>
        </p:nvSpPr>
        <p:spPr>
          <a:xfrm>
            <a:off x="1703512" y="1"/>
            <a:ext cx="9199934" cy="1325563"/>
          </a:xfrm>
        </p:spPr>
        <p:txBody>
          <a:bodyPr>
            <a:normAutofit fontScale="90000"/>
          </a:bodyPr>
          <a:lstStyle/>
          <a:p>
            <a:pPr algn="l"/>
            <a:r>
              <a:rPr lang="en-GB" b="0" i="0" dirty="0">
                <a:effectLst/>
                <a:latin typeface="Roboto"/>
              </a:rPr>
              <a:t>Unconscious bias: Stereotypical hiring practices. | Gail </a:t>
            </a:r>
            <a:r>
              <a:rPr lang="en-GB" b="0" i="0" dirty="0" err="1">
                <a:effectLst/>
                <a:latin typeface="Roboto"/>
              </a:rPr>
              <a:t>Tolstoi</a:t>
            </a:r>
            <a:r>
              <a:rPr lang="en-GB" b="0" i="0" dirty="0">
                <a:effectLst/>
                <a:latin typeface="Roboto"/>
              </a:rPr>
              <a:t>-Miller </a:t>
            </a:r>
          </a:p>
        </p:txBody>
      </p:sp>
      <p:pic>
        <p:nvPicPr>
          <p:cNvPr id="4" name="Online Media 3" title="Unconscious bias: Stereotypical hiring practices. | Gail Tolstoi-Miller | TEDxLincolnSquare">
            <a:hlinkClick r:id="" action="ppaction://media"/>
            <a:extLst>
              <a:ext uri="{FF2B5EF4-FFF2-40B4-BE49-F238E27FC236}">
                <a16:creationId xmlns:a16="http://schemas.microsoft.com/office/drawing/2014/main" id="{09780A70-6794-48F2-B83C-E1A0955CF3B1}"/>
              </a:ext>
            </a:extLst>
          </p:cNvPr>
          <p:cNvPicPr>
            <a:picLocks noGrp="1" noRot="1" noChangeAspect="1"/>
          </p:cNvPicPr>
          <p:nvPr>
            <p:ph idx="1"/>
            <a:videoFile r:link="rId1"/>
          </p:nvPr>
        </p:nvPicPr>
        <p:blipFill>
          <a:blip r:embed="rId4"/>
          <a:stretch>
            <a:fillRect/>
          </a:stretch>
        </p:blipFill>
        <p:spPr>
          <a:xfrm>
            <a:off x="1524001" y="1196752"/>
            <a:ext cx="9159081" cy="4824536"/>
          </a:xfrm>
          <a:prstGeom prst="rect">
            <a:avLst/>
          </a:prstGeom>
        </p:spPr>
      </p:pic>
    </p:spTree>
    <p:extLst>
      <p:ext uri="{BB962C8B-B14F-4D97-AF65-F5344CB8AC3E}">
        <p14:creationId xmlns:p14="http://schemas.microsoft.com/office/powerpoint/2010/main" val="2327488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83F72F-44FD-5E4E-F62A-81E51AFCEB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6B117F-F2FF-FE6E-BDE1-48DB2FDD14AF}"/>
              </a:ext>
            </a:extLst>
          </p:cNvPr>
          <p:cNvSpPr>
            <a:spLocks noGrp="1"/>
          </p:cNvSpPr>
          <p:nvPr>
            <p:ph type="title"/>
          </p:nvPr>
        </p:nvSpPr>
        <p:spPr>
          <a:xfrm>
            <a:off x="551384" y="1988840"/>
            <a:ext cx="10972800" cy="1143000"/>
          </a:xfrm>
        </p:spPr>
        <p:txBody>
          <a:bodyPr/>
          <a:lstStyle/>
          <a:p>
            <a:r>
              <a:rPr lang="en-US" dirty="0"/>
              <a:t>Onboarding</a:t>
            </a:r>
            <a:endParaRPr lang="en-GB" dirty="0"/>
          </a:p>
        </p:txBody>
      </p:sp>
    </p:spTree>
    <p:extLst>
      <p:ext uri="{BB962C8B-B14F-4D97-AF65-F5344CB8AC3E}">
        <p14:creationId xmlns:p14="http://schemas.microsoft.com/office/powerpoint/2010/main" val="6557603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C6B72-EED1-4508-BE27-B47098A6B5AB}"/>
              </a:ext>
            </a:extLst>
          </p:cNvPr>
          <p:cNvSpPr>
            <a:spLocks noGrp="1"/>
          </p:cNvSpPr>
          <p:nvPr>
            <p:ph type="title"/>
          </p:nvPr>
        </p:nvSpPr>
        <p:spPr>
          <a:xfrm>
            <a:off x="0" y="169743"/>
            <a:ext cx="10306520" cy="1325563"/>
          </a:xfrm>
        </p:spPr>
        <p:txBody>
          <a:bodyPr>
            <a:normAutofit/>
          </a:bodyPr>
          <a:lstStyle/>
          <a:p>
            <a:r>
              <a:rPr lang="en-GB" sz="4000" dirty="0"/>
              <a:t>What is onboarding (induction)?</a:t>
            </a:r>
          </a:p>
        </p:txBody>
      </p:sp>
      <p:pic>
        <p:nvPicPr>
          <p:cNvPr id="4098" name="Picture 2" descr="What is an induction? A guide for employers | citrusHR">
            <a:extLst>
              <a:ext uri="{FF2B5EF4-FFF2-40B4-BE49-F238E27FC236}">
                <a16:creationId xmlns:a16="http://schemas.microsoft.com/office/drawing/2014/main" id="{55C5C78C-CF48-4F2B-B838-B439DA581B5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504" r="20370"/>
          <a:stretch/>
        </p:blipFill>
        <p:spPr bwMode="auto">
          <a:xfrm>
            <a:off x="840495" y="1461378"/>
            <a:ext cx="3209779" cy="3563372"/>
          </a:xfrm>
          <a:prstGeom prst="rect">
            <a:avLst/>
          </a:prstGeom>
          <a:noFill/>
          <a:extLst>
            <a:ext uri="{909E8E84-426E-40DD-AFC4-6F175D3DCCD1}">
              <a14:hiddenFill xmlns:a14="http://schemas.microsoft.com/office/drawing/2010/main">
                <a:solidFill>
                  <a:srgbClr val="FFFFFF"/>
                </a:solidFill>
              </a14:hiddenFill>
            </a:ext>
          </a:extLst>
        </p:spPr>
      </p:pic>
      <p:sp>
        <p:nvSpPr>
          <p:cNvPr id="29" name="Content Placeholder 2">
            <a:extLst>
              <a:ext uri="{FF2B5EF4-FFF2-40B4-BE49-F238E27FC236}">
                <a16:creationId xmlns:a16="http://schemas.microsoft.com/office/drawing/2014/main" id="{63884DB6-78D5-4DAA-825C-CB764EF9BE5A}"/>
              </a:ext>
            </a:extLst>
          </p:cNvPr>
          <p:cNvSpPr>
            <a:spLocks noGrp="1"/>
          </p:cNvSpPr>
          <p:nvPr>
            <p:ph idx="1"/>
          </p:nvPr>
        </p:nvSpPr>
        <p:spPr>
          <a:xfrm>
            <a:off x="4871864" y="1461378"/>
            <a:ext cx="6256246" cy="4100903"/>
          </a:xfrm>
        </p:spPr>
        <p:txBody>
          <a:bodyPr>
            <a:normAutofit fontScale="92500"/>
          </a:bodyPr>
          <a:lstStyle/>
          <a:p>
            <a:r>
              <a:rPr lang="en-GB" sz="2400" i="1" dirty="0"/>
              <a:t>“Induction is the process through which employees adjust or acclimatise to their new jobs and working environment”</a:t>
            </a:r>
          </a:p>
          <a:p>
            <a:r>
              <a:rPr lang="en-GB" sz="2400" dirty="0"/>
              <a:t>It should be role specific</a:t>
            </a:r>
          </a:p>
          <a:p>
            <a:r>
              <a:rPr lang="en-GB" sz="2400" dirty="0"/>
              <a:t>Induction benefits employers and employees</a:t>
            </a:r>
          </a:p>
          <a:p>
            <a:r>
              <a:rPr lang="en-GB" sz="2400" dirty="0"/>
              <a:t>Who needs an induction? Everyone!</a:t>
            </a:r>
          </a:p>
          <a:p>
            <a:r>
              <a:rPr lang="en-GB" sz="2400" dirty="0"/>
              <a:t>Whose role to do what? </a:t>
            </a:r>
          </a:p>
          <a:p>
            <a:r>
              <a:rPr lang="en-GB" sz="2400" dirty="0"/>
              <a:t>What should it include?</a:t>
            </a:r>
          </a:p>
          <a:p>
            <a:r>
              <a:rPr lang="en-GB" sz="2400" dirty="0"/>
              <a:t>Common pitfalls</a:t>
            </a:r>
          </a:p>
          <a:p>
            <a:r>
              <a:rPr lang="en-GB" sz="2400" dirty="0"/>
              <a:t>Evaluation</a:t>
            </a:r>
          </a:p>
          <a:p>
            <a:endParaRPr lang="en-GB" sz="1700" dirty="0"/>
          </a:p>
        </p:txBody>
      </p:sp>
    </p:spTree>
    <p:extLst>
      <p:ext uri="{BB962C8B-B14F-4D97-AF65-F5344CB8AC3E}">
        <p14:creationId xmlns:p14="http://schemas.microsoft.com/office/powerpoint/2010/main" val="2151238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B2115-D274-8EA4-7B88-33B9E1BCEF2D}"/>
              </a:ext>
            </a:extLst>
          </p:cNvPr>
          <p:cNvSpPr>
            <a:spLocks noGrp="1"/>
          </p:cNvSpPr>
          <p:nvPr>
            <p:ph type="title"/>
          </p:nvPr>
        </p:nvSpPr>
        <p:spPr/>
        <p:txBody>
          <a:bodyPr/>
          <a:lstStyle/>
          <a:p>
            <a:r>
              <a:rPr lang="en-GB" dirty="0"/>
              <a:t>WELCOMING NEW COLLEAGUES</a:t>
            </a:r>
          </a:p>
        </p:txBody>
      </p:sp>
      <p:sp>
        <p:nvSpPr>
          <p:cNvPr id="3" name="Content Placeholder 2">
            <a:extLst>
              <a:ext uri="{FF2B5EF4-FFF2-40B4-BE49-F238E27FC236}">
                <a16:creationId xmlns:a16="http://schemas.microsoft.com/office/drawing/2014/main" id="{5E1518B6-C138-DD48-7DA9-3704A6F6733A}"/>
              </a:ext>
            </a:extLst>
          </p:cNvPr>
          <p:cNvSpPr>
            <a:spLocks noGrp="1"/>
          </p:cNvSpPr>
          <p:nvPr>
            <p:ph idx="1"/>
          </p:nvPr>
        </p:nvSpPr>
        <p:spPr/>
        <p:txBody>
          <a:bodyPr/>
          <a:lstStyle/>
          <a:p>
            <a:r>
              <a:rPr lang="en-GB" dirty="0">
                <a:hlinkClick r:id="rId2"/>
              </a:rPr>
              <a:t>https://www.youtube.com/watch?v=1AzRxzVyMVI</a:t>
            </a:r>
          </a:p>
          <a:p>
            <a:pPr marL="0" indent="0">
              <a:buNone/>
            </a:pPr>
            <a:endParaRPr lang="en-GB" dirty="0">
              <a:hlinkClick r:id="rId2"/>
            </a:endParaRPr>
          </a:p>
          <a:p>
            <a:r>
              <a:rPr lang="en-GB" dirty="0">
                <a:hlinkClick r:id="rId2"/>
              </a:rPr>
              <a:t>https://www.youtube.com/watch?v=_FTMS86-jt8</a:t>
            </a:r>
            <a:r>
              <a:rPr lang="en-GB" dirty="0"/>
              <a:t> GOOGLE</a:t>
            </a:r>
          </a:p>
          <a:p>
            <a:endParaRPr lang="en-GB" dirty="0"/>
          </a:p>
        </p:txBody>
      </p:sp>
    </p:spTree>
    <p:extLst>
      <p:ext uri="{BB962C8B-B14F-4D97-AF65-F5344CB8AC3E}">
        <p14:creationId xmlns:p14="http://schemas.microsoft.com/office/powerpoint/2010/main" val="32847632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hare your experience Images, Stock Photos &amp;amp; Vectors | Shutterstock">
            <a:extLst>
              <a:ext uri="{FF2B5EF4-FFF2-40B4-BE49-F238E27FC236}">
                <a16:creationId xmlns:a16="http://schemas.microsoft.com/office/drawing/2014/main" id="{4DEA0EA7-7A75-4B5D-9D2B-76B67137DB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483"/>
          <a:stretch/>
        </p:blipFill>
        <p:spPr bwMode="auto">
          <a:xfrm>
            <a:off x="653323" y="1415350"/>
            <a:ext cx="5671273" cy="347606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133" name="Content Placeholder 5125">
            <a:extLst>
              <a:ext uri="{FF2B5EF4-FFF2-40B4-BE49-F238E27FC236}">
                <a16:creationId xmlns:a16="http://schemas.microsoft.com/office/drawing/2014/main" id="{3768DC03-6D1B-4CC8-B29D-80084A297BB1}"/>
              </a:ext>
            </a:extLst>
          </p:cNvPr>
          <p:cNvGraphicFramePr>
            <a:graphicFrameLocks noGrp="1"/>
          </p:cNvGraphicFramePr>
          <p:nvPr>
            <p:ph idx="1"/>
          </p:nvPr>
        </p:nvGraphicFramePr>
        <p:xfrm>
          <a:off x="6781798" y="1415350"/>
          <a:ext cx="4953000" cy="37662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462540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A4D6-C79C-45E0-8516-A18137EB9C55}"/>
              </a:ext>
            </a:extLst>
          </p:cNvPr>
          <p:cNvSpPr>
            <a:spLocks noGrp="1"/>
          </p:cNvSpPr>
          <p:nvPr>
            <p:ph type="title"/>
          </p:nvPr>
        </p:nvSpPr>
        <p:spPr>
          <a:xfrm>
            <a:off x="609600" y="154379"/>
            <a:ext cx="10972800" cy="955331"/>
          </a:xfrm>
        </p:spPr>
        <p:txBody>
          <a:bodyPr/>
          <a:lstStyle/>
          <a:p>
            <a:r>
              <a:rPr lang="en-GB" b="1" dirty="0"/>
              <a:t>Group/Team Dynamics</a:t>
            </a:r>
          </a:p>
        </p:txBody>
      </p:sp>
      <p:sp>
        <p:nvSpPr>
          <p:cNvPr id="3" name="Content Placeholder 2">
            <a:extLst>
              <a:ext uri="{FF2B5EF4-FFF2-40B4-BE49-F238E27FC236}">
                <a16:creationId xmlns:a16="http://schemas.microsoft.com/office/drawing/2014/main" id="{EC8D723B-E3D1-4163-9B94-87F0D7D6DE4B}"/>
              </a:ext>
            </a:extLst>
          </p:cNvPr>
          <p:cNvSpPr>
            <a:spLocks noGrp="1"/>
          </p:cNvSpPr>
          <p:nvPr>
            <p:ph idx="1"/>
          </p:nvPr>
        </p:nvSpPr>
        <p:spPr>
          <a:xfrm>
            <a:off x="914400" y="1109710"/>
            <a:ext cx="10485912" cy="5111091"/>
          </a:xfrm>
        </p:spPr>
        <p:txBody>
          <a:bodyPr>
            <a:normAutofit/>
          </a:bodyPr>
          <a:lstStyle/>
          <a:p>
            <a:pPr marL="0" indent="0">
              <a:buNone/>
            </a:pPr>
            <a:r>
              <a:rPr lang="en-GB" dirty="0"/>
              <a:t>Definition: </a:t>
            </a:r>
            <a:r>
              <a:rPr lang="en-GB" sz="24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a:p>
            <a:pPr marL="0" indent="0">
              <a:buNone/>
            </a:pPr>
            <a:r>
              <a:rPr lang="en-GB" sz="1800" dirty="0">
                <a:latin typeface="ProximaNova-b7"/>
              </a:rPr>
              <a:t>MindTools (no date).  </a:t>
            </a:r>
            <a:r>
              <a:rPr lang="en-GB" sz="1800" i="1" dirty="0">
                <a:latin typeface="ProximaNova-b7"/>
              </a:rPr>
              <a:t>Improving Group Dynamics: Helping Your Team Work More Effectively. </a:t>
            </a:r>
            <a:r>
              <a:rPr lang="en-GB" sz="1800" dirty="0">
                <a:latin typeface="ProximaNova-b7"/>
              </a:rPr>
              <a:t>[online] Available at: </a:t>
            </a:r>
            <a:r>
              <a:rPr lang="en-GB" sz="1800" dirty="0">
                <a:latin typeface="ProximaNova-b7"/>
                <a:hlinkClick r:id="rId3"/>
              </a:rPr>
              <a:t>https://www.mindtools.com/pages/article/improving-group-dynamics.htm</a:t>
            </a:r>
            <a:r>
              <a:rPr lang="en-GB" sz="1800" dirty="0">
                <a:latin typeface="ProximaNova-b7"/>
              </a:rPr>
              <a:t> [Accessed 10 July 2017].</a:t>
            </a:r>
            <a:endParaRPr lang="en-GB" sz="1800" i="1" dirty="0">
              <a:latin typeface="ProximaNova-b7"/>
            </a:endParaRPr>
          </a:p>
          <a:p>
            <a:pPr marL="0" indent="0">
              <a:buNone/>
            </a:pPr>
            <a:endParaRPr lang="en-GB" dirty="0"/>
          </a:p>
          <a:p>
            <a:pPr marL="0" indent="0">
              <a:buNone/>
            </a:pPr>
            <a:r>
              <a:rPr lang="en-GB" dirty="0"/>
              <a:t>Two well known theories – Tuckman’s theory of team development and Belbin’s theory of team roles.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678083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84F86-2418-5CD5-23A5-9F234715ABA8}"/>
              </a:ext>
            </a:extLst>
          </p:cNvPr>
          <p:cNvSpPr>
            <a:spLocks noGrp="1"/>
          </p:cNvSpPr>
          <p:nvPr>
            <p:ph type="title"/>
          </p:nvPr>
        </p:nvSpPr>
        <p:spPr>
          <a:xfrm>
            <a:off x="559696" y="1748477"/>
            <a:ext cx="4040014" cy="3361046"/>
          </a:xfrm>
        </p:spPr>
        <p:txBody>
          <a:bodyPr>
            <a:normAutofit fontScale="90000"/>
          </a:bodyPr>
          <a:lstStyle/>
          <a:p>
            <a:pPr algn="ctr"/>
            <a:r>
              <a:rPr lang="en-US" dirty="0">
                <a:latin typeface="Arial" panose="020B0604020202020204" pitchFamily="34" charset="0"/>
                <a:cs typeface="Arial" panose="020B0604020202020204" pitchFamily="34" charset="0"/>
              </a:rPr>
              <a:t>Playing to strengths: understand differences in groups</a:t>
            </a:r>
          </a:p>
        </p:txBody>
      </p:sp>
      <p:pic>
        <p:nvPicPr>
          <p:cNvPr id="8196" name="Picture 4" descr="Belbin Team Roles - PrePearl Training Development">
            <a:extLst>
              <a:ext uri="{FF2B5EF4-FFF2-40B4-BE49-F238E27FC236}">
                <a16:creationId xmlns:a16="http://schemas.microsoft.com/office/drawing/2014/main" id="{3488CC5E-83A9-60B0-8D9B-2DE1A4195D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5380" y="0"/>
            <a:ext cx="50927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40952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C3FA-6E5A-4D7D-C3F6-F85CD67E87BB}"/>
              </a:ext>
            </a:extLst>
          </p:cNvPr>
          <p:cNvSpPr>
            <a:spLocks noGrp="1"/>
          </p:cNvSpPr>
          <p:nvPr>
            <p:ph type="title"/>
          </p:nvPr>
        </p:nvSpPr>
        <p:spPr>
          <a:xfrm>
            <a:off x="9373018" y="290680"/>
            <a:ext cx="1957137" cy="1143000"/>
          </a:xfrm>
        </p:spPr>
        <p:txBody>
          <a:bodyPr>
            <a:normAutofit/>
          </a:bodyPr>
          <a:lstStyle/>
          <a:p>
            <a:r>
              <a:rPr lang="en-GB" sz="2400" dirty="0"/>
              <a:t>Maslow (1954)</a:t>
            </a:r>
          </a:p>
        </p:txBody>
      </p:sp>
      <p:pic>
        <p:nvPicPr>
          <p:cNvPr id="1026" name="Picture 2" descr="Maslow's Hierarchy of Needs">
            <a:extLst>
              <a:ext uri="{FF2B5EF4-FFF2-40B4-BE49-F238E27FC236}">
                <a16:creationId xmlns:a16="http://schemas.microsoft.com/office/drawing/2014/main" id="{F39F9DA1-84E1-D3F2-E957-340D0AE7FC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876" y="0"/>
            <a:ext cx="92170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43649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33</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1" y="155409"/>
            <a:ext cx="5386769" cy="1652843"/>
          </a:xfrm>
        </p:spPr>
        <p:txBody>
          <a:bodyPr>
            <a:normAutofit/>
          </a:bodyPr>
          <a:lstStyle/>
          <a:p>
            <a:r>
              <a:rPr lang="en-US" dirty="0"/>
              <a:t>Something new…how do we normally respond?</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2102887"/>
            <a:ext cx="2568540" cy="2554545"/>
          </a:xfrm>
          <a:prstGeom prst="rect">
            <a:avLst/>
          </a:prstGeom>
          <a:noFill/>
        </p:spPr>
        <p:txBody>
          <a:bodyPr wrap="square" rtlCol="0">
            <a:spAutoFit/>
          </a:bodyPr>
          <a:lstStyle/>
          <a:p>
            <a:pPr algn="ctr"/>
            <a:r>
              <a:rPr lang="en-GB" sz="2000" dirty="0"/>
              <a:t>Every “change” will mean something different to each of us…</a:t>
            </a:r>
          </a:p>
          <a:p>
            <a:pPr algn="ctr"/>
            <a:endParaRPr lang="en-GB" sz="2000" dirty="0"/>
          </a:p>
          <a:p>
            <a:pPr algn="ctr"/>
            <a:r>
              <a:rPr lang="en-GB" sz="2000" dirty="0"/>
              <a:t>The length &amp; depth will depend on our “map of the world”</a:t>
            </a:r>
          </a:p>
        </p:txBody>
      </p:sp>
      <p:pic>
        <p:nvPicPr>
          <p:cNvPr id="5" name="Picture 4">
            <a:extLst>
              <a:ext uri="{FF2B5EF4-FFF2-40B4-BE49-F238E27FC236}">
                <a16:creationId xmlns:a16="http://schemas.microsoft.com/office/drawing/2014/main" id="{F0B97EE6-7854-4A0E-9E49-0B3A1AA70D4B}"/>
              </a:ext>
            </a:extLst>
          </p:cNvPr>
          <p:cNvPicPr>
            <a:picLocks noChangeAspect="1"/>
          </p:cNvPicPr>
          <p:nvPr/>
        </p:nvPicPr>
        <p:blipFill rotWithShape="1">
          <a:blip r:embed="rId2"/>
          <a:srcRect t="14211"/>
          <a:stretch/>
        </p:blipFill>
        <p:spPr>
          <a:xfrm>
            <a:off x="2729354" y="1118406"/>
            <a:ext cx="9462646" cy="5739594"/>
          </a:xfrm>
          <a:prstGeom prst="rect">
            <a:avLst/>
          </a:prstGeom>
        </p:spPr>
      </p:pic>
    </p:spTree>
    <p:extLst>
      <p:ext uri="{BB962C8B-B14F-4D97-AF65-F5344CB8AC3E}">
        <p14:creationId xmlns:p14="http://schemas.microsoft.com/office/powerpoint/2010/main" val="32189902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34</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2" y="155409"/>
            <a:ext cx="2906524" cy="2402054"/>
          </a:xfrm>
        </p:spPr>
        <p:txBody>
          <a:bodyPr>
            <a:normAutofit/>
          </a:bodyPr>
          <a:lstStyle/>
          <a:p>
            <a:r>
              <a:rPr lang="en-US" dirty="0"/>
              <a:t>What should leaders/HR  do during change?</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3245887"/>
            <a:ext cx="2143125" cy="2246769"/>
          </a:xfrm>
          <a:prstGeom prst="rect">
            <a:avLst/>
          </a:prstGeom>
          <a:noFill/>
        </p:spPr>
        <p:txBody>
          <a:bodyPr wrap="square" rtlCol="0">
            <a:spAutoFit/>
          </a:bodyPr>
          <a:lstStyle/>
          <a:p>
            <a:pPr algn="ctr"/>
            <a:r>
              <a:rPr lang="en-GB" sz="2000" dirty="0"/>
              <a:t>Pay attention &amp; notice</a:t>
            </a:r>
          </a:p>
          <a:p>
            <a:pPr algn="ctr"/>
            <a:endParaRPr lang="en-GB" sz="2000" dirty="0"/>
          </a:p>
          <a:p>
            <a:pPr algn="ctr"/>
            <a:r>
              <a:rPr lang="en-GB" sz="2000" dirty="0"/>
              <a:t>Adapt as needed</a:t>
            </a:r>
          </a:p>
          <a:p>
            <a:pPr algn="ctr"/>
            <a:endParaRPr lang="en-GB" sz="2000" dirty="0"/>
          </a:p>
          <a:p>
            <a:pPr algn="ctr"/>
            <a:r>
              <a:rPr lang="en-GB" sz="2000" dirty="0"/>
              <a:t>Make it safe for all emotions</a:t>
            </a:r>
          </a:p>
        </p:txBody>
      </p:sp>
      <p:pic>
        <p:nvPicPr>
          <p:cNvPr id="1026" name="Picture 2" descr="Kubler Ross Change Curve - Mastering Business Analysis">
            <a:extLst>
              <a:ext uri="{FF2B5EF4-FFF2-40B4-BE49-F238E27FC236}">
                <a16:creationId xmlns:a16="http://schemas.microsoft.com/office/drawing/2014/main" id="{6FB09DAA-2469-B95A-D75F-19DF1C109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4955" y="-1176"/>
            <a:ext cx="936704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2007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F197537-D92A-8C35-6BD0-2A64D1C72A98}"/>
              </a:ext>
            </a:extLst>
          </p:cNvPr>
          <p:cNvSpPr>
            <a:spLocks noGrp="1"/>
          </p:cNvSpPr>
          <p:nvPr>
            <p:ph type="body" sz="quarter" idx="13"/>
          </p:nvPr>
        </p:nvSpPr>
        <p:spPr/>
        <p:txBody>
          <a:bodyPr/>
          <a:lstStyle/>
          <a:p>
            <a:r>
              <a:rPr lang="en-US" dirty="0"/>
              <a:t>Activity </a:t>
            </a:r>
            <a:endParaRPr lang="en-GB" dirty="0"/>
          </a:p>
        </p:txBody>
      </p:sp>
      <p:sp>
        <p:nvSpPr>
          <p:cNvPr id="3" name="Text Placeholder 2">
            <a:extLst>
              <a:ext uri="{FF2B5EF4-FFF2-40B4-BE49-F238E27FC236}">
                <a16:creationId xmlns:a16="http://schemas.microsoft.com/office/drawing/2014/main" id="{D381A437-D5D7-5E16-6854-63D3E5DD3B19}"/>
              </a:ext>
            </a:extLst>
          </p:cNvPr>
          <p:cNvSpPr>
            <a:spLocks noGrp="1"/>
          </p:cNvSpPr>
          <p:nvPr>
            <p:ph type="body" sz="quarter" idx="14"/>
          </p:nvPr>
        </p:nvSpPr>
        <p:spPr>
          <a:xfrm>
            <a:off x="150813" y="1052737"/>
            <a:ext cx="11744325" cy="3384376"/>
          </a:xfrm>
        </p:spPr>
        <p:txBody>
          <a:bodyPr/>
          <a:lstStyle/>
          <a:p>
            <a:r>
              <a:rPr lang="en-US" dirty="0"/>
              <a:t>1. Please share your experience on recruitment, selection and onboarding say as a job seeker, as an employer, a panel member.  </a:t>
            </a:r>
          </a:p>
          <a:p>
            <a:endParaRPr lang="en-US" dirty="0"/>
          </a:p>
          <a:p>
            <a:endParaRPr lang="en-US" dirty="0"/>
          </a:p>
          <a:p>
            <a:r>
              <a:rPr lang="en-US" dirty="0"/>
              <a:t>2. How can recruitment, selection and onboarding facilitate talent acquisition ?</a:t>
            </a:r>
          </a:p>
          <a:p>
            <a:endParaRPr lang="en-US" dirty="0"/>
          </a:p>
        </p:txBody>
      </p:sp>
    </p:spTree>
    <p:extLst>
      <p:ext uri="{BB962C8B-B14F-4D97-AF65-F5344CB8AC3E}">
        <p14:creationId xmlns:p14="http://schemas.microsoft.com/office/powerpoint/2010/main" val="7782063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schemas.microsoft.com/office/2006/documentManagement/types"/>
    <ds:schemaRef ds:uri="http://www.w3.org/XML/1998/namespace"/>
    <ds:schemaRef ds:uri="http://purl.org/dc/terms/"/>
    <ds:schemaRef ds:uri="http://schemas.microsoft.com/office/infopath/2007/PartnerControls"/>
    <ds:schemaRef ds:uri="http://schemas.openxmlformats.org/package/2006/metadata/core-properties"/>
    <ds:schemaRef ds:uri="303dbf9b-b85b-46a0-94f1-894078c07ecd"/>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7191</Words>
  <Application>Microsoft Office PowerPoint</Application>
  <PresentationFormat>Widescreen</PresentationFormat>
  <Paragraphs>559</Paragraphs>
  <Slides>35</Slides>
  <Notes>24</Notes>
  <HiddenSlides>0</HiddenSlides>
  <MMClips>2</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35</vt:i4>
      </vt:variant>
    </vt:vector>
  </HeadingPairs>
  <TitlesOfParts>
    <vt:vector size="49" baseType="lpstr">
      <vt:lpstr>Geneva</vt:lpstr>
      <vt:lpstr>MetaCompPro-Light W01 Regular</vt:lpstr>
      <vt:lpstr>ＭＳ Ｐゴシック</vt:lpstr>
      <vt:lpstr>Myriad Pro</vt:lpstr>
      <vt:lpstr>ProximaNova-b7</vt:lpstr>
      <vt:lpstr>Arial</vt:lpstr>
      <vt:lpstr>Calibri</vt:lpstr>
      <vt:lpstr>Open Sans</vt:lpstr>
      <vt:lpstr>Roboto</vt:lpstr>
      <vt:lpstr>Times New Roman</vt:lpstr>
      <vt:lpstr>Trebuchet MS</vt:lpstr>
      <vt:lpstr>Verdana</vt:lpstr>
      <vt:lpstr>Wingdings</vt:lpstr>
      <vt:lpstr>20140311PresentationUWTSDTemplate</vt:lpstr>
      <vt:lpstr>BMMB7025 Managing People in Organisations</vt:lpstr>
      <vt:lpstr>Recap</vt:lpstr>
      <vt:lpstr>Agenda </vt:lpstr>
      <vt:lpstr>Overview of the Human Resource  Planning Process</vt:lpstr>
      <vt:lpstr>Forecasting and Leading Indicators</vt:lpstr>
      <vt:lpstr>Forecasting Stage of HR Planning</vt:lpstr>
      <vt:lpstr>Downsizing</vt:lpstr>
      <vt:lpstr>Possible Negative Effects of Downsizing</vt:lpstr>
      <vt:lpstr>Early Retirement Programs</vt:lpstr>
      <vt:lpstr>Managing People in Organisations  The Employee Lifecycle</vt:lpstr>
      <vt:lpstr>Today:</vt:lpstr>
      <vt:lpstr>What is recruitment?</vt:lpstr>
      <vt:lpstr>Recruitment strategy</vt:lpstr>
      <vt:lpstr>Internal Recruiting</vt:lpstr>
      <vt:lpstr>Recruitment considerations in external applications</vt:lpstr>
      <vt:lpstr>Recruitment Sources</vt:lpstr>
      <vt:lpstr>Activity: Recruitment in practice</vt:lpstr>
      <vt:lpstr>Timpsons</vt:lpstr>
      <vt:lpstr>Selection </vt:lpstr>
      <vt:lpstr>What is selection?</vt:lpstr>
      <vt:lpstr>Main Selection Methods</vt:lpstr>
      <vt:lpstr>Choosing a selection method</vt:lpstr>
      <vt:lpstr>Artificial Intelligence: The Robots Are Now Hiring </vt:lpstr>
      <vt:lpstr>Fair Selection</vt:lpstr>
      <vt:lpstr>Unconscious bias: Stereotypical hiring practices. | Gail Tolstoi-Miller </vt:lpstr>
      <vt:lpstr>Onboarding</vt:lpstr>
      <vt:lpstr>What is onboarding (induction)?</vt:lpstr>
      <vt:lpstr>WELCOMING NEW COLLEAGUES</vt:lpstr>
      <vt:lpstr>PowerPoint Presentation</vt:lpstr>
      <vt:lpstr>Group/Team Dynamics</vt:lpstr>
      <vt:lpstr>Playing to strengths: understand differences in groups</vt:lpstr>
      <vt:lpstr>Maslow (1954)</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Lee</cp:lastModifiedBy>
  <cp:revision>316</cp:revision>
  <cp:lastPrinted>2019-10-01T11:26:54Z</cp:lastPrinted>
  <dcterms:created xsi:type="dcterms:W3CDTF">2015-04-14T15:21:28Z</dcterms:created>
  <dcterms:modified xsi:type="dcterms:W3CDTF">2025-02-20T09:10:51Z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