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90E859-FE07-43EC-BD29-AC6E50853FBC}" v="116" dt="2021-09-25T16:26:11.4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50D4E-18E9-4B71-8BA5-38CB5B8B8A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B3325D-7591-4054-881F-323FA7D0498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A picture containing building, outdoor, street, city&#10;&#10;Description automatically generated">
            <a:extLst>
              <a:ext uri="{FF2B5EF4-FFF2-40B4-BE49-F238E27FC236}">
                <a16:creationId xmlns:a16="http://schemas.microsoft.com/office/drawing/2014/main" id="{A73B5BEB-EF6F-4233-9983-ED9283FD5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6023" y="1221357"/>
            <a:ext cx="5891840" cy="4429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71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outdoor, street, city&#10;&#10;Description automatically generated">
            <a:extLst>
              <a:ext uri="{FF2B5EF4-FFF2-40B4-BE49-F238E27FC236}">
                <a16:creationId xmlns:a16="http://schemas.microsoft.com/office/drawing/2014/main" id="{DE74516D-48A3-4C01-99BB-1C36F89BB3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42" b="20658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CBA2BA5-DF4D-437C-9273-F945CF857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7948" y="1838152"/>
            <a:ext cx="5607908" cy="3724448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754EA86-2D7A-4D51-B5F6-DA6349D5F4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1087261" y="1405049"/>
            <a:ext cx="2131466" cy="1830903"/>
          </a:xfrm>
          <a:custGeom>
            <a:avLst/>
            <a:gdLst>
              <a:gd name="connsiteX0" fmla="*/ 2308583 w 2308583"/>
              <a:gd name="connsiteY0" fmla="*/ 1983044 h 1983044"/>
              <a:gd name="connsiteX1" fmla="*/ 462 w 2308583"/>
              <a:gd name="connsiteY1" fmla="*/ 1983044 h 1983044"/>
              <a:gd name="connsiteX2" fmla="*/ 0 w 2308583"/>
              <a:gd name="connsiteY2" fmla="*/ 1711185 h 1983044"/>
              <a:gd name="connsiteX3" fmla="*/ 2022607 w 2308583"/>
              <a:gd name="connsiteY3" fmla="*/ 1712117 h 1983044"/>
              <a:gd name="connsiteX4" fmla="*/ 2022607 w 2308583"/>
              <a:gd name="connsiteY4" fmla="*/ 0 h 1983044"/>
              <a:gd name="connsiteX5" fmla="*/ 2308583 w 2308583"/>
              <a:gd name="connsiteY5" fmla="*/ 0 h 1983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8583" h="1983044">
                <a:moveTo>
                  <a:pt x="2308583" y="1983044"/>
                </a:moveTo>
                <a:lnTo>
                  <a:pt x="462" y="1983044"/>
                </a:lnTo>
                <a:cubicBezTo>
                  <a:pt x="-462" y="1889214"/>
                  <a:pt x="923" y="1805015"/>
                  <a:pt x="0" y="1711185"/>
                </a:cubicBezTo>
                <a:lnTo>
                  <a:pt x="2022607" y="1712117"/>
                </a:lnTo>
                <a:lnTo>
                  <a:pt x="2022607" y="0"/>
                </a:lnTo>
                <a:lnTo>
                  <a:pt x="2308583" y="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A55F6-D250-4D27-8B6C-6C034D15D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959" y="2185352"/>
            <a:ext cx="4891887" cy="1025935"/>
          </a:xfrm>
        </p:spPr>
        <p:txBody>
          <a:bodyPr anchor="ctr">
            <a:normAutofit/>
          </a:bodyPr>
          <a:lstStyle/>
          <a:p>
            <a:r>
              <a:rPr lang="en-GB" sz="3300"/>
              <a:t>What Are You &amp; Where Are You 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79A14-ED17-4433-9133-35C09371B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5959" y="3211287"/>
            <a:ext cx="4891887" cy="2068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GB" dirty="0">
                <a:solidFill>
                  <a:srgbClr val="7030A0"/>
                </a:solidFill>
              </a:rPr>
              <a:t>Tomb of St Thomas </a:t>
            </a:r>
            <a:r>
              <a:rPr lang="en-GB" dirty="0" err="1">
                <a:solidFill>
                  <a:srgbClr val="7030A0"/>
                </a:solidFill>
              </a:rPr>
              <a:t>Cantilupe</a:t>
            </a:r>
            <a:r>
              <a:rPr lang="en-GB" dirty="0">
                <a:solidFill>
                  <a:srgbClr val="7030A0"/>
                </a:solidFill>
              </a:rPr>
              <a:t>, Bishop of Hereford, Chancellor of Oxford, Lord Chancellor of England</a:t>
            </a:r>
          </a:p>
          <a:p>
            <a:pPr marL="383540" indent="-383540"/>
            <a:r>
              <a:rPr lang="en-GB" dirty="0">
                <a:solidFill>
                  <a:srgbClr val="7030A0"/>
                </a:solidFill>
              </a:rPr>
              <a:t>Hereford </a:t>
            </a:r>
            <a:r>
              <a:rPr lang="en-GB" dirty="0" err="1">
                <a:solidFill>
                  <a:srgbClr val="7030A0"/>
                </a:solidFill>
              </a:rPr>
              <a:t>Catherderal</a:t>
            </a: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5896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E7FBF-C4D9-443A-8AA9-5E1B03152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3282695" cy="1485900"/>
          </a:xfrm>
        </p:spPr>
        <p:txBody>
          <a:bodyPr>
            <a:normAutofit/>
          </a:bodyPr>
          <a:lstStyle/>
          <a:p>
            <a:r>
              <a:rPr lang="en-GB" sz="3400"/>
              <a:t>What Can You Tell me About Thomas?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D8F7D-CF55-4A99-95C5-F072F830B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3282694" cy="3581400"/>
          </a:xfrm>
        </p:spPr>
        <p:txBody>
          <a:bodyPr vert="horz" lIns="91440" tIns="45720" rIns="91440" bIns="45720" rtlCol="0">
            <a:normAutofit/>
          </a:bodyPr>
          <a:lstStyle/>
          <a:p>
            <a:pPr marL="383540" indent="-383540"/>
            <a:r>
              <a:rPr lang="en-GB"/>
              <a:t>Location</a:t>
            </a:r>
          </a:p>
          <a:p>
            <a:pPr marL="383540" indent="-383540"/>
            <a:endParaRPr lang="en-GB"/>
          </a:p>
          <a:p>
            <a:pPr marL="383540" indent="-383540"/>
            <a:r>
              <a:rPr lang="en-GB"/>
              <a:t>Stonework</a:t>
            </a:r>
          </a:p>
          <a:p>
            <a:pPr marL="383540" indent="-383540"/>
            <a:endParaRPr lang="en-GB"/>
          </a:p>
          <a:p>
            <a:pPr marL="383540" indent="-383540"/>
            <a:r>
              <a:rPr lang="en-GB"/>
              <a:t>Effigies</a:t>
            </a:r>
          </a:p>
          <a:p>
            <a:pPr marL="383540" indent="-383540"/>
            <a:endParaRPr lang="en-GB" dirty="0"/>
          </a:p>
          <a:p>
            <a:pPr marL="383540" indent="-383540"/>
            <a:endParaRPr lang="en-GB" dirty="0"/>
          </a:p>
          <a:p>
            <a:pPr marL="383540" indent="-383540"/>
            <a:endParaRPr lang="en-GB" dirty="0"/>
          </a:p>
        </p:txBody>
      </p:sp>
      <p:pic>
        <p:nvPicPr>
          <p:cNvPr id="5" name="Picture 4" descr="A picture containing building, outdoor, street, city&#10;&#10;Description automatically generated">
            <a:extLst>
              <a:ext uri="{FF2B5EF4-FFF2-40B4-BE49-F238E27FC236}">
                <a16:creationId xmlns:a16="http://schemas.microsoft.com/office/drawing/2014/main" id="{8F2F523C-B00C-4219-ACB9-A4EF741F3E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467" y="825080"/>
            <a:ext cx="6517065" cy="4887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465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54ABD-0D13-494B-8B99-D604AC2E2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0667" y="685800"/>
            <a:ext cx="3656419" cy="1485900"/>
          </a:xfrm>
        </p:spPr>
        <p:txBody>
          <a:bodyPr>
            <a:normAutofit/>
          </a:bodyPr>
          <a:lstStyle/>
          <a:p>
            <a:r>
              <a:rPr lang="en-GB" dirty="0"/>
              <a:t>Are You New Too?</a:t>
            </a:r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C9E7FA-3295-45ED-8253-D23F9E44E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picture containing building, outdoor, street, city&#10;&#10;Description automatically generated">
            <a:extLst>
              <a:ext uri="{FF2B5EF4-FFF2-40B4-BE49-F238E27FC236}">
                <a16:creationId xmlns:a16="http://schemas.microsoft.com/office/drawing/2014/main" id="{200708DC-2F44-4A66-B828-5C81887870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3561" y="825080"/>
            <a:ext cx="6517065" cy="48877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75195-C078-4C47-8789-6CB11E5BA1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667" y="2286000"/>
            <a:ext cx="3656419" cy="3581400"/>
          </a:xfrm>
        </p:spPr>
        <p:txBody>
          <a:bodyPr vert="horz" lIns="91440" tIns="45720" rIns="91440" bIns="45720" rtlCol="0">
            <a:normAutofit/>
          </a:bodyPr>
          <a:lstStyle/>
          <a:p>
            <a:pPr marL="383540" indent="-383540"/>
            <a:r>
              <a:rPr lang="en-GB"/>
              <a:t>Embroidered tapestry stands</a:t>
            </a:r>
          </a:p>
          <a:p>
            <a:pPr marL="383540" indent="-383540"/>
            <a:endParaRPr lang="en-GB"/>
          </a:p>
          <a:p>
            <a:pPr marL="383540" indent="-383540"/>
            <a:r>
              <a:rPr lang="en-GB"/>
              <a:t>Tomb Canopy, pictures and inscription</a:t>
            </a:r>
          </a:p>
          <a:p>
            <a:pPr marL="383540" indent="-383540"/>
            <a:endParaRPr lang="en-GB"/>
          </a:p>
          <a:p>
            <a:pPr marL="383540" indent="-383540"/>
            <a:r>
              <a:rPr lang="en-GB"/>
              <a:t>Candles</a:t>
            </a:r>
          </a:p>
        </p:txBody>
      </p:sp>
    </p:spTree>
    <p:extLst>
      <p:ext uri="{BB962C8B-B14F-4D97-AF65-F5344CB8AC3E}">
        <p14:creationId xmlns:p14="http://schemas.microsoft.com/office/powerpoint/2010/main" val="2233267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D9D6BF1-DFF2-4526-9D13-BF339D8C4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A54D4DB6-FB18-4CAE-8905-E0053C925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1DBD6488-9429-4FFA-8AE8-C4022C39B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709ADC9-6EAF-4268-9415-1ED5ECFA2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84B998E5-DC3A-4436-8999-582F03CD95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5021" r="-2" b="199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42A7BC-CEF3-44D7-845E-AF7C145AF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5128" y="1788454"/>
            <a:ext cx="8361229" cy="20982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cap="all"/>
              <a:t>Why do You Exist?</a:t>
            </a:r>
          </a:p>
        </p:txBody>
      </p:sp>
    </p:spTree>
    <p:extLst>
      <p:ext uri="{BB962C8B-B14F-4D97-AF65-F5344CB8AC3E}">
        <p14:creationId xmlns:p14="http://schemas.microsoft.com/office/powerpoint/2010/main" val="39432830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F1005-8856-4FFF-9A39-4D7EE5816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62" y="685800"/>
            <a:ext cx="10493524" cy="1485900"/>
          </a:xfrm>
        </p:spPr>
        <p:txBody>
          <a:bodyPr>
            <a:normAutofit/>
          </a:bodyPr>
          <a:lstStyle/>
          <a:p>
            <a:r>
              <a:rPr lang="en-GB" dirty="0"/>
              <a:t>Do You Know What I Think of You?</a:t>
            </a:r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9F89C22-0475-4427-B7C8-0269AD40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C3A17-0E47-49E4-AA62-24647FF3E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62" y="2286000"/>
            <a:ext cx="5072437" cy="3581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GB" sz="1800" dirty="0"/>
              <a:t>‘Experienced Heritage’</a:t>
            </a:r>
            <a:endParaRPr lang="en-US" sz="1800" dirty="0"/>
          </a:p>
          <a:p>
            <a:pPr marL="383540" indent="-383540"/>
            <a:endParaRPr lang="en-GB" sz="1800"/>
          </a:p>
          <a:p>
            <a:pPr marL="383540" indent="-383540"/>
            <a:r>
              <a:rPr lang="en-GB" sz="1800" dirty="0"/>
              <a:t>Respect</a:t>
            </a:r>
          </a:p>
          <a:p>
            <a:pPr marL="383540" indent="-383540"/>
            <a:endParaRPr lang="en-GB" sz="1800"/>
          </a:p>
          <a:p>
            <a:pPr marL="383540" indent="-383540"/>
            <a:r>
              <a:rPr lang="en-GB" sz="1800" dirty="0"/>
              <a:t>Celebration</a:t>
            </a:r>
          </a:p>
          <a:p>
            <a:pPr marL="383540" indent="-383540"/>
            <a:endParaRPr lang="en-GB" sz="1800"/>
          </a:p>
          <a:p>
            <a:pPr marL="383540" indent="-383540"/>
            <a:r>
              <a:rPr lang="en-GB" sz="1800" dirty="0" err="1"/>
              <a:t>Apperances</a:t>
            </a:r>
          </a:p>
        </p:txBody>
      </p:sp>
      <p:pic>
        <p:nvPicPr>
          <p:cNvPr id="5" name="Picture 4" descr="A picture containing building, outdoor, street, city&#10;&#10;Description automatically generated">
            <a:extLst>
              <a:ext uri="{FF2B5EF4-FFF2-40B4-BE49-F238E27FC236}">
                <a16:creationId xmlns:a16="http://schemas.microsoft.com/office/drawing/2014/main" id="{FAF48FC6-846F-440A-92EB-D663B0585A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2618" y="2350235"/>
            <a:ext cx="4723490" cy="3542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637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494E8-0CD1-4712-8D5E-EFC46E856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4FE7F-5E4F-4723-BD10-0C246F489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GB" dirty="0"/>
              <a:t>Death in the Middle Ages: Mortality, Judgement and Remembrance, TSR Boase, Joan Evans (editor), Professor Christopher Brooke (editor), Library of Medieval Civilization, Mcgraw Book Company, New York, 1972</a:t>
            </a:r>
          </a:p>
          <a:p>
            <a:pPr marL="383540" indent="-383540"/>
            <a:r>
              <a:rPr lang="en-GB" dirty="0"/>
              <a:t>herefordcatheral.org/new/700-years-of-st-Thomas-cantilupe</a:t>
            </a:r>
          </a:p>
          <a:p>
            <a:pPr marL="383540" indent="-383540"/>
            <a:r>
              <a:rPr lang="en-GB" dirty="0"/>
              <a:t>Heritage: Critical Approaches, Rodney </a:t>
            </a:r>
            <a:r>
              <a:rPr lang="en-GB" dirty="0" err="1"/>
              <a:t>Harrision</a:t>
            </a:r>
            <a:r>
              <a:rPr lang="en-GB" dirty="0"/>
              <a:t>, Routledge, 2013</a:t>
            </a:r>
          </a:p>
        </p:txBody>
      </p:sp>
    </p:spTree>
    <p:extLst>
      <p:ext uri="{BB962C8B-B14F-4D97-AF65-F5344CB8AC3E}">
        <p14:creationId xmlns:p14="http://schemas.microsoft.com/office/powerpoint/2010/main" val="39183612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FCC79-2564-4D18-9284-A2B2D232B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6129" y="2597989"/>
            <a:ext cx="8508521" cy="1485900"/>
          </a:xfrm>
        </p:spPr>
        <p:txBody>
          <a:bodyPr>
            <a:normAutofit/>
          </a:bodyPr>
          <a:lstStyle/>
          <a:p>
            <a:r>
              <a:rPr lang="en-GB" sz="9600" dirty="0">
                <a:solidFill>
                  <a:srgbClr val="00B050"/>
                </a:solidFill>
              </a:rPr>
              <a:t>Question Time!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88BF0-AFAF-4E63-B3B0-85BD9481C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723796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{95E72520-FC73-4919-BABC-1FC4144E7AEB}tf10001105</Template>
  <TotalTime>33</TotalTime>
  <Words>125</Words>
  <Application>Microsoft Office PowerPoint</Application>
  <PresentationFormat>Widescreen</PresentationFormat>
  <Paragraphs>27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Crop</vt:lpstr>
      <vt:lpstr>PowerPoint Presentation</vt:lpstr>
      <vt:lpstr>What Are You &amp; Where Are You at?</vt:lpstr>
      <vt:lpstr>What Can You Tell me About Thomas?</vt:lpstr>
      <vt:lpstr>Are You New Too?</vt:lpstr>
      <vt:lpstr>Why do You Exist?</vt:lpstr>
      <vt:lpstr>Do You Know What I Think of You?</vt:lpstr>
      <vt:lpstr>Sources</vt:lpstr>
      <vt:lpstr>Question Time!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(Picture of Source)</dc:title>
  <dc:creator>helen carder</dc:creator>
  <cp:lastModifiedBy>helen carder</cp:lastModifiedBy>
  <cp:revision>70</cp:revision>
  <dcterms:created xsi:type="dcterms:W3CDTF">2021-09-22T16:19:45Z</dcterms:created>
  <dcterms:modified xsi:type="dcterms:W3CDTF">2021-09-27T10:24:43Z</dcterms:modified>
</cp:coreProperties>
</file>