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75" d="100"/>
          <a:sy n="75" d="100"/>
        </p:scale>
        <p:origin x="312" y="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152400" y="114300"/>
            <a:ext cx="11887200" cy="895350"/>
          </a:xfrm>
          <a:prstGeom prst="roundRect">
            <a:avLst>
              <a:gd name="adj" fmla="val 4255"/>
            </a:avLst>
          </a:prstGeom>
          <a:solidFill>
            <a:srgbClr val="00206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04800" y="742950"/>
            <a:ext cx="11582400" cy="17145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04800" y="742950"/>
            <a:ext cx="11582400" cy="9525"/>
          </a:xfrm>
          <a:prstGeom prst="rect">
            <a:avLst/>
          </a:prstGeom>
          <a:solidFill>
            <a:srgbClr val="4169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152400" y="1085850"/>
            <a:ext cx="2839938" cy="2526506"/>
          </a:xfrm>
          <a:prstGeom prst="roundRect">
            <a:avLst>
              <a:gd name="adj" fmla="val 1508"/>
            </a:avLst>
          </a:prstGeom>
          <a:solidFill>
            <a:srgbClr val="FFFFFF"/>
          </a:solidFill>
          <a:ln w="9525">
            <a:solidFill>
              <a:srgbClr val="00206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152400" y="3688556"/>
            <a:ext cx="2839938" cy="3055143"/>
          </a:xfrm>
          <a:prstGeom prst="roundRect">
            <a:avLst>
              <a:gd name="adj" fmla="val 1341"/>
            </a:avLst>
          </a:prstGeom>
          <a:solidFill>
            <a:srgbClr val="FFFFFF"/>
          </a:solidFill>
          <a:ln w="9525">
            <a:solidFill>
              <a:srgbClr val="00206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3078063" y="1085850"/>
            <a:ext cx="2839938" cy="2863750"/>
          </a:xfrm>
          <a:prstGeom prst="roundRect">
            <a:avLst>
              <a:gd name="adj" fmla="val 1341"/>
            </a:avLst>
          </a:prstGeom>
          <a:solidFill>
            <a:srgbClr val="FFFFFF"/>
          </a:solidFill>
          <a:ln w="9525">
            <a:solidFill>
              <a:srgbClr val="00206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3078063" y="4025800"/>
            <a:ext cx="2839938" cy="2717899"/>
          </a:xfrm>
          <a:prstGeom prst="roundRect">
            <a:avLst>
              <a:gd name="adj" fmla="val 1401"/>
            </a:avLst>
          </a:prstGeom>
          <a:solidFill>
            <a:srgbClr val="FFFFFF"/>
          </a:solidFill>
          <a:ln w="9525">
            <a:solidFill>
              <a:srgbClr val="00206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6003726" y="1085850"/>
            <a:ext cx="2839938" cy="3148012"/>
          </a:xfrm>
          <a:prstGeom prst="roundRect">
            <a:avLst>
              <a:gd name="adj" fmla="val 1341"/>
            </a:avLst>
          </a:prstGeom>
          <a:solidFill>
            <a:srgbClr val="FFFFFF"/>
          </a:solidFill>
          <a:ln w="9525">
            <a:solidFill>
              <a:srgbClr val="00206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6003726" y="4310062"/>
            <a:ext cx="2839938" cy="2433637"/>
          </a:xfrm>
          <a:prstGeom prst="roundRect">
            <a:avLst>
              <a:gd name="adj" fmla="val 1565"/>
            </a:avLst>
          </a:prstGeom>
          <a:solidFill>
            <a:srgbClr val="FFFFFF"/>
          </a:solidFill>
          <a:ln w="9525">
            <a:solidFill>
              <a:srgbClr val="00206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8929389" y="1085850"/>
            <a:ext cx="3110358" cy="5657850"/>
          </a:xfrm>
          <a:prstGeom prst="roundRect">
            <a:avLst>
              <a:gd name="adj" fmla="val 1224"/>
            </a:avLst>
          </a:prstGeom>
          <a:solidFill>
            <a:srgbClr val="FFFFFF"/>
          </a:solidFill>
          <a:ln w="9525">
            <a:solidFill>
              <a:srgbClr val="00206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+mj-lt"/>
              <a:buAutoNum type="arabicPeriod"/>
            </a:pP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161925" y="1095375"/>
            <a:ext cx="2820888" cy="190500"/>
          </a:xfrm>
          <a:prstGeom prst="roundRect">
            <a:avLst>
              <a:gd name="adj" fmla="val 10000"/>
            </a:avLst>
          </a:prstGeom>
          <a:solidFill>
            <a:srgbClr val="00206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161925" y="3698081"/>
            <a:ext cx="2820888" cy="190500"/>
          </a:xfrm>
          <a:prstGeom prst="roundRect">
            <a:avLst>
              <a:gd name="adj" fmla="val 10000"/>
            </a:avLst>
          </a:prstGeom>
          <a:solidFill>
            <a:srgbClr val="00206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3087588" y="1095375"/>
            <a:ext cx="2820888" cy="190500"/>
          </a:xfrm>
          <a:prstGeom prst="roundRect">
            <a:avLst>
              <a:gd name="adj" fmla="val 10000"/>
            </a:avLst>
          </a:prstGeom>
          <a:solidFill>
            <a:srgbClr val="00206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3087588" y="4035325"/>
            <a:ext cx="2820888" cy="190500"/>
          </a:xfrm>
          <a:prstGeom prst="roundRect">
            <a:avLst>
              <a:gd name="adj" fmla="val 10000"/>
            </a:avLst>
          </a:prstGeom>
          <a:solidFill>
            <a:srgbClr val="00206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6013251" y="1095375"/>
            <a:ext cx="2820888" cy="190500"/>
          </a:xfrm>
          <a:prstGeom prst="roundRect">
            <a:avLst>
              <a:gd name="adj" fmla="val 10000"/>
            </a:avLst>
          </a:prstGeom>
          <a:solidFill>
            <a:srgbClr val="00206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6013251" y="4319587"/>
            <a:ext cx="2820888" cy="190500"/>
          </a:xfrm>
          <a:prstGeom prst="roundRect">
            <a:avLst>
              <a:gd name="adj" fmla="val 10000"/>
            </a:avLst>
          </a:prstGeom>
          <a:solidFill>
            <a:srgbClr val="00206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8938914" y="1095375"/>
            <a:ext cx="3091308" cy="190500"/>
          </a:xfrm>
          <a:prstGeom prst="roundRect">
            <a:avLst>
              <a:gd name="adj" fmla="val 10000"/>
            </a:avLst>
          </a:prstGeom>
          <a:solidFill>
            <a:srgbClr val="00206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18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5" y="5451276"/>
            <a:ext cx="2630388" cy="1206698"/>
          </a:xfrm>
          <a:prstGeom prst="rect">
            <a:avLst/>
          </a:prstGeom>
        </p:spPr>
      </p:pic>
      <p:pic>
        <p:nvPicPr>
          <p:cNvPr id="20" name="Picture 19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8501" y="5119092"/>
            <a:ext cx="2630388" cy="1538882"/>
          </a:xfrm>
          <a:prstGeom prst="rect">
            <a:avLst/>
          </a:prstGeom>
        </p:spPr>
      </p:pic>
      <p:pic>
        <p:nvPicPr>
          <p:cNvPr id="21" name="Picture 20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700" y="5460801"/>
            <a:ext cx="2611338" cy="1187648"/>
          </a:xfrm>
          <a:prstGeom prst="rect">
            <a:avLst/>
          </a:prstGeom>
        </p:spPr>
      </p:pic>
      <p:pic>
        <p:nvPicPr>
          <p:cNvPr id="22" name="Picture 21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8026" y="5128617"/>
            <a:ext cx="2611338" cy="1519832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-571500" y="209550"/>
            <a:ext cx="13335000" cy="21781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875"/>
              </a:lnSpc>
            </a:pPr>
            <a:r>
              <a:rPr sz="1200" b="1" i="0" u="none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Effectiveness of Tele-Rehabilitation in Improving Musculoskeletal Health Among Young Adults in the United Kingdom: A Systematic Review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04800" y="800100"/>
            <a:ext cx="2202526" cy="13266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62" b="1" i="0" u="none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  <a:r>
              <a:rPr sz="862" b="0" i="0" u="none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Shanikumar Vipulbhai Soliya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770733" y="800100"/>
            <a:ext cx="1045158" cy="13266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62" b="1" i="0" u="none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r>
              <a:rPr sz="862" b="0" i="0" u="none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2532722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081760" y="800100"/>
            <a:ext cx="2558393" cy="13266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62" b="1" i="0" u="none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email ID:</a:t>
            </a:r>
            <a:r>
              <a:rPr sz="862" b="0" i="0" u="none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2532722@student.uwtsd.ac.uk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904583" y="800100"/>
            <a:ext cx="1625445" cy="13266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62" b="1" i="0" u="none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</a:t>
            </a:r>
            <a:r>
              <a:rPr sz="862" b="0" i="0" u="none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Dr Diola Bijlhout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794105" y="800100"/>
            <a:ext cx="3100208" cy="13266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62" b="1" i="0" u="none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 Name:</a:t>
            </a:r>
            <a:r>
              <a:rPr sz="862" b="0" i="0" u="none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MSc Public Health and Social Care in Practice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57175" y="1343025"/>
            <a:ext cx="2725638" cy="51018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005"/>
              </a:lnSpc>
            </a:pPr>
            <a:r>
              <a:rPr sz="75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Musculoskeletal (MSK) disorders represent a significant public health burden across the United Kingdom, leading to persistent physical discomfort, restricted mobility, and diminished vocational productivity (Versus Arthritis, 2023).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257175" y="1900832"/>
            <a:ext cx="2725638" cy="51018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005"/>
              </a:lnSpc>
            </a:pPr>
            <a:r>
              <a:rPr sz="75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Prompt musculoskeletal rehabilitation is critical to halt symptom progression, prevent long-term functional decline, and enable young working populations to sustain optimal physical wellbeing (NICE, 2023).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57175" y="2458640"/>
            <a:ext cx="2725638" cy="51018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005"/>
              </a:lnSpc>
            </a:pPr>
            <a:r>
              <a:rPr sz="75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Engagement with conventional physiotherapy pathways is commonly constrained by geographical distance, clinic waitlists, inflexible appointment schedules, and employment commitments (PHE, 2021).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57175" y="3016448"/>
            <a:ext cx="2725638" cy="51018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005"/>
              </a:lnSpc>
            </a:pPr>
            <a:r>
              <a:rPr sz="75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systematic review evaluates the clinical effectiveness, adherence determinants, and practice integration of tele-rehabilitation for young adults across the UK healthcare ecosystem.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257175" y="3945731"/>
            <a:ext cx="2725638" cy="3768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989"/>
              </a:lnSpc>
            </a:pPr>
            <a:r>
              <a:rPr sz="750" b="0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UK, musculoskeletal conditions affect approximately </a:t>
            </a:r>
            <a:r>
              <a:rPr sz="750" b="1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in 3 adults aged 18–35</a:t>
            </a:r>
            <a:r>
              <a:rPr sz="750" b="0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with lower back and cervical spine pain constituting the most frequent complaints (ONS, 2024).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257175" y="4360664"/>
            <a:ext cx="2725638" cy="50244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989"/>
              </a:lnSpc>
            </a:pPr>
            <a:r>
              <a:rPr sz="750" b="0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MSK conditions account for nearly </a:t>
            </a:r>
            <a:r>
              <a:rPr sz="750" b="1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20% of all primary care GP consultations</a:t>
            </a:r>
            <a:r>
              <a:rPr sz="750" b="0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across the NHS, generating substantial operational pressure on community healthcare services (NHS Digital, 2024).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57175" y="4901207"/>
            <a:ext cx="2725638" cy="50244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989"/>
              </a:lnSpc>
            </a:pPr>
            <a:r>
              <a:rPr sz="75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 30 million working days are lost annually in the UK due to MSK pain, disproportionately impacting early-career professionals in sedentary office and desk-bound environments (Versus Arthritis, 2023).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3182838" y="1343025"/>
            <a:ext cx="2725638" cy="51018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005"/>
              </a:lnSpc>
            </a:pPr>
            <a:r>
              <a:rPr sz="75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Despite advances in digital health, NHS outpatient physiotherapy waiting lists frequently exceed 12–16 weeks, causing acute spinal and joint discomfort to transition into chronic disability (PHE, 2021).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3182838" y="1900832"/>
            <a:ext cx="2725638" cy="3826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005"/>
              </a:lnSpc>
            </a:pPr>
            <a:r>
              <a:rPr sz="75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Investigating technological, clinical, and </a:t>
            </a:r>
            <a:r>
              <a:rPr sz="750" b="0" i="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sz="75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factors explains why young adults embrace or disengage from remote video exercise programs (Green and Patel, 2023).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3182838" y="2331094"/>
            <a:ext cx="2725638" cy="51018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005"/>
              </a:lnSpc>
            </a:pPr>
            <a:r>
              <a:rPr sz="75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Tele-rehabilitation provides real-time asynchronous and synchronous exercise delivery, removing clinic travel burdens while improving self-management autonomy (Hinman et al., 2020).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3182838" y="2888902"/>
            <a:ext cx="2725638" cy="3826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005"/>
              </a:lnSpc>
            </a:pPr>
            <a:r>
              <a:rPr sz="75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UK literature overwhelmingly examines elderly joint replacement cohorts, leaving an evident gap concerning active younger working populations (Cottrell et al., 2017).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3182838" y="3319164"/>
            <a:ext cx="2725638" cy="3745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005"/>
              </a:lnSpc>
            </a:pPr>
            <a:r>
              <a:rPr sz="750" b="1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Originality:</a:t>
            </a:r>
            <a:r>
              <a:rPr sz="75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This review </a:t>
            </a:r>
            <a:r>
              <a:rPr sz="750" b="0" i="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synthesises</a:t>
            </a:r>
            <a:r>
              <a:rPr sz="75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UK-specific evidence on clinical pain outcomes, compliance rates, and implementation feasibility specifically tailored for 18–35-year-old demographics.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3182838" y="4282975"/>
            <a:ext cx="2725638" cy="50661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997"/>
              </a:lnSpc>
            </a:pPr>
            <a:r>
              <a:rPr sz="750" b="1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Aim:</a:t>
            </a:r>
            <a:r>
              <a:rPr sz="750" b="0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systematically review and synthesise empirical evidence on the clinical effectiveness of tele-rehabilitation in improving musculoskeletal health among young adults in the United Kingdom.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3182838" y="4837211"/>
            <a:ext cx="2725638" cy="50661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997"/>
              </a:lnSpc>
            </a:pPr>
            <a:r>
              <a:rPr sz="750" b="1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Question:</a:t>
            </a:r>
            <a:r>
              <a:rPr sz="750" b="0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How effective is tele-rehabilitation in improving pain alleviation, functional mobility, and self-management outcomes among young adults with musculoskeletal disorders in the UK?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3182838" y="5391447"/>
            <a:ext cx="942566" cy="115416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750" b="1" i="0" u="none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Objectives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6108501" y="1343025"/>
            <a:ext cx="2725638" cy="3745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005"/>
              </a:lnSpc>
            </a:pPr>
            <a:r>
              <a:rPr sz="750" b="0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findings will identify demographic and behavioural factors that affect engagement with digital exercise platforms, enabling equitable, targeted interventions (Malliaras et al., 2020).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6108501" y="1900832"/>
            <a:ext cx="2725638" cy="3745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005"/>
              </a:lnSpc>
            </a:pPr>
            <a:r>
              <a:rPr sz="750" b="0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Healthcare professionals, including physiotherapists and general practitioners, can use the evidence to stratify digital care triage safely and reduce routine appointment queues (CSP, 2023).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6108501" y="2458640"/>
            <a:ext cx="2725638" cy="3745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005"/>
              </a:lnSpc>
            </a:pPr>
            <a:r>
              <a:rPr sz="750" b="0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review will support NHS digital outpatient transformation agendas, providing clinical models to scale remote consultations without sacrificing patient outcomes (NHS England, 2023).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6108501" y="3016448"/>
            <a:ext cx="2725638" cy="51018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005"/>
              </a:lnSpc>
            </a:pPr>
            <a:r>
              <a:rPr sz="75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Young working adults will gain enhanced access to early-stage physical therapy, lowering workplace absenteeism, presenteeism, and secondary care referrals (Versus Arthritis, 2023).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108501" y="3574256"/>
            <a:ext cx="2725638" cy="3826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005"/>
              </a:lnSpc>
            </a:pPr>
            <a:r>
              <a:rPr sz="750" b="0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Policymakers can deploy the findings to guide funding allocations toward verified digital musculoskeletal therapeutics across UK public health settings (Dias et al., 2023).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6108501" y="4567237"/>
            <a:ext cx="2725638" cy="24590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955"/>
              </a:lnSpc>
            </a:pPr>
            <a:r>
              <a:rPr sz="735" b="1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Design:</a:t>
            </a:r>
            <a:r>
              <a:rPr sz="735" b="0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Secondary research using a Systematic Literature Review guided by PRISMA 2020 standards (Page et al., 2021).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6108501" y="4838402"/>
            <a:ext cx="2725638" cy="24590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955"/>
              </a:lnSpc>
            </a:pPr>
            <a:r>
              <a:rPr sz="735" b="1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Search Strategy:</a:t>
            </a:r>
            <a:r>
              <a:rPr sz="735" b="0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Systematic queries across Cochrane Library, PubMed, CINAHL, and Web of Science (2015–2025).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219075" y="1123950"/>
            <a:ext cx="838371" cy="14420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37" b="1" i="0" u="none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Introduction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219075" y="3726656"/>
            <a:ext cx="772647" cy="14420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37" b="1" i="0" u="none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Prevalence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3144738" y="1123950"/>
            <a:ext cx="1663917" cy="14420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37" b="1" i="0" u="none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Rationale for the Research</a:t>
            </a:r>
          </a:p>
        </p:txBody>
      </p:sp>
      <p:sp>
        <p:nvSpPr>
          <p:cNvPr id="54" name="TextBox 53"/>
          <p:cNvSpPr txBox="1"/>
          <p:nvPr/>
        </p:nvSpPr>
        <p:spPr>
          <a:xfrm>
            <a:off x="3144738" y="4063900"/>
            <a:ext cx="2422138" cy="14420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37" b="1" i="0" u="none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Research Aim, Objectives and Question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3239988" y="5525893"/>
            <a:ext cx="78548" cy="113108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735" b="0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3316188" y="5524797"/>
            <a:ext cx="2592288" cy="377725"/>
          </a:xfrm>
          <a:prstGeom prst="rect">
            <a:avLst/>
          </a:prstGeom>
          <a:noFill/>
        </p:spPr>
        <p:txBody>
          <a:bodyPr wrap="square" lIns="76200" tIns="0" rIns="0" bIns="0" anchor="t">
            <a:spAutoFit/>
          </a:bodyPr>
          <a:lstStyle/>
          <a:p>
            <a:pPr algn="l">
              <a:lnSpc>
                <a:spcPts val="992"/>
              </a:lnSpc>
            </a:pPr>
            <a:r>
              <a:rPr sz="735" b="0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evaluate the clinical impact of tele-rehabilitation on pain scores and functional mobility among young adults in the UK.</a:t>
            </a:r>
          </a:p>
        </p:txBody>
      </p:sp>
      <p:sp>
        <p:nvSpPr>
          <p:cNvPr id="57" name="TextBox 56"/>
          <p:cNvSpPr txBox="1"/>
          <p:nvPr/>
        </p:nvSpPr>
        <p:spPr>
          <a:xfrm>
            <a:off x="3239988" y="5903618"/>
            <a:ext cx="78548" cy="113108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735" b="0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3316188" y="5902523"/>
            <a:ext cx="2592288" cy="377725"/>
          </a:xfrm>
          <a:prstGeom prst="rect">
            <a:avLst/>
          </a:prstGeom>
          <a:noFill/>
        </p:spPr>
        <p:txBody>
          <a:bodyPr wrap="square" lIns="76200" tIns="0" rIns="0" bIns="0" anchor="t">
            <a:spAutoFit/>
          </a:bodyPr>
          <a:lstStyle/>
          <a:p>
            <a:pPr algn="l">
              <a:lnSpc>
                <a:spcPts val="992"/>
              </a:lnSpc>
            </a:pPr>
            <a:r>
              <a:rPr sz="735" b="0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examine accessibility barriers, user adherence, and technology facilitators influencing engagement with remote physiotherapy.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3239988" y="6281344"/>
            <a:ext cx="78548" cy="113108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735" b="0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</a:t>
            </a:r>
          </a:p>
        </p:txBody>
      </p:sp>
      <p:sp>
        <p:nvSpPr>
          <p:cNvPr id="60" name="TextBox 59"/>
          <p:cNvSpPr txBox="1"/>
          <p:nvPr/>
        </p:nvSpPr>
        <p:spPr>
          <a:xfrm>
            <a:off x="3316188" y="6280249"/>
            <a:ext cx="2592288" cy="377725"/>
          </a:xfrm>
          <a:prstGeom prst="rect">
            <a:avLst/>
          </a:prstGeom>
          <a:noFill/>
        </p:spPr>
        <p:txBody>
          <a:bodyPr wrap="square" lIns="76200" tIns="0" rIns="0" bIns="0" anchor="t">
            <a:spAutoFit/>
          </a:bodyPr>
          <a:lstStyle/>
          <a:p>
            <a:pPr algn="l">
              <a:lnSpc>
                <a:spcPts val="992"/>
              </a:lnSpc>
            </a:pPr>
            <a:r>
              <a:rPr sz="735" b="0" i="0" u="none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formulate evidence-based practice recommendations for NHS primary care integration and public health service delivery.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6070401" y="1123950"/>
            <a:ext cx="1101264" cy="14420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37" b="1" i="0" u="none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Research Impact</a:t>
            </a:r>
          </a:p>
        </p:txBody>
      </p:sp>
      <p:sp>
        <p:nvSpPr>
          <p:cNvPr id="62" name="TextBox 61"/>
          <p:cNvSpPr txBox="1"/>
          <p:nvPr/>
        </p:nvSpPr>
        <p:spPr>
          <a:xfrm>
            <a:off x="6070401" y="4348162"/>
            <a:ext cx="1474763" cy="14420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37" b="1" i="0" u="none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Proposed Methodology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8996064" y="1123950"/>
            <a:ext cx="791883" cy="14420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37" b="1" i="0" u="none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9034164" y="1362074"/>
            <a:ext cx="3091308" cy="1961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52"/>
              </a:lnSpc>
            </a:pPr>
            <a:r>
              <a:rPr sz="569" b="0" i="0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Chartered Society of Physiotherapy (CSP) (2023) </a:t>
            </a:r>
            <a:r>
              <a:rPr sz="569" b="0" i="1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MSK Pathways and Waiting Times Report</a:t>
            </a:r>
            <a:r>
              <a:rPr sz="569" b="0" i="0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CSP</a:t>
            </a:r>
            <a:r>
              <a:rPr lang="en-IN" sz="569" b="0" i="0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sz="569" b="0" i="0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https://www.csp.org.uk</a:t>
            </a:r>
          </a:p>
        </p:txBody>
      </p:sp>
      <p:sp>
        <p:nvSpPr>
          <p:cNvPr id="65" name="TextBox 64"/>
          <p:cNvSpPr txBox="1"/>
          <p:nvPr/>
        </p:nvSpPr>
        <p:spPr>
          <a:xfrm>
            <a:off x="9034164" y="1586210"/>
            <a:ext cx="2996058" cy="2987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52"/>
              </a:lnSpc>
            </a:pPr>
            <a:r>
              <a:rPr sz="569" b="0" i="0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Cottrell, M.A., Galea, O.A., O'Leary, S.P., Hill, A.J. and Russell, T.G. (2017) 'Real-time telerehabilitation for musculoskeletal conditions: a systematic review', </a:t>
            </a:r>
            <a:r>
              <a:rPr sz="569" b="0" i="1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Clinical Rehabilitation</a:t>
            </a:r>
            <a:r>
              <a:rPr sz="569" b="0" i="0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31(5), pp. 625–638.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9034164" y="1905744"/>
            <a:ext cx="2996058" cy="1961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52"/>
              </a:lnSpc>
            </a:pPr>
            <a:r>
              <a:rPr sz="569" b="0" i="0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Dias, E.A., Martins, L. and Costa, R. (2023) 'Telerehabilitation in musculoskeletal disorders: a systematic review and meta-analysis', </a:t>
            </a:r>
            <a:r>
              <a:rPr sz="569" b="0" i="1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Health Informatics</a:t>
            </a:r>
            <a:r>
              <a:rPr sz="569" b="0" i="0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15(2), pp. 88–98.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9034164" y="2225278"/>
            <a:ext cx="2996058" cy="1961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52"/>
              </a:lnSpc>
            </a:pPr>
            <a:r>
              <a:rPr sz="569" b="0" i="0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GBD 2021 Diseases and Injuries Collaborators (2023) 'Global burden of musculoskeletal disorders', </a:t>
            </a:r>
            <a:r>
              <a:rPr sz="569" b="0" i="1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Lancet Rheumatology</a:t>
            </a:r>
            <a:r>
              <a:rPr sz="569" b="0" i="0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5(6), pp. 315–329.</a:t>
            </a:r>
          </a:p>
        </p:txBody>
      </p:sp>
      <p:sp>
        <p:nvSpPr>
          <p:cNvPr id="68" name="TextBox 67"/>
          <p:cNvSpPr txBox="1"/>
          <p:nvPr/>
        </p:nvSpPr>
        <p:spPr>
          <a:xfrm>
            <a:off x="9034164" y="2449413"/>
            <a:ext cx="2996058" cy="1961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52"/>
              </a:lnSpc>
            </a:pPr>
            <a:r>
              <a:rPr sz="569" b="0" i="0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Green, S. and Patel, R. (2023) 'Digital physiotherapy interventions: Accessibility and patient adherence in young demographics', </a:t>
            </a:r>
            <a:r>
              <a:rPr sz="569" b="0" i="1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Innovations</a:t>
            </a:r>
            <a:r>
              <a:rPr sz="569" b="0" i="0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11(2), pp. 45–58.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9034164" y="2673548"/>
            <a:ext cx="2996058" cy="2987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52"/>
              </a:lnSpc>
            </a:pPr>
            <a:r>
              <a:rPr sz="569" b="0" i="0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Hinman, R.S., Campbell, P.K., Lawford, B.J., Briggs, A.M., Gale, J., Bills, C. and Bennell, K.L. (2020) 'Telerehabilitation for chronic musculoskeletal pain: A randomised controlled trial', </a:t>
            </a:r>
            <a:r>
              <a:rPr sz="569" b="0" i="1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JMIR</a:t>
            </a:r>
            <a:r>
              <a:rPr sz="569" b="0" i="0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22(4), e17513.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9034164" y="2993082"/>
            <a:ext cx="2996058" cy="2987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52"/>
              </a:lnSpc>
            </a:pPr>
            <a:r>
              <a:rPr sz="569" b="0" i="0" u="none" dirty="0" err="1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Malliaras</a:t>
            </a:r>
            <a:r>
              <a:rPr sz="569" b="0" i="0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P., Merolli, M., Williams, C.M., </a:t>
            </a:r>
            <a:r>
              <a:rPr sz="569" b="0" i="0" u="none" dirty="0" err="1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Caneiro</a:t>
            </a:r>
            <a:r>
              <a:rPr sz="569" b="0" i="0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J.P., Haines, T. and Barton, C. (2020) 'Feasibility and efficacy of physiotherapist-guided rehabilitation', </a:t>
            </a:r>
            <a:r>
              <a:rPr sz="569" b="0" i="1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Musculoskeletal Science and Practice</a:t>
            </a:r>
            <a:r>
              <a:rPr sz="569" b="0" i="0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46, p. 102120.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9034164" y="3312616"/>
            <a:ext cx="2996058" cy="1961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52"/>
              </a:lnSpc>
            </a:pPr>
            <a:r>
              <a:rPr sz="569" b="0" i="0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(2023) </a:t>
            </a:r>
            <a:r>
              <a:rPr sz="569" b="0" i="1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management of persistent non-specific low back pain: Clinical guideline [NG59]</a:t>
            </a:r>
            <a:r>
              <a:rPr sz="569" b="0" i="0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</p:txBody>
      </p:sp>
      <p:sp>
        <p:nvSpPr>
          <p:cNvPr id="72" name="TextBox 71"/>
          <p:cNvSpPr txBox="1"/>
          <p:nvPr/>
        </p:nvSpPr>
        <p:spPr>
          <a:xfrm>
            <a:off x="9034164" y="3536751"/>
            <a:ext cx="2996058" cy="1961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52"/>
              </a:lnSpc>
            </a:pPr>
            <a:r>
              <a:rPr sz="569" b="0" i="0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Digital (2024) </a:t>
            </a:r>
            <a:r>
              <a:rPr sz="569" b="0" i="1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Musculoskeletal Health Profile and Primary Care Consultations Data Summary</a:t>
            </a:r>
            <a:r>
              <a:rPr sz="569" b="0" i="0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Leeds: NHS Digital.</a:t>
            </a:r>
          </a:p>
        </p:txBody>
      </p:sp>
      <p:sp>
        <p:nvSpPr>
          <p:cNvPr id="73" name="TextBox 72"/>
          <p:cNvSpPr txBox="1"/>
          <p:nvPr/>
        </p:nvSpPr>
        <p:spPr>
          <a:xfrm>
            <a:off x="9034164" y="3760886"/>
            <a:ext cx="2996058" cy="1961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52"/>
              </a:lnSpc>
            </a:pPr>
            <a:r>
              <a:rPr sz="569" b="0" i="0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sz="569" b="0" i="1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NHS Long Term Plan: Accelerating Digital MSK Transformation</a:t>
            </a:r>
            <a:r>
              <a:rPr sz="569" b="0" i="0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9034164" y="3985021"/>
            <a:ext cx="2996058" cy="1961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52"/>
              </a:lnSpc>
            </a:pPr>
            <a:r>
              <a:rPr sz="569" b="0" i="0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 (2024) </a:t>
            </a:r>
            <a:r>
              <a:rPr sz="569" b="0" i="1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Musculoskeletal health conditions and lifestyle determinants in the UK young adult population</a:t>
            </a:r>
            <a:r>
              <a:rPr sz="569" b="0" i="0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Newport: ONS.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034164" y="4209157"/>
            <a:ext cx="2996058" cy="1961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52"/>
              </a:lnSpc>
            </a:pPr>
            <a:r>
              <a:rPr sz="569" b="0" i="0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Page, M.J., McKenzie, J.E., Bossuyt, P.M. et al. (2021) 'The PRISMA 2020 statement: an updated guideline for reporting systematic reviews', </a:t>
            </a:r>
            <a:r>
              <a:rPr sz="569" b="0" i="1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sz="569" b="0" i="0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372, p. 71.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9034164" y="4433292"/>
            <a:ext cx="2996058" cy="1961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52"/>
              </a:lnSpc>
            </a:pPr>
            <a:r>
              <a:rPr sz="569" b="0" i="0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England (PHE) (2021) </a:t>
            </a:r>
            <a:r>
              <a:rPr sz="569" b="0" i="1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Musculoskeletal Health: Applying All Our Health</a:t>
            </a:r>
            <a:r>
              <a:rPr sz="569" b="0" i="0" u="none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Public Health England.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9034164" y="4657427"/>
            <a:ext cx="2996058" cy="1961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52"/>
              </a:lnSpc>
            </a:pPr>
            <a:r>
              <a:rPr sz="569" b="0" i="0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Versus Arthritis (2023) </a:t>
            </a:r>
            <a:r>
              <a:rPr sz="569" b="0" i="1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State of Musculoskeletal Health: Arthritis and MSK Conditions in Numbers</a:t>
            </a:r>
            <a:r>
              <a:rPr sz="569" b="0" i="0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Versus Arthritis.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9034164" y="4881562"/>
            <a:ext cx="2996058" cy="1961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52"/>
              </a:lnSpc>
            </a:pPr>
            <a:r>
              <a:rPr sz="569" b="0" i="0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(2022) </a:t>
            </a:r>
            <a:r>
              <a:rPr sz="569" b="0" i="1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Report on Musculoskeletal Conditions: Promoting Prevention and Rehabilitation</a:t>
            </a:r>
            <a:r>
              <a:rPr sz="569" b="0" i="0" u="none" dirty="0">
                <a:solidFill>
                  <a:srgbClr val="11182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1236</Words>
  <Application>Microsoft Office PowerPoint</Application>
  <PresentationFormat>Widescreen</PresentationFormat>
  <Paragraphs>56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shanipatel29@outlook.com</cp:lastModifiedBy>
  <cp:revision>2</cp:revision>
  <cp:lastPrinted>2026-10-25T19:53:05Z</cp:lastPrinted>
  <dcterms:created xsi:type="dcterms:W3CDTF">2013-01-27T09:14:16Z</dcterms:created>
  <dcterms:modified xsi:type="dcterms:W3CDTF">2026-10-25T20:06:53Z</dcterms:modified>
  <cp:category/>
</cp:coreProperties>
</file>