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7" r:id="rId6"/>
    <p:sldId id="258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5B6C0B-C44E-4C94-A9B0-F10D103EAF1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3_2" csCatId="accent3" phldr="1"/>
      <dgm:spPr/>
      <dgm:t>
        <a:bodyPr/>
        <a:lstStyle/>
        <a:p>
          <a:endParaRPr lang="en-US"/>
        </a:p>
      </dgm:t>
    </dgm:pt>
    <dgm:pt modelId="{AA9BFBB0-4BE8-42EA-8E24-0FD736D9A542}">
      <dgm:prSet/>
      <dgm:spPr/>
      <dgm:t>
        <a:bodyPr/>
        <a:lstStyle/>
        <a:p>
          <a:r>
            <a:rPr lang="en-GB" b="1"/>
            <a:t>Products/Services</a:t>
          </a:r>
          <a:r>
            <a:rPr lang="en-GB"/>
            <a:t>: Coffee, teas, smoothies, and snacks, all served in biodegradable crockery (Nguyen, 2018).</a:t>
          </a:r>
          <a:endParaRPr lang="en-US"/>
        </a:p>
      </dgm:t>
    </dgm:pt>
    <dgm:pt modelId="{ADBC3F1F-D692-467E-93AD-0B2D65E5A511}" type="parTrans" cxnId="{D0CEBE54-4C98-4ABE-8109-7B080EB17403}">
      <dgm:prSet/>
      <dgm:spPr/>
      <dgm:t>
        <a:bodyPr/>
        <a:lstStyle/>
        <a:p>
          <a:endParaRPr lang="en-US"/>
        </a:p>
      </dgm:t>
    </dgm:pt>
    <dgm:pt modelId="{0EA10084-6FEB-49B5-848A-748BC72CF2AF}" type="sibTrans" cxnId="{D0CEBE54-4C98-4ABE-8109-7B080EB17403}">
      <dgm:prSet/>
      <dgm:spPr/>
      <dgm:t>
        <a:bodyPr/>
        <a:lstStyle/>
        <a:p>
          <a:endParaRPr lang="en-US"/>
        </a:p>
      </dgm:t>
    </dgm:pt>
    <dgm:pt modelId="{6B74E235-0A2C-4EF1-B7E6-9C52F4BE04E8}">
      <dgm:prSet/>
      <dgm:spPr/>
      <dgm:t>
        <a:bodyPr/>
        <a:lstStyle/>
        <a:p>
          <a:r>
            <a:rPr lang="en-GB" b="1"/>
            <a:t>Additional Revenue</a:t>
          </a:r>
          <a:r>
            <a:rPr lang="en-GB"/>
            <a:t>: Sale of branded eco-friendly tableware (cups, straws, plates) (George, 2023).</a:t>
          </a:r>
          <a:endParaRPr lang="en-US"/>
        </a:p>
      </dgm:t>
    </dgm:pt>
    <dgm:pt modelId="{8EC8F539-72E3-4796-872A-F592BC906FC0}" type="parTrans" cxnId="{9294A56F-7CBF-4FEB-94E8-579FFA1418CB}">
      <dgm:prSet/>
      <dgm:spPr/>
      <dgm:t>
        <a:bodyPr/>
        <a:lstStyle/>
        <a:p>
          <a:endParaRPr lang="en-US"/>
        </a:p>
      </dgm:t>
    </dgm:pt>
    <dgm:pt modelId="{0129C167-E7CE-4816-91E5-01BE1070804B}" type="sibTrans" cxnId="{9294A56F-7CBF-4FEB-94E8-579FFA1418CB}">
      <dgm:prSet/>
      <dgm:spPr/>
      <dgm:t>
        <a:bodyPr/>
        <a:lstStyle/>
        <a:p>
          <a:endParaRPr lang="en-US"/>
        </a:p>
      </dgm:t>
    </dgm:pt>
    <dgm:pt modelId="{B6078E72-80CC-4DEF-9E6D-BF2B524F3B0D}">
      <dgm:prSet/>
      <dgm:spPr/>
      <dgm:t>
        <a:bodyPr/>
        <a:lstStyle/>
        <a:p>
          <a:r>
            <a:rPr lang="en-GB" b="1"/>
            <a:t>Legal Format</a:t>
          </a:r>
          <a:r>
            <a:rPr lang="en-GB"/>
            <a:t>: Private Limited Company, ensures limited liability and investor credibility.</a:t>
          </a:r>
          <a:endParaRPr lang="en-US"/>
        </a:p>
      </dgm:t>
    </dgm:pt>
    <dgm:pt modelId="{7B07B57F-CED1-432E-9208-440BB760AF8D}" type="parTrans" cxnId="{4A0D8D0B-2DFE-4A38-AB9D-7ACE5AB0FE84}">
      <dgm:prSet/>
      <dgm:spPr/>
      <dgm:t>
        <a:bodyPr/>
        <a:lstStyle/>
        <a:p>
          <a:endParaRPr lang="en-US"/>
        </a:p>
      </dgm:t>
    </dgm:pt>
    <dgm:pt modelId="{AB3D6B51-8223-4DD0-88C5-69D35300CCE0}" type="sibTrans" cxnId="{4A0D8D0B-2DFE-4A38-AB9D-7ACE5AB0FE84}">
      <dgm:prSet/>
      <dgm:spPr/>
      <dgm:t>
        <a:bodyPr/>
        <a:lstStyle/>
        <a:p>
          <a:endParaRPr lang="en-US"/>
        </a:p>
      </dgm:t>
    </dgm:pt>
    <dgm:pt modelId="{691FEBF6-8524-4F41-8667-B2E53F21A6D7}">
      <dgm:prSet/>
      <dgm:spPr/>
      <dgm:t>
        <a:bodyPr/>
        <a:lstStyle/>
        <a:p>
          <a:r>
            <a:rPr lang="en-GB" b="1"/>
            <a:t>Management Structure:</a:t>
          </a:r>
          <a:endParaRPr lang="en-US"/>
        </a:p>
      </dgm:t>
    </dgm:pt>
    <dgm:pt modelId="{BC3FA494-A080-45F2-B440-F799FA3C10B4}" type="parTrans" cxnId="{16FD2D84-7A59-4D86-9BA3-29509BC2F69C}">
      <dgm:prSet/>
      <dgm:spPr/>
      <dgm:t>
        <a:bodyPr/>
        <a:lstStyle/>
        <a:p>
          <a:endParaRPr lang="en-US"/>
        </a:p>
      </dgm:t>
    </dgm:pt>
    <dgm:pt modelId="{C7172BC3-EE35-45F5-8E8B-8E6F3077684F}" type="sibTrans" cxnId="{16FD2D84-7A59-4D86-9BA3-29509BC2F69C}">
      <dgm:prSet/>
      <dgm:spPr/>
      <dgm:t>
        <a:bodyPr/>
        <a:lstStyle/>
        <a:p>
          <a:endParaRPr lang="en-US"/>
        </a:p>
      </dgm:t>
    </dgm:pt>
    <dgm:pt modelId="{8F00FE05-C6A0-41B7-B519-B45C8CC1AC83}">
      <dgm:prSet/>
      <dgm:spPr/>
      <dgm:t>
        <a:bodyPr/>
        <a:lstStyle/>
        <a:p>
          <a:r>
            <a:rPr lang="en-GB"/>
            <a:t>Founder/CEO – Strategy, Finance</a:t>
          </a:r>
          <a:endParaRPr lang="en-US"/>
        </a:p>
      </dgm:t>
    </dgm:pt>
    <dgm:pt modelId="{D2DA17D0-5B00-4723-B1E6-B071908CC5C6}" type="parTrans" cxnId="{39B6FCE4-FA45-4659-AC61-7AAC268F61CB}">
      <dgm:prSet/>
      <dgm:spPr/>
      <dgm:t>
        <a:bodyPr/>
        <a:lstStyle/>
        <a:p>
          <a:endParaRPr lang="en-US"/>
        </a:p>
      </dgm:t>
    </dgm:pt>
    <dgm:pt modelId="{D53DF536-9B9E-420B-8FB4-AA4746A072E3}" type="sibTrans" cxnId="{39B6FCE4-FA45-4659-AC61-7AAC268F61CB}">
      <dgm:prSet/>
      <dgm:spPr/>
      <dgm:t>
        <a:bodyPr/>
        <a:lstStyle/>
        <a:p>
          <a:endParaRPr lang="en-US"/>
        </a:p>
      </dgm:t>
    </dgm:pt>
    <dgm:pt modelId="{6BACB91F-7B87-46B8-BD57-06BF4FDB876D}">
      <dgm:prSet/>
      <dgm:spPr/>
      <dgm:t>
        <a:bodyPr/>
        <a:lstStyle/>
        <a:p>
          <a:r>
            <a:rPr lang="en-GB"/>
            <a:t>Marketing Manager – Branding, Promotions</a:t>
          </a:r>
          <a:endParaRPr lang="en-US"/>
        </a:p>
      </dgm:t>
    </dgm:pt>
    <dgm:pt modelId="{5B395F05-4E45-4DFF-B8DB-8DC624D976A1}" type="parTrans" cxnId="{78C46D45-EAAA-42A9-AEBA-06DE64DE6783}">
      <dgm:prSet/>
      <dgm:spPr/>
      <dgm:t>
        <a:bodyPr/>
        <a:lstStyle/>
        <a:p>
          <a:endParaRPr lang="en-US"/>
        </a:p>
      </dgm:t>
    </dgm:pt>
    <dgm:pt modelId="{A909B463-BADB-4394-9E6C-D4D3A987097A}" type="sibTrans" cxnId="{78C46D45-EAAA-42A9-AEBA-06DE64DE6783}">
      <dgm:prSet/>
      <dgm:spPr/>
      <dgm:t>
        <a:bodyPr/>
        <a:lstStyle/>
        <a:p>
          <a:endParaRPr lang="en-US"/>
        </a:p>
      </dgm:t>
    </dgm:pt>
    <dgm:pt modelId="{E1EF291A-4F23-4EB2-94B8-B1EDAF0826B4}">
      <dgm:prSet/>
      <dgm:spPr/>
      <dgm:t>
        <a:bodyPr/>
        <a:lstStyle/>
        <a:p>
          <a:r>
            <a:rPr lang="en-GB"/>
            <a:t>Operations Manager – Supply Chain, Compliance</a:t>
          </a:r>
          <a:endParaRPr lang="en-US"/>
        </a:p>
      </dgm:t>
    </dgm:pt>
    <dgm:pt modelId="{71E333EA-7A5B-4A0F-A633-4759CC3C9FDC}" type="parTrans" cxnId="{A090B826-D1ED-4B5B-80C0-5A5C2E227DF9}">
      <dgm:prSet/>
      <dgm:spPr/>
      <dgm:t>
        <a:bodyPr/>
        <a:lstStyle/>
        <a:p>
          <a:endParaRPr lang="en-US"/>
        </a:p>
      </dgm:t>
    </dgm:pt>
    <dgm:pt modelId="{4D8C3C47-7108-4D59-AC64-161639DD3A56}" type="sibTrans" cxnId="{A090B826-D1ED-4B5B-80C0-5A5C2E227DF9}">
      <dgm:prSet/>
      <dgm:spPr/>
      <dgm:t>
        <a:bodyPr/>
        <a:lstStyle/>
        <a:p>
          <a:endParaRPr lang="en-US"/>
        </a:p>
      </dgm:t>
    </dgm:pt>
    <dgm:pt modelId="{852A9169-46A8-447C-B35A-DF0FDCD681F1}">
      <dgm:prSet/>
      <dgm:spPr/>
      <dgm:t>
        <a:bodyPr/>
        <a:lstStyle/>
        <a:p>
          <a:r>
            <a:rPr lang="en-GB"/>
            <a:t>Support Staff – Baristas &amp; Customer Service</a:t>
          </a:r>
          <a:endParaRPr lang="en-US"/>
        </a:p>
      </dgm:t>
    </dgm:pt>
    <dgm:pt modelId="{62728F7E-F8D7-40D3-B777-25903833050E}" type="parTrans" cxnId="{2D2110AC-3BED-4D86-9E45-759EBFAB1E9C}">
      <dgm:prSet/>
      <dgm:spPr/>
      <dgm:t>
        <a:bodyPr/>
        <a:lstStyle/>
        <a:p>
          <a:endParaRPr lang="en-US"/>
        </a:p>
      </dgm:t>
    </dgm:pt>
    <dgm:pt modelId="{3F98FA7B-1AEC-4801-B76A-4AF292004F5C}" type="sibTrans" cxnId="{2D2110AC-3BED-4D86-9E45-759EBFAB1E9C}">
      <dgm:prSet/>
      <dgm:spPr/>
      <dgm:t>
        <a:bodyPr/>
        <a:lstStyle/>
        <a:p>
          <a:endParaRPr lang="en-US"/>
        </a:p>
      </dgm:t>
    </dgm:pt>
    <dgm:pt modelId="{629D518D-438A-4DD6-963E-EC41818E4935}" type="pres">
      <dgm:prSet presAssocID="{0F5B6C0B-C44E-4C94-A9B0-F10D103EAF18}" presName="root" presStyleCnt="0">
        <dgm:presLayoutVars>
          <dgm:dir/>
          <dgm:resizeHandles val="exact"/>
        </dgm:presLayoutVars>
      </dgm:prSet>
      <dgm:spPr/>
    </dgm:pt>
    <dgm:pt modelId="{9F3D1CED-17F7-4D11-9FFE-122E41807E3F}" type="pres">
      <dgm:prSet presAssocID="{AA9BFBB0-4BE8-42EA-8E24-0FD736D9A542}" presName="compNode" presStyleCnt="0"/>
      <dgm:spPr/>
    </dgm:pt>
    <dgm:pt modelId="{0EF9DF59-7471-4FC8-86B3-163C5D7F307E}" type="pres">
      <dgm:prSet presAssocID="{AA9BFBB0-4BE8-42EA-8E24-0FD736D9A542}" presName="bgRect" presStyleLbl="bgShp" presStyleIdx="0" presStyleCnt="4"/>
      <dgm:spPr/>
    </dgm:pt>
    <dgm:pt modelId="{0EABBFAA-F662-464E-9046-AA272C200FB6}" type="pres">
      <dgm:prSet presAssocID="{AA9BFBB0-4BE8-42EA-8E24-0FD736D9A54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"/>
        </a:ext>
      </dgm:extLst>
    </dgm:pt>
    <dgm:pt modelId="{E1939617-C86A-49E0-A9D5-0D72B42C5A6C}" type="pres">
      <dgm:prSet presAssocID="{AA9BFBB0-4BE8-42EA-8E24-0FD736D9A542}" presName="spaceRect" presStyleCnt="0"/>
      <dgm:spPr/>
    </dgm:pt>
    <dgm:pt modelId="{906F27F9-B34C-4108-AAF9-5F9649E2DAEF}" type="pres">
      <dgm:prSet presAssocID="{AA9BFBB0-4BE8-42EA-8E24-0FD736D9A542}" presName="parTx" presStyleLbl="revTx" presStyleIdx="0" presStyleCnt="5">
        <dgm:presLayoutVars>
          <dgm:chMax val="0"/>
          <dgm:chPref val="0"/>
        </dgm:presLayoutVars>
      </dgm:prSet>
      <dgm:spPr/>
    </dgm:pt>
    <dgm:pt modelId="{599CD105-F868-4BD6-AA7A-72C21BC040C6}" type="pres">
      <dgm:prSet presAssocID="{0EA10084-6FEB-49B5-848A-748BC72CF2AF}" presName="sibTrans" presStyleCnt="0"/>
      <dgm:spPr/>
    </dgm:pt>
    <dgm:pt modelId="{A058C030-FB22-4CA8-8C61-56ED02FA1375}" type="pres">
      <dgm:prSet presAssocID="{6B74E235-0A2C-4EF1-B7E6-9C52F4BE04E8}" presName="compNode" presStyleCnt="0"/>
      <dgm:spPr/>
    </dgm:pt>
    <dgm:pt modelId="{B0EFA280-9F60-4EE8-8B64-A1C5BC0B60B6}" type="pres">
      <dgm:prSet presAssocID="{6B74E235-0A2C-4EF1-B7E6-9C52F4BE04E8}" presName="bgRect" presStyleLbl="bgShp" presStyleIdx="1" presStyleCnt="4"/>
      <dgm:spPr/>
    </dgm:pt>
    <dgm:pt modelId="{B72E83F0-4694-41A9-93B5-50FB54844C0B}" type="pres">
      <dgm:prSet presAssocID="{6B74E235-0A2C-4EF1-B7E6-9C52F4BE04E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8D0C2E0E-4FD2-4003-8DD1-268E681501DC}" type="pres">
      <dgm:prSet presAssocID="{6B74E235-0A2C-4EF1-B7E6-9C52F4BE04E8}" presName="spaceRect" presStyleCnt="0"/>
      <dgm:spPr/>
    </dgm:pt>
    <dgm:pt modelId="{F9E3BD06-65FE-4350-A53A-7CF93676DAEC}" type="pres">
      <dgm:prSet presAssocID="{6B74E235-0A2C-4EF1-B7E6-9C52F4BE04E8}" presName="parTx" presStyleLbl="revTx" presStyleIdx="1" presStyleCnt="5">
        <dgm:presLayoutVars>
          <dgm:chMax val="0"/>
          <dgm:chPref val="0"/>
        </dgm:presLayoutVars>
      </dgm:prSet>
      <dgm:spPr/>
    </dgm:pt>
    <dgm:pt modelId="{A8A49CC2-3640-4B80-83DB-264101F1F0DA}" type="pres">
      <dgm:prSet presAssocID="{0129C167-E7CE-4816-91E5-01BE1070804B}" presName="sibTrans" presStyleCnt="0"/>
      <dgm:spPr/>
    </dgm:pt>
    <dgm:pt modelId="{1E2F6378-0349-4D2B-A90C-47C3EC820F22}" type="pres">
      <dgm:prSet presAssocID="{B6078E72-80CC-4DEF-9E6D-BF2B524F3B0D}" presName="compNode" presStyleCnt="0"/>
      <dgm:spPr/>
    </dgm:pt>
    <dgm:pt modelId="{4F8EBAE4-85A0-44B7-91CA-9BF6AB60376E}" type="pres">
      <dgm:prSet presAssocID="{B6078E72-80CC-4DEF-9E6D-BF2B524F3B0D}" presName="bgRect" presStyleLbl="bgShp" presStyleIdx="2" presStyleCnt="4"/>
      <dgm:spPr/>
    </dgm:pt>
    <dgm:pt modelId="{035662A7-C150-4E8C-BBCE-9EE8E4B8446F}" type="pres">
      <dgm:prSet presAssocID="{B6078E72-80CC-4DEF-9E6D-BF2B524F3B0D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A0822C40-05F7-4E21-92B9-FC0B5009EA00}" type="pres">
      <dgm:prSet presAssocID="{B6078E72-80CC-4DEF-9E6D-BF2B524F3B0D}" presName="spaceRect" presStyleCnt="0"/>
      <dgm:spPr/>
    </dgm:pt>
    <dgm:pt modelId="{06402380-B6FC-41ED-ACDA-D0B56F9F7F3F}" type="pres">
      <dgm:prSet presAssocID="{B6078E72-80CC-4DEF-9E6D-BF2B524F3B0D}" presName="parTx" presStyleLbl="revTx" presStyleIdx="2" presStyleCnt="5">
        <dgm:presLayoutVars>
          <dgm:chMax val="0"/>
          <dgm:chPref val="0"/>
        </dgm:presLayoutVars>
      </dgm:prSet>
      <dgm:spPr/>
    </dgm:pt>
    <dgm:pt modelId="{889B1208-113D-4B90-ADE7-0452BB9569C2}" type="pres">
      <dgm:prSet presAssocID="{AB3D6B51-8223-4DD0-88C5-69D35300CCE0}" presName="sibTrans" presStyleCnt="0"/>
      <dgm:spPr/>
    </dgm:pt>
    <dgm:pt modelId="{66FB45F6-341E-4690-892E-666FA3AD79B3}" type="pres">
      <dgm:prSet presAssocID="{691FEBF6-8524-4F41-8667-B2E53F21A6D7}" presName="compNode" presStyleCnt="0"/>
      <dgm:spPr/>
    </dgm:pt>
    <dgm:pt modelId="{F7EBE348-EB67-4D75-BED7-16982F1678AF}" type="pres">
      <dgm:prSet presAssocID="{691FEBF6-8524-4F41-8667-B2E53F21A6D7}" presName="bgRect" presStyleLbl="bgShp" presStyleIdx="3" presStyleCnt="4"/>
      <dgm:spPr/>
    </dgm:pt>
    <dgm:pt modelId="{6833F3F5-0543-46DE-A0FA-4E0165D899C2}" type="pres">
      <dgm:prSet presAssocID="{691FEBF6-8524-4F41-8667-B2E53F21A6D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ycle with People"/>
        </a:ext>
      </dgm:extLst>
    </dgm:pt>
    <dgm:pt modelId="{7D62615F-2C4F-493D-A682-81A645E50457}" type="pres">
      <dgm:prSet presAssocID="{691FEBF6-8524-4F41-8667-B2E53F21A6D7}" presName="spaceRect" presStyleCnt="0"/>
      <dgm:spPr/>
    </dgm:pt>
    <dgm:pt modelId="{FCC66423-4690-4DD1-B7CB-98CD6C84ADC8}" type="pres">
      <dgm:prSet presAssocID="{691FEBF6-8524-4F41-8667-B2E53F21A6D7}" presName="parTx" presStyleLbl="revTx" presStyleIdx="3" presStyleCnt="5">
        <dgm:presLayoutVars>
          <dgm:chMax val="0"/>
          <dgm:chPref val="0"/>
        </dgm:presLayoutVars>
      </dgm:prSet>
      <dgm:spPr/>
    </dgm:pt>
    <dgm:pt modelId="{8F446954-3E91-4EE9-8646-C4C7DBC6B578}" type="pres">
      <dgm:prSet presAssocID="{691FEBF6-8524-4F41-8667-B2E53F21A6D7}" presName="desTx" presStyleLbl="revTx" presStyleIdx="4" presStyleCnt="5">
        <dgm:presLayoutVars/>
      </dgm:prSet>
      <dgm:spPr/>
    </dgm:pt>
  </dgm:ptLst>
  <dgm:cxnLst>
    <dgm:cxn modelId="{4A0D8D0B-2DFE-4A38-AB9D-7ACE5AB0FE84}" srcId="{0F5B6C0B-C44E-4C94-A9B0-F10D103EAF18}" destId="{B6078E72-80CC-4DEF-9E6D-BF2B524F3B0D}" srcOrd="2" destOrd="0" parTransId="{7B07B57F-CED1-432E-9208-440BB760AF8D}" sibTransId="{AB3D6B51-8223-4DD0-88C5-69D35300CCE0}"/>
    <dgm:cxn modelId="{A090B826-D1ED-4B5B-80C0-5A5C2E227DF9}" srcId="{691FEBF6-8524-4F41-8667-B2E53F21A6D7}" destId="{E1EF291A-4F23-4EB2-94B8-B1EDAF0826B4}" srcOrd="2" destOrd="0" parTransId="{71E333EA-7A5B-4A0F-A633-4759CC3C9FDC}" sibTransId="{4D8C3C47-7108-4D59-AC64-161639DD3A56}"/>
    <dgm:cxn modelId="{39FB4A3A-4AE2-4674-B1F6-7575BD5F62BA}" type="presOf" srcId="{691FEBF6-8524-4F41-8667-B2E53F21A6D7}" destId="{FCC66423-4690-4DD1-B7CB-98CD6C84ADC8}" srcOrd="0" destOrd="0" presId="urn:microsoft.com/office/officeart/2018/2/layout/IconVerticalSolidList"/>
    <dgm:cxn modelId="{8E68113F-DA70-40B8-9C47-653E95D4549F}" type="presOf" srcId="{6BACB91F-7B87-46B8-BD57-06BF4FDB876D}" destId="{8F446954-3E91-4EE9-8646-C4C7DBC6B578}" srcOrd="0" destOrd="1" presId="urn:microsoft.com/office/officeart/2018/2/layout/IconVerticalSolidList"/>
    <dgm:cxn modelId="{78C46D45-EAAA-42A9-AEBA-06DE64DE6783}" srcId="{691FEBF6-8524-4F41-8667-B2E53F21A6D7}" destId="{6BACB91F-7B87-46B8-BD57-06BF4FDB876D}" srcOrd="1" destOrd="0" parTransId="{5B395F05-4E45-4DFF-B8DB-8DC624D976A1}" sibTransId="{A909B463-BADB-4394-9E6C-D4D3A987097A}"/>
    <dgm:cxn modelId="{9294A56F-7CBF-4FEB-94E8-579FFA1418CB}" srcId="{0F5B6C0B-C44E-4C94-A9B0-F10D103EAF18}" destId="{6B74E235-0A2C-4EF1-B7E6-9C52F4BE04E8}" srcOrd="1" destOrd="0" parTransId="{8EC8F539-72E3-4796-872A-F592BC906FC0}" sibTransId="{0129C167-E7CE-4816-91E5-01BE1070804B}"/>
    <dgm:cxn modelId="{D0CEBE54-4C98-4ABE-8109-7B080EB17403}" srcId="{0F5B6C0B-C44E-4C94-A9B0-F10D103EAF18}" destId="{AA9BFBB0-4BE8-42EA-8E24-0FD736D9A542}" srcOrd="0" destOrd="0" parTransId="{ADBC3F1F-D692-467E-93AD-0B2D65E5A511}" sibTransId="{0EA10084-6FEB-49B5-848A-748BC72CF2AF}"/>
    <dgm:cxn modelId="{07A77D55-3BAD-46FC-AC56-A2AD844015F3}" type="presOf" srcId="{E1EF291A-4F23-4EB2-94B8-B1EDAF0826B4}" destId="{8F446954-3E91-4EE9-8646-C4C7DBC6B578}" srcOrd="0" destOrd="2" presId="urn:microsoft.com/office/officeart/2018/2/layout/IconVerticalSolidList"/>
    <dgm:cxn modelId="{16FD2D84-7A59-4D86-9BA3-29509BC2F69C}" srcId="{0F5B6C0B-C44E-4C94-A9B0-F10D103EAF18}" destId="{691FEBF6-8524-4F41-8667-B2E53F21A6D7}" srcOrd="3" destOrd="0" parTransId="{BC3FA494-A080-45F2-B440-F799FA3C10B4}" sibTransId="{C7172BC3-EE35-45F5-8E8B-8E6F3077684F}"/>
    <dgm:cxn modelId="{5C48AC90-0646-4EB4-98A4-48A4E6052C27}" type="presOf" srcId="{6B74E235-0A2C-4EF1-B7E6-9C52F4BE04E8}" destId="{F9E3BD06-65FE-4350-A53A-7CF93676DAEC}" srcOrd="0" destOrd="0" presId="urn:microsoft.com/office/officeart/2018/2/layout/IconVerticalSolidList"/>
    <dgm:cxn modelId="{860DB292-5C34-41DC-9597-6F5F302EBEE9}" type="presOf" srcId="{AA9BFBB0-4BE8-42EA-8E24-0FD736D9A542}" destId="{906F27F9-B34C-4108-AAF9-5F9649E2DAEF}" srcOrd="0" destOrd="0" presId="urn:microsoft.com/office/officeart/2018/2/layout/IconVerticalSolidList"/>
    <dgm:cxn modelId="{0281739D-E757-4005-A091-0E25964F1562}" type="presOf" srcId="{B6078E72-80CC-4DEF-9E6D-BF2B524F3B0D}" destId="{06402380-B6FC-41ED-ACDA-D0B56F9F7F3F}" srcOrd="0" destOrd="0" presId="urn:microsoft.com/office/officeart/2018/2/layout/IconVerticalSolidList"/>
    <dgm:cxn modelId="{2D2110AC-3BED-4D86-9E45-759EBFAB1E9C}" srcId="{691FEBF6-8524-4F41-8667-B2E53F21A6D7}" destId="{852A9169-46A8-447C-B35A-DF0FDCD681F1}" srcOrd="3" destOrd="0" parTransId="{62728F7E-F8D7-40D3-B777-25903833050E}" sibTransId="{3F98FA7B-1AEC-4801-B76A-4AF292004F5C}"/>
    <dgm:cxn modelId="{AAE3F5CB-E2B9-44B6-9262-7E251A4555CF}" type="presOf" srcId="{8F00FE05-C6A0-41B7-B519-B45C8CC1AC83}" destId="{8F446954-3E91-4EE9-8646-C4C7DBC6B578}" srcOrd="0" destOrd="0" presId="urn:microsoft.com/office/officeart/2018/2/layout/IconVerticalSolidList"/>
    <dgm:cxn modelId="{2ADF65DA-2B0E-4C8F-9AB2-F692039C781E}" type="presOf" srcId="{0F5B6C0B-C44E-4C94-A9B0-F10D103EAF18}" destId="{629D518D-438A-4DD6-963E-EC41818E4935}" srcOrd="0" destOrd="0" presId="urn:microsoft.com/office/officeart/2018/2/layout/IconVerticalSolidList"/>
    <dgm:cxn modelId="{39B6FCE4-FA45-4659-AC61-7AAC268F61CB}" srcId="{691FEBF6-8524-4F41-8667-B2E53F21A6D7}" destId="{8F00FE05-C6A0-41B7-B519-B45C8CC1AC83}" srcOrd="0" destOrd="0" parTransId="{D2DA17D0-5B00-4723-B1E6-B071908CC5C6}" sibTransId="{D53DF536-9B9E-420B-8FB4-AA4746A072E3}"/>
    <dgm:cxn modelId="{ECF208F9-87A2-4FAE-A269-A15A545541B6}" type="presOf" srcId="{852A9169-46A8-447C-B35A-DF0FDCD681F1}" destId="{8F446954-3E91-4EE9-8646-C4C7DBC6B578}" srcOrd="0" destOrd="3" presId="urn:microsoft.com/office/officeart/2018/2/layout/IconVerticalSolidList"/>
    <dgm:cxn modelId="{89AE271A-B33A-4AEE-9250-FA6B46473821}" type="presParOf" srcId="{629D518D-438A-4DD6-963E-EC41818E4935}" destId="{9F3D1CED-17F7-4D11-9FFE-122E41807E3F}" srcOrd="0" destOrd="0" presId="urn:microsoft.com/office/officeart/2018/2/layout/IconVerticalSolidList"/>
    <dgm:cxn modelId="{B4DBDC73-63E8-4FC7-AA60-21D89F6470F1}" type="presParOf" srcId="{9F3D1CED-17F7-4D11-9FFE-122E41807E3F}" destId="{0EF9DF59-7471-4FC8-86B3-163C5D7F307E}" srcOrd="0" destOrd="0" presId="urn:microsoft.com/office/officeart/2018/2/layout/IconVerticalSolidList"/>
    <dgm:cxn modelId="{2C808B09-9680-4D6F-BEE9-F3D31920E880}" type="presParOf" srcId="{9F3D1CED-17F7-4D11-9FFE-122E41807E3F}" destId="{0EABBFAA-F662-464E-9046-AA272C200FB6}" srcOrd="1" destOrd="0" presId="urn:microsoft.com/office/officeart/2018/2/layout/IconVerticalSolidList"/>
    <dgm:cxn modelId="{ACF558C6-0EED-4177-86D4-4A6F637E3C91}" type="presParOf" srcId="{9F3D1CED-17F7-4D11-9FFE-122E41807E3F}" destId="{E1939617-C86A-49E0-A9D5-0D72B42C5A6C}" srcOrd="2" destOrd="0" presId="urn:microsoft.com/office/officeart/2018/2/layout/IconVerticalSolidList"/>
    <dgm:cxn modelId="{B09C2C46-F004-4AB6-9FEA-22C1B33EF819}" type="presParOf" srcId="{9F3D1CED-17F7-4D11-9FFE-122E41807E3F}" destId="{906F27F9-B34C-4108-AAF9-5F9649E2DAEF}" srcOrd="3" destOrd="0" presId="urn:microsoft.com/office/officeart/2018/2/layout/IconVerticalSolidList"/>
    <dgm:cxn modelId="{C517B976-95AB-47D1-8FE6-CE842C34132A}" type="presParOf" srcId="{629D518D-438A-4DD6-963E-EC41818E4935}" destId="{599CD105-F868-4BD6-AA7A-72C21BC040C6}" srcOrd="1" destOrd="0" presId="urn:microsoft.com/office/officeart/2018/2/layout/IconVerticalSolidList"/>
    <dgm:cxn modelId="{8032DC83-E093-48B9-90F0-3FA695D93EBB}" type="presParOf" srcId="{629D518D-438A-4DD6-963E-EC41818E4935}" destId="{A058C030-FB22-4CA8-8C61-56ED02FA1375}" srcOrd="2" destOrd="0" presId="urn:microsoft.com/office/officeart/2018/2/layout/IconVerticalSolidList"/>
    <dgm:cxn modelId="{2632D9B9-1B3E-44C6-9754-DB998FFC1E69}" type="presParOf" srcId="{A058C030-FB22-4CA8-8C61-56ED02FA1375}" destId="{B0EFA280-9F60-4EE8-8B64-A1C5BC0B60B6}" srcOrd="0" destOrd="0" presId="urn:microsoft.com/office/officeart/2018/2/layout/IconVerticalSolidList"/>
    <dgm:cxn modelId="{19CA56EA-DD6B-4DB8-9BFC-53CC2987EB56}" type="presParOf" srcId="{A058C030-FB22-4CA8-8C61-56ED02FA1375}" destId="{B72E83F0-4694-41A9-93B5-50FB54844C0B}" srcOrd="1" destOrd="0" presId="urn:microsoft.com/office/officeart/2018/2/layout/IconVerticalSolidList"/>
    <dgm:cxn modelId="{9D964FFB-94D1-409F-ABC3-303C9A53CC17}" type="presParOf" srcId="{A058C030-FB22-4CA8-8C61-56ED02FA1375}" destId="{8D0C2E0E-4FD2-4003-8DD1-268E681501DC}" srcOrd="2" destOrd="0" presId="urn:microsoft.com/office/officeart/2018/2/layout/IconVerticalSolidList"/>
    <dgm:cxn modelId="{186AD35A-806E-4EB4-A026-08F6D62BB2F2}" type="presParOf" srcId="{A058C030-FB22-4CA8-8C61-56ED02FA1375}" destId="{F9E3BD06-65FE-4350-A53A-7CF93676DAEC}" srcOrd="3" destOrd="0" presId="urn:microsoft.com/office/officeart/2018/2/layout/IconVerticalSolidList"/>
    <dgm:cxn modelId="{84C57DE9-F3E0-45ED-B101-4D5C7AF9C442}" type="presParOf" srcId="{629D518D-438A-4DD6-963E-EC41818E4935}" destId="{A8A49CC2-3640-4B80-83DB-264101F1F0DA}" srcOrd="3" destOrd="0" presId="urn:microsoft.com/office/officeart/2018/2/layout/IconVerticalSolidList"/>
    <dgm:cxn modelId="{BFE2755F-0975-47C7-8A86-F6BA16BC5539}" type="presParOf" srcId="{629D518D-438A-4DD6-963E-EC41818E4935}" destId="{1E2F6378-0349-4D2B-A90C-47C3EC820F22}" srcOrd="4" destOrd="0" presId="urn:microsoft.com/office/officeart/2018/2/layout/IconVerticalSolidList"/>
    <dgm:cxn modelId="{406607BA-9B23-4C97-9718-5645905271F2}" type="presParOf" srcId="{1E2F6378-0349-4D2B-A90C-47C3EC820F22}" destId="{4F8EBAE4-85A0-44B7-91CA-9BF6AB60376E}" srcOrd="0" destOrd="0" presId="urn:microsoft.com/office/officeart/2018/2/layout/IconVerticalSolidList"/>
    <dgm:cxn modelId="{ED8C1794-1B44-426B-8EAA-2EFEBC239EAD}" type="presParOf" srcId="{1E2F6378-0349-4D2B-A90C-47C3EC820F22}" destId="{035662A7-C150-4E8C-BBCE-9EE8E4B8446F}" srcOrd="1" destOrd="0" presId="urn:microsoft.com/office/officeart/2018/2/layout/IconVerticalSolidList"/>
    <dgm:cxn modelId="{9831C755-0C7E-4EE1-AC7A-6259DDE9A169}" type="presParOf" srcId="{1E2F6378-0349-4D2B-A90C-47C3EC820F22}" destId="{A0822C40-05F7-4E21-92B9-FC0B5009EA00}" srcOrd="2" destOrd="0" presId="urn:microsoft.com/office/officeart/2018/2/layout/IconVerticalSolidList"/>
    <dgm:cxn modelId="{26400159-1719-41F5-9571-4CDCDDB6A6C4}" type="presParOf" srcId="{1E2F6378-0349-4D2B-A90C-47C3EC820F22}" destId="{06402380-B6FC-41ED-ACDA-D0B56F9F7F3F}" srcOrd="3" destOrd="0" presId="urn:microsoft.com/office/officeart/2018/2/layout/IconVerticalSolidList"/>
    <dgm:cxn modelId="{746323A2-66C8-4DCD-BC65-B89769846B67}" type="presParOf" srcId="{629D518D-438A-4DD6-963E-EC41818E4935}" destId="{889B1208-113D-4B90-ADE7-0452BB9569C2}" srcOrd="5" destOrd="0" presId="urn:microsoft.com/office/officeart/2018/2/layout/IconVerticalSolidList"/>
    <dgm:cxn modelId="{5C2DF9F9-909F-4392-AC8E-D05E5A1D3AEB}" type="presParOf" srcId="{629D518D-438A-4DD6-963E-EC41818E4935}" destId="{66FB45F6-341E-4690-892E-666FA3AD79B3}" srcOrd="6" destOrd="0" presId="urn:microsoft.com/office/officeart/2018/2/layout/IconVerticalSolidList"/>
    <dgm:cxn modelId="{E7F28274-6092-41CD-A5AC-8584C596C3A7}" type="presParOf" srcId="{66FB45F6-341E-4690-892E-666FA3AD79B3}" destId="{F7EBE348-EB67-4D75-BED7-16982F1678AF}" srcOrd="0" destOrd="0" presId="urn:microsoft.com/office/officeart/2018/2/layout/IconVerticalSolidList"/>
    <dgm:cxn modelId="{D793A951-A1E5-46A8-B56B-7C9A92166C2B}" type="presParOf" srcId="{66FB45F6-341E-4690-892E-666FA3AD79B3}" destId="{6833F3F5-0543-46DE-A0FA-4E0165D899C2}" srcOrd="1" destOrd="0" presId="urn:microsoft.com/office/officeart/2018/2/layout/IconVerticalSolidList"/>
    <dgm:cxn modelId="{CDDCEFF2-1283-48B1-A971-05D75A2EAC55}" type="presParOf" srcId="{66FB45F6-341E-4690-892E-666FA3AD79B3}" destId="{7D62615F-2C4F-493D-A682-81A645E50457}" srcOrd="2" destOrd="0" presId="urn:microsoft.com/office/officeart/2018/2/layout/IconVerticalSolidList"/>
    <dgm:cxn modelId="{13B2FAC4-E7CF-449D-957B-2A8E00D9DF95}" type="presParOf" srcId="{66FB45F6-341E-4690-892E-666FA3AD79B3}" destId="{FCC66423-4690-4DD1-B7CB-98CD6C84ADC8}" srcOrd="3" destOrd="0" presId="urn:microsoft.com/office/officeart/2018/2/layout/IconVerticalSolidList"/>
    <dgm:cxn modelId="{41E48A7D-44ED-44D6-911F-08EC1E304016}" type="presParOf" srcId="{66FB45F6-341E-4690-892E-666FA3AD79B3}" destId="{8F446954-3E91-4EE9-8646-C4C7DBC6B578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3D9EDB-629F-4450-8234-E5A094AE4D85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9F5BE85-0DF7-4ABA-A045-E85511AFAD64}">
      <dgm:prSet/>
      <dgm:spPr/>
      <dgm:t>
        <a:bodyPr/>
        <a:lstStyle/>
        <a:p>
          <a:r>
            <a:rPr lang="en-US"/>
            <a:t>Sustainability is not a feature, it’s EcoSip’s core identity.</a:t>
          </a:r>
        </a:p>
      </dgm:t>
    </dgm:pt>
    <dgm:pt modelId="{248DE072-27B7-49E5-92F5-65FDDEEBFFB9}" type="parTrans" cxnId="{2F851179-BE7E-4C7B-975E-1EA3226A936B}">
      <dgm:prSet/>
      <dgm:spPr/>
      <dgm:t>
        <a:bodyPr/>
        <a:lstStyle/>
        <a:p>
          <a:endParaRPr lang="en-US"/>
        </a:p>
      </dgm:t>
    </dgm:pt>
    <dgm:pt modelId="{C6CDC836-9A34-4C53-A5C3-53A48250C61F}" type="sibTrans" cxnId="{2F851179-BE7E-4C7B-975E-1EA3226A936B}">
      <dgm:prSet/>
      <dgm:spPr/>
      <dgm:t>
        <a:bodyPr/>
        <a:lstStyle/>
        <a:p>
          <a:endParaRPr lang="en-US"/>
        </a:p>
      </dgm:t>
    </dgm:pt>
    <dgm:pt modelId="{5A08CBD2-B8B0-4FBD-91F7-EC6F20640FB5}">
      <dgm:prSet/>
      <dgm:spPr/>
      <dgm:t>
        <a:bodyPr/>
        <a:lstStyle/>
        <a:p>
          <a:r>
            <a:rPr lang="en-US" dirty="0"/>
            <a:t>Uses 100% biodegradable materials and offers rewards for reusable cups (Poortinga and Whitaker, 2018).</a:t>
          </a:r>
        </a:p>
      </dgm:t>
    </dgm:pt>
    <dgm:pt modelId="{675A340A-00D2-4FF3-BC88-51CC12150642}" type="parTrans" cxnId="{0B3D5F8E-71F8-4BD2-8C5E-818C5F6935F1}">
      <dgm:prSet/>
      <dgm:spPr/>
      <dgm:t>
        <a:bodyPr/>
        <a:lstStyle/>
        <a:p>
          <a:endParaRPr lang="en-US"/>
        </a:p>
      </dgm:t>
    </dgm:pt>
    <dgm:pt modelId="{4833F8D8-1405-4B63-9C6C-F2C0EA2478D4}" type="sibTrans" cxnId="{0B3D5F8E-71F8-4BD2-8C5E-818C5F6935F1}">
      <dgm:prSet/>
      <dgm:spPr/>
      <dgm:t>
        <a:bodyPr/>
        <a:lstStyle/>
        <a:p>
          <a:endParaRPr lang="en-US"/>
        </a:p>
      </dgm:t>
    </dgm:pt>
    <dgm:pt modelId="{0E18B64F-7765-4DB6-AF97-F825D5141833}">
      <dgm:prSet/>
      <dgm:spPr/>
      <dgm:t>
        <a:bodyPr/>
        <a:lstStyle/>
        <a:p>
          <a:r>
            <a:rPr lang="en-US" dirty="0"/>
            <a:t>Goes beyond coffee, builds a green lifestyle brand.</a:t>
          </a:r>
        </a:p>
      </dgm:t>
    </dgm:pt>
    <dgm:pt modelId="{D0C4F629-1CE7-4E2E-A198-4ACA0191F932}" type="parTrans" cxnId="{F44E544B-FF53-4692-949E-E8E88623BC5A}">
      <dgm:prSet/>
      <dgm:spPr/>
      <dgm:t>
        <a:bodyPr/>
        <a:lstStyle/>
        <a:p>
          <a:endParaRPr lang="en-US"/>
        </a:p>
      </dgm:t>
    </dgm:pt>
    <dgm:pt modelId="{85D20ECE-4D1E-41DF-A135-1028A372743B}" type="sibTrans" cxnId="{F44E544B-FF53-4692-949E-E8E88623BC5A}">
      <dgm:prSet/>
      <dgm:spPr/>
      <dgm:t>
        <a:bodyPr/>
        <a:lstStyle/>
        <a:p>
          <a:endParaRPr lang="en-US"/>
        </a:p>
      </dgm:t>
    </dgm:pt>
    <dgm:pt modelId="{8F396756-409E-4766-B1E1-31BD364F4EB6}">
      <dgm:prSet/>
      <dgm:spPr/>
      <dgm:t>
        <a:bodyPr/>
        <a:lstStyle/>
        <a:p>
          <a:r>
            <a:rPr lang="en-US"/>
            <a:t>Competitors like Starbucks or Costa have limited eco-initiatives; EcoSip leads from the start.</a:t>
          </a:r>
        </a:p>
      </dgm:t>
    </dgm:pt>
    <dgm:pt modelId="{C5500D92-2BAA-482F-BF59-754C7C74899E}" type="parTrans" cxnId="{8AFE41FE-5B95-4EAF-B82F-CE78DC11EC26}">
      <dgm:prSet/>
      <dgm:spPr/>
      <dgm:t>
        <a:bodyPr/>
        <a:lstStyle/>
        <a:p>
          <a:endParaRPr lang="en-US"/>
        </a:p>
      </dgm:t>
    </dgm:pt>
    <dgm:pt modelId="{C51F3428-62D7-4177-8C5D-50468DDCC482}" type="sibTrans" cxnId="{8AFE41FE-5B95-4EAF-B82F-CE78DC11EC26}">
      <dgm:prSet/>
      <dgm:spPr/>
      <dgm:t>
        <a:bodyPr/>
        <a:lstStyle/>
        <a:p>
          <a:endParaRPr lang="en-US"/>
        </a:p>
      </dgm:t>
    </dgm:pt>
    <dgm:pt modelId="{21738F6B-9895-48A9-9D8A-A9ABCC4B91A6}" type="pres">
      <dgm:prSet presAssocID="{E83D9EDB-629F-4450-8234-E5A094AE4D85}" presName="outerComposite" presStyleCnt="0">
        <dgm:presLayoutVars>
          <dgm:chMax val="5"/>
          <dgm:dir/>
          <dgm:resizeHandles val="exact"/>
        </dgm:presLayoutVars>
      </dgm:prSet>
      <dgm:spPr/>
    </dgm:pt>
    <dgm:pt modelId="{B87BF02A-8FE6-4786-8200-C696CE4EF1F2}" type="pres">
      <dgm:prSet presAssocID="{E83D9EDB-629F-4450-8234-E5A094AE4D85}" presName="dummyMaxCanvas" presStyleCnt="0">
        <dgm:presLayoutVars/>
      </dgm:prSet>
      <dgm:spPr/>
    </dgm:pt>
    <dgm:pt modelId="{A660582D-6E1C-4126-95BF-4E4562FB3621}" type="pres">
      <dgm:prSet presAssocID="{E83D9EDB-629F-4450-8234-E5A094AE4D85}" presName="FourNodes_1" presStyleLbl="node1" presStyleIdx="0" presStyleCnt="4">
        <dgm:presLayoutVars>
          <dgm:bulletEnabled val="1"/>
        </dgm:presLayoutVars>
      </dgm:prSet>
      <dgm:spPr/>
    </dgm:pt>
    <dgm:pt modelId="{AE608E39-FB60-477A-952E-1CA38A3CBD82}" type="pres">
      <dgm:prSet presAssocID="{E83D9EDB-629F-4450-8234-E5A094AE4D85}" presName="FourNodes_2" presStyleLbl="node1" presStyleIdx="1" presStyleCnt="4">
        <dgm:presLayoutVars>
          <dgm:bulletEnabled val="1"/>
        </dgm:presLayoutVars>
      </dgm:prSet>
      <dgm:spPr/>
    </dgm:pt>
    <dgm:pt modelId="{2FB3BE4A-D72B-45EE-9FD2-BC2B3ED99697}" type="pres">
      <dgm:prSet presAssocID="{E83D9EDB-629F-4450-8234-E5A094AE4D85}" presName="FourNodes_3" presStyleLbl="node1" presStyleIdx="2" presStyleCnt="4">
        <dgm:presLayoutVars>
          <dgm:bulletEnabled val="1"/>
        </dgm:presLayoutVars>
      </dgm:prSet>
      <dgm:spPr/>
    </dgm:pt>
    <dgm:pt modelId="{A2B0EA3C-8F57-492D-8D71-1E6EA44A396B}" type="pres">
      <dgm:prSet presAssocID="{E83D9EDB-629F-4450-8234-E5A094AE4D85}" presName="FourNodes_4" presStyleLbl="node1" presStyleIdx="3" presStyleCnt="4">
        <dgm:presLayoutVars>
          <dgm:bulletEnabled val="1"/>
        </dgm:presLayoutVars>
      </dgm:prSet>
      <dgm:spPr/>
    </dgm:pt>
    <dgm:pt modelId="{3F115E95-C35F-4EC9-A8B6-F0E6950F1958}" type="pres">
      <dgm:prSet presAssocID="{E83D9EDB-629F-4450-8234-E5A094AE4D85}" presName="FourConn_1-2" presStyleLbl="fgAccFollowNode1" presStyleIdx="0" presStyleCnt="3">
        <dgm:presLayoutVars>
          <dgm:bulletEnabled val="1"/>
        </dgm:presLayoutVars>
      </dgm:prSet>
      <dgm:spPr/>
    </dgm:pt>
    <dgm:pt modelId="{DB2BA0B4-F2F8-4796-8E53-08D7793611C7}" type="pres">
      <dgm:prSet presAssocID="{E83D9EDB-629F-4450-8234-E5A094AE4D85}" presName="FourConn_2-3" presStyleLbl="fgAccFollowNode1" presStyleIdx="1" presStyleCnt="3">
        <dgm:presLayoutVars>
          <dgm:bulletEnabled val="1"/>
        </dgm:presLayoutVars>
      </dgm:prSet>
      <dgm:spPr/>
    </dgm:pt>
    <dgm:pt modelId="{8D401421-A7A9-4650-B9FE-33C700BB3088}" type="pres">
      <dgm:prSet presAssocID="{E83D9EDB-629F-4450-8234-E5A094AE4D85}" presName="FourConn_3-4" presStyleLbl="fgAccFollowNode1" presStyleIdx="2" presStyleCnt="3">
        <dgm:presLayoutVars>
          <dgm:bulletEnabled val="1"/>
        </dgm:presLayoutVars>
      </dgm:prSet>
      <dgm:spPr/>
    </dgm:pt>
    <dgm:pt modelId="{D3FC0289-88A6-4D41-AEB7-3C7426871050}" type="pres">
      <dgm:prSet presAssocID="{E83D9EDB-629F-4450-8234-E5A094AE4D85}" presName="FourNodes_1_text" presStyleLbl="node1" presStyleIdx="3" presStyleCnt="4">
        <dgm:presLayoutVars>
          <dgm:bulletEnabled val="1"/>
        </dgm:presLayoutVars>
      </dgm:prSet>
      <dgm:spPr/>
    </dgm:pt>
    <dgm:pt modelId="{474C55F1-8A9F-4D95-ABA7-FE338E0D2B98}" type="pres">
      <dgm:prSet presAssocID="{E83D9EDB-629F-4450-8234-E5A094AE4D85}" presName="FourNodes_2_text" presStyleLbl="node1" presStyleIdx="3" presStyleCnt="4">
        <dgm:presLayoutVars>
          <dgm:bulletEnabled val="1"/>
        </dgm:presLayoutVars>
      </dgm:prSet>
      <dgm:spPr/>
    </dgm:pt>
    <dgm:pt modelId="{7829D0A4-D035-4C83-9349-72192924B329}" type="pres">
      <dgm:prSet presAssocID="{E83D9EDB-629F-4450-8234-E5A094AE4D85}" presName="FourNodes_3_text" presStyleLbl="node1" presStyleIdx="3" presStyleCnt="4">
        <dgm:presLayoutVars>
          <dgm:bulletEnabled val="1"/>
        </dgm:presLayoutVars>
      </dgm:prSet>
      <dgm:spPr/>
    </dgm:pt>
    <dgm:pt modelId="{6269B2B5-8B4F-4247-9078-9F38C97C9FF3}" type="pres">
      <dgm:prSet presAssocID="{E83D9EDB-629F-4450-8234-E5A094AE4D85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908C3609-78A9-4630-BCD4-E89F40FBEC60}" type="presOf" srcId="{8F396756-409E-4766-B1E1-31BD364F4EB6}" destId="{A2B0EA3C-8F57-492D-8D71-1E6EA44A396B}" srcOrd="0" destOrd="0" presId="urn:microsoft.com/office/officeart/2005/8/layout/vProcess5"/>
    <dgm:cxn modelId="{C7D4560A-BAD3-401C-A12B-59A1696B0D83}" type="presOf" srcId="{5A08CBD2-B8B0-4FBD-91F7-EC6F20640FB5}" destId="{474C55F1-8A9F-4D95-ABA7-FE338E0D2B98}" srcOrd="1" destOrd="0" presId="urn:microsoft.com/office/officeart/2005/8/layout/vProcess5"/>
    <dgm:cxn modelId="{40C65F13-7390-4031-BD32-D69912BC1CCB}" type="presOf" srcId="{0E18B64F-7765-4DB6-AF97-F825D5141833}" destId="{2FB3BE4A-D72B-45EE-9FD2-BC2B3ED99697}" srcOrd="0" destOrd="0" presId="urn:microsoft.com/office/officeart/2005/8/layout/vProcess5"/>
    <dgm:cxn modelId="{4977CF1A-F334-4E1E-A0A7-D973489E58D0}" type="presOf" srcId="{8F396756-409E-4766-B1E1-31BD364F4EB6}" destId="{6269B2B5-8B4F-4247-9078-9F38C97C9FF3}" srcOrd="1" destOrd="0" presId="urn:microsoft.com/office/officeart/2005/8/layout/vProcess5"/>
    <dgm:cxn modelId="{55515A5B-5365-4896-8A8D-AD57FFB51558}" type="presOf" srcId="{5A08CBD2-B8B0-4FBD-91F7-EC6F20640FB5}" destId="{AE608E39-FB60-477A-952E-1CA38A3CBD82}" srcOrd="0" destOrd="0" presId="urn:microsoft.com/office/officeart/2005/8/layout/vProcess5"/>
    <dgm:cxn modelId="{F44E544B-FF53-4692-949E-E8E88623BC5A}" srcId="{E83D9EDB-629F-4450-8234-E5A094AE4D85}" destId="{0E18B64F-7765-4DB6-AF97-F825D5141833}" srcOrd="2" destOrd="0" parTransId="{D0C4F629-1CE7-4E2E-A198-4ACA0191F932}" sibTransId="{85D20ECE-4D1E-41DF-A135-1028A372743B}"/>
    <dgm:cxn modelId="{2F851179-BE7E-4C7B-975E-1EA3226A936B}" srcId="{E83D9EDB-629F-4450-8234-E5A094AE4D85}" destId="{79F5BE85-0DF7-4ABA-A045-E85511AFAD64}" srcOrd="0" destOrd="0" parTransId="{248DE072-27B7-49E5-92F5-65FDDEEBFFB9}" sibTransId="{C6CDC836-9A34-4C53-A5C3-53A48250C61F}"/>
    <dgm:cxn modelId="{CDE64E83-15F8-400C-B98A-C07AEF06083D}" type="presOf" srcId="{C6CDC836-9A34-4C53-A5C3-53A48250C61F}" destId="{3F115E95-C35F-4EC9-A8B6-F0E6950F1958}" srcOrd="0" destOrd="0" presId="urn:microsoft.com/office/officeart/2005/8/layout/vProcess5"/>
    <dgm:cxn modelId="{0B3D5F8E-71F8-4BD2-8C5E-818C5F6935F1}" srcId="{E83D9EDB-629F-4450-8234-E5A094AE4D85}" destId="{5A08CBD2-B8B0-4FBD-91F7-EC6F20640FB5}" srcOrd="1" destOrd="0" parTransId="{675A340A-00D2-4FF3-BC88-51CC12150642}" sibTransId="{4833F8D8-1405-4B63-9C6C-F2C0EA2478D4}"/>
    <dgm:cxn modelId="{9C1D8AA5-9E75-49BA-901E-44254A93E509}" type="presOf" srcId="{79F5BE85-0DF7-4ABA-A045-E85511AFAD64}" destId="{A660582D-6E1C-4126-95BF-4E4562FB3621}" srcOrd="0" destOrd="0" presId="urn:microsoft.com/office/officeart/2005/8/layout/vProcess5"/>
    <dgm:cxn modelId="{94E733A7-DDD6-4341-BEE0-666F46EE2E24}" type="presOf" srcId="{85D20ECE-4D1E-41DF-A135-1028A372743B}" destId="{8D401421-A7A9-4650-B9FE-33C700BB3088}" srcOrd="0" destOrd="0" presId="urn:microsoft.com/office/officeart/2005/8/layout/vProcess5"/>
    <dgm:cxn modelId="{5E06CBC0-6BA9-4906-B8BA-E077900B2046}" type="presOf" srcId="{0E18B64F-7765-4DB6-AF97-F825D5141833}" destId="{7829D0A4-D035-4C83-9349-72192924B329}" srcOrd="1" destOrd="0" presId="urn:microsoft.com/office/officeart/2005/8/layout/vProcess5"/>
    <dgm:cxn modelId="{822298C6-F262-442E-93D9-35363AD9D874}" type="presOf" srcId="{E83D9EDB-629F-4450-8234-E5A094AE4D85}" destId="{21738F6B-9895-48A9-9D8A-A9ABCC4B91A6}" srcOrd="0" destOrd="0" presId="urn:microsoft.com/office/officeart/2005/8/layout/vProcess5"/>
    <dgm:cxn modelId="{01F2F0E3-9820-41C6-8BEA-A08061F2079F}" type="presOf" srcId="{79F5BE85-0DF7-4ABA-A045-E85511AFAD64}" destId="{D3FC0289-88A6-4D41-AEB7-3C7426871050}" srcOrd="1" destOrd="0" presId="urn:microsoft.com/office/officeart/2005/8/layout/vProcess5"/>
    <dgm:cxn modelId="{CE473EE6-FB02-4764-A40D-D9534473CC77}" type="presOf" srcId="{4833F8D8-1405-4B63-9C6C-F2C0EA2478D4}" destId="{DB2BA0B4-F2F8-4796-8E53-08D7793611C7}" srcOrd="0" destOrd="0" presId="urn:microsoft.com/office/officeart/2005/8/layout/vProcess5"/>
    <dgm:cxn modelId="{8AFE41FE-5B95-4EAF-B82F-CE78DC11EC26}" srcId="{E83D9EDB-629F-4450-8234-E5A094AE4D85}" destId="{8F396756-409E-4766-B1E1-31BD364F4EB6}" srcOrd="3" destOrd="0" parTransId="{C5500D92-2BAA-482F-BF59-754C7C74899E}" sibTransId="{C51F3428-62D7-4177-8C5D-50468DDCC482}"/>
    <dgm:cxn modelId="{FE659084-BB45-49EA-ADC0-4E9374B8C48E}" type="presParOf" srcId="{21738F6B-9895-48A9-9D8A-A9ABCC4B91A6}" destId="{B87BF02A-8FE6-4786-8200-C696CE4EF1F2}" srcOrd="0" destOrd="0" presId="urn:microsoft.com/office/officeart/2005/8/layout/vProcess5"/>
    <dgm:cxn modelId="{A7F0B3AD-495D-499E-9573-2558C54862FF}" type="presParOf" srcId="{21738F6B-9895-48A9-9D8A-A9ABCC4B91A6}" destId="{A660582D-6E1C-4126-95BF-4E4562FB3621}" srcOrd="1" destOrd="0" presId="urn:microsoft.com/office/officeart/2005/8/layout/vProcess5"/>
    <dgm:cxn modelId="{E0F82B95-3112-4C1F-BD83-7FBB35A5434C}" type="presParOf" srcId="{21738F6B-9895-48A9-9D8A-A9ABCC4B91A6}" destId="{AE608E39-FB60-477A-952E-1CA38A3CBD82}" srcOrd="2" destOrd="0" presId="urn:microsoft.com/office/officeart/2005/8/layout/vProcess5"/>
    <dgm:cxn modelId="{BBFAEF75-A523-4E99-9556-52D1C85B9338}" type="presParOf" srcId="{21738F6B-9895-48A9-9D8A-A9ABCC4B91A6}" destId="{2FB3BE4A-D72B-45EE-9FD2-BC2B3ED99697}" srcOrd="3" destOrd="0" presId="urn:microsoft.com/office/officeart/2005/8/layout/vProcess5"/>
    <dgm:cxn modelId="{41BA6D69-EFDE-4E8D-91E7-894441ADD499}" type="presParOf" srcId="{21738F6B-9895-48A9-9D8A-A9ABCC4B91A6}" destId="{A2B0EA3C-8F57-492D-8D71-1E6EA44A396B}" srcOrd="4" destOrd="0" presId="urn:microsoft.com/office/officeart/2005/8/layout/vProcess5"/>
    <dgm:cxn modelId="{FE94E6CD-E165-4FC5-9F64-907E9EDEA26D}" type="presParOf" srcId="{21738F6B-9895-48A9-9D8A-A9ABCC4B91A6}" destId="{3F115E95-C35F-4EC9-A8B6-F0E6950F1958}" srcOrd="5" destOrd="0" presId="urn:microsoft.com/office/officeart/2005/8/layout/vProcess5"/>
    <dgm:cxn modelId="{72692325-4532-499B-9FD3-E030965BD447}" type="presParOf" srcId="{21738F6B-9895-48A9-9D8A-A9ABCC4B91A6}" destId="{DB2BA0B4-F2F8-4796-8E53-08D7793611C7}" srcOrd="6" destOrd="0" presId="urn:microsoft.com/office/officeart/2005/8/layout/vProcess5"/>
    <dgm:cxn modelId="{9A4CBF7E-0B60-4D73-9467-1AE7DDE231DB}" type="presParOf" srcId="{21738F6B-9895-48A9-9D8A-A9ABCC4B91A6}" destId="{8D401421-A7A9-4650-B9FE-33C700BB3088}" srcOrd="7" destOrd="0" presId="urn:microsoft.com/office/officeart/2005/8/layout/vProcess5"/>
    <dgm:cxn modelId="{D9F92C51-0EB2-4CCE-8E6C-7300D6B8E5CE}" type="presParOf" srcId="{21738F6B-9895-48A9-9D8A-A9ABCC4B91A6}" destId="{D3FC0289-88A6-4D41-AEB7-3C7426871050}" srcOrd="8" destOrd="0" presId="urn:microsoft.com/office/officeart/2005/8/layout/vProcess5"/>
    <dgm:cxn modelId="{A8969572-6018-4151-AFF4-6C506F3B7014}" type="presParOf" srcId="{21738F6B-9895-48A9-9D8A-A9ABCC4B91A6}" destId="{474C55F1-8A9F-4D95-ABA7-FE338E0D2B98}" srcOrd="9" destOrd="0" presId="urn:microsoft.com/office/officeart/2005/8/layout/vProcess5"/>
    <dgm:cxn modelId="{AD8B2FB0-B164-4E6E-94A0-02BF72794F6F}" type="presParOf" srcId="{21738F6B-9895-48A9-9D8A-A9ABCC4B91A6}" destId="{7829D0A4-D035-4C83-9349-72192924B329}" srcOrd="10" destOrd="0" presId="urn:microsoft.com/office/officeart/2005/8/layout/vProcess5"/>
    <dgm:cxn modelId="{0FAFC285-BC31-432A-9849-9D32C9F056BA}" type="presParOf" srcId="{21738F6B-9895-48A9-9D8A-A9ABCC4B91A6}" destId="{6269B2B5-8B4F-4247-9078-9F38C97C9FF3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4CD6887-52DF-40C8-B02D-C1CB5953EC29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E2A45EF-0845-45A4-8D25-C1A05F0EEAB8}">
      <dgm:prSet/>
      <dgm:spPr/>
      <dgm:t>
        <a:bodyPr/>
        <a:lstStyle/>
        <a:p>
          <a:pPr>
            <a:defRPr b="1"/>
          </a:pPr>
          <a:r>
            <a:rPr lang="en-GB" b="1"/>
            <a:t>Risks</a:t>
          </a:r>
          <a:endParaRPr lang="en-US"/>
        </a:p>
      </dgm:t>
    </dgm:pt>
    <dgm:pt modelId="{75D35053-7C6F-4B69-AA03-5F62E42BB494}" type="parTrans" cxnId="{5ED01C7C-BC62-450E-8FEB-8D37B7EF2607}">
      <dgm:prSet/>
      <dgm:spPr/>
      <dgm:t>
        <a:bodyPr/>
        <a:lstStyle/>
        <a:p>
          <a:endParaRPr lang="en-US"/>
        </a:p>
      </dgm:t>
    </dgm:pt>
    <dgm:pt modelId="{70D57374-C853-454D-B6C3-642EB300A9AD}" type="sibTrans" cxnId="{5ED01C7C-BC62-450E-8FEB-8D37B7EF2607}">
      <dgm:prSet/>
      <dgm:spPr/>
      <dgm:t>
        <a:bodyPr/>
        <a:lstStyle/>
        <a:p>
          <a:endParaRPr lang="en-US"/>
        </a:p>
      </dgm:t>
    </dgm:pt>
    <dgm:pt modelId="{FB311229-A839-490E-87B2-09C8358ABFEA}">
      <dgm:prSet/>
      <dgm:spPr/>
      <dgm:t>
        <a:bodyPr/>
        <a:lstStyle/>
        <a:p>
          <a:r>
            <a:rPr lang="en-GB">
              <a:solidFill>
                <a:schemeClr val="bg1"/>
              </a:solidFill>
            </a:rPr>
            <a:t>Low initial footfall</a:t>
          </a:r>
          <a:endParaRPr lang="en-US">
            <a:solidFill>
              <a:schemeClr val="bg1"/>
            </a:solidFill>
          </a:endParaRPr>
        </a:p>
      </dgm:t>
    </dgm:pt>
    <dgm:pt modelId="{1599D4C7-CC0B-4A60-AAB8-D9FAF29C1FFD}" type="parTrans" cxnId="{F908285F-C119-45B9-AE1E-413655879EBE}">
      <dgm:prSet/>
      <dgm:spPr/>
      <dgm:t>
        <a:bodyPr/>
        <a:lstStyle/>
        <a:p>
          <a:endParaRPr lang="en-US"/>
        </a:p>
      </dgm:t>
    </dgm:pt>
    <dgm:pt modelId="{7993AC19-8F0C-490C-993F-E7933556FDB8}" type="sibTrans" cxnId="{F908285F-C119-45B9-AE1E-413655879EBE}">
      <dgm:prSet/>
      <dgm:spPr/>
      <dgm:t>
        <a:bodyPr/>
        <a:lstStyle/>
        <a:p>
          <a:endParaRPr lang="en-US"/>
        </a:p>
      </dgm:t>
    </dgm:pt>
    <dgm:pt modelId="{F4D4B3F2-5C56-4B68-A71E-9704BD38A1B5}">
      <dgm:prSet/>
      <dgm:spPr/>
      <dgm:t>
        <a:bodyPr/>
        <a:lstStyle/>
        <a:p>
          <a:r>
            <a:rPr lang="en-GB" dirty="0">
              <a:solidFill>
                <a:schemeClr val="bg1"/>
              </a:solidFill>
            </a:rPr>
            <a:t>Supplier cost fluctuations</a:t>
          </a:r>
          <a:endParaRPr lang="en-US" dirty="0">
            <a:solidFill>
              <a:schemeClr val="bg1"/>
            </a:solidFill>
          </a:endParaRPr>
        </a:p>
      </dgm:t>
    </dgm:pt>
    <dgm:pt modelId="{66F1BF60-9B7C-4498-8794-838F47B00490}" type="parTrans" cxnId="{7221ECA6-A5B5-44A3-8AC2-AD30FD172CFA}">
      <dgm:prSet/>
      <dgm:spPr/>
      <dgm:t>
        <a:bodyPr/>
        <a:lstStyle/>
        <a:p>
          <a:endParaRPr lang="en-US"/>
        </a:p>
      </dgm:t>
    </dgm:pt>
    <dgm:pt modelId="{FE16F3C4-90E5-402E-8B43-22BD929B8EA2}" type="sibTrans" cxnId="{7221ECA6-A5B5-44A3-8AC2-AD30FD172CFA}">
      <dgm:prSet/>
      <dgm:spPr/>
      <dgm:t>
        <a:bodyPr/>
        <a:lstStyle/>
        <a:p>
          <a:endParaRPr lang="en-US"/>
        </a:p>
      </dgm:t>
    </dgm:pt>
    <dgm:pt modelId="{AB34635F-7E8A-4C55-8AC3-6EA20A60BF93}">
      <dgm:prSet/>
      <dgm:spPr/>
      <dgm:t>
        <a:bodyPr/>
        <a:lstStyle/>
        <a:p>
          <a:r>
            <a:rPr lang="en-GB">
              <a:solidFill>
                <a:schemeClr val="bg1"/>
              </a:solidFill>
            </a:rPr>
            <a:t>Competitive imitation</a:t>
          </a:r>
          <a:endParaRPr lang="en-US">
            <a:solidFill>
              <a:schemeClr val="bg1"/>
            </a:solidFill>
          </a:endParaRPr>
        </a:p>
      </dgm:t>
    </dgm:pt>
    <dgm:pt modelId="{AFB3E37C-93B4-4287-B916-1AF9D3D45F80}" type="parTrans" cxnId="{3B36B174-A710-47B2-BAE8-E1D8A3D84255}">
      <dgm:prSet/>
      <dgm:spPr/>
      <dgm:t>
        <a:bodyPr/>
        <a:lstStyle/>
        <a:p>
          <a:endParaRPr lang="en-US"/>
        </a:p>
      </dgm:t>
    </dgm:pt>
    <dgm:pt modelId="{522B58CD-9FF5-402D-818D-9309B8A7E804}" type="sibTrans" cxnId="{3B36B174-A710-47B2-BAE8-E1D8A3D84255}">
      <dgm:prSet/>
      <dgm:spPr/>
      <dgm:t>
        <a:bodyPr/>
        <a:lstStyle/>
        <a:p>
          <a:endParaRPr lang="en-US"/>
        </a:p>
      </dgm:t>
    </dgm:pt>
    <dgm:pt modelId="{17AFDA50-2D8B-4B51-9215-0CBD556C3CBA}">
      <dgm:prSet/>
      <dgm:spPr/>
      <dgm:t>
        <a:bodyPr/>
        <a:lstStyle/>
        <a:p>
          <a:r>
            <a:rPr lang="en-GB" dirty="0">
              <a:solidFill>
                <a:schemeClr val="bg1"/>
              </a:solidFill>
            </a:rPr>
            <a:t>Regulatory updates</a:t>
          </a:r>
          <a:endParaRPr lang="en-US" dirty="0">
            <a:solidFill>
              <a:schemeClr val="bg1"/>
            </a:solidFill>
          </a:endParaRPr>
        </a:p>
      </dgm:t>
    </dgm:pt>
    <dgm:pt modelId="{74A7B258-543E-4A53-91F1-6017FEEFD9C6}" type="parTrans" cxnId="{C61BC62A-611D-4196-9410-0ED296856854}">
      <dgm:prSet/>
      <dgm:spPr/>
      <dgm:t>
        <a:bodyPr/>
        <a:lstStyle/>
        <a:p>
          <a:endParaRPr lang="en-US"/>
        </a:p>
      </dgm:t>
    </dgm:pt>
    <dgm:pt modelId="{FB8E7762-8D9F-41E7-AA60-638B25F38325}" type="sibTrans" cxnId="{C61BC62A-611D-4196-9410-0ED296856854}">
      <dgm:prSet/>
      <dgm:spPr/>
      <dgm:t>
        <a:bodyPr/>
        <a:lstStyle/>
        <a:p>
          <a:endParaRPr lang="en-US"/>
        </a:p>
      </dgm:t>
    </dgm:pt>
    <dgm:pt modelId="{A8C667AF-55DD-4754-A246-EBB7C74A5BB5}">
      <dgm:prSet/>
      <dgm:spPr/>
      <dgm:t>
        <a:bodyPr/>
        <a:lstStyle/>
        <a:p>
          <a:pPr>
            <a:defRPr b="1"/>
          </a:pPr>
          <a:r>
            <a:rPr lang="en-GB" b="1"/>
            <a:t>Mitigation</a:t>
          </a:r>
          <a:endParaRPr lang="en-US"/>
        </a:p>
      </dgm:t>
    </dgm:pt>
    <dgm:pt modelId="{B5ABB482-336E-4382-A518-FE01E2A4390F}" type="parTrans" cxnId="{DF067A87-FDF4-4E49-9192-587760D8701E}">
      <dgm:prSet/>
      <dgm:spPr/>
      <dgm:t>
        <a:bodyPr/>
        <a:lstStyle/>
        <a:p>
          <a:endParaRPr lang="en-US"/>
        </a:p>
      </dgm:t>
    </dgm:pt>
    <dgm:pt modelId="{36C45EF1-28EC-4EA7-8AD8-A2616AA7554F}" type="sibTrans" cxnId="{DF067A87-FDF4-4E49-9192-587760D8701E}">
      <dgm:prSet/>
      <dgm:spPr/>
      <dgm:t>
        <a:bodyPr/>
        <a:lstStyle/>
        <a:p>
          <a:endParaRPr lang="en-US"/>
        </a:p>
      </dgm:t>
    </dgm:pt>
    <dgm:pt modelId="{B54715B5-B72C-4FA9-9743-440756183C99}">
      <dgm:prSet/>
      <dgm:spPr/>
      <dgm:t>
        <a:bodyPr/>
        <a:lstStyle/>
        <a:p>
          <a:r>
            <a:rPr lang="en-GB">
              <a:solidFill>
                <a:schemeClr val="bg1"/>
              </a:solidFill>
            </a:rPr>
            <a:t>Partner with Deliveroo &amp; Uber Eats</a:t>
          </a:r>
          <a:endParaRPr lang="en-US">
            <a:solidFill>
              <a:schemeClr val="bg1"/>
            </a:solidFill>
          </a:endParaRPr>
        </a:p>
      </dgm:t>
    </dgm:pt>
    <dgm:pt modelId="{962FB01C-A773-4A68-BD03-EBD510C3C0C0}" type="parTrans" cxnId="{B834772F-C305-48AD-8987-0E7F2A50BEE8}">
      <dgm:prSet/>
      <dgm:spPr/>
      <dgm:t>
        <a:bodyPr/>
        <a:lstStyle/>
        <a:p>
          <a:endParaRPr lang="en-US"/>
        </a:p>
      </dgm:t>
    </dgm:pt>
    <dgm:pt modelId="{8F984B4C-CC21-482E-92C2-7E508D365E84}" type="sibTrans" cxnId="{B834772F-C305-48AD-8987-0E7F2A50BEE8}">
      <dgm:prSet/>
      <dgm:spPr/>
      <dgm:t>
        <a:bodyPr/>
        <a:lstStyle/>
        <a:p>
          <a:endParaRPr lang="en-US"/>
        </a:p>
      </dgm:t>
    </dgm:pt>
    <dgm:pt modelId="{F65EC6DF-1928-4814-B3E2-9A7BC216FB12}">
      <dgm:prSet/>
      <dgm:spPr/>
      <dgm:t>
        <a:bodyPr/>
        <a:lstStyle/>
        <a:p>
          <a:r>
            <a:rPr lang="en-GB">
              <a:solidFill>
                <a:schemeClr val="bg1"/>
              </a:solidFill>
            </a:rPr>
            <a:t>Multi-supplier contracts</a:t>
          </a:r>
          <a:endParaRPr lang="en-US">
            <a:solidFill>
              <a:schemeClr val="bg1"/>
            </a:solidFill>
          </a:endParaRPr>
        </a:p>
      </dgm:t>
    </dgm:pt>
    <dgm:pt modelId="{69878053-3BAB-4479-93F9-ABBE2BF5F5FA}" type="parTrans" cxnId="{84482521-55B3-41BA-8E7A-F337FCDE0F7F}">
      <dgm:prSet/>
      <dgm:spPr/>
      <dgm:t>
        <a:bodyPr/>
        <a:lstStyle/>
        <a:p>
          <a:endParaRPr lang="en-US"/>
        </a:p>
      </dgm:t>
    </dgm:pt>
    <dgm:pt modelId="{345F4181-DE0F-4236-85F5-28AA763C142A}" type="sibTrans" cxnId="{84482521-55B3-41BA-8E7A-F337FCDE0F7F}">
      <dgm:prSet/>
      <dgm:spPr/>
      <dgm:t>
        <a:bodyPr/>
        <a:lstStyle/>
        <a:p>
          <a:endParaRPr lang="en-US"/>
        </a:p>
      </dgm:t>
    </dgm:pt>
    <dgm:pt modelId="{D1629E42-B8ED-4143-8263-E6DB9B23594C}">
      <dgm:prSet/>
      <dgm:spPr/>
      <dgm:t>
        <a:bodyPr/>
        <a:lstStyle/>
        <a:p>
          <a:r>
            <a:rPr lang="en-GB" dirty="0">
              <a:solidFill>
                <a:schemeClr val="bg1"/>
              </a:solidFill>
            </a:rPr>
            <a:t>Loyalty programs for retention</a:t>
          </a:r>
          <a:endParaRPr lang="en-US" dirty="0">
            <a:solidFill>
              <a:schemeClr val="bg1"/>
            </a:solidFill>
          </a:endParaRPr>
        </a:p>
      </dgm:t>
    </dgm:pt>
    <dgm:pt modelId="{810A7D9B-F72B-408C-82A0-67F149CE6494}" type="parTrans" cxnId="{106DAE7B-02E8-4E33-A98A-AD266BD79F5D}">
      <dgm:prSet/>
      <dgm:spPr/>
      <dgm:t>
        <a:bodyPr/>
        <a:lstStyle/>
        <a:p>
          <a:endParaRPr lang="en-US"/>
        </a:p>
      </dgm:t>
    </dgm:pt>
    <dgm:pt modelId="{C35F3C69-0F11-4F57-A673-83AC53DBD7EA}" type="sibTrans" cxnId="{106DAE7B-02E8-4E33-A98A-AD266BD79F5D}">
      <dgm:prSet/>
      <dgm:spPr/>
      <dgm:t>
        <a:bodyPr/>
        <a:lstStyle/>
        <a:p>
          <a:endParaRPr lang="en-US"/>
        </a:p>
      </dgm:t>
    </dgm:pt>
    <dgm:pt modelId="{66EB5DB6-5F4D-421F-8F0A-0F0B72D2A9C8}">
      <dgm:prSet/>
      <dgm:spPr/>
      <dgm:t>
        <a:bodyPr/>
        <a:lstStyle/>
        <a:p>
          <a:r>
            <a:rPr lang="en-GB" dirty="0">
              <a:solidFill>
                <a:schemeClr val="bg1"/>
              </a:solidFill>
            </a:rPr>
            <a:t>Stay compliant via regular updates</a:t>
          </a:r>
          <a:endParaRPr lang="en-US" dirty="0">
            <a:solidFill>
              <a:schemeClr val="bg1"/>
            </a:solidFill>
          </a:endParaRPr>
        </a:p>
      </dgm:t>
    </dgm:pt>
    <dgm:pt modelId="{4CF8D884-1503-40CF-AB27-F9799627ABC1}" type="parTrans" cxnId="{DFD677EC-B8D1-4DB7-9C45-71D8E22D5744}">
      <dgm:prSet/>
      <dgm:spPr/>
      <dgm:t>
        <a:bodyPr/>
        <a:lstStyle/>
        <a:p>
          <a:endParaRPr lang="en-US"/>
        </a:p>
      </dgm:t>
    </dgm:pt>
    <dgm:pt modelId="{6FB2AF06-6CA3-4B5C-99AA-C2913EFF11D8}" type="sibTrans" cxnId="{DFD677EC-B8D1-4DB7-9C45-71D8E22D5744}">
      <dgm:prSet/>
      <dgm:spPr/>
      <dgm:t>
        <a:bodyPr/>
        <a:lstStyle/>
        <a:p>
          <a:endParaRPr lang="en-US"/>
        </a:p>
      </dgm:t>
    </dgm:pt>
    <dgm:pt modelId="{9A6257B9-781E-4996-8DCB-355285850EF7}" type="pres">
      <dgm:prSet presAssocID="{64CD6887-52DF-40C8-B02D-C1CB5953EC29}" presName="linear" presStyleCnt="0">
        <dgm:presLayoutVars>
          <dgm:animLvl val="lvl"/>
          <dgm:resizeHandles val="exact"/>
        </dgm:presLayoutVars>
      </dgm:prSet>
      <dgm:spPr/>
    </dgm:pt>
    <dgm:pt modelId="{65B166C5-3A28-43E6-A212-64F75893D26D}" type="pres">
      <dgm:prSet presAssocID="{9E2A45EF-0845-45A4-8D25-C1A05F0EEAB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328EF9B-E52F-4549-80DB-11424B29E20E}" type="pres">
      <dgm:prSet presAssocID="{9E2A45EF-0845-45A4-8D25-C1A05F0EEAB8}" presName="childText" presStyleLbl="revTx" presStyleIdx="0" presStyleCnt="2">
        <dgm:presLayoutVars>
          <dgm:bulletEnabled val="1"/>
        </dgm:presLayoutVars>
      </dgm:prSet>
      <dgm:spPr/>
    </dgm:pt>
    <dgm:pt modelId="{5F309C8A-7337-4221-856E-FB1A83CB5E5E}" type="pres">
      <dgm:prSet presAssocID="{A8C667AF-55DD-4754-A246-EBB7C74A5BB5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A220091F-E859-4D7B-98E7-7B599ED6BF93}" type="pres">
      <dgm:prSet presAssocID="{A8C667AF-55DD-4754-A246-EBB7C74A5BB5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84482521-55B3-41BA-8E7A-F337FCDE0F7F}" srcId="{A8C667AF-55DD-4754-A246-EBB7C74A5BB5}" destId="{F65EC6DF-1928-4814-B3E2-9A7BC216FB12}" srcOrd="1" destOrd="0" parTransId="{69878053-3BAB-4479-93F9-ABBE2BF5F5FA}" sibTransId="{345F4181-DE0F-4236-85F5-28AA763C142A}"/>
    <dgm:cxn modelId="{CC1D8E28-494C-4B7B-9CA8-44EA77651D19}" type="presOf" srcId="{66EB5DB6-5F4D-421F-8F0A-0F0B72D2A9C8}" destId="{A220091F-E859-4D7B-98E7-7B599ED6BF93}" srcOrd="0" destOrd="3" presId="urn:microsoft.com/office/officeart/2005/8/layout/vList2"/>
    <dgm:cxn modelId="{C61BC62A-611D-4196-9410-0ED296856854}" srcId="{9E2A45EF-0845-45A4-8D25-C1A05F0EEAB8}" destId="{17AFDA50-2D8B-4B51-9215-0CBD556C3CBA}" srcOrd="3" destOrd="0" parTransId="{74A7B258-543E-4A53-91F1-6017FEEFD9C6}" sibTransId="{FB8E7762-8D9F-41E7-AA60-638B25F38325}"/>
    <dgm:cxn modelId="{FAA53F2E-F081-4F8E-BBD4-52829DEB8B35}" type="presOf" srcId="{17AFDA50-2D8B-4B51-9215-0CBD556C3CBA}" destId="{C328EF9B-E52F-4549-80DB-11424B29E20E}" srcOrd="0" destOrd="3" presId="urn:microsoft.com/office/officeart/2005/8/layout/vList2"/>
    <dgm:cxn modelId="{B834772F-C305-48AD-8987-0E7F2A50BEE8}" srcId="{A8C667AF-55DD-4754-A246-EBB7C74A5BB5}" destId="{B54715B5-B72C-4FA9-9743-440756183C99}" srcOrd="0" destOrd="0" parTransId="{962FB01C-A773-4A68-BD03-EBD510C3C0C0}" sibTransId="{8F984B4C-CC21-482E-92C2-7E508D365E84}"/>
    <dgm:cxn modelId="{925A8D35-5412-4E28-A276-E49D0F3BFEFF}" type="presOf" srcId="{D1629E42-B8ED-4143-8263-E6DB9B23594C}" destId="{A220091F-E859-4D7B-98E7-7B599ED6BF93}" srcOrd="0" destOrd="2" presId="urn:microsoft.com/office/officeart/2005/8/layout/vList2"/>
    <dgm:cxn modelId="{D2149F35-3212-4DC8-B457-DA4212898715}" type="presOf" srcId="{A8C667AF-55DD-4754-A246-EBB7C74A5BB5}" destId="{5F309C8A-7337-4221-856E-FB1A83CB5E5E}" srcOrd="0" destOrd="0" presId="urn:microsoft.com/office/officeart/2005/8/layout/vList2"/>
    <dgm:cxn modelId="{F908285F-C119-45B9-AE1E-413655879EBE}" srcId="{9E2A45EF-0845-45A4-8D25-C1A05F0EEAB8}" destId="{FB311229-A839-490E-87B2-09C8358ABFEA}" srcOrd="0" destOrd="0" parTransId="{1599D4C7-CC0B-4A60-AAB8-D9FAF29C1FFD}" sibTransId="{7993AC19-8F0C-490C-993F-E7933556FDB8}"/>
    <dgm:cxn modelId="{1BBC544C-D222-4C92-AF62-78B06F77EE52}" type="presOf" srcId="{F65EC6DF-1928-4814-B3E2-9A7BC216FB12}" destId="{A220091F-E859-4D7B-98E7-7B599ED6BF93}" srcOrd="0" destOrd="1" presId="urn:microsoft.com/office/officeart/2005/8/layout/vList2"/>
    <dgm:cxn modelId="{3B36B174-A710-47B2-BAE8-E1D8A3D84255}" srcId="{9E2A45EF-0845-45A4-8D25-C1A05F0EEAB8}" destId="{AB34635F-7E8A-4C55-8AC3-6EA20A60BF93}" srcOrd="2" destOrd="0" parTransId="{AFB3E37C-93B4-4287-B916-1AF9D3D45F80}" sibTransId="{522B58CD-9FF5-402D-818D-9309B8A7E804}"/>
    <dgm:cxn modelId="{106DAE7B-02E8-4E33-A98A-AD266BD79F5D}" srcId="{A8C667AF-55DD-4754-A246-EBB7C74A5BB5}" destId="{D1629E42-B8ED-4143-8263-E6DB9B23594C}" srcOrd="2" destOrd="0" parTransId="{810A7D9B-F72B-408C-82A0-67F149CE6494}" sibTransId="{C35F3C69-0F11-4F57-A673-83AC53DBD7EA}"/>
    <dgm:cxn modelId="{5ED01C7C-BC62-450E-8FEB-8D37B7EF2607}" srcId="{64CD6887-52DF-40C8-B02D-C1CB5953EC29}" destId="{9E2A45EF-0845-45A4-8D25-C1A05F0EEAB8}" srcOrd="0" destOrd="0" parTransId="{75D35053-7C6F-4B69-AA03-5F62E42BB494}" sibTransId="{70D57374-C853-454D-B6C3-642EB300A9AD}"/>
    <dgm:cxn modelId="{DF067A87-FDF4-4E49-9192-587760D8701E}" srcId="{64CD6887-52DF-40C8-B02D-C1CB5953EC29}" destId="{A8C667AF-55DD-4754-A246-EBB7C74A5BB5}" srcOrd="1" destOrd="0" parTransId="{B5ABB482-336E-4382-A518-FE01E2A4390F}" sibTransId="{36C45EF1-28EC-4EA7-8AD8-A2616AA7554F}"/>
    <dgm:cxn modelId="{5EE1759C-E746-42AF-A026-B8128F08E9D7}" type="presOf" srcId="{AB34635F-7E8A-4C55-8AC3-6EA20A60BF93}" destId="{C328EF9B-E52F-4549-80DB-11424B29E20E}" srcOrd="0" destOrd="2" presId="urn:microsoft.com/office/officeart/2005/8/layout/vList2"/>
    <dgm:cxn modelId="{8529CDA3-ECF5-432F-864F-2660CE26AA8C}" type="presOf" srcId="{F4D4B3F2-5C56-4B68-A71E-9704BD38A1B5}" destId="{C328EF9B-E52F-4549-80DB-11424B29E20E}" srcOrd="0" destOrd="1" presId="urn:microsoft.com/office/officeart/2005/8/layout/vList2"/>
    <dgm:cxn modelId="{7221ECA6-A5B5-44A3-8AC2-AD30FD172CFA}" srcId="{9E2A45EF-0845-45A4-8D25-C1A05F0EEAB8}" destId="{F4D4B3F2-5C56-4B68-A71E-9704BD38A1B5}" srcOrd="1" destOrd="0" parTransId="{66F1BF60-9B7C-4498-8794-838F47B00490}" sibTransId="{FE16F3C4-90E5-402E-8B43-22BD929B8EA2}"/>
    <dgm:cxn modelId="{1332E7AE-43CE-471F-B4C0-DBED9B7E5737}" type="presOf" srcId="{64CD6887-52DF-40C8-B02D-C1CB5953EC29}" destId="{9A6257B9-781E-4996-8DCB-355285850EF7}" srcOrd="0" destOrd="0" presId="urn:microsoft.com/office/officeart/2005/8/layout/vList2"/>
    <dgm:cxn modelId="{055706C8-74BB-4685-9F26-AC19DF020125}" type="presOf" srcId="{9E2A45EF-0845-45A4-8D25-C1A05F0EEAB8}" destId="{65B166C5-3A28-43E6-A212-64F75893D26D}" srcOrd="0" destOrd="0" presId="urn:microsoft.com/office/officeart/2005/8/layout/vList2"/>
    <dgm:cxn modelId="{DFD677EC-B8D1-4DB7-9C45-71D8E22D5744}" srcId="{A8C667AF-55DD-4754-A246-EBB7C74A5BB5}" destId="{66EB5DB6-5F4D-421F-8F0A-0F0B72D2A9C8}" srcOrd="3" destOrd="0" parTransId="{4CF8D884-1503-40CF-AB27-F9799627ABC1}" sibTransId="{6FB2AF06-6CA3-4B5C-99AA-C2913EFF11D8}"/>
    <dgm:cxn modelId="{A069FDED-EA16-4E47-BAD5-32A0482F3C77}" type="presOf" srcId="{FB311229-A839-490E-87B2-09C8358ABFEA}" destId="{C328EF9B-E52F-4549-80DB-11424B29E20E}" srcOrd="0" destOrd="0" presId="urn:microsoft.com/office/officeart/2005/8/layout/vList2"/>
    <dgm:cxn modelId="{0790DAF9-E7DD-4C76-9FB3-469049328E54}" type="presOf" srcId="{B54715B5-B72C-4FA9-9743-440756183C99}" destId="{A220091F-E859-4D7B-98E7-7B599ED6BF93}" srcOrd="0" destOrd="0" presId="urn:microsoft.com/office/officeart/2005/8/layout/vList2"/>
    <dgm:cxn modelId="{1D39490A-0E6B-4506-BACC-DAC4D8C439D4}" type="presParOf" srcId="{9A6257B9-781E-4996-8DCB-355285850EF7}" destId="{65B166C5-3A28-43E6-A212-64F75893D26D}" srcOrd="0" destOrd="0" presId="urn:microsoft.com/office/officeart/2005/8/layout/vList2"/>
    <dgm:cxn modelId="{1C3E9AE5-99F7-4C14-96BF-A1FB89BDDDFD}" type="presParOf" srcId="{9A6257B9-781E-4996-8DCB-355285850EF7}" destId="{C328EF9B-E52F-4549-80DB-11424B29E20E}" srcOrd="1" destOrd="0" presId="urn:microsoft.com/office/officeart/2005/8/layout/vList2"/>
    <dgm:cxn modelId="{5C20E41B-4749-460A-9D06-09107B46D2BA}" type="presParOf" srcId="{9A6257B9-781E-4996-8DCB-355285850EF7}" destId="{5F309C8A-7337-4221-856E-FB1A83CB5E5E}" srcOrd="2" destOrd="0" presId="urn:microsoft.com/office/officeart/2005/8/layout/vList2"/>
    <dgm:cxn modelId="{837202FA-6E20-4A1E-A806-AD242F296206}" type="presParOf" srcId="{9A6257B9-781E-4996-8DCB-355285850EF7}" destId="{A220091F-E859-4D7B-98E7-7B599ED6BF93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F9DF59-7471-4FC8-86B3-163C5D7F307E}">
      <dsp:nvSpPr>
        <dsp:cNvPr id="0" name=""/>
        <dsp:cNvSpPr/>
      </dsp:nvSpPr>
      <dsp:spPr>
        <a:xfrm>
          <a:off x="0" y="3115"/>
          <a:ext cx="9603275" cy="7251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ABBFAA-F662-464E-9046-AA272C200FB6}">
      <dsp:nvSpPr>
        <dsp:cNvPr id="0" name=""/>
        <dsp:cNvSpPr/>
      </dsp:nvSpPr>
      <dsp:spPr>
        <a:xfrm>
          <a:off x="219352" y="166270"/>
          <a:ext cx="398823" cy="39882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6F27F9-B34C-4108-AAF9-5F9649E2DAEF}">
      <dsp:nvSpPr>
        <dsp:cNvPr id="0" name=""/>
        <dsp:cNvSpPr/>
      </dsp:nvSpPr>
      <dsp:spPr>
        <a:xfrm>
          <a:off x="837528" y="3115"/>
          <a:ext cx="8764927" cy="725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743" tIns="76743" rIns="76743" bIns="7674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Products/Services</a:t>
          </a:r>
          <a:r>
            <a:rPr lang="en-GB" sz="2100" kern="1200"/>
            <a:t>: Coffee, teas, smoothies, and snacks, all served in biodegradable crockery (Nguyen, 2018).</a:t>
          </a:r>
          <a:endParaRPr lang="en-US" sz="2100" kern="1200"/>
        </a:p>
      </dsp:txBody>
      <dsp:txXfrm>
        <a:off x="837528" y="3115"/>
        <a:ext cx="8764927" cy="725133"/>
      </dsp:txXfrm>
    </dsp:sp>
    <dsp:sp modelId="{B0EFA280-9F60-4EE8-8B64-A1C5BC0B60B6}">
      <dsp:nvSpPr>
        <dsp:cNvPr id="0" name=""/>
        <dsp:cNvSpPr/>
      </dsp:nvSpPr>
      <dsp:spPr>
        <a:xfrm>
          <a:off x="0" y="909531"/>
          <a:ext cx="9603275" cy="7251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2E83F0-4694-41A9-93B5-50FB54844C0B}">
      <dsp:nvSpPr>
        <dsp:cNvPr id="0" name=""/>
        <dsp:cNvSpPr/>
      </dsp:nvSpPr>
      <dsp:spPr>
        <a:xfrm>
          <a:off x="219352" y="1072686"/>
          <a:ext cx="398823" cy="39882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E3BD06-65FE-4350-A53A-7CF93676DAEC}">
      <dsp:nvSpPr>
        <dsp:cNvPr id="0" name=""/>
        <dsp:cNvSpPr/>
      </dsp:nvSpPr>
      <dsp:spPr>
        <a:xfrm>
          <a:off x="837528" y="909531"/>
          <a:ext cx="8764927" cy="725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743" tIns="76743" rIns="76743" bIns="7674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Additional Revenue</a:t>
          </a:r>
          <a:r>
            <a:rPr lang="en-GB" sz="2100" kern="1200"/>
            <a:t>: Sale of branded eco-friendly tableware (cups, straws, plates) (George, 2023).</a:t>
          </a:r>
          <a:endParaRPr lang="en-US" sz="2100" kern="1200"/>
        </a:p>
      </dsp:txBody>
      <dsp:txXfrm>
        <a:off x="837528" y="909531"/>
        <a:ext cx="8764927" cy="725133"/>
      </dsp:txXfrm>
    </dsp:sp>
    <dsp:sp modelId="{4F8EBAE4-85A0-44B7-91CA-9BF6AB60376E}">
      <dsp:nvSpPr>
        <dsp:cNvPr id="0" name=""/>
        <dsp:cNvSpPr/>
      </dsp:nvSpPr>
      <dsp:spPr>
        <a:xfrm>
          <a:off x="0" y="1815948"/>
          <a:ext cx="9603275" cy="7251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5662A7-C150-4E8C-BBCE-9EE8E4B8446F}">
      <dsp:nvSpPr>
        <dsp:cNvPr id="0" name=""/>
        <dsp:cNvSpPr/>
      </dsp:nvSpPr>
      <dsp:spPr>
        <a:xfrm>
          <a:off x="219352" y="1979103"/>
          <a:ext cx="398823" cy="39882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402380-B6FC-41ED-ACDA-D0B56F9F7F3F}">
      <dsp:nvSpPr>
        <dsp:cNvPr id="0" name=""/>
        <dsp:cNvSpPr/>
      </dsp:nvSpPr>
      <dsp:spPr>
        <a:xfrm>
          <a:off x="837528" y="1815948"/>
          <a:ext cx="8764927" cy="725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743" tIns="76743" rIns="76743" bIns="7674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Legal Format</a:t>
          </a:r>
          <a:r>
            <a:rPr lang="en-GB" sz="2100" kern="1200"/>
            <a:t>: Private Limited Company, ensures limited liability and investor credibility.</a:t>
          </a:r>
          <a:endParaRPr lang="en-US" sz="2100" kern="1200"/>
        </a:p>
      </dsp:txBody>
      <dsp:txXfrm>
        <a:off x="837528" y="1815948"/>
        <a:ext cx="8764927" cy="725133"/>
      </dsp:txXfrm>
    </dsp:sp>
    <dsp:sp modelId="{F7EBE348-EB67-4D75-BED7-16982F1678AF}">
      <dsp:nvSpPr>
        <dsp:cNvPr id="0" name=""/>
        <dsp:cNvSpPr/>
      </dsp:nvSpPr>
      <dsp:spPr>
        <a:xfrm>
          <a:off x="0" y="2722364"/>
          <a:ext cx="9603275" cy="7251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33F3F5-0543-46DE-A0FA-4E0165D899C2}">
      <dsp:nvSpPr>
        <dsp:cNvPr id="0" name=""/>
        <dsp:cNvSpPr/>
      </dsp:nvSpPr>
      <dsp:spPr>
        <a:xfrm>
          <a:off x="219352" y="2885519"/>
          <a:ext cx="398823" cy="39882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C66423-4690-4DD1-B7CB-98CD6C84ADC8}">
      <dsp:nvSpPr>
        <dsp:cNvPr id="0" name=""/>
        <dsp:cNvSpPr/>
      </dsp:nvSpPr>
      <dsp:spPr>
        <a:xfrm>
          <a:off x="837528" y="2722364"/>
          <a:ext cx="4321473" cy="725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743" tIns="76743" rIns="76743" bIns="7674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Management Structure:</a:t>
          </a:r>
          <a:endParaRPr lang="en-US" sz="2100" kern="1200"/>
        </a:p>
      </dsp:txBody>
      <dsp:txXfrm>
        <a:off x="837528" y="2722364"/>
        <a:ext cx="4321473" cy="725133"/>
      </dsp:txXfrm>
    </dsp:sp>
    <dsp:sp modelId="{8F446954-3E91-4EE9-8646-C4C7DBC6B578}">
      <dsp:nvSpPr>
        <dsp:cNvPr id="0" name=""/>
        <dsp:cNvSpPr/>
      </dsp:nvSpPr>
      <dsp:spPr>
        <a:xfrm>
          <a:off x="5159002" y="2722364"/>
          <a:ext cx="4443453" cy="725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743" tIns="76743" rIns="76743" bIns="76743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Founder/CEO – Strategy, Finance</a:t>
          </a:r>
          <a:endParaRPr lang="en-US" sz="1100" kern="120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Marketing Manager – Branding, Promotions</a:t>
          </a:r>
          <a:endParaRPr lang="en-US" sz="1100" kern="120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Operations Manager – Supply Chain, Compliance</a:t>
          </a:r>
          <a:endParaRPr lang="en-US" sz="1100" kern="120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Support Staff – Baristas &amp; Customer Service</a:t>
          </a:r>
          <a:endParaRPr lang="en-US" sz="1100" kern="1200"/>
        </a:p>
      </dsp:txBody>
      <dsp:txXfrm>
        <a:off x="5159002" y="2722364"/>
        <a:ext cx="4443453" cy="7251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60582D-6E1C-4126-95BF-4E4562FB3621}">
      <dsp:nvSpPr>
        <dsp:cNvPr id="0" name=""/>
        <dsp:cNvSpPr/>
      </dsp:nvSpPr>
      <dsp:spPr>
        <a:xfrm>
          <a:off x="0" y="0"/>
          <a:ext cx="7683500" cy="81910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Sustainability is not a feature, it’s EcoSip’s core identity.</a:t>
          </a:r>
        </a:p>
      </dsp:txBody>
      <dsp:txXfrm>
        <a:off x="23991" y="23991"/>
        <a:ext cx="6730401" cy="771127"/>
      </dsp:txXfrm>
    </dsp:sp>
    <dsp:sp modelId="{AE608E39-FB60-477A-952E-1CA38A3CBD82}">
      <dsp:nvSpPr>
        <dsp:cNvPr id="0" name=""/>
        <dsp:cNvSpPr/>
      </dsp:nvSpPr>
      <dsp:spPr>
        <a:xfrm>
          <a:off x="643493" y="968039"/>
          <a:ext cx="7683500" cy="819109"/>
        </a:xfrm>
        <a:prstGeom prst="roundRect">
          <a:avLst>
            <a:gd name="adj" fmla="val 10000"/>
          </a:avLst>
        </a:prstGeom>
        <a:solidFill>
          <a:schemeClr val="accent2">
            <a:hueOff val="-1130992"/>
            <a:satOff val="3728"/>
            <a:lumOff val="398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Uses 100% biodegradable materials and offers rewards for reusable cups (Poortinga and Whitaker, 2018).</a:t>
          </a:r>
        </a:p>
      </dsp:txBody>
      <dsp:txXfrm>
        <a:off x="667484" y="992030"/>
        <a:ext cx="6459603" cy="771127"/>
      </dsp:txXfrm>
    </dsp:sp>
    <dsp:sp modelId="{2FB3BE4A-D72B-45EE-9FD2-BC2B3ED99697}">
      <dsp:nvSpPr>
        <dsp:cNvPr id="0" name=""/>
        <dsp:cNvSpPr/>
      </dsp:nvSpPr>
      <dsp:spPr>
        <a:xfrm>
          <a:off x="1277381" y="1936078"/>
          <a:ext cx="7683500" cy="819109"/>
        </a:xfrm>
        <a:prstGeom prst="roundRect">
          <a:avLst>
            <a:gd name="adj" fmla="val 10000"/>
          </a:avLst>
        </a:prstGeom>
        <a:solidFill>
          <a:schemeClr val="accent2">
            <a:hueOff val="-2261984"/>
            <a:satOff val="7457"/>
            <a:lumOff val="797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Goes beyond coffee, builds a green lifestyle brand.</a:t>
          </a:r>
        </a:p>
      </dsp:txBody>
      <dsp:txXfrm>
        <a:off x="1301372" y="1960069"/>
        <a:ext cx="6469207" cy="771127"/>
      </dsp:txXfrm>
    </dsp:sp>
    <dsp:sp modelId="{A2B0EA3C-8F57-492D-8D71-1E6EA44A396B}">
      <dsp:nvSpPr>
        <dsp:cNvPr id="0" name=""/>
        <dsp:cNvSpPr/>
      </dsp:nvSpPr>
      <dsp:spPr>
        <a:xfrm>
          <a:off x="1920875" y="2904117"/>
          <a:ext cx="7683500" cy="819109"/>
        </a:xfrm>
        <a:prstGeom prst="roundRect">
          <a:avLst>
            <a:gd name="adj" fmla="val 10000"/>
          </a:avLst>
        </a:prstGeom>
        <a:solidFill>
          <a:schemeClr val="accent2">
            <a:hueOff val="-3392975"/>
            <a:satOff val="11185"/>
            <a:lumOff val="1196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Competitors like Starbucks or Costa have limited eco-initiatives; EcoSip leads from the start.</a:t>
          </a:r>
        </a:p>
      </dsp:txBody>
      <dsp:txXfrm>
        <a:off x="1944866" y="2928108"/>
        <a:ext cx="6459603" cy="771127"/>
      </dsp:txXfrm>
    </dsp:sp>
    <dsp:sp modelId="{3F115E95-C35F-4EC9-A8B6-F0E6950F1958}">
      <dsp:nvSpPr>
        <dsp:cNvPr id="0" name=""/>
        <dsp:cNvSpPr/>
      </dsp:nvSpPr>
      <dsp:spPr>
        <a:xfrm>
          <a:off x="7151078" y="627363"/>
          <a:ext cx="532421" cy="53242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7270873" y="627363"/>
        <a:ext cx="292831" cy="400647"/>
      </dsp:txXfrm>
    </dsp:sp>
    <dsp:sp modelId="{DB2BA0B4-F2F8-4796-8E53-08D7793611C7}">
      <dsp:nvSpPr>
        <dsp:cNvPr id="0" name=""/>
        <dsp:cNvSpPr/>
      </dsp:nvSpPr>
      <dsp:spPr>
        <a:xfrm>
          <a:off x="7794571" y="1595402"/>
          <a:ext cx="532421" cy="53242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2096409"/>
            <a:satOff val="8402"/>
            <a:lumOff val="1248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-2096409"/>
              <a:satOff val="8402"/>
              <a:lumOff val="124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7914366" y="1595402"/>
        <a:ext cx="292831" cy="400647"/>
      </dsp:txXfrm>
    </dsp:sp>
    <dsp:sp modelId="{8D401421-A7A9-4650-B9FE-33C700BB3088}">
      <dsp:nvSpPr>
        <dsp:cNvPr id="0" name=""/>
        <dsp:cNvSpPr/>
      </dsp:nvSpPr>
      <dsp:spPr>
        <a:xfrm>
          <a:off x="8428460" y="2563441"/>
          <a:ext cx="532421" cy="53242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4192819"/>
            <a:satOff val="16804"/>
            <a:lumOff val="2495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-4192819"/>
              <a:satOff val="16804"/>
              <a:lumOff val="24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8548255" y="2563441"/>
        <a:ext cx="292831" cy="4006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B166C5-3A28-43E6-A212-64F75893D26D}">
      <dsp:nvSpPr>
        <dsp:cNvPr id="0" name=""/>
        <dsp:cNvSpPr/>
      </dsp:nvSpPr>
      <dsp:spPr>
        <a:xfrm>
          <a:off x="0" y="9528"/>
          <a:ext cx="6815731" cy="631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700" b="1" kern="1200"/>
            <a:t>Risks</a:t>
          </a:r>
          <a:endParaRPr lang="en-US" sz="2700" kern="1200"/>
        </a:p>
      </dsp:txBody>
      <dsp:txXfrm>
        <a:off x="30842" y="40370"/>
        <a:ext cx="6754047" cy="570116"/>
      </dsp:txXfrm>
    </dsp:sp>
    <dsp:sp modelId="{C328EF9B-E52F-4549-80DB-11424B29E20E}">
      <dsp:nvSpPr>
        <dsp:cNvPr id="0" name=""/>
        <dsp:cNvSpPr/>
      </dsp:nvSpPr>
      <dsp:spPr>
        <a:xfrm>
          <a:off x="0" y="641328"/>
          <a:ext cx="6815731" cy="13693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6399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>
              <a:solidFill>
                <a:schemeClr val="bg1"/>
              </a:solidFill>
            </a:rPr>
            <a:t>Low initial footfall</a:t>
          </a:r>
          <a:endParaRPr lang="en-US" sz="2100" kern="1200">
            <a:solidFill>
              <a:schemeClr val="bg1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 dirty="0">
              <a:solidFill>
                <a:schemeClr val="bg1"/>
              </a:solidFill>
            </a:rPr>
            <a:t>Supplier cost fluctuations</a:t>
          </a:r>
          <a:endParaRPr lang="en-US" sz="2100" kern="1200" dirty="0">
            <a:solidFill>
              <a:schemeClr val="bg1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>
              <a:solidFill>
                <a:schemeClr val="bg1"/>
              </a:solidFill>
            </a:rPr>
            <a:t>Competitive imitation</a:t>
          </a:r>
          <a:endParaRPr lang="en-US" sz="2100" kern="1200">
            <a:solidFill>
              <a:schemeClr val="bg1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 dirty="0">
              <a:solidFill>
                <a:schemeClr val="bg1"/>
              </a:solidFill>
            </a:rPr>
            <a:t>Regulatory updates</a:t>
          </a:r>
          <a:endParaRPr lang="en-US" sz="2100" kern="1200" dirty="0">
            <a:solidFill>
              <a:schemeClr val="bg1"/>
            </a:solidFill>
          </a:endParaRPr>
        </a:p>
      </dsp:txBody>
      <dsp:txXfrm>
        <a:off x="0" y="641328"/>
        <a:ext cx="6815731" cy="1369305"/>
      </dsp:txXfrm>
    </dsp:sp>
    <dsp:sp modelId="{5F309C8A-7337-4221-856E-FB1A83CB5E5E}">
      <dsp:nvSpPr>
        <dsp:cNvPr id="0" name=""/>
        <dsp:cNvSpPr/>
      </dsp:nvSpPr>
      <dsp:spPr>
        <a:xfrm>
          <a:off x="0" y="2010633"/>
          <a:ext cx="6815731" cy="631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700" b="1" kern="1200"/>
            <a:t>Mitigation</a:t>
          </a:r>
          <a:endParaRPr lang="en-US" sz="2700" kern="1200"/>
        </a:p>
      </dsp:txBody>
      <dsp:txXfrm>
        <a:off x="30842" y="2041475"/>
        <a:ext cx="6754047" cy="570116"/>
      </dsp:txXfrm>
    </dsp:sp>
    <dsp:sp modelId="{A220091F-E859-4D7B-98E7-7B599ED6BF93}">
      <dsp:nvSpPr>
        <dsp:cNvPr id="0" name=""/>
        <dsp:cNvSpPr/>
      </dsp:nvSpPr>
      <dsp:spPr>
        <a:xfrm>
          <a:off x="0" y="2642433"/>
          <a:ext cx="6815731" cy="13693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6399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>
              <a:solidFill>
                <a:schemeClr val="bg1"/>
              </a:solidFill>
            </a:rPr>
            <a:t>Partner with Deliveroo &amp; Uber Eats</a:t>
          </a:r>
          <a:endParaRPr lang="en-US" sz="2100" kern="1200">
            <a:solidFill>
              <a:schemeClr val="bg1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>
              <a:solidFill>
                <a:schemeClr val="bg1"/>
              </a:solidFill>
            </a:rPr>
            <a:t>Multi-supplier contracts</a:t>
          </a:r>
          <a:endParaRPr lang="en-US" sz="2100" kern="1200">
            <a:solidFill>
              <a:schemeClr val="bg1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 dirty="0">
              <a:solidFill>
                <a:schemeClr val="bg1"/>
              </a:solidFill>
            </a:rPr>
            <a:t>Loyalty programs for retention</a:t>
          </a:r>
          <a:endParaRPr lang="en-US" sz="2100" kern="1200" dirty="0">
            <a:solidFill>
              <a:schemeClr val="bg1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 dirty="0">
              <a:solidFill>
                <a:schemeClr val="bg1"/>
              </a:solidFill>
            </a:rPr>
            <a:t>Stay compliant via regular updates</a:t>
          </a:r>
          <a:endParaRPr lang="en-US" sz="2100" kern="1200" dirty="0">
            <a:solidFill>
              <a:schemeClr val="bg1"/>
            </a:solidFill>
          </a:endParaRPr>
        </a:p>
      </dsp:txBody>
      <dsp:txXfrm>
        <a:off x="0" y="2642433"/>
        <a:ext cx="6815731" cy="13693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39500-ECCF-443A-A79F-D63F09039242}" type="datetimeFigureOut">
              <a:rPr lang="en-PK" smtClean="0"/>
              <a:t>11/05/2025</a:t>
            </a:fld>
            <a:endParaRPr lang="en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4B85A45C-9352-4363-8224-90CF67E3B856}" type="slidenum">
              <a:rPr lang="en-PK" smtClean="0"/>
              <a:t>‹#›</a:t>
            </a:fld>
            <a:endParaRPr lang="en-PK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2535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39500-ECCF-443A-A79F-D63F09039242}" type="datetimeFigureOut">
              <a:rPr lang="en-PK" smtClean="0"/>
              <a:t>11/05/2025</a:t>
            </a:fld>
            <a:endParaRPr lang="en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5A45C-9352-4363-8224-90CF67E3B856}" type="slidenum">
              <a:rPr lang="en-PK" smtClean="0"/>
              <a:t>‹#›</a:t>
            </a:fld>
            <a:endParaRPr lang="en-PK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8092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39500-ECCF-443A-A79F-D63F09039242}" type="datetimeFigureOut">
              <a:rPr lang="en-PK" smtClean="0"/>
              <a:t>11/05/2025</a:t>
            </a:fld>
            <a:endParaRPr lang="en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5A45C-9352-4363-8224-90CF67E3B856}" type="slidenum">
              <a:rPr lang="en-PK" smtClean="0"/>
              <a:t>‹#›</a:t>
            </a:fld>
            <a:endParaRPr lang="en-PK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0699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39500-ECCF-443A-A79F-D63F09039242}" type="datetimeFigureOut">
              <a:rPr lang="en-PK" smtClean="0"/>
              <a:t>11/05/2025</a:t>
            </a:fld>
            <a:endParaRPr lang="en-P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5A45C-9352-4363-8224-90CF67E3B856}" type="slidenum">
              <a:rPr lang="en-PK" smtClean="0"/>
              <a:t>‹#›</a:t>
            </a:fld>
            <a:endParaRPr lang="en-PK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5863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39500-ECCF-443A-A79F-D63F09039242}" type="datetimeFigureOut">
              <a:rPr lang="en-PK" smtClean="0"/>
              <a:t>11/05/2025</a:t>
            </a:fld>
            <a:endParaRPr lang="en-P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5A45C-9352-4363-8224-90CF67E3B856}" type="slidenum">
              <a:rPr lang="en-PK" smtClean="0"/>
              <a:t>‹#›</a:t>
            </a:fld>
            <a:endParaRPr lang="en-PK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9563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39500-ECCF-443A-A79F-D63F09039242}" type="datetimeFigureOut">
              <a:rPr lang="en-PK" smtClean="0"/>
              <a:t>11/05/2025</a:t>
            </a:fld>
            <a:endParaRPr lang="en-P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5A45C-9352-4363-8224-90CF67E3B856}" type="slidenum">
              <a:rPr lang="en-PK" smtClean="0"/>
              <a:t>‹#›</a:t>
            </a:fld>
            <a:endParaRPr lang="en-PK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6504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39500-ECCF-443A-A79F-D63F09039242}" type="datetimeFigureOut">
              <a:rPr lang="en-PK" smtClean="0"/>
              <a:t>11/05/2025</a:t>
            </a:fld>
            <a:endParaRPr lang="en-P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5A45C-9352-4363-8224-90CF67E3B856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961980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39500-ECCF-443A-A79F-D63F09039242}" type="datetimeFigureOut">
              <a:rPr lang="en-PK" smtClean="0"/>
              <a:t>11/05/2025</a:t>
            </a:fld>
            <a:endParaRPr lang="en-P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5A45C-9352-4363-8224-90CF67E3B856}" type="slidenum">
              <a:rPr lang="en-PK" smtClean="0"/>
              <a:t>‹#›</a:t>
            </a:fld>
            <a:endParaRPr lang="en-PK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5710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6A639500-ECCF-443A-A79F-D63F09039242}" type="datetimeFigureOut">
              <a:rPr lang="en-PK" smtClean="0"/>
              <a:t>11/05/2025</a:t>
            </a:fld>
            <a:endParaRPr lang="en-P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P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5A45C-9352-4363-8224-90CF67E3B856}" type="slidenum">
              <a:rPr lang="en-PK" smtClean="0"/>
              <a:t>‹#›</a:t>
            </a:fld>
            <a:endParaRPr lang="en-PK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3912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39500-ECCF-443A-A79F-D63F09039242}" type="datetimeFigureOut">
              <a:rPr lang="en-PK" smtClean="0"/>
              <a:t>11/05/2025</a:t>
            </a:fld>
            <a:endParaRPr lang="en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5A45C-9352-4363-8224-90CF67E3B856}" type="slidenum">
              <a:rPr lang="en-PK" smtClean="0"/>
              <a:t>‹#›</a:t>
            </a:fld>
            <a:endParaRPr lang="en-PK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6370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39500-ECCF-443A-A79F-D63F09039242}" type="datetimeFigureOut">
              <a:rPr lang="en-PK" smtClean="0"/>
              <a:t>11/05/2025</a:t>
            </a:fld>
            <a:endParaRPr lang="en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5A45C-9352-4363-8224-90CF67E3B856}" type="slidenum">
              <a:rPr lang="en-PK" smtClean="0"/>
              <a:t>‹#›</a:t>
            </a:fld>
            <a:endParaRPr lang="en-PK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3662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39500-ECCF-443A-A79F-D63F09039242}" type="datetimeFigureOut">
              <a:rPr lang="en-PK" smtClean="0"/>
              <a:t>11/05/2025</a:t>
            </a:fld>
            <a:endParaRPr lang="en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4B85A45C-9352-4363-8224-90CF67E3B856}" type="slidenum">
              <a:rPr lang="en-PK" smtClean="0"/>
              <a:t>‹#›</a:t>
            </a:fld>
            <a:endParaRPr lang="en-PK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5606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Empty classroom">
            <a:extLst>
              <a:ext uri="{FF2B5EF4-FFF2-40B4-BE49-F238E27FC236}">
                <a16:creationId xmlns:a16="http://schemas.microsoft.com/office/drawing/2014/main" id="{2B35E481-C95B-49E3-5ED0-CCC4F46D73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23390"/>
          <a:stretch>
            <a:fillRect/>
          </a:stretch>
        </p:blipFill>
        <p:spPr>
          <a:xfrm>
            <a:off x="305" y="0"/>
            <a:ext cx="12191695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6A0FFA78-985C-4F50-B21A-77045C7DF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6786" y="3064931"/>
            <a:ext cx="8295215" cy="2488568"/>
          </a:xfrm>
          <a:prstGeom prst="rect">
            <a:avLst/>
          </a:prstGeom>
          <a:solidFill>
            <a:srgbClr val="000001">
              <a:alpha val="7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AAFA1C-5246-D292-C47E-08B7CF833E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65511" y="3236470"/>
            <a:ext cx="6832500" cy="1252601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E"/>
                </a:solidFill>
              </a:rPr>
              <a:t>EcoSip: Sustainable Café Startup</a:t>
            </a:r>
            <a:endParaRPr lang="en-PK" sz="4100">
              <a:solidFill>
                <a:srgbClr val="FFFFFE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493626-84DF-44A8-0E64-B1C883CFC3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65509" y="4586312"/>
            <a:ext cx="6832499" cy="1055891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200" dirty="0">
                <a:solidFill>
                  <a:srgbClr val="FFFFFE"/>
                </a:solidFill>
              </a:rPr>
              <a:t>Module: Enterprise and Entrepreneurship (LCLM4006)</a:t>
            </a:r>
          </a:p>
          <a:p>
            <a:pPr>
              <a:lnSpc>
                <a:spcPct val="110000"/>
              </a:lnSpc>
            </a:pPr>
            <a:r>
              <a:rPr lang="en-GB" sz="1200" dirty="0">
                <a:solidFill>
                  <a:srgbClr val="FFFFFE"/>
                </a:solidFill>
              </a:rPr>
              <a:t>Student Name: Hammad Talib</a:t>
            </a:r>
          </a:p>
          <a:p>
            <a:pPr>
              <a:lnSpc>
                <a:spcPct val="110000"/>
              </a:lnSpc>
            </a:pPr>
            <a:r>
              <a:rPr lang="en-GB" sz="1200" dirty="0">
                <a:solidFill>
                  <a:srgbClr val="FFFFFE"/>
                </a:solidFill>
              </a:rPr>
              <a:t>Lecturer: Trinh Nguyen </a:t>
            </a:r>
            <a:r>
              <a:rPr lang="en-GB" sz="1200" dirty="0" err="1">
                <a:solidFill>
                  <a:srgbClr val="FFFFFE"/>
                </a:solidFill>
              </a:rPr>
              <a:t>Thi</a:t>
            </a:r>
            <a:r>
              <a:rPr lang="en-GB" sz="1200" dirty="0">
                <a:solidFill>
                  <a:srgbClr val="FFFFFE"/>
                </a:solidFill>
              </a:rPr>
              <a:t> Ngoc</a:t>
            </a:r>
            <a:endParaRPr lang="en-PK" sz="1200" dirty="0">
              <a:solidFill>
                <a:srgbClr val="FFFFFE"/>
              </a:solidFill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5409EC7-69B1-45CC-8FB7-1964C1AB67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5509" y="4666480"/>
            <a:ext cx="6832499" cy="0"/>
          </a:xfrm>
          <a:prstGeom prst="line">
            <a:avLst/>
          </a:prstGeom>
          <a:ln w="31750">
            <a:solidFill>
              <a:srgbClr val="41AEBC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8061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21A4066-B261-49FE-952E-A0FE3EE75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81B4579-E2EA-4BD7-94FF-0A0BEE135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2452775D-57B3-3E55-5540-E8BFA97F5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>
            <a:normAutofit/>
          </a:bodyPr>
          <a:lstStyle/>
          <a:p>
            <a:r>
              <a:rPr lang="en-US"/>
              <a:t>Introduction</a:t>
            </a:r>
            <a:endParaRPr lang="en-PK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1958111-BC13-4D45-AB27-0C2C83F9BA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131B2-754C-CB83-E651-9840072E9D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3526523" cy="345061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400" dirty="0"/>
              <a:t>EcoSip is a London-based café combining premium coffee culture with environmental responsibility.</a:t>
            </a:r>
          </a:p>
          <a:p>
            <a:pPr>
              <a:lnSpc>
                <a:spcPct val="110000"/>
              </a:lnSpc>
            </a:pPr>
            <a:r>
              <a:rPr lang="en-GB" sz="1400" dirty="0"/>
              <a:t>Operates under a zero single-use plastic policy, using bamboo cups and wheat straw plates</a:t>
            </a:r>
          </a:p>
          <a:p>
            <a:pPr>
              <a:lnSpc>
                <a:spcPct val="110000"/>
              </a:lnSpc>
            </a:pPr>
            <a:r>
              <a:rPr lang="en-GB" sz="1400" dirty="0"/>
              <a:t>Aims to redefine the café experience by aligning with UK sustainability goals and eco-conscious lifestyles.</a:t>
            </a:r>
          </a:p>
          <a:p>
            <a:pPr>
              <a:lnSpc>
                <a:spcPct val="110000"/>
              </a:lnSpc>
            </a:pPr>
            <a:r>
              <a:rPr lang="en-GB" sz="1400" dirty="0"/>
              <a:t>The concept merges quality, sustainability, and community engagement.</a:t>
            </a:r>
            <a:endParaRPr lang="en-PK" sz="1400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2188758-E18A-4CE5-9D03-F4BF5D887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46003" y="583365"/>
            <a:chExt cx="6091790" cy="5181928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21513DD-C15F-4381-AEA6-ED9E5E218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46003" y="583365"/>
              <a:ext cx="6091790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ED2DE01-7F43-4858-85FC-27022DA78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64828" y="915807"/>
              <a:ext cx="54617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ED006CFB-402B-EE03-4284-D11449B51B5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691" r="19159"/>
          <a:stretch>
            <a:fillRect/>
          </a:stretch>
        </p:blipFill>
        <p:spPr>
          <a:xfrm>
            <a:off x="6093926" y="1116345"/>
            <a:ext cx="4821551" cy="386617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42F4933-2ECF-4EE5-BCE4-F19E3CA609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6FAC23C-014D-4AC5-AD1B-36F7D0E7EF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4169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7BEFDA1A-2A01-4C29-A5D0-AE6F050D0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17 Best Cafes in London: Ace Cafes To Try Right Now">
            <a:extLst>
              <a:ext uri="{FF2B5EF4-FFF2-40B4-BE49-F238E27FC236}">
                <a16:creationId xmlns:a16="http://schemas.microsoft.com/office/drawing/2014/main" id="{9E151FC2-8C85-C6E9-8855-EE91552380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98" r="-1" b="-1"/>
          <a:stretch>
            <a:fillRect/>
          </a:stretch>
        </p:blipFill>
        <p:spPr bwMode="auto">
          <a:xfrm>
            <a:off x="305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081" name="Straight Connector 3080">
            <a:extLst>
              <a:ext uri="{FF2B5EF4-FFF2-40B4-BE49-F238E27FC236}">
                <a16:creationId xmlns:a16="http://schemas.microsoft.com/office/drawing/2014/main" id="{17FD20E5-30AF-47B9-9256-2E8E904CB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0B50607A-44F2-E9B2-161A-90EA0DEB2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GB" dirty="0"/>
              <a:t>Business Overview</a:t>
            </a:r>
            <a:br>
              <a:rPr lang="en-GB" dirty="0"/>
            </a:br>
            <a:endParaRPr lang="en-PK" dirty="0"/>
          </a:p>
        </p:txBody>
      </p:sp>
      <p:sp>
        <p:nvSpPr>
          <p:cNvPr id="3083" name="Rectangle 3082">
            <a:extLst>
              <a:ext uri="{FF2B5EF4-FFF2-40B4-BE49-F238E27FC236}">
                <a16:creationId xmlns:a16="http://schemas.microsoft.com/office/drawing/2014/main" id="{279D3810-B86F-4009-84EC-DE0FEABD6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85" name="Picture 3084">
            <a:extLst>
              <a:ext uri="{FF2B5EF4-FFF2-40B4-BE49-F238E27FC236}">
                <a16:creationId xmlns:a16="http://schemas.microsoft.com/office/drawing/2014/main" id="{C33612A4-0B77-4479-B2AA-F17859955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087" name="Straight Connector 3086">
            <a:extLst>
              <a:ext uri="{FF2B5EF4-FFF2-40B4-BE49-F238E27FC236}">
                <a16:creationId xmlns:a16="http://schemas.microsoft.com/office/drawing/2014/main" id="{078A367A-3E83-4B48-A0F7-43FBE3332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7CC973A1-D505-ED38-98F6-C81FF25639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0087079"/>
              </p:ext>
            </p:extLst>
          </p:nvPr>
        </p:nvGraphicFramePr>
        <p:xfrm>
          <a:off x="1451579" y="2015732"/>
          <a:ext cx="9603275" cy="3450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62754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82E7304-2AC2-4A5C-924D-A6AC3FFC5E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D8F3E1-7A57-D805-1AB3-89D08A867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GB" dirty="0"/>
              <a:t>Unique Selling Proposition (USP)</a:t>
            </a:r>
            <a:br>
              <a:rPr lang="en-GB" dirty="0"/>
            </a:br>
            <a:endParaRPr lang="en-PK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259FEF2-F6A5-442F-BA10-4E39EECD0A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960327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A3C183B1-1D4B-4E3D-A02E-A426E3BFA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452FB0E-9622-0BF2-583E-76B7EA210C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8661280"/>
              </p:ext>
            </p:extLst>
          </p:nvPr>
        </p:nvGraphicFramePr>
        <p:xfrm>
          <a:off x="1450975" y="2331497"/>
          <a:ext cx="9604375" cy="3723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76317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PK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ECF35C3-8B44-4F4B-BD25-4C01823DB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2FA7AD0A-1871-4DF8-9235-F49D0513B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6B04CFB-FAE5-47DD-9B3E-4E9BA7A89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C64446-24A8-0D00-4467-6C1B335B5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600"/>
              <a:t>Pestel Analysis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E68D41B-9286-479F-9AB7-678C8E348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8ACF89C-CFC3-4D68-B3C4-2BEFB7BBE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B770B7D-3C5C-4682-8DF0-20783592F3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6893E11-7EC1-4EB6-A2A8-0B693F8FE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622F7FD7-8884-4FD5-95AB-0B5C6033A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5487" y="977965"/>
            <a:ext cx="6615582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B19776-57AD-85B8-611F-B6C6A62B70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034182" y="1116345"/>
            <a:ext cx="5451302" cy="386617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6EFE474-4FE0-4E8F-8F09-5ED2C9E76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F8B8C81-54DC-4AF5-B682-3A2C70A6B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1626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810100C-B2E3-4BD2-B42B-F78F0239C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BDA076A-A426-4BA4-91D7-2194025E1E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53317" y="1847088"/>
            <a:ext cx="498508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1B825A9-9969-E191-E6E2-6E1A50E91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3318" y="804520"/>
            <a:ext cx="4985079" cy="1049235"/>
          </a:xfrm>
        </p:spPr>
        <p:txBody>
          <a:bodyPr>
            <a:normAutofit/>
          </a:bodyPr>
          <a:lstStyle/>
          <a:p>
            <a:r>
              <a:rPr lang="en-GB" sz="2200"/>
              <a:t>Market &amp; Competitor Snapshot</a:t>
            </a:r>
            <a:br>
              <a:rPr lang="en-GB" sz="2200"/>
            </a:br>
            <a:endParaRPr lang="en-PK" sz="220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6FE94E2-EB97-4BF3-ADFD-1D6ECE62B4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19263DE-9849-4BA8-8990-4AFC76B95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8" y="482171"/>
            <a:ext cx="4641751" cy="5149101"/>
            <a:chOff x="7463259" y="583365"/>
            <a:chExt cx="4641750" cy="5181928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0925473-E783-403A-8BDE-D1EBDAEDA4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9" y="583365"/>
              <a:ext cx="4641750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ABD99F7-1E3E-4B98-A113-A2DAA96D11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8" y="915807"/>
              <a:ext cx="4001651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Metal urn at a funeral">
            <a:extLst>
              <a:ext uri="{FF2B5EF4-FFF2-40B4-BE49-F238E27FC236}">
                <a16:creationId xmlns:a16="http://schemas.microsoft.com/office/drawing/2014/main" id="{B4F5E504-DF3C-F6D2-D1E6-7A8227B844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432" r="30520"/>
          <a:stretch>
            <a:fillRect/>
          </a:stretch>
        </p:blipFill>
        <p:spPr>
          <a:xfrm>
            <a:off x="1271223" y="1116345"/>
            <a:ext cx="3362141" cy="3866172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1D3A415-A246-4398-3B56-0C77054FEB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3317" y="2015732"/>
            <a:ext cx="4985080" cy="345061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500" b="1"/>
              <a:t>Target Market: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1500"/>
              <a:t>Age: 20–35 years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1500"/>
              <a:t>Students &amp; professionals in London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1500"/>
              <a:t>Value sustainability &amp; convenience</a:t>
            </a:r>
          </a:p>
          <a:p>
            <a:pPr>
              <a:lnSpc>
                <a:spcPct val="110000"/>
              </a:lnSpc>
            </a:pPr>
            <a:r>
              <a:rPr lang="en-GB" sz="1500" b="1"/>
              <a:t>Main Competitors: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1500"/>
              <a:t>Starbucks, Costa, Pret A Manger, small eco cafés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1500"/>
              <a:t>EcoSip’s Edge:Combines café culture with retail sustainability.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1500"/>
              <a:t>Offers a lifestyle, not just coffee.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1500"/>
              <a:t>Early adopter advantage in eco-space.</a:t>
            </a:r>
            <a:endParaRPr lang="en-PK" sz="150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63556DA-E50F-49FC-B9C5-16746A9372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2D4E8CC-A5F3-49D3-A830-647340CFFD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9467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4F891EB-ED45-44C3-95D6-FFB2EC07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EA385B8-7C85-4CE0-AE3A-00EB627B3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5A24FE-4009-5768-4873-57F9E52DB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205" y="804519"/>
            <a:ext cx="3241820" cy="4431360"/>
          </a:xfrm>
        </p:spPr>
        <p:txBody>
          <a:bodyPr anchor="ctr">
            <a:normAutofit/>
          </a:bodyPr>
          <a:lstStyle/>
          <a:p>
            <a:r>
              <a:rPr lang="en-GB" b="1" dirty="0"/>
              <a:t>Marketing Strategy (STP + 4Ps)</a:t>
            </a:r>
            <a:br>
              <a:rPr lang="en-GB" b="1" dirty="0"/>
            </a:br>
            <a:endParaRPr lang="en-PK" b="1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9AF263B-E208-40DF-A182-5193478DC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45156" y="890353"/>
            <a:ext cx="0" cy="4572000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4A3B29-6631-DCD9-8238-441A478DD7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7863" y="804520"/>
            <a:ext cx="6102559" cy="4431359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400" b="1"/>
              <a:t>Segmentatio</a:t>
            </a:r>
            <a:r>
              <a:rPr lang="en-GB" sz="1400"/>
              <a:t>n: Demographics (urban youth), psychographics (eco-conscious consumers).</a:t>
            </a:r>
          </a:p>
          <a:p>
            <a:pPr>
              <a:lnSpc>
                <a:spcPct val="110000"/>
              </a:lnSpc>
            </a:pPr>
            <a:r>
              <a:rPr lang="en-GB" sz="1400" b="1"/>
              <a:t>Targeting</a:t>
            </a:r>
            <a:r>
              <a:rPr lang="en-GB" sz="1400"/>
              <a:t>: 20–35-year-old Londoners who pay more for sustainable brands.</a:t>
            </a:r>
          </a:p>
          <a:p>
            <a:pPr>
              <a:lnSpc>
                <a:spcPct val="110000"/>
              </a:lnSpc>
            </a:pPr>
            <a:r>
              <a:rPr lang="en-GB" sz="1400" b="1"/>
              <a:t>Positioning</a:t>
            </a:r>
            <a:r>
              <a:rPr lang="en-GB" sz="1400"/>
              <a:t>: “Where Coffee Meets Sustainability.”</a:t>
            </a:r>
          </a:p>
          <a:p>
            <a:pPr>
              <a:lnSpc>
                <a:spcPct val="110000"/>
              </a:lnSpc>
            </a:pPr>
            <a:r>
              <a:rPr lang="en-GB" sz="1400" b="1"/>
              <a:t>Marketing Mix (4Ps):</a:t>
            </a:r>
            <a:r>
              <a:rPr lang="en-GB" sz="1400"/>
              <a:t>Product: Coffee, snacks, and eco-tableware.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1400"/>
              <a:t>Price: 10% premium over Costa &amp; Pret.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1400"/>
              <a:t>Place: Central London + online delivery (Uber Eats, Deliveroo).</a:t>
            </a: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1400"/>
              <a:t>Promotion: </a:t>
            </a:r>
          </a:p>
          <a:p>
            <a:pPr lvl="2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GB" sz="1400"/>
              <a:t>Instagram &amp; TikTok campaigns (Hou and Li,2025)</a:t>
            </a:r>
          </a:p>
          <a:p>
            <a:pPr lvl="2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GB" sz="1400"/>
              <a:t>Influencer collaborations</a:t>
            </a:r>
          </a:p>
          <a:p>
            <a:pPr lvl="2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GB" sz="1400"/>
              <a:t>Launch event with free reusable cups</a:t>
            </a:r>
          </a:p>
          <a:p>
            <a:pPr lvl="2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GB" sz="1400"/>
              <a:t>Loyalty rewards through app</a:t>
            </a:r>
            <a:endParaRPr lang="en-PK" sz="140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CC0100C-A457-45B1-8A8B-8740F43EC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1573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 descr="Tray of takeaway coffees">
            <a:extLst>
              <a:ext uri="{FF2B5EF4-FFF2-40B4-BE49-F238E27FC236}">
                <a16:creationId xmlns:a16="http://schemas.microsoft.com/office/drawing/2014/main" id="{9053F753-5ED5-0B89-2EF0-789D3D7DC33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8151" r="-1" b="7577"/>
          <a:stretch>
            <a:fillRect/>
          </a:stretch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sp>
        <p:nvSpPr>
          <p:cNvPr id="34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36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65E97D-4091-84C9-C1EE-050D91B2F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en-GB" b="1" dirty="0"/>
              <a:t>KPIs (Month 1 Goals)</a:t>
            </a:r>
            <a:br>
              <a:rPr lang="en-GB" b="1" dirty="0"/>
            </a:br>
            <a:endParaRPr lang="en-PK" b="1" dirty="0"/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CFD300-5603-CAF0-ACD9-7570340033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193800"/>
            <a:ext cx="6085091" cy="4699000"/>
          </a:xfrm>
        </p:spPr>
        <p:txBody>
          <a:bodyPr anchor="ctr">
            <a:normAutofit/>
          </a:bodyPr>
          <a:lstStyle/>
          <a:p>
            <a:r>
              <a:rPr lang="en-US" dirty="0"/>
              <a:t>500 customers served</a:t>
            </a:r>
          </a:p>
          <a:p>
            <a:r>
              <a:rPr lang="en-US" dirty="0"/>
              <a:t>200 reusable cups sold</a:t>
            </a:r>
          </a:p>
          <a:p>
            <a:r>
              <a:rPr lang="en-US" dirty="0"/>
              <a:t>1,500 Instagram followers</a:t>
            </a:r>
          </a:p>
          <a:p>
            <a:r>
              <a:rPr lang="en-US" dirty="0"/>
              <a:t>Customer satisfaction above 85%</a:t>
            </a:r>
          </a:p>
          <a:p>
            <a:r>
              <a:rPr lang="en-US" dirty="0"/>
              <a:t>Achieve brand awareness and break-even by Month 3</a:t>
            </a:r>
            <a:endParaRPr lang="en-PK" dirty="0"/>
          </a:p>
        </p:txBody>
      </p:sp>
      <p:sp>
        <p:nvSpPr>
          <p:cNvPr id="42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3378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630F413-44CE-4746-9821-9E0107978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2D671B1-B099-4F9C-B9CC-9D22B4DAF8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C3EA0E-8F1A-C68C-BDC0-A08F6F846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992" y="707475"/>
            <a:ext cx="3157577" cy="1312001"/>
          </a:xfrm>
        </p:spPr>
        <p:txBody>
          <a:bodyPr anchor="t">
            <a:normAutofit/>
          </a:bodyPr>
          <a:lstStyle/>
          <a:p>
            <a:r>
              <a:rPr lang="en-GB" sz="2800"/>
              <a:t>Funding &amp; Financial Plan</a:t>
            </a:r>
            <a:br>
              <a:rPr lang="en-GB" sz="2800"/>
            </a:br>
            <a:endParaRPr lang="en-PK" sz="280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552FBEF-FA69-427B-8245-0A518E051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55992" y="2146542"/>
            <a:ext cx="315757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Title 1">
            <a:extLst>
              <a:ext uri="{FF2B5EF4-FFF2-40B4-BE49-F238E27FC236}">
                <a16:creationId xmlns:a16="http://schemas.microsoft.com/office/drawing/2014/main" id="{898488B7-DBD3-40E7-B54B-4DA6C5693E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1580" y="3122496"/>
            <a:ext cx="353015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DF7426-B44E-D204-23B4-29CA975AC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4138" y="2273608"/>
            <a:ext cx="3159432" cy="3940925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400" dirty="0"/>
              <a:t>Total Startup Funding Needed: £40,000</a:t>
            </a:r>
          </a:p>
          <a:p>
            <a:pPr lvl="1">
              <a:lnSpc>
                <a:spcPct val="110000"/>
              </a:lnSpc>
            </a:pPr>
            <a:r>
              <a:rPr lang="en-US" sz="1400" dirty="0"/>
              <a:t>£15,000 Founder investment</a:t>
            </a:r>
          </a:p>
          <a:p>
            <a:pPr lvl="1">
              <a:lnSpc>
                <a:spcPct val="110000"/>
              </a:lnSpc>
            </a:pPr>
            <a:r>
              <a:rPr lang="en-US" sz="1400" dirty="0"/>
              <a:t>£25,000 UK Start-Up Loan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400" dirty="0"/>
              <a:t>Fund Allocation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400" dirty="0"/>
              <a:t>Expected Net Cash Flow (Month 1): £3,700</a:t>
            </a:r>
            <a:endParaRPr lang="en-PK" sz="1400" dirty="0"/>
          </a:p>
          <a:p>
            <a:pPr marL="0" indent="0">
              <a:lnSpc>
                <a:spcPct val="110000"/>
              </a:lnSpc>
              <a:buNone/>
            </a:pPr>
            <a:endParaRPr lang="en-US" sz="1400" dirty="0"/>
          </a:p>
          <a:p>
            <a:pPr marL="0" indent="0">
              <a:lnSpc>
                <a:spcPct val="110000"/>
              </a:lnSpc>
              <a:buNone/>
            </a:pPr>
            <a:endParaRPr lang="en-US" sz="1400" dirty="0"/>
          </a:p>
          <a:p>
            <a:pPr marL="0" indent="0">
              <a:lnSpc>
                <a:spcPct val="110000"/>
              </a:lnSpc>
              <a:buNone/>
            </a:pPr>
            <a:endParaRPr lang="en-US" sz="1400" dirty="0"/>
          </a:p>
          <a:p>
            <a:pPr marL="0" indent="0">
              <a:lnSpc>
                <a:spcPct val="110000"/>
              </a:lnSpc>
              <a:buNone/>
            </a:pPr>
            <a:endParaRPr lang="en-US" sz="1400" dirty="0"/>
          </a:p>
          <a:p>
            <a:pPr marL="0" indent="0">
              <a:lnSpc>
                <a:spcPct val="110000"/>
              </a:lnSpc>
              <a:buNone/>
            </a:pPr>
            <a:endParaRPr lang="en-US" sz="1400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8D88AC1-7A47-F6A1-1E8C-7E4BB4822D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725510"/>
              </p:ext>
            </p:extLst>
          </p:nvPr>
        </p:nvGraphicFramePr>
        <p:xfrm>
          <a:off x="1136348" y="822895"/>
          <a:ext cx="5761021" cy="52762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97010">
                  <a:extLst>
                    <a:ext uri="{9D8B030D-6E8A-4147-A177-3AD203B41FA5}">
                      <a16:colId xmlns:a16="http://schemas.microsoft.com/office/drawing/2014/main" val="564194215"/>
                    </a:ext>
                  </a:extLst>
                </a:gridCol>
                <a:gridCol w="1864011">
                  <a:extLst>
                    <a:ext uri="{9D8B030D-6E8A-4147-A177-3AD203B41FA5}">
                      <a16:colId xmlns:a16="http://schemas.microsoft.com/office/drawing/2014/main" val="1261945487"/>
                    </a:ext>
                  </a:extLst>
                </a:gridCol>
              </a:tblGrid>
              <a:tr h="6595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Category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Cost (£)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extLst>
                  <a:ext uri="{0D108BD9-81ED-4DB2-BD59-A6C34878D82A}">
                    <a16:rowId xmlns:a16="http://schemas.microsoft.com/office/drawing/2014/main" val="3523595791"/>
                  </a:ext>
                </a:extLst>
              </a:tr>
              <a:tr h="6595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Café Fit-Out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12,000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extLst>
                  <a:ext uri="{0D108BD9-81ED-4DB2-BD59-A6C34878D82A}">
                    <a16:rowId xmlns:a16="http://schemas.microsoft.com/office/drawing/2014/main" val="1221424421"/>
                  </a:ext>
                </a:extLst>
              </a:tr>
              <a:tr h="6595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Equipment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8,000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extLst>
                  <a:ext uri="{0D108BD9-81ED-4DB2-BD59-A6C34878D82A}">
                    <a16:rowId xmlns:a16="http://schemas.microsoft.com/office/drawing/2014/main" val="3980294439"/>
                  </a:ext>
                </a:extLst>
              </a:tr>
              <a:tr h="6595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Marketing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5,000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extLst>
                  <a:ext uri="{0D108BD9-81ED-4DB2-BD59-A6C34878D82A}">
                    <a16:rowId xmlns:a16="http://schemas.microsoft.com/office/drawing/2014/main" val="1647873010"/>
                  </a:ext>
                </a:extLst>
              </a:tr>
              <a:tr h="6595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 dirty="0">
                          <a:effectLst/>
                        </a:rPr>
                        <a:t>Licences &amp; Permits</a:t>
                      </a:r>
                      <a:endParaRPr lang="en-PK" sz="2800" kern="100" dirty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2,000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extLst>
                  <a:ext uri="{0D108BD9-81ED-4DB2-BD59-A6C34878D82A}">
                    <a16:rowId xmlns:a16="http://schemas.microsoft.com/office/drawing/2014/main" val="1482218545"/>
                  </a:ext>
                </a:extLst>
              </a:tr>
              <a:tr h="6595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Working Capital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7,000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extLst>
                  <a:ext uri="{0D108BD9-81ED-4DB2-BD59-A6C34878D82A}">
                    <a16:rowId xmlns:a16="http://schemas.microsoft.com/office/drawing/2014/main" val="2187882431"/>
                  </a:ext>
                </a:extLst>
              </a:tr>
              <a:tr h="6595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Wages &amp; Operations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6,000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extLst>
                  <a:ext uri="{0D108BD9-81ED-4DB2-BD59-A6C34878D82A}">
                    <a16:rowId xmlns:a16="http://schemas.microsoft.com/office/drawing/2014/main" val="3170742757"/>
                  </a:ext>
                </a:extLst>
              </a:tr>
              <a:tr h="6595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>
                          <a:effectLst/>
                        </a:rPr>
                        <a:t>Total</a:t>
                      </a:r>
                      <a:endParaRPr lang="en-PK" sz="28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PK" sz="2800" kern="100" dirty="0">
                          <a:effectLst/>
                        </a:rPr>
                        <a:t>40,000</a:t>
                      </a:r>
                      <a:endParaRPr lang="en-PK" sz="2800" kern="100" dirty="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2809" marR="162809" marT="0" marB="0"/>
                </a:tc>
                <a:extLst>
                  <a:ext uri="{0D108BD9-81ED-4DB2-BD59-A6C34878D82A}">
                    <a16:rowId xmlns:a16="http://schemas.microsoft.com/office/drawing/2014/main" val="37927144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31249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est coffee in London – 17 great coffee shops to try | CN Traveller">
            <a:extLst>
              <a:ext uri="{FF2B5EF4-FFF2-40B4-BE49-F238E27FC236}">
                <a16:creationId xmlns:a16="http://schemas.microsoft.com/office/drawing/2014/main" id="{DFDA6AD8-9AF0-F29B-6EE6-BBBC29A4D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07" r="9090" b="9482"/>
          <a:stretch>
            <a:fillRect/>
          </a:stretch>
        </p:blipFill>
        <p:spPr bwMode="auto">
          <a:xfrm>
            <a:off x="2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3" name="Rectangle 4102">
            <a:extLst>
              <a:ext uri="{FF2B5EF4-FFF2-40B4-BE49-F238E27FC236}">
                <a16:creationId xmlns:a16="http://schemas.microsoft.com/office/drawing/2014/main" id="{F2AF0D79-4A1A-4F27-B9F0-CF252C4AC9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8" y="636753"/>
            <a:ext cx="8299435" cy="5572810"/>
          </a:xfrm>
          <a:prstGeom prst="rect">
            <a:avLst/>
          </a:prstGeom>
          <a:solidFill>
            <a:srgbClr val="000001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DC6997-0D43-D065-E63F-76711B9FF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017" y="804520"/>
            <a:ext cx="6815731" cy="1049235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E"/>
                </a:solidFill>
              </a:rPr>
              <a:t>Risks, and Mitigation </a:t>
            </a:r>
            <a:br>
              <a:rPr lang="en-GB" b="1">
                <a:solidFill>
                  <a:srgbClr val="FFFFFE"/>
                </a:solidFill>
              </a:rPr>
            </a:br>
            <a:endParaRPr lang="en-PK" b="1">
              <a:solidFill>
                <a:srgbClr val="FFFFFE"/>
              </a:solidFill>
            </a:endParaRPr>
          </a:p>
        </p:txBody>
      </p:sp>
      <p:cxnSp>
        <p:nvCxnSpPr>
          <p:cNvPr id="4105" name="Straight Connector 4104">
            <a:extLst>
              <a:ext uri="{FF2B5EF4-FFF2-40B4-BE49-F238E27FC236}">
                <a16:creationId xmlns:a16="http://schemas.microsoft.com/office/drawing/2014/main" id="{8E83266B-97F8-4AB9-818F-3A70E8D85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06385" y="1847088"/>
            <a:ext cx="6813363" cy="0"/>
          </a:xfrm>
          <a:prstGeom prst="line">
            <a:avLst/>
          </a:prstGeom>
          <a:ln w="31750">
            <a:solidFill>
              <a:srgbClr val="BF822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BFEB85D-7DAE-654B-7E72-5E0E93C5FF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6712079"/>
              </p:ext>
            </p:extLst>
          </p:nvPr>
        </p:nvGraphicFramePr>
        <p:xfrm>
          <a:off x="1304017" y="2015733"/>
          <a:ext cx="6815731" cy="4021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88813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4F891EB-ED45-44C3-95D6-FFB2EC07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A385B8-7C85-4CE0-AE3A-00EB627B3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603F81-856D-C329-C5F2-5FB3B4EAA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205" y="804519"/>
            <a:ext cx="3241820" cy="4431360"/>
          </a:xfrm>
        </p:spPr>
        <p:txBody>
          <a:bodyPr anchor="ctr">
            <a:normAutofit/>
          </a:bodyPr>
          <a:lstStyle/>
          <a:p>
            <a:r>
              <a:rPr lang="en-GB" b="1" dirty="0"/>
              <a:t>Conclusion</a:t>
            </a:r>
            <a:endParaRPr lang="en-PK" b="1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AF263B-E208-40DF-A182-5193478DC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45156" y="890353"/>
            <a:ext cx="0" cy="4572000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F814C6-36B4-96B2-3A3F-2046F5902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7863" y="804520"/>
            <a:ext cx="6102559" cy="4431359"/>
          </a:xfrm>
        </p:spPr>
        <p:txBody>
          <a:bodyPr anchor="ctr">
            <a:normAutofit/>
          </a:bodyPr>
          <a:lstStyle/>
          <a:p>
            <a:r>
              <a:rPr lang="en-GB"/>
              <a:t>EcoSip integrates sustainability and profitability, turning coffee drinking into an eco-conscious lifestyle choice. With clear strategy, strong brand identity, and scalable model, EcoSip is ready to become London’s leading eco-café.</a:t>
            </a:r>
            <a:endParaRPr lang="en-PK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CC0100C-A457-45B1-8A8B-8740F43EC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4178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7BFC9-113F-53AD-D7A3-EDF5672C86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 b="1" dirty="0"/>
              <a:t>References</a:t>
            </a:r>
            <a:endParaRPr lang="en-PK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D21B8-88F3-7519-BD95-2671295FB4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45061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600" b="0" i="0">
                <a:effectLst/>
                <a:latin typeface="Arial" panose="020B0604020202020204" pitchFamily="34" charset="0"/>
              </a:rPr>
              <a:t>Poortinga, W. and Whitaker, L., 2018. Promoting the use of reusable coffee cups through environmental messaging, the provision of alternatives and financial incentives. </a:t>
            </a:r>
            <a:r>
              <a:rPr lang="en-US" sz="1600" b="0" i="1">
                <a:effectLst/>
                <a:latin typeface="Arial" panose="020B0604020202020204" pitchFamily="34" charset="0"/>
              </a:rPr>
              <a:t>Sustainability</a:t>
            </a:r>
            <a:r>
              <a:rPr lang="en-US" sz="1600" b="0" i="0">
                <a:effectLst/>
                <a:latin typeface="Arial" panose="020B0604020202020204" pitchFamily="34" charset="0"/>
              </a:rPr>
              <a:t>, </a:t>
            </a:r>
            <a:r>
              <a:rPr lang="en-US" sz="1600" b="0" i="1">
                <a:effectLst/>
                <a:latin typeface="Arial" panose="020B0604020202020204" pitchFamily="34" charset="0"/>
              </a:rPr>
              <a:t>10</a:t>
            </a:r>
            <a:r>
              <a:rPr lang="en-US" sz="1600" b="0" i="0">
                <a:effectLst/>
                <a:latin typeface="Arial" panose="020B0604020202020204" pitchFamily="34" charset="0"/>
              </a:rPr>
              <a:t>(3), p.873.</a:t>
            </a:r>
          </a:p>
          <a:p>
            <a:pPr>
              <a:lnSpc>
                <a:spcPct val="110000"/>
              </a:lnSpc>
            </a:pPr>
            <a:r>
              <a:rPr lang="en-US" sz="1600"/>
              <a:t>Nguyen, T., 2018. Establishing a Customer Approach and a Product Promotion Plan for a Start-up Busi-ness in Fruit and Tea Based Beverages.</a:t>
            </a:r>
          </a:p>
          <a:p>
            <a:pPr>
              <a:lnSpc>
                <a:spcPct val="110000"/>
              </a:lnSpc>
            </a:pPr>
            <a:r>
              <a:rPr lang="en-US" sz="1600"/>
              <a:t>George, A.S. and George, A.H., 2023. Biodegradable ecofriendly sustainable tableware and packaging: A comprehensive review of materials, manufacturing, and applications. Partners Universal International Research Journal, 2(2), pp.202-228.</a:t>
            </a:r>
          </a:p>
          <a:p>
            <a:pPr>
              <a:lnSpc>
                <a:spcPct val="110000"/>
              </a:lnSpc>
            </a:pPr>
            <a:r>
              <a:rPr lang="en-US" sz="1600"/>
              <a:t>Hou, J.Z. and Li, X., 2025. Promoting Social Marketing on Social Media: Using TikTok as an Engaging Platform to Reduce Food Waste. In Contemporary Issues in Social Media Marketing (pp. 72-85). Routledge.</a:t>
            </a:r>
          </a:p>
          <a:p>
            <a:pPr>
              <a:lnSpc>
                <a:spcPct val="110000"/>
              </a:lnSpc>
            </a:pPr>
            <a:endParaRPr lang="en-US" sz="1600"/>
          </a:p>
          <a:p>
            <a:pPr>
              <a:lnSpc>
                <a:spcPct val="110000"/>
              </a:lnSpc>
            </a:pPr>
            <a:endParaRPr lang="en-PK" sz="1600"/>
          </a:p>
        </p:txBody>
      </p:sp>
    </p:spTree>
    <p:extLst>
      <p:ext uri="{BB962C8B-B14F-4D97-AF65-F5344CB8AC3E}">
        <p14:creationId xmlns:p14="http://schemas.microsoft.com/office/powerpoint/2010/main" val="38872748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5EE879502A9D4DADA33D6549DBA247" ma:contentTypeVersion="6" ma:contentTypeDescription="Create a new document." ma:contentTypeScope="" ma:versionID="16f0f94779d5e9c4f76172a89f7ee3af">
  <xsd:schema xmlns:xsd="http://www.w3.org/2001/XMLSchema" xmlns:xs="http://www.w3.org/2001/XMLSchema" xmlns:p="http://schemas.microsoft.com/office/2006/metadata/properties" xmlns:ns3="da69d5cf-6f67-4dd8-895c-7d8e0160c443" targetNamespace="http://schemas.microsoft.com/office/2006/metadata/properties" ma:root="true" ma:fieldsID="55236b723bae46b8de5809a50a81994a" ns3:_="">
    <xsd:import namespace="da69d5cf-6f67-4dd8-895c-7d8e0160c443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69d5cf-6f67-4dd8-895c-7d8e0160c443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a69d5cf-6f67-4dd8-895c-7d8e0160c443" xsi:nil="true"/>
  </documentManagement>
</p:properties>
</file>

<file path=customXml/itemProps1.xml><?xml version="1.0" encoding="utf-8"?>
<ds:datastoreItem xmlns:ds="http://schemas.openxmlformats.org/officeDocument/2006/customXml" ds:itemID="{381E6A4D-E551-4AD0-A1BD-5FA8ECE838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69d5cf-6f67-4dd8-895c-7d8e0160c4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58D2B95-A04E-4D90-A2B5-DC3B21E388E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1477302-3B94-4FB9-9431-A1BC0A6D2D6B}">
  <ds:schemaRefs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purl.org/dc/dcmitype/"/>
    <ds:schemaRef ds:uri="http://schemas.microsoft.com/office/infopath/2007/PartnerControls"/>
    <ds:schemaRef ds:uri="da69d5cf-6f67-4dd8-895c-7d8e0160c443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103</TotalTime>
  <Words>705</Words>
  <Application>Microsoft Office PowerPoint</Application>
  <PresentationFormat>Widescreen</PresentationFormat>
  <Paragraphs>95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Courier New</vt:lpstr>
      <vt:lpstr>Gill Sans MT</vt:lpstr>
      <vt:lpstr>Times New Roman</vt:lpstr>
      <vt:lpstr>Wingdings</vt:lpstr>
      <vt:lpstr>Gallery</vt:lpstr>
      <vt:lpstr>EcoSip: Sustainable Café Startup</vt:lpstr>
      <vt:lpstr>Introduction</vt:lpstr>
      <vt:lpstr>Business Overview </vt:lpstr>
      <vt:lpstr>Unique Selling Proposition (USP) </vt:lpstr>
      <vt:lpstr>Pestel Analysis</vt:lpstr>
      <vt:lpstr>Market &amp; Competitor Snapshot </vt:lpstr>
      <vt:lpstr>Marketing Strategy (STP + 4Ps) </vt:lpstr>
      <vt:lpstr>KPIs (Month 1 Goals) </vt:lpstr>
      <vt:lpstr>Funding &amp; Financial Plan </vt:lpstr>
      <vt:lpstr>Risks, and Mitigation  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01-134222-134</dc:creator>
  <cp:lastModifiedBy>Hammad Talib (2423857)</cp:lastModifiedBy>
  <cp:revision>3</cp:revision>
  <dcterms:created xsi:type="dcterms:W3CDTF">2025-10-31T11:35:03Z</dcterms:created>
  <dcterms:modified xsi:type="dcterms:W3CDTF">2025-11-05T19:53:58Z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0x0101003F5EE879502A9D4DADA33D6549DBA247</vt:lpwstr>
  </property>
</Properties>
</file>