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56" r:id="rId2"/>
    <p:sldId id="273" r:id="rId3"/>
    <p:sldId id="272" r:id="rId4"/>
    <p:sldId id="260" r:id="rId5"/>
    <p:sldId id="265" r:id="rId6"/>
    <p:sldId id="266" r:id="rId7"/>
    <p:sldId id="267" r:id="rId8"/>
    <p:sldId id="277" r:id="rId9"/>
    <p:sldId id="276" r:id="rId10"/>
    <p:sldId id="274" r:id="rId11"/>
    <p:sldId id="275" r:id="rId12"/>
    <p:sldId id="259" r:id="rId13"/>
    <p:sldId id="262" r:id="rId14"/>
    <p:sldId id="263" r:id="rId15"/>
    <p:sldId id="264" r:id="rId16"/>
    <p:sldId id="268" r:id="rId17"/>
    <p:sldId id="269" r:id="rId18"/>
    <p:sldId id="270" r:id="rId19"/>
    <p:sldId id="271" r:id="rId2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222FF26-197A-4771-88EC-D1C16E98283A}" v="54" dt="2022-10-10T09:43:00.3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85077" autoAdjust="0"/>
  </p:normalViewPr>
  <p:slideViewPr>
    <p:cSldViewPr snapToGrid="0">
      <p:cViewPr varScale="1">
        <p:scale>
          <a:sx n="77" d="100"/>
          <a:sy n="77" d="100"/>
        </p:scale>
        <p:origin x="99"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28"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 Id="rId30"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222FF26-197A-4771-88EC-D1C16E98283A}"/>
    <pc:docChg chg="custSel modSld sldOrd">
      <pc:chgData name="Laura Knight" userId="fcc6b1b8-7f69-4c06-9fd3-1a1553b3cd99" providerId="ADAL" clId="{8222FF26-197A-4771-88EC-D1C16E98283A}" dt="2022-10-10T09:44:35.900" v="66"/>
      <pc:docMkLst>
        <pc:docMk/>
      </pc:docMkLst>
      <pc:sldChg chg="ord">
        <pc:chgData name="Laura Knight" userId="fcc6b1b8-7f69-4c06-9fd3-1a1553b3cd99" providerId="ADAL" clId="{8222FF26-197A-4771-88EC-D1C16E98283A}" dt="2022-10-10T09:44:18.367" v="62"/>
        <pc:sldMkLst>
          <pc:docMk/>
          <pc:sldMk cId="175908749" sldId="259"/>
        </pc:sldMkLst>
      </pc:sldChg>
      <pc:sldChg chg="modSp mod modAnim">
        <pc:chgData name="Laura Knight" userId="fcc6b1b8-7f69-4c06-9fd3-1a1553b3cd99" providerId="ADAL" clId="{8222FF26-197A-4771-88EC-D1C16E98283A}" dt="2022-10-10T09:38:11.703" v="41" actId="20577"/>
        <pc:sldMkLst>
          <pc:docMk/>
          <pc:sldMk cId="1744005939" sldId="260"/>
        </pc:sldMkLst>
        <pc:spChg chg="mod">
          <ac:chgData name="Laura Knight" userId="fcc6b1b8-7f69-4c06-9fd3-1a1553b3cd99" providerId="ADAL" clId="{8222FF26-197A-4771-88EC-D1C16E98283A}" dt="2022-10-10T09:38:11.703" v="41" actId="20577"/>
          <ac:spMkLst>
            <pc:docMk/>
            <pc:sldMk cId="1744005939" sldId="260"/>
            <ac:spMk id="3" creationId="{87C16481-EFFC-4F8B-8903-AF4B0671D7A1}"/>
          </ac:spMkLst>
        </pc:spChg>
      </pc:sldChg>
      <pc:sldChg chg="modSp ord">
        <pc:chgData name="Laura Knight" userId="fcc6b1b8-7f69-4c06-9fd3-1a1553b3cd99" providerId="ADAL" clId="{8222FF26-197A-4771-88EC-D1C16E98283A}" dt="2022-10-10T09:43:43.705" v="56"/>
        <pc:sldMkLst>
          <pc:docMk/>
          <pc:sldMk cId="1093964641" sldId="265"/>
        </pc:sldMkLst>
        <pc:spChg chg="mod">
          <ac:chgData name="Laura Knight" userId="fcc6b1b8-7f69-4c06-9fd3-1a1553b3cd99" providerId="ADAL" clId="{8222FF26-197A-4771-88EC-D1C16E98283A}" dt="2022-10-10T09:43:00.374" v="54" actId="20577"/>
          <ac:spMkLst>
            <pc:docMk/>
            <pc:sldMk cId="1093964641" sldId="265"/>
            <ac:spMk id="3" creationId="{ABB23CE9-0F5E-4B7A-9B14-8917A1053232}"/>
          </ac:spMkLst>
        </pc:spChg>
      </pc:sldChg>
      <pc:sldChg chg="ord">
        <pc:chgData name="Laura Knight" userId="fcc6b1b8-7f69-4c06-9fd3-1a1553b3cd99" providerId="ADAL" clId="{8222FF26-197A-4771-88EC-D1C16E98283A}" dt="2022-10-10T09:43:53.062" v="58"/>
        <pc:sldMkLst>
          <pc:docMk/>
          <pc:sldMk cId="2320014209" sldId="266"/>
        </pc:sldMkLst>
      </pc:sldChg>
      <pc:sldChg chg="ord">
        <pc:chgData name="Laura Knight" userId="fcc6b1b8-7f69-4c06-9fd3-1a1553b3cd99" providerId="ADAL" clId="{8222FF26-197A-4771-88EC-D1C16E98283A}" dt="2022-10-10T09:44:35.900" v="66"/>
        <pc:sldMkLst>
          <pc:docMk/>
          <pc:sldMk cId="721624748" sldId="267"/>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844BD9-152D-46D3-A712-1C83289622F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B73F05AB-9460-4FAD-B759-0466EF790852}">
      <dgm:prSet/>
      <dgm:spPr/>
      <dgm:t>
        <a:bodyPr/>
        <a:lstStyle/>
        <a:p>
          <a:r>
            <a:rPr lang="en-GB" dirty="0"/>
            <a:t>If this does not apply, the jury will be told to consider these two issues:</a:t>
          </a:r>
          <a:endParaRPr lang="en-US" dirty="0"/>
        </a:p>
      </dgm:t>
    </dgm:pt>
    <dgm:pt modelId="{D4D6E717-066E-43E5-92F1-9108080A2766}" type="parTrans" cxnId="{9A89E21A-E2FB-4099-A8F4-035005CA90F4}">
      <dgm:prSet/>
      <dgm:spPr/>
      <dgm:t>
        <a:bodyPr/>
        <a:lstStyle/>
        <a:p>
          <a:endParaRPr lang="en-US"/>
        </a:p>
      </dgm:t>
    </dgm:pt>
    <dgm:pt modelId="{C83E8937-6D98-41C0-A465-9DC2405C98D2}" type="sibTrans" cxnId="{9A89E21A-E2FB-4099-A8F4-035005CA90F4}">
      <dgm:prSet/>
      <dgm:spPr/>
      <dgm:t>
        <a:bodyPr/>
        <a:lstStyle/>
        <a:p>
          <a:endParaRPr lang="en-US"/>
        </a:p>
      </dgm:t>
    </dgm:pt>
    <dgm:pt modelId="{FE8778BB-B271-47E6-A5F4-9D8D6889EB81}">
      <dgm:prSet/>
      <dgm:spPr/>
      <dgm:t>
        <a:bodyPr/>
        <a:lstStyle/>
        <a:p>
          <a:r>
            <a:rPr lang="en-GB" dirty="0"/>
            <a:t>(2) Did the D appreciate the consequences were virtually certain to occur?</a:t>
          </a:r>
          <a:endParaRPr lang="en-US" dirty="0"/>
        </a:p>
      </dgm:t>
    </dgm:pt>
    <dgm:pt modelId="{DC6EB86A-B77D-4540-83AB-F9DCF676AA99}" type="parTrans" cxnId="{FBA16F75-E37D-410B-98D3-9B9A2BBA80F3}">
      <dgm:prSet/>
      <dgm:spPr/>
      <dgm:t>
        <a:bodyPr/>
        <a:lstStyle/>
        <a:p>
          <a:endParaRPr lang="en-US"/>
        </a:p>
      </dgm:t>
    </dgm:pt>
    <dgm:pt modelId="{1237B81F-0F4E-4046-A19D-9A631BEFA2DF}" type="sibTrans" cxnId="{FBA16F75-E37D-410B-98D3-9B9A2BBA80F3}">
      <dgm:prSet/>
      <dgm:spPr/>
      <dgm:t>
        <a:bodyPr/>
        <a:lstStyle/>
        <a:p>
          <a:endParaRPr lang="en-US"/>
        </a:p>
      </dgm:t>
    </dgm:pt>
    <dgm:pt modelId="{FAD6276A-FB6F-4759-AA12-7F7C11E83A7B}">
      <dgm:prSet/>
      <dgm:spPr/>
      <dgm:t>
        <a:bodyPr/>
        <a:lstStyle/>
        <a:p>
          <a:r>
            <a:rPr lang="en-GB" dirty="0"/>
            <a:t>(1) Was the consequence virtually certain to occur from the defendant’s act (or omission)?</a:t>
          </a:r>
          <a:endParaRPr lang="en-US" dirty="0"/>
        </a:p>
      </dgm:t>
    </dgm:pt>
    <dgm:pt modelId="{934E88D1-D883-4C32-98E4-D3D915EEEFC7}" type="parTrans" cxnId="{83C53066-C71F-4EEE-AE9C-E23B2481D8CC}">
      <dgm:prSet/>
      <dgm:spPr/>
      <dgm:t>
        <a:bodyPr/>
        <a:lstStyle/>
        <a:p>
          <a:endParaRPr lang="en-GB"/>
        </a:p>
      </dgm:t>
    </dgm:pt>
    <dgm:pt modelId="{08FFCF38-972A-45E0-A1C1-3C1D0869E8E5}" type="sibTrans" cxnId="{83C53066-C71F-4EEE-AE9C-E23B2481D8CC}">
      <dgm:prSet/>
      <dgm:spPr/>
      <dgm:t>
        <a:bodyPr/>
        <a:lstStyle/>
        <a:p>
          <a:endParaRPr lang="en-GB"/>
        </a:p>
      </dgm:t>
    </dgm:pt>
    <dgm:pt modelId="{06322D7E-41C9-4E9C-9E3C-F37B232D2CF2}" type="pres">
      <dgm:prSet presAssocID="{30844BD9-152D-46D3-A712-1C83289622FE}" presName="linear" presStyleCnt="0">
        <dgm:presLayoutVars>
          <dgm:animLvl val="lvl"/>
          <dgm:resizeHandles val="exact"/>
        </dgm:presLayoutVars>
      </dgm:prSet>
      <dgm:spPr/>
    </dgm:pt>
    <dgm:pt modelId="{A9949777-80CF-4F16-BAD5-A26379ECDB14}" type="pres">
      <dgm:prSet presAssocID="{B73F05AB-9460-4FAD-B759-0466EF790852}" presName="parentText" presStyleLbl="node1" presStyleIdx="0" presStyleCnt="3">
        <dgm:presLayoutVars>
          <dgm:chMax val="0"/>
          <dgm:bulletEnabled val="1"/>
        </dgm:presLayoutVars>
      </dgm:prSet>
      <dgm:spPr/>
    </dgm:pt>
    <dgm:pt modelId="{A76B1B46-25F8-4B15-BDF3-2623BC3CD1B3}" type="pres">
      <dgm:prSet presAssocID="{C83E8937-6D98-41C0-A465-9DC2405C98D2}" presName="spacer" presStyleCnt="0"/>
      <dgm:spPr/>
    </dgm:pt>
    <dgm:pt modelId="{35CD7AF4-2A57-4D6B-9CF0-3EA373C52DDA}" type="pres">
      <dgm:prSet presAssocID="{FAD6276A-FB6F-4759-AA12-7F7C11E83A7B}" presName="parentText" presStyleLbl="node1" presStyleIdx="1" presStyleCnt="3">
        <dgm:presLayoutVars>
          <dgm:chMax val="0"/>
          <dgm:bulletEnabled val="1"/>
        </dgm:presLayoutVars>
      </dgm:prSet>
      <dgm:spPr/>
    </dgm:pt>
    <dgm:pt modelId="{6585F8A6-833F-4BE2-8F48-796A9BD06774}" type="pres">
      <dgm:prSet presAssocID="{08FFCF38-972A-45E0-A1C1-3C1D0869E8E5}" presName="spacer" presStyleCnt="0"/>
      <dgm:spPr/>
    </dgm:pt>
    <dgm:pt modelId="{C90DE583-744A-4A80-97AD-BA6D9B180105}" type="pres">
      <dgm:prSet presAssocID="{FE8778BB-B271-47E6-A5F4-9D8D6889EB81}" presName="parentText" presStyleLbl="node1" presStyleIdx="2" presStyleCnt="3">
        <dgm:presLayoutVars>
          <dgm:chMax val="0"/>
          <dgm:bulletEnabled val="1"/>
        </dgm:presLayoutVars>
      </dgm:prSet>
      <dgm:spPr/>
    </dgm:pt>
  </dgm:ptLst>
  <dgm:cxnLst>
    <dgm:cxn modelId="{9A89E21A-E2FB-4099-A8F4-035005CA90F4}" srcId="{30844BD9-152D-46D3-A712-1C83289622FE}" destId="{B73F05AB-9460-4FAD-B759-0466EF790852}" srcOrd="0" destOrd="0" parTransId="{D4D6E717-066E-43E5-92F1-9108080A2766}" sibTransId="{C83E8937-6D98-41C0-A465-9DC2405C98D2}"/>
    <dgm:cxn modelId="{83C53066-C71F-4EEE-AE9C-E23B2481D8CC}" srcId="{30844BD9-152D-46D3-A712-1C83289622FE}" destId="{FAD6276A-FB6F-4759-AA12-7F7C11E83A7B}" srcOrd="1" destOrd="0" parTransId="{934E88D1-D883-4C32-98E4-D3D915EEEFC7}" sibTransId="{08FFCF38-972A-45E0-A1C1-3C1D0869E8E5}"/>
    <dgm:cxn modelId="{FBA16F75-E37D-410B-98D3-9B9A2BBA80F3}" srcId="{30844BD9-152D-46D3-A712-1C83289622FE}" destId="{FE8778BB-B271-47E6-A5F4-9D8D6889EB81}" srcOrd="2" destOrd="0" parTransId="{DC6EB86A-B77D-4540-83AB-F9DCF676AA99}" sibTransId="{1237B81F-0F4E-4046-A19D-9A631BEFA2DF}"/>
    <dgm:cxn modelId="{A023AEAD-5957-42D7-B0AB-53A1C68136E8}" type="presOf" srcId="{FE8778BB-B271-47E6-A5F4-9D8D6889EB81}" destId="{C90DE583-744A-4A80-97AD-BA6D9B180105}" srcOrd="0" destOrd="0" presId="urn:microsoft.com/office/officeart/2005/8/layout/vList2"/>
    <dgm:cxn modelId="{D7911BB0-9202-4736-A28E-964C7AB3F983}" type="presOf" srcId="{FAD6276A-FB6F-4759-AA12-7F7C11E83A7B}" destId="{35CD7AF4-2A57-4D6B-9CF0-3EA373C52DDA}" srcOrd="0" destOrd="0" presId="urn:microsoft.com/office/officeart/2005/8/layout/vList2"/>
    <dgm:cxn modelId="{6BAA43B4-CBDC-4B81-8D44-EF208220FBEF}" type="presOf" srcId="{30844BD9-152D-46D3-A712-1C83289622FE}" destId="{06322D7E-41C9-4E9C-9E3C-F37B232D2CF2}" srcOrd="0" destOrd="0" presId="urn:microsoft.com/office/officeart/2005/8/layout/vList2"/>
    <dgm:cxn modelId="{AC736FD0-EF3D-4231-8A23-3B68EA6D6947}" type="presOf" srcId="{B73F05AB-9460-4FAD-B759-0466EF790852}" destId="{A9949777-80CF-4F16-BAD5-A26379ECDB14}" srcOrd="0" destOrd="0" presId="urn:microsoft.com/office/officeart/2005/8/layout/vList2"/>
    <dgm:cxn modelId="{B77AACFA-D6A7-4417-AD40-18988D836339}" type="presParOf" srcId="{06322D7E-41C9-4E9C-9E3C-F37B232D2CF2}" destId="{A9949777-80CF-4F16-BAD5-A26379ECDB14}" srcOrd="0" destOrd="0" presId="urn:microsoft.com/office/officeart/2005/8/layout/vList2"/>
    <dgm:cxn modelId="{8EAF93F0-E50F-467D-852F-69D97FA0280C}" type="presParOf" srcId="{06322D7E-41C9-4E9C-9E3C-F37B232D2CF2}" destId="{A76B1B46-25F8-4B15-BDF3-2623BC3CD1B3}" srcOrd="1" destOrd="0" presId="urn:microsoft.com/office/officeart/2005/8/layout/vList2"/>
    <dgm:cxn modelId="{D32259F5-82FF-4184-9DF4-6837DF56B2F2}" type="presParOf" srcId="{06322D7E-41C9-4E9C-9E3C-F37B232D2CF2}" destId="{35CD7AF4-2A57-4D6B-9CF0-3EA373C52DDA}" srcOrd="2" destOrd="0" presId="urn:microsoft.com/office/officeart/2005/8/layout/vList2"/>
    <dgm:cxn modelId="{1A602214-63D4-44F9-B1DC-7536FFB4C71C}" type="presParOf" srcId="{06322D7E-41C9-4E9C-9E3C-F37B232D2CF2}" destId="{6585F8A6-833F-4BE2-8F48-796A9BD06774}" srcOrd="3" destOrd="0" presId="urn:microsoft.com/office/officeart/2005/8/layout/vList2"/>
    <dgm:cxn modelId="{45C58951-8F34-4F87-8BA3-6383A375CFA7}" type="presParOf" srcId="{06322D7E-41C9-4E9C-9E3C-F37B232D2CF2}" destId="{C90DE583-744A-4A80-97AD-BA6D9B18010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706D9A-5063-4B0D-AFDF-A29D9D3E76FB}"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7CE18A0-15BD-4EA6-854B-2ADC17CC6E9D}">
      <dgm:prSet/>
      <dgm:spPr/>
      <dgm:t>
        <a:bodyPr/>
        <a:lstStyle/>
        <a:p>
          <a:pPr>
            <a:defRPr cap="all"/>
          </a:pPr>
          <a:r>
            <a:rPr lang="en-GB"/>
            <a:t>Non-state of mind</a:t>
          </a:r>
          <a:endParaRPr lang="en-US"/>
        </a:p>
      </dgm:t>
    </dgm:pt>
    <dgm:pt modelId="{7926698A-7A0F-469D-BF20-06714E8BF5AF}" type="parTrans" cxnId="{FFADC3B8-14E3-4ED2-A00C-086C28DF710E}">
      <dgm:prSet/>
      <dgm:spPr/>
      <dgm:t>
        <a:bodyPr/>
        <a:lstStyle/>
        <a:p>
          <a:endParaRPr lang="en-US"/>
        </a:p>
      </dgm:t>
    </dgm:pt>
    <dgm:pt modelId="{49506B58-68DB-4247-9D62-F031E0A6E0CC}" type="sibTrans" cxnId="{FFADC3B8-14E3-4ED2-A00C-086C28DF710E}">
      <dgm:prSet/>
      <dgm:spPr/>
      <dgm:t>
        <a:bodyPr/>
        <a:lstStyle/>
        <a:p>
          <a:endParaRPr lang="en-US"/>
        </a:p>
      </dgm:t>
    </dgm:pt>
    <dgm:pt modelId="{211D732E-FDE4-487D-A43D-F8BCD2C936C1}">
      <dgm:prSet/>
      <dgm:spPr/>
      <dgm:t>
        <a:bodyPr/>
        <a:lstStyle/>
        <a:p>
          <a:pPr>
            <a:defRPr cap="all"/>
          </a:pPr>
          <a:r>
            <a:rPr lang="en-GB"/>
            <a:t>D fails to meet the standard of conduct expected of the reasonable person</a:t>
          </a:r>
          <a:endParaRPr lang="en-US"/>
        </a:p>
      </dgm:t>
    </dgm:pt>
    <dgm:pt modelId="{9DD93E3A-B3B4-42E5-9FEC-97B3770A02AE}" type="parTrans" cxnId="{08BCB006-2BAB-4BF7-B2F8-C416DBEBE19D}">
      <dgm:prSet/>
      <dgm:spPr/>
      <dgm:t>
        <a:bodyPr/>
        <a:lstStyle/>
        <a:p>
          <a:endParaRPr lang="en-US"/>
        </a:p>
      </dgm:t>
    </dgm:pt>
    <dgm:pt modelId="{53ECBBAA-EA1C-43F8-8134-C15FC8ACFDB3}" type="sibTrans" cxnId="{08BCB006-2BAB-4BF7-B2F8-C416DBEBE19D}">
      <dgm:prSet/>
      <dgm:spPr/>
      <dgm:t>
        <a:bodyPr/>
        <a:lstStyle/>
        <a:p>
          <a:endParaRPr lang="en-US"/>
        </a:p>
      </dgm:t>
    </dgm:pt>
    <dgm:pt modelId="{CE20455A-6CD0-4DD7-B3A7-CEBB77927878}" type="pres">
      <dgm:prSet presAssocID="{B0706D9A-5063-4B0D-AFDF-A29D9D3E76FB}" presName="root" presStyleCnt="0">
        <dgm:presLayoutVars>
          <dgm:dir/>
          <dgm:resizeHandles val="exact"/>
        </dgm:presLayoutVars>
      </dgm:prSet>
      <dgm:spPr/>
    </dgm:pt>
    <dgm:pt modelId="{F780A185-7C87-4AD0-BA8E-B77ED5CDD44A}" type="pres">
      <dgm:prSet presAssocID="{A7CE18A0-15BD-4EA6-854B-2ADC17CC6E9D}" presName="compNode" presStyleCnt="0"/>
      <dgm:spPr/>
    </dgm:pt>
    <dgm:pt modelId="{5D3F338C-5199-4553-A16E-0AC218D2069D}" type="pres">
      <dgm:prSet presAssocID="{A7CE18A0-15BD-4EA6-854B-2ADC17CC6E9D}" presName="iconBgRect" presStyleLbl="bgShp" presStyleIdx="0" presStyleCnt="2"/>
      <dgm:spPr/>
    </dgm:pt>
    <dgm:pt modelId="{416CE5DC-E8DD-40CA-8AA1-4F55E055A3F5}" type="pres">
      <dgm:prSet presAssocID="{A7CE18A0-15BD-4EA6-854B-2ADC17CC6E9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9FF1C15-1CDC-4C78-AF93-EB105CB7E259}" type="pres">
      <dgm:prSet presAssocID="{A7CE18A0-15BD-4EA6-854B-2ADC17CC6E9D}" presName="spaceRect" presStyleCnt="0"/>
      <dgm:spPr/>
    </dgm:pt>
    <dgm:pt modelId="{72D06552-70D3-428D-BB1D-6A54187D832D}" type="pres">
      <dgm:prSet presAssocID="{A7CE18A0-15BD-4EA6-854B-2ADC17CC6E9D}" presName="textRect" presStyleLbl="revTx" presStyleIdx="0" presStyleCnt="2">
        <dgm:presLayoutVars>
          <dgm:chMax val="1"/>
          <dgm:chPref val="1"/>
        </dgm:presLayoutVars>
      </dgm:prSet>
      <dgm:spPr/>
    </dgm:pt>
    <dgm:pt modelId="{297C305B-3E81-4CA7-B56C-FCF9106815D4}" type="pres">
      <dgm:prSet presAssocID="{49506B58-68DB-4247-9D62-F031E0A6E0CC}" presName="sibTrans" presStyleCnt="0"/>
      <dgm:spPr/>
    </dgm:pt>
    <dgm:pt modelId="{DEE9543C-2FF5-4F40-B229-AEB2DEC58E83}" type="pres">
      <dgm:prSet presAssocID="{211D732E-FDE4-487D-A43D-F8BCD2C936C1}" presName="compNode" presStyleCnt="0"/>
      <dgm:spPr/>
    </dgm:pt>
    <dgm:pt modelId="{1B83CAC4-7A7F-408E-B478-3CA841CA3A74}" type="pres">
      <dgm:prSet presAssocID="{211D732E-FDE4-487D-A43D-F8BCD2C936C1}" presName="iconBgRect" presStyleLbl="bgShp" presStyleIdx="1" presStyleCnt="2"/>
      <dgm:spPr/>
    </dgm:pt>
    <dgm:pt modelId="{A48F7577-D546-43E3-86DA-4F0C42F2277C}" type="pres">
      <dgm:prSet presAssocID="{211D732E-FDE4-487D-A43D-F8BCD2C936C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5EE67D03-4434-4590-AC2D-7775CE5E7BF5}" type="pres">
      <dgm:prSet presAssocID="{211D732E-FDE4-487D-A43D-F8BCD2C936C1}" presName="spaceRect" presStyleCnt="0"/>
      <dgm:spPr/>
    </dgm:pt>
    <dgm:pt modelId="{72F78005-E7A1-434A-A8C0-6DCC2652EB5C}" type="pres">
      <dgm:prSet presAssocID="{211D732E-FDE4-487D-A43D-F8BCD2C936C1}" presName="textRect" presStyleLbl="revTx" presStyleIdx="1" presStyleCnt="2">
        <dgm:presLayoutVars>
          <dgm:chMax val="1"/>
          <dgm:chPref val="1"/>
        </dgm:presLayoutVars>
      </dgm:prSet>
      <dgm:spPr/>
    </dgm:pt>
  </dgm:ptLst>
  <dgm:cxnLst>
    <dgm:cxn modelId="{08BCB006-2BAB-4BF7-B2F8-C416DBEBE19D}" srcId="{B0706D9A-5063-4B0D-AFDF-A29D9D3E76FB}" destId="{211D732E-FDE4-487D-A43D-F8BCD2C936C1}" srcOrd="1" destOrd="0" parTransId="{9DD93E3A-B3B4-42E5-9FEC-97B3770A02AE}" sibTransId="{53ECBBAA-EA1C-43F8-8134-C15FC8ACFDB3}"/>
    <dgm:cxn modelId="{11CED226-8F33-412F-AAEE-1E7A1AD1ABFA}" type="presOf" srcId="{A7CE18A0-15BD-4EA6-854B-2ADC17CC6E9D}" destId="{72D06552-70D3-428D-BB1D-6A54187D832D}" srcOrd="0" destOrd="0" presId="urn:microsoft.com/office/officeart/2018/5/layout/IconCircleLabelList"/>
    <dgm:cxn modelId="{74D43F75-8729-4E8E-A0AC-FDDDFDA8E49D}" type="presOf" srcId="{B0706D9A-5063-4B0D-AFDF-A29D9D3E76FB}" destId="{CE20455A-6CD0-4DD7-B3A7-CEBB77927878}" srcOrd="0" destOrd="0" presId="urn:microsoft.com/office/officeart/2018/5/layout/IconCircleLabelList"/>
    <dgm:cxn modelId="{FFADC3B8-14E3-4ED2-A00C-086C28DF710E}" srcId="{B0706D9A-5063-4B0D-AFDF-A29D9D3E76FB}" destId="{A7CE18A0-15BD-4EA6-854B-2ADC17CC6E9D}" srcOrd="0" destOrd="0" parTransId="{7926698A-7A0F-469D-BF20-06714E8BF5AF}" sibTransId="{49506B58-68DB-4247-9D62-F031E0A6E0CC}"/>
    <dgm:cxn modelId="{B47060DF-584F-4D81-B893-3F9E2CD31567}" type="presOf" srcId="{211D732E-FDE4-487D-A43D-F8BCD2C936C1}" destId="{72F78005-E7A1-434A-A8C0-6DCC2652EB5C}" srcOrd="0" destOrd="0" presId="urn:microsoft.com/office/officeart/2018/5/layout/IconCircleLabelList"/>
    <dgm:cxn modelId="{28FEDEE2-6EC8-44BA-BDFA-23DF01C31ED9}" type="presParOf" srcId="{CE20455A-6CD0-4DD7-B3A7-CEBB77927878}" destId="{F780A185-7C87-4AD0-BA8E-B77ED5CDD44A}" srcOrd="0" destOrd="0" presId="urn:microsoft.com/office/officeart/2018/5/layout/IconCircleLabelList"/>
    <dgm:cxn modelId="{EFE8AE23-E762-4B84-A361-3F154AE85309}" type="presParOf" srcId="{F780A185-7C87-4AD0-BA8E-B77ED5CDD44A}" destId="{5D3F338C-5199-4553-A16E-0AC218D2069D}" srcOrd="0" destOrd="0" presId="urn:microsoft.com/office/officeart/2018/5/layout/IconCircleLabelList"/>
    <dgm:cxn modelId="{2662973A-B5A6-405B-9F58-AB37B70F479A}" type="presParOf" srcId="{F780A185-7C87-4AD0-BA8E-B77ED5CDD44A}" destId="{416CE5DC-E8DD-40CA-8AA1-4F55E055A3F5}" srcOrd="1" destOrd="0" presId="urn:microsoft.com/office/officeart/2018/5/layout/IconCircleLabelList"/>
    <dgm:cxn modelId="{0DFE30FD-DE08-46BC-AB67-4E263F3ADBF4}" type="presParOf" srcId="{F780A185-7C87-4AD0-BA8E-B77ED5CDD44A}" destId="{E9FF1C15-1CDC-4C78-AF93-EB105CB7E259}" srcOrd="2" destOrd="0" presId="urn:microsoft.com/office/officeart/2018/5/layout/IconCircleLabelList"/>
    <dgm:cxn modelId="{160AE4E0-2B67-45D8-B398-8C971B97BC57}" type="presParOf" srcId="{F780A185-7C87-4AD0-BA8E-B77ED5CDD44A}" destId="{72D06552-70D3-428D-BB1D-6A54187D832D}" srcOrd="3" destOrd="0" presId="urn:microsoft.com/office/officeart/2018/5/layout/IconCircleLabelList"/>
    <dgm:cxn modelId="{0DB41D68-B5E0-40F6-87A7-50FDEACAC53C}" type="presParOf" srcId="{CE20455A-6CD0-4DD7-B3A7-CEBB77927878}" destId="{297C305B-3E81-4CA7-B56C-FCF9106815D4}" srcOrd="1" destOrd="0" presId="urn:microsoft.com/office/officeart/2018/5/layout/IconCircleLabelList"/>
    <dgm:cxn modelId="{779BC34E-DC14-4145-916A-E591B0CDDEA2}" type="presParOf" srcId="{CE20455A-6CD0-4DD7-B3A7-CEBB77927878}" destId="{DEE9543C-2FF5-4F40-B229-AEB2DEC58E83}" srcOrd="2" destOrd="0" presId="urn:microsoft.com/office/officeart/2018/5/layout/IconCircleLabelList"/>
    <dgm:cxn modelId="{9D203F1E-6CF3-464E-864C-BD4EC4ED7659}" type="presParOf" srcId="{DEE9543C-2FF5-4F40-B229-AEB2DEC58E83}" destId="{1B83CAC4-7A7F-408E-B478-3CA841CA3A74}" srcOrd="0" destOrd="0" presId="urn:microsoft.com/office/officeart/2018/5/layout/IconCircleLabelList"/>
    <dgm:cxn modelId="{2E2CC28C-3180-4C47-A487-275F6DE0DC5D}" type="presParOf" srcId="{DEE9543C-2FF5-4F40-B229-AEB2DEC58E83}" destId="{A48F7577-D546-43E3-86DA-4F0C42F2277C}" srcOrd="1" destOrd="0" presId="urn:microsoft.com/office/officeart/2018/5/layout/IconCircleLabelList"/>
    <dgm:cxn modelId="{4FEE8E15-3567-4103-9545-77A7481168BB}" type="presParOf" srcId="{DEE9543C-2FF5-4F40-B229-AEB2DEC58E83}" destId="{5EE67D03-4434-4590-AC2D-7775CE5E7BF5}" srcOrd="2" destOrd="0" presId="urn:microsoft.com/office/officeart/2018/5/layout/IconCircleLabelList"/>
    <dgm:cxn modelId="{076DDB3C-D1A9-457E-A453-6C7824B1E2B3}" type="presParOf" srcId="{DEE9543C-2FF5-4F40-B229-AEB2DEC58E83}" destId="{72F78005-E7A1-434A-A8C0-6DCC2652EB5C}"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49777-80CF-4F16-BAD5-A26379ECDB14}">
      <dsp:nvSpPr>
        <dsp:cNvPr id="0" name=""/>
        <dsp:cNvSpPr/>
      </dsp:nvSpPr>
      <dsp:spPr>
        <a:xfrm>
          <a:off x="0" y="20663"/>
          <a:ext cx="6263640"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If this does not apply, the jury will be told to consider these two issues:</a:t>
          </a:r>
          <a:endParaRPr lang="en-US" sz="3200" kern="1200" dirty="0"/>
        </a:p>
      </dsp:txBody>
      <dsp:txXfrm>
        <a:off x="85900" y="106563"/>
        <a:ext cx="6091840" cy="1587880"/>
      </dsp:txXfrm>
    </dsp:sp>
    <dsp:sp modelId="{35CD7AF4-2A57-4D6B-9CF0-3EA373C52DDA}">
      <dsp:nvSpPr>
        <dsp:cNvPr id="0" name=""/>
        <dsp:cNvSpPr/>
      </dsp:nvSpPr>
      <dsp:spPr>
        <a:xfrm>
          <a:off x="0" y="1872503"/>
          <a:ext cx="6263640"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(1) Was the consequence virtually certain to occur from the defendant’s act (or omission)?</a:t>
          </a:r>
          <a:endParaRPr lang="en-US" sz="3200" kern="1200" dirty="0"/>
        </a:p>
      </dsp:txBody>
      <dsp:txXfrm>
        <a:off x="85900" y="1958403"/>
        <a:ext cx="6091840" cy="1587880"/>
      </dsp:txXfrm>
    </dsp:sp>
    <dsp:sp modelId="{C90DE583-744A-4A80-97AD-BA6D9B180105}">
      <dsp:nvSpPr>
        <dsp:cNvPr id="0" name=""/>
        <dsp:cNvSpPr/>
      </dsp:nvSpPr>
      <dsp:spPr>
        <a:xfrm>
          <a:off x="0" y="3724344"/>
          <a:ext cx="6263640"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dirty="0"/>
            <a:t>(2) Did the D appreciate the consequences were virtually certain to occur?</a:t>
          </a:r>
          <a:endParaRPr lang="en-US" sz="3200" kern="1200" dirty="0"/>
        </a:p>
      </dsp:txBody>
      <dsp:txXfrm>
        <a:off x="85900" y="3810244"/>
        <a:ext cx="6091840"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F338C-5199-4553-A16E-0AC218D2069D}">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CE5DC-E8DD-40CA-8AA1-4F55E055A3F5}">
      <dsp:nvSpPr>
        <dsp:cNvPr id="0" name=""/>
        <dsp:cNvSpPr/>
      </dsp:nvSpPr>
      <dsp:spPr>
        <a:xfrm>
          <a:off x="2512800" y="843669"/>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D06552-70D3-428D-BB1D-6A54187D832D}">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Non-state of mind</a:t>
          </a:r>
          <a:endParaRPr lang="en-US" sz="1700" kern="1200"/>
        </a:p>
      </dsp:txBody>
      <dsp:txXfrm>
        <a:off x="1342800" y="3255669"/>
        <a:ext cx="3600000" cy="720000"/>
      </dsp:txXfrm>
    </dsp:sp>
    <dsp:sp modelId="{1B83CAC4-7A7F-408E-B478-3CA841CA3A74}">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8F7577-D546-43E3-86DA-4F0C42F2277C}">
      <dsp:nvSpPr>
        <dsp:cNvPr id="0" name=""/>
        <dsp:cNvSpPr/>
      </dsp:nvSpPr>
      <dsp:spPr>
        <a:xfrm>
          <a:off x="6742800" y="843669"/>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F78005-E7A1-434A-A8C0-6DCC2652EB5C}">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D fails to meet the standard of conduct expected of the reasonable person</a:t>
          </a:r>
          <a:endParaRPr lang="en-US" sz="1700" kern="1200"/>
        </a:p>
      </dsp:txBody>
      <dsp:txXfrm>
        <a:off x="5572800" y="3255669"/>
        <a:ext cx="360000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7AFBE-536C-4F0F-903C-B4579662B234}" type="datetimeFigureOut">
              <a:rPr lang="en-GB"/>
              <a:t>10/10/2022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ABB3383-1F68-4378-AD27-2D66F225342B}" type="slidenum">
              <a:rPr lang="en-GB"/>
              <a:t>‹#›</a:t>
            </a:fld>
            <a:endParaRPr lang="en-GB"/>
          </a:p>
        </p:txBody>
      </p:sp>
    </p:spTree>
    <p:extLst>
      <p:ext uri="{BB962C8B-B14F-4D97-AF65-F5344CB8AC3E}">
        <p14:creationId xmlns:p14="http://schemas.microsoft.com/office/powerpoint/2010/main" val="195789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a:t>
            </a:fld>
            <a:endParaRPr lang="en-GB"/>
          </a:p>
        </p:txBody>
      </p:sp>
    </p:spTree>
    <p:extLst>
      <p:ext uri="{BB962C8B-B14F-4D97-AF65-F5344CB8AC3E}">
        <p14:creationId xmlns:p14="http://schemas.microsoft.com/office/powerpoint/2010/main" val="3719786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a:t>
            </a:r>
          </a:p>
        </p:txBody>
      </p:sp>
      <p:sp>
        <p:nvSpPr>
          <p:cNvPr id="4" name="Slide Number Placeholder 3"/>
          <p:cNvSpPr>
            <a:spLocks noGrp="1"/>
          </p:cNvSpPr>
          <p:nvPr>
            <p:ph type="sldNum" sz="quarter" idx="5"/>
          </p:nvPr>
        </p:nvSpPr>
        <p:spPr/>
        <p:txBody>
          <a:bodyPr/>
          <a:lstStyle/>
          <a:p>
            <a:fld id="{6ABB3383-1F68-4378-AD27-2D66F225342B}" type="slidenum">
              <a:rPr lang="en-GB" smtClean="0"/>
              <a:t>2</a:t>
            </a:fld>
            <a:endParaRPr lang="en-GB"/>
          </a:p>
        </p:txBody>
      </p:sp>
    </p:spTree>
    <p:extLst>
      <p:ext uri="{BB962C8B-B14F-4D97-AF65-F5344CB8AC3E}">
        <p14:creationId xmlns:p14="http://schemas.microsoft.com/office/powerpoint/2010/main" val="3616829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3</a:t>
            </a:fld>
            <a:endParaRPr lang="en-GB"/>
          </a:p>
        </p:txBody>
      </p:sp>
    </p:spTree>
    <p:extLst>
      <p:ext uri="{BB962C8B-B14F-4D97-AF65-F5344CB8AC3E}">
        <p14:creationId xmlns:p14="http://schemas.microsoft.com/office/powerpoint/2010/main" val="3984166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4</a:t>
            </a:fld>
            <a:endParaRPr lang="en-GB"/>
          </a:p>
        </p:txBody>
      </p:sp>
    </p:spTree>
    <p:extLst>
      <p:ext uri="{BB962C8B-B14F-4D97-AF65-F5344CB8AC3E}">
        <p14:creationId xmlns:p14="http://schemas.microsoft.com/office/powerpoint/2010/main" val="2680787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5</a:t>
            </a:fld>
            <a:endParaRPr lang="en-GB"/>
          </a:p>
        </p:txBody>
      </p:sp>
    </p:spTree>
    <p:extLst>
      <p:ext uri="{BB962C8B-B14F-4D97-AF65-F5344CB8AC3E}">
        <p14:creationId xmlns:p14="http://schemas.microsoft.com/office/powerpoint/2010/main" val="3217704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6</a:t>
            </a:fld>
            <a:endParaRPr lang="en-GB"/>
          </a:p>
        </p:txBody>
      </p:sp>
    </p:spTree>
    <p:extLst>
      <p:ext uri="{BB962C8B-B14F-4D97-AF65-F5344CB8AC3E}">
        <p14:creationId xmlns:p14="http://schemas.microsoft.com/office/powerpoint/2010/main" val="2903900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6ABB3383-1F68-4378-AD27-2D66F225342B}" type="slidenum">
              <a:rPr lang="en-GB" smtClean="0"/>
              <a:t>8</a:t>
            </a:fld>
            <a:endParaRPr lang="en-GB"/>
          </a:p>
        </p:txBody>
      </p:sp>
    </p:spTree>
    <p:extLst>
      <p:ext uri="{BB962C8B-B14F-4D97-AF65-F5344CB8AC3E}">
        <p14:creationId xmlns:p14="http://schemas.microsoft.com/office/powerpoint/2010/main" val="1404612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9</a:t>
            </a:fld>
            <a:endParaRPr lang="en-GB"/>
          </a:p>
        </p:txBody>
      </p:sp>
    </p:spTree>
    <p:extLst>
      <p:ext uri="{BB962C8B-B14F-4D97-AF65-F5344CB8AC3E}">
        <p14:creationId xmlns:p14="http://schemas.microsoft.com/office/powerpoint/2010/main" val="1797490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10</a:t>
            </a:fld>
            <a:endParaRPr lang="en-GB"/>
          </a:p>
        </p:txBody>
      </p:sp>
    </p:spTree>
    <p:extLst>
      <p:ext uri="{BB962C8B-B14F-4D97-AF65-F5344CB8AC3E}">
        <p14:creationId xmlns:p14="http://schemas.microsoft.com/office/powerpoint/2010/main" val="10873475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11</a:t>
            </a:fld>
            <a:endParaRPr lang="en-GB"/>
          </a:p>
        </p:txBody>
      </p:sp>
    </p:spTree>
    <p:extLst>
      <p:ext uri="{BB962C8B-B14F-4D97-AF65-F5344CB8AC3E}">
        <p14:creationId xmlns:p14="http://schemas.microsoft.com/office/powerpoint/2010/main" val="3023468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13</a:t>
            </a:fld>
            <a:endParaRPr lang="en-GB"/>
          </a:p>
        </p:txBody>
      </p:sp>
    </p:spTree>
    <p:extLst>
      <p:ext uri="{BB962C8B-B14F-4D97-AF65-F5344CB8AC3E}">
        <p14:creationId xmlns:p14="http://schemas.microsoft.com/office/powerpoint/2010/main" val="31440677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14</a:t>
            </a:fld>
            <a:endParaRPr lang="en-GB"/>
          </a:p>
        </p:txBody>
      </p:sp>
    </p:spTree>
    <p:extLst>
      <p:ext uri="{BB962C8B-B14F-4D97-AF65-F5344CB8AC3E}">
        <p14:creationId xmlns:p14="http://schemas.microsoft.com/office/powerpoint/2010/main" val="29292987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6ABB3383-1F68-4378-AD27-2D66F225342B}" type="slidenum">
              <a:rPr lang="en-GB"/>
              <a:t>15</a:t>
            </a:fld>
            <a:endParaRPr lang="en-GB"/>
          </a:p>
        </p:txBody>
      </p:sp>
    </p:spTree>
    <p:extLst>
      <p:ext uri="{BB962C8B-B14F-4D97-AF65-F5344CB8AC3E}">
        <p14:creationId xmlns:p14="http://schemas.microsoft.com/office/powerpoint/2010/main" val="23856122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ABB3383-1F68-4378-AD27-2D66F225342B}" type="slidenum">
              <a:rPr lang="en-GB" smtClean="0"/>
              <a:t>16</a:t>
            </a:fld>
            <a:endParaRPr lang="en-GB"/>
          </a:p>
        </p:txBody>
      </p:sp>
    </p:spTree>
    <p:extLst>
      <p:ext uri="{BB962C8B-B14F-4D97-AF65-F5344CB8AC3E}">
        <p14:creationId xmlns:p14="http://schemas.microsoft.com/office/powerpoint/2010/main" val="40451611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Option C is correct. For recklessness, the risk must be unjustified and it is here, as there is no social utility in setting fire to premises. An awareness of even the smallest risk of causing death would be sufficient to satisfy the </a:t>
            </a:r>
            <a:r>
              <a:rPr lang="en-GB" dirty="0" err="1"/>
              <a:t>mens</a:t>
            </a:r>
            <a:r>
              <a:rPr lang="en-GB" dirty="0"/>
              <a:t> rea. Although employees rarely stay late, they do on occasion and the defendant did not check the offices were empty. </a:t>
            </a:r>
          </a:p>
          <a:p>
            <a:endParaRPr lang="en-GB" dirty="0"/>
          </a:p>
          <a:p>
            <a:r>
              <a:rPr lang="en-GB" dirty="0"/>
              <a:t>Option A is wrong as the woman’s direct intent – her aim or purpose – was financial and she had no desire to kill her employee. </a:t>
            </a:r>
          </a:p>
          <a:p>
            <a:r>
              <a:rPr lang="en-GB" dirty="0"/>
              <a:t>Option B is also wrong. For indirect intent, the consequence (the death) must be virtually certain and this objective test may be satisfied. However, it would be difficult for the prosecution to prove that the woman appreciated this. Her evidence is that she cannot recall anyone having been in the offices at 11pm previously. Option D is wrong as the test for recklessness is subjective and so what the reasonable person would have foreseen is irrelevant. Option E is wrong as the woman is criminally liable for the employee’s death. </a:t>
            </a:r>
          </a:p>
        </p:txBody>
      </p:sp>
      <p:sp>
        <p:nvSpPr>
          <p:cNvPr id="4" name="Slide Number Placeholder 3"/>
          <p:cNvSpPr>
            <a:spLocks noGrp="1"/>
          </p:cNvSpPr>
          <p:nvPr>
            <p:ph type="sldNum" sz="quarter" idx="5"/>
          </p:nvPr>
        </p:nvSpPr>
        <p:spPr/>
        <p:txBody>
          <a:bodyPr/>
          <a:lstStyle/>
          <a:p>
            <a:fld id="{6ABB3383-1F68-4378-AD27-2D66F225342B}" type="slidenum">
              <a:rPr lang="en-GB" smtClean="0"/>
              <a:t>17</a:t>
            </a:fld>
            <a:endParaRPr lang="en-GB"/>
          </a:p>
        </p:txBody>
      </p:sp>
    </p:spTree>
    <p:extLst>
      <p:ext uri="{BB962C8B-B14F-4D97-AF65-F5344CB8AC3E}">
        <p14:creationId xmlns:p14="http://schemas.microsoft.com/office/powerpoint/2010/main" val="143302050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Answer The correct answer is option A. The prosecution are unlikely to prove that the man was guilty of careless driving. To do so, they would need to prove that he was negligent, namely, that his driving fell below what would be expected of a competent and careful driver. This is unlikely because the collision was caused when the vehicle in front braked suddenly without warning. For this reason, options C and D are wrong. However, the man is likely to be convicted of driving with excess alcohol despite the fact he believed he was drinking orange juice and even if his drink was spiked because this is an offence of strict liability. Thus, options B and D are wrong. Option E is wrong as there is no rule that states a person may not be charged in circumstances where their drink was spiked.</a:t>
            </a:r>
          </a:p>
        </p:txBody>
      </p:sp>
      <p:sp>
        <p:nvSpPr>
          <p:cNvPr id="4" name="Slide Number Placeholder 3"/>
          <p:cNvSpPr>
            <a:spLocks noGrp="1"/>
          </p:cNvSpPr>
          <p:nvPr>
            <p:ph type="sldNum" sz="quarter" idx="5"/>
          </p:nvPr>
        </p:nvSpPr>
        <p:spPr/>
        <p:txBody>
          <a:bodyPr/>
          <a:lstStyle/>
          <a:p>
            <a:fld id="{6ABB3383-1F68-4378-AD27-2D66F225342B}" type="slidenum">
              <a:rPr lang="en-GB" smtClean="0"/>
              <a:t>18</a:t>
            </a:fld>
            <a:endParaRPr lang="en-GB"/>
          </a:p>
        </p:txBody>
      </p:sp>
    </p:spTree>
    <p:extLst>
      <p:ext uri="{BB962C8B-B14F-4D97-AF65-F5344CB8AC3E}">
        <p14:creationId xmlns:p14="http://schemas.microsoft.com/office/powerpoint/2010/main" val="17003554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 is the correct option. </a:t>
            </a:r>
          </a:p>
          <a:p>
            <a:r>
              <a:rPr lang="en-GB" dirty="0"/>
              <a:t>Where the offence may be committed recklessly, there is no need to consider transferred malice as the defendant is only required to foresee the risk of any harm to anyone. Option A is wrong as the doctrine of transferred malice will apply. The defendant’s intention to punch the man may be transferred to the woman as he commits the actus reus of assault against her and this is the same offence which he intends for the man. Option C is also wrong. Malice may be transferred from person to person, or from object to object, but not where the actus reus and </a:t>
            </a:r>
            <a:r>
              <a:rPr lang="en-GB" dirty="0" err="1"/>
              <a:t>mens</a:t>
            </a:r>
            <a:r>
              <a:rPr lang="en-GB" dirty="0"/>
              <a:t> rea relate to different types of offences. In this example, the man commits assault but intends criminal damage. Option D does not correctly describe the man’s liability. Where a combination of events has led to the unlawful outcome, the courts have interpreted these consecutive events as a ‘single transaction’. This is a way of circumventing the requirement for the actus reus and the </a:t>
            </a:r>
            <a:r>
              <a:rPr lang="en-GB" dirty="0" err="1"/>
              <a:t>mens</a:t>
            </a:r>
            <a:r>
              <a:rPr lang="en-GB" dirty="0"/>
              <a:t> rea to coincide in time. Option E is wrong as the unlawful application of force (hitting the woman) and the eventual act causing death (dropping her) are part of the same sequence of events, so the fact there was a lapse in time between the two does not enable the man to escape liability.</a:t>
            </a:r>
          </a:p>
        </p:txBody>
      </p:sp>
      <p:sp>
        <p:nvSpPr>
          <p:cNvPr id="4" name="Slide Number Placeholder 3"/>
          <p:cNvSpPr>
            <a:spLocks noGrp="1"/>
          </p:cNvSpPr>
          <p:nvPr>
            <p:ph type="sldNum" sz="quarter" idx="5"/>
          </p:nvPr>
        </p:nvSpPr>
        <p:spPr/>
        <p:txBody>
          <a:bodyPr/>
          <a:lstStyle/>
          <a:p>
            <a:fld id="{6ABB3383-1F68-4378-AD27-2D66F225342B}" type="slidenum">
              <a:rPr lang="en-GB" smtClean="0"/>
              <a:t>19</a:t>
            </a:fld>
            <a:endParaRPr lang="en-GB"/>
          </a:p>
        </p:txBody>
      </p:sp>
    </p:spTree>
    <p:extLst>
      <p:ext uri="{BB962C8B-B14F-4D97-AF65-F5344CB8AC3E}">
        <p14:creationId xmlns:p14="http://schemas.microsoft.com/office/powerpoint/2010/main" val="3539044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10/10/2022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10/10/2022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10/10/2022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10/10/2022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10/10/2022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10/10/2022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tiP0DjxhDsI?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524000" y="2776538"/>
            <a:ext cx="9144000" cy="1381188"/>
          </a:xfrm>
        </p:spPr>
        <p:txBody>
          <a:bodyPr anchor="ctr">
            <a:normAutofit/>
          </a:bodyPr>
          <a:lstStyle/>
          <a:p>
            <a:r>
              <a:rPr lang="en-GB" sz="4000" dirty="0" err="1">
                <a:solidFill>
                  <a:schemeClr val="bg2"/>
                </a:solidFill>
                <a:cs typeface="Calibri Light"/>
              </a:rPr>
              <a:t>Mens</a:t>
            </a:r>
            <a:r>
              <a:rPr lang="en-GB" sz="4000" dirty="0">
                <a:solidFill>
                  <a:schemeClr val="bg2"/>
                </a:solidFill>
                <a:cs typeface="Calibri Light"/>
              </a:rPr>
              <a:t> rea workshop</a:t>
            </a:r>
            <a:endParaRPr lang="en-GB" sz="4000" dirty="0">
              <a:solidFill>
                <a:schemeClr val="bg2"/>
              </a:solidFill>
            </a:endParaRPr>
          </a:p>
        </p:txBody>
      </p:sp>
      <p:sp>
        <p:nvSpPr>
          <p:cNvPr id="3" name="TextBox 2"/>
          <p:cNvSpPr txBox="1"/>
          <p:nvPr/>
        </p:nvSpPr>
        <p:spPr>
          <a:xfrm>
            <a:off x="5196840" y="4343400"/>
            <a:ext cx="7393578" cy="369332"/>
          </a:xfrm>
          <a:prstGeom prst="rect">
            <a:avLst/>
          </a:prstGeom>
          <a:noFill/>
        </p:spPr>
        <p:txBody>
          <a:bodyPr wrap="square" rtlCol="0">
            <a:spAutoFit/>
          </a:bodyPr>
          <a:lstStyle/>
          <a:p>
            <a:r>
              <a:rPr lang="en-GB" dirty="0"/>
              <a:t>Laura Knight</a:t>
            </a: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9FF99BD-075F-4761-A995-6FC574BD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A7B21A54-9BA3-4EA9-B460-5A829ADD90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1">
            <a:extLst>
              <a:ext uri="{FF2B5EF4-FFF2-40B4-BE49-F238E27FC236}">
                <a16:creationId xmlns:a16="http://schemas.microsoft.com/office/drawing/2014/main" id="{6FA8F714-B9D8-488A-8CCA-E9948FF91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A0F2F8-F0A6-C24D-B2E7-6AE436C85761}"/>
              </a:ext>
            </a:extLst>
          </p:cNvPr>
          <p:cNvPicPr>
            <a:picLocks noChangeAspect="1"/>
          </p:cNvPicPr>
          <p:nvPr/>
        </p:nvPicPr>
        <p:blipFill>
          <a:blip r:embed="rId3"/>
          <a:stretch>
            <a:fillRect/>
          </a:stretch>
        </p:blipFill>
        <p:spPr>
          <a:xfrm>
            <a:off x="1120477" y="2604966"/>
            <a:ext cx="9951041" cy="1641922"/>
          </a:xfrm>
          <a:prstGeom prst="rect">
            <a:avLst/>
          </a:prstGeom>
        </p:spPr>
      </p:pic>
      <p:sp>
        <p:nvSpPr>
          <p:cNvPr id="5" name="TextBox 4">
            <a:extLst>
              <a:ext uri="{FF2B5EF4-FFF2-40B4-BE49-F238E27FC236}">
                <a16:creationId xmlns:a16="http://schemas.microsoft.com/office/drawing/2014/main" id="{ECC4F781-6FFF-1218-B580-03E083D3DD4F}"/>
              </a:ext>
            </a:extLst>
          </p:cNvPr>
          <p:cNvSpPr txBox="1"/>
          <p:nvPr/>
        </p:nvSpPr>
        <p:spPr>
          <a:xfrm>
            <a:off x="2679700" y="4584379"/>
            <a:ext cx="6547528" cy="1384995"/>
          </a:xfrm>
          <a:prstGeom prst="rect">
            <a:avLst/>
          </a:prstGeom>
          <a:noFill/>
        </p:spPr>
        <p:txBody>
          <a:bodyPr wrap="square">
            <a:spAutoFit/>
          </a:bodyPr>
          <a:lstStyle/>
          <a:p>
            <a:pPr algn="ctr"/>
            <a:r>
              <a:rPr lang="en-GB" sz="2800" dirty="0"/>
              <a:t>‘the unlawful killing of another human being within the Queen’s peace, with malice aforethought’</a:t>
            </a:r>
          </a:p>
        </p:txBody>
      </p:sp>
    </p:spTree>
    <p:extLst>
      <p:ext uri="{BB962C8B-B14F-4D97-AF65-F5344CB8AC3E}">
        <p14:creationId xmlns:p14="http://schemas.microsoft.com/office/powerpoint/2010/main" val="2933606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1DDAAB-715E-42FE-CEB3-1E6A25EA54EA}"/>
              </a:ext>
            </a:extLst>
          </p:cNvPr>
          <p:cNvSpPr>
            <a:spLocks noGrp="1"/>
          </p:cNvSpPr>
          <p:nvPr>
            <p:ph type="title"/>
          </p:nvPr>
        </p:nvSpPr>
        <p:spPr>
          <a:xfrm>
            <a:off x="963211" y="-198177"/>
            <a:ext cx="3816095" cy="1938076"/>
          </a:xfrm>
        </p:spPr>
        <p:txBody>
          <a:bodyPr>
            <a:normAutofit/>
          </a:bodyPr>
          <a:lstStyle/>
          <a:p>
            <a:r>
              <a:rPr lang="en-GB" dirty="0" err="1"/>
              <a:t>Mens</a:t>
            </a:r>
            <a:r>
              <a:rPr lang="en-GB" dirty="0"/>
              <a:t> rea</a:t>
            </a:r>
          </a:p>
        </p:txBody>
      </p:sp>
      <p:sp>
        <p:nvSpPr>
          <p:cNvPr id="3" name="Content Placeholder 2">
            <a:extLst>
              <a:ext uri="{FF2B5EF4-FFF2-40B4-BE49-F238E27FC236}">
                <a16:creationId xmlns:a16="http://schemas.microsoft.com/office/drawing/2014/main" id="{D89B4142-8C3D-C080-F2AC-8100FE54FF76}"/>
              </a:ext>
            </a:extLst>
          </p:cNvPr>
          <p:cNvSpPr>
            <a:spLocks noGrp="1"/>
          </p:cNvSpPr>
          <p:nvPr>
            <p:ph idx="1"/>
          </p:nvPr>
        </p:nvSpPr>
        <p:spPr>
          <a:xfrm>
            <a:off x="431800" y="1739901"/>
            <a:ext cx="4222497" cy="4437062"/>
          </a:xfrm>
        </p:spPr>
        <p:txBody>
          <a:bodyPr>
            <a:normAutofit fontScale="92500" lnSpcReduction="20000"/>
          </a:bodyPr>
          <a:lstStyle/>
          <a:p>
            <a:pPr marL="0" indent="0">
              <a:buNone/>
            </a:pPr>
            <a:r>
              <a:rPr lang="en-GB" sz="1800" b="1" i="1" dirty="0" err="1"/>
              <a:t>Larsonneur</a:t>
            </a:r>
            <a:r>
              <a:rPr lang="en-GB" sz="1800" b="1" i="1" dirty="0"/>
              <a:t> [1933] </a:t>
            </a:r>
            <a:r>
              <a:rPr lang="en-GB" sz="1800" dirty="0"/>
              <a:t>- the defendant was allowed to enter the UK on the condition that she would leave the country on a particular date. On that particular day when she was supposed to leave the UK, she decided to travel to the then Irish Free State. The Irish authorities refused to allow her into the country and decided to hand her back to the UK authorities. </a:t>
            </a:r>
          </a:p>
          <a:p>
            <a:pPr marL="0" indent="0">
              <a:buNone/>
            </a:pPr>
            <a:endParaRPr lang="en-GB" sz="1800" b="1" i="1" dirty="0"/>
          </a:p>
          <a:p>
            <a:pPr marL="0" indent="0">
              <a:buNone/>
            </a:pPr>
            <a:r>
              <a:rPr lang="en-GB" sz="1800" b="1" i="1" dirty="0"/>
              <a:t>Winzar v Chief Constable of Kent [1983] </a:t>
            </a:r>
            <a:r>
              <a:rPr lang="en-GB" sz="1800" dirty="0"/>
              <a:t>- the defendant, who was drunk, entered a hospital. The police were called, removed the defendant onto the highway, then charged him with being found drunk on a public highway. The fact that the defendant was not voluntarily on a public highway was irrelevant and he was guilty as charged. All that was required was that the defendant was found in a certain state of affairs (drunk on a public highway).</a:t>
            </a:r>
          </a:p>
        </p:txBody>
      </p:sp>
      <p:pic>
        <p:nvPicPr>
          <p:cNvPr id="5" name="Picture 4">
            <a:extLst>
              <a:ext uri="{FF2B5EF4-FFF2-40B4-BE49-F238E27FC236}">
                <a16:creationId xmlns:a16="http://schemas.microsoft.com/office/drawing/2014/main" id="{1CF091D2-E530-6A79-8D8B-49B687D84B1B}"/>
              </a:ext>
            </a:extLst>
          </p:cNvPr>
          <p:cNvPicPr>
            <a:picLocks noChangeAspect="1"/>
          </p:cNvPicPr>
          <p:nvPr/>
        </p:nvPicPr>
        <p:blipFill rotWithShape="1">
          <a:blip r:embed="rId3"/>
          <a:srcRect t="20031" r="-1" b="4023"/>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6" name="Picture 5">
            <a:extLst>
              <a:ext uri="{FF2B5EF4-FFF2-40B4-BE49-F238E27FC236}">
                <a16:creationId xmlns:a16="http://schemas.microsoft.com/office/drawing/2014/main" id="{9D5E8448-F3BA-5FFA-76EC-3729EF7E24E0}"/>
              </a:ext>
            </a:extLst>
          </p:cNvPr>
          <p:cNvPicPr>
            <a:picLocks noChangeAspect="1"/>
          </p:cNvPicPr>
          <p:nvPr/>
        </p:nvPicPr>
        <p:blipFill rotWithShape="1">
          <a:blip r:embed="rId4"/>
          <a:srcRect t="13880" b="13436"/>
          <a:stretch/>
        </p:blipFill>
        <p:spPr>
          <a:xfrm>
            <a:off x="4726728" y="3802961"/>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1928101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ACFDC30-CA0C-4817-8D61-65F53D7922A0}"/>
              </a:ext>
            </a:extLst>
          </p:cNvPr>
          <p:cNvSpPr>
            <a:spLocks noGrp="1"/>
          </p:cNvSpPr>
          <p:nvPr>
            <p:ph type="title"/>
          </p:nvPr>
        </p:nvSpPr>
        <p:spPr>
          <a:xfrm>
            <a:off x="833002" y="448253"/>
            <a:ext cx="10520702" cy="1325563"/>
          </a:xfrm>
        </p:spPr>
        <p:txBody>
          <a:bodyPr vert="horz" lIns="91440" tIns="45720" rIns="91440" bIns="45720" rtlCol="0">
            <a:normAutofit/>
          </a:bodyPr>
          <a:lstStyle/>
          <a:p>
            <a:r>
              <a:rPr lang="en-US" kern="1200">
                <a:latin typeface="+mj-lt"/>
                <a:ea typeface="+mj-ea"/>
                <a:cs typeface="+mj-cs"/>
              </a:rPr>
              <a:t>Recap from the Mens Rea lecture</a:t>
            </a:r>
          </a:p>
        </p:txBody>
      </p:sp>
      <p:sp>
        <p:nvSpPr>
          <p:cNvPr id="3" name="Content Placeholder 2">
            <a:extLst>
              <a:ext uri="{FF2B5EF4-FFF2-40B4-BE49-F238E27FC236}">
                <a16:creationId xmlns:a16="http://schemas.microsoft.com/office/drawing/2014/main" id="{87C16481-EFFC-4F8B-8903-AF4B0671D7A1}"/>
              </a:ext>
            </a:extLst>
          </p:cNvPr>
          <p:cNvSpPr>
            <a:spLocks noGrp="1"/>
          </p:cNvSpPr>
          <p:nvPr>
            <p:ph idx="1"/>
          </p:nvPr>
        </p:nvSpPr>
        <p:spPr>
          <a:xfrm>
            <a:off x="736600" y="1773817"/>
            <a:ext cx="5037667" cy="4403146"/>
          </a:xfrm>
        </p:spPr>
        <p:txBody>
          <a:bodyPr vert="horz" lIns="91440" tIns="45720" rIns="91440" bIns="45720" rtlCol="0">
            <a:normAutofit lnSpcReduction="10000"/>
          </a:bodyPr>
          <a:lstStyle/>
          <a:p>
            <a:r>
              <a:rPr lang="en-US" sz="2000" b="1" u="sng" dirty="0"/>
              <a:t>What are the types of intention?</a:t>
            </a:r>
          </a:p>
          <a:p>
            <a:pPr marL="0" indent="0">
              <a:buNone/>
            </a:pPr>
            <a:r>
              <a:rPr lang="en-US" sz="2000" dirty="0"/>
              <a:t>Yip Chiu-Cheung [1995]</a:t>
            </a:r>
          </a:p>
          <a:p>
            <a:pPr marL="0" indent="0">
              <a:buNone/>
            </a:pPr>
            <a:r>
              <a:rPr lang="en-US" sz="2000" dirty="0"/>
              <a:t>Re A (Children) [2000]</a:t>
            </a:r>
          </a:p>
          <a:p>
            <a:pPr marL="0" indent="0">
              <a:buNone/>
            </a:pPr>
            <a:r>
              <a:rPr lang="en-US" sz="2000" dirty="0" err="1"/>
              <a:t>Steane</a:t>
            </a:r>
            <a:r>
              <a:rPr lang="en-US" sz="2000" dirty="0"/>
              <a:t> [1947]</a:t>
            </a:r>
          </a:p>
          <a:p>
            <a:r>
              <a:rPr lang="en-US" sz="2000" b="1" u="sng" dirty="0"/>
              <a:t>Direct Intention</a:t>
            </a:r>
          </a:p>
          <a:p>
            <a:pPr marL="0" indent="0">
              <a:buNone/>
            </a:pPr>
            <a:r>
              <a:rPr lang="en-US" sz="2000" dirty="0"/>
              <a:t>Moloney [1985]</a:t>
            </a:r>
          </a:p>
          <a:p>
            <a:r>
              <a:rPr lang="en-US" sz="2000" b="1" u="sng" dirty="0"/>
              <a:t>Indirect/Oblique intention</a:t>
            </a:r>
          </a:p>
          <a:p>
            <a:pPr marL="0" indent="0">
              <a:buNone/>
            </a:pPr>
            <a:r>
              <a:rPr lang="en-US" sz="2000" dirty="0" err="1"/>
              <a:t>Woollin</a:t>
            </a:r>
            <a:r>
              <a:rPr lang="en-US" sz="2000" dirty="0"/>
              <a:t> [1998]</a:t>
            </a:r>
          </a:p>
          <a:p>
            <a:pPr marL="0" indent="0">
              <a:buNone/>
            </a:pPr>
            <a:r>
              <a:rPr lang="en-US" sz="2000" dirty="0"/>
              <a:t>MD [2004]</a:t>
            </a:r>
          </a:p>
          <a:p>
            <a:pPr marL="0" indent="0">
              <a:buNone/>
            </a:pPr>
            <a:r>
              <a:rPr lang="en-GB" sz="2000" dirty="0"/>
              <a:t>R. (on the application of Charles) v Criminal Cases Review Commission [2017]</a:t>
            </a:r>
          </a:p>
          <a:p>
            <a:pPr marL="0" indent="0">
              <a:buNone/>
            </a:pPr>
            <a:r>
              <a:rPr lang="en-GB" sz="2000" dirty="0"/>
              <a:t>Mathews and Alleyne [2003]</a:t>
            </a:r>
            <a:endParaRPr lang="en-US" sz="2000" dirty="0"/>
          </a:p>
          <a:p>
            <a:pPr marL="0" indent="0">
              <a:buNone/>
            </a:pPr>
            <a:endParaRPr lang="en-US" sz="2000" dirty="0"/>
          </a:p>
        </p:txBody>
      </p:sp>
      <p:pic>
        <p:nvPicPr>
          <p:cNvPr id="5" name="Picture 4">
            <a:extLst>
              <a:ext uri="{FF2B5EF4-FFF2-40B4-BE49-F238E27FC236}">
                <a16:creationId xmlns:a16="http://schemas.microsoft.com/office/drawing/2014/main" id="{D5CACBE0-C8A3-EDF8-0973-0176402755AF}"/>
              </a:ext>
            </a:extLst>
          </p:cNvPr>
          <p:cNvPicPr>
            <a:picLocks noChangeAspect="1"/>
          </p:cNvPicPr>
          <p:nvPr/>
        </p:nvPicPr>
        <p:blipFill>
          <a:blip r:embed="rId3"/>
          <a:stretch>
            <a:fillRect/>
          </a:stretch>
        </p:blipFill>
        <p:spPr>
          <a:xfrm>
            <a:off x="6417734" y="2192289"/>
            <a:ext cx="4935970" cy="3984191"/>
          </a:xfrm>
          <a:prstGeom prst="rect">
            <a:avLst/>
          </a:prstGeom>
        </p:spPr>
      </p:pic>
      <p:sp>
        <p:nvSpPr>
          <p:cNvPr id="4" name="Content Placeholder 2">
            <a:extLst>
              <a:ext uri="{FF2B5EF4-FFF2-40B4-BE49-F238E27FC236}">
                <a16:creationId xmlns:a16="http://schemas.microsoft.com/office/drawing/2014/main" id="{5660B7CA-401E-4F77-9649-13F3EF54E78F}"/>
              </a:ext>
            </a:extLst>
          </p:cNvPr>
          <p:cNvSpPr txBox="1">
            <a:spLocks/>
          </p:cNvSpPr>
          <p:nvPr/>
        </p:nvSpPr>
        <p:spPr>
          <a:xfrm>
            <a:off x="4976030" y="3589866"/>
            <a:ext cx="6250940" cy="23046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sz="2400" dirty="0"/>
          </a:p>
        </p:txBody>
      </p:sp>
    </p:spTree>
    <p:extLst>
      <p:ext uri="{BB962C8B-B14F-4D97-AF65-F5344CB8AC3E}">
        <p14:creationId xmlns:p14="http://schemas.microsoft.com/office/powerpoint/2010/main" val="174400593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nodePh="1">
                                  <p:stCondLst>
                                    <p:cond delay="0"/>
                                  </p:stCondLst>
                                  <p:endCondLst>
                                    <p:cond evt="begin" delay="0">
                                      <p:tn val="49"/>
                                    </p:cond>
                                  </p:endCondLst>
                                  <p:childTnLst>
                                    <p:set>
                                      <p:cBhvr>
                                        <p:cTn id="5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F223F5-1229-42E6-920F-C35DE0F0A8CB}"/>
              </a:ext>
            </a:extLst>
          </p:cNvPr>
          <p:cNvSpPr>
            <a:spLocks noGrp="1"/>
          </p:cNvSpPr>
          <p:nvPr>
            <p:ph type="title"/>
          </p:nvPr>
        </p:nvSpPr>
        <p:spPr>
          <a:xfrm>
            <a:off x="2604856" y="69918"/>
            <a:ext cx="10515600" cy="1325563"/>
          </a:xfrm>
        </p:spPr>
        <p:txBody>
          <a:bodyPr/>
          <a:lstStyle/>
          <a:p>
            <a:r>
              <a:rPr lang="en-GB" dirty="0"/>
              <a:t>R v </a:t>
            </a:r>
            <a:r>
              <a:rPr lang="en-GB" dirty="0" err="1"/>
              <a:t>Woollin</a:t>
            </a:r>
            <a:r>
              <a:rPr lang="en-GB" dirty="0"/>
              <a:t> [1999]</a:t>
            </a:r>
          </a:p>
        </p:txBody>
      </p:sp>
      <p:sp>
        <p:nvSpPr>
          <p:cNvPr id="3" name="Content Placeholder 2">
            <a:extLst>
              <a:ext uri="{FF2B5EF4-FFF2-40B4-BE49-F238E27FC236}">
                <a16:creationId xmlns:a16="http://schemas.microsoft.com/office/drawing/2014/main" id="{ABB23CE9-0F5E-4B7A-9B14-8917A1053232}"/>
              </a:ext>
            </a:extLst>
          </p:cNvPr>
          <p:cNvSpPr>
            <a:spLocks noGrp="1"/>
          </p:cNvSpPr>
          <p:nvPr>
            <p:ph idx="1"/>
          </p:nvPr>
        </p:nvSpPr>
        <p:spPr>
          <a:xfrm>
            <a:off x="847078" y="1102042"/>
            <a:ext cx="9894903" cy="1006352"/>
          </a:xfrm>
        </p:spPr>
        <p:txBody>
          <a:bodyPr/>
          <a:lstStyle/>
          <a:p>
            <a:pPr marL="0" indent="0">
              <a:buNone/>
            </a:pPr>
            <a:r>
              <a:rPr lang="en-GB" dirty="0">
                <a:solidFill>
                  <a:schemeClr val="accent1"/>
                </a:solidFill>
              </a:rPr>
              <a:t>Task: Can you please use the Lexis database to find out what happened in this case. </a:t>
            </a:r>
          </a:p>
        </p:txBody>
      </p:sp>
      <p:sp>
        <p:nvSpPr>
          <p:cNvPr id="4" name="TextBox 3">
            <a:extLst>
              <a:ext uri="{FF2B5EF4-FFF2-40B4-BE49-F238E27FC236}">
                <a16:creationId xmlns:a16="http://schemas.microsoft.com/office/drawing/2014/main" id="{499BC279-82CD-4958-87C0-696AF23D8CBC}"/>
              </a:ext>
            </a:extLst>
          </p:cNvPr>
          <p:cNvSpPr txBox="1"/>
          <p:nvPr/>
        </p:nvSpPr>
        <p:spPr>
          <a:xfrm>
            <a:off x="694679" y="1980257"/>
            <a:ext cx="7649222" cy="4647426"/>
          </a:xfrm>
          <a:prstGeom prst="rect">
            <a:avLst/>
          </a:prstGeom>
          <a:noFill/>
        </p:spPr>
        <p:txBody>
          <a:bodyPr wrap="square" rtlCol="0">
            <a:spAutoFit/>
          </a:bodyPr>
          <a:lstStyle/>
          <a:p>
            <a:r>
              <a:rPr lang="en-GB" sz="2000" b="1" dirty="0"/>
              <a:t>The defendant lost his temper with his baby and in anger and frustration, threw the child across the room. The baby struck a wall, fractured his skull and died. The prosecution accepted that the defendant did not set out with the intention of killing or seriously harming his son but argued that, in throwing him, there was a very high risk of doing so. </a:t>
            </a:r>
          </a:p>
          <a:p>
            <a:endParaRPr lang="en-GB" sz="2000" b="1" dirty="0"/>
          </a:p>
          <a:p>
            <a:r>
              <a:rPr lang="en-GB" sz="2000" b="1" dirty="0"/>
              <a:t>The House of Lords stated that the jury should decide the defendants guilt as follows:</a:t>
            </a:r>
          </a:p>
          <a:p>
            <a:pPr marL="285750" indent="-285750">
              <a:buFontTx/>
              <a:buChar char="-"/>
            </a:pPr>
            <a:r>
              <a:rPr lang="en-GB" sz="2000" b="1" dirty="0"/>
              <a:t>A result is intended when it is the accused’s purpose to cause it –DIRECT INTENT</a:t>
            </a:r>
          </a:p>
          <a:p>
            <a:endParaRPr lang="en-GB" sz="2000" b="1" dirty="0"/>
          </a:p>
          <a:p>
            <a:r>
              <a:rPr lang="en-GB" sz="2000" b="1" dirty="0"/>
              <a:t>Q1. Did </a:t>
            </a:r>
            <a:r>
              <a:rPr lang="en-GB" sz="2000" b="1" dirty="0" err="1"/>
              <a:t>Woollin</a:t>
            </a:r>
            <a:r>
              <a:rPr lang="en-GB" sz="2000" b="1" dirty="0"/>
              <a:t> have direct intent?</a:t>
            </a:r>
          </a:p>
          <a:p>
            <a:endParaRPr lang="en-GB" dirty="0"/>
          </a:p>
          <a:p>
            <a:endParaRPr lang="en-GB" dirty="0"/>
          </a:p>
        </p:txBody>
      </p:sp>
      <p:sp>
        <p:nvSpPr>
          <p:cNvPr id="5" name="TextBox 4">
            <a:extLst>
              <a:ext uri="{FF2B5EF4-FFF2-40B4-BE49-F238E27FC236}">
                <a16:creationId xmlns:a16="http://schemas.microsoft.com/office/drawing/2014/main" id="{26E92BAC-5693-4962-AD63-22846AAC343F}"/>
              </a:ext>
            </a:extLst>
          </p:cNvPr>
          <p:cNvSpPr txBox="1"/>
          <p:nvPr/>
        </p:nvSpPr>
        <p:spPr>
          <a:xfrm>
            <a:off x="1964925" y="6104463"/>
            <a:ext cx="8475215" cy="523220"/>
          </a:xfrm>
          <a:prstGeom prst="rect">
            <a:avLst/>
          </a:prstGeom>
          <a:noFill/>
        </p:spPr>
        <p:txBody>
          <a:bodyPr wrap="square" rtlCol="0">
            <a:spAutoFit/>
          </a:bodyPr>
          <a:lstStyle/>
          <a:p>
            <a:r>
              <a:rPr lang="en-GB" sz="2800" b="1" dirty="0">
                <a:solidFill>
                  <a:srgbClr val="00B0F0"/>
                </a:solidFill>
              </a:rPr>
              <a:t>So what happens when direct intention does not apply?</a:t>
            </a:r>
          </a:p>
        </p:txBody>
      </p:sp>
      <p:pic>
        <p:nvPicPr>
          <p:cNvPr id="6" name="Picture 5">
            <a:extLst>
              <a:ext uri="{FF2B5EF4-FFF2-40B4-BE49-F238E27FC236}">
                <a16:creationId xmlns:a16="http://schemas.microsoft.com/office/drawing/2014/main" id="{0C87C66E-1C2F-A51F-F837-DFBB2272958C}"/>
              </a:ext>
            </a:extLst>
          </p:cNvPr>
          <p:cNvPicPr>
            <a:picLocks noChangeAspect="1"/>
          </p:cNvPicPr>
          <p:nvPr/>
        </p:nvPicPr>
        <p:blipFill>
          <a:blip r:embed="rId3"/>
          <a:stretch>
            <a:fillRect/>
          </a:stretch>
        </p:blipFill>
        <p:spPr>
          <a:xfrm>
            <a:off x="8550922" y="2159952"/>
            <a:ext cx="3172619" cy="2538095"/>
          </a:xfrm>
          <a:prstGeom prst="rect">
            <a:avLst/>
          </a:prstGeom>
        </p:spPr>
      </p:pic>
    </p:spTree>
    <p:extLst>
      <p:ext uri="{BB962C8B-B14F-4D97-AF65-F5344CB8AC3E}">
        <p14:creationId xmlns:p14="http://schemas.microsoft.com/office/powerpoint/2010/main" val="109396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6" presetClass="entr" presetSubtype="21" fill="hold"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barn(inVertical)">
                                      <p:cBhvr>
                                        <p:cTn id="18" dur="500"/>
                                        <p:tgtEl>
                                          <p:spTgt spid="4">
                                            <p:txEl>
                                              <p:pRg st="0" end="0"/>
                                            </p:txEl>
                                          </p:spTgt>
                                        </p:tgtEl>
                                      </p:cBhvr>
                                    </p:animEffect>
                                  </p:childTnLst>
                                </p:cTn>
                              </p:par>
                              <p:par>
                                <p:cTn id="19" presetID="16" presetClass="entr" presetSubtype="21" fill="hold" nodeType="with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barn(inVertical)">
                                      <p:cBhvr>
                                        <p:cTn id="21" dur="500"/>
                                        <p:tgtEl>
                                          <p:spTgt spid="4">
                                            <p:txEl>
                                              <p:pRg st="2" end="2"/>
                                            </p:txEl>
                                          </p:spTgt>
                                        </p:tgtEl>
                                      </p:cBhvr>
                                    </p:animEffect>
                                  </p:childTnLst>
                                </p:cTn>
                              </p:par>
                              <p:par>
                                <p:cTn id="22" presetID="16" presetClass="entr" presetSubtype="21" fill="hold" nodeType="withEffect">
                                  <p:stCondLst>
                                    <p:cond delay="0"/>
                                  </p:stCondLst>
                                  <p:childTnLst>
                                    <p:set>
                                      <p:cBhvr>
                                        <p:cTn id="23" dur="1" fill="hold">
                                          <p:stCondLst>
                                            <p:cond delay="0"/>
                                          </p:stCondLst>
                                        </p:cTn>
                                        <p:tgtEl>
                                          <p:spTgt spid="4">
                                            <p:txEl>
                                              <p:pRg st="3" end="3"/>
                                            </p:txEl>
                                          </p:spTgt>
                                        </p:tgtEl>
                                        <p:attrNameLst>
                                          <p:attrName>style.visibility</p:attrName>
                                        </p:attrNameLst>
                                      </p:cBhvr>
                                      <p:to>
                                        <p:strVal val="visible"/>
                                      </p:to>
                                    </p:set>
                                    <p:animEffect transition="in" filter="barn(inVertical)">
                                      <p:cBhvr>
                                        <p:cTn id="24" dur="500"/>
                                        <p:tgtEl>
                                          <p:spTgt spid="4">
                                            <p:txEl>
                                              <p:pRg st="3" end="3"/>
                                            </p:txEl>
                                          </p:spTgt>
                                        </p:tgtEl>
                                      </p:cBhvr>
                                    </p:animEffect>
                                  </p:childTnLst>
                                </p:cTn>
                              </p:par>
                              <p:par>
                                <p:cTn id="25" presetID="16" presetClass="entr" presetSubtype="21" fill="hold" nodeType="with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animEffect transition="in" filter="barn(inVertical)">
                                      <p:cBhvr>
                                        <p:cTn id="27"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69F8E0-6370-4C82-BFA2-E5A4B87E41A3}"/>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R v Woollin [1999]</a:t>
            </a:r>
          </a:p>
        </p:txBody>
      </p:sp>
      <p:graphicFrame>
        <p:nvGraphicFramePr>
          <p:cNvPr id="5" name="Content Placeholder 2">
            <a:extLst>
              <a:ext uri="{FF2B5EF4-FFF2-40B4-BE49-F238E27FC236}">
                <a16:creationId xmlns:a16="http://schemas.microsoft.com/office/drawing/2014/main" id="{A6B7CD55-E6B7-401B-99A8-BF94FCB19585}"/>
              </a:ext>
            </a:extLst>
          </p:cNvPr>
          <p:cNvGraphicFramePr>
            <a:graphicFrameLocks noGrp="1"/>
          </p:cNvGraphicFramePr>
          <p:nvPr>
            <p:ph idx="1"/>
            <p:extLst>
              <p:ext uri="{D42A27DB-BD31-4B8C-83A1-F6EECF244321}">
                <p14:modId xmlns:p14="http://schemas.microsoft.com/office/powerpoint/2010/main" val="1568506697"/>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0142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2363C-DCA3-4733-8698-D4C9B9D24C69}"/>
              </a:ext>
            </a:extLst>
          </p:cNvPr>
          <p:cNvSpPr>
            <a:spLocks noGrp="1"/>
          </p:cNvSpPr>
          <p:nvPr>
            <p:ph type="title"/>
          </p:nvPr>
        </p:nvSpPr>
        <p:spPr/>
        <p:txBody>
          <a:bodyPr/>
          <a:lstStyle/>
          <a:p>
            <a:r>
              <a:rPr lang="en-GB" dirty="0"/>
              <a:t>Case search: R v Cunningham [1957]</a:t>
            </a:r>
          </a:p>
        </p:txBody>
      </p:sp>
      <p:sp>
        <p:nvSpPr>
          <p:cNvPr id="3" name="Content Placeholder 2">
            <a:extLst>
              <a:ext uri="{FF2B5EF4-FFF2-40B4-BE49-F238E27FC236}">
                <a16:creationId xmlns:a16="http://schemas.microsoft.com/office/drawing/2014/main" id="{0E6AD9C9-BA52-44E1-9A52-899C42C7BF5E}"/>
              </a:ext>
            </a:extLst>
          </p:cNvPr>
          <p:cNvSpPr>
            <a:spLocks noGrp="1"/>
          </p:cNvSpPr>
          <p:nvPr>
            <p:ph idx="1"/>
          </p:nvPr>
        </p:nvSpPr>
        <p:spPr>
          <a:xfrm>
            <a:off x="838200" y="1825625"/>
            <a:ext cx="10515600" cy="775532"/>
          </a:xfrm>
        </p:spPr>
        <p:txBody>
          <a:bodyPr/>
          <a:lstStyle/>
          <a:p>
            <a:r>
              <a:rPr lang="en-GB" dirty="0"/>
              <a:t>What happened in this case?</a:t>
            </a:r>
          </a:p>
        </p:txBody>
      </p:sp>
      <p:sp>
        <p:nvSpPr>
          <p:cNvPr id="4" name="TextBox 3">
            <a:extLst>
              <a:ext uri="{FF2B5EF4-FFF2-40B4-BE49-F238E27FC236}">
                <a16:creationId xmlns:a16="http://schemas.microsoft.com/office/drawing/2014/main" id="{B7142F3C-6296-4F03-A5C3-246801E4C1C1}"/>
              </a:ext>
            </a:extLst>
          </p:cNvPr>
          <p:cNvSpPr txBox="1"/>
          <p:nvPr/>
        </p:nvSpPr>
        <p:spPr>
          <a:xfrm>
            <a:off x="1143998" y="2213391"/>
            <a:ext cx="7732450" cy="2308324"/>
          </a:xfrm>
          <a:prstGeom prst="rect">
            <a:avLst/>
          </a:prstGeom>
          <a:noFill/>
        </p:spPr>
        <p:txBody>
          <a:bodyPr wrap="square" rtlCol="0">
            <a:spAutoFit/>
          </a:bodyPr>
          <a:lstStyle/>
          <a:p>
            <a:r>
              <a:rPr lang="en-GB" b="1" dirty="0"/>
              <a:t>The D broke a gas meter and cracked a pipe, causing gas to leak in into house next door. His neighbour inhaled the gas and the defendant was found guilty of maliciously administering a noxious thing so as to endanger life. Cunningham’s appeal was granted because it was not established that he was aware of the risk of gas escaping and endangering others as a result of his action. </a:t>
            </a:r>
          </a:p>
          <a:p>
            <a:r>
              <a:rPr lang="en-GB" b="1" dirty="0"/>
              <a:t>This subjective standard was applied to all offences except criminal damage which was historically, dealt with differently. However, R v G [2004] brought criminal damage into line with all other offences.  </a:t>
            </a:r>
          </a:p>
        </p:txBody>
      </p:sp>
      <p:sp>
        <p:nvSpPr>
          <p:cNvPr id="5" name="TextBox 4">
            <a:extLst>
              <a:ext uri="{FF2B5EF4-FFF2-40B4-BE49-F238E27FC236}">
                <a16:creationId xmlns:a16="http://schemas.microsoft.com/office/drawing/2014/main" id="{EB283B60-600E-4221-B604-CFF4475DABE3}"/>
              </a:ext>
            </a:extLst>
          </p:cNvPr>
          <p:cNvSpPr txBox="1"/>
          <p:nvPr/>
        </p:nvSpPr>
        <p:spPr>
          <a:xfrm>
            <a:off x="1080052" y="4744278"/>
            <a:ext cx="6573078" cy="1200329"/>
          </a:xfrm>
          <a:prstGeom prst="rect">
            <a:avLst/>
          </a:prstGeom>
          <a:noFill/>
        </p:spPr>
        <p:txBody>
          <a:bodyPr wrap="square" rtlCol="0">
            <a:spAutoFit/>
          </a:bodyPr>
          <a:lstStyle/>
          <a:p>
            <a:r>
              <a:rPr lang="en-GB" b="1" dirty="0">
                <a:solidFill>
                  <a:srgbClr val="00B0F0"/>
                </a:solidFill>
              </a:rPr>
              <a:t>A D is reckless if they foresee a risk that something may happen as a result of their behaviour and with that foresight, go on, without justification to take the risk. An awareness of risk, no matter how small, is sufficient. </a:t>
            </a:r>
          </a:p>
        </p:txBody>
      </p:sp>
      <p:pic>
        <p:nvPicPr>
          <p:cNvPr id="6" name="Picture 5">
            <a:extLst>
              <a:ext uri="{FF2B5EF4-FFF2-40B4-BE49-F238E27FC236}">
                <a16:creationId xmlns:a16="http://schemas.microsoft.com/office/drawing/2014/main" id="{934159FB-2D3F-8B5A-5E57-20D410A58590}"/>
              </a:ext>
            </a:extLst>
          </p:cNvPr>
          <p:cNvPicPr>
            <a:picLocks noChangeAspect="1"/>
          </p:cNvPicPr>
          <p:nvPr/>
        </p:nvPicPr>
        <p:blipFill>
          <a:blip r:embed="rId2"/>
          <a:stretch>
            <a:fillRect/>
          </a:stretch>
        </p:blipFill>
        <p:spPr>
          <a:xfrm>
            <a:off x="8802098" y="1825625"/>
            <a:ext cx="2857500" cy="2857500"/>
          </a:xfrm>
          <a:prstGeom prst="rect">
            <a:avLst/>
          </a:prstGeom>
        </p:spPr>
      </p:pic>
    </p:spTree>
    <p:extLst>
      <p:ext uri="{BB962C8B-B14F-4D97-AF65-F5344CB8AC3E}">
        <p14:creationId xmlns:p14="http://schemas.microsoft.com/office/powerpoint/2010/main" val="721624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E2D4AD-4995-1A54-1772-57FE915A12F5}"/>
              </a:ext>
            </a:extLst>
          </p:cNvPr>
          <p:cNvSpPr>
            <a:spLocks noGrp="1"/>
          </p:cNvSpPr>
          <p:nvPr>
            <p:ph type="title"/>
          </p:nvPr>
        </p:nvSpPr>
        <p:spPr>
          <a:xfrm>
            <a:off x="838201" y="365125"/>
            <a:ext cx="5251316" cy="1807305"/>
          </a:xfrm>
        </p:spPr>
        <p:txBody>
          <a:bodyPr>
            <a:normAutofit/>
          </a:bodyPr>
          <a:lstStyle/>
          <a:p>
            <a:r>
              <a:rPr lang="en-GB" dirty="0"/>
              <a:t>Recap: Recklessness</a:t>
            </a:r>
          </a:p>
        </p:txBody>
      </p:sp>
      <p:sp>
        <p:nvSpPr>
          <p:cNvPr id="3" name="Content Placeholder 2">
            <a:extLst>
              <a:ext uri="{FF2B5EF4-FFF2-40B4-BE49-F238E27FC236}">
                <a16:creationId xmlns:a16="http://schemas.microsoft.com/office/drawing/2014/main" id="{3ACD6AA9-055C-8F8B-FAFF-F2863C917EB6}"/>
              </a:ext>
            </a:extLst>
          </p:cNvPr>
          <p:cNvSpPr>
            <a:spLocks noGrp="1"/>
          </p:cNvSpPr>
          <p:nvPr>
            <p:ph idx="1"/>
          </p:nvPr>
        </p:nvSpPr>
        <p:spPr>
          <a:xfrm>
            <a:off x="838200" y="2333297"/>
            <a:ext cx="4619621" cy="3843666"/>
          </a:xfrm>
        </p:spPr>
        <p:txBody>
          <a:bodyPr>
            <a:normAutofit fontScale="92500" lnSpcReduction="10000"/>
          </a:bodyPr>
          <a:lstStyle/>
          <a:p>
            <a:r>
              <a:rPr lang="en-GB" dirty="0"/>
              <a:t>Objective and subjective?</a:t>
            </a:r>
          </a:p>
          <a:p>
            <a:r>
              <a:rPr lang="en-GB" dirty="0"/>
              <a:t>Cunningham recklessness Cunningham [1957]</a:t>
            </a:r>
          </a:p>
          <a:p>
            <a:r>
              <a:rPr lang="en-GB" dirty="0"/>
              <a:t>Brady [2006]</a:t>
            </a:r>
          </a:p>
          <a:p>
            <a:r>
              <a:rPr lang="en-GB" dirty="0"/>
              <a:t>Objective: Caldwell [1982]</a:t>
            </a:r>
          </a:p>
          <a:p>
            <a:pPr marL="0" indent="0">
              <a:buNone/>
            </a:pPr>
            <a:r>
              <a:rPr lang="en-GB" dirty="0"/>
              <a:t>Caldwell lacuna - Chief Constable of Avon and Somerset Police v </a:t>
            </a:r>
            <a:r>
              <a:rPr lang="en-GB" dirty="0" err="1"/>
              <a:t>Shimmen</a:t>
            </a:r>
            <a:r>
              <a:rPr lang="en-GB" dirty="0"/>
              <a:t> [1986]. </a:t>
            </a:r>
          </a:p>
          <a:p>
            <a:pPr marL="0" indent="0">
              <a:buNone/>
            </a:pPr>
            <a:r>
              <a:rPr lang="en-GB" dirty="0"/>
              <a:t>G [2003]</a:t>
            </a:r>
          </a:p>
        </p:txBody>
      </p:sp>
      <p:pic>
        <p:nvPicPr>
          <p:cNvPr id="4" name="Picture 3">
            <a:extLst>
              <a:ext uri="{FF2B5EF4-FFF2-40B4-BE49-F238E27FC236}">
                <a16:creationId xmlns:a16="http://schemas.microsoft.com/office/drawing/2014/main" id="{BF569B44-BC46-D3C0-CB2A-14EF0E8CF149}"/>
              </a:ext>
            </a:extLst>
          </p:cNvPr>
          <p:cNvPicPr>
            <a:picLocks noChangeAspect="1"/>
          </p:cNvPicPr>
          <p:nvPr/>
        </p:nvPicPr>
        <p:blipFill rotWithShape="1">
          <a:blip r:embed="rId3"/>
          <a:srcRect l="15403" r="15041"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463387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5C4CD7-97F4-F003-4119-EFE3B8328898}"/>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Recap: Negligence</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9A2ADB7-5BE7-A7A7-468F-0D65FE069BF6}"/>
              </a:ext>
            </a:extLst>
          </p:cNvPr>
          <p:cNvGraphicFramePr>
            <a:graphicFrameLocks noGrp="1"/>
          </p:cNvGraphicFramePr>
          <p:nvPr>
            <p:ph idx="1"/>
            <p:extLst>
              <p:ext uri="{D42A27DB-BD31-4B8C-83A1-F6EECF244321}">
                <p14:modId xmlns:p14="http://schemas.microsoft.com/office/powerpoint/2010/main" val="3233232770"/>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6269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1C7D2-F140-D290-0CC0-64549BC0263B}"/>
              </a:ext>
            </a:extLst>
          </p:cNvPr>
          <p:cNvSpPr>
            <a:spLocks noGrp="1"/>
          </p:cNvSpPr>
          <p:nvPr>
            <p:ph type="title"/>
          </p:nvPr>
        </p:nvSpPr>
        <p:spPr>
          <a:xfrm>
            <a:off x="6234330" y="803325"/>
            <a:ext cx="5314536" cy="1325563"/>
          </a:xfrm>
        </p:spPr>
        <p:txBody>
          <a:bodyPr>
            <a:normAutofit/>
          </a:bodyPr>
          <a:lstStyle/>
          <a:p>
            <a:r>
              <a:rPr lang="en-GB" dirty="0"/>
              <a:t>Transferred malice</a:t>
            </a:r>
          </a:p>
        </p:txBody>
      </p:sp>
      <p:sp>
        <p:nvSpPr>
          <p:cNvPr id="9" name="Freeform: Shape 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2F0F0D9-AAD0-4305-1BB2-897393C0157D}"/>
              </a:ext>
            </a:extLst>
          </p:cNvPr>
          <p:cNvPicPr>
            <a:picLocks noChangeAspect="1"/>
          </p:cNvPicPr>
          <p:nvPr/>
        </p:nvPicPr>
        <p:blipFill rotWithShape="1">
          <a:blip r:embed="rId3"/>
          <a:srcRect r="533" b="-2"/>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3" name="Content Placeholder 2">
            <a:extLst>
              <a:ext uri="{FF2B5EF4-FFF2-40B4-BE49-F238E27FC236}">
                <a16:creationId xmlns:a16="http://schemas.microsoft.com/office/drawing/2014/main" id="{27B58B19-F531-FABE-00DB-4E16215400B8}"/>
              </a:ext>
            </a:extLst>
          </p:cNvPr>
          <p:cNvSpPr>
            <a:spLocks noGrp="1"/>
          </p:cNvSpPr>
          <p:nvPr>
            <p:ph idx="1"/>
          </p:nvPr>
        </p:nvSpPr>
        <p:spPr>
          <a:xfrm>
            <a:off x="6234329" y="1943100"/>
            <a:ext cx="5314543" cy="3711838"/>
          </a:xfrm>
        </p:spPr>
        <p:txBody>
          <a:bodyPr anchor="t">
            <a:normAutofit fontScale="92500" lnSpcReduction="10000"/>
          </a:bodyPr>
          <a:lstStyle/>
          <a:p>
            <a:r>
              <a:rPr lang="en-GB" sz="2400" dirty="0"/>
              <a:t>Latimer (1886)</a:t>
            </a:r>
          </a:p>
          <a:p>
            <a:r>
              <a:rPr lang="en-GB" sz="2400" dirty="0"/>
              <a:t>Mitchell [1983]</a:t>
            </a:r>
          </a:p>
          <a:p>
            <a:r>
              <a:rPr lang="en-GB" sz="2400" dirty="0"/>
              <a:t>The principle of ‘transferred malice’ operates to transfer the defendant’s reckless state of mind as well as the defendant’s intention. It would perhaps be more appropriate to refer to ‘transferred MR’, given that malice is not actually required.</a:t>
            </a:r>
          </a:p>
          <a:p>
            <a:r>
              <a:rPr lang="en-GB" sz="2400" dirty="0" err="1"/>
              <a:t>Pembliton</a:t>
            </a:r>
            <a:r>
              <a:rPr lang="en-GB" sz="2400" dirty="0"/>
              <a:t> [1874]</a:t>
            </a:r>
          </a:p>
          <a:p>
            <a:r>
              <a:rPr lang="en-GB" sz="2400" dirty="0"/>
              <a:t>A-G’s Reference (No. 3 of 1994) [1997]</a:t>
            </a:r>
          </a:p>
          <a:p>
            <a:endParaRPr lang="en-GB" sz="1800" dirty="0"/>
          </a:p>
          <a:p>
            <a:endParaRPr lang="en-GB" sz="1800" dirty="0"/>
          </a:p>
        </p:txBody>
      </p:sp>
    </p:spTree>
    <p:extLst>
      <p:ext uri="{BB962C8B-B14F-4D97-AF65-F5344CB8AC3E}">
        <p14:creationId xmlns:p14="http://schemas.microsoft.com/office/powerpoint/2010/main" val="153772427"/>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F4AD52E-3BB7-81E7-8754-2D90A8CFB642}"/>
              </a:ext>
            </a:extLst>
          </p:cNvPr>
          <p:cNvSpPr>
            <a:spLocks noGrp="1"/>
          </p:cNvSpPr>
          <p:nvPr>
            <p:ph type="title"/>
          </p:nvPr>
        </p:nvSpPr>
        <p:spPr>
          <a:xfrm>
            <a:off x="838200" y="365125"/>
            <a:ext cx="5393361" cy="1325563"/>
          </a:xfrm>
        </p:spPr>
        <p:txBody>
          <a:bodyPr>
            <a:normAutofit/>
          </a:bodyPr>
          <a:lstStyle/>
          <a:p>
            <a:r>
              <a:rPr lang="en-GB" dirty="0"/>
              <a:t>Strict liability offences</a:t>
            </a:r>
          </a:p>
        </p:txBody>
      </p:sp>
      <p:sp>
        <p:nvSpPr>
          <p:cNvPr id="3" name="Content Placeholder 2">
            <a:extLst>
              <a:ext uri="{FF2B5EF4-FFF2-40B4-BE49-F238E27FC236}">
                <a16:creationId xmlns:a16="http://schemas.microsoft.com/office/drawing/2014/main" id="{3EB9C7A4-5679-B165-B14B-302CB8C60161}"/>
              </a:ext>
            </a:extLst>
          </p:cNvPr>
          <p:cNvSpPr>
            <a:spLocks noGrp="1"/>
          </p:cNvSpPr>
          <p:nvPr>
            <p:ph idx="1"/>
          </p:nvPr>
        </p:nvSpPr>
        <p:spPr>
          <a:xfrm>
            <a:off x="838200" y="1825625"/>
            <a:ext cx="5393361" cy="4351338"/>
          </a:xfrm>
        </p:spPr>
        <p:txBody>
          <a:bodyPr>
            <a:normAutofit/>
          </a:bodyPr>
          <a:lstStyle/>
          <a:p>
            <a:r>
              <a:rPr lang="en-GB" sz="2400"/>
              <a:t>Many criminal offences do not require a </a:t>
            </a:r>
            <a:r>
              <a:rPr lang="en-GB" sz="2400" err="1"/>
              <a:t>mens</a:t>
            </a:r>
            <a:r>
              <a:rPr lang="en-GB" sz="2400"/>
              <a:t> rea apart from the need for the D to voluntarily complete the conduct element of the offence.</a:t>
            </a:r>
          </a:p>
          <a:p>
            <a:r>
              <a:rPr lang="en-GB" sz="2400"/>
              <a:t>Controversial as no fault by the D is required.</a:t>
            </a:r>
          </a:p>
          <a:p>
            <a:r>
              <a:rPr lang="en-GB" sz="2400"/>
              <a:t>Quasi-criminal</a:t>
            </a:r>
          </a:p>
          <a:p>
            <a:r>
              <a:rPr lang="en-GB" sz="2400"/>
              <a:t>Examples, not renewing MOT/driving licence, no paying TV licence, not paying VAT</a:t>
            </a:r>
          </a:p>
          <a:p>
            <a:r>
              <a:rPr lang="en-GB" sz="2400"/>
              <a:t>Means to protect you from harm.</a:t>
            </a:r>
          </a:p>
        </p:txBody>
      </p:sp>
      <p:pic>
        <p:nvPicPr>
          <p:cNvPr id="4" name="Picture 3">
            <a:extLst>
              <a:ext uri="{FF2B5EF4-FFF2-40B4-BE49-F238E27FC236}">
                <a16:creationId xmlns:a16="http://schemas.microsoft.com/office/drawing/2014/main" id="{E797FC8A-954F-C6B6-BBDB-F0AE791D7C4F}"/>
              </a:ext>
            </a:extLst>
          </p:cNvPr>
          <p:cNvPicPr>
            <a:picLocks noChangeAspect="1"/>
          </p:cNvPicPr>
          <p:nvPr/>
        </p:nvPicPr>
        <p:blipFill rotWithShape="1">
          <a:blip r:embed="rId3"/>
          <a:srcRect l="23118" r="23132"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01858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EB841-0FEF-460A-936B-8D27CFB05890}"/>
              </a:ext>
            </a:extLst>
          </p:cNvPr>
          <p:cNvSpPr>
            <a:spLocks noGrp="1"/>
          </p:cNvSpPr>
          <p:nvPr>
            <p:ph type="title"/>
          </p:nvPr>
        </p:nvSpPr>
        <p:spPr/>
        <p:txBody>
          <a:bodyPr/>
          <a:lstStyle/>
          <a:p>
            <a:r>
              <a:rPr lang="en-GB">
                <a:cs typeface="Calibri Light"/>
              </a:rPr>
              <a:t>Mens Rea in context to an offence</a:t>
            </a:r>
            <a:endParaRPr lang="en-GB"/>
          </a:p>
        </p:txBody>
      </p:sp>
      <p:pic>
        <p:nvPicPr>
          <p:cNvPr id="4" name="Picture 4">
            <a:hlinkClick r:id="" action="ppaction://media"/>
            <a:extLst>
              <a:ext uri="{FF2B5EF4-FFF2-40B4-BE49-F238E27FC236}">
                <a16:creationId xmlns:a16="http://schemas.microsoft.com/office/drawing/2014/main" id="{7CF8E493-1C14-4215-8F5F-626B585BD4E0}"/>
              </a:ext>
            </a:extLst>
          </p:cNvPr>
          <p:cNvPicPr>
            <a:picLocks noGrp="1" noRot="1" noChangeAspect="1"/>
          </p:cNvPicPr>
          <p:nvPr>
            <p:ph idx="1"/>
            <a:videoFile r:link="rId1"/>
          </p:nvPr>
        </p:nvPicPr>
        <p:blipFill>
          <a:blip r:embed="rId3"/>
          <a:stretch>
            <a:fillRect/>
          </a:stretch>
        </p:blipFill>
        <p:spPr>
          <a:xfrm>
            <a:off x="1768415" y="1539171"/>
            <a:ext cx="7936301" cy="5111150"/>
          </a:xfrm>
        </p:spPr>
      </p:pic>
    </p:spTree>
    <p:extLst>
      <p:ext uri="{BB962C8B-B14F-4D97-AF65-F5344CB8AC3E}">
        <p14:creationId xmlns:p14="http://schemas.microsoft.com/office/powerpoint/2010/main" val="1759087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E9107FB-C0E6-4BC4-B995-F560AF979ACE}"/>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1:</a:t>
            </a:r>
            <a:endParaRPr lang="en-GB" sz="4000">
              <a:solidFill>
                <a:srgbClr val="FFFFFF"/>
              </a:solidFill>
            </a:endParaRPr>
          </a:p>
        </p:txBody>
      </p:sp>
      <p:sp>
        <p:nvSpPr>
          <p:cNvPr id="3" name="Content Placeholder 2">
            <a:extLst>
              <a:ext uri="{FF2B5EF4-FFF2-40B4-BE49-F238E27FC236}">
                <a16:creationId xmlns:a16="http://schemas.microsoft.com/office/drawing/2014/main" id="{3CC15357-7701-4410-B652-B40567847DE8}"/>
              </a:ext>
            </a:extLst>
          </p:cNvPr>
          <p:cNvSpPr>
            <a:spLocks noGrp="1"/>
          </p:cNvSpPr>
          <p:nvPr>
            <p:ph idx="1"/>
          </p:nvPr>
        </p:nvSpPr>
        <p:spPr>
          <a:xfrm>
            <a:off x="1367624" y="2490436"/>
            <a:ext cx="9708995" cy="3567173"/>
          </a:xfrm>
        </p:spPr>
        <p:txBody>
          <a:bodyPr vert="horz" lIns="91440" tIns="45720" rIns="91440" bIns="45720" rtlCol="0" anchor="ctr">
            <a:normAutofit lnSpcReduction="10000"/>
          </a:bodyPr>
          <a:lstStyle/>
          <a:p>
            <a:r>
              <a:rPr lang="en-GB" sz="2400">
                <a:cs typeface="Calibri"/>
              </a:rPr>
              <a:t>Ali's mother suffered from a degenerative condition that left her in a 'child-like state', unable to care for herself. Recently, her health had deteriorated so much that she is now completely paralysed and has lost her mental faculties. </a:t>
            </a:r>
          </a:p>
          <a:p>
            <a:pPr marL="0" indent="0">
              <a:buNone/>
            </a:pPr>
            <a:r>
              <a:rPr lang="en-GB" sz="2400">
                <a:cs typeface="Calibri"/>
              </a:rPr>
              <a:t>Ali couldn't bear to see his mother suffering like this and suffocated her with a pillow. Ali was then charged with murder. </a:t>
            </a:r>
          </a:p>
          <a:p>
            <a:pPr marL="0" indent="0">
              <a:buNone/>
            </a:pPr>
            <a:endParaRPr lang="en-GB" sz="3200" b="1" dirty="0">
              <a:solidFill>
                <a:schemeClr val="accent1">
                  <a:lumMod val="75000"/>
                </a:schemeClr>
              </a:solidFill>
              <a:cs typeface="Calibri"/>
            </a:endParaRPr>
          </a:p>
          <a:p>
            <a:pPr marL="0" indent="0">
              <a:buNone/>
            </a:pPr>
            <a:r>
              <a:rPr lang="en-GB" sz="3200" b="1">
                <a:solidFill>
                  <a:schemeClr val="accent1">
                    <a:lumMod val="75000"/>
                  </a:schemeClr>
                </a:solidFill>
                <a:cs typeface="Calibri"/>
              </a:rPr>
              <a:t>The MR of murder is an intention to kill or cause serious bodily harm. Can this be established here?</a:t>
            </a:r>
          </a:p>
        </p:txBody>
      </p:sp>
    </p:spTree>
    <p:extLst>
      <p:ext uri="{BB962C8B-B14F-4D97-AF65-F5344CB8AC3E}">
        <p14:creationId xmlns:p14="http://schemas.microsoft.com/office/powerpoint/2010/main" val="3801541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D377056-CD38-4311-9654-E79DE841D71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2:</a:t>
            </a:r>
            <a:endParaRPr lang="en-GB" sz="4000">
              <a:solidFill>
                <a:srgbClr val="FFFFFF"/>
              </a:solidFill>
            </a:endParaRPr>
          </a:p>
        </p:txBody>
      </p:sp>
      <p:sp>
        <p:nvSpPr>
          <p:cNvPr id="3" name="Content Placeholder 2">
            <a:extLst>
              <a:ext uri="{FF2B5EF4-FFF2-40B4-BE49-F238E27FC236}">
                <a16:creationId xmlns:a16="http://schemas.microsoft.com/office/drawing/2014/main" id="{65EE7627-E609-43EC-A039-9F5A4550BEC2}"/>
              </a:ext>
            </a:extLst>
          </p:cNvPr>
          <p:cNvSpPr>
            <a:spLocks noGrp="1"/>
          </p:cNvSpPr>
          <p:nvPr>
            <p:ph idx="1"/>
          </p:nvPr>
        </p:nvSpPr>
        <p:spPr>
          <a:xfrm>
            <a:off x="1367624" y="2821115"/>
            <a:ext cx="9708995" cy="3567173"/>
          </a:xfrm>
        </p:spPr>
        <p:txBody>
          <a:bodyPr vert="horz" lIns="91440" tIns="45720" rIns="91440" bIns="45720" rtlCol="0" anchor="ctr">
            <a:noAutofit/>
          </a:bodyPr>
          <a:lstStyle/>
          <a:p>
            <a:r>
              <a:rPr lang="en-GB" dirty="0">
                <a:cs typeface="Calibri"/>
              </a:rPr>
              <a:t>Barry, who was at a party needed a cigarette so entered the garage of a property. Due to a recent injury, Barry had lost his sense of smell and therefore couldn't smell the intense gas fumes within the garage. Barry lit his cigarette, causing an explosion. Barry and the party guests managed to escape unhurt, but the garage was partly destroyed. </a:t>
            </a:r>
          </a:p>
          <a:p>
            <a:pPr marL="0" indent="0">
              <a:buNone/>
            </a:pPr>
            <a:r>
              <a:rPr lang="en-GB" dirty="0">
                <a:cs typeface="Calibri"/>
              </a:rPr>
              <a:t>Barry is charged with criminal damage, contrary to s.1 Criminal Damage Act 1971.</a:t>
            </a:r>
          </a:p>
          <a:p>
            <a:endParaRPr lang="en-GB" dirty="0">
              <a:solidFill>
                <a:schemeClr val="accent1">
                  <a:lumMod val="75000"/>
                </a:schemeClr>
              </a:solidFill>
              <a:cs typeface="Calibri"/>
            </a:endParaRPr>
          </a:p>
          <a:p>
            <a:pPr marL="0" indent="0">
              <a:buNone/>
            </a:pPr>
            <a:r>
              <a:rPr lang="en-GB" dirty="0">
                <a:solidFill>
                  <a:schemeClr val="accent1">
                    <a:lumMod val="75000"/>
                  </a:schemeClr>
                </a:solidFill>
                <a:cs typeface="Calibri"/>
              </a:rPr>
              <a:t>The MR for this offence is intending or being reckless to causing the criminal damage. Can the MR be established here?</a:t>
            </a:r>
          </a:p>
        </p:txBody>
      </p:sp>
    </p:spTree>
    <p:extLst>
      <p:ext uri="{BB962C8B-B14F-4D97-AF65-F5344CB8AC3E}">
        <p14:creationId xmlns:p14="http://schemas.microsoft.com/office/powerpoint/2010/main" val="21686981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C7215B1-03C5-4C21-89F5-8AF4B991DC97}"/>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Practice question 3:</a:t>
            </a:r>
            <a:endParaRPr lang="en-GB" sz="4000">
              <a:solidFill>
                <a:srgbClr val="FFFFFF"/>
              </a:solidFill>
            </a:endParaRPr>
          </a:p>
        </p:txBody>
      </p:sp>
      <p:sp>
        <p:nvSpPr>
          <p:cNvPr id="3" name="Content Placeholder 2">
            <a:extLst>
              <a:ext uri="{FF2B5EF4-FFF2-40B4-BE49-F238E27FC236}">
                <a16:creationId xmlns:a16="http://schemas.microsoft.com/office/drawing/2014/main" id="{63976C47-4C09-4E45-93BA-2E170EB181ED}"/>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a:cs typeface="Calibri"/>
              </a:rPr>
              <a:t>Yvonne was annoyed because a shopkeeper refused to sell her cigarettes due to her being under age. Yvonne picked up a stone and threw it at the shop window but it missed the window and hit Lee (a passer-by) in the eye. </a:t>
            </a:r>
          </a:p>
          <a:p>
            <a:pPr marL="0" indent="0">
              <a:buNone/>
            </a:pPr>
            <a:endParaRPr lang="en-GB" sz="2400">
              <a:cs typeface="Calibri"/>
            </a:endParaRPr>
          </a:p>
          <a:p>
            <a:r>
              <a:rPr lang="en-GB" sz="2400">
                <a:cs typeface="Calibri"/>
              </a:rPr>
              <a:t>Can the doctrine of transferred malice apply?</a:t>
            </a:r>
          </a:p>
        </p:txBody>
      </p:sp>
    </p:spTree>
    <p:extLst>
      <p:ext uri="{BB962C8B-B14F-4D97-AF65-F5344CB8AC3E}">
        <p14:creationId xmlns:p14="http://schemas.microsoft.com/office/powerpoint/2010/main" val="24343909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D0EBEE1-AB16-4E0F-8B42-92DCD4A6F2A5}"/>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Coincidence of actus reus and mens rea</a:t>
            </a:r>
          </a:p>
        </p:txBody>
      </p:sp>
      <p:sp>
        <p:nvSpPr>
          <p:cNvPr id="3" name="Content Placeholder 2">
            <a:extLst>
              <a:ext uri="{FF2B5EF4-FFF2-40B4-BE49-F238E27FC236}">
                <a16:creationId xmlns:a16="http://schemas.microsoft.com/office/drawing/2014/main" id="{52C9D9C5-20E7-4F7C-AD8A-397FAD31B93F}"/>
              </a:ext>
            </a:extLst>
          </p:cNvPr>
          <p:cNvSpPr>
            <a:spLocks noGrp="1"/>
          </p:cNvSpPr>
          <p:nvPr>
            <p:ph idx="1"/>
          </p:nvPr>
        </p:nvSpPr>
        <p:spPr>
          <a:xfrm>
            <a:off x="1367624" y="2490436"/>
            <a:ext cx="9708995" cy="3567173"/>
          </a:xfrm>
        </p:spPr>
        <p:txBody>
          <a:bodyPr anchor="ctr">
            <a:normAutofit/>
          </a:bodyPr>
          <a:lstStyle/>
          <a:p>
            <a:pPr marL="0" indent="0">
              <a:buNone/>
            </a:pPr>
            <a:r>
              <a:rPr lang="en-GB" sz="2400"/>
              <a:t>General principle: Although actus reus and mens rea are discussed in two different chapters, the concepts are linked. For there to be criminal liability, It is essential that the actus reus and mens rea coincide in time.</a:t>
            </a:r>
          </a:p>
          <a:p>
            <a:pPr marL="0" indent="0">
              <a:buNone/>
            </a:pPr>
            <a:r>
              <a:rPr lang="en-GB" sz="2400"/>
              <a:t>To ensure that the requirement for the coincidence of actus reus and mens rea is satisfied, the courts have been somewhat flexible in interpreting the concept.</a:t>
            </a:r>
          </a:p>
          <a:p>
            <a:pPr marL="0" indent="0">
              <a:buNone/>
            </a:pPr>
            <a:endParaRPr lang="en-GB" sz="2400"/>
          </a:p>
          <a:p>
            <a:pPr marL="0" indent="0">
              <a:buNone/>
            </a:pPr>
            <a:r>
              <a:rPr lang="en-GB" sz="2400" i="1"/>
              <a:t>Fagan v Metropolitan Police Commissioner [1969]</a:t>
            </a:r>
          </a:p>
        </p:txBody>
      </p:sp>
    </p:spTree>
    <p:extLst>
      <p:ext uri="{BB962C8B-B14F-4D97-AF65-F5344CB8AC3E}">
        <p14:creationId xmlns:p14="http://schemas.microsoft.com/office/powerpoint/2010/main" val="2751330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97353-E047-4218-9228-921237314FD6}"/>
              </a:ext>
            </a:extLst>
          </p:cNvPr>
          <p:cNvSpPr>
            <a:spLocks noGrp="1"/>
          </p:cNvSpPr>
          <p:nvPr>
            <p:ph type="title"/>
          </p:nvPr>
        </p:nvSpPr>
        <p:spPr>
          <a:xfrm>
            <a:off x="572493" y="238539"/>
            <a:ext cx="11018520" cy="1434415"/>
          </a:xfrm>
        </p:spPr>
        <p:txBody>
          <a:bodyPr anchor="b">
            <a:normAutofit/>
          </a:bodyPr>
          <a:lstStyle/>
          <a:p>
            <a:r>
              <a:rPr lang="en-GB" sz="5400"/>
              <a:t>Question 1</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BDAA82-656C-4315-B32C-5922597C8368}"/>
              </a:ext>
            </a:extLst>
          </p:cNvPr>
          <p:cNvSpPr>
            <a:spLocks noGrp="1"/>
          </p:cNvSpPr>
          <p:nvPr>
            <p:ph idx="1"/>
          </p:nvPr>
        </p:nvSpPr>
        <p:spPr>
          <a:xfrm>
            <a:off x="572493" y="2071316"/>
            <a:ext cx="6713552" cy="4119172"/>
          </a:xfrm>
        </p:spPr>
        <p:txBody>
          <a:bodyPr anchor="t">
            <a:normAutofit/>
          </a:bodyPr>
          <a:lstStyle/>
          <a:p>
            <a:pPr marL="0" indent="0">
              <a:buNone/>
            </a:pPr>
            <a:r>
              <a:rPr lang="en-GB" sz="1500"/>
              <a:t>A woman sets fire to her offices in order to claim the insurance money. Unfortunately, one of her employees has stayed late to finish his work and he dies in the fire. The woman is horrified to find that she has killed the employee but accepts that she did not check the building before setting light to it. She also admits she is aware that staff do occasionally stay beyond the official working hours and that she was aware at the time there was a slight risk this may be the case, but she cannot recall anyone having been in the offices as late as 11pm before. Which of the following best describes the woman’s mens rea for her employee’s death? </a:t>
            </a:r>
          </a:p>
          <a:p>
            <a:pPr marL="0" indent="0">
              <a:buNone/>
            </a:pPr>
            <a:r>
              <a:rPr lang="en-GB" sz="1500"/>
              <a:t>A The woman has direct intent to kill her employee.</a:t>
            </a:r>
          </a:p>
          <a:p>
            <a:pPr marL="0" indent="0">
              <a:buNone/>
            </a:pPr>
            <a:r>
              <a:rPr lang="en-GB" sz="1500"/>
              <a:t> B The woman indirectly intends to kill her employee. </a:t>
            </a:r>
          </a:p>
          <a:p>
            <a:pPr marL="0" indent="0">
              <a:buNone/>
            </a:pPr>
            <a:r>
              <a:rPr lang="en-GB" sz="1500"/>
              <a:t>C The woman is reckless as to causing the death of her employee as she foresaw the risk of death as a consequence of her actions. </a:t>
            </a:r>
          </a:p>
          <a:p>
            <a:pPr marL="0" indent="0">
              <a:buNone/>
            </a:pPr>
            <a:r>
              <a:rPr lang="en-GB" sz="1500"/>
              <a:t>D The woman is reckless as to causing the death of her employee as a reasonable person would have foreseen the risk of death due to her actions. </a:t>
            </a:r>
          </a:p>
          <a:p>
            <a:pPr marL="0" indent="0">
              <a:buNone/>
            </a:pPr>
            <a:r>
              <a:rPr lang="en-GB" sz="1500"/>
              <a:t>E The woman has no liability for the death of her employee.</a:t>
            </a:r>
          </a:p>
        </p:txBody>
      </p:sp>
      <p:pic>
        <p:nvPicPr>
          <p:cNvPr id="4" name="Picture 3">
            <a:extLst>
              <a:ext uri="{FF2B5EF4-FFF2-40B4-BE49-F238E27FC236}">
                <a16:creationId xmlns:a16="http://schemas.microsoft.com/office/drawing/2014/main" id="{BEA417CE-9841-6B37-5E7E-533A0F05E4BA}"/>
              </a:ext>
            </a:extLst>
          </p:cNvPr>
          <p:cNvPicPr>
            <a:picLocks noChangeAspect="1"/>
          </p:cNvPicPr>
          <p:nvPr/>
        </p:nvPicPr>
        <p:blipFill rotWithShape="1">
          <a:blip r:embed="rId3"/>
          <a:srcRect l="27803" r="10449" b="1"/>
          <a:stretch/>
        </p:blipFill>
        <p:spPr>
          <a:xfrm>
            <a:off x="7675658" y="2093976"/>
            <a:ext cx="3941064" cy="4096512"/>
          </a:xfrm>
          <a:prstGeom prst="rect">
            <a:avLst/>
          </a:prstGeom>
        </p:spPr>
      </p:pic>
    </p:spTree>
    <p:extLst>
      <p:ext uri="{BB962C8B-B14F-4D97-AF65-F5344CB8AC3E}">
        <p14:creationId xmlns:p14="http://schemas.microsoft.com/office/powerpoint/2010/main" val="16957345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585EB-2DE4-4345-AA76-1EBA516049A5}"/>
              </a:ext>
            </a:extLst>
          </p:cNvPr>
          <p:cNvSpPr>
            <a:spLocks noGrp="1"/>
          </p:cNvSpPr>
          <p:nvPr>
            <p:ph type="title"/>
          </p:nvPr>
        </p:nvSpPr>
        <p:spPr>
          <a:xfrm>
            <a:off x="572493" y="238539"/>
            <a:ext cx="11018520" cy="1434415"/>
          </a:xfrm>
        </p:spPr>
        <p:txBody>
          <a:bodyPr anchor="b">
            <a:normAutofit/>
          </a:bodyPr>
          <a:lstStyle/>
          <a:p>
            <a:r>
              <a:rPr lang="en-GB" sz="5400"/>
              <a:t>Question 2</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67772BF-8945-4BDC-ABF7-2D2B0F168C42}"/>
              </a:ext>
            </a:extLst>
          </p:cNvPr>
          <p:cNvSpPr>
            <a:spLocks noGrp="1"/>
          </p:cNvSpPr>
          <p:nvPr>
            <p:ph idx="1"/>
          </p:nvPr>
        </p:nvSpPr>
        <p:spPr>
          <a:xfrm>
            <a:off x="572493" y="2071316"/>
            <a:ext cx="6713552" cy="4119172"/>
          </a:xfrm>
        </p:spPr>
        <p:txBody>
          <a:bodyPr anchor="t">
            <a:normAutofit/>
          </a:bodyPr>
          <a:lstStyle/>
          <a:p>
            <a:pPr marL="0" indent="0">
              <a:buNone/>
            </a:pPr>
            <a:r>
              <a:rPr lang="en-GB" sz="1500"/>
              <a:t>A man is driving his car when it collides with the vehicle in front which has braked suddenly for no reason. The police are called and carry out a breath test to check whether the man has been drinking. He is shocked to discover that he is over the legal drink driving limit for alcohol and cannot understand why, given that he only drank orange juice at lunchtime. That evening, the man’s friend confesses that she added vodka to his drink as she did not realise he had driven to the pub. The man is charged with careless driving and driving with excess alcohol. Which statement best describes the man’s likely criminal liability? </a:t>
            </a:r>
          </a:p>
          <a:p>
            <a:pPr marL="0" indent="0">
              <a:buNone/>
            </a:pPr>
            <a:r>
              <a:rPr lang="en-GB" sz="1500"/>
              <a:t>A Not guilty of careless driving, but guilty of driving with excess alcohol.</a:t>
            </a:r>
          </a:p>
          <a:p>
            <a:pPr marL="0" indent="0">
              <a:buNone/>
            </a:pPr>
            <a:r>
              <a:rPr lang="en-GB" sz="1500"/>
              <a:t> B Not guilty of either careless driving or driving with excess alcohol. </a:t>
            </a:r>
          </a:p>
          <a:p>
            <a:pPr marL="0" indent="0">
              <a:buNone/>
            </a:pPr>
            <a:r>
              <a:rPr lang="en-GB" sz="1500"/>
              <a:t>C Guilty of both careless driving and driving with excess alcohol. </a:t>
            </a:r>
          </a:p>
          <a:p>
            <a:pPr marL="0" indent="0">
              <a:buNone/>
            </a:pPr>
            <a:r>
              <a:rPr lang="en-GB" sz="1500"/>
              <a:t>D Guilty of careless driving, but not guilty of driving with excess alcohol. </a:t>
            </a:r>
          </a:p>
          <a:p>
            <a:pPr marL="0" indent="0">
              <a:buNone/>
            </a:pPr>
            <a:r>
              <a:rPr lang="en-GB" sz="1500"/>
              <a:t>E Not guilty of careless driving and no charges may be brought for driving with excess alcohol where a drink has been spiked</a:t>
            </a:r>
          </a:p>
        </p:txBody>
      </p:sp>
      <p:pic>
        <p:nvPicPr>
          <p:cNvPr id="4" name="Picture 3">
            <a:extLst>
              <a:ext uri="{FF2B5EF4-FFF2-40B4-BE49-F238E27FC236}">
                <a16:creationId xmlns:a16="http://schemas.microsoft.com/office/drawing/2014/main" id="{AB63D900-61CC-9689-F70A-53D99489E950}"/>
              </a:ext>
            </a:extLst>
          </p:cNvPr>
          <p:cNvPicPr>
            <a:picLocks noChangeAspect="1"/>
          </p:cNvPicPr>
          <p:nvPr/>
        </p:nvPicPr>
        <p:blipFill rotWithShape="1">
          <a:blip r:embed="rId3"/>
          <a:srcRect r="3792" b="-3"/>
          <a:stretch/>
        </p:blipFill>
        <p:spPr>
          <a:xfrm>
            <a:off x="7675658" y="2093976"/>
            <a:ext cx="3941064" cy="4096512"/>
          </a:xfrm>
          <a:prstGeom prst="rect">
            <a:avLst/>
          </a:prstGeom>
        </p:spPr>
      </p:pic>
    </p:spTree>
    <p:extLst>
      <p:ext uri="{BB962C8B-B14F-4D97-AF65-F5344CB8AC3E}">
        <p14:creationId xmlns:p14="http://schemas.microsoft.com/office/powerpoint/2010/main" val="14966969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3EE143-EA3E-4841-A7FA-FE0FFB06D63B}"/>
              </a:ext>
            </a:extLst>
          </p:cNvPr>
          <p:cNvSpPr>
            <a:spLocks noGrp="1"/>
          </p:cNvSpPr>
          <p:nvPr>
            <p:ph type="title"/>
          </p:nvPr>
        </p:nvSpPr>
        <p:spPr>
          <a:xfrm>
            <a:off x="572493" y="238539"/>
            <a:ext cx="11018520" cy="1434415"/>
          </a:xfrm>
        </p:spPr>
        <p:txBody>
          <a:bodyPr anchor="b">
            <a:normAutofit/>
          </a:bodyPr>
          <a:lstStyle/>
          <a:p>
            <a:r>
              <a:rPr lang="en-GB" sz="5400"/>
              <a:t>Question 3</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4E8449-44BA-4C86-B292-C054D714F491}"/>
              </a:ext>
            </a:extLst>
          </p:cNvPr>
          <p:cNvSpPr>
            <a:spLocks noGrp="1"/>
          </p:cNvSpPr>
          <p:nvPr>
            <p:ph idx="1"/>
          </p:nvPr>
        </p:nvSpPr>
        <p:spPr>
          <a:xfrm>
            <a:off x="572493" y="1911493"/>
            <a:ext cx="6713552" cy="4534519"/>
          </a:xfrm>
        </p:spPr>
        <p:txBody>
          <a:bodyPr anchor="t">
            <a:normAutofit/>
          </a:bodyPr>
          <a:lstStyle/>
          <a:p>
            <a:pPr marL="0" indent="0">
              <a:buNone/>
            </a:pPr>
            <a:r>
              <a:rPr lang="en-GB" sz="1400" dirty="0"/>
              <a:t>A defendant throws a punch towards a man after they argue outside a pub, but he hits the woman beside the man instead. The impact is such that she is knocked unconscious and slumps back against the garden wall. The defendant picks the woman up but, as he tries to move her back into the pub, she slips from his grasp. She bangs her head on the pavement and dies from a fractured skull. Which of the following statements correctly describes the defendant’s liability for the woman’s death?</a:t>
            </a:r>
          </a:p>
          <a:p>
            <a:endParaRPr lang="en-GB" sz="1400" dirty="0"/>
          </a:p>
          <a:p>
            <a:pPr marL="0" indent="0">
              <a:buNone/>
            </a:pPr>
            <a:r>
              <a:rPr lang="en-GB" sz="1400" dirty="0"/>
              <a:t> A The doctrine of transferred malice does not apply because the defendant’s intention to punch the man cannot be transferred to the woman. </a:t>
            </a:r>
          </a:p>
          <a:p>
            <a:pPr marL="0" indent="0">
              <a:buNone/>
            </a:pPr>
            <a:r>
              <a:rPr lang="en-GB" sz="1400" dirty="0"/>
              <a:t>B There is no need to consider transferred malice because the defendant punched the woman and the </a:t>
            </a:r>
            <a:r>
              <a:rPr lang="en-GB" sz="1400" dirty="0" err="1"/>
              <a:t>mens</a:t>
            </a:r>
            <a:r>
              <a:rPr lang="en-GB" sz="1400" dirty="0"/>
              <a:t> rea of assault includes recklessness. </a:t>
            </a:r>
          </a:p>
          <a:p>
            <a:pPr marL="0" indent="0">
              <a:buNone/>
            </a:pPr>
            <a:r>
              <a:rPr lang="en-GB" sz="1400" dirty="0"/>
              <a:t>C The doctrine of transferred malice would apply if the man had intended to punch the wall rather than hit a person. </a:t>
            </a:r>
          </a:p>
          <a:p>
            <a:pPr marL="0" indent="0">
              <a:buNone/>
            </a:pPr>
            <a:r>
              <a:rPr lang="en-GB" sz="1400" dirty="0"/>
              <a:t>D The man is not liable for the woman’s death because the actus reus and </a:t>
            </a:r>
            <a:r>
              <a:rPr lang="en-GB" sz="1400" dirty="0" err="1"/>
              <a:t>mens</a:t>
            </a:r>
            <a:r>
              <a:rPr lang="en-GB" sz="1400" dirty="0"/>
              <a:t> rea do not coincide in time. </a:t>
            </a:r>
          </a:p>
          <a:p>
            <a:pPr marL="0" indent="0">
              <a:buNone/>
            </a:pPr>
            <a:r>
              <a:rPr lang="en-GB" sz="1400" dirty="0"/>
              <a:t>E The man is not liable for the woman’s death because the application of unlawful force and the act causing the woman’s death are separate in time</a:t>
            </a:r>
          </a:p>
        </p:txBody>
      </p:sp>
      <p:pic>
        <p:nvPicPr>
          <p:cNvPr id="4" name="Picture 3">
            <a:extLst>
              <a:ext uri="{FF2B5EF4-FFF2-40B4-BE49-F238E27FC236}">
                <a16:creationId xmlns:a16="http://schemas.microsoft.com/office/drawing/2014/main" id="{B5ACF767-A29A-A6E6-BBE6-70607D93371F}"/>
              </a:ext>
            </a:extLst>
          </p:cNvPr>
          <p:cNvPicPr>
            <a:picLocks noChangeAspect="1"/>
          </p:cNvPicPr>
          <p:nvPr/>
        </p:nvPicPr>
        <p:blipFill rotWithShape="1">
          <a:blip r:embed="rId3"/>
          <a:srcRect l="29165" r="22734" b="2"/>
          <a:stretch/>
        </p:blipFill>
        <p:spPr>
          <a:xfrm>
            <a:off x="7675658" y="2093976"/>
            <a:ext cx="3941064" cy="4096512"/>
          </a:xfrm>
          <a:prstGeom prst="rect">
            <a:avLst/>
          </a:prstGeom>
        </p:spPr>
      </p:pic>
    </p:spTree>
    <p:extLst>
      <p:ext uri="{BB962C8B-B14F-4D97-AF65-F5344CB8AC3E}">
        <p14:creationId xmlns:p14="http://schemas.microsoft.com/office/powerpoint/2010/main" val="4289662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E7DBDF00C77446A3212AEFF4577A21" ma:contentTypeVersion="5" ma:contentTypeDescription="Create a new document." ma:contentTypeScope="" ma:versionID="acd2d1990088ae20273bc116f9d35339">
  <xsd:schema xmlns:xsd="http://www.w3.org/2001/XMLSchema" xmlns:xs="http://www.w3.org/2001/XMLSchema" xmlns:p="http://schemas.microsoft.com/office/2006/metadata/properties" xmlns:ns2="58fca413-3b36-4298-af2b-d24aa1f4750f" xmlns:ns3="1084fe36-8241-4751-a893-1fa9f44ff207" targetNamespace="http://schemas.microsoft.com/office/2006/metadata/properties" ma:root="true" ma:fieldsID="722d430d9b27bb3f29374e11a5408984" ns2:_="" ns3:_="">
    <xsd:import namespace="58fca413-3b36-4298-af2b-d24aa1f4750f"/>
    <xsd:import namespace="1084fe36-8241-4751-a893-1fa9f44ff20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8fca413-3b36-4298-af2b-d24aa1f4750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084fe36-8241-4751-a893-1fa9f44ff20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8FF2B25-3086-4713-89DE-213B6E4FD3EC}"/>
</file>

<file path=customXml/itemProps2.xml><?xml version="1.0" encoding="utf-8"?>
<ds:datastoreItem xmlns:ds="http://schemas.openxmlformats.org/officeDocument/2006/customXml" ds:itemID="{15EC26B6-A244-46C3-821F-20D934C6E32A}"/>
</file>

<file path=customXml/itemProps3.xml><?xml version="1.0" encoding="utf-8"?>
<ds:datastoreItem xmlns:ds="http://schemas.openxmlformats.org/officeDocument/2006/customXml" ds:itemID="{D5BFFCA3-1163-40BB-874C-DD17DDF31B23}"/>
</file>

<file path=docProps/app.xml><?xml version="1.0" encoding="utf-8"?>
<Properties xmlns="http://schemas.openxmlformats.org/officeDocument/2006/extended-properties" xmlns:vt="http://schemas.openxmlformats.org/officeDocument/2006/docPropsVTypes">
  <Template>office theme</Template>
  <TotalTime>0</TotalTime>
  <Words>2443</Words>
  <Application>Microsoft Office PowerPoint</Application>
  <PresentationFormat>Widescreen</PresentationFormat>
  <Paragraphs>128</Paragraphs>
  <Slides>19</Slides>
  <Notes>17</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Mens rea workshop</vt:lpstr>
      <vt:lpstr>PowerPoint Presentation</vt:lpstr>
      <vt:lpstr>Mens rea</vt:lpstr>
      <vt:lpstr>Recap from the Mens Rea lecture</vt:lpstr>
      <vt:lpstr>R v Woollin [1999]</vt:lpstr>
      <vt:lpstr>R v Woollin [1999]</vt:lpstr>
      <vt:lpstr>Case search: R v Cunningham [1957]</vt:lpstr>
      <vt:lpstr>Recap: Recklessness</vt:lpstr>
      <vt:lpstr>Recap: Negligence</vt:lpstr>
      <vt:lpstr>Transferred malice</vt:lpstr>
      <vt:lpstr>Strict liability offences</vt:lpstr>
      <vt:lpstr>Mens Rea in context to an offence</vt:lpstr>
      <vt:lpstr>Practice question 1:</vt:lpstr>
      <vt:lpstr>Practice question 2:</vt:lpstr>
      <vt:lpstr>Practice question 3:</vt:lpstr>
      <vt:lpstr>Coincidence of actus reus and mens rea</vt:lpstr>
      <vt:lpstr>Question 1</vt:lpstr>
      <vt:lpstr>Question 2</vt:lpstr>
      <vt:lpstr>Question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Mellissa Wallbridge</dc:creator>
  <cp:lastModifiedBy>Laura Knight</cp:lastModifiedBy>
  <cp:revision>189</cp:revision>
  <dcterms:created xsi:type="dcterms:W3CDTF">2021-02-04T09:34:58Z</dcterms:created>
  <dcterms:modified xsi:type="dcterms:W3CDTF">2022-10-10T10:44:20Z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0x0101000BE7DBDF00C77446A3212AEFF4577A21</vt:lpwstr>
  </property>
</Properties>
</file>