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77" r:id="rId2"/>
    <p:sldId id="293" r:id="rId3"/>
    <p:sldId id="283" r:id="rId4"/>
    <p:sldId id="282" r:id="rId5"/>
    <p:sldId id="289" r:id="rId6"/>
    <p:sldId id="288" r:id="rId7"/>
    <p:sldId id="281" r:id="rId8"/>
    <p:sldId id="280" r:id="rId9"/>
    <p:sldId id="290" r:id="rId10"/>
    <p:sldId id="287" r:id="rId11"/>
    <p:sldId id="294" r:id="rId12"/>
    <p:sldId id="278" r:id="rId13"/>
    <p:sldId id="256" r:id="rId14"/>
    <p:sldId id="279" r:id="rId15"/>
    <p:sldId id="285" r:id="rId16"/>
    <p:sldId id="286" r:id="rId17"/>
    <p:sldId id="291" r:id="rId18"/>
    <p:sldId id="29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7143" autoAdjust="0"/>
  </p:normalViewPr>
  <p:slideViewPr>
    <p:cSldViewPr snapToGrid="0">
      <p:cViewPr varScale="1">
        <p:scale>
          <a:sx n="55" d="100"/>
          <a:sy n="55" d="100"/>
        </p:scale>
        <p:origin x="2754" y="282"/>
      </p:cViewPr>
      <p:guideLst/>
    </p:cSldViewPr>
  </p:slideViewPr>
  <p:notesTextViewPr>
    <p:cViewPr>
      <p:scale>
        <a:sx n="1" d="1"/>
        <a:sy n="1" d="1"/>
      </p:scale>
      <p:origin x="0" y="0"/>
    </p:cViewPr>
  </p:notesTextViewPr>
  <p:sorterViewPr>
    <p:cViewPr>
      <p:scale>
        <a:sx n="100" d="100"/>
        <a:sy n="100" d="100"/>
      </p:scale>
      <p:origin x="0" y="-76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1AD00656-E18E-471B-92C8-8B6BB4535536}"/>
    <pc:docChg chg="custSel addSld delSld modSld sldOrd">
      <pc:chgData name="Julie Thomas" userId="2af13b6d24d29b42" providerId="LiveId" clId="{1AD00656-E18E-471B-92C8-8B6BB4535536}" dt="2025-02-02T17:31:31.003" v="57"/>
      <pc:docMkLst>
        <pc:docMk/>
      </pc:docMkLst>
      <pc:sldChg chg="modSp mod">
        <pc:chgData name="Julie Thomas" userId="2af13b6d24d29b42" providerId="LiveId" clId="{1AD00656-E18E-471B-92C8-8B6BB4535536}" dt="2025-01-28T17:19:38.334" v="53" actId="27636"/>
        <pc:sldMkLst>
          <pc:docMk/>
          <pc:sldMk cId="4163117182" sldId="285"/>
        </pc:sldMkLst>
        <pc:spChg chg="mod">
          <ac:chgData name="Julie Thomas" userId="2af13b6d24d29b42" providerId="LiveId" clId="{1AD00656-E18E-471B-92C8-8B6BB4535536}" dt="2025-01-28T17:19:38.334" v="53" actId="27636"/>
          <ac:spMkLst>
            <pc:docMk/>
            <pc:sldMk cId="4163117182" sldId="285"/>
            <ac:spMk id="3" creationId="{5D3DED79-8ADE-0AE7-A3DA-8901345AB53E}"/>
          </ac:spMkLst>
        </pc:spChg>
      </pc:sldChg>
      <pc:sldChg chg="modSp mod">
        <pc:chgData name="Julie Thomas" userId="2af13b6d24d29b42" providerId="LiveId" clId="{1AD00656-E18E-471B-92C8-8B6BB4535536}" dt="2025-01-28T17:18:20.720" v="51" actId="13926"/>
        <pc:sldMkLst>
          <pc:docMk/>
          <pc:sldMk cId="3569803671" sldId="292"/>
        </pc:sldMkLst>
        <pc:spChg chg="mod">
          <ac:chgData name="Julie Thomas" userId="2af13b6d24d29b42" providerId="LiveId" clId="{1AD00656-E18E-471B-92C8-8B6BB4535536}" dt="2025-01-28T17:18:20.720" v="51" actId="13926"/>
          <ac:spMkLst>
            <pc:docMk/>
            <pc:sldMk cId="3569803671" sldId="292"/>
            <ac:spMk id="3" creationId="{015CE75A-6849-61BD-EEBB-52567E2E1916}"/>
          </ac:spMkLst>
        </pc:spChg>
      </pc:sldChg>
      <pc:sldChg chg="ord">
        <pc:chgData name="Julie Thomas" userId="2af13b6d24d29b42" providerId="LiveId" clId="{1AD00656-E18E-471B-92C8-8B6BB4535536}" dt="2025-02-02T17:31:31.003" v="57"/>
        <pc:sldMkLst>
          <pc:docMk/>
          <pc:sldMk cId="2573260487" sldId="294"/>
        </pc:sldMkLst>
      </pc:sldChg>
      <pc:sldChg chg="modSp new del mod ord">
        <pc:chgData name="Julie Thomas" userId="2af13b6d24d29b42" providerId="LiveId" clId="{1AD00656-E18E-471B-92C8-8B6BB4535536}" dt="2025-01-28T16:28:22.320" v="45" actId="2696"/>
        <pc:sldMkLst>
          <pc:docMk/>
          <pc:sldMk cId="1638457276" sldId="295"/>
        </pc:sldMkLst>
      </pc:sldChg>
    </pc:docChg>
  </pc:docChgLst>
  <pc:docChgLst>
    <pc:chgData name="Julie Thomas" userId="2af13b6d24d29b42" providerId="LiveId" clId="{B40343B3-DEE4-4B28-96B2-4521D9AF53B7}"/>
    <pc:docChg chg="undo custSel addSld delSld modSld sldOrd">
      <pc:chgData name="Julie Thomas" userId="2af13b6d24d29b42" providerId="LiveId" clId="{B40343B3-DEE4-4B28-96B2-4521D9AF53B7}" dt="2024-02-09T15:07:07.357" v="4002" actId="27636"/>
      <pc:docMkLst>
        <pc:docMk/>
      </pc:docMkLst>
      <pc:sldChg chg="addSp delSp modSp mod modClrScheme modAnim chgLayout">
        <pc:chgData name="Julie Thomas" userId="2af13b6d24d29b42" providerId="LiveId" clId="{B40343B3-DEE4-4B28-96B2-4521D9AF53B7}" dt="2024-02-01T12:37:00.982" v="167" actId="26606"/>
        <pc:sldMkLst>
          <pc:docMk/>
          <pc:sldMk cId="133151942" sldId="256"/>
        </pc:sldMkLst>
      </pc:sldChg>
      <pc:sldChg chg="modSp new mod ord">
        <pc:chgData name="Julie Thomas" userId="2af13b6d24d29b42" providerId="LiveId" clId="{B40343B3-DEE4-4B28-96B2-4521D9AF53B7}" dt="2024-02-01T12:35:40.966" v="127"/>
        <pc:sldMkLst>
          <pc:docMk/>
          <pc:sldMk cId="433291349" sldId="278"/>
        </pc:sldMkLst>
      </pc:sldChg>
      <pc:sldChg chg="addSp delSp modSp new mod modClrScheme chgLayout modNotesTx">
        <pc:chgData name="Julie Thomas" userId="2af13b6d24d29b42" providerId="LiveId" clId="{B40343B3-DEE4-4B28-96B2-4521D9AF53B7}" dt="2024-02-09T15:02:23.230" v="3911" actId="20577"/>
        <pc:sldMkLst>
          <pc:docMk/>
          <pc:sldMk cId="2435601767" sldId="279"/>
        </pc:sldMkLst>
      </pc:sldChg>
      <pc:sldChg chg="modSp new mod ord">
        <pc:chgData name="Julie Thomas" userId="2af13b6d24d29b42" providerId="LiveId" clId="{B40343B3-DEE4-4B28-96B2-4521D9AF53B7}" dt="2024-02-08T16:28:24.476" v="1912"/>
        <pc:sldMkLst>
          <pc:docMk/>
          <pc:sldMk cId="3949964958" sldId="280"/>
        </pc:sldMkLst>
      </pc:sldChg>
      <pc:sldChg chg="addSp delSp modSp new mod ord modClrScheme chgLayout modNotesTx">
        <pc:chgData name="Julie Thomas" userId="2af13b6d24d29b42" providerId="LiveId" clId="{B40343B3-DEE4-4B28-96B2-4521D9AF53B7}" dt="2024-02-08T16:42:49.755" v="1991" actId="20577"/>
        <pc:sldMkLst>
          <pc:docMk/>
          <pc:sldMk cId="1438572823" sldId="281"/>
        </pc:sldMkLst>
      </pc:sldChg>
      <pc:sldChg chg="modSp new mod ord modNotesTx">
        <pc:chgData name="Julie Thomas" userId="2af13b6d24d29b42" providerId="LiveId" clId="{B40343B3-DEE4-4B28-96B2-4521D9AF53B7}" dt="2024-02-08T16:27:54.313" v="1906"/>
        <pc:sldMkLst>
          <pc:docMk/>
          <pc:sldMk cId="2658200867" sldId="282"/>
        </pc:sldMkLst>
      </pc:sldChg>
      <pc:sldChg chg="addSp modSp new mod ord setBg modClrScheme chgLayout">
        <pc:chgData name="Julie Thomas" userId="2af13b6d24d29b42" providerId="LiveId" clId="{B40343B3-DEE4-4B28-96B2-4521D9AF53B7}" dt="2024-02-09T14:33:57.758" v="3605" actId="255"/>
        <pc:sldMkLst>
          <pc:docMk/>
          <pc:sldMk cId="941318925" sldId="283"/>
        </pc:sldMkLst>
      </pc:sldChg>
      <pc:sldChg chg="addSp delSp modSp new del mod ord modAnim modNotesTx">
        <pc:chgData name="Julie Thomas" userId="2af13b6d24d29b42" providerId="LiveId" clId="{B40343B3-DEE4-4B28-96B2-4521D9AF53B7}" dt="2024-02-09T14:55:30.432" v="3606" actId="2696"/>
        <pc:sldMkLst>
          <pc:docMk/>
          <pc:sldMk cId="1804063360" sldId="284"/>
        </pc:sldMkLst>
      </pc:sldChg>
      <pc:sldChg chg="modSp new mod">
        <pc:chgData name="Julie Thomas" userId="2af13b6d24d29b42" providerId="LiveId" clId="{B40343B3-DEE4-4B28-96B2-4521D9AF53B7}" dt="2024-02-09T10:21:25.016" v="2681" actId="20577"/>
        <pc:sldMkLst>
          <pc:docMk/>
          <pc:sldMk cId="4163117182" sldId="285"/>
        </pc:sldMkLst>
      </pc:sldChg>
      <pc:sldChg chg="modSp new mod">
        <pc:chgData name="Julie Thomas" userId="2af13b6d24d29b42" providerId="LiveId" clId="{B40343B3-DEE4-4B28-96B2-4521D9AF53B7}" dt="2024-02-08T16:08:36.860" v="1638" actId="27636"/>
        <pc:sldMkLst>
          <pc:docMk/>
          <pc:sldMk cId="2971270122" sldId="286"/>
        </pc:sldMkLst>
      </pc:sldChg>
      <pc:sldChg chg="modSp new mod ord">
        <pc:chgData name="Julie Thomas" userId="2af13b6d24d29b42" providerId="LiveId" clId="{B40343B3-DEE4-4B28-96B2-4521D9AF53B7}" dt="2024-02-09T10:22:02.269" v="2683"/>
        <pc:sldMkLst>
          <pc:docMk/>
          <pc:sldMk cId="380207896" sldId="287"/>
        </pc:sldMkLst>
      </pc:sldChg>
      <pc:sldChg chg="addSp delSp modSp new mod ord modAnim">
        <pc:chgData name="Julie Thomas" userId="2af13b6d24d29b42" providerId="LiveId" clId="{B40343B3-DEE4-4B28-96B2-4521D9AF53B7}" dt="2024-02-08T16:28:38.507" v="1914"/>
        <pc:sldMkLst>
          <pc:docMk/>
          <pc:sldMk cId="1412882613" sldId="288"/>
        </pc:sldMkLst>
      </pc:sldChg>
      <pc:sldChg chg="addSp delSp modSp new mod ord modAnim modNotesTx">
        <pc:chgData name="Julie Thomas" userId="2af13b6d24d29b42" providerId="LiveId" clId="{B40343B3-DEE4-4B28-96B2-4521D9AF53B7}" dt="2024-02-08T16:28:06.943" v="1910"/>
        <pc:sldMkLst>
          <pc:docMk/>
          <pc:sldMk cId="323148563" sldId="289"/>
        </pc:sldMkLst>
      </pc:sldChg>
      <pc:sldChg chg="addSp delSp modSp new mod ord modAnim modNotesTx">
        <pc:chgData name="Julie Thomas" userId="2af13b6d24d29b42" providerId="LiveId" clId="{B40343B3-DEE4-4B28-96B2-4521D9AF53B7}" dt="2024-02-09T15:05:29.587" v="3913"/>
        <pc:sldMkLst>
          <pc:docMk/>
          <pc:sldMk cId="1042230424" sldId="290"/>
        </pc:sldMkLst>
      </pc:sldChg>
      <pc:sldChg chg="modSp new mod">
        <pc:chgData name="Julie Thomas" userId="2af13b6d24d29b42" providerId="LiveId" clId="{B40343B3-DEE4-4B28-96B2-4521D9AF53B7}" dt="2024-02-09T15:07:07.357" v="4002" actId="27636"/>
        <pc:sldMkLst>
          <pc:docMk/>
          <pc:sldMk cId="622939313" sldId="291"/>
        </pc:sldMkLst>
      </pc:sldChg>
      <pc:sldChg chg="modSp new mod">
        <pc:chgData name="Julie Thomas" userId="2af13b6d24d29b42" providerId="LiveId" clId="{B40343B3-DEE4-4B28-96B2-4521D9AF53B7}" dt="2024-02-08T16:13:41.647" v="1826" actId="14100"/>
        <pc:sldMkLst>
          <pc:docMk/>
          <pc:sldMk cId="3569803671" sldId="292"/>
        </pc:sldMkLst>
      </pc:sldChg>
      <pc:sldChg chg="modSp new mod ord">
        <pc:chgData name="Julie Thomas" userId="2af13b6d24d29b42" providerId="LiveId" clId="{B40343B3-DEE4-4B28-96B2-4521D9AF53B7}" dt="2024-02-09T12:28:40.021" v="3528" actId="1076"/>
        <pc:sldMkLst>
          <pc:docMk/>
          <pc:sldMk cId="2414579322" sldId="293"/>
        </pc:sldMkLst>
      </pc:sldChg>
      <pc:sldChg chg="modSp new mod ord">
        <pc:chgData name="Julie Thomas" userId="2af13b6d24d29b42" providerId="LiveId" clId="{B40343B3-DEE4-4B28-96B2-4521D9AF53B7}" dt="2024-02-09T14:59:34.469" v="3765" actId="20577"/>
        <pc:sldMkLst>
          <pc:docMk/>
          <pc:sldMk cId="2573260487" sldId="294"/>
        </pc:sldMkLst>
      </pc:sldChg>
      <pc:sldChg chg="modSp new del mod ord">
        <pc:chgData name="Julie Thomas" userId="2af13b6d24d29b42" providerId="LiveId" clId="{B40343B3-DEE4-4B28-96B2-4521D9AF53B7}" dt="2024-02-09T15:01:58.713" v="3798" actId="2696"/>
        <pc:sldMkLst>
          <pc:docMk/>
          <pc:sldMk cId="2923844817" sldId="29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262B18-BAF4-4E4E-AEF0-CF9514557867}" type="datetimeFigureOut">
              <a:rPr lang="en-GB" smtClean="0"/>
              <a:t>02/02/2025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917115-3811-4D09-8D66-F9B9CB92A468}" type="slidenum">
              <a:rPr lang="en-GB" smtClean="0"/>
              <a:t>‹#›</a:t>
            </a:fld>
            <a:endParaRPr lang="en-GB"/>
          </a:p>
        </p:txBody>
      </p:sp>
    </p:spTree>
    <p:extLst>
      <p:ext uri="{BB962C8B-B14F-4D97-AF65-F5344CB8AC3E}">
        <p14:creationId xmlns:p14="http://schemas.microsoft.com/office/powerpoint/2010/main" val="564405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917115-3811-4D09-8D66-F9B9CB92A468}" type="slidenum">
              <a:rPr lang="en-GB" smtClean="0"/>
              <a:t>2</a:t>
            </a:fld>
            <a:endParaRPr lang="en-GB"/>
          </a:p>
        </p:txBody>
      </p:sp>
    </p:spTree>
    <p:extLst>
      <p:ext uri="{BB962C8B-B14F-4D97-AF65-F5344CB8AC3E}">
        <p14:creationId xmlns:p14="http://schemas.microsoft.com/office/powerpoint/2010/main" val="1636827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Programmatic dealmaking – systematically acquiring businesses, rather than doing so on an ad hoc basis. </a:t>
            </a:r>
          </a:p>
        </p:txBody>
      </p:sp>
      <p:sp>
        <p:nvSpPr>
          <p:cNvPr id="4" name="Slide Number Placeholder 3"/>
          <p:cNvSpPr>
            <a:spLocks noGrp="1"/>
          </p:cNvSpPr>
          <p:nvPr>
            <p:ph type="sldNum" sz="quarter" idx="5"/>
          </p:nvPr>
        </p:nvSpPr>
        <p:spPr/>
        <p:txBody>
          <a:bodyPr/>
          <a:lstStyle/>
          <a:p>
            <a:fld id="{46917115-3811-4D09-8D66-F9B9CB92A468}" type="slidenum">
              <a:rPr lang="en-GB" smtClean="0"/>
              <a:t>4</a:t>
            </a:fld>
            <a:endParaRPr lang="en-GB"/>
          </a:p>
        </p:txBody>
      </p:sp>
    </p:spTree>
    <p:extLst>
      <p:ext uri="{BB962C8B-B14F-4D97-AF65-F5344CB8AC3E}">
        <p14:creationId xmlns:p14="http://schemas.microsoft.com/office/powerpoint/2010/main" val="34931991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way of creating value is to adopt blue ocean strategy. </a:t>
            </a:r>
          </a:p>
        </p:txBody>
      </p:sp>
      <p:sp>
        <p:nvSpPr>
          <p:cNvPr id="4" name="Slide Number Placeholder 3"/>
          <p:cNvSpPr>
            <a:spLocks noGrp="1"/>
          </p:cNvSpPr>
          <p:nvPr>
            <p:ph type="sldNum" sz="quarter" idx="5"/>
          </p:nvPr>
        </p:nvSpPr>
        <p:spPr/>
        <p:txBody>
          <a:bodyPr/>
          <a:lstStyle/>
          <a:p>
            <a:fld id="{46917115-3811-4D09-8D66-F9B9CB92A468}" type="slidenum">
              <a:rPr lang="en-GB" smtClean="0"/>
              <a:t>5</a:t>
            </a:fld>
            <a:endParaRPr lang="en-GB"/>
          </a:p>
        </p:txBody>
      </p:sp>
    </p:spTree>
    <p:extLst>
      <p:ext uri="{BB962C8B-B14F-4D97-AF65-F5344CB8AC3E}">
        <p14:creationId xmlns:p14="http://schemas.microsoft.com/office/powerpoint/2010/main" val="3264437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6917115-3811-4D09-8D66-F9B9CB92A468}" type="slidenum">
              <a:rPr lang="en-GB" smtClean="0"/>
              <a:t>7</a:t>
            </a:fld>
            <a:endParaRPr lang="en-GB"/>
          </a:p>
        </p:txBody>
      </p:sp>
    </p:spTree>
    <p:extLst>
      <p:ext uri="{BB962C8B-B14F-4D97-AF65-F5344CB8AC3E}">
        <p14:creationId xmlns:p14="http://schemas.microsoft.com/office/powerpoint/2010/main" val="3507981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an organisation is structured to support innovation – the case of Apple. </a:t>
            </a:r>
          </a:p>
        </p:txBody>
      </p:sp>
      <p:sp>
        <p:nvSpPr>
          <p:cNvPr id="4" name="Slide Number Placeholder 3"/>
          <p:cNvSpPr>
            <a:spLocks noGrp="1"/>
          </p:cNvSpPr>
          <p:nvPr>
            <p:ph type="sldNum" sz="quarter" idx="5"/>
          </p:nvPr>
        </p:nvSpPr>
        <p:spPr/>
        <p:txBody>
          <a:bodyPr/>
          <a:lstStyle/>
          <a:p>
            <a:fld id="{46917115-3811-4D09-8D66-F9B9CB92A468}" type="slidenum">
              <a:rPr lang="en-GB" smtClean="0"/>
              <a:t>9</a:t>
            </a:fld>
            <a:endParaRPr lang="en-GB"/>
          </a:p>
        </p:txBody>
      </p:sp>
    </p:spTree>
    <p:extLst>
      <p:ext uri="{BB962C8B-B14F-4D97-AF65-F5344CB8AC3E}">
        <p14:creationId xmlns:p14="http://schemas.microsoft.com/office/powerpoint/2010/main" val="328227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917115-3811-4D09-8D66-F9B9CB92A468}" type="slidenum">
              <a:rPr lang="en-GB" smtClean="0"/>
              <a:t>11</a:t>
            </a:fld>
            <a:endParaRPr lang="en-GB"/>
          </a:p>
        </p:txBody>
      </p:sp>
    </p:spTree>
    <p:extLst>
      <p:ext uri="{BB962C8B-B14F-4D97-AF65-F5344CB8AC3E}">
        <p14:creationId xmlns:p14="http://schemas.microsoft.com/office/powerpoint/2010/main" val="3254259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to try this out.</a:t>
            </a:r>
          </a:p>
          <a:p>
            <a:r>
              <a:rPr lang="en-GB" dirty="0"/>
              <a:t>Work individually and then discuss your analysis in groups.</a:t>
            </a:r>
          </a:p>
        </p:txBody>
      </p:sp>
      <p:sp>
        <p:nvSpPr>
          <p:cNvPr id="4" name="Slide Number Placeholder 3"/>
          <p:cNvSpPr>
            <a:spLocks noGrp="1"/>
          </p:cNvSpPr>
          <p:nvPr>
            <p:ph type="sldNum" sz="quarter" idx="5"/>
          </p:nvPr>
        </p:nvSpPr>
        <p:spPr/>
        <p:txBody>
          <a:bodyPr/>
          <a:lstStyle/>
          <a:p>
            <a:fld id="{46917115-3811-4D09-8D66-F9B9CB92A468}" type="slidenum">
              <a:rPr lang="en-GB" smtClean="0"/>
              <a:t>14</a:t>
            </a:fld>
            <a:endParaRPr lang="en-GB"/>
          </a:p>
        </p:txBody>
      </p:sp>
    </p:spTree>
    <p:extLst>
      <p:ext uri="{BB962C8B-B14F-4D97-AF65-F5344CB8AC3E}">
        <p14:creationId xmlns:p14="http://schemas.microsoft.com/office/powerpoint/2010/main" val="2022157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917115-3811-4D09-8D66-F9B9CB92A468}" type="slidenum">
              <a:rPr lang="en-GB" smtClean="0"/>
              <a:t>15</a:t>
            </a:fld>
            <a:endParaRPr lang="en-GB"/>
          </a:p>
        </p:txBody>
      </p:sp>
    </p:spTree>
    <p:extLst>
      <p:ext uri="{BB962C8B-B14F-4D97-AF65-F5344CB8AC3E}">
        <p14:creationId xmlns:p14="http://schemas.microsoft.com/office/powerpoint/2010/main" val="38819476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02/02/2025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8725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02/02/2025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468204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02/02/2025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475816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02/02/2025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603817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02/02/2025</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215795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02/02/2025</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92064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02/02/2025</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776314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02/02/2025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141206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02/02/2025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137635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02/02/2025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071664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02/02/2025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34246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0443329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10480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02/02/2025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4829824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sYdaa02CS5E?feature=oembed" TargetMode="Externa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zPyOnZpeFnQ?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hyperlink" Target="https://www.bcg.com/publications/2023/advantages-through-innovation-in-uncertain-times" TargetMode="External"/><Relationship Id="rId2" Type="http://schemas.openxmlformats.org/officeDocument/2006/relationships/hyperlink" Target="https://www.bcg.com/publications/most-innovative-companies-historical-ranking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5hENFA3CJUY?feature=oembed" TargetMode="Externa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8" Type="http://schemas.openxmlformats.org/officeDocument/2006/relationships/hyperlink" Target="https://www.mckinsey.com/capabilities/operations/our-insights/service-innovation-in-a-digital-world" TargetMode="External"/><Relationship Id="rId3" Type="http://schemas.openxmlformats.org/officeDocument/2006/relationships/hyperlink" Target="https://www.nesta.org.uk/blog/why-and-how-does-collaboration-drive-innovation-public-sector/" TargetMode="External"/><Relationship Id="rId7" Type="http://schemas.openxmlformats.org/officeDocument/2006/relationships/hyperlink" Target="https://www.mckinsey.com/industries/retail/our-insights/the-tech-transformation-imperative-in-retail" TargetMode="External"/><Relationship Id="rId2" Type="http://schemas.openxmlformats.org/officeDocument/2006/relationships/hyperlink" Target="https://www.news.com.au/lifestyle/food/eat/insane-dominos-launches-game-changing-menu-item-in-australia/news-story/c981277ca850e30e38d13a03c100707e" TargetMode="External"/><Relationship Id="rId1" Type="http://schemas.openxmlformats.org/officeDocument/2006/relationships/slideLayout" Target="../slideLayouts/slideLayout2.xml"/><Relationship Id="rId6" Type="http://schemas.openxmlformats.org/officeDocument/2006/relationships/hyperlink" Target="https://www.mckinsey.com/industries/technology-media-and-telecommunications/our-insights/ordering-in-the-rapid-evolution-of-food-delivery" TargetMode="External"/><Relationship Id="rId5" Type="http://schemas.openxmlformats.org/officeDocument/2006/relationships/hyperlink" Target="https://www2.deloitte.com/ie/en/pages/public-sector/articles/govlab-blog/why-should-gov-public-service-innovate.html" TargetMode="External"/><Relationship Id="rId4" Type="http://schemas.openxmlformats.org/officeDocument/2006/relationships/hyperlink" Target="https://www2.deloitte.com/uk/en/insights/topics/innovation.html?icid=learn_more_content_click"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HCe2H3AsHio?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sloanreview.mit.edu/topic/innovation-strategy/"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7E18-781E-50B2-7B92-E54117010A72}"/>
              </a:ext>
            </a:extLst>
          </p:cNvPr>
          <p:cNvSpPr>
            <a:spLocks noGrp="1"/>
          </p:cNvSpPr>
          <p:nvPr>
            <p:ph type="ctrTitle"/>
          </p:nvPr>
        </p:nvSpPr>
        <p:spPr>
          <a:xfrm>
            <a:off x="1257787" y="1246545"/>
            <a:ext cx="10363200" cy="1470025"/>
          </a:xfrm>
        </p:spPr>
        <p:txBody>
          <a:bodyPr/>
          <a:lstStyle/>
          <a:p>
            <a:r>
              <a:rPr lang="en-GB" dirty="0"/>
              <a:t>BMSW5013 Creativity and Innovation</a:t>
            </a:r>
          </a:p>
        </p:txBody>
      </p:sp>
      <p:sp>
        <p:nvSpPr>
          <p:cNvPr id="3" name="Subtitle 2">
            <a:extLst>
              <a:ext uri="{FF2B5EF4-FFF2-40B4-BE49-F238E27FC236}">
                <a16:creationId xmlns:a16="http://schemas.microsoft.com/office/drawing/2014/main" id="{BC746106-7D9F-C7A5-F1B1-4713A75C023A}"/>
              </a:ext>
            </a:extLst>
          </p:cNvPr>
          <p:cNvSpPr>
            <a:spLocks noGrp="1"/>
          </p:cNvSpPr>
          <p:nvPr>
            <p:ph type="subTitle" idx="1"/>
          </p:nvPr>
        </p:nvSpPr>
        <p:spPr>
          <a:xfrm>
            <a:off x="428344" y="4141430"/>
            <a:ext cx="4864092" cy="1289552"/>
          </a:xfrm>
        </p:spPr>
        <p:txBody>
          <a:bodyPr>
            <a:normAutofit fontScale="62500" lnSpcReduction="20000"/>
          </a:bodyPr>
          <a:lstStyle/>
          <a:p>
            <a:r>
              <a:rPr lang="en-GB" sz="4000" b="1" dirty="0"/>
              <a:t>The Innovative Organisation</a:t>
            </a:r>
          </a:p>
          <a:p>
            <a:endParaRPr lang="en-GB" b="1" dirty="0"/>
          </a:p>
          <a:p>
            <a:r>
              <a:rPr lang="en-GB" dirty="0"/>
              <a:t>Julie Thomas</a:t>
            </a:r>
          </a:p>
        </p:txBody>
      </p:sp>
    </p:spTree>
    <p:extLst>
      <p:ext uri="{BB962C8B-B14F-4D97-AF65-F5344CB8AC3E}">
        <p14:creationId xmlns:p14="http://schemas.microsoft.com/office/powerpoint/2010/main" val="1904775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FB062-F941-2F94-54E1-5C5B2364E246}"/>
              </a:ext>
            </a:extLst>
          </p:cNvPr>
          <p:cNvSpPr>
            <a:spLocks noGrp="1"/>
          </p:cNvSpPr>
          <p:nvPr>
            <p:ph type="title"/>
          </p:nvPr>
        </p:nvSpPr>
        <p:spPr/>
        <p:txBody>
          <a:bodyPr/>
          <a:lstStyle/>
          <a:p>
            <a:r>
              <a:rPr lang="en-GB" b="1" dirty="0"/>
              <a:t>What we will cover today</a:t>
            </a:r>
          </a:p>
        </p:txBody>
      </p:sp>
      <p:sp>
        <p:nvSpPr>
          <p:cNvPr id="3" name="Content Placeholder 2">
            <a:extLst>
              <a:ext uri="{FF2B5EF4-FFF2-40B4-BE49-F238E27FC236}">
                <a16:creationId xmlns:a16="http://schemas.microsoft.com/office/drawing/2014/main" id="{FF0ECCCE-762A-C5B1-66D2-787AF2D9920D}"/>
              </a:ext>
            </a:extLst>
          </p:cNvPr>
          <p:cNvSpPr>
            <a:spLocks noGrp="1"/>
          </p:cNvSpPr>
          <p:nvPr>
            <p:ph idx="1"/>
          </p:nvPr>
        </p:nvSpPr>
        <p:spPr>
          <a:xfrm>
            <a:off x="609600" y="1813561"/>
            <a:ext cx="10972800" cy="3917032"/>
          </a:xfrm>
        </p:spPr>
        <p:txBody>
          <a:bodyPr/>
          <a:lstStyle/>
          <a:p>
            <a:r>
              <a:rPr lang="en-GB" dirty="0"/>
              <a:t>The characteristics of innovative companies</a:t>
            </a:r>
          </a:p>
          <a:p>
            <a:r>
              <a:rPr lang="en-GB" dirty="0"/>
              <a:t>Best practices of innovative companies</a:t>
            </a:r>
          </a:p>
          <a:p>
            <a:r>
              <a:rPr lang="en-GB" dirty="0"/>
              <a:t>How to assess the effectiveness of ideas</a:t>
            </a:r>
          </a:p>
          <a:p>
            <a:r>
              <a:rPr lang="en-GB" dirty="0"/>
              <a:t>How this applies to your assignment</a:t>
            </a:r>
          </a:p>
          <a:p>
            <a:endParaRPr lang="en-GB" dirty="0"/>
          </a:p>
          <a:p>
            <a:endParaRPr lang="en-GB" dirty="0"/>
          </a:p>
        </p:txBody>
      </p:sp>
    </p:spTree>
    <p:extLst>
      <p:ext uri="{BB962C8B-B14F-4D97-AF65-F5344CB8AC3E}">
        <p14:creationId xmlns:p14="http://schemas.microsoft.com/office/powerpoint/2010/main" val="2414579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769374C-41C8-E54F-D645-E86823E7DC7A}"/>
              </a:ext>
            </a:extLst>
          </p:cNvPr>
          <p:cNvPicPr>
            <a:picLocks noChangeAspect="1"/>
          </p:cNvPicPr>
          <p:nvPr/>
        </p:nvPicPr>
        <p:blipFill>
          <a:blip r:embed="rId2"/>
          <a:stretch>
            <a:fillRect/>
          </a:stretch>
        </p:blipFill>
        <p:spPr>
          <a:xfrm>
            <a:off x="4176849" y="0"/>
            <a:ext cx="6947262" cy="6721475"/>
          </a:xfrm>
          <a:prstGeom prst="rect">
            <a:avLst/>
          </a:prstGeom>
          <a:noFill/>
        </p:spPr>
      </p:pic>
      <p:sp>
        <p:nvSpPr>
          <p:cNvPr id="3" name="TextBox 2">
            <a:extLst>
              <a:ext uri="{FF2B5EF4-FFF2-40B4-BE49-F238E27FC236}">
                <a16:creationId xmlns:a16="http://schemas.microsoft.com/office/drawing/2014/main" id="{BE34DD69-6D3D-F2C4-9A09-D97A93799EE8}"/>
              </a:ext>
            </a:extLst>
          </p:cNvPr>
          <p:cNvSpPr txBox="1"/>
          <p:nvPr/>
        </p:nvSpPr>
        <p:spPr>
          <a:xfrm>
            <a:off x="274320" y="320040"/>
            <a:ext cx="3368040" cy="1815882"/>
          </a:xfrm>
          <a:prstGeom prst="rect">
            <a:avLst/>
          </a:prstGeom>
          <a:noFill/>
        </p:spPr>
        <p:txBody>
          <a:bodyPr wrap="square" rtlCol="0">
            <a:spAutoFit/>
          </a:bodyPr>
          <a:lstStyle/>
          <a:p>
            <a:r>
              <a:rPr lang="en-GB" sz="2800" b="1" dirty="0"/>
              <a:t>From ‘The Eight Essentials of Innovation’ (McKinsey, 2015)</a:t>
            </a:r>
          </a:p>
        </p:txBody>
      </p:sp>
    </p:spTree>
    <p:extLst>
      <p:ext uri="{BB962C8B-B14F-4D97-AF65-F5344CB8AC3E}">
        <p14:creationId xmlns:p14="http://schemas.microsoft.com/office/powerpoint/2010/main" val="941318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B3E5A-86FB-8FB0-461C-2E39EA1515C6}"/>
              </a:ext>
            </a:extLst>
          </p:cNvPr>
          <p:cNvSpPr>
            <a:spLocks noGrp="1"/>
          </p:cNvSpPr>
          <p:nvPr>
            <p:ph type="title"/>
          </p:nvPr>
        </p:nvSpPr>
        <p:spPr>
          <a:xfrm>
            <a:off x="609600" y="274638"/>
            <a:ext cx="10972800" cy="665641"/>
          </a:xfrm>
        </p:spPr>
        <p:txBody>
          <a:bodyPr>
            <a:normAutofit fontScale="90000"/>
          </a:bodyPr>
          <a:lstStyle/>
          <a:p>
            <a:r>
              <a:rPr lang="en-GB" b="1" dirty="0"/>
              <a:t>Best Practices of Successful Companies</a:t>
            </a:r>
          </a:p>
        </p:txBody>
      </p:sp>
      <p:sp>
        <p:nvSpPr>
          <p:cNvPr id="3" name="Content Placeholder 2">
            <a:extLst>
              <a:ext uri="{FF2B5EF4-FFF2-40B4-BE49-F238E27FC236}">
                <a16:creationId xmlns:a16="http://schemas.microsoft.com/office/drawing/2014/main" id="{E12AD00B-97D0-3B89-0C66-E1E8B16D207F}"/>
              </a:ext>
            </a:extLst>
          </p:cNvPr>
          <p:cNvSpPr>
            <a:spLocks noGrp="1"/>
          </p:cNvSpPr>
          <p:nvPr>
            <p:ph idx="1"/>
          </p:nvPr>
        </p:nvSpPr>
        <p:spPr>
          <a:xfrm>
            <a:off x="609600" y="1164566"/>
            <a:ext cx="10972800" cy="4352667"/>
          </a:xfrm>
        </p:spPr>
        <p:txBody>
          <a:bodyPr>
            <a:normAutofit fontScale="92500" lnSpcReduction="20000"/>
          </a:bodyPr>
          <a:lstStyle/>
          <a:p>
            <a:pPr algn="l">
              <a:buFont typeface="Arial" panose="020B0604020202020204" pitchFamily="34" charset="0"/>
              <a:buChar char="•"/>
            </a:pPr>
            <a:r>
              <a:rPr lang="en-GB" b="0" i="0" dirty="0">
                <a:solidFill>
                  <a:srgbClr val="000000"/>
                </a:solidFill>
                <a:effectLst/>
                <a:latin typeface="McKinsey Sans"/>
              </a:rPr>
              <a:t>Link innovation to growth aspirations and reinforce its importance in strategic and financial discussions.</a:t>
            </a:r>
          </a:p>
          <a:p>
            <a:pPr algn="l">
              <a:buFont typeface="Arial" panose="020B0604020202020204" pitchFamily="34" charset="0"/>
              <a:buChar char="•"/>
            </a:pPr>
            <a:r>
              <a:rPr lang="en-GB" b="0" i="0" dirty="0">
                <a:solidFill>
                  <a:srgbClr val="000000"/>
                </a:solidFill>
                <a:effectLst/>
                <a:latin typeface="McKinsey Sans"/>
              </a:rPr>
              <a:t>Pursue multiple pathways to growth, both in core businesses and when entering adjacent customer segments, industries, or geographies. Innovative growers also only enter markets where there are clear opportunities to create value.</a:t>
            </a:r>
          </a:p>
          <a:p>
            <a:pPr algn="l">
              <a:buFont typeface="Arial" panose="020B0604020202020204" pitchFamily="34" charset="0"/>
              <a:buChar char="•"/>
            </a:pPr>
            <a:r>
              <a:rPr lang="en-GB" b="0" i="0" dirty="0">
                <a:solidFill>
                  <a:srgbClr val="000000"/>
                </a:solidFill>
                <a:effectLst/>
                <a:latin typeface="McKinsey Sans"/>
              </a:rPr>
              <a:t>Invest productively in all innovation capabilities, including research and development, resourcing, and operational agility.</a:t>
            </a:r>
          </a:p>
          <a:p>
            <a:pPr algn="l">
              <a:buFont typeface="Arial" panose="020B0604020202020204" pitchFamily="34" charset="0"/>
              <a:buChar char="•"/>
            </a:pPr>
            <a:r>
              <a:rPr lang="en-GB" b="0" i="0" dirty="0">
                <a:solidFill>
                  <a:srgbClr val="000000"/>
                </a:solidFill>
                <a:effectLst/>
                <a:latin typeface="McKinsey Sans"/>
              </a:rPr>
              <a:t>Cultivate strong M&amp;A capabilities, particularly programmatic dealmaking (McKinsey, 2024). </a:t>
            </a:r>
          </a:p>
          <a:p>
            <a:endParaRPr lang="en-GB" dirty="0"/>
          </a:p>
        </p:txBody>
      </p:sp>
    </p:spTree>
    <p:extLst>
      <p:ext uri="{BB962C8B-B14F-4D97-AF65-F5344CB8AC3E}">
        <p14:creationId xmlns:p14="http://schemas.microsoft.com/office/powerpoint/2010/main" val="2658200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Explainer: Blue Ocean Strategy">
            <a:hlinkClick r:id="" action="ppaction://media"/>
            <a:extLst>
              <a:ext uri="{FF2B5EF4-FFF2-40B4-BE49-F238E27FC236}">
                <a16:creationId xmlns:a16="http://schemas.microsoft.com/office/drawing/2014/main" id="{D216B36B-56A2-2B6E-265B-A2E634E6E751}"/>
              </a:ext>
            </a:extLst>
          </p:cNvPr>
          <p:cNvPicPr>
            <a:picLocks noGrp="1" noRot="1" noChangeAspect="1"/>
          </p:cNvPicPr>
          <p:nvPr>
            <p:ph idx="1"/>
            <a:videoFile r:link="rId1"/>
          </p:nvPr>
        </p:nvPicPr>
        <p:blipFill rotWithShape="1">
          <a:blip r:embed="rId4"/>
          <a:srcRect b="443"/>
          <a:stretch/>
        </p:blipFill>
        <p:spPr>
          <a:xfrm>
            <a:off x="20" y="10"/>
            <a:ext cx="12191980" cy="6857990"/>
          </a:xfrm>
          <a:prstGeom prst="rect">
            <a:avLst/>
          </a:prstGeom>
          <a:noFill/>
        </p:spPr>
      </p:pic>
    </p:spTree>
    <p:extLst>
      <p:ext uri="{BB962C8B-B14F-4D97-AF65-F5344CB8AC3E}">
        <p14:creationId xmlns:p14="http://schemas.microsoft.com/office/powerpoint/2010/main" val="323148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covid-19 is boosting innovation">
            <a:hlinkClick r:id="" action="ppaction://media"/>
            <a:extLst>
              <a:ext uri="{FF2B5EF4-FFF2-40B4-BE49-F238E27FC236}">
                <a16:creationId xmlns:a16="http://schemas.microsoft.com/office/drawing/2014/main" id="{C35DAE50-5E8C-2D44-2CB6-FBD8AC466723}"/>
              </a:ext>
            </a:extLst>
          </p:cNvPr>
          <p:cNvPicPr>
            <a:picLocks noGrp="1" noRot="1" noChangeAspect="1"/>
          </p:cNvPicPr>
          <p:nvPr>
            <p:ph idx="1"/>
            <a:videoFile r:link="rId1"/>
          </p:nvPr>
        </p:nvPicPr>
        <p:blipFill rotWithShape="1">
          <a:blip r:embed="rId3"/>
          <a:srcRect b="443"/>
          <a:stretch/>
        </p:blipFill>
        <p:spPr>
          <a:xfrm>
            <a:off x="20" y="10"/>
            <a:ext cx="12191980" cy="6857990"/>
          </a:xfrm>
          <a:prstGeom prst="rect">
            <a:avLst/>
          </a:prstGeom>
          <a:noFill/>
        </p:spPr>
      </p:pic>
    </p:spTree>
    <p:extLst>
      <p:ext uri="{BB962C8B-B14F-4D97-AF65-F5344CB8AC3E}">
        <p14:creationId xmlns:p14="http://schemas.microsoft.com/office/powerpoint/2010/main" val="1412882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C7BA1-FE6C-91DB-C885-53064148DF08}"/>
              </a:ext>
            </a:extLst>
          </p:cNvPr>
          <p:cNvSpPr>
            <a:spLocks noGrp="1"/>
          </p:cNvSpPr>
          <p:nvPr>
            <p:ph type="title"/>
          </p:nvPr>
        </p:nvSpPr>
        <p:spPr>
          <a:xfrm>
            <a:off x="609601" y="273050"/>
            <a:ext cx="5239108" cy="1162050"/>
          </a:xfrm>
        </p:spPr>
        <p:txBody>
          <a:bodyPr anchor="b">
            <a:noAutofit/>
          </a:bodyPr>
          <a:lstStyle/>
          <a:p>
            <a:r>
              <a:rPr lang="en-GB" sz="2800" b="1" dirty="0"/>
              <a:t>Most Innovative Companies List (BCG, 2024)</a:t>
            </a:r>
          </a:p>
        </p:txBody>
      </p:sp>
      <p:pic>
        <p:nvPicPr>
          <p:cNvPr id="5" name="Content Placeholder 4" descr="A table with numbers and symbols&#10;&#10;Description automatically generated">
            <a:extLst>
              <a:ext uri="{FF2B5EF4-FFF2-40B4-BE49-F238E27FC236}">
                <a16:creationId xmlns:a16="http://schemas.microsoft.com/office/drawing/2014/main" id="{DCA59970-3A14-B1AB-5D45-B99D5B8E6558}"/>
              </a:ext>
            </a:extLst>
          </p:cNvPr>
          <p:cNvPicPr>
            <a:picLocks noGrp="1" noChangeAspect="1"/>
          </p:cNvPicPr>
          <p:nvPr>
            <p:ph idx="1"/>
          </p:nvPr>
        </p:nvPicPr>
        <p:blipFill>
          <a:blip r:embed="rId3"/>
          <a:stretch>
            <a:fillRect/>
          </a:stretch>
        </p:blipFill>
        <p:spPr>
          <a:xfrm>
            <a:off x="6422521" y="273051"/>
            <a:ext cx="3504091" cy="5172173"/>
          </a:xfrm>
          <a:noFill/>
        </p:spPr>
      </p:pic>
      <p:sp>
        <p:nvSpPr>
          <p:cNvPr id="7" name="Text Placeholder 3">
            <a:extLst>
              <a:ext uri="{FF2B5EF4-FFF2-40B4-BE49-F238E27FC236}">
                <a16:creationId xmlns:a16="http://schemas.microsoft.com/office/drawing/2014/main" id="{9AE3C6CA-D243-19FA-5E23-A78B5FF92A9B}"/>
              </a:ext>
            </a:extLst>
          </p:cNvPr>
          <p:cNvSpPr>
            <a:spLocks noGrp="1"/>
          </p:cNvSpPr>
          <p:nvPr>
            <p:ph type="body" sz="half" idx="2"/>
          </p:nvPr>
        </p:nvSpPr>
        <p:spPr>
          <a:xfrm>
            <a:off x="609601" y="1650762"/>
            <a:ext cx="4011084" cy="4029891"/>
          </a:xfrm>
        </p:spPr>
        <p:txBody>
          <a:bodyPr/>
          <a:lstStyle/>
          <a:p>
            <a:pPr algn="l"/>
            <a:r>
              <a:rPr lang="en-GB" sz="2400" i="0" dirty="0">
                <a:solidFill>
                  <a:srgbClr val="1D2125"/>
                </a:solidFill>
                <a:effectLst/>
                <a:latin typeface="arial" panose="020B0604020202020204" pitchFamily="34" charset="0"/>
              </a:rPr>
              <a:t>Grou</a:t>
            </a:r>
            <a:r>
              <a:rPr lang="en-GB" sz="2400" dirty="0">
                <a:solidFill>
                  <a:srgbClr val="1D2125"/>
                </a:solidFill>
                <a:latin typeface="arial" panose="020B0604020202020204" pitchFamily="34" charset="0"/>
              </a:rPr>
              <a:t>p Activity:</a:t>
            </a:r>
          </a:p>
          <a:p>
            <a:pPr algn="l"/>
            <a:r>
              <a:rPr lang="en-GB" sz="2400" i="0" dirty="0">
                <a:solidFill>
                  <a:srgbClr val="1D2125"/>
                </a:solidFill>
                <a:effectLst/>
                <a:latin typeface="arial" panose="020B0604020202020204" pitchFamily="34" charset="0"/>
              </a:rPr>
              <a:t>Review the list published by BCG, choose one organisation and establish why you think that company has been ranked in that position. </a:t>
            </a:r>
            <a:endParaRPr lang="en-GB" sz="2400" i="0" dirty="0">
              <a:solidFill>
                <a:srgbClr val="1D2125"/>
              </a:solidFill>
              <a:effectLst/>
              <a:latin typeface="-apple-system"/>
            </a:endParaRPr>
          </a:p>
          <a:p>
            <a:pPr algn="l"/>
            <a:r>
              <a:rPr lang="en-GB" sz="2400" dirty="0">
                <a:solidFill>
                  <a:srgbClr val="1D2125"/>
                </a:solidFill>
                <a:latin typeface="arial" panose="020B0604020202020204" pitchFamily="34" charset="0"/>
              </a:rPr>
              <a:t>W</a:t>
            </a:r>
            <a:r>
              <a:rPr lang="en-GB" sz="2400" i="0" dirty="0">
                <a:solidFill>
                  <a:srgbClr val="1D2125"/>
                </a:solidFill>
                <a:effectLst/>
                <a:latin typeface="arial" panose="020B0604020202020204" pitchFamily="34" charset="0"/>
              </a:rPr>
              <a:t>hat has contributed to that organisation becoming an Innovative Organisation? </a:t>
            </a:r>
            <a:endParaRPr lang="en-GB" sz="2400" i="0" dirty="0">
              <a:solidFill>
                <a:srgbClr val="1D2125"/>
              </a:solidFill>
              <a:effectLst/>
              <a:latin typeface="-apple-system"/>
            </a:endParaRPr>
          </a:p>
          <a:p>
            <a:endParaRPr lang="en-US" dirty="0"/>
          </a:p>
        </p:txBody>
      </p:sp>
    </p:spTree>
    <p:extLst>
      <p:ext uri="{BB962C8B-B14F-4D97-AF65-F5344CB8AC3E}">
        <p14:creationId xmlns:p14="http://schemas.microsoft.com/office/powerpoint/2010/main" val="1438572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A30B-D217-A3F2-26F0-7DBA46E7C8C6}"/>
              </a:ext>
            </a:extLst>
          </p:cNvPr>
          <p:cNvSpPr>
            <a:spLocks noGrp="1"/>
          </p:cNvSpPr>
          <p:nvPr>
            <p:ph type="title"/>
          </p:nvPr>
        </p:nvSpPr>
        <p:spPr/>
        <p:txBody>
          <a:bodyPr/>
          <a:lstStyle/>
          <a:p>
            <a:r>
              <a:rPr lang="en-GB" b="1" dirty="0"/>
              <a:t>Useful Source for Assignment </a:t>
            </a:r>
          </a:p>
        </p:txBody>
      </p:sp>
      <p:sp>
        <p:nvSpPr>
          <p:cNvPr id="3" name="Content Placeholder 2">
            <a:extLst>
              <a:ext uri="{FF2B5EF4-FFF2-40B4-BE49-F238E27FC236}">
                <a16:creationId xmlns:a16="http://schemas.microsoft.com/office/drawing/2014/main" id="{E045B0B8-D3FD-3690-EE99-DB8AB1B5DC65}"/>
              </a:ext>
            </a:extLst>
          </p:cNvPr>
          <p:cNvSpPr>
            <a:spLocks noGrp="1"/>
          </p:cNvSpPr>
          <p:nvPr>
            <p:ph idx="1"/>
          </p:nvPr>
        </p:nvSpPr>
        <p:spPr/>
        <p:txBody>
          <a:bodyPr/>
          <a:lstStyle/>
          <a:p>
            <a:pPr marL="0" indent="0">
              <a:buNone/>
            </a:pPr>
            <a:r>
              <a:rPr lang="en-GB" dirty="0"/>
              <a:t>Boston Consulting Group website</a:t>
            </a:r>
          </a:p>
          <a:p>
            <a:pPr marL="0" indent="0">
              <a:buNone/>
            </a:pPr>
            <a:r>
              <a:rPr lang="en-GB" dirty="0">
                <a:hlinkClick r:id="rId2"/>
              </a:rPr>
              <a:t>Historical Rankings of the 50 Most Innovative Companies | BCG</a:t>
            </a:r>
            <a:endParaRPr lang="en-GB" dirty="0"/>
          </a:p>
          <a:p>
            <a:pPr marL="0" indent="0">
              <a:buNone/>
            </a:pPr>
            <a:r>
              <a:rPr lang="en-GB" dirty="0">
                <a:hlinkClick r:id="rId3"/>
              </a:rPr>
              <a:t>Advantages of Innovation - 2023 Most Innovative Companies | BCG</a:t>
            </a: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949964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Apple Is Organized for Innovation: The Functional Organization">
            <a:hlinkClick r:id="" action="ppaction://media"/>
            <a:extLst>
              <a:ext uri="{FF2B5EF4-FFF2-40B4-BE49-F238E27FC236}">
                <a16:creationId xmlns:a16="http://schemas.microsoft.com/office/drawing/2014/main" id="{C521FE1A-7F86-0058-0632-A88D15196024}"/>
              </a:ext>
            </a:extLst>
          </p:cNvPr>
          <p:cNvPicPr>
            <a:picLocks noGrp="1" noRot="1" noChangeAspect="1"/>
          </p:cNvPicPr>
          <p:nvPr>
            <p:ph idx="1"/>
            <a:videoFile r:link="rId1"/>
          </p:nvPr>
        </p:nvPicPr>
        <p:blipFill rotWithShape="1">
          <a:blip r:embed="rId4"/>
          <a:srcRect t="73" b="370"/>
          <a:stretch/>
        </p:blipFill>
        <p:spPr>
          <a:xfrm>
            <a:off x="20" y="10"/>
            <a:ext cx="12191980" cy="6857990"/>
          </a:xfrm>
          <a:prstGeom prst="rect">
            <a:avLst/>
          </a:prstGeom>
          <a:noFill/>
        </p:spPr>
      </p:pic>
    </p:spTree>
    <p:extLst>
      <p:ext uri="{BB962C8B-B14F-4D97-AF65-F5344CB8AC3E}">
        <p14:creationId xmlns:p14="http://schemas.microsoft.com/office/powerpoint/2010/main" val="1042230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7D592-87AD-F101-DDDB-45299374C8FD}"/>
              </a:ext>
            </a:extLst>
          </p:cNvPr>
          <p:cNvSpPr>
            <a:spLocks noGrp="1"/>
          </p:cNvSpPr>
          <p:nvPr>
            <p:ph type="title"/>
          </p:nvPr>
        </p:nvSpPr>
        <p:spPr>
          <a:xfrm>
            <a:off x="215900" y="274638"/>
            <a:ext cx="11760200" cy="1143000"/>
          </a:xfrm>
        </p:spPr>
        <p:txBody>
          <a:bodyPr>
            <a:normAutofit fontScale="90000"/>
          </a:bodyPr>
          <a:lstStyle/>
          <a:p>
            <a:r>
              <a:rPr lang="en-GB" b="1" dirty="0"/>
              <a:t>Creativity and Innovation in Different Sectors/Industries</a:t>
            </a:r>
          </a:p>
        </p:txBody>
      </p:sp>
      <p:sp>
        <p:nvSpPr>
          <p:cNvPr id="3" name="Content Placeholder 2">
            <a:extLst>
              <a:ext uri="{FF2B5EF4-FFF2-40B4-BE49-F238E27FC236}">
                <a16:creationId xmlns:a16="http://schemas.microsoft.com/office/drawing/2014/main" id="{8D4DDC56-2B61-87BF-A7FA-D0C20EF98553}"/>
              </a:ext>
            </a:extLst>
          </p:cNvPr>
          <p:cNvSpPr>
            <a:spLocks noGrp="1"/>
          </p:cNvSpPr>
          <p:nvPr>
            <p:ph idx="1"/>
          </p:nvPr>
        </p:nvSpPr>
        <p:spPr>
          <a:xfrm>
            <a:off x="215900" y="1600201"/>
            <a:ext cx="11760200" cy="3917032"/>
          </a:xfrm>
        </p:spPr>
        <p:txBody>
          <a:bodyPr>
            <a:normAutofit fontScale="85000" lnSpcReduction="20000"/>
          </a:bodyPr>
          <a:lstStyle/>
          <a:p>
            <a:r>
              <a:rPr lang="en-GB" dirty="0">
                <a:hlinkClick r:id="rId2"/>
              </a:rPr>
              <a:t>Australians are frothing over Domino’s ‘insane’ new Pizza Pasta range | news.com.au — Australia’s leading news site</a:t>
            </a:r>
            <a:endParaRPr lang="en-GB" dirty="0"/>
          </a:p>
          <a:p>
            <a:r>
              <a:rPr lang="en-GB" dirty="0">
                <a:hlinkClick r:id="rId3"/>
              </a:rPr>
              <a:t>Why and how does collaboration drive innovation in the public sector | Nesta</a:t>
            </a:r>
            <a:endParaRPr lang="en-GB" dirty="0"/>
          </a:p>
          <a:p>
            <a:r>
              <a:rPr lang="en-GB" dirty="0">
                <a:hlinkClick r:id="rId4"/>
              </a:rPr>
              <a:t>Innovation (deloitte.com)</a:t>
            </a:r>
            <a:endParaRPr lang="en-GB" dirty="0"/>
          </a:p>
          <a:p>
            <a:r>
              <a:rPr lang="en-GB" dirty="0">
                <a:hlinkClick r:id="rId5"/>
              </a:rPr>
              <a:t>Why should government and the public service innovate? | Deloitte Ireland</a:t>
            </a:r>
            <a:endParaRPr lang="en-GB" dirty="0"/>
          </a:p>
          <a:p>
            <a:r>
              <a:rPr lang="en-GB" dirty="0">
                <a:hlinkClick r:id="rId6"/>
              </a:rPr>
              <a:t>Ordering in: The rapid evolution of food delivery | McKinsey</a:t>
            </a:r>
            <a:endParaRPr lang="en-GB" dirty="0"/>
          </a:p>
          <a:p>
            <a:r>
              <a:rPr lang="en-GB" dirty="0">
                <a:hlinkClick r:id="rId7"/>
              </a:rPr>
              <a:t>The tech transformation imperative in retail | McKinsey</a:t>
            </a:r>
            <a:endParaRPr lang="en-GB" dirty="0"/>
          </a:p>
          <a:p>
            <a:r>
              <a:rPr lang="en-GB" dirty="0">
                <a:hlinkClick r:id="rId8"/>
              </a:rPr>
              <a:t>Service innovation in a digital world | McKinsey</a:t>
            </a:r>
            <a:endParaRPr lang="en-GB" dirty="0"/>
          </a:p>
          <a:p>
            <a:endParaRPr lang="en-GB" dirty="0"/>
          </a:p>
          <a:p>
            <a:endParaRPr lang="en-GB" dirty="0"/>
          </a:p>
        </p:txBody>
      </p:sp>
    </p:spTree>
    <p:extLst>
      <p:ext uri="{BB962C8B-B14F-4D97-AF65-F5344CB8AC3E}">
        <p14:creationId xmlns:p14="http://schemas.microsoft.com/office/powerpoint/2010/main" val="380207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C43A5-38A8-42A5-83DA-749346C3F0D8}"/>
              </a:ext>
            </a:extLst>
          </p:cNvPr>
          <p:cNvSpPr>
            <a:spLocks noGrp="1"/>
          </p:cNvSpPr>
          <p:nvPr>
            <p:ph type="title"/>
          </p:nvPr>
        </p:nvSpPr>
        <p:spPr>
          <a:xfrm>
            <a:off x="609600" y="274638"/>
            <a:ext cx="10972800" cy="715962"/>
          </a:xfrm>
        </p:spPr>
        <p:txBody>
          <a:bodyPr>
            <a:normAutofit fontScale="90000"/>
          </a:bodyPr>
          <a:lstStyle/>
          <a:p>
            <a:r>
              <a:rPr lang="en-GB" b="1" dirty="0"/>
              <a:t>Your Innovative Idea</a:t>
            </a:r>
          </a:p>
        </p:txBody>
      </p:sp>
      <p:sp>
        <p:nvSpPr>
          <p:cNvPr id="3" name="Content Placeholder 2">
            <a:extLst>
              <a:ext uri="{FF2B5EF4-FFF2-40B4-BE49-F238E27FC236}">
                <a16:creationId xmlns:a16="http://schemas.microsoft.com/office/drawing/2014/main" id="{DE29F7D1-1AFD-7003-7120-F5C28CC910D7}"/>
              </a:ext>
            </a:extLst>
          </p:cNvPr>
          <p:cNvSpPr>
            <a:spLocks noGrp="1"/>
          </p:cNvSpPr>
          <p:nvPr>
            <p:ph idx="1"/>
          </p:nvPr>
        </p:nvSpPr>
        <p:spPr>
          <a:xfrm>
            <a:off x="609600" y="1234440"/>
            <a:ext cx="10972800" cy="4282793"/>
          </a:xfrm>
        </p:spPr>
        <p:txBody>
          <a:bodyPr/>
          <a:lstStyle/>
          <a:p>
            <a:pPr marL="0" indent="0">
              <a:buNone/>
            </a:pPr>
            <a:r>
              <a:rPr lang="en-GB" dirty="0"/>
              <a:t>The assignment requires you to analyse your organisation’s operations to identify a problem and provide an innovative solution that adds value.</a:t>
            </a:r>
          </a:p>
          <a:p>
            <a:pPr marL="0" indent="0">
              <a:buNone/>
            </a:pPr>
            <a:endParaRPr lang="en-GB" dirty="0"/>
          </a:p>
          <a:p>
            <a:r>
              <a:rPr lang="en-GB" dirty="0"/>
              <a:t>What operational problem have you identified?</a:t>
            </a:r>
          </a:p>
          <a:p>
            <a:r>
              <a:rPr lang="en-GB" dirty="0"/>
              <a:t>Have you identified a solution?</a:t>
            </a:r>
          </a:p>
        </p:txBody>
      </p:sp>
    </p:spTree>
    <p:extLst>
      <p:ext uri="{BB962C8B-B14F-4D97-AF65-F5344CB8AC3E}">
        <p14:creationId xmlns:p14="http://schemas.microsoft.com/office/powerpoint/2010/main" val="2573260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53668-F3F3-A2E8-6BAE-D1ED8C6FB420}"/>
              </a:ext>
            </a:extLst>
          </p:cNvPr>
          <p:cNvSpPr>
            <a:spLocks noGrp="1"/>
          </p:cNvSpPr>
          <p:nvPr>
            <p:ph type="title"/>
          </p:nvPr>
        </p:nvSpPr>
        <p:spPr/>
        <p:txBody>
          <a:bodyPr/>
          <a:lstStyle/>
          <a:p>
            <a:pPr algn="ctr"/>
            <a:r>
              <a:rPr lang="en-GB" b="1" dirty="0"/>
              <a:t>Assessing Effectiveness of Ideas</a:t>
            </a:r>
          </a:p>
        </p:txBody>
      </p:sp>
      <p:sp>
        <p:nvSpPr>
          <p:cNvPr id="3" name="Content Placeholder 2">
            <a:extLst>
              <a:ext uri="{FF2B5EF4-FFF2-40B4-BE49-F238E27FC236}">
                <a16:creationId xmlns:a16="http://schemas.microsoft.com/office/drawing/2014/main" id="{ED6367CA-5163-0640-9E23-F0D4E8DFB13C}"/>
              </a:ext>
            </a:extLst>
          </p:cNvPr>
          <p:cNvSpPr>
            <a:spLocks noGrp="1"/>
          </p:cNvSpPr>
          <p:nvPr>
            <p:ph idx="1"/>
          </p:nvPr>
        </p:nvSpPr>
        <p:spPr/>
        <p:txBody>
          <a:bodyPr>
            <a:normAutofit fontScale="92500" lnSpcReduction="10000"/>
          </a:bodyPr>
          <a:lstStyle/>
          <a:p>
            <a:r>
              <a:rPr lang="en-GB" i="0" dirty="0">
                <a:solidFill>
                  <a:srgbClr val="1D2125"/>
                </a:solidFill>
                <a:effectLst/>
                <a:latin typeface="arial" panose="020B0604020202020204" pitchFamily="34" charset="0"/>
              </a:rPr>
              <a:t>When identifying an opportunity, establishing if it is a good idea or not can be a difficult undertaking.  When assessing if a proposal will be effective or not, can mean working your way through a list of 'pros' and 'cons' of the idea.  Therefore, it can be helpful to use a simple decision-making technique that can aid the in the decision-making process. </a:t>
            </a:r>
          </a:p>
          <a:p>
            <a:pPr marL="0" indent="0">
              <a:buNone/>
            </a:pPr>
            <a:endParaRPr lang="en-GB" i="0" dirty="0">
              <a:solidFill>
                <a:srgbClr val="1D2125"/>
              </a:solidFill>
              <a:effectLst/>
              <a:latin typeface="arial" panose="020B0604020202020204" pitchFamily="34" charset="0"/>
            </a:endParaRPr>
          </a:p>
          <a:p>
            <a:r>
              <a:rPr lang="en-GB" dirty="0">
                <a:solidFill>
                  <a:srgbClr val="1D2125"/>
                </a:solidFill>
                <a:latin typeface="arial" panose="020B0604020202020204" pitchFamily="34" charset="0"/>
              </a:rPr>
              <a:t>Force Field Analysis</a:t>
            </a:r>
            <a:r>
              <a:rPr lang="en-GB" i="0" dirty="0">
                <a:solidFill>
                  <a:srgbClr val="1D2125"/>
                </a:solidFill>
                <a:effectLst/>
                <a:latin typeface="arial" panose="020B0604020202020204" pitchFamily="34" charset="0"/>
              </a:rPr>
              <a:t> </a:t>
            </a:r>
            <a:endParaRPr lang="en-GB" dirty="0"/>
          </a:p>
        </p:txBody>
      </p:sp>
    </p:spTree>
    <p:extLst>
      <p:ext uri="{BB962C8B-B14F-4D97-AF65-F5344CB8AC3E}">
        <p14:creationId xmlns:p14="http://schemas.microsoft.com/office/powerpoint/2010/main" val="433291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F27D82-16FD-DAD7-9E62-BF255175E240}"/>
              </a:ext>
            </a:extLst>
          </p:cNvPr>
          <p:cNvSpPr>
            <a:spLocks noGrp="1"/>
          </p:cNvSpPr>
          <p:nvPr>
            <p:ph type="title"/>
          </p:nvPr>
        </p:nvSpPr>
        <p:spPr>
          <a:xfrm>
            <a:off x="609600" y="274638"/>
            <a:ext cx="10972800" cy="1143000"/>
          </a:xfrm>
        </p:spPr>
        <p:txBody>
          <a:bodyPr anchor="ctr">
            <a:normAutofit/>
          </a:bodyPr>
          <a:lstStyle/>
          <a:p>
            <a:r>
              <a:rPr lang="en-GB" b="1" dirty="0"/>
              <a:t>Force-Field Analysis (Mindtools)</a:t>
            </a:r>
          </a:p>
        </p:txBody>
      </p:sp>
      <p:pic>
        <p:nvPicPr>
          <p:cNvPr id="6" name="Online Media 5" title="Force Field Analysis">
            <a:hlinkClick r:id="" action="ppaction://media"/>
            <a:extLst>
              <a:ext uri="{FF2B5EF4-FFF2-40B4-BE49-F238E27FC236}">
                <a16:creationId xmlns:a16="http://schemas.microsoft.com/office/drawing/2014/main" id="{A99D9442-F293-778F-5D14-D9C7C122BCC3}"/>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a:noFill/>
        </p:spPr>
      </p:pic>
    </p:spTree>
    <p:extLst>
      <p:ext uri="{BB962C8B-B14F-4D97-AF65-F5344CB8AC3E}">
        <p14:creationId xmlns:p14="http://schemas.microsoft.com/office/powerpoint/2010/main" val="133151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05713-829D-3DFF-24E4-9B64E1E40C39}"/>
              </a:ext>
            </a:extLst>
          </p:cNvPr>
          <p:cNvSpPr>
            <a:spLocks noGrp="1"/>
          </p:cNvSpPr>
          <p:nvPr>
            <p:ph type="title"/>
          </p:nvPr>
        </p:nvSpPr>
        <p:spPr>
          <a:xfrm>
            <a:off x="721744" y="195412"/>
            <a:ext cx="4011084" cy="687532"/>
          </a:xfrm>
        </p:spPr>
        <p:txBody>
          <a:bodyPr vert="horz" lIns="91440" tIns="45720" rIns="91440" bIns="45720" rtlCol="0" anchor="b">
            <a:normAutofit/>
          </a:bodyPr>
          <a:lstStyle/>
          <a:p>
            <a:r>
              <a:rPr lang="en-GB" sz="3200" dirty="0"/>
              <a:t>Force-Field Analysis</a:t>
            </a:r>
          </a:p>
        </p:txBody>
      </p:sp>
      <p:pic>
        <p:nvPicPr>
          <p:cNvPr id="10" name="Content Placeholder 9">
            <a:extLst>
              <a:ext uri="{FF2B5EF4-FFF2-40B4-BE49-F238E27FC236}">
                <a16:creationId xmlns:a16="http://schemas.microsoft.com/office/drawing/2014/main" id="{10D829BB-D224-4476-A941-D1E81C2668BB}"/>
              </a:ext>
            </a:extLst>
          </p:cNvPr>
          <p:cNvPicPr>
            <a:picLocks noGrp="1" noChangeAspect="1"/>
          </p:cNvPicPr>
          <p:nvPr>
            <p:ph idx="1"/>
          </p:nvPr>
        </p:nvPicPr>
        <p:blipFill>
          <a:blip r:embed="rId3"/>
          <a:stretch>
            <a:fillRect/>
          </a:stretch>
        </p:blipFill>
        <p:spPr>
          <a:xfrm>
            <a:off x="5568938" y="273051"/>
            <a:ext cx="5211257" cy="5172173"/>
          </a:xfrm>
          <a:prstGeom prst="rect">
            <a:avLst/>
          </a:prstGeom>
          <a:noFill/>
        </p:spPr>
      </p:pic>
      <p:sp>
        <p:nvSpPr>
          <p:cNvPr id="7" name="TextBox 6">
            <a:extLst>
              <a:ext uri="{FF2B5EF4-FFF2-40B4-BE49-F238E27FC236}">
                <a16:creationId xmlns:a16="http://schemas.microsoft.com/office/drawing/2014/main" id="{1219C09A-2F44-838A-DBBC-DA6A983CC1BF}"/>
              </a:ext>
            </a:extLst>
          </p:cNvPr>
          <p:cNvSpPr txBox="1"/>
          <p:nvPr/>
        </p:nvSpPr>
        <p:spPr>
          <a:xfrm>
            <a:off x="327804" y="1061049"/>
            <a:ext cx="4925683" cy="4209979"/>
          </a:xfrm>
          <a:prstGeom prst="rect">
            <a:avLst/>
          </a:prstGeom>
        </p:spPr>
        <p:txBody>
          <a:bodyPr vert="horz" lIns="91440" tIns="45720" rIns="91440" bIns="45720" rtlCol="0">
            <a:noAutofit/>
          </a:bodyPr>
          <a:lstStyle/>
          <a:p>
            <a:pPr>
              <a:spcBef>
                <a:spcPct val="20000"/>
              </a:spcBef>
            </a:pPr>
            <a:r>
              <a:rPr lang="en-US" sz="2000" i="0" kern="1200" dirty="0">
                <a:effectLst/>
                <a:ea typeface="+mn-ea"/>
                <a:cs typeface="+mn-cs"/>
              </a:rPr>
              <a:t>Stage 1: Define the Innovation Opportunity in the box in the middle</a:t>
            </a:r>
          </a:p>
          <a:p>
            <a:pPr>
              <a:spcBef>
                <a:spcPct val="20000"/>
              </a:spcBef>
            </a:pPr>
            <a:r>
              <a:rPr lang="en-US" sz="2000" i="0" kern="1200" dirty="0">
                <a:effectLst/>
                <a:ea typeface="+mn-ea"/>
                <a:cs typeface="+mn-cs"/>
              </a:rPr>
              <a:t>Stage 2: Identify the Forces For the Opportunity</a:t>
            </a:r>
          </a:p>
          <a:p>
            <a:pPr>
              <a:spcBef>
                <a:spcPct val="20000"/>
              </a:spcBef>
            </a:pPr>
            <a:r>
              <a:rPr lang="en-US" sz="2000" i="0" kern="1200" dirty="0">
                <a:effectLst/>
                <a:ea typeface="+mn-ea"/>
                <a:cs typeface="+mn-cs"/>
              </a:rPr>
              <a:t>Stage 3: Identify the Forces Against the Opportunity </a:t>
            </a:r>
          </a:p>
          <a:p>
            <a:pPr>
              <a:spcBef>
                <a:spcPct val="20000"/>
              </a:spcBef>
            </a:pPr>
            <a:r>
              <a:rPr lang="en-US" sz="2000" i="0" kern="1200" dirty="0">
                <a:effectLst/>
                <a:ea typeface="+mn-ea"/>
                <a:cs typeface="+mn-cs"/>
              </a:rPr>
              <a:t>Stage 4: Assign a score for each Force identified in stages 2 &amp; 3.  The scoring system should range from 1 (weak) to 5 (strong), and then total each side.</a:t>
            </a:r>
          </a:p>
          <a:p>
            <a:pPr>
              <a:spcBef>
                <a:spcPct val="20000"/>
              </a:spcBef>
            </a:pPr>
            <a:r>
              <a:rPr lang="en-GB" sz="2000" i="0" dirty="0">
                <a:effectLst/>
              </a:rPr>
              <a:t>Stage 5: Analyse the outcome to decide whether or not to move forward with the Innovative Opportunity.</a:t>
            </a:r>
            <a:endParaRPr lang="en-US" sz="2000" i="0" kern="1200" dirty="0">
              <a:effectLst/>
              <a:ea typeface="+mn-ea"/>
              <a:cs typeface="+mn-cs"/>
            </a:endParaRPr>
          </a:p>
        </p:txBody>
      </p:sp>
    </p:spTree>
    <p:extLst>
      <p:ext uri="{BB962C8B-B14F-4D97-AF65-F5344CB8AC3E}">
        <p14:creationId xmlns:p14="http://schemas.microsoft.com/office/powerpoint/2010/main" val="2435601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33735-585D-392C-AC29-5F6CCD9FC168}"/>
              </a:ext>
            </a:extLst>
          </p:cNvPr>
          <p:cNvSpPr>
            <a:spLocks noGrp="1"/>
          </p:cNvSpPr>
          <p:nvPr>
            <p:ph type="title"/>
          </p:nvPr>
        </p:nvSpPr>
        <p:spPr>
          <a:xfrm>
            <a:off x="609600" y="274638"/>
            <a:ext cx="10972800" cy="655002"/>
          </a:xfrm>
        </p:spPr>
        <p:txBody>
          <a:bodyPr>
            <a:normAutofit fontScale="90000"/>
          </a:bodyPr>
          <a:lstStyle/>
          <a:p>
            <a:r>
              <a:rPr lang="en-GB" b="1" dirty="0"/>
              <a:t>Barriers and Risks</a:t>
            </a:r>
          </a:p>
        </p:txBody>
      </p:sp>
      <p:sp>
        <p:nvSpPr>
          <p:cNvPr id="3" name="Content Placeholder 2">
            <a:extLst>
              <a:ext uri="{FF2B5EF4-FFF2-40B4-BE49-F238E27FC236}">
                <a16:creationId xmlns:a16="http://schemas.microsoft.com/office/drawing/2014/main" id="{5D3DED79-8ADE-0AE7-A3DA-8901345AB53E}"/>
              </a:ext>
            </a:extLst>
          </p:cNvPr>
          <p:cNvSpPr>
            <a:spLocks noGrp="1"/>
          </p:cNvSpPr>
          <p:nvPr>
            <p:ph idx="1"/>
          </p:nvPr>
        </p:nvSpPr>
        <p:spPr>
          <a:xfrm>
            <a:off x="609600" y="1234441"/>
            <a:ext cx="10972800" cy="3917032"/>
          </a:xfrm>
        </p:spPr>
        <p:txBody>
          <a:bodyPr>
            <a:normAutofit/>
          </a:bodyPr>
          <a:lstStyle/>
          <a:p>
            <a:r>
              <a:rPr lang="en-GB" dirty="0"/>
              <a:t>The ‘Forces against’ should help you identify the barriers and risks</a:t>
            </a:r>
          </a:p>
          <a:p>
            <a:r>
              <a:rPr lang="en-GB" dirty="0"/>
              <a:t>Barriers and risks could be to do with resources, time, budget, people, culture, management, legislation, regulation etc. </a:t>
            </a:r>
          </a:p>
          <a:p>
            <a:r>
              <a:rPr lang="en-GB" dirty="0"/>
              <a:t>Remember to state how you will overcome the barriers and mitigate the risks. Have a go at this now. </a:t>
            </a:r>
          </a:p>
        </p:txBody>
      </p:sp>
    </p:spTree>
    <p:extLst>
      <p:ext uri="{BB962C8B-B14F-4D97-AF65-F5344CB8AC3E}">
        <p14:creationId xmlns:p14="http://schemas.microsoft.com/office/powerpoint/2010/main" val="4163117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97F7B-6D06-6AF9-22C1-2DCCC23291FF}"/>
              </a:ext>
            </a:extLst>
          </p:cNvPr>
          <p:cNvSpPr>
            <a:spLocks noGrp="1"/>
          </p:cNvSpPr>
          <p:nvPr>
            <p:ph type="title"/>
          </p:nvPr>
        </p:nvSpPr>
        <p:spPr/>
        <p:txBody>
          <a:bodyPr/>
          <a:lstStyle/>
          <a:p>
            <a:r>
              <a:rPr lang="en-GB" b="1" dirty="0"/>
              <a:t>Other Useful Sources</a:t>
            </a:r>
          </a:p>
        </p:txBody>
      </p:sp>
      <p:sp>
        <p:nvSpPr>
          <p:cNvPr id="3" name="Content Placeholder 2">
            <a:extLst>
              <a:ext uri="{FF2B5EF4-FFF2-40B4-BE49-F238E27FC236}">
                <a16:creationId xmlns:a16="http://schemas.microsoft.com/office/drawing/2014/main" id="{EEC9F62F-4F0F-65E3-0122-2E7F4221ED3E}"/>
              </a:ext>
            </a:extLst>
          </p:cNvPr>
          <p:cNvSpPr>
            <a:spLocks noGrp="1"/>
          </p:cNvSpPr>
          <p:nvPr>
            <p:ph idx="1"/>
          </p:nvPr>
        </p:nvSpPr>
        <p:spPr/>
        <p:txBody>
          <a:bodyPr>
            <a:normAutofit lnSpcReduction="10000"/>
          </a:bodyPr>
          <a:lstStyle/>
          <a:p>
            <a:pPr marL="0" indent="0">
              <a:buNone/>
            </a:pPr>
            <a:r>
              <a:rPr lang="en-GB" dirty="0"/>
              <a:t>MIT Sloan Management Review – lots of articles on strategy and culture</a:t>
            </a:r>
          </a:p>
          <a:p>
            <a:pPr marL="0" indent="0">
              <a:buNone/>
            </a:pPr>
            <a:r>
              <a:rPr lang="en-GB" dirty="0"/>
              <a:t>Need to create a free account to access articles</a:t>
            </a:r>
          </a:p>
          <a:p>
            <a:pPr marL="0" indent="0">
              <a:buNone/>
            </a:pPr>
            <a:r>
              <a:rPr lang="en-GB" dirty="0">
                <a:hlinkClick r:id="rId2"/>
              </a:rPr>
              <a:t>Topics Innovation Strategy (mit.edu)</a:t>
            </a:r>
            <a:endParaRPr lang="en-GB" dirty="0"/>
          </a:p>
          <a:p>
            <a:pPr marL="0" indent="0">
              <a:buNone/>
            </a:pPr>
            <a:endParaRPr lang="en-GB" dirty="0"/>
          </a:p>
          <a:p>
            <a:pPr marL="0" indent="0">
              <a:buNone/>
            </a:pPr>
            <a:r>
              <a:rPr lang="en-GB" dirty="0"/>
              <a:t>YouTube – Harvard Business Review</a:t>
            </a:r>
          </a:p>
          <a:p>
            <a:pPr marL="0" indent="0">
              <a:buNone/>
            </a:pPr>
            <a:r>
              <a:rPr lang="en-GB" dirty="0"/>
              <a:t>		 The Economist</a:t>
            </a:r>
          </a:p>
          <a:p>
            <a:endParaRPr lang="en-GB" dirty="0"/>
          </a:p>
          <a:p>
            <a:endParaRPr lang="en-GB" dirty="0"/>
          </a:p>
        </p:txBody>
      </p:sp>
    </p:spTree>
    <p:extLst>
      <p:ext uri="{BB962C8B-B14F-4D97-AF65-F5344CB8AC3E}">
        <p14:creationId xmlns:p14="http://schemas.microsoft.com/office/powerpoint/2010/main" val="2971270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A1839-4C51-B423-FEBF-EEC47965DE03}"/>
              </a:ext>
            </a:extLst>
          </p:cNvPr>
          <p:cNvSpPr>
            <a:spLocks noGrp="1"/>
          </p:cNvSpPr>
          <p:nvPr>
            <p:ph type="title"/>
          </p:nvPr>
        </p:nvSpPr>
        <p:spPr>
          <a:xfrm>
            <a:off x="609600" y="274638"/>
            <a:ext cx="10972800" cy="623720"/>
          </a:xfrm>
        </p:spPr>
        <p:txBody>
          <a:bodyPr>
            <a:normAutofit fontScale="90000"/>
          </a:bodyPr>
          <a:lstStyle/>
          <a:p>
            <a:r>
              <a:rPr lang="en-GB" b="1" dirty="0"/>
              <a:t>What have we learnt today?</a:t>
            </a:r>
          </a:p>
        </p:txBody>
      </p:sp>
      <p:sp>
        <p:nvSpPr>
          <p:cNvPr id="3" name="Content Placeholder 2">
            <a:extLst>
              <a:ext uri="{FF2B5EF4-FFF2-40B4-BE49-F238E27FC236}">
                <a16:creationId xmlns:a16="http://schemas.microsoft.com/office/drawing/2014/main" id="{F91F10C4-B801-A6BD-4FBE-CDAAFF9AA0A9}"/>
              </a:ext>
            </a:extLst>
          </p:cNvPr>
          <p:cNvSpPr>
            <a:spLocks noGrp="1"/>
          </p:cNvSpPr>
          <p:nvPr>
            <p:ph idx="1"/>
          </p:nvPr>
        </p:nvSpPr>
        <p:spPr>
          <a:xfrm>
            <a:off x="609600" y="898358"/>
            <a:ext cx="10972800" cy="4938562"/>
          </a:xfrm>
        </p:spPr>
        <p:txBody>
          <a:bodyPr>
            <a:normAutofit fontScale="77500" lnSpcReduction="20000"/>
          </a:bodyPr>
          <a:lstStyle/>
          <a:p>
            <a:r>
              <a:rPr lang="en-GB" dirty="0"/>
              <a:t>Innovative companies have innovation at the heart of the organisation – a clear vision and strategy, goals, leadership who drive it. Their whole operating model is based on it.</a:t>
            </a:r>
          </a:p>
          <a:p>
            <a:r>
              <a:rPr lang="en-GB" dirty="0"/>
              <a:t>They commit clear resources to innovation.</a:t>
            </a:r>
          </a:p>
          <a:p>
            <a:r>
              <a:rPr lang="en-GB" dirty="0"/>
              <a:t>They don’t just see innovation as a product game – they develop differentiated business models (evolve). They also work quickly to beat competition (accelerate) and rapidly commercialise new innovations (scale). </a:t>
            </a:r>
          </a:p>
          <a:p>
            <a:r>
              <a:rPr lang="en-GB" dirty="0"/>
              <a:t>They see uncertainty as an opportunity to learn and are not afraid of taking risks. </a:t>
            </a:r>
          </a:p>
          <a:p>
            <a:r>
              <a:rPr lang="en-GB" dirty="0"/>
              <a:t>They use technology to identify and advance promising ideas quickly.</a:t>
            </a:r>
          </a:p>
          <a:p>
            <a:r>
              <a:rPr lang="en-GB" dirty="0"/>
              <a:t>They are structured to support innovation.</a:t>
            </a:r>
          </a:p>
          <a:p>
            <a:r>
              <a:rPr lang="en-GB" dirty="0"/>
              <a:t>Force Field analysis is a useful way of assessing the effectiveness of your idea.</a:t>
            </a:r>
          </a:p>
          <a:p>
            <a:endParaRPr lang="en-GB" dirty="0"/>
          </a:p>
        </p:txBody>
      </p:sp>
    </p:spTree>
    <p:extLst>
      <p:ext uri="{BB962C8B-B14F-4D97-AF65-F5344CB8AC3E}">
        <p14:creationId xmlns:p14="http://schemas.microsoft.com/office/powerpoint/2010/main" val="622939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4E288-8385-82CF-2A42-4E27EB81E5E6}"/>
              </a:ext>
            </a:extLst>
          </p:cNvPr>
          <p:cNvSpPr>
            <a:spLocks noGrp="1"/>
          </p:cNvSpPr>
          <p:nvPr>
            <p:ph type="title"/>
          </p:nvPr>
        </p:nvSpPr>
        <p:spPr/>
        <p:txBody>
          <a:bodyPr/>
          <a:lstStyle/>
          <a:p>
            <a:r>
              <a:rPr lang="en-GB" b="1" dirty="0"/>
              <a:t>How does this relate to the Assignment?</a:t>
            </a:r>
          </a:p>
        </p:txBody>
      </p:sp>
      <p:sp>
        <p:nvSpPr>
          <p:cNvPr id="3" name="Content Placeholder 2">
            <a:extLst>
              <a:ext uri="{FF2B5EF4-FFF2-40B4-BE49-F238E27FC236}">
                <a16:creationId xmlns:a16="http://schemas.microsoft.com/office/drawing/2014/main" id="{015CE75A-6849-61BD-EEBB-52567E2E1916}"/>
              </a:ext>
            </a:extLst>
          </p:cNvPr>
          <p:cNvSpPr>
            <a:spLocks noGrp="1"/>
          </p:cNvSpPr>
          <p:nvPr>
            <p:ph idx="1"/>
          </p:nvPr>
        </p:nvSpPr>
        <p:spPr>
          <a:xfrm>
            <a:off x="609600" y="1417639"/>
            <a:ext cx="10972800" cy="4411662"/>
          </a:xfrm>
        </p:spPr>
        <p:txBody>
          <a:bodyPr>
            <a:normAutofit fontScale="77500" lnSpcReduction="20000"/>
          </a:bodyPr>
          <a:lstStyle/>
          <a:p>
            <a:pPr marL="0" indent="0">
              <a:buNone/>
            </a:pPr>
            <a:r>
              <a:rPr lang="en-GB" sz="3200" dirty="0">
                <a:effectLst/>
                <a:latin typeface="Arial" panose="020B0604020202020204" pitchFamily="34" charset="0"/>
                <a:ea typeface="Times New Roman" panose="02020603050405020304" pitchFamily="18" charset="0"/>
              </a:rPr>
              <a:t>The report needs to include the following:</a:t>
            </a:r>
            <a:endParaRPr lang="en-GB" sz="2000" dirty="0">
              <a:effectLst/>
              <a:latin typeface="Times New Roman" panose="02020603050405020304" pitchFamily="18" charset="0"/>
              <a:ea typeface="Times New Roman" panose="02020603050405020304" pitchFamily="18" charset="0"/>
            </a:endParaRPr>
          </a:p>
          <a:p>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latin typeface="Arial" panose="020B0604020202020204" pitchFamily="34" charset="0"/>
                <a:ea typeface="Times New Roman" panose="02020603050405020304" pitchFamily="18" charset="0"/>
              </a:rPr>
              <a:t>An introduction to your organisation and your current role.</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highlight>
                  <a:srgbClr val="FFFF00"/>
                </a:highlight>
                <a:latin typeface="Arial" panose="020B0604020202020204" pitchFamily="34" charset="0"/>
                <a:ea typeface="Times New Roman" panose="02020603050405020304" pitchFamily="18" charset="0"/>
              </a:rPr>
              <a:t>A critical analysis of the importance of creativity and innovation to the sector and industry that you work in. </a:t>
            </a:r>
            <a:endParaRPr lang="en-GB" sz="2000" dirty="0">
              <a:effectLst/>
              <a:highlight>
                <a:srgbClr val="FFFF00"/>
              </a:highligh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latin typeface="Arial" panose="020B0604020202020204" pitchFamily="34" charset="0"/>
                <a:ea typeface="Times New Roman" panose="02020603050405020304" pitchFamily="18" charset="0"/>
              </a:rPr>
              <a:t>Which of the ‘4 P’s of innovation’ your idea falls into and why. </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latin typeface="Arial" panose="020B0604020202020204" pitchFamily="34" charset="0"/>
                <a:ea typeface="Times New Roman" panose="02020603050405020304" pitchFamily="18" charset="0"/>
              </a:rPr>
              <a:t>The creativity process you applied to come up with your idea.</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highlight>
                  <a:srgbClr val="FFFF00"/>
                </a:highlight>
                <a:latin typeface="Arial" panose="020B0604020202020204" pitchFamily="34" charset="0"/>
                <a:ea typeface="Times New Roman" panose="02020603050405020304" pitchFamily="18" charset="0"/>
              </a:rPr>
              <a:t>A critical evaluation of your idea’s viability, using Lewin’s Force Field analysis, as a tool.</a:t>
            </a:r>
            <a:endParaRPr lang="en-GB" sz="2000" dirty="0">
              <a:effectLst/>
              <a:highlight>
                <a:srgbClr val="FFFF00"/>
              </a:highligh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latin typeface="Arial" panose="020B0604020202020204" pitchFamily="34" charset="0"/>
                <a:ea typeface="Times New Roman" panose="02020603050405020304" pitchFamily="18" charset="0"/>
              </a:rPr>
              <a:t>A critical discussion of the extent to which your organisation’s climate is supportive of innovation and the likelihood that your management team would implement your idea. </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56980367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965</TotalTime>
  <Words>934</Words>
  <Application>Microsoft Office PowerPoint</Application>
  <PresentationFormat>Widescreen</PresentationFormat>
  <Paragraphs>89</Paragraphs>
  <Slides>18</Slides>
  <Notes>8</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-apple-system</vt:lpstr>
      <vt:lpstr>Arial</vt:lpstr>
      <vt:lpstr>Arial</vt:lpstr>
      <vt:lpstr>Calibri</vt:lpstr>
      <vt:lpstr>McKinsey Sans</vt:lpstr>
      <vt:lpstr>Myriad Pro</vt:lpstr>
      <vt:lpstr>Times New Roman</vt:lpstr>
      <vt:lpstr>ThemeUWTSD</vt:lpstr>
      <vt:lpstr>BMSW5013 Creativity and Innovation</vt:lpstr>
      <vt:lpstr>What we will cover today</vt:lpstr>
      <vt:lpstr>PowerPoint Presentation</vt:lpstr>
      <vt:lpstr>Best Practices of Successful Companies</vt:lpstr>
      <vt:lpstr>PowerPoint Presentation</vt:lpstr>
      <vt:lpstr>PowerPoint Presentation</vt:lpstr>
      <vt:lpstr>Most Innovative Companies List (BCG, 2024)</vt:lpstr>
      <vt:lpstr>Useful Source for Assignment </vt:lpstr>
      <vt:lpstr>PowerPoint Presentation</vt:lpstr>
      <vt:lpstr>Creativity and Innovation in Different Sectors/Industries</vt:lpstr>
      <vt:lpstr>Your Innovative Idea</vt:lpstr>
      <vt:lpstr>Assessing Effectiveness of Ideas</vt:lpstr>
      <vt:lpstr>Force-Field Analysis (Mindtools)</vt:lpstr>
      <vt:lpstr>Force-Field Analysis</vt:lpstr>
      <vt:lpstr>Barriers and Risks</vt:lpstr>
      <vt:lpstr>Other Useful Sources</vt:lpstr>
      <vt:lpstr>What have we learnt today?</vt:lpstr>
      <vt:lpstr>How does this relate to the Assignment?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BMSW5013 Creativity and Innovation</dc:title>
  <dc:creator>Julie Thomas</dc:creator>
  <cp:lastModifiedBy>Julie Thomas</cp:lastModifiedBy>
  <cp:revision>1</cp:revision>
  <dcterms:created xsi:type="dcterms:W3CDTF">2024-02-01T12:32:38Z</dcterms:created>
  <dcterms:modified xsi:type="dcterms:W3CDTF">2025-02-02T17:31:34Z</dcterms:modified>
</cp:coreProperties>
</file>