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7"/>
  </p:notesMasterIdLst>
  <p:sldIdLst>
    <p:sldId id="276" r:id="rId2"/>
    <p:sldId id="256" r:id="rId3"/>
    <p:sldId id="257" r:id="rId4"/>
    <p:sldId id="268" r:id="rId5"/>
    <p:sldId id="258" r:id="rId6"/>
    <p:sldId id="259" r:id="rId7"/>
    <p:sldId id="269" r:id="rId8"/>
    <p:sldId id="270" r:id="rId9"/>
    <p:sldId id="260" r:id="rId10"/>
    <p:sldId id="271" r:id="rId11"/>
    <p:sldId id="263" r:id="rId12"/>
    <p:sldId id="272" r:id="rId13"/>
    <p:sldId id="273" r:id="rId14"/>
    <p:sldId id="267" r:id="rId15"/>
    <p:sldId id="275" r:id="rId16"/>
  </p:sldIdLst>
  <p:sldSz cx="18288000" cy="10287000"/>
  <p:notesSz cx="6858000" cy="9144000"/>
  <p:embeddedFontLst>
    <p:embeddedFont>
      <p:font typeface="ITC Avant Garde Gothic" panose="020B0604020202020204" charset="0"/>
      <p:regular r:id="rId18"/>
    </p:embeddedFont>
    <p:embeddedFont>
      <p:font typeface="Telegraf" panose="020B0604020202020204" charset="0"/>
      <p:regular r:id="rId19"/>
    </p:embeddedFont>
    <p:embeddedFont>
      <p:font typeface="Telegraf Bold" panose="020B0604020202020204" charset="0"/>
      <p:regular r:id="rId20"/>
    </p:embeddedFont>
    <p:embeddedFont>
      <p:font typeface="TT Fors" panose="020B0604020202020204" charset="0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0" d="100"/>
          <a:sy n="50" d="100"/>
        </p:scale>
        <p:origin x="946" y="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825C15-1153-4B33-A3FA-250B3A2E658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74F2B1-15FC-41BC-844E-B79F7AD357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7420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74F2B1-15FC-41BC-844E-B79F7AD357D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82497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activities/promoting-health-in-all-policies-and-intersectoral-action-capacities?utm_source=chatgpt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81BEF-1723-64F9-3F62-D2A0F3781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467100"/>
            <a:ext cx="13106400" cy="6629400"/>
          </a:xfrm>
        </p:spPr>
        <p:txBody>
          <a:bodyPr>
            <a:normAutofit/>
          </a:bodyPr>
          <a:lstStyle/>
          <a:p>
            <a:pPr algn="l"/>
            <a:r>
              <a:rPr lang="en-GB" sz="2800" b="1" dirty="0"/>
              <a:t> STUDENT NAME: IKECHUKWU NZEDIEGWU </a:t>
            </a:r>
            <a:br>
              <a:rPr lang="en-GB" sz="2800" b="1" dirty="0"/>
            </a:br>
            <a:br>
              <a:rPr lang="en-GB" sz="2800" b="1" dirty="0"/>
            </a:br>
            <a:r>
              <a:rPr lang="en-GB" sz="2800" b="1" dirty="0"/>
              <a:t>STUDENT ID: 2226941</a:t>
            </a:r>
            <a:br>
              <a:rPr lang="en-GB" sz="2800" b="1" dirty="0"/>
            </a:br>
            <a:br>
              <a:rPr lang="en-GB" sz="2800" b="1" dirty="0"/>
            </a:br>
            <a:r>
              <a:rPr lang="en-GB" sz="2800" b="1" dirty="0"/>
              <a:t>MODULE NAME: HEALTH, WELLBEING AND SUSTAINABLE DEVELOPMENT </a:t>
            </a:r>
            <a:br>
              <a:rPr lang="en-GB" sz="2800" b="1" dirty="0"/>
            </a:br>
            <a:br>
              <a:rPr lang="en-GB" sz="2800" b="1" dirty="0"/>
            </a:br>
            <a:r>
              <a:rPr lang="en-GB" sz="2800" b="1" dirty="0"/>
              <a:t>MOCDULE CODE: BMHPN6030</a:t>
            </a:r>
            <a:br>
              <a:rPr lang="en-GB" sz="2800" b="1" dirty="0"/>
            </a:br>
            <a:br>
              <a:rPr lang="en-GB" sz="2800" b="1" dirty="0"/>
            </a:br>
            <a:r>
              <a:rPr lang="en-GB" sz="2800" b="1" dirty="0"/>
              <a:t>LECTURER’S NAME: SHEPHERD ZIKO </a:t>
            </a:r>
            <a:br>
              <a:rPr lang="en-GB" sz="2800" b="1" dirty="0"/>
            </a:br>
            <a:br>
              <a:rPr lang="en-GB" sz="2800" b="1" dirty="0"/>
            </a:br>
            <a:endParaRPr lang="en-GB" sz="2800" b="1" dirty="0"/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19FEB1A3-0483-C65B-04ED-3D8713442BAE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181100"/>
            <a:ext cx="5105400" cy="19812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835365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3238500" cy="10287000"/>
            <a:chOff x="0" y="0"/>
            <a:chExt cx="852938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52938" cy="2709333"/>
            </a:xfrm>
            <a:custGeom>
              <a:avLst/>
              <a:gdLst/>
              <a:ahLst/>
              <a:cxnLst/>
              <a:rect l="l" t="t" r="r" b="b"/>
              <a:pathLst>
                <a:path w="852938" h="2709333">
                  <a:moveTo>
                    <a:pt x="0" y="0"/>
                  </a:moveTo>
                  <a:lnTo>
                    <a:pt x="852938" y="0"/>
                  </a:lnTo>
                  <a:lnTo>
                    <a:pt x="852938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0808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852938" cy="27855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66750" y="666750"/>
            <a:ext cx="7191375" cy="8953500"/>
            <a:chOff x="0" y="0"/>
            <a:chExt cx="928643" cy="115619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928643" cy="1156192"/>
            </a:xfrm>
            <a:custGeom>
              <a:avLst/>
              <a:gdLst/>
              <a:ahLst/>
              <a:cxnLst/>
              <a:rect l="l" t="t" r="r" b="b"/>
              <a:pathLst>
                <a:path w="928643" h="1156192">
                  <a:moveTo>
                    <a:pt x="37679" y="0"/>
                  </a:moveTo>
                  <a:lnTo>
                    <a:pt x="890964" y="0"/>
                  </a:lnTo>
                  <a:cubicBezTo>
                    <a:pt x="900957" y="0"/>
                    <a:pt x="910541" y="3970"/>
                    <a:pt x="917607" y="11036"/>
                  </a:cubicBezTo>
                  <a:cubicBezTo>
                    <a:pt x="924673" y="18102"/>
                    <a:pt x="928643" y="27686"/>
                    <a:pt x="928643" y="37679"/>
                  </a:cubicBezTo>
                  <a:lnTo>
                    <a:pt x="928643" y="1118512"/>
                  </a:lnTo>
                  <a:cubicBezTo>
                    <a:pt x="928643" y="1139322"/>
                    <a:pt x="911774" y="1156192"/>
                    <a:pt x="890964" y="1156192"/>
                  </a:cubicBezTo>
                  <a:lnTo>
                    <a:pt x="37679" y="1156192"/>
                  </a:lnTo>
                  <a:cubicBezTo>
                    <a:pt x="16870" y="1156192"/>
                    <a:pt x="0" y="1139322"/>
                    <a:pt x="0" y="1118512"/>
                  </a:cubicBezTo>
                  <a:lnTo>
                    <a:pt x="0" y="37679"/>
                  </a:lnTo>
                  <a:cubicBezTo>
                    <a:pt x="0" y="16870"/>
                    <a:pt x="16870" y="0"/>
                    <a:pt x="37679" y="0"/>
                  </a:cubicBezTo>
                  <a:close/>
                </a:path>
              </a:pathLst>
            </a:custGeom>
            <a:blipFill>
              <a:blip r:embed="rId2"/>
              <a:stretch>
                <a:fillRect t="-199" b="-199"/>
              </a:stretch>
            </a:blip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9296400" y="659606"/>
            <a:ext cx="8324850" cy="4788694"/>
            <a:chOff x="0" y="-9525"/>
            <a:chExt cx="11099800" cy="6384925"/>
          </a:xfrm>
        </p:grpSpPr>
        <p:sp>
          <p:nvSpPr>
            <p:cNvPr id="8" name="TextBox 8"/>
            <p:cNvSpPr txBox="1"/>
            <p:nvPr/>
          </p:nvSpPr>
          <p:spPr>
            <a:xfrm>
              <a:off x="0" y="1174750"/>
              <a:ext cx="11099800" cy="52006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9900"/>
                </a:lnSpc>
              </a:pPr>
              <a:r>
                <a:rPr lang="en-US" sz="9000" b="1" spc="-89" dirty="0">
                  <a:latin typeface="Telegraf Bold"/>
                  <a:ea typeface="Telegraf Bold"/>
                  <a:cs typeface="Telegraf Bold"/>
                  <a:sym typeface="Telegraf Bold"/>
                </a:rPr>
                <a:t>Health, Wellbeing, and Sustainability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9525"/>
              <a:ext cx="11099800" cy="5642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299"/>
                </a:lnSpc>
              </a:pPr>
              <a:r>
                <a:rPr lang="en-US" sz="2999" b="1" spc="-29" dirty="0">
                  <a:latin typeface="Telegraf Bold"/>
                  <a:ea typeface="Telegraf Bold"/>
                  <a:cs typeface="Telegraf Bold"/>
                  <a:sym typeface="Telegraf Bold"/>
                </a:rPr>
                <a:t>Integrating Health and Wellbeing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9296400" y="9144000"/>
            <a:ext cx="8324850" cy="4231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00"/>
              </a:lnSpc>
            </a:pPr>
            <a:r>
              <a:rPr lang="en-US" sz="3000" spc="-30" dirty="0">
                <a:latin typeface="Telegraf"/>
                <a:ea typeface="Telegraf"/>
                <a:cs typeface="Telegraf"/>
                <a:sym typeface="Telegraf"/>
              </a:rPr>
              <a:t>Presented by</a:t>
            </a:r>
            <a:r>
              <a:rPr lang="en-US" sz="3000" spc="-30">
                <a:latin typeface="Telegraf"/>
                <a:ea typeface="Telegraf"/>
                <a:cs typeface="Telegraf"/>
                <a:sym typeface="Telegraf"/>
              </a:rPr>
              <a:t>: IKECHUKWU NZEDIEGWU</a:t>
            </a:r>
            <a:endParaRPr lang="en-US" sz="3000" spc="-30" dirty="0">
              <a:latin typeface="Telegraf"/>
              <a:ea typeface="Telegraf"/>
              <a:cs typeface="Telegraf"/>
              <a:sym typeface="Telegraf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321275" y="4099906"/>
            <a:ext cx="6861700" cy="1482983"/>
            <a:chOff x="0" y="-19050"/>
            <a:chExt cx="9148933" cy="1977312"/>
          </a:xfrm>
        </p:grpSpPr>
        <p:sp>
          <p:nvSpPr>
            <p:cNvPr id="3" name="TextBox 3"/>
            <p:cNvSpPr txBox="1"/>
            <p:nvPr/>
          </p:nvSpPr>
          <p:spPr>
            <a:xfrm>
              <a:off x="0" y="1000735"/>
              <a:ext cx="9148933" cy="9575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00"/>
                </a:lnSpc>
              </a:pPr>
              <a:r>
                <a:rPr lang="en-US" sz="2000" spc="-20" dirty="0">
                  <a:latin typeface="Telegraf" panose="020B0604020202020204" charset="0"/>
                  <a:ea typeface="Telegraf"/>
                  <a:cs typeface="Telegraf"/>
                  <a:sym typeface="Telegraf"/>
                </a:rPr>
                <a:t>Wellbeing refers to the overall life satisfaction and emotional health.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9148933" cy="5642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00"/>
                </a:lnSpc>
              </a:pPr>
              <a:r>
                <a:rPr lang="en-US" sz="3000" b="1" spc="-30" dirty="0">
                  <a:latin typeface="Telegraf" panose="020B0604020202020204" charset="0"/>
                  <a:ea typeface="Telegraf Bold"/>
                  <a:cs typeface="Telegraf Bold"/>
                  <a:sym typeface="Telegraf Bold"/>
                </a:rPr>
                <a:t>Wellbeing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321275" y="1413856"/>
            <a:ext cx="6861700" cy="1476038"/>
            <a:chOff x="0" y="-19049"/>
            <a:chExt cx="9148933" cy="1968051"/>
          </a:xfrm>
        </p:grpSpPr>
        <p:sp>
          <p:nvSpPr>
            <p:cNvPr id="6" name="TextBox 6"/>
            <p:cNvSpPr txBox="1"/>
            <p:nvPr/>
          </p:nvSpPr>
          <p:spPr>
            <a:xfrm>
              <a:off x="0" y="1000735"/>
              <a:ext cx="9148933" cy="9482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00"/>
                </a:lnSpc>
              </a:pPr>
              <a:r>
                <a:rPr lang="en-US" sz="2000" spc="-20" dirty="0">
                  <a:latin typeface="Telegraf" panose="020B0604020202020204" charset="0"/>
                  <a:ea typeface="Telegraf"/>
                  <a:cs typeface="Telegraf"/>
                  <a:sym typeface="Telegraf"/>
                </a:rPr>
                <a:t>Health encompasses all aspects of physical, mental, and social wellbeing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49"/>
              <a:ext cx="9148933" cy="5642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00"/>
                </a:lnSpc>
              </a:pPr>
              <a:r>
                <a:rPr lang="en-US" sz="3000" b="1" spc="-30">
                  <a:latin typeface="Telegraf" panose="020B0604020202020204" charset="0"/>
                  <a:ea typeface="Telegraf Bold"/>
                  <a:cs typeface="Telegraf Bold"/>
                  <a:sym typeface="Telegraf Bold"/>
                </a:rPr>
                <a:t>Health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324222" y="6785956"/>
            <a:ext cx="6858753" cy="1494410"/>
            <a:chOff x="0" y="-19049"/>
            <a:chExt cx="9145004" cy="1992547"/>
          </a:xfrm>
        </p:grpSpPr>
        <p:sp>
          <p:nvSpPr>
            <p:cNvPr id="9" name="TextBox 9"/>
            <p:cNvSpPr txBox="1"/>
            <p:nvPr/>
          </p:nvSpPr>
          <p:spPr>
            <a:xfrm>
              <a:off x="0" y="-19049"/>
              <a:ext cx="9145004" cy="5642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00"/>
                </a:lnSpc>
              </a:pPr>
              <a:r>
                <a:rPr lang="en-US" sz="3000" b="1" spc="-30">
                  <a:latin typeface="Telegraf" panose="020B0604020202020204" charset="0"/>
                  <a:ea typeface="Telegraf Bold"/>
                  <a:cs typeface="Telegraf Bold"/>
                  <a:sym typeface="Telegraf Bold"/>
                </a:rPr>
                <a:t>Sustainability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1025231"/>
              <a:ext cx="9145004" cy="9482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00"/>
                </a:lnSpc>
              </a:pPr>
              <a:r>
                <a:rPr lang="en-US" sz="2000" spc="-20" dirty="0">
                  <a:latin typeface="Telegraf" panose="020B0604020202020204" charset="0"/>
                  <a:ea typeface="Telegraf"/>
                  <a:cs typeface="Telegraf"/>
                  <a:sym typeface="Telegraf"/>
                </a:rPr>
                <a:t>Sustainability ensures resources meet present needs without compromising future generations.</a:t>
              </a:r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666750" y="657337"/>
            <a:ext cx="6886575" cy="2041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699"/>
              </a:lnSpc>
            </a:pPr>
            <a:r>
              <a:rPr lang="en-US" sz="6999" b="1" spc="-69">
                <a:latin typeface="Telegraf" panose="020B0604020202020204" charset="0"/>
                <a:ea typeface="Telegraf Bold"/>
                <a:cs typeface="Telegraf Bold"/>
                <a:sym typeface="Telegraf Bold"/>
              </a:rPr>
              <a:t>Key Concepts in Integration</a:t>
            </a:r>
          </a:p>
        </p:txBody>
      </p:sp>
      <p:sp>
        <p:nvSpPr>
          <p:cNvPr id="12" name="AutoShape 12"/>
          <p:cNvSpPr/>
          <p:nvPr/>
        </p:nvSpPr>
        <p:spPr>
          <a:xfrm>
            <a:off x="666750" y="9620250"/>
            <a:ext cx="16954500" cy="0"/>
          </a:xfrm>
          <a:prstGeom prst="line">
            <a:avLst/>
          </a:prstGeom>
          <a:ln w="9525" cap="flat">
            <a:solidFill>
              <a:srgbClr val="2E8B57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17578155" y="9676442"/>
            <a:ext cx="100989" cy="218008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marL="0" lvl="0" indent="0" algn="r">
              <a:lnSpc>
                <a:spcPts val="1679"/>
              </a:lnSpc>
              <a:spcBef>
                <a:spcPct val="0"/>
              </a:spcBef>
            </a:pPr>
            <a:r>
              <a:rPr lang="en-US" sz="1200" b="1">
                <a:latin typeface="Telegraf" panose="020B0604020202020204" charset="0"/>
                <a:ea typeface="Telegraf Bold"/>
                <a:cs typeface="Telegraf Bold"/>
                <a:sym typeface="Telegraf Bold"/>
              </a:rPr>
              <a:t>2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079" y="3847231"/>
            <a:ext cx="6934200" cy="390048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627970" y="550315"/>
            <a:ext cx="5562600" cy="890877"/>
          </a:xfrm>
        </p:spPr>
        <p:txBody>
          <a:bodyPr/>
          <a:lstStyle/>
          <a:p>
            <a:r>
              <a:rPr lang="en-US" b="1" dirty="0">
                <a:latin typeface="Telegraf" panose="020B0604020202020204" charset="0"/>
              </a:rPr>
              <a:t>Relevance </a:t>
            </a:r>
          </a:p>
        </p:txBody>
      </p:sp>
      <p:grpSp>
        <p:nvGrpSpPr>
          <p:cNvPr id="4" name="Group 5"/>
          <p:cNvGrpSpPr/>
          <p:nvPr/>
        </p:nvGrpSpPr>
        <p:grpSpPr>
          <a:xfrm>
            <a:off x="7467600" y="6210300"/>
            <a:ext cx="6886575" cy="2804839"/>
            <a:chOff x="0" y="-104775"/>
            <a:chExt cx="9182100" cy="3739784"/>
          </a:xfrm>
        </p:grpSpPr>
        <p:sp>
          <p:nvSpPr>
            <p:cNvPr id="5" name="TextBox 6"/>
            <p:cNvSpPr txBox="1"/>
            <p:nvPr/>
          </p:nvSpPr>
          <p:spPr>
            <a:xfrm>
              <a:off x="0" y="1155699"/>
              <a:ext cx="9182100" cy="24793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940"/>
                </a:lnSpc>
              </a:pPr>
              <a:r>
                <a:rPr lang="en-US" sz="2100" dirty="0">
                  <a:latin typeface="Telegraf" panose="020B0604020202020204" charset="0"/>
                  <a:ea typeface="TT Fors"/>
                  <a:cs typeface="TT Fors"/>
                  <a:sym typeface="TT Fors"/>
                </a:rPr>
                <a:t>Climate change poses significant health risks.</a:t>
              </a:r>
            </a:p>
            <a:p>
              <a:pPr marL="0" lvl="0" indent="0" algn="l">
                <a:lnSpc>
                  <a:spcPts val="2940"/>
                </a:lnSpc>
              </a:pPr>
              <a:r>
                <a:rPr lang="en-US" sz="2100" dirty="0">
                  <a:latin typeface="Telegraf" panose="020B0604020202020204" charset="0"/>
                  <a:ea typeface="TT Fors"/>
                  <a:cs typeface="TT Fors"/>
                  <a:sym typeface="TT Fors"/>
                </a:rPr>
                <a:t>Integrating sustainable practices in health care is essential to build resilience against environmental factors and promote a healthier population and sustainable communities.</a:t>
              </a:r>
            </a:p>
          </p:txBody>
        </p:sp>
        <p:sp>
          <p:nvSpPr>
            <p:cNvPr id="6" name="TextBox 7"/>
            <p:cNvSpPr txBox="1"/>
            <p:nvPr/>
          </p:nvSpPr>
          <p:spPr>
            <a:xfrm>
              <a:off x="0" y="-104775"/>
              <a:ext cx="9182100" cy="5628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640"/>
                </a:lnSpc>
                <a:spcBef>
                  <a:spcPct val="0"/>
                </a:spcBef>
              </a:pPr>
              <a:r>
                <a:rPr lang="en-US" sz="2600" b="1" u="none" strike="noStrike" spc="-78" dirty="0">
                  <a:latin typeface="ITC Avant Garde Gothic"/>
                  <a:ea typeface="ITC Avant Garde Gothic"/>
                  <a:cs typeface="ITC Avant Garde Gothic"/>
                  <a:sym typeface="ITC Avant Garde Gothic"/>
                </a:rPr>
                <a:t>Climate Impacts</a:t>
              </a:r>
            </a:p>
          </p:txBody>
        </p:sp>
      </p:grpSp>
      <p:grpSp>
        <p:nvGrpSpPr>
          <p:cNvPr id="7" name="Group 2"/>
          <p:cNvGrpSpPr/>
          <p:nvPr/>
        </p:nvGrpSpPr>
        <p:grpSpPr>
          <a:xfrm>
            <a:off x="1524000" y="1940827"/>
            <a:ext cx="6886576" cy="3274657"/>
            <a:chOff x="-1" y="-235336"/>
            <a:chExt cx="9182101" cy="4366207"/>
          </a:xfrm>
        </p:grpSpPr>
        <p:sp>
          <p:nvSpPr>
            <p:cNvPr id="8" name="TextBox 3"/>
            <p:cNvSpPr txBox="1"/>
            <p:nvPr/>
          </p:nvSpPr>
          <p:spPr>
            <a:xfrm>
              <a:off x="0" y="1155699"/>
              <a:ext cx="9182100" cy="297517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42900" lvl="0" indent="-342900" algn="l">
                <a:lnSpc>
                  <a:spcPts val="2940"/>
                </a:lnSpc>
                <a:buFont typeface="Arial" panose="020B0604020202020204" pitchFamily="34" charset="0"/>
                <a:buChar char="•"/>
              </a:pPr>
              <a:r>
                <a:rPr lang="en-US" sz="2100" dirty="0">
                  <a:latin typeface="Telegraf" panose="020B0604020202020204" charset="0"/>
                  <a:ea typeface="TT Fors"/>
                  <a:cs typeface="TT Fors"/>
                  <a:sym typeface="TT Fors"/>
                </a:rPr>
                <a:t>The rise in chronic diseases demands a </a:t>
              </a:r>
              <a:r>
                <a:rPr lang="en-US" sz="2100" dirty="0">
                  <a:latin typeface="Telegraf" panose="020B0604020202020204" charset="0"/>
                  <a:ea typeface="TT Fors Bold"/>
                  <a:cs typeface="TT Fors Bold"/>
                  <a:sym typeface="TT Fors Bold"/>
                </a:rPr>
                <a:t>cohesive approac</a:t>
              </a:r>
              <a:r>
                <a:rPr lang="en-US" sz="2100" b="1" dirty="0">
                  <a:latin typeface="Telegraf" panose="020B0604020202020204" charset="0"/>
                  <a:ea typeface="TT Fors Bold"/>
                  <a:cs typeface="TT Fors Bold"/>
                  <a:sym typeface="TT Fors Bold"/>
                </a:rPr>
                <a:t>h</a:t>
              </a:r>
              <a:r>
                <a:rPr lang="en-US" sz="2100" dirty="0">
                  <a:latin typeface="Telegraf" panose="020B0604020202020204" charset="0"/>
                  <a:ea typeface="TT Fors"/>
                  <a:cs typeface="TT Fors"/>
                  <a:sym typeface="TT Fors"/>
                </a:rPr>
                <a:t> to health. </a:t>
              </a:r>
            </a:p>
            <a:p>
              <a:pPr marL="342900" lvl="0" indent="-342900" algn="l">
                <a:lnSpc>
                  <a:spcPts val="2940"/>
                </a:lnSpc>
                <a:buFont typeface="Arial" panose="020B0604020202020204" pitchFamily="34" charset="0"/>
                <a:buChar char="•"/>
              </a:pPr>
              <a:r>
                <a:rPr lang="en-US" sz="2100" dirty="0">
                  <a:latin typeface="Telegraf" panose="020B0604020202020204" charset="0"/>
                  <a:ea typeface="TT Fors"/>
                  <a:cs typeface="TT Fors"/>
                  <a:sym typeface="TT Fors"/>
                </a:rPr>
                <a:t>Health policies and strategies should emphasize prevention and comprehensive care that integrates environmental factors, ultimately improving patient outcomes and community health.</a:t>
              </a:r>
            </a:p>
          </p:txBody>
        </p:sp>
        <p:sp>
          <p:nvSpPr>
            <p:cNvPr id="9" name="TextBox 4"/>
            <p:cNvSpPr txBox="1"/>
            <p:nvPr/>
          </p:nvSpPr>
          <p:spPr>
            <a:xfrm>
              <a:off x="-1" y="-235336"/>
              <a:ext cx="9182100" cy="6155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640"/>
                </a:lnSpc>
                <a:spcBef>
                  <a:spcPct val="0"/>
                </a:spcBef>
              </a:pPr>
              <a:r>
                <a:rPr lang="en-US" sz="2600" b="1" u="none" strike="noStrike" spc="-78" dirty="0">
                  <a:latin typeface="Telegraf" panose="020B0604020202020204" charset="0"/>
                  <a:ea typeface="ITC Avant Garde Gothic"/>
                  <a:cs typeface="ITC Avant Garde Gothic"/>
                  <a:sym typeface="ITC Avant Garde Gothic"/>
                </a:rPr>
                <a:t>Chronic Diseases</a:t>
              </a:r>
            </a:p>
          </p:txBody>
        </p:sp>
      </p:grp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6000" y="1940827"/>
            <a:ext cx="6087205" cy="270271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" y="6362700"/>
            <a:ext cx="5393066" cy="2696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42075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85970" y="647700"/>
            <a:ext cx="6867355" cy="3949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7700"/>
              </a:lnSpc>
            </a:pPr>
            <a:r>
              <a:rPr lang="en-US" sz="6999" b="1" spc="-69" dirty="0">
                <a:latin typeface="Telegraf Bold"/>
                <a:ea typeface="Telegraf Bold"/>
                <a:cs typeface="Telegraf Bold"/>
                <a:sym typeface="Telegraf Bold"/>
              </a:rPr>
              <a:t>Integration of health and wellbeing approaches</a:t>
            </a:r>
            <a:endParaRPr lang="en-US" sz="7000" b="1" u="none" strike="noStrike" spc="-70" dirty="0">
              <a:latin typeface="Telegraf Bold"/>
              <a:ea typeface="Telegraf Bold"/>
              <a:cs typeface="Telegraf Bold"/>
              <a:sym typeface="Telegraf Bold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9296400" y="652463"/>
            <a:ext cx="8324850" cy="2024925"/>
            <a:chOff x="0" y="-19049"/>
            <a:chExt cx="11099800" cy="2699899"/>
          </a:xfrm>
        </p:grpSpPr>
        <p:sp>
          <p:nvSpPr>
            <p:cNvPr id="4" name="TextBox 4"/>
            <p:cNvSpPr txBox="1"/>
            <p:nvPr/>
          </p:nvSpPr>
          <p:spPr>
            <a:xfrm>
              <a:off x="0" y="-19049"/>
              <a:ext cx="11099800" cy="5642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00"/>
                </a:lnSpc>
              </a:pPr>
              <a:r>
                <a:rPr lang="en-US" sz="3000" b="1" spc="-30" dirty="0">
                  <a:latin typeface="Telegraf Bold"/>
                  <a:ea typeface="Telegraf Bold"/>
                  <a:cs typeface="Telegraf Bold"/>
                  <a:sym typeface="Telegraf Bold"/>
                </a:rPr>
                <a:t>Patient Outcomes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765796"/>
              <a:ext cx="11099800" cy="191505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00"/>
                </a:lnSpc>
              </a:pPr>
              <a:r>
                <a:rPr lang="en-US" sz="2000" dirty="0">
                  <a:latin typeface="Telegraf" panose="020B0604020202020204" charset="0"/>
                  <a:ea typeface="Telegraf"/>
                  <a:cs typeface="Telegraf"/>
                  <a:sym typeface="Telegraf"/>
                </a:rPr>
                <a:t>Integrating health and social care leads to </a:t>
              </a:r>
              <a:r>
                <a:rPr lang="en-US" sz="2000" dirty="0">
                  <a:latin typeface="Telegraf" panose="020B0604020202020204" charset="0"/>
                  <a:ea typeface="Telegraf Bold"/>
                  <a:cs typeface="Telegraf Bold"/>
                  <a:sym typeface="Telegraf Bold"/>
                </a:rPr>
                <a:t>improved patient outcomes</a:t>
              </a:r>
              <a:r>
                <a:rPr lang="en-US" sz="2000" dirty="0">
                  <a:latin typeface="Telegraf" panose="020B0604020202020204" charset="0"/>
                  <a:ea typeface="Telegraf Bold"/>
                  <a:cs typeface="Telegraf Bold"/>
                  <a:sym typeface="Telegraf"/>
                </a:rPr>
                <a:t>. </a:t>
              </a:r>
              <a:r>
                <a:rPr lang="en-US" sz="2000" dirty="0">
                  <a:latin typeface="Telegraf" panose="020B0604020202020204" charset="0"/>
                  <a:ea typeface="Telegraf"/>
                  <a:cs typeface="Telegraf"/>
                  <a:sym typeface="Telegraf"/>
                </a:rPr>
                <a:t>This enhances overall satisfaction and health as patients receive </a:t>
              </a:r>
              <a:r>
                <a:rPr lang="en-US" sz="2000" dirty="0">
                  <a:latin typeface="Telegraf" panose="020B0604020202020204" charset="0"/>
                  <a:ea typeface="Telegraf Bold"/>
                  <a:cs typeface="Telegraf Bold"/>
                  <a:sym typeface="Telegraf Bold"/>
                </a:rPr>
                <a:t>coordinated care</a:t>
              </a:r>
              <a:r>
                <a:rPr lang="en-US" sz="2000" dirty="0">
                  <a:latin typeface="Telegraf" panose="020B0604020202020204" charset="0"/>
                  <a:ea typeface="Telegraf"/>
                  <a:cs typeface="Telegraf"/>
                  <a:sym typeface="Telegraf"/>
                </a:rPr>
                <a:t>, which reduces complications and fosters better recovery rates.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296400" y="3351307"/>
            <a:ext cx="8324850" cy="2024925"/>
            <a:chOff x="0" y="-19049"/>
            <a:chExt cx="11099800" cy="2699900"/>
          </a:xfrm>
        </p:grpSpPr>
        <p:sp>
          <p:nvSpPr>
            <p:cNvPr id="7" name="TextBox 7"/>
            <p:cNvSpPr txBox="1"/>
            <p:nvPr/>
          </p:nvSpPr>
          <p:spPr>
            <a:xfrm>
              <a:off x="0" y="-19049"/>
              <a:ext cx="11099800" cy="5642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00"/>
                </a:lnSpc>
              </a:pPr>
              <a:r>
                <a:rPr lang="en-US" sz="3000" b="1" dirty="0">
                  <a:latin typeface="Telegraf Bold"/>
                  <a:ea typeface="Telegraf Bold"/>
                  <a:cs typeface="Telegraf Bold"/>
                  <a:sym typeface="Telegraf Bold"/>
                </a:rPr>
                <a:t>Cost Efficiency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765796"/>
              <a:ext cx="11099800" cy="19150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00"/>
                </a:lnSpc>
              </a:pPr>
              <a:r>
                <a:rPr lang="en-US" sz="2000" dirty="0">
                  <a:latin typeface="Telegraf" panose="020B0604020202020204" charset="0"/>
                  <a:ea typeface="Telegraf"/>
                  <a:cs typeface="Telegraf"/>
                  <a:sym typeface="Telegraf"/>
                </a:rPr>
                <a:t>Integration helps </a:t>
              </a:r>
              <a:r>
                <a:rPr lang="en-US" sz="2000" dirty="0">
                  <a:latin typeface="Telegraf" panose="020B0604020202020204" charset="0"/>
                  <a:ea typeface="Telegraf Bold"/>
                  <a:cs typeface="Telegraf Bold"/>
                  <a:sym typeface="Telegraf Bold"/>
                </a:rPr>
                <a:t>reduce healthcare costs</a:t>
              </a:r>
              <a:r>
                <a:rPr lang="en-US" sz="2000" dirty="0">
                  <a:latin typeface="Telegraf" panose="020B0604020202020204" charset="0"/>
                  <a:ea typeface="Telegraf"/>
                  <a:cs typeface="Telegraf"/>
                  <a:sym typeface="Telegraf"/>
                </a:rPr>
                <a:t> by eliminating redundancies, optimizing resource use, and improving health outcomes. This financial efficiency makes better care more accessible for communities.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9296400" y="6024563"/>
            <a:ext cx="8324850" cy="2024925"/>
            <a:chOff x="0" y="-19049"/>
            <a:chExt cx="11099800" cy="2699900"/>
          </a:xfrm>
        </p:grpSpPr>
        <p:sp>
          <p:nvSpPr>
            <p:cNvPr id="10" name="TextBox 10"/>
            <p:cNvSpPr txBox="1"/>
            <p:nvPr/>
          </p:nvSpPr>
          <p:spPr>
            <a:xfrm>
              <a:off x="0" y="-19049"/>
              <a:ext cx="11099800" cy="5642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00"/>
                </a:lnSpc>
              </a:pPr>
              <a:r>
                <a:rPr lang="en-US" sz="3000" b="1" spc="-30" dirty="0">
                  <a:latin typeface="Telegraf Bold"/>
                  <a:ea typeface="Telegraf Bold"/>
                  <a:cs typeface="Telegraf Bold"/>
                  <a:sym typeface="Telegraf Bold"/>
                </a:rPr>
                <a:t>Workforce Morale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765796"/>
              <a:ext cx="11099800" cy="19150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00"/>
                </a:lnSpc>
              </a:pPr>
              <a:r>
                <a:rPr lang="en-US" sz="2000" dirty="0">
                  <a:latin typeface="Telegraf" panose="020B0604020202020204" charset="0"/>
                  <a:ea typeface="Telegraf"/>
                  <a:cs typeface="Telegraf"/>
                  <a:sym typeface="Telegraf"/>
                </a:rPr>
                <a:t>A well-integrated system improves </a:t>
              </a:r>
              <a:r>
                <a:rPr lang="en-US" sz="2000" dirty="0">
                  <a:latin typeface="Telegraf" panose="020B0604020202020204" charset="0"/>
                  <a:ea typeface="Telegraf Bold"/>
                  <a:cs typeface="Telegraf Bold"/>
                  <a:sym typeface="Telegraf Bold"/>
                </a:rPr>
                <a:t>workforce morale</a:t>
              </a:r>
              <a:r>
                <a:rPr lang="en-US" sz="2000" dirty="0">
                  <a:latin typeface="Telegraf" panose="020B0604020202020204" charset="0"/>
                  <a:ea typeface="Telegraf"/>
                  <a:cs typeface="Telegraf"/>
                  <a:sym typeface="Telegraf"/>
                </a:rPr>
                <a:t>, as healthcare professionals experience better collaboration and support. Satisfied staff contribute to higher quality care and a more positive work environment.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666750" y="9620250"/>
            <a:ext cx="16954500" cy="0"/>
          </a:xfrm>
          <a:prstGeom prst="line">
            <a:avLst/>
          </a:prstGeom>
          <a:ln w="9525" cap="flat">
            <a:solidFill>
              <a:srgbClr val="2E8B57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17440897" y="9676442"/>
            <a:ext cx="152400" cy="190500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marL="0" lvl="0" indent="0" algn="r">
              <a:lnSpc>
                <a:spcPts val="1679"/>
              </a:lnSpc>
              <a:spcBef>
                <a:spcPct val="0"/>
              </a:spcBef>
            </a:pPr>
            <a:r>
              <a:rPr lang="en-US" sz="1200" b="1">
                <a:solidFill>
                  <a:srgbClr val="004D40"/>
                </a:solidFill>
                <a:latin typeface="Telegraf Bold"/>
                <a:ea typeface="Telegraf Bold"/>
                <a:cs typeface="Telegraf Bold"/>
                <a:sym typeface="Telegraf Bold"/>
              </a:rPr>
              <a:t>3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457450"/>
            <a:chOff x="0" y="0"/>
            <a:chExt cx="4816593" cy="64723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647230"/>
            </a:xfrm>
            <a:custGeom>
              <a:avLst/>
              <a:gdLst/>
              <a:ahLst/>
              <a:cxnLst/>
              <a:rect l="l" t="t" r="r" b="b"/>
              <a:pathLst>
                <a:path w="4816592" h="647230">
                  <a:moveTo>
                    <a:pt x="0" y="0"/>
                  </a:moveTo>
                  <a:lnTo>
                    <a:pt x="4816592" y="0"/>
                  </a:lnTo>
                  <a:lnTo>
                    <a:pt x="4816592" y="647230"/>
                  </a:lnTo>
                  <a:lnTo>
                    <a:pt x="0" y="647230"/>
                  </a:lnTo>
                  <a:close/>
                </a:path>
              </a:pathLst>
            </a:custGeom>
            <a:solidFill>
              <a:srgbClr val="E5F2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816593" cy="6948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>
            <a:off x="666750" y="5143500"/>
            <a:ext cx="16954500" cy="0"/>
          </a:xfrm>
          <a:prstGeom prst="line">
            <a:avLst/>
          </a:prstGeom>
          <a:ln w="9525" cap="flat">
            <a:solidFill>
              <a:srgbClr val="2E8B57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666750" y="5008305"/>
            <a:ext cx="270390" cy="270390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E8B5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7138988" y="5008305"/>
            <a:ext cx="270390" cy="270390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E8B5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857250" y="3767946"/>
            <a:ext cx="3819525" cy="4231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00"/>
              </a:lnSpc>
            </a:pPr>
            <a:r>
              <a:rPr lang="en-US" sz="3000" b="1" spc="-30" dirty="0">
                <a:latin typeface="Telegraf Bold"/>
                <a:ea typeface="Telegraf Bold"/>
                <a:cs typeface="Telegraf Bold"/>
                <a:sym typeface="Telegraf Bold"/>
              </a:rPr>
              <a:t>Sustainable Goals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66750" y="5957734"/>
            <a:ext cx="4010025" cy="1795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00"/>
              </a:lnSpc>
            </a:pPr>
            <a:r>
              <a:rPr lang="en-US" sz="2000" spc="-20" dirty="0">
                <a:latin typeface="Telegraf"/>
                <a:ea typeface="Telegraf"/>
                <a:cs typeface="Telegraf"/>
                <a:sym typeface="Telegraf"/>
              </a:rPr>
              <a:t>WHO promotes global health goals for sustainable development and wellbeing. through its Health in All Policies (</a:t>
            </a:r>
            <a:r>
              <a:rPr lang="en-US" sz="2000" spc="-20" dirty="0" err="1">
                <a:latin typeface="Telegraf"/>
                <a:ea typeface="Telegraf"/>
                <a:cs typeface="Telegraf"/>
                <a:sym typeface="Telegraf"/>
              </a:rPr>
              <a:t>HiAP</a:t>
            </a:r>
            <a:r>
              <a:rPr lang="en-US" sz="2000" spc="-20" dirty="0">
                <a:latin typeface="Telegraf"/>
                <a:ea typeface="Telegraf"/>
                <a:cs typeface="Telegraf"/>
                <a:sym typeface="Telegraf"/>
              </a:rPr>
              <a:t>) initiative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140063" y="5957734"/>
            <a:ext cx="4007874" cy="1082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00"/>
              </a:lnSpc>
            </a:pPr>
            <a:r>
              <a:rPr lang="en-US" sz="2000" spc="-20" dirty="0">
                <a:latin typeface="Telegraf"/>
                <a:ea typeface="Telegraf"/>
                <a:cs typeface="Telegraf"/>
                <a:sym typeface="Telegraf"/>
              </a:rPr>
              <a:t>NHS outlines its commitment to sustainability for enhanced healthcare delivery.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4091" y="3767946"/>
            <a:ext cx="3872679" cy="4231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00"/>
              </a:lnSpc>
              <a:spcBef>
                <a:spcPct val="0"/>
              </a:spcBef>
            </a:pPr>
            <a:r>
              <a:rPr lang="en-US" sz="3000" b="1" u="none" strike="noStrike" spc="-30" dirty="0">
                <a:latin typeface="Telegraf Bold"/>
                <a:ea typeface="Telegraf Bold"/>
                <a:cs typeface="Telegraf Bold"/>
                <a:sym typeface="Telegraf Bold"/>
              </a:rPr>
              <a:t>NHS Plan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764085" y="3767946"/>
            <a:ext cx="3863118" cy="4231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00"/>
              </a:lnSpc>
              <a:spcBef>
                <a:spcPct val="0"/>
              </a:spcBef>
            </a:pPr>
            <a:r>
              <a:rPr lang="en-US" sz="3000" b="1" u="none" strike="noStrike" spc="-30" dirty="0">
                <a:latin typeface="Telegraf Bold"/>
                <a:ea typeface="Telegraf Bold"/>
                <a:cs typeface="Telegraf Bold"/>
                <a:sym typeface="Telegraf Bold"/>
              </a:rPr>
              <a:t>Local Initiatives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66750" y="657225"/>
            <a:ext cx="16954500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ctr">
              <a:lnSpc>
                <a:spcPts val="7699"/>
              </a:lnSpc>
            </a:pPr>
            <a:r>
              <a:rPr lang="en-US" sz="6999" b="1" spc="-69" dirty="0">
                <a:latin typeface="Telegraf Bold"/>
                <a:ea typeface="Telegraf Bold"/>
                <a:cs typeface="Telegraf Bold"/>
                <a:sym typeface="Telegraf Bold"/>
              </a:rPr>
              <a:t>Examples of Integration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13611225" y="5008305"/>
            <a:ext cx="270390" cy="270390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E8B5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3611225" y="5957734"/>
            <a:ext cx="4010025" cy="1082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00"/>
              </a:lnSpc>
            </a:pPr>
            <a:r>
              <a:rPr lang="en-US" sz="2000" spc="-20">
                <a:latin typeface="Telegraf"/>
                <a:ea typeface="Telegraf"/>
                <a:cs typeface="Telegraf"/>
                <a:sym typeface="Telegraf"/>
              </a:rPr>
              <a:t>Local initiatives focus on integrating health and community engagement for better outcomes.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66750" y="9620250"/>
            <a:ext cx="16954500" cy="0"/>
          </a:xfrm>
          <a:prstGeom prst="line">
            <a:avLst/>
          </a:prstGeom>
          <a:ln w="9525" cap="flat">
            <a:solidFill>
              <a:srgbClr val="2E8B57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Box 24"/>
          <p:cNvSpPr txBox="1"/>
          <p:nvPr/>
        </p:nvSpPr>
        <p:spPr>
          <a:xfrm>
            <a:off x="17574949" y="9676442"/>
            <a:ext cx="104195" cy="218008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marL="0" lvl="0" indent="0" algn="r">
              <a:lnSpc>
                <a:spcPts val="1679"/>
              </a:lnSpc>
              <a:spcBef>
                <a:spcPct val="0"/>
              </a:spcBef>
            </a:pPr>
            <a:r>
              <a:rPr lang="en-US" sz="1200" b="1">
                <a:latin typeface="Telegraf Bold"/>
                <a:ea typeface="Telegraf Bold"/>
                <a:cs typeface="Telegraf Bold"/>
                <a:sym typeface="Telegraf Bold"/>
              </a:rPr>
              <a:t>4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666750" y="659606"/>
            <a:ext cx="6886575" cy="2051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000"/>
              </a:lnSpc>
              <a:spcBef>
                <a:spcPct val="0"/>
              </a:spcBef>
            </a:pPr>
            <a:r>
              <a:rPr lang="en-US" sz="8000" u="none" strike="noStrike" spc="-240" dirty="0">
                <a:latin typeface="Telegraf" panose="020B0604020202020204" charset="0"/>
                <a:ea typeface="ITC Avant Garde Gothic"/>
                <a:cs typeface="ITC Avant Garde Gothic"/>
                <a:sym typeface="ITC Avant Garde Gothic"/>
              </a:rPr>
              <a:t>Theoretical Perspectives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9296400" y="1490663"/>
            <a:ext cx="6886575" cy="1952923"/>
            <a:chOff x="0" y="-95250"/>
            <a:chExt cx="9182100" cy="2603898"/>
          </a:xfrm>
        </p:grpSpPr>
        <p:sp>
          <p:nvSpPr>
            <p:cNvPr id="6" name="TextBox 6"/>
            <p:cNvSpPr txBox="1"/>
            <p:nvPr/>
          </p:nvSpPr>
          <p:spPr>
            <a:xfrm>
              <a:off x="0" y="1123653"/>
              <a:ext cx="9182100" cy="138499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lvl="0">
                <a:lnSpc>
                  <a:spcPts val="2737"/>
                </a:lnSpc>
                <a:spcBef>
                  <a:spcPct val="0"/>
                </a:spcBef>
              </a:pPr>
              <a:r>
                <a:rPr lang="en-US" sz="1955" dirty="0">
                  <a:latin typeface="Telegraf" panose="020B0604020202020204" charset="0"/>
                  <a:ea typeface="TT Fors"/>
                  <a:cs typeface="TT Fors"/>
                  <a:sym typeface="TT Fors"/>
                </a:rPr>
                <a:t>This model emphasizes the interaction between biological, psychological, and social factors in health, guiding holistic care strategies (</a:t>
              </a:r>
              <a:r>
                <a:rPr lang="en-US" sz="1955" dirty="0" err="1">
                  <a:latin typeface="Telegraf" panose="020B0604020202020204" charset="0"/>
                  <a:ea typeface="TT Fors"/>
                  <a:cs typeface="TT Fors"/>
                  <a:sym typeface="TT Fors"/>
                </a:rPr>
                <a:t>Borrell-Carrió</a:t>
              </a:r>
              <a:r>
                <a:rPr lang="en-US" sz="1955" dirty="0">
                  <a:latin typeface="Telegraf" panose="020B0604020202020204" charset="0"/>
                  <a:ea typeface="TT Fors"/>
                  <a:cs typeface="TT Fors"/>
                  <a:sym typeface="TT Fors"/>
                </a:rPr>
                <a:t>, et al., 2004).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95250"/>
              <a:ext cx="9182100" cy="58135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89"/>
                </a:lnSpc>
                <a:spcBef>
                  <a:spcPct val="0"/>
                </a:spcBef>
              </a:pPr>
              <a:r>
                <a:rPr lang="en-US" sz="2421" b="1" u="none" strike="noStrike" spc="-72" dirty="0">
                  <a:latin typeface="Telegraf" panose="020B0604020202020204" charset="0"/>
                  <a:ea typeface="ITC Avant Garde Gothic"/>
                  <a:cs typeface="ITC Avant Garde Gothic"/>
                  <a:sym typeface="ITC Avant Garde Gothic"/>
                </a:rPr>
                <a:t>Bio-psychosocial Model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296400" y="4176713"/>
            <a:ext cx="6886575" cy="2299172"/>
            <a:chOff x="0" y="-95250"/>
            <a:chExt cx="9182100" cy="3065563"/>
          </a:xfrm>
        </p:grpSpPr>
        <p:sp>
          <p:nvSpPr>
            <p:cNvPr id="9" name="TextBox 9"/>
            <p:cNvSpPr txBox="1"/>
            <p:nvPr/>
          </p:nvSpPr>
          <p:spPr>
            <a:xfrm>
              <a:off x="0" y="1123653"/>
              <a:ext cx="9182100" cy="18466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737"/>
                </a:lnSpc>
                <a:spcBef>
                  <a:spcPct val="0"/>
                </a:spcBef>
              </a:pPr>
              <a:r>
                <a:rPr lang="en-US" sz="1955" dirty="0">
                  <a:latin typeface="Telegraf" panose="020B0604020202020204" charset="0"/>
                  <a:ea typeface="TT Fors"/>
                  <a:cs typeface="TT Fors"/>
                  <a:sym typeface="TT Fors"/>
                </a:rPr>
                <a:t>Systems theory highlights the interconnectedness of various health sectors, encouraging collaborative approaches to healthcare delivery and sustainable practices (Map, 2017).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95250"/>
              <a:ext cx="9182100" cy="58135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89"/>
                </a:lnSpc>
                <a:spcBef>
                  <a:spcPct val="0"/>
                </a:spcBef>
              </a:pPr>
              <a:r>
                <a:rPr lang="en-US" sz="2421" b="1" u="none" strike="noStrike" spc="-72" dirty="0">
                  <a:latin typeface="Telegraf" panose="020B0604020202020204" charset="0"/>
                  <a:ea typeface="ITC Avant Garde Gothic"/>
                  <a:cs typeface="ITC Avant Garde Gothic"/>
                  <a:sym typeface="ITC Avant Garde Gothic"/>
                </a:rPr>
                <a:t>Systems Theory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296400" y="6866573"/>
            <a:ext cx="6886575" cy="2299172"/>
            <a:chOff x="0" y="-95250"/>
            <a:chExt cx="9182100" cy="3065563"/>
          </a:xfrm>
        </p:grpSpPr>
        <p:sp>
          <p:nvSpPr>
            <p:cNvPr id="12" name="TextBox 12"/>
            <p:cNvSpPr txBox="1"/>
            <p:nvPr/>
          </p:nvSpPr>
          <p:spPr>
            <a:xfrm>
              <a:off x="0" y="1123653"/>
              <a:ext cx="9182100" cy="18466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lvl="0">
                <a:lnSpc>
                  <a:spcPts val="2737"/>
                </a:lnSpc>
                <a:spcBef>
                  <a:spcPct val="0"/>
                </a:spcBef>
              </a:pPr>
              <a:r>
                <a:rPr lang="en-US" sz="1955" dirty="0">
                  <a:latin typeface="Telegraf" panose="020B0604020202020204" charset="0"/>
                  <a:ea typeface="TT Fors"/>
                  <a:cs typeface="TT Fors"/>
                  <a:sym typeface="TT Fors"/>
                </a:rPr>
                <a:t>Person-centered care focuses on individual needs and preferences,. The theory promotes engagement and empowerment for better health outcomes and sustainability (Yao and </a:t>
              </a:r>
              <a:r>
                <a:rPr lang="en-US" sz="1955" dirty="0" err="1">
                  <a:latin typeface="Telegraf" panose="020B0604020202020204" charset="0"/>
                  <a:ea typeface="TT Fors"/>
                  <a:cs typeface="TT Fors"/>
                  <a:sym typeface="TT Fors"/>
                </a:rPr>
                <a:t>Kabir</a:t>
              </a:r>
              <a:r>
                <a:rPr lang="en-US" sz="1955" dirty="0">
                  <a:latin typeface="Telegraf" panose="020B0604020202020204" charset="0"/>
                  <a:ea typeface="TT Fors"/>
                  <a:cs typeface="TT Fors"/>
                  <a:sym typeface="TT Fors"/>
                </a:rPr>
                <a:t>, 2023).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95250"/>
              <a:ext cx="9182100" cy="54527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89"/>
                </a:lnSpc>
                <a:spcBef>
                  <a:spcPct val="0"/>
                </a:spcBef>
              </a:pPr>
              <a:r>
                <a:rPr lang="en-US" sz="2421" b="1" u="none" strike="noStrike" spc="-72" dirty="0">
                  <a:latin typeface="Telegraf" panose="020B0604020202020204" charset="0"/>
                  <a:ea typeface="ITC Avant Garde Gothic"/>
                  <a:cs typeface="ITC Avant Garde Gothic"/>
                  <a:sym typeface="ITC Avant Garde Gothic"/>
                </a:rPr>
                <a:t>Person-Centered Care</a:t>
              </a:r>
            </a:p>
          </p:txBody>
        </p:sp>
      </p:grpSp>
      <p:pic>
        <p:nvPicPr>
          <p:cNvPr id="18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200" y="3563874"/>
            <a:ext cx="6096000" cy="5288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24468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66750" y="657225"/>
            <a:ext cx="15516225" cy="10259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000"/>
              </a:lnSpc>
              <a:spcBef>
                <a:spcPct val="0"/>
              </a:spcBef>
            </a:pPr>
            <a:r>
              <a:rPr lang="en-US" sz="8000" u="none" strike="noStrike" spc="-240">
                <a:latin typeface="Telegraf" panose="020B0604020202020204" charset="0"/>
                <a:ea typeface="ITC Avant Garde Gothic"/>
                <a:cs typeface="ITC Avant Garde Gothic"/>
                <a:sym typeface="ITC Avant Garde Gothic"/>
              </a:rPr>
              <a:t>Policy Frameworks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693964" y="6094877"/>
            <a:ext cx="6886575" cy="2258509"/>
            <a:chOff x="0" y="-104775"/>
            <a:chExt cx="9182100" cy="3011346"/>
          </a:xfrm>
        </p:grpSpPr>
        <p:sp>
          <p:nvSpPr>
            <p:cNvPr id="4" name="TextBox 4"/>
            <p:cNvSpPr txBox="1"/>
            <p:nvPr/>
          </p:nvSpPr>
          <p:spPr>
            <a:xfrm>
              <a:off x="0" y="923121"/>
              <a:ext cx="9182100" cy="19834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66"/>
                </a:lnSpc>
              </a:pPr>
              <a:r>
                <a:rPr lang="en-US" sz="2047" dirty="0">
                  <a:latin typeface="Telegraf" panose="020B0604020202020204" charset="0"/>
                  <a:ea typeface="TT Fors"/>
                  <a:cs typeface="TT Fors"/>
                  <a:sym typeface="TT Fors"/>
                </a:rPr>
                <a:t>This approach by WHO promotes collaboration across sectors, ensuring health considerations are integrated into broader policy frameworks for sustainable development (WHO, 2023).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04775"/>
              <a:ext cx="9182100" cy="6155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594"/>
                </a:lnSpc>
                <a:spcBef>
                  <a:spcPct val="0"/>
                </a:spcBef>
              </a:pPr>
              <a:r>
                <a:rPr lang="en-US" sz="2567" b="1" u="none" strike="noStrike" spc="-77" dirty="0">
                  <a:latin typeface="Telegraf" panose="020B0604020202020204" charset="0"/>
                  <a:ea typeface="ITC Avant Garde Gothic"/>
                  <a:cs typeface="ITC Avant Garde Gothic"/>
                  <a:sym typeface="ITC Avant Garde Gothic"/>
                </a:rPr>
                <a:t>Health in All Policies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66750" y="2628900"/>
            <a:ext cx="6886575" cy="1886612"/>
            <a:chOff x="0" y="-104775"/>
            <a:chExt cx="9182100" cy="2515483"/>
          </a:xfrm>
        </p:grpSpPr>
        <p:sp>
          <p:nvSpPr>
            <p:cNvPr id="7" name="TextBox 7"/>
            <p:cNvSpPr txBox="1"/>
            <p:nvPr/>
          </p:nvSpPr>
          <p:spPr>
            <a:xfrm>
              <a:off x="0" y="923121"/>
              <a:ext cx="9182100" cy="14875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lvl="0">
                <a:lnSpc>
                  <a:spcPts val="2866"/>
                </a:lnSpc>
              </a:pPr>
              <a:r>
                <a:rPr lang="en-US" sz="2047" dirty="0">
                  <a:latin typeface="Telegraf" panose="020B0604020202020204" charset="0"/>
                  <a:ea typeface="TT Fors"/>
                  <a:cs typeface="TT Fors"/>
                  <a:sym typeface="TT Fors"/>
                </a:rPr>
                <a:t>The NHS Long-Term Plan outlines strategies to improve integration, emphasizing holistic care and sustainable community health initiatives across the UK (NHS, 2019)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104775"/>
              <a:ext cx="9182100" cy="57750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594"/>
                </a:lnSpc>
                <a:spcBef>
                  <a:spcPct val="0"/>
                </a:spcBef>
              </a:pPr>
              <a:r>
                <a:rPr lang="en-US" sz="2567" b="1" u="none" strike="noStrike" spc="-77" dirty="0">
                  <a:latin typeface="Telegraf" panose="020B0604020202020204" charset="0"/>
                  <a:ea typeface="ITC Avant Garde Gothic"/>
                  <a:cs typeface="ITC Avant Garde Gothic"/>
                  <a:sym typeface="ITC Avant Garde Gothic"/>
                </a:rPr>
                <a:t>NHS Long-Term Plan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9829800" y="2839503"/>
            <a:ext cx="6886575" cy="2258509"/>
            <a:chOff x="0" y="-104775"/>
            <a:chExt cx="9182100" cy="3011346"/>
          </a:xfrm>
        </p:grpSpPr>
        <p:sp>
          <p:nvSpPr>
            <p:cNvPr id="10" name="TextBox 10"/>
            <p:cNvSpPr txBox="1"/>
            <p:nvPr/>
          </p:nvSpPr>
          <p:spPr>
            <a:xfrm>
              <a:off x="0" y="923121"/>
              <a:ext cx="9182100" cy="19834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lvl="0">
                <a:lnSpc>
                  <a:spcPts val="2866"/>
                </a:lnSpc>
              </a:pPr>
              <a:r>
                <a:rPr lang="en-US" sz="2047" dirty="0">
                  <a:latin typeface="Telegraf" panose="020B0604020202020204" charset="0"/>
                  <a:ea typeface="TT Fors"/>
                  <a:cs typeface="TT Fors"/>
                  <a:sym typeface="TT Fors"/>
                </a:rPr>
                <a:t>Global partnerships are essential for sharing best practices, fostering innovation, and promoting integrated health systems that enhance community resilience </a:t>
              </a:r>
              <a:r>
                <a:rPr lang="en-US" sz="2000" dirty="0">
                  <a:latin typeface="Telegraf" panose="020B0604020202020204" charset="0"/>
                  <a:ea typeface="TT Fors"/>
                  <a:cs typeface="TT Fors"/>
                  <a:sym typeface="TT Fors"/>
                </a:rPr>
                <a:t>(</a:t>
              </a:r>
              <a:r>
                <a:rPr lang="en-US" sz="2000" dirty="0">
                  <a:latin typeface="Telegraf" panose="020B0604020202020204" charset="0"/>
                </a:rPr>
                <a:t>United Nations, 2015)</a:t>
              </a:r>
              <a:r>
                <a:rPr lang="en-US" sz="2047" dirty="0">
                  <a:latin typeface="Telegraf" panose="020B0604020202020204" charset="0"/>
                  <a:ea typeface="TT Fors"/>
                  <a:cs typeface="TT Fors"/>
                  <a:sym typeface="TT Fors"/>
                </a:rPr>
                <a:t>.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104775"/>
              <a:ext cx="9182100" cy="6155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594"/>
                </a:lnSpc>
                <a:spcBef>
                  <a:spcPct val="0"/>
                </a:spcBef>
              </a:pPr>
              <a:r>
                <a:rPr lang="en-US" sz="2567" b="1" u="none" strike="noStrike" spc="-77" dirty="0">
                  <a:latin typeface="Telegraf" panose="020B0604020202020204" charset="0"/>
                  <a:ea typeface="ITC Avant Garde Gothic"/>
                  <a:cs typeface="ITC Avant Garde Gothic"/>
                  <a:sym typeface="ITC Avant Garde Gothic"/>
                </a:rPr>
                <a:t>International Collaboration</a:t>
              </a:r>
            </a:p>
          </p:txBody>
        </p:sp>
      </p:grpSp>
      <p:grpSp>
        <p:nvGrpSpPr>
          <p:cNvPr id="15" name="Group 12"/>
          <p:cNvGrpSpPr/>
          <p:nvPr/>
        </p:nvGrpSpPr>
        <p:grpSpPr>
          <a:xfrm>
            <a:off x="9829800" y="6082868"/>
            <a:ext cx="6886575" cy="2630405"/>
            <a:chOff x="0" y="-104775"/>
            <a:chExt cx="9182100" cy="3507207"/>
          </a:xfrm>
        </p:grpSpPr>
        <p:sp>
          <p:nvSpPr>
            <p:cNvPr id="16" name="TextBox 13"/>
            <p:cNvSpPr txBox="1"/>
            <p:nvPr/>
          </p:nvSpPr>
          <p:spPr>
            <a:xfrm>
              <a:off x="0" y="923121"/>
              <a:ext cx="9182100" cy="247931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66"/>
                </a:lnSpc>
              </a:pPr>
              <a:r>
                <a:rPr lang="en-US" sz="2047" dirty="0">
                  <a:latin typeface="Telegraf" panose="020B0604020202020204" charset="0"/>
                  <a:ea typeface="TT Fors"/>
                  <a:cs typeface="TT Fors"/>
                  <a:sym typeface="TT Fors"/>
                </a:rPr>
                <a:t>While sustainable funding is vital for implementing integration strategies, financial constraints often hinder resource allocation and innovative health solutions.</a:t>
              </a:r>
            </a:p>
            <a:p>
              <a:pPr marL="0" lvl="0" indent="0" algn="l">
                <a:lnSpc>
                  <a:spcPts val="2866"/>
                </a:lnSpc>
              </a:pPr>
              <a:r>
                <a:rPr lang="en-US" sz="2047" dirty="0">
                  <a:latin typeface="Telegraf" panose="020B0604020202020204" charset="0"/>
                  <a:ea typeface="TT Fors"/>
                  <a:cs typeface="TT Fors"/>
                  <a:sym typeface="TT Fors"/>
                </a:rPr>
                <a:t>Fragmentation within the system can also slow down integration</a:t>
              </a:r>
            </a:p>
          </p:txBody>
        </p:sp>
        <p:sp>
          <p:nvSpPr>
            <p:cNvPr id="17" name="TextBox 14"/>
            <p:cNvSpPr txBox="1"/>
            <p:nvPr/>
          </p:nvSpPr>
          <p:spPr>
            <a:xfrm>
              <a:off x="0" y="-104775"/>
              <a:ext cx="9182100" cy="6155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594"/>
                </a:lnSpc>
                <a:spcBef>
                  <a:spcPct val="0"/>
                </a:spcBef>
              </a:pPr>
              <a:r>
                <a:rPr lang="en-US" sz="2567" b="1" u="none" strike="noStrike" spc="-77" dirty="0">
                  <a:latin typeface="Telegraf" panose="020B0604020202020204" charset="0"/>
                  <a:ea typeface="ITC Avant Garde Gothic"/>
                  <a:cs typeface="ITC Avant Garde Gothic"/>
                  <a:sym typeface="ITC Avant Garde Gothic"/>
                </a:rPr>
                <a:t>Funding Challenges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501905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838200" y="3607451"/>
            <a:ext cx="6867355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700"/>
              </a:lnSpc>
            </a:pPr>
            <a:r>
              <a:rPr lang="en-US" sz="7000" u="none" strike="noStrike" spc="-70" dirty="0">
                <a:latin typeface="Telegraf" panose="020B0604020202020204" charset="0"/>
                <a:ea typeface="Telegraf Bold"/>
                <a:cs typeface="Telegraf Bold"/>
                <a:sym typeface="Telegraf Bold"/>
              </a:rPr>
              <a:t>Key Challenges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9296400" y="659606"/>
            <a:ext cx="8324850" cy="1648708"/>
            <a:chOff x="0" y="-9525"/>
            <a:chExt cx="11099800" cy="2198276"/>
          </a:xfrm>
        </p:grpSpPr>
        <p:sp>
          <p:nvSpPr>
            <p:cNvPr id="4" name="TextBox 4"/>
            <p:cNvSpPr txBox="1"/>
            <p:nvPr/>
          </p:nvSpPr>
          <p:spPr>
            <a:xfrm>
              <a:off x="0" y="-9525"/>
              <a:ext cx="11099800" cy="5642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258"/>
                </a:lnSpc>
              </a:pPr>
              <a:r>
                <a:rPr lang="en-US" sz="2962" spc="-29">
                  <a:latin typeface="Telegraf" panose="020B0604020202020204" charset="0"/>
                  <a:ea typeface="Telegraf Bold"/>
                  <a:cs typeface="Telegraf Bold"/>
                  <a:sym typeface="Telegraf Bold"/>
                </a:rPr>
                <a:t>Fragmentation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752461"/>
              <a:ext cx="11099800" cy="143629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00"/>
                </a:lnSpc>
              </a:pPr>
              <a:r>
                <a:rPr lang="en-US" sz="2000" dirty="0">
                  <a:latin typeface="Telegraf" panose="020B0604020202020204" charset="0"/>
                  <a:ea typeface="Telegraf"/>
                  <a:cs typeface="Telegraf"/>
                  <a:sym typeface="Telegraf"/>
                </a:rPr>
                <a:t>Fragmented health systems lead to </a:t>
              </a:r>
              <a:r>
                <a:rPr lang="en-US" sz="2000" dirty="0">
                  <a:latin typeface="Telegraf" panose="020B0604020202020204" charset="0"/>
                  <a:ea typeface="Telegraf Bold"/>
                  <a:cs typeface="Telegraf Bold"/>
                  <a:sym typeface="Telegraf Bold"/>
                </a:rPr>
                <a:t>inefficient care</a:t>
              </a:r>
              <a:r>
                <a:rPr lang="en-US" sz="2000" dirty="0">
                  <a:latin typeface="Telegraf" panose="020B0604020202020204" charset="0"/>
                  <a:ea typeface="Telegraf"/>
                  <a:cs typeface="Telegraf"/>
                  <a:sym typeface="Telegraf"/>
                </a:rPr>
                <a:t> delivery, making it difficult for providers to coordinate services, resulting in </a:t>
              </a:r>
              <a:r>
                <a:rPr lang="en-US" sz="2000" dirty="0">
                  <a:latin typeface="Telegraf" panose="020B0604020202020204" charset="0"/>
                  <a:ea typeface="Telegraf Bold"/>
                  <a:cs typeface="Telegraf Bold"/>
                  <a:sym typeface="Telegraf Bold"/>
                </a:rPr>
                <a:t>negative patient outcomes</a:t>
              </a:r>
              <a:r>
                <a:rPr lang="en-US" sz="2000" dirty="0">
                  <a:latin typeface="Telegraf" panose="020B0604020202020204" charset="0"/>
                  <a:ea typeface="Telegraf"/>
                  <a:cs typeface="Telegraf"/>
                  <a:sym typeface="Telegraf"/>
                </a:rPr>
                <a:t> and increased costs due to overlapping efforts.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296400" y="2896473"/>
            <a:ext cx="8324850" cy="1626651"/>
            <a:chOff x="0" y="-9525"/>
            <a:chExt cx="11099800" cy="2168868"/>
          </a:xfrm>
        </p:grpSpPr>
        <p:sp>
          <p:nvSpPr>
            <p:cNvPr id="7" name="TextBox 7"/>
            <p:cNvSpPr txBox="1"/>
            <p:nvPr/>
          </p:nvSpPr>
          <p:spPr>
            <a:xfrm>
              <a:off x="0" y="-9525"/>
              <a:ext cx="11099800" cy="5642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258"/>
                </a:lnSpc>
              </a:pPr>
              <a:r>
                <a:rPr lang="en-US" sz="2962" spc="-29">
                  <a:latin typeface="Telegraf" panose="020B0604020202020204" charset="0"/>
                  <a:ea typeface="Telegraf Bold"/>
                  <a:cs typeface="Telegraf Bold"/>
                  <a:sym typeface="Telegraf Bold"/>
                </a:rPr>
                <a:t>Resources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752462"/>
              <a:ext cx="11099800" cy="14068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00"/>
                </a:lnSpc>
              </a:pPr>
              <a:r>
                <a:rPr lang="en-US" sz="2000" spc="-20" dirty="0">
                  <a:latin typeface="Telegraf" panose="020B0604020202020204" charset="0"/>
                  <a:ea typeface="Telegraf"/>
                  <a:cs typeface="Telegraf"/>
                  <a:sym typeface="Telegraf"/>
                </a:rPr>
                <a:t>Limited resources hinder the ability to implement </a:t>
              </a:r>
              <a:r>
                <a:rPr lang="en-US" sz="2000" spc="-20" dirty="0">
                  <a:latin typeface="Telegraf" panose="020B0604020202020204" charset="0"/>
                  <a:ea typeface="Telegraf Bold"/>
                  <a:cs typeface="Telegraf Bold"/>
                  <a:sym typeface="Telegraf Bold"/>
                </a:rPr>
                <a:t>sustainable practices</a:t>
              </a:r>
              <a:r>
                <a:rPr lang="en-US" sz="2000" spc="-20" dirty="0">
                  <a:latin typeface="Telegraf" panose="020B0604020202020204" charset="0"/>
                  <a:ea typeface="Telegraf"/>
                  <a:cs typeface="Telegraf"/>
                  <a:sym typeface="Telegraf"/>
                </a:rPr>
                <a:t> within health and social care, leading to inadequate services that do not address the comprehensive needs of communities effectively.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9296400" y="5133340"/>
            <a:ext cx="8324850" cy="2007781"/>
            <a:chOff x="0" y="-9525"/>
            <a:chExt cx="11099800" cy="2677041"/>
          </a:xfrm>
        </p:grpSpPr>
        <p:sp>
          <p:nvSpPr>
            <p:cNvPr id="10" name="TextBox 10"/>
            <p:cNvSpPr txBox="1"/>
            <p:nvPr/>
          </p:nvSpPr>
          <p:spPr>
            <a:xfrm>
              <a:off x="0" y="-9525"/>
              <a:ext cx="11099800" cy="5642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258"/>
                </a:lnSpc>
              </a:pPr>
              <a:r>
                <a:rPr lang="en-US" sz="2962" spc="-29">
                  <a:latin typeface="Telegraf" panose="020B0604020202020204" charset="0"/>
                  <a:ea typeface="Telegraf Bold"/>
                  <a:cs typeface="Telegraf Bold"/>
                  <a:sym typeface="Telegraf Bold"/>
                </a:rPr>
                <a:t>Policy Gaps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752462"/>
              <a:ext cx="11099800" cy="191505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00"/>
                </a:lnSpc>
              </a:pPr>
              <a:r>
                <a:rPr lang="en-US" sz="2000" spc="-20">
                  <a:latin typeface="Telegraf" panose="020B0604020202020204" charset="0"/>
                  <a:ea typeface="Telegraf"/>
                  <a:cs typeface="Telegraf"/>
                  <a:sym typeface="Telegraf"/>
                </a:rPr>
                <a:t>Policy misalignment creates barriers to integrating health and wellbeing, as existing regulations may not support innovative approaches, resulting in </a:t>
              </a:r>
              <a:r>
                <a:rPr lang="en-US" sz="2000" spc="-20">
                  <a:latin typeface="Telegraf" panose="020B0604020202020204" charset="0"/>
                  <a:ea typeface="Telegraf Bold"/>
                  <a:cs typeface="Telegraf Bold"/>
                  <a:sym typeface="Telegraf Bold"/>
                </a:rPr>
                <a:t>stagnant practices</a:t>
              </a:r>
              <a:r>
                <a:rPr lang="en-US" sz="2000" spc="-20">
                  <a:latin typeface="Telegraf" panose="020B0604020202020204" charset="0"/>
                  <a:ea typeface="Telegraf"/>
                  <a:cs typeface="Telegraf"/>
                  <a:sym typeface="Telegraf"/>
                </a:rPr>
                <a:t> that fail to meet evolving community needs.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9296400" y="7348776"/>
            <a:ext cx="8324850" cy="2029688"/>
            <a:chOff x="0" y="-38100"/>
            <a:chExt cx="11099800" cy="2706251"/>
          </a:xfrm>
        </p:grpSpPr>
        <p:sp>
          <p:nvSpPr>
            <p:cNvPr id="13" name="TextBox 13"/>
            <p:cNvSpPr txBox="1"/>
            <p:nvPr/>
          </p:nvSpPr>
          <p:spPr>
            <a:xfrm>
              <a:off x="0" y="-38100"/>
              <a:ext cx="11099800" cy="6350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554"/>
                </a:lnSpc>
              </a:pPr>
              <a:r>
                <a:rPr lang="en-US" sz="2962" spc="-29">
                  <a:latin typeface="Telegraf" panose="020B0604020202020204" charset="0"/>
                  <a:ea typeface="Telegraf Bold"/>
                  <a:cs typeface="Telegraf Bold"/>
                  <a:sym typeface="Telegraf Bold"/>
                </a:rPr>
                <a:t>Cultural Barriers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753096"/>
              <a:ext cx="11099800" cy="19150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00"/>
                </a:lnSpc>
              </a:pPr>
              <a:r>
                <a:rPr lang="en-US" sz="2000">
                  <a:latin typeface="Telegraf" panose="020B0604020202020204" charset="0"/>
                  <a:ea typeface="Telegraf"/>
                  <a:cs typeface="Telegraf"/>
                  <a:sym typeface="Telegraf"/>
                </a:rPr>
                <a:t>Cultural and social factors can significantly impact the adoption of integrated health and wellbeing strategies, as diverse community beliefs and practices may create </a:t>
              </a:r>
              <a:r>
                <a:rPr lang="en-US" sz="2000">
                  <a:latin typeface="Telegraf" panose="020B0604020202020204" charset="0"/>
                  <a:ea typeface="Telegraf Bold"/>
                  <a:cs typeface="Telegraf Bold"/>
                  <a:sym typeface="Telegraf Bold"/>
                </a:rPr>
                <a:t>resistance</a:t>
              </a:r>
              <a:r>
                <a:rPr lang="en-US" sz="2000">
                  <a:latin typeface="Telegraf" panose="020B0604020202020204" charset="0"/>
                  <a:ea typeface="Telegraf"/>
                  <a:cs typeface="Telegraf"/>
                  <a:sym typeface="Telegraf"/>
                </a:rPr>
                <a:t> to change and collaboration.</a:t>
              </a:r>
            </a:p>
          </p:txBody>
        </p:sp>
      </p:grpSp>
      <p:sp>
        <p:nvSpPr>
          <p:cNvPr id="15" name="AutoShape 15"/>
          <p:cNvSpPr/>
          <p:nvPr/>
        </p:nvSpPr>
        <p:spPr>
          <a:xfrm>
            <a:off x="666750" y="9620250"/>
            <a:ext cx="16954500" cy="0"/>
          </a:xfrm>
          <a:prstGeom prst="line">
            <a:avLst/>
          </a:prstGeom>
          <a:ln w="9525" cap="flat">
            <a:solidFill>
              <a:srgbClr val="2E8B57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17494885" y="9676442"/>
            <a:ext cx="96180" cy="218008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marL="0" lvl="0" indent="0" algn="r"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latin typeface="Telegraf" panose="020B0604020202020204" charset="0"/>
                <a:ea typeface="Telegraf Bold"/>
                <a:cs typeface="Telegraf Bold"/>
                <a:sym typeface="Telegraf Bold"/>
              </a:rPr>
              <a:t>5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86430" y="721740"/>
            <a:ext cx="6886576" cy="4501343"/>
            <a:chOff x="-507093" y="73320"/>
            <a:chExt cx="9182101" cy="6001791"/>
          </a:xfrm>
        </p:grpSpPr>
        <p:sp>
          <p:nvSpPr>
            <p:cNvPr id="3" name="TextBox 3"/>
            <p:cNvSpPr txBox="1"/>
            <p:nvPr/>
          </p:nvSpPr>
          <p:spPr>
            <a:xfrm>
              <a:off x="-507092" y="73320"/>
              <a:ext cx="9182100" cy="13678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8000"/>
                </a:lnSpc>
                <a:spcBef>
                  <a:spcPct val="0"/>
                </a:spcBef>
              </a:pPr>
              <a:r>
                <a:rPr lang="en-US" sz="7200" u="none" strike="noStrike" spc="-240" dirty="0">
                  <a:latin typeface="ITC Avant Garde Gothic"/>
                  <a:ea typeface="ITC Avant Garde Gothic"/>
                  <a:cs typeface="ITC Avant Garde Gothic"/>
                  <a:sym typeface="ITC Avant Garde Gothic"/>
                </a:rPr>
                <a:t>Service Delivery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-507093" y="4775609"/>
              <a:ext cx="9182100" cy="129950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839"/>
                </a:lnSpc>
                <a:spcBef>
                  <a:spcPct val="0"/>
                </a:spcBef>
              </a:pPr>
              <a:r>
                <a:rPr lang="en-US" sz="3199" u="none" strike="noStrike" spc="-95" dirty="0">
                  <a:latin typeface="ITC Avant Garde Gothic"/>
                  <a:ea typeface="ITC Avant Garde Gothic"/>
                  <a:cs typeface="ITC Avant Garde Gothic"/>
                  <a:sym typeface="ITC Avant Garde Gothic"/>
                </a:rPr>
                <a:t>The following are some </a:t>
              </a:r>
              <a:r>
                <a:rPr lang="en-US" sz="3199" spc="-95" dirty="0">
                  <a:latin typeface="ITC Avant Garde Gothic"/>
                  <a:ea typeface="ITC Avant Garde Gothic"/>
                  <a:cs typeface="ITC Avant Garde Gothic"/>
                  <a:sym typeface="ITC Avant Garde Gothic"/>
                </a:rPr>
                <a:t>of the i</a:t>
              </a:r>
              <a:r>
                <a:rPr lang="en-US" sz="3199" u="none" strike="noStrike" spc="-95" dirty="0">
                  <a:latin typeface="ITC Avant Garde Gothic"/>
                  <a:ea typeface="ITC Avant Garde Gothic"/>
                  <a:cs typeface="ITC Avant Garde Gothic"/>
                  <a:sym typeface="ITC Avant Garde Gothic"/>
                </a:rPr>
                <a:t>nnovative </a:t>
              </a:r>
              <a:r>
                <a:rPr lang="en-US" sz="3199" spc="-95" dirty="0">
                  <a:latin typeface="ITC Avant Garde Gothic"/>
                  <a:ea typeface="ITC Avant Garde Gothic"/>
                  <a:cs typeface="ITC Avant Garde Gothic"/>
                  <a:sym typeface="ITC Avant Garde Gothic"/>
                </a:rPr>
                <a:t>a</a:t>
              </a:r>
              <a:r>
                <a:rPr lang="en-US" sz="3199" u="none" strike="noStrike" spc="-95" dirty="0">
                  <a:latin typeface="ITC Avant Garde Gothic"/>
                  <a:ea typeface="ITC Avant Garde Gothic"/>
                  <a:cs typeface="ITC Avant Garde Gothic"/>
                  <a:sym typeface="ITC Avant Garde Gothic"/>
                </a:rPr>
                <a:t>pproaches to health and sustainability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591799" y="1471604"/>
            <a:ext cx="6886575" cy="2417100"/>
            <a:chOff x="0" y="-104775"/>
            <a:chExt cx="9182100" cy="3222801"/>
          </a:xfrm>
        </p:grpSpPr>
        <p:sp>
          <p:nvSpPr>
            <p:cNvPr id="6" name="TextBox 6"/>
            <p:cNvSpPr txBox="1"/>
            <p:nvPr/>
          </p:nvSpPr>
          <p:spPr>
            <a:xfrm>
              <a:off x="0" y="1134576"/>
              <a:ext cx="9182100" cy="19834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903"/>
                </a:lnSpc>
                <a:spcBef>
                  <a:spcPct val="0"/>
                </a:spcBef>
              </a:pPr>
              <a:r>
                <a:rPr lang="en-US" sz="2073" dirty="0">
                  <a:latin typeface="TT Fors"/>
                  <a:ea typeface="TT Fors"/>
                  <a:cs typeface="TT Fors"/>
                  <a:sym typeface="TT Fors"/>
                </a:rPr>
                <a:t>Telehealth provides convenient access to healthcare professionals, improving patient engagement and ensuring continuity of care in remote communities (Davidson et al., 2020).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04775"/>
              <a:ext cx="9182100" cy="6147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594"/>
                </a:lnSpc>
                <a:spcBef>
                  <a:spcPct val="0"/>
                </a:spcBef>
              </a:pPr>
              <a:r>
                <a:rPr lang="en-US" sz="2567" u="none" strike="noStrike" spc="-77" dirty="0">
                  <a:latin typeface="ITC Avant Garde Gothic"/>
                  <a:ea typeface="ITC Avant Garde Gothic"/>
                  <a:cs typeface="ITC Avant Garde Gothic"/>
                  <a:sym typeface="ITC Avant Garde Gothic"/>
                </a:rPr>
                <a:t>Telehealth Solutions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591799" y="3996165"/>
            <a:ext cx="6886575" cy="2045203"/>
            <a:chOff x="0" y="-104775"/>
            <a:chExt cx="9182100" cy="2726938"/>
          </a:xfrm>
        </p:grpSpPr>
        <p:sp>
          <p:nvSpPr>
            <p:cNvPr id="9" name="TextBox 9"/>
            <p:cNvSpPr txBox="1"/>
            <p:nvPr/>
          </p:nvSpPr>
          <p:spPr>
            <a:xfrm>
              <a:off x="0" y="1134576"/>
              <a:ext cx="9182100" cy="14875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903"/>
                </a:lnSpc>
                <a:spcBef>
                  <a:spcPct val="0"/>
                </a:spcBef>
              </a:pPr>
              <a:r>
                <a:rPr lang="en-US" sz="2073" dirty="0">
                  <a:latin typeface="TT Fors"/>
                  <a:ea typeface="TT Fors"/>
                  <a:cs typeface="TT Fors"/>
                  <a:sym typeface="TT Fors"/>
                </a:rPr>
                <a:t>Social prescribing connects patients with community resources, enhancing mental health and wellbeing while addressing social determinants of health effectively.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104775"/>
              <a:ext cx="9182100" cy="6147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594"/>
                </a:lnSpc>
                <a:spcBef>
                  <a:spcPct val="0"/>
                </a:spcBef>
              </a:pPr>
              <a:r>
                <a:rPr lang="en-US" sz="2567" u="none" strike="noStrike" spc="-77" dirty="0">
                  <a:latin typeface="ITC Avant Garde Gothic"/>
                  <a:ea typeface="ITC Avant Garde Gothic"/>
                  <a:cs typeface="ITC Avant Garde Gothic"/>
                  <a:sym typeface="ITC Avant Garde Gothic"/>
                </a:rPr>
                <a:t>Social Prescribing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591799" y="6972300"/>
            <a:ext cx="6886575" cy="2045203"/>
            <a:chOff x="0" y="-104775"/>
            <a:chExt cx="9182100" cy="2726938"/>
          </a:xfrm>
        </p:grpSpPr>
        <p:sp>
          <p:nvSpPr>
            <p:cNvPr id="12" name="TextBox 12"/>
            <p:cNvSpPr txBox="1"/>
            <p:nvPr/>
          </p:nvSpPr>
          <p:spPr>
            <a:xfrm>
              <a:off x="0" y="1134576"/>
              <a:ext cx="9182100" cy="14875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903"/>
                </a:lnSpc>
                <a:spcBef>
                  <a:spcPct val="0"/>
                </a:spcBef>
              </a:pPr>
              <a:r>
                <a:rPr lang="en-US" sz="2073" dirty="0">
                  <a:latin typeface="TT Fors"/>
                  <a:ea typeface="TT Fors"/>
                  <a:cs typeface="TT Fors"/>
                  <a:sym typeface="TT Fors"/>
                </a:rPr>
                <a:t>Community wellness hubs offer integrated services, promoting a holistic approach to health by combining physical, mental, and social support in one location.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104775"/>
              <a:ext cx="9182100" cy="6147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594"/>
                </a:lnSpc>
                <a:spcBef>
                  <a:spcPct val="0"/>
                </a:spcBef>
              </a:pPr>
              <a:r>
                <a:rPr lang="en-US" sz="2567" u="none" strike="noStrike" spc="-77">
                  <a:latin typeface="ITC Avant Garde Gothic"/>
                  <a:ea typeface="ITC Avant Garde Gothic"/>
                  <a:cs typeface="ITC Avant Garde Gothic"/>
                  <a:sym typeface="ITC Avant Garde Gothic"/>
                </a:rPr>
                <a:t>Community Wellness Hubs</a:t>
              </a:r>
            </a:p>
          </p:txBody>
        </p:sp>
      </p:grpSp>
      <p:pic>
        <p:nvPicPr>
          <p:cNvPr id="22" name="Picture 2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4576" y="1687348"/>
            <a:ext cx="2190024" cy="1439878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5994" y="4248456"/>
            <a:ext cx="2459106" cy="1792911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1975" y="7010400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15362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66750" y="581025"/>
            <a:ext cx="13263188" cy="1152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400"/>
              </a:lnSpc>
              <a:spcBef>
                <a:spcPct val="0"/>
              </a:spcBef>
            </a:pPr>
            <a:r>
              <a:rPr lang="en-US" sz="7000" b="1" u="none" strike="noStrike" spc="-70">
                <a:solidFill>
                  <a:srgbClr val="007D7D"/>
                </a:solidFill>
                <a:latin typeface="Telegraf Bold"/>
                <a:ea typeface="Telegraf Bold"/>
                <a:cs typeface="Telegraf Bold"/>
                <a:sym typeface="Telegraf Bold"/>
              </a:rPr>
              <a:t>Sustainability in Practice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666750" y="2457450"/>
            <a:ext cx="4010025" cy="4476750"/>
            <a:chOff x="0" y="0"/>
            <a:chExt cx="922951" cy="103037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922951" cy="1030373"/>
            </a:xfrm>
            <a:custGeom>
              <a:avLst/>
              <a:gdLst/>
              <a:ahLst/>
              <a:cxnLst/>
              <a:rect l="l" t="t" r="r" b="b"/>
              <a:pathLst>
                <a:path w="922951" h="1030373">
                  <a:moveTo>
                    <a:pt x="67572" y="0"/>
                  </a:moveTo>
                  <a:lnTo>
                    <a:pt x="855378" y="0"/>
                  </a:lnTo>
                  <a:cubicBezTo>
                    <a:pt x="873300" y="0"/>
                    <a:pt x="890487" y="7119"/>
                    <a:pt x="903159" y="19792"/>
                  </a:cubicBezTo>
                  <a:cubicBezTo>
                    <a:pt x="915832" y="32464"/>
                    <a:pt x="922951" y="49651"/>
                    <a:pt x="922951" y="67572"/>
                  </a:cubicBezTo>
                  <a:lnTo>
                    <a:pt x="922951" y="962800"/>
                  </a:lnTo>
                  <a:cubicBezTo>
                    <a:pt x="922951" y="980722"/>
                    <a:pt x="915832" y="997909"/>
                    <a:pt x="903159" y="1010581"/>
                  </a:cubicBezTo>
                  <a:cubicBezTo>
                    <a:pt x="890487" y="1023253"/>
                    <a:pt x="873300" y="1030373"/>
                    <a:pt x="855378" y="1030373"/>
                  </a:cubicBezTo>
                  <a:lnTo>
                    <a:pt x="67572" y="1030373"/>
                  </a:lnTo>
                  <a:cubicBezTo>
                    <a:pt x="49651" y="1030373"/>
                    <a:pt x="32464" y="1023253"/>
                    <a:pt x="19792" y="1010581"/>
                  </a:cubicBezTo>
                  <a:cubicBezTo>
                    <a:pt x="7119" y="997909"/>
                    <a:pt x="0" y="980722"/>
                    <a:pt x="0" y="962800"/>
                  </a:cubicBezTo>
                  <a:lnTo>
                    <a:pt x="0" y="67572"/>
                  </a:lnTo>
                  <a:cubicBezTo>
                    <a:pt x="0" y="49651"/>
                    <a:pt x="7119" y="32464"/>
                    <a:pt x="19792" y="19792"/>
                  </a:cubicBezTo>
                  <a:cubicBezTo>
                    <a:pt x="32464" y="7119"/>
                    <a:pt x="49651" y="0"/>
                    <a:pt x="67572" y="0"/>
                  </a:cubicBezTo>
                  <a:close/>
                </a:path>
              </a:pathLst>
            </a:custGeom>
            <a:blipFill>
              <a:blip r:embed="rId2"/>
              <a:stretch>
                <a:fillRect t="-252" b="-25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981575" y="2457450"/>
            <a:ext cx="4010025" cy="4476750"/>
            <a:chOff x="0" y="0"/>
            <a:chExt cx="922951" cy="103037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922951" cy="1030373"/>
            </a:xfrm>
            <a:custGeom>
              <a:avLst/>
              <a:gdLst/>
              <a:ahLst/>
              <a:cxnLst/>
              <a:rect l="l" t="t" r="r" b="b"/>
              <a:pathLst>
                <a:path w="922951" h="1030373">
                  <a:moveTo>
                    <a:pt x="67572" y="0"/>
                  </a:moveTo>
                  <a:lnTo>
                    <a:pt x="855378" y="0"/>
                  </a:lnTo>
                  <a:cubicBezTo>
                    <a:pt x="873300" y="0"/>
                    <a:pt x="890487" y="7119"/>
                    <a:pt x="903159" y="19792"/>
                  </a:cubicBezTo>
                  <a:cubicBezTo>
                    <a:pt x="915832" y="32464"/>
                    <a:pt x="922951" y="49651"/>
                    <a:pt x="922951" y="67572"/>
                  </a:cubicBezTo>
                  <a:lnTo>
                    <a:pt x="922951" y="962800"/>
                  </a:lnTo>
                  <a:cubicBezTo>
                    <a:pt x="922951" y="980722"/>
                    <a:pt x="915832" y="997909"/>
                    <a:pt x="903159" y="1010581"/>
                  </a:cubicBezTo>
                  <a:cubicBezTo>
                    <a:pt x="890487" y="1023253"/>
                    <a:pt x="873300" y="1030373"/>
                    <a:pt x="855378" y="1030373"/>
                  </a:cubicBezTo>
                  <a:lnTo>
                    <a:pt x="67572" y="1030373"/>
                  </a:lnTo>
                  <a:cubicBezTo>
                    <a:pt x="49651" y="1030373"/>
                    <a:pt x="32464" y="1023253"/>
                    <a:pt x="19792" y="1010581"/>
                  </a:cubicBezTo>
                  <a:cubicBezTo>
                    <a:pt x="7119" y="997909"/>
                    <a:pt x="0" y="980722"/>
                    <a:pt x="0" y="962800"/>
                  </a:cubicBezTo>
                  <a:lnTo>
                    <a:pt x="0" y="67572"/>
                  </a:lnTo>
                  <a:cubicBezTo>
                    <a:pt x="0" y="49651"/>
                    <a:pt x="7119" y="32464"/>
                    <a:pt x="19792" y="19792"/>
                  </a:cubicBezTo>
                  <a:cubicBezTo>
                    <a:pt x="32464" y="7119"/>
                    <a:pt x="49651" y="0"/>
                    <a:pt x="67572" y="0"/>
                  </a:cubicBezTo>
                  <a:close/>
                </a:path>
              </a:pathLst>
            </a:custGeom>
            <a:blipFill>
              <a:blip r:embed="rId3"/>
              <a:stretch>
                <a:fillRect t="-252" b="-25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9296400" y="2457450"/>
            <a:ext cx="4010025" cy="4476750"/>
            <a:chOff x="0" y="0"/>
            <a:chExt cx="922951" cy="103037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922951" cy="1030373"/>
            </a:xfrm>
            <a:custGeom>
              <a:avLst/>
              <a:gdLst/>
              <a:ahLst/>
              <a:cxnLst/>
              <a:rect l="l" t="t" r="r" b="b"/>
              <a:pathLst>
                <a:path w="922951" h="1030373">
                  <a:moveTo>
                    <a:pt x="67572" y="0"/>
                  </a:moveTo>
                  <a:lnTo>
                    <a:pt x="855378" y="0"/>
                  </a:lnTo>
                  <a:cubicBezTo>
                    <a:pt x="873300" y="0"/>
                    <a:pt x="890487" y="7119"/>
                    <a:pt x="903159" y="19792"/>
                  </a:cubicBezTo>
                  <a:cubicBezTo>
                    <a:pt x="915832" y="32464"/>
                    <a:pt x="922951" y="49651"/>
                    <a:pt x="922951" y="67572"/>
                  </a:cubicBezTo>
                  <a:lnTo>
                    <a:pt x="922951" y="962800"/>
                  </a:lnTo>
                  <a:cubicBezTo>
                    <a:pt x="922951" y="980722"/>
                    <a:pt x="915832" y="997909"/>
                    <a:pt x="903159" y="1010581"/>
                  </a:cubicBezTo>
                  <a:cubicBezTo>
                    <a:pt x="890487" y="1023253"/>
                    <a:pt x="873300" y="1030373"/>
                    <a:pt x="855378" y="1030373"/>
                  </a:cubicBezTo>
                  <a:lnTo>
                    <a:pt x="67572" y="1030373"/>
                  </a:lnTo>
                  <a:cubicBezTo>
                    <a:pt x="49651" y="1030373"/>
                    <a:pt x="32464" y="1023253"/>
                    <a:pt x="19792" y="1010581"/>
                  </a:cubicBezTo>
                  <a:cubicBezTo>
                    <a:pt x="7119" y="997909"/>
                    <a:pt x="0" y="980722"/>
                    <a:pt x="0" y="962800"/>
                  </a:cubicBezTo>
                  <a:lnTo>
                    <a:pt x="0" y="67572"/>
                  </a:lnTo>
                  <a:cubicBezTo>
                    <a:pt x="0" y="49651"/>
                    <a:pt x="7119" y="32464"/>
                    <a:pt x="19792" y="19792"/>
                  </a:cubicBezTo>
                  <a:cubicBezTo>
                    <a:pt x="32464" y="7119"/>
                    <a:pt x="49651" y="0"/>
                    <a:pt x="67572" y="0"/>
                  </a:cubicBezTo>
                  <a:close/>
                </a:path>
              </a:pathLst>
            </a:custGeom>
            <a:blipFill>
              <a:blip r:embed="rId4"/>
              <a:stretch>
                <a:fillRect t="-252" b="-25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3611225" y="2457450"/>
            <a:ext cx="4005597" cy="4476750"/>
            <a:chOff x="0" y="0"/>
            <a:chExt cx="921932" cy="1030373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921932" cy="1030373"/>
            </a:xfrm>
            <a:custGeom>
              <a:avLst/>
              <a:gdLst/>
              <a:ahLst/>
              <a:cxnLst/>
              <a:rect l="l" t="t" r="r" b="b"/>
              <a:pathLst>
                <a:path w="921932" h="1030373">
                  <a:moveTo>
                    <a:pt x="67647" y="0"/>
                  </a:moveTo>
                  <a:lnTo>
                    <a:pt x="854285" y="0"/>
                  </a:lnTo>
                  <a:cubicBezTo>
                    <a:pt x="872226" y="0"/>
                    <a:pt x="889432" y="7127"/>
                    <a:pt x="902118" y="19813"/>
                  </a:cubicBezTo>
                  <a:cubicBezTo>
                    <a:pt x="914805" y="32500"/>
                    <a:pt x="921932" y="49706"/>
                    <a:pt x="921932" y="67647"/>
                  </a:cubicBezTo>
                  <a:lnTo>
                    <a:pt x="921932" y="962726"/>
                  </a:lnTo>
                  <a:cubicBezTo>
                    <a:pt x="921932" y="980667"/>
                    <a:pt x="914805" y="997873"/>
                    <a:pt x="902118" y="1010559"/>
                  </a:cubicBezTo>
                  <a:cubicBezTo>
                    <a:pt x="889432" y="1023246"/>
                    <a:pt x="872226" y="1030373"/>
                    <a:pt x="854285" y="1030373"/>
                  </a:cubicBezTo>
                  <a:lnTo>
                    <a:pt x="67647" y="1030373"/>
                  </a:lnTo>
                  <a:cubicBezTo>
                    <a:pt x="30287" y="1030373"/>
                    <a:pt x="0" y="1000086"/>
                    <a:pt x="0" y="962726"/>
                  </a:cubicBezTo>
                  <a:lnTo>
                    <a:pt x="0" y="67647"/>
                  </a:lnTo>
                  <a:cubicBezTo>
                    <a:pt x="0" y="49706"/>
                    <a:pt x="7127" y="32500"/>
                    <a:pt x="19813" y="19813"/>
                  </a:cubicBezTo>
                  <a:cubicBezTo>
                    <a:pt x="32500" y="7127"/>
                    <a:pt x="49706" y="0"/>
                    <a:pt x="67647" y="0"/>
                  </a:cubicBezTo>
                  <a:close/>
                </a:path>
              </a:pathLst>
            </a:custGeom>
            <a:blipFill>
              <a:blip r:embed="rId5"/>
              <a:stretch>
                <a:fillRect t="-196" b="-19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66750" y="7200900"/>
            <a:ext cx="4010025" cy="1247789"/>
            <a:chOff x="0" y="0"/>
            <a:chExt cx="5346700" cy="1663718"/>
          </a:xfrm>
        </p:grpSpPr>
        <p:sp>
          <p:nvSpPr>
            <p:cNvPr id="12" name="TextBox 12"/>
            <p:cNvSpPr txBox="1"/>
            <p:nvPr/>
          </p:nvSpPr>
          <p:spPr>
            <a:xfrm>
              <a:off x="0" y="-19050"/>
              <a:ext cx="5346700" cy="6286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300"/>
                </a:lnSpc>
              </a:pPr>
              <a:r>
                <a:rPr lang="en-US" sz="3000" b="1" u="none" strike="noStrike" spc="-30">
                  <a:solidFill>
                    <a:srgbClr val="2E8B57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Energy-Efficient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715451"/>
              <a:ext cx="5346700" cy="9482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800"/>
                </a:lnSpc>
              </a:pPr>
              <a:r>
                <a:rPr lang="en-US" sz="2000" spc="-20">
                  <a:solidFill>
                    <a:srgbClr val="004D40"/>
                  </a:solidFill>
                  <a:latin typeface="Telegraf"/>
                  <a:ea typeface="Telegraf"/>
                  <a:cs typeface="Telegraf"/>
                  <a:sym typeface="Telegraf"/>
                </a:rPr>
                <a:t>Solar panels enhance hospital sustainability and reduce impact.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4981575" y="7200900"/>
            <a:ext cx="4010025" cy="1247789"/>
            <a:chOff x="0" y="0"/>
            <a:chExt cx="5346700" cy="1663718"/>
          </a:xfrm>
        </p:grpSpPr>
        <p:sp>
          <p:nvSpPr>
            <p:cNvPr id="15" name="TextBox 15"/>
            <p:cNvSpPr txBox="1"/>
            <p:nvPr/>
          </p:nvSpPr>
          <p:spPr>
            <a:xfrm>
              <a:off x="0" y="-19050"/>
              <a:ext cx="5346700" cy="6286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300"/>
                </a:lnSpc>
              </a:pPr>
              <a:r>
                <a:rPr lang="en-US" sz="3000" b="1" u="none" strike="noStrike" spc="-30">
                  <a:solidFill>
                    <a:srgbClr val="2E8B57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Green Procurement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715451"/>
              <a:ext cx="5346700" cy="9482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800"/>
                </a:lnSpc>
              </a:pPr>
              <a:r>
                <a:rPr lang="en-US" sz="2000" spc="-20">
                  <a:solidFill>
                    <a:srgbClr val="004D40"/>
                  </a:solidFill>
                  <a:latin typeface="Telegraf"/>
                  <a:ea typeface="Telegraf"/>
                  <a:cs typeface="Telegraf"/>
                  <a:sym typeface="Telegraf"/>
                </a:rPr>
                <a:t>Eco-friendly packaging promotes sustainable purchasing decisions.</a:t>
              </a:r>
            </a:p>
          </p:txBody>
        </p:sp>
      </p:grpSp>
      <p:sp>
        <p:nvSpPr>
          <p:cNvPr id="17" name="AutoShape 17"/>
          <p:cNvSpPr/>
          <p:nvPr/>
        </p:nvSpPr>
        <p:spPr>
          <a:xfrm>
            <a:off x="666750" y="9620250"/>
            <a:ext cx="16954500" cy="0"/>
          </a:xfrm>
          <a:prstGeom prst="line">
            <a:avLst/>
          </a:prstGeom>
          <a:ln w="9525" cap="flat">
            <a:solidFill>
              <a:srgbClr val="2E8B57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17419114" y="9676442"/>
            <a:ext cx="152400" cy="190500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marL="0" lvl="0" indent="0" algn="r">
              <a:lnSpc>
                <a:spcPts val="1679"/>
              </a:lnSpc>
              <a:spcBef>
                <a:spcPct val="0"/>
              </a:spcBef>
            </a:pPr>
            <a:r>
              <a:rPr lang="en-US" sz="1200" b="1">
                <a:solidFill>
                  <a:srgbClr val="004D40"/>
                </a:solidFill>
                <a:latin typeface="Telegraf Bold"/>
                <a:ea typeface="Telegraf Bold"/>
                <a:cs typeface="Telegraf Bold"/>
                <a:sym typeface="Telegraf Bold"/>
              </a:rPr>
              <a:t>8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9296400" y="7200900"/>
            <a:ext cx="4010025" cy="1600214"/>
            <a:chOff x="0" y="0"/>
            <a:chExt cx="5346700" cy="2133618"/>
          </a:xfrm>
        </p:grpSpPr>
        <p:sp>
          <p:nvSpPr>
            <p:cNvPr id="21" name="TextBox 21"/>
            <p:cNvSpPr txBox="1"/>
            <p:nvPr/>
          </p:nvSpPr>
          <p:spPr>
            <a:xfrm>
              <a:off x="0" y="-19050"/>
              <a:ext cx="5346700" cy="6286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300"/>
                </a:lnSpc>
              </a:pPr>
              <a:r>
                <a:rPr lang="en-US" sz="3000" b="1" u="none" strike="noStrike" spc="-30">
                  <a:solidFill>
                    <a:srgbClr val="2E8B57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Waste Reduction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715451"/>
              <a:ext cx="5346700" cy="14181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800"/>
                </a:lnSpc>
              </a:pPr>
              <a:r>
                <a:rPr lang="en-US" sz="2000" spc="-20">
                  <a:solidFill>
                    <a:srgbClr val="004D40"/>
                  </a:solidFill>
                  <a:latin typeface="Telegraf"/>
                  <a:ea typeface="Telegraf"/>
                  <a:cs typeface="Telegraf"/>
                  <a:sym typeface="Telegraf"/>
                </a:rPr>
                <a:t>Proper waste management minimizes environmental impact significantly.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3611225" y="7200900"/>
            <a:ext cx="4010025" cy="1247789"/>
            <a:chOff x="0" y="0"/>
            <a:chExt cx="5346700" cy="1663718"/>
          </a:xfrm>
        </p:grpSpPr>
        <p:sp>
          <p:nvSpPr>
            <p:cNvPr id="24" name="TextBox 24"/>
            <p:cNvSpPr txBox="1"/>
            <p:nvPr/>
          </p:nvSpPr>
          <p:spPr>
            <a:xfrm>
              <a:off x="0" y="-19050"/>
              <a:ext cx="5346700" cy="6286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300"/>
                </a:lnSpc>
              </a:pPr>
              <a:r>
                <a:rPr lang="en-US" sz="3000" b="1" u="none" strike="noStrike" spc="-30">
                  <a:solidFill>
                    <a:srgbClr val="2E8B57"/>
                  </a:solidFill>
                  <a:latin typeface="Telegraf Bold"/>
                  <a:ea typeface="Telegraf Bold"/>
                  <a:cs typeface="Telegraf Bold"/>
                  <a:sym typeface="Telegraf Bold"/>
                </a:rPr>
                <a:t>Sustainable Nutrition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715451"/>
              <a:ext cx="5346700" cy="9482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800"/>
                </a:lnSpc>
              </a:pPr>
              <a:r>
                <a:rPr lang="en-US" sz="2000" spc="-20">
                  <a:solidFill>
                    <a:srgbClr val="004D40"/>
                  </a:solidFill>
                  <a:latin typeface="Telegraf"/>
                  <a:ea typeface="Telegraf"/>
                  <a:cs typeface="Telegraf"/>
                  <a:sym typeface="Telegraf"/>
                </a:rPr>
                <a:t>Fresh, local ingredients support health and sustainability efforts.</a:t>
              </a: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66750" y="659606"/>
            <a:ext cx="6886575" cy="3503513"/>
            <a:chOff x="0" y="-9525"/>
            <a:chExt cx="9182100" cy="4671351"/>
          </a:xfrm>
        </p:grpSpPr>
        <p:sp>
          <p:nvSpPr>
            <p:cNvPr id="3" name="TextBox 3"/>
            <p:cNvSpPr txBox="1"/>
            <p:nvPr/>
          </p:nvSpPr>
          <p:spPr>
            <a:xfrm>
              <a:off x="0" y="-9525"/>
              <a:ext cx="9182100" cy="27357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8000"/>
                </a:lnSpc>
                <a:spcBef>
                  <a:spcPct val="0"/>
                </a:spcBef>
              </a:pPr>
              <a:r>
                <a:rPr lang="en-US" sz="8000" b="1" u="none" strike="noStrike" spc="-240" dirty="0">
                  <a:latin typeface="Telegraf" panose="020B0604020202020204" charset="0"/>
                  <a:ea typeface="ITC Avant Garde Gothic"/>
                  <a:cs typeface="ITC Avant Garde Gothic"/>
                  <a:sym typeface="ITC Avant Garde Gothic"/>
                </a:rPr>
                <a:t>Public Health Initiatives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3362325"/>
              <a:ext cx="9182100" cy="12995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839"/>
                </a:lnSpc>
                <a:spcBef>
                  <a:spcPct val="0"/>
                </a:spcBef>
              </a:pPr>
              <a:r>
                <a:rPr lang="en-US" sz="3199" u="none" strike="noStrike" spc="-95" dirty="0">
                  <a:latin typeface="ITC Avant Garde Gothic"/>
                  <a:ea typeface="ITC Avant Garde Gothic"/>
                  <a:cs typeface="ITC Avant Garde Gothic"/>
                  <a:sym typeface="ITC Avant Garde Gothic"/>
                </a:rPr>
                <a:t>Enhancing public health through community engagement and support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296400" y="1483519"/>
            <a:ext cx="6886575" cy="2045203"/>
            <a:chOff x="0" y="-104775"/>
            <a:chExt cx="9182100" cy="2726938"/>
          </a:xfrm>
        </p:grpSpPr>
        <p:sp>
          <p:nvSpPr>
            <p:cNvPr id="6" name="TextBox 6"/>
            <p:cNvSpPr txBox="1"/>
            <p:nvPr/>
          </p:nvSpPr>
          <p:spPr>
            <a:xfrm>
              <a:off x="0" y="1134576"/>
              <a:ext cx="9182100" cy="14875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903"/>
                </a:lnSpc>
                <a:spcBef>
                  <a:spcPct val="0"/>
                </a:spcBef>
              </a:pPr>
              <a:r>
                <a:rPr lang="en-US" sz="2073">
                  <a:latin typeface="TT Fors"/>
                  <a:ea typeface="TT Fors"/>
                  <a:cs typeface="TT Fors"/>
                  <a:sym typeface="TT Fors"/>
                </a:rPr>
                <a:t>Community-led health campaigns effectively raise awareness and empower individuals to adopt healthier lifestyles and make informed choices.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04775"/>
              <a:ext cx="9182100" cy="6147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594"/>
                </a:lnSpc>
                <a:spcBef>
                  <a:spcPct val="0"/>
                </a:spcBef>
              </a:pPr>
              <a:r>
                <a:rPr lang="en-US" sz="2567" u="none" strike="noStrike" spc="-77">
                  <a:latin typeface="ITC Avant Garde Gothic"/>
                  <a:ea typeface="ITC Avant Garde Gothic"/>
                  <a:cs typeface="ITC Avant Garde Gothic"/>
                  <a:sym typeface="ITC Avant Garde Gothic"/>
                </a:rPr>
                <a:t>Health Promotion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296400" y="4169569"/>
            <a:ext cx="6886575" cy="2045203"/>
            <a:chOff x="0" y="-104775"/>
            <a:chExt cx="9182100" cy="2726938"/>
          </a:xfrm>
        </p:grpSpPr>
        <p:sp>
          <p:nvSpPr>
            <p:cNvPr id="9" name="TextBox 9"/>
            <p:cNvSpPr txBox="1"/>
            <p:nvPr/>
          </p:nvSpPr>
          <p:spPr>
            <a:xfrm>
              <a:off x="0" y="1134576"/>
              <a:ext cx="9182100" cy="14875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903"/>
                </a:lnSpc>
                <a:spcBef>
                  <a:spcPct val="0"/>
                </a:spcBef>
              </a:pPr>
              <a:r>
                <a:rPr lang="en-US" sz="2073" dirty="0">
                  <a:latin typeface="TT Fors"/>
                  <a:ea typeface="TT Fors"/>
                  <a:cs typeface="TT Fors"/>
                  <a:sym typeface="TT Fors"/>
                </a:rPr>
                <a:t>Encouraging physical activity through local initiatives fosters resilience and improves overall health, reducing the burden on healthcare systems.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104775"/>
              <a:ext cx="9182100" cy="6147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594"/>
                </a:lnSpc>
                <a:spcBef>
                  <a:spcPct val="0"/>
                </a:spcBef>
              </a:pPr>
              <a:r>
                <a:rPr lang="en-US" sz="2567" u="none" strike="noStrike" spc="-77" dirty="0">
                  <a:latin typeface="ITC Avant Garde Gothic"/>
                  <a:ea typeface="ITC Avant Garde Gothic"/>
                  <a:cs typeface="ITC Avant Garde Gothic"/>
                  <a:sym typeface="ITC Avant Garde Gothic"/>
                </a:rPr>
                <a:t>Active Living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296400" y="6859429"/>
            <a:ext cx="6886575" cy="2045203"/>
            <a:chOff x="0" y="-104775"/>
            <a:chExt cx="9182100" cy="2726938"/>
          </a:xfrm>
        </p:grpSpPr>
        <p:sp>
          <p:nvSpPr>
            <p:cNvPr id="12" name="TextBox 12"/>
            <p:cNvSpPr txBox="1"/>
            <p:nvPr/>
          </p:nvSpPr>
          <p:spPr>
            <a:xfrm>
              <a:off x="0" y="1134576"/>
              <a:ext cx="9182100" cy="14875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903"/>
                </a:lnSpc>
                <a:spcBef>
                  <a:spcPct val="0"/>
                </a:spcBef>
              </a:pPr>
              <a:r>
                <a:rPr lang="en-US" sz="2073" dirty="0">
                  <a:latin typeface="TT Fors"/>
                  <a:ea typeface="TT Fors"/>
                  <a:cs typeface="TT Fors"/>
                  <a:sym typeface="TT Fors"/>
                </a:rPr>
                <a:t>Building social connections within communities enhances mental wellbeing and creates supportive networks, vital for navigating health challenges collectively.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104775"/>
              <a:ext cx="9182100" cy="6147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594"/>
                </a:lnSpc>
                <a:spcBef>
                  <a:spcPct val="0"/>
                </a:spcBef>
              </a:pPr>
              <a:r>
                <a:rPr lang="en-US" sz="2567" u="none" strike="noStrike" spc="-77">
                  <a:latin typeface="ITC Avant Garde Gothic"/>
                  <a:ea typeface="ITC Avant Garde Gothic"/>
                  <a:cs typeface="ITC Avant Garde Gothic"/>
                  <a:sym typeface="ITC Avant Garde Gothic"/>
                </a:rPr>
                <a:t>Social Engagement</a:t>
              </a:r>
            </a:p>
          </p:txBody>
        </p:sp>
      </p:grpSp>
      <p:pic>
        <p:nvPicPr>
          <p:cNvPr id="19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750" y="5048439"/>
            <a:ext cx="6724650" cy="4511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6156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66750" y="659606"/>
            <a:ext cx="7334250" cy="3503513"/>
            <a:chOff x="0" y="-9525"/>
            <a:chExt cx="9182100" cy="4671351"/>
          </a:xfrm>
        </p:grpSpPr>
        <p:sp>
          <p:nvSpPr>
            <p:cNvPr id="3" name="TextBox 3"/>
            <p:cNvSpPr txBox="1"/>
            <p:nvPr/>
          </p:nvSpPr>
          <p:spPr>
            <a:xfrm>
              <a:off x="0" y="-9525"/>
              <a:ext cx="9182100" cy="27357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8000"/>
                </a:lnSpc>
                <a:spcBef>
                  <a:spcPct val="0"/>
                </a:spcBef>
              </a:pPr>
              <a:r>
                <a:rPr lang="en-US" sz="8000" b="1" u="none" strike="noStrike" spc="-240" dirty="0">
                  <a:latin typeface="Telegraf" panose="020B0604020202020204" charset="0"/>
                  <a:ea typeface="ITC Avant Garde Gothic"/>
                  <a:cs typeface="ITC Avant Garde Gothic"/>
                  <a:sym typeface="ITC Avant Garde Gothic"/>
                </a:rPr>
                <a:t>Equity and Access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3362325"/>
              <a:ext cx="9182100" cy="12995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839"/>
                </a:lnSpc>
                <a:spcBef>
                  <a:spcPct val="0"/>
                </a:spcBef>
              </a:pPr>
              <a:r>
                <a:rPr lang="en-US" sz="3199" u="none" strike="noStrike" spc="-95" dirty="0">
                  <a:latin typeface="Telegraf" panose="020B0604020202020204" charset="0"/>
                  <a:ea typeface="ITC Avant Garde Gothic"/>
                  <a:cs typeface="ITC Avant Garde Gothic"/>
                  <a:sym typeface="ITC Avant Garde Gothic"/>
                </a:rPr>
                <a:t>Equity and access entails ensuring Fairness in Health and Social Care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296400" y="1483519"/>
            <a:ext cx="6886575" cy="2052760"/>
            <a:chOff x="0" y="-104775"/>
            <a:chExt cx="9182100" cy="2737013"/>
          </a:xfrm>
        </p:grpSpPr>
        <p:sp>
          <p:nvSpPr>
            <p:cNvPr id="6" name="TextBox 6"/>
            <p:cNvSpPr txBox="1"/>
            <p:nvPr/>
          </p:nvSpPr>
          <p:spPr>
            <a:xfrm>
              <a:off x="0" y="1144651"/>
              <a:ext cx="9182100" cy="14875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84"/>
                </a:lnSpc>
                <a:spcBef>
                  <a:spcPct val="0"/>
                </a:spcBef>
              </a:pPr>
              <a:r>
                <a:rPr lang="en-US" sz="2060">
                  <a:latin typeface="TT Fors"/>
                  <a:ea typeface="TT Fors"/>
                  <a:cs typeface="TT Fors"/>
                  <a:sym typeface="TT Fors"/>
                </a:rPr>
                <a:t>Addressing health disparities is vital for equitable access to services, promoting fairness across all communities regardless of socioeconomic status or background.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04775"/>
              <a:ext cx="9182100" cy="56092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571"/>
                </a:lnSpc>
                <a:spcBef>
                  <a:spcPct val="0"/>
                </a:spcBef>
              </a:pPr>
              <a:r>
                <a:rPr lang="en-US" sz="2551" b="1" u="none" strike="noStrike" spc="-76" dirty="0">
                  <a:latin typeface="ITC Avant Garde Gothic"/>
                  <a:ea typeface="ITC Avant Garde Gothic"/>
                  <a:cs typeface="ITC Avant Garde Gothic"/>
                  <a:sym typeface="ITC Avant Garde Gothic"/>
                </a:rPr>
                <a:t>Reducing Disparities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296400" y="4169569"/>
            <a:ext cx="6886575" cy="2052760"/>
            <a:chOff x="0" y="-104775"/>
            <a:chExt cx="9182100" cy="2737013"/>
          </a:xfrm>
        </p:grpSpPr>
        <p:sp>
          <p:nvSpPr>
            <p:cNvPr id="9" name="TextBox 9"/>
            <p:cNvSpPr txBox="1"/>
            <p:nvPr/>
          </p:nvSpPr>
          <p:spPr>
            <a:xfrm>
              <a:off x="0" y="1144651"/>
              <a:ext cx="9182100" cy="14875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84"/>
                </a:lnSpc>
                <a:spcBef>
                  <a:spcPct val="0"/>
                </a:spcBef>
              </a:pPr>
              <a:r>
                <a:rPr lang="en-US" sz="2060">
                  <a:latin typeface="TT Fors"/>
                  <a:ea typeface="TT Fors"/>
                  <a:cs typeface="TT Fors"/>
                  <a:sym typeface="TT Fors"/>
                </a:rPr>
                <a:t>Achieving universal access to healthcare is essential, ensuring that everyone can obtain necessary services without financial or geographical barriers.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104775"/>
              <a:ext cx="9182100" cy="56092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571"/>
                </a:lnSpc>
                <a:spcBef>
                  <a:spcPct val="0"/>
                </a:spcBef>
              </a:pPr>
              <a:r>
                <a:rPr lang="en-US" sz="2551" b="1" u="none" strike="noStrike" spc="-76" dirty="0">
                  <a:latin typeface="ITC Avant Garde Gothic"/>
                  <a:ea typeface="ITC Avant Garde Gothic"/>
                  <a:cs typeface="ITC Avant Garde Gothic"/>
                  <a:sym typeface="ITC Avant Garde Gothic"/>
                </a:rPr>
                <a:t>Universal Access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296400" y="6859429"/>
            <a:ext cx="6886575" cy="2052760"/>
            <a:chOff x="0" y="-104775"/>
            <a:chExt cx="9182100" cy="2737013"/>
          </a:xfrm>
        </p:grpSpPr>
        <p:sp>
          <p:nvSpPr>
            <p:cNvPr id="12" name="TextBox 12"/>
            <p:cNvSpPr txBox="1"/>
            <p:nvPr/>
          </p:nvSpPr>
          <p:spPr>
            <a:xfrm>
              <a:off x="0" y="1144651"/>
              <a:ext cx="9182100" cy="14875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84"/>
                </a:lnSpc>
                <a:spcBef>
                  <a:spcPct val="0"/>
                </a:spcBef>
              </a:pPr>
              <a:r>
                <a:rPr lang="en-US" sz="2060" dirty="0">
                  <a:latin typeface="TT Fors"/>
                  <a:ea typeface="TT Fors"/>
                  <a:cs typeface="TT Fors"/>
                  <a:sym typeface="TT Fors"/>
                </a:rPr>
                <a:t>Promoting digital inclusion is crucial for equitable healthcare access. This allows all individuals to benefit from telehealth and online resources effectively.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104775"/>
              <a:ext cx="9182100" cy="56092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571"/>
                </a:lnSpc>
                <a:spcBef>
                  <a:spcPct val="0"/>
                </a:spcBef>
              </a:pPr>
              <a:r>
                <a:rPr lang="en-US" sz="2551" b="1" u="none" strike="noStrike" spc="-76" dirty="0">
                  <a:latin typeface="ITC Avant Garde Gothic"/>
                  <a:ea typeface="ITC Avant Garde Gothic"/>
                  <a:cs typeface="ITC Avant Garde Gothic"/>
                  <a:sym typeface="ITC Avant Garde Gothic"/>
                </a:rPr>
                <a:t>Digital Inclusion</a:t>
              </a:r>
            </a:p>
          </p:txBody>
        </p:sp>
      </p:grpSp>
      <p:pic>
        <p:nvPicPr>
          <p:cNvPr id="18" name="Picture 1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600" y="4534442"/>
            <a:ext cx="5486400" cy="4855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9469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85970" y="647700"/>
            <a:ext cx="12925255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700"/>
              </a:lnSpc>
            </a:pPr>
            <a:r>
              <a:rPr lang="en-US" sz="7000" b="1" u="none" strike="noStrike" spc="-70" dirty="0">
                <a:latin typeface="Telegraf" panose="020B0604020202020204" charset="0"/>
                <a:ea typeface="Telegraf Bold"/>
                <a:cs typeface="Telegraf Bold"/>
                <a:sym typeface="Telegraf Bold"/>
              </a:rPr>
              <a:t>Conclusion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14800" y="2324100"/>
            <a:ext cx="8229600" cy="60939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u="none" strike="noStrike" dirty="0">
                <a:latin typeface="Telegraf" panose="020B0604020202020204" charset="0"/>
                <a:ea typeface="Telegraf"/>
                <a:cs typeface="Telegraf"/>
                <a:sym typeface="Telegraf"/>
              </a:rPr>
              <a:t>Integration of health and social care systems is </a:t>
            </a:r>
            <a:r>
              <a:rPr lang="en-US" sz="2400" u="none" strike="noStrike" dirty="0">
                <a:latin typeface="Telegraf" panose="020B0604020202020204" charset="0"/>
                <a:ea typeface="Telegraf Bold"/>
                <a:cs typeface="Telegraf Bold"/>
                <a:sym typeface="Telegraf Bold"/>
              </a:rPr>
              <a:t>essential</a:t>
            </a:r>
            <a:r>
              <a:rPr lang="en-US" sz="2400" u="none" strike="noStrike" dirty="0">
                <a:latin typeface="Telegraf" panose="020B0604020202020204" charset="0"/>
                <a:ea typeface="Telegraf"/>
                <a:cs typeface="Telegraf"/>
                <a:sym typeface="Telegraf"/>
              </a:rPr>
              <a:t> for fostering sustainable change,. This approach ensures that both community needs and environmental considerations are addressed for long-term improvement.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Telegraf" panose="020B0604020202020204" charset="0"/>
                <a:ea typeface="Telegraf Bold"/>
                <a:cs typeface="Telegraf Bold"/>
                <a:sym typeface="Telegraf Bold"/>
              </a:rPr>
              <a:t>Collaboration</a:t>
            </a:r>
            <a:r>
              <a:rPr lang="en-US" sz="2400" dirty="0">
                <a:latin typeface="Telegraf" panose="020B0604020202020204" charset="0"/>
                <a:ea typeface="Telegraf"/>
                <a:cs typeface="Telegraf"/>
                <a:sym typeface="Telegraf"/>
              </a:rPr>
              <a:t> among stakeholders including policymakers and healthcare providers will enhance the effectiveness of integrated approaches, and promote a unified vision for health, wellbeing, and sustainability across all sectors.</a:t>
            </a:r>
          </a:p>
          <a:p>
            <a:pPr marL="34290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400" u="none" strike="noStrike" dirty="0">
              <a:latin typeface="Telegraf" panose="020B0604020202020204" charset="0"/>
              <a:ea typeface="Telegraf"/>
              <a:cs typeface="Telegraf"/>
              <a:sym typeface="Telegraf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666750" y="9620250"/>
            <a:ext cx="16954500" cy="0"/>
          </a:xfrm>
          <a:prstGeom prst="line">
            <a:avLst/>
          </a:prstGeom>
          <a:ln w="9525" cap="flat">
            <a:solidFill>
              <a:srgbClr val="2E8B57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666750" y="9676455"/>
            <a:ext cx="2571750" cy="2041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679"/>
              </a:lnSpc>
              <a:spcBef>
                <a:spcPct val="0"/>
              </a:spcBef>
            </a:pPr>
            <a:r>
              <a:rPr lang="en-US" sz="1200" spc="-12">
                <a:latin typeface="Telegraf" panose="020B0604020202020204" charset="0"/>
                <a:ea typeface="Telegraf Bold"/>
                <a:cs typeface="Telegraf Bold"/>
                <a:sym typeface="Telegraf Bold"/>
              </a:rPr>
              <a:t>FINAL THOUGHTS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419320" y="9676442"/>
            <a:ext cx="169918" cy="204158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marL="0" lvl="0" indent="0" algn="r"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latin typeface="Telegraf" panose="020B0604020202020204" charset="0"/>
                <a:ea typeface="Telegraf Bold"/>
                <a:cs typeface="Telegraf Bold"/>
                <a:sym typeface="Telegraf Bold"/>
              </a:rPr>
              <a:t>12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419100"/>
            <a:ext cx="8229600" cy="1143000"/>
          </a:xfrm>
        </p:spPr>
        <p:txBody>
          <a:bodyPr/>
          <a:lstStyle/>
          <a:p>
            <a:r>
              <a:rPr lang="en-US" b="1" dirty="0">
                <a:latin typeface="Telegraf" panose="020B0604020202020204" charset="0"/>
              </a:rPr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2019300"/>
            <a:ext cx="15773400" cy="754380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70000"/>
              </a:lnSpc>
            </a:pPr>
            <a:r>
              <a:rPr lang="en-US" dirty="0" err="1">
                <a:latin typeface="Telegraf" panose="020B0604020202020204" charset="0"/>
              </a:rPr>
              <a:t>Borrell-Carrió</a:t>
            </a:r>
            <a:r>
              <a:rPr lang="en-US" dirty="0">
                <a:latin typeface="Telegraf" panose="020B0604020202020204" charset="0"/>
              </a:rPr>
              <a:t>, F., </a:t>
            </a:r>
            <a:r>
              <a:rPr lang="en-US" dirty="0" err="1">
                <a:latin typeface="Telegraf" panose="020B0604020202020204" charset="0"/>
              </a:rPr>
              <a:t>Suchman</a:t>
            </a:r>
            <a:r>
              <a:rPr lang="en-US" dirty="0">
                <a:latin typeface="Telegraf" panose="020B0604020202020204" charset="0"/>
              </a:rPr>
              <a:t>, A.L. and Epstein, R.M., 2004. The </a:t>
            </a:r>
            <a:r>
              <a:rPr lang="en-US" dirty="0" err="1">
                <a:latin typeface="Telegraf" panose="020B0604020202020204" charset="0"/>
              </a:rPr>
              <a:t>biopsychosocial</a:t>
            </a:r>
            <a:r>
              <a:rPr lang="en-US" dirty="0">
                <a:latin typeface="Telegraf" panose="020B0604020202020204" charset="0"/>
              </a:rPr>
              <a:t> model 25 years later: principles, practice, and scientific inquiry. </a:t>
            </a:r>
            <a:r>
              <a:rPr lang="en-US" i="1" dirty="0">
                <a:latin typeface="Telegraf" panose="020B0604020202020204" charset="0"/>
              </a:rPr>
              <a:t>The Annals of Family Medicine</a:t>
            </a:r>
            <a:r>
              <a:rPr lang="en-US" dirty="0">
                <a:latin typeface="Telegraf" panose="020B0604020202020204" charset="0"/>
              </a:rPr>
              <a:t>, </a:t>
            </a:r>
            <a:r>
              <a:rPr lang="en-US" i="1" dirty="0">
                <a:latin typeface="Telegraf" panose="020B0604020202020204" charset="0"/>
              </a:rPr>
              <a:t>2</a:t>
            </a:r>
            <a:r>
              <a:rPr lang="en-US" dirty="0">
                <a:latin typeface="Telegraf" panose="020B0604020202020204" charset="0"/>
              </a:rPr>
              <a:t>(6), pp.576-582.</a:t>
            </a:r>
          </a:p>
          <a:p>
            <a:pPr>
              <a:lnSpc>
                <a:spcPct val="170000"/>
              </a:lnSpc>
            </a:pPr>
            <a:r>
              <a:rPr lang="en-US" dirty="0">
                <a:latin typeface="Telegraf" panose="020B0604020202020204" charset="0"/>
              </a:rPr>
              <a:t>Davidson, R., Barrett, D. I., </a:t>
            </a:r>
            <a:r>
              <a:rPr lang="en-US" dirty="0" err="1">
                <a:latin typeface="Telegraf" panose="020B0604020202020204" charset="0"/>
              </a:rPr>
              <a:t>Rixon</a:t>
            </a:r>
            <a:r>
              <a:rPr lang="en-US" dirty="0">
                <a:latin typeface="Telegraf" panose="020B0604020202020204" charset="0"/>
              </a:rPr>
              <a:t>, L., Newman, S. &amp; ACT Program (2020) ‘How the integration of telehealth and coordinated care approaches impact health care service </a:t>
            </a:r>
            <a:r>
              <a:rPr lang="en-US" dirty="0" err="1">
                <a:latin typeface="Telegraf" panose="020B0604020202020204" charset="0"/>
              </a:rPr>
              <a:t>organisation</a:t>
            </a:r>
            <a:r>
              <a:rPr lang="en-US" dirty="0">
                <a:latin typeface="Telegraf" panose="020B0604020202020204" charset="0"/>
              </a:rPr>
              <a:t> structure and ethos: Mixed methods study’, </a:t>
            </a:r>
            <a:r>
              <a:rPr lang="en-US" i="1" dirty="0">
                <a:latin typeface="Telegraf" panose="020B0604020202020204" charset="0"/>
              </a:rPr>
              <a:t>JMIR Nursing</a:t>
            </a:r>
            <a:r>
              <a:rPr lang="en-US" dirty="0">
                <a:latin typeface="Telegraf" panose="020B0604020202020204" charset="0"/>
              </a:rPr>
              <a:t>, 3(1), e20282. doi:10.2196/20282.</a:t>
            </a:r>
          </a:p>
          <a:p>
            <a:pPr>
              <a:lnSpc>
                <a:spcPct val="170000"/>
              </a:lnSpc>
            </a:pPr>
            <a:r>
              <a:rPr lang="en-US" dirty="0">
                <a:latin typeface="Telegraf" panose="020B0604020202020204" charset="0"/>
              </a:rPr>
              <a:t>Map, S.W.L., 2017. Theoretical Approaches: Social Work Systems Theory. </a:t>
            </a:r>
            <a:r>
              <a:rPr lang="en-US" i="1" dirty="0">
                <a:latin typeface="Telegraf" panose="020B0604020202020204" charset="0"/>
              </a:rPr>
              <a:t>Retrieved May</a:t>
            </a:r>
            <a:r>
              <a:rPr lang="en-US" dirty="0">
                <a:latin typeface="Telegraf" panose="020B0604020202020204" charset="0"/>
              </a:rPr>
              <a:t>, </a:t>
            </a:r>
            <a:r>
              <a:rPr lang="en-US" i="1" dirty="0">
                <a:latin typeface="Telegraf" panose="020B0604020202020204" charset="0"/>
              </a:rPr>
              <a:t>31</a:t>
            </a:r>
            <a:r>
              <a:rPr lang="en-US" dirty="0">
                <a:latin typeface="Telegraf" panose="020B0604020202020204" charset="0"/>
              </a:rPr>
              <a:t>, p.2018.</a:t>
            </a:r>
          </a:p>
          <a:p>
            <a:pPr>
              <a:lnSpc>
                <a:spcPct val="170000"/>
              </a:lnSpc>
            </a:pPr>
            <a:r>
              <a:rPr lang="en-US" dirty="0">
                <a:latin typeface="Telegraf" panose="020B0604020202020204" charset="0"/>
              </a:rPr>
              <a:t>World Health Organization (WHO) 2023 </a:t>
            </a:r>
            <a:r>
              <a:rPr lang="en-US" i="1" dirty="0">
                <a:latin typeface="Telegraf" panose="020B0604020202020204" charset="0"/>
              </a:rPr>
              <a:t>Promoting Health in All Policies and </a:t>
            </a:r>
            <a:r>
              <a:rPr lang="en-US" i="1" dirty="0" err="1">
                <a:latin typeface="Telegraf" panose="020B0604020202020204" charset="0"/>
              </a:rPr>
              <a:t>intersectoral</a:t>
            </a:r>
            <a:r>
              <a:rPr lang="en-US" i="1" dirty="0">
                <a:latin typeface="Telegraf" panose="020B0604020202020204" charset="0"/>
              </a:rPr>
              <a:t> action capacities</a:t>
            </a:r>
            <a:r>
              <a:rPr lang="en-US" dirty="0">
                <a:latin typeface="Telegraf" panose="020B0604020202020204" charset="0"/>
              </a:rPr>
              <a:t>. [online] Geneva: WHO. Available at: </a:t>
            </a:r>
            <a:r>
              <a:rPr lang="en-US" u="sng" dirty="0">
                <a:latin typeface="Telegraf" panose="020B0604020202020204" charset="0"/>
                <a:hlinkClick r:id="rId2"/>
              </a:rPr>
              <a:t>https://www.who.int/activities/promoting-health-in-all-policies-and-intersectoral-action-capacities</a:t>
            </a:r>
            <a:endParaRPr lang="en-US" dirty="0">
              <a:latin typeface="Telegraf" panose="020B0604020202020204" charset="0"/>
            </a:endParaRPr>
          </a:p>
          <a:p>
            <a:pPr>
              <a:lnSpc>
                <a:spcPct val="170000"/>
              </a:lnSpc>
            </a:pPr>
            <a:r>
              <a:rPr lang="en-US" dirty="0">
                <a:latin typeface="Telegraf" panose="020B0604020202020204" charset="0"/>
              </a:rPr>
              <a:t>Yao, L. and </a:t>
            </a:r>
            <a:r>
              <a:rPr lang="en-US" dirty="0" err="1">
                <a:latin typeface="Telegraf" panose="020B0604020202020204" charset="0"/>
              </a:rPr>
              <a:t>Kabir</a:t>
            </a:r>
            <a:r>
              <a:rPr lang="en-US" dirty="0">
                <a:latin typeface="Telegraf" panose="020B0604020202020204" charset="0"/>
              </a:rPr>
              <a:t>, R., 2023. Person-centered therapy (</a:t>
            </a:r>
            <a:r>
              <a:rPr lang="en-US" dirty="0" err="1">
                <a:latin typeface="Telegraf" panose="020B0604020202020204" charset="0"/>
              </a:rPr>
              <a:t>Rogerian</a:t>
            </a:r>
            <a:r>
              <a:rPr lang="en-US" dirty="0">
                <a:latin typeface="Telegraf" panose="020B0604020202020204" charset="0"/>
              </a:rPr>
              <a:t> therapy).</a:t>
            </a:r>
          </a:p>
          <a:p>
            <a:pPr>
              <a:lnSpc>
                <a:spcPct val="170000"/>
              </a:lnSpc>
            </a:pPr>
            <a:r>
              <a:rPr lang="en-US" dirty="0">
                <a:latin typeface="Telegraf" panose="020B0604020202020204" charset="0"/>
              </a:rPr>
              <a:t>United Nations. 2015. Transforming our world: The 2030 Agenda for Sustainable Development.</a:t>
            </a:r>
          </a:p>
          <a:p>
            <a:pPr>
              <a:lnSpc>
                <a:spcPct val="170000"/>
              </a:lnSpc>
            </a:pPr>
            <a:r>
              <a:rPr lang="en-US" dirty="0">
                <a:latin typeface="Telegraf" panose="020B0604020202020204" charset="0"/>
              </a:rPr>
              <a:t>NHS. 2019. The NHS Long Term Plan.</a:t>
            </a:r>
          </a:p>
        </p:txBody>
      </p:sp>
    </p:spTree>
    <p:extLst>
      <p:ext uri="{BB962C8B-B14F-4D97-AF65-F5344CB8AC3E}">
        <p14:creationId xmlns:p14="http://schemas.microsoft.com/office/powerpoint/2010/main" val="34783058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1197</TotalTime>
  <Words>1246</Words>
  <Application>Microsoft Office PowerPoint</Application>
  <PresentationFormat>Custom</PresentationFormat>
  <Paragraphs>110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ITC Avant Garde Gothic</vt:lpstr>
      <vt:lpstr>Arial</vt:lpstr>
      <vt:lpstr>Telegraf Bold</vt:lpstr>
      <vt:lpstr>Calibri</vt:lpstr>
      <vt:lpstr>Telegraf</vt:lpstr>
      <vt:lpstr>TT Fors</vt:lpstr>
      <vt:lpstr>Office Theme</vt:lpstr>
      <vt:lpstr> STUDENT NAME: IKECHUKWU NZEDIEGWU   STUDENT ID: 2226941  MODULE NAME: HEALTH, WELLBEING AND SUSTAINABLE DEVELOPMENT   MOCDULE CODE: BMHPN6030  LECTURER’S NAME: SHEPHERD ZIKO   </vt:lpstr>
      <vt:lpstr>PowerPoint Presentation</vt:lpstr>
      <vt:lpstr>PowerPoint Presentation</vt:lpstr>
      <vt:lpstr>Relevance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- Health, Wellbeing, and Sustainability</dc:title>
  <dc:creator>miracle nzediegwu</dc:creator>
  <dc:description>Presentation - Health, Wellbeing, and Sustainability</dc:description>
  <cp:lastModifiedBy>miracle nzediegwu</cp:lastModifiedBy>
  <cp:revision>3</cp:revision>
  <dcterms:created xsi:type="dcterms:W3CDTF">2006-08-16T00:00:00Z</dcterms:created>
  <dcterms:modified xsi:type="dcterms:W3CDTF">2025-11-12T18:22:02Z</dcterms:modified>
  <dc:identifier>DAG3L5SPolo</dc:identifier>
</cp:coreProperties>
</file>