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6858000" cy="9144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2787"/>
    <p:restoredTop sz="90929"/>
  </p:normalViewPr>
  <p:slideViewPr>
    <p:cSldViewPr>
      <p:cViewPr>
        <p:scale>
          <a:sx n="90" d="100"/>
          <a:sy n="90" d="100"/>
        </p:scale>
        <p:origin x="-1758" y="858"/>
      </p:cViewPr>
      <p:guideLst>
        <p:guide orient="horz" pos="2880"/>
        <p:guide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143125" y="685800"/>
            <a:ext cx="257175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811DD82-2154-40EF-9A6C-9558A8672F0B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038"/>
            <a:ext cx="5829300" cy="196056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FB0019-EB62-40EB-9137-FFA7F8D74C9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9F3271-CF31-4AEA-A9C7-F3DDD4F6781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338" y="5875338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338" y="3875088"/>
            <a:ext cx="5829300" cy="200025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773B80-4D94-4BA4-B533-FB93EAB4039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350" y="2641600"/>
            <a:ext cx="2838450" cy="5486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05200" y="2641600"/>
            <a:ext cx="2838450" cy="5486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888FCA-B500-4B16-9BFA-468CBFAD9CE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6713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288"/>
            <a:ext cx="3030538" cy="8540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900363"/>
            <a:ext cx="3030538" cy="52673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4563" y="2046288"/>
            <a:ext cx="3030537" cy="8540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4563" y="2900363"/>
            <a:ext cx="3030537" cy="52673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20BC33-20BA-4C08-9609-FABCBC0AA05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C5AF5E-E78B-45C2-B174-656C6744917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FEFB9D-BC93-4347-8DAF-A14E5BB6905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3538"/>
            <a:ext cx="2255838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8" y="363538"/>
            <a:ext cx="3833812" cy="78041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2938"/>
            <a:ext cx="2255838" cy="62547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7005A3-D74E-4421-B134-B09F8E84162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613" y="6400800"/>
            <a:ext cx="4114800" cy="7556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613" y="81756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613" y="7156450"/>
            <a:ext cx="4114800" cy="10731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F94E1D-FD03-4D33-ACA9-48282207487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3E9390-0A99-4A39-B72D-61A5F7B00E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886325" y="812800"/>
            <a:ext cx="1457325" cy="7315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4350" y="812800"/>
            <a:ext cx="4219575" cy="7315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6B8219-F868-4048-8FBA-C407DBF87FE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14350" y="812800"/>
            <a:ext cx="58293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14350" y="2641600"/>
            <a:ext cx="58293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514350" y="8331200"/>
            <a:ext cx="14287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343150" y="8331200"/>
            <a:ext cx="21717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en-GB"/>
              <a:t>NON-IDEAL ASPECTS OF OP- AMPS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4914900" y="8331200"/>
            <a:ext cx="14287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8047188-5EF9-418F-9BF1-1DC9A2E55B9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45833-52E7-4D5E-A8BA-BCDF755C051C}" type="slidenum">
              <a:rPr lang="en-GB"/>
              <a:pPr/>
              <a:t>1</a:t>
            </a:fld>
            <a:endParaRPr lang="en-GB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" y="762000"/>
            <a:ext cx="5829300" cy="1524000"/>
          </a:xfrm>
        </p:spPr>
        <p:txBody>
          <a:bodyPr/>
          <a:lstStyle/>
          <a:p>
            <a:r>
              <a:rPr lang="en-GB" sz="24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NON-IDEAL ASPECTS OF OPERATIONAL AMPLIFIERS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09600" y="2362200"/>
            <a:ext cx="5486400" cy="5943600"/>
          </a:xfrm>
        </p:spPr>
        <p:txBody>
          <a:bodyPr/>
          <a:lstStyle/>
          <a:p>
            <a:pPr algn="just"/>
            <a:r>
              <a:rPr lang="en-GB" sz="2000" b="1">
                <a:latin typeface="Arial Rounded MT Bold" pitchFamily="34" charset="0"/>
              </a:rPr>
              <a:t>So far we have seen some of the basic and idealised aspects of operational amplifiers.</a:t>
            </a:r>
          </a:p>
          <a:p>
            <a:pPr algn="just"/>
            <a:r>
              <a:rPr lang="en-GB" sz="2000" b="1">
                <a:latin typeface="Arial Rounded MT Bold" pitchFamily="34" charset="0"/>
              </a:rPr>
              <a:t>Now we will consider </a:t>
            </a:r>
            <a:r>
              <a:rPr lang="en-GB" sz="20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some</a:t>
            </a:r>
            <a:r>
              <a:rPr lang="en-GB" sz="2000" b="1">
                <a:latin typeface="Arial Rounded MT Bold" pitchFamily="34" charset="0"/>
              </a:rPr>
              <a:t> of the non-ideal aspects of the device which will highlight some of its shortfalls .</a:t>
            </a:r>
          </a:p>
          <a:p>
            <a:pPr algn="just"/>
            <a:endParaRPr lang="en-GB" sz="2000" b="1">
              <a:latin typeface="Arial Rounded MT Bold" pitchFamily="34" charset="0"/>
            </a:endParaRPr>
          </a:p>
          <a:p>
            <a:pPr algn="just"/>
            <a:r>
              <a:rPr lang="en-GB" sz="2000" b="1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OPERATIONAL AMPLIFIER LIMITATIONS</a:t>
            </a:r>
          </a:p>
          <a:p>
            <a:pPr algn="just"/>
            <a:endParaRPr lang="en-GB" sz="2000" b="1">
              <a:latin typeface="Arial Rounded MT Bold" pitchFamily="34" charset="0"/>
            </a:endParaRP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609600" y="4876800"/>
            <a:ext cx="5562600" cy="3316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>
              <a:spcAft>
                <a:spcPts val="400"/>
              </a:spcAft>
            </a:pPr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A</a:t>
            </a:r>
            <a:r>
              <a:rPr lang="en-GB" sz="1800" b="1" baseline="-30000" dirty="0">
                <a:latin typeface="Arial Rounded MT Bold" pitchFamily="34" charset="0"/>
                <a:cs typeface="Times New Roman" pitchFamily="18" charset="0"/>
              </a:rPr>
              <a:t>OL</a:t>
            </a:r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 is frequency dependent.</a:t>
            </a:r>
            <a:endParaRPr lang="en-GB" sz="1800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spcAft>
                <a:spcPts val="400"/>
              </a:spcAft>
            </a:pPr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 </a:t>
            </a:r>
            <a:endParaRPr lang="en-GB" sz="1800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spcAft>
                <a:spcPts val="400"/>
              </a:spcAft>
            </a:pPr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Therefore </a:t>
            </a:r>
            <a:r>
              <a:rPr lang="en-GB" sz="1800" b="1" dirty="0" err="1" smtClean="0">
                <a:latin typeface="Arial Rounded MT Bold" pitchFamily="34" charset="0"/>
                <a:cs typeface="Times New Roman" pitchFamily="18" charset="0"/>
              </a:rPr>
              <a:t>A</a:t>
            </a:r>
            <a:r>
              <a:rPr lang="en-GB" sz="1800" b="1" baseline="-25000" dirty="0" err="1" smtClean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ov</a:t>
            </a:r>
            <a:r>
              <a:rPr lang="en-GB" sz="1800" b="1" dirty="0" smtClean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is also frequency dependent.</a:t>
            </a:r>
            <a:endParaRPr lang="en-GB" sz="1800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spcAft>
                <a:spcPts val="400"/>
              </a:spcAft>
            </a:pPr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 </a:t>
            </a:r>
            <a:endParaRPr lang="en-GB" sz="1800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The output and input phase relationships are not </a:t>
            </a:r>
            <a:endParaRPr lang="en-GB" sz="1800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constant, they also vary with frequency.</a:t>
            </a:r>
            <a:endParaRPr lang="en-GB" sz="1800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/>
            <a:endParaRPr lang="en-GB" sz="1800" dirty="0">
              <a:latin typeface="Arial Rounded MT Bold" pitchFamily="34" charset="0"/>
            </a:endParaRPr>
          </a:p>
          <a:p>
            <a:pPr algn="just" eaLnBrk="0" hangingPunct="0"/>
            <a:r>
              <a:rPr lang="en-GB" sz="1800" b="1" dirty="0" smtClean="0">
                <a:latin typeface="Arial Rounded MT Bold" pitchFamily="34" charset="0"/>
                <a:cs typeface="Times New Roman" pitchFamily="18" charset="0"/>
              </a:rPr>
              <a:t>Power </a:t>
            </a:r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bandwidth is less than small signal bandwidth.</a:t>
            </a:r>
          </a:p>
          <a:p>
            <a:pPr algn="just" eaLnBrk="0" hangingPunct="0"/>
            <a:endParaRPr lang="en-GB" sz="1800" b="1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/>
            <a:endParaRPr lang="en-GB" sz="1800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33787-FBBA-4467-8A7D-311173E0C316}" type="slidenum">
              <a:rPr lang="en-GB"/>
              <a:pPr/>
              <a:t>2</a:t>
            </a:fld>
            <a:endParaRPr lang="en-GB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381000" y="533400"/>
            <a:ext cx="6019800" cy="723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Rate of change of output cannot match that of input</a:t>
            </a:r>
            <a:r>
              <a:rPr lang="en-GB" sz="1800" b="1" dirty="0">
                <a:latin typeface="Arial Rounded MT Bold" pitchFamily="34" charset="0"/>
              </a:rPr>
              <a:t> </a:t>
            </a:r>
          </a:p>
          <a:p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due to </a:t>
            </a:r>
            <a:r>
              <a:rPr lang="en-GB" sz="1800" b="1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slew rate limiting</a:t>
            </a:r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.</a:t>
            </a:r>
            <a:r>
              <a:rPr lang="en-GB" sz="1800" b="1" dirty="0">
                <a:latin typeface="Arial Rounded MT Bold" pitchFamily="34" charset="0"/>
              </a:rPr>
              <a:t> </a:t>
            </a:r>
          </a:p>
          <a:p>
            <a:endParaRPr lang="en-GB" sz="1800" b="1" dirty="0">
              <a:latin typeface="Arial Rounded MT Bold" pitchFamily="34" charset="0"/>
            </a:endParaRPr>
          </a:p>
          <a:p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Input resistance is not as high as we might expect for inverting amplifier.</a:t>
            </a:r>
          </a:p>
          <a:p>
            <a:endParaRPr lang="en-GB" sz="1800" b="1" dirty="0">
              <a:latin typeface="Arial Rounded MT Bold" pitchFamily="34" charset="0"/>
              <a:cs typeface="Times New Roman" pitchFamily="18" charset="0"/>
            </a:endParaRPr>
          </a:p>
          <a:p>
            <a:r>
              <a:rPr lang="en-GB" sz="1800" b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Output resistance</a:t>
            </a:r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 may be very </a:t>
            </a:r>
            <a:r>
              <a:rPr lang="en-GB" sz="1800" b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low</a:t>
            </a:r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 but has </a:t>
            </a:r>
            <a:r>
              <a:rPr lang="en-GB" sz="1800" b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little current drive capability.</a:t>
            </a:r>
          </a:p>
          <a:p>
            <a:pPr algn="just"/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/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Non zero output for zero input. </a:t>
            </a:r>
            <a:r>
              <a:rPr lang="en-GB" sz="1800" b="1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Offset </a:t>
            </a:r>
            <a:r>
              <a:rPr lang="en-GB" sz="1800" b="1" dirty="0" err="1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nulling</a:t>
            </a:r>
            <a:r>
              <a:rPr lang="en-GB" sz="1800" b="1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 may be required.</a:t>
            </a:r>
          </a:p>
          <a:p>
            <a:pPr algn="just"/>
            <a:endParaRPr lang="en-GB" sz="1800" b="1" dirty="0">
              <a:latin typeface="Arial Rounded MT Bold" pitchFamily="34" charset="0"/>
              <a:cs typeface="Times New Roman" pitchFamily="18" charset="0"/>
            </a:endParaRPr>
          </a:p>
          <a:p>
            <a:pPr algn="just"/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NB: Some of the above limitations are not always important, it depends on the application.</a:t>
            </a:r>
          </a:p>
          <a:p>
            <a:pPr algn="just"/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/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E.g. </a:t>
            </a:r>
            <a:r>
              <a:rPr lang="en-GB" sz="1800" b="1" dirty="0" err="1">
                <a:latin typeface="Arial Rounded MT Bold" pitchFamily="34" charset="0"/>
                <a:cs typeface="Times New Roman" pitchFamily="18" charset="0"/>
              </a:rPr>
              <a:t>d.c</a:t>
            </a:r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. offset problems are not normally a problem for </a:t>
            </a:r>
            <a:r>
              <a:rPr lang="en-GB" sz="1800" b="1" dirty="0" err="1">
                <a:latin typeface="Arial Rounded MT Bold" pitchFamily="34" charset="0"/>
                <a:cs typeface="Times New Roman" pitchFamily="18" charset="0"/>
              </a:rPr>
              <a:t>a.c</a:t>
            </a:r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. applications of an </a:t>
            </a:r>
            <a:r>
              <a:rPr lang="en-GB" sz="1800" b="1" dirty="0" smtClean="0">
                <a:latin typeface="Arial Rounded MT Bold" pitchFamily="34" charset="0"/>
                <a:cs typeface="Times New Roman" pitchFamily="18" charset="0"/>
              </a:rPr>
              <a:t>op-amp.</a:t>
            </a:r>
            <a:endParaRPr lang="en-GB" sz="1800" b="1" dirty="0">
              <a:latin typeface="Arial Rounded MT Bold" pitchFamily="34" charset="0"/>
              <a:cs typeface="Times New Roman" pitchFamily="18" charset="0"/>
            </a:endParaRPr>
          </a:p>
          <a:p>
            <a:pPr algn="just"/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/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Slew rate </a:t>
            </a:r>
            <a:r>
              <a:rPr lang="en-GB" sz="1800" b="1" dirty="0" smtClean="0">
                <a:latin typeface="Arial Rounded MT Bold" pitchFamily="34" charset="0"/>
                <a:cs typeface="Times New Roman" pitchFamily="18" charset="0"/>
              </a:rPr>
              <a:t>limiting and power bandwidth problems </a:t>
            </a:r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are not normally a problem for </a:t>
            </a:r>
            <a:r>
              <a:rPr lang="en-GB" sz="1800" b="1" dirty="0" err="1">
                <a:latin typeface="Arial Rounded MT Bold" pitchFamily="34" charset="0"/>
                <a:cs typeface="Times New Roman" pitchFamily="18" charset="0"/>
              </a:rPr>
              <a:t>d.c</a:t>
            </a:r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. applications</a:t>
            </a:r>
          </a:p>
          <a:p>
            <a:pPr algn="just"/>
            <a:endParaRPr lang="en-GB" sz="1800" b="1" dirty="0">
              <a:latin typeface="Arial Rounded MT Bold" pitchFamily="34" charset="0"/>
              <a:cs typeface="Times New Roman" pitchFamily="18" charset="0"/>
            </a:endParaRPr>
          </a:p>
          <a:p>
            <a:pPr algn="just"/>
            <a:r>
              <a:rPr lang="en-GB" sz="1800" b="1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/>
            <a:endParaRPr lang="en-GB" sz="1800" b="1" dirty="0">
              <a:latin typeface="Arial Rounded MT Bold" pitchFamily="34" charset="0"/>
              <a:cs typeface="Times New Roman" pitchFamily="18" charset="0"/>
            </a:endParaRPr>
          </a:p>
          <a:p>
            <a:pPr algn="just"/>
            <a:endParaRPr lang="en-GB" sz="1800" b="1" dirty="0">
              <a:latin typeface="Arial Rounded MT Bold" pitchFamily="34" charset="0"/>
              <a:cs typeface="Times New Roman" pitchFamily="18" charset="0"/>
            </a:endParaRPr>
          </a:p>
          <a:p>
            <a:endParaRPr lang="en-GB" sz="1800" b="1" dirty="0">
              <a:latin typeface="Arial Rounded MT Bold" pitchFamily="34" charset="0"/>
              <a:cs typeface="Times New Roman" pitchFamily="18" charset="0"/>
            </a:endParaRPr>
          </a:p>
          <a:p>
            <a:endParaRPr lang="en-GB" sz="1800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C177D-6643-4577-8E71-50F97C89B3B5}" type="slidenum">
              <a:rPr lang="en-GB"/>
              <a:pPr/>
              <a:t>3</a:t>
            </a:fld>
            <a:endParaRPr lang="en-GB"/>
          </a:p>
        </p:txBody>
      </p:sp>
      <p:pic>
        <p:nvPicPr>
          <p:cNvPr id="5124" name="Picture 4" descr="C:\DOCUME~1\Dad\LOCALS~1\Temp\~AUT0002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33400"/>
            <a:ext cx="6858000" cy="463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762000" y="5832475"/>
            <a:ext cx="5029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685800" y="5562600"/>
            <a:ext cx="5410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dirty="0">
                <a:solidFill>
                  <a:schemeClr val="accent2"/>
                </a:solidFill>
                <a:latin typeface="Arial Rounded MT Bold" pitchFamily="34" charset="0"/>
              </a:rPr>
              <a:t>The potentially very high gain of an op-amp is frequency dependent and is typically only available over a very narrow range of frequencies.</a:t>
            </a:r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533400" y="685800"/>
            <a:ext cx="5638800" cy="396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FREQUENCY RESPONSE OF AN OP-AMP.</a:t>
            </a:r>
          </a:p>
        </p:txBody>
      </p:sp>
      <p:sp>
        <p:nvSpPr>
          <p:cNvPr id="5129" name="Line 9"/>
          <p:cNvSpPr>
            <a:spLocks noChangeShapeType="1"/>
          </p:cNvSpPr>
          <p:nvPr/>
        </p:nvSpPr>
        <p:spPr bwMode="auto">
          <a:xfrm>
            <a:off x="1219200" y="2438400"/>
            <a:ext cx="457200" cy="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30" name="Line 10"/>
          <p:cNvSpPr>
            <a:spLocks noChangeShapeType="1"/>
          </p:cNvSpPr>
          <p:nvPr/>
        </p:nvSpPr>
        <p:spPr bwMode="auto">
          <a:xfrm>
            <a:off x="1676400" y="2438400"/>
            <a:ext cx="2362200" cy="220980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31" name="Text Box 11"/>
          <p:cNvSpPr txBox="1">
            <a:spLocks noChangeArrowheads="1"/>
          </p:cNvSpPr>
          <p:nvPr/>
        </p:nvSpPr>
        <p:spPr bwMode="auto">
          <a:xfrm>
            <a:off x="3657600" y="2286000"/>
            <a:ext cx="1752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132" name="Text Box 12"/>
          <p:cNvSpPr txBox="1">
            <a:spLocks noChangeArrowheads="1"/>
          </p:cNvSpPr>
          <p:nvPr/>
        </p:nvSpPr>
        <p:spPr bwMode="auto">
          <a:xfrm>
            <a:off x="3657600" y="2362200"/>
            <a:ext cx="16002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1">
                <a:solidFill>
                  <a:srgbClr val="FF3300"/>
                </a:solidFill>
              </a:rPr>
              <a:t>= </a:t>
            </a:r>
            <a:r>
              <a:rPr lang="en-GB" sz="1800" b="1" i="1">
                <a:solidFill>
                  <a:srgbClr val="FF3300"/>
                </a:solidFill>
              </a:rPr>
              <a:t>f</a:t>
            </a:r>
            <a:r>
              <a:rPr lang="en-GB" sz="1800" b="1" i="1" baseline="-25000">
                <a:solidFill>
                  <a:srgbClr val="FF3300"/>
                </a:solidFill>
              </a:rPr>
              <a:t>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NON-IDEAL ASPECTS OF OP- </a:t>
            </a:r>
            <a:r>
              <a:rPr lang="en-GB" dirty="0" smtClean="0"/>
              <a:t>AMPS 2013-14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EBE6E-9FC0-4B51-99A1-3FCB049A26FC}" type="slidenum">
              <a:rPr lang="en-GB"/>
              <a:pPr/>
              <a:t>4</a:t>
            </a:fld>
            <a:endParaRPr lang="en-GB"/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457200" y="609600"/>
            <a:ext cx="571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304800" y="533400"/>
            <a:ext cx="6019800" cy="696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dirty="0">
                <a:latin typeface="Arial Rounded MT Bold" pitchFamily="34" charset="0"/>
              </a:rPr>
              <a:t>For an operational amplifier there is a particular parameter known as the “Gain Bandwidth Product” ( GBP) and it is sometimes denoted by  (</a:t>
            </a:r>
            <a:r>
              <a:rPr lang="en-GB" sz="1800" i="1" dirty="0">
                <a:latin typeface="Arial Rounded MT Bold" pitchFamily="34" charset="0"/>
              </a:rPr>
              <a:t>f</a:t>
            </a:r>
            <a:r>
              <a:rPr lang="en-GB" sz="1800" i="1" baseline="-25000" dirty="0">
                <a:latin typeface="Arial Rounded MT Bold" pitchFamily="34" charset="0"/>
              </a:rPr>
              <a:t>t</a:t>
            </a:r>
            <a:r>
              <a:rPr lang="en-GB" sz="1800" baseline="-25000" dirty="0">
                <a:latin typeface="Arial Rounded MT Bold" pitchFamily="34" charset="0"/>
              </a:rPr>
              <a:t>  </a:t>
            </a:r>
            <a:r>
              <a:rPr lang="en-GB" sz="1800" dirty="0">
                <a:latin typeface="Arial Rounded MT Bold" pitchFamily="34" charset="0"/>
              </a:rPr>
              <a:t>)is </a:t>
            </a:r>
            <a:r>
              <a:rPr lang="en-GB" sz="1800" dirty="0" err="1">
                <a:latin typeface="Arial Rounded MT Bold" pitchFamily="34" charset="0"/>
              </a:rPr>
              <a:t>constant.e.g</a:t>
            </a:r>
            <a:r>
              <a:rPr lang="en-GB" sz="1800" dirty="0">
                <a:latin typeface="Arial Rounded MT Bold" pitchFamily="34" charset="0"/>
              </a:rPr>
              <a:t>. </a:t>
            </a:r>
          </a:p>
          <a:p>
            <a:endParaRPr lang="en-GB" sz="1800" dirty="0">
              <a:latin typeface="Arial Rounded MT Bold" pitchFamily="34" charset="0"/>
            </a:endParaRPr>
          </a:p>
          <a:p>
            <a:pPr>
              <a:lnSpc>
                <a:spcPct val="110000"/>
              </a:lnSpc>
              <a:spcBef>
                <a:spcPts val="400"/>
              </a:spcBef>
            </a:pPr>
            <a:r>
              <a:rPr lang="en-GB" sz="1800" dirty="0">
                <a:latin typeface="Arial Rounded MT Bold" pitchFamily="34" charset="0"/>
              </a:rPr>
              <a:t>Therefore </a:t>
            </a:r>
            <a:r>
              <a:rPr lang="en-GB" sz="1800" i="1" dirty="0">
                <a:latin typeface="Arial Rounded MT Bold" pitchFamily="34" charset="0"/>
              </a:rPr>
              <a:t>f</a:t>
            </a:r>
            <a:r>
              <a:rPr lang="en-GB" sz="1800" i="1" baseline="-25000" dirty="0">
                <a:latin typeface="Arial Rounded MT Bold" pitchFamily="34" charset="0"/>
              </a:rPr>
              <a:t>t</a:t>
            </a:r>
            <a:r>
              <a:rPr lang="en-GB" sz="1800" i="1" dirty="0">
                <a:latin typeface="Arial Rounded MT Bold" pitchFamily="34" charset="0"/>
              </a:rPr>
              <a:t> =  </a:t>
            </a:r>
            <a:r>
              <a:rPr lang="en-GB" sz="1800" dirty="0">
                <a:latin typeface="Arial Rounded MT Bold" pitchFamily="34" charset="0"/>
              </a:rPr>
              <a:t>Gain ( </a:t>
            </a:r>
            <a:r>
              <a:rPr lang="en-GB" sz="1800" dirty="0" smtClean="0">
                <a:latin typeface="Arial Rounded MT Bold" pitchFamily="34" charset="0"/>
              </a:rPr>
              <a:t>A</a:t>
            </a:r>
            <a:r>
              <a:rPr lang="en-GB" sz="1800" baseline="-25000" dirty="0" smtClean="0">
                <a:latin typeface="Arial Rounded MT Bold" pitchFamily="34" charset="0"/>
              </a:rPr>
              <a:t>CLS</a:t>
            </a:r>
            <a:r>
              <a:rPr lang="en-GB" sz="1800" dirty="0" smtClean="0">
                <a:latin typeface="Arial Rounded MT Bold" pitchFamily="34" charset="0"/>
              </a:rPr>
              <a:t>)</a:t>
            </a:r>
            <a:r>
              <a:rPr lang="en-GB" sz="1800" baseline="-25000" dirty="0" smtClean="0">
                <a:latin typeface="Arial Rounded MT Bold" pitchFamily="34" charset="0"/>
              </a:rPr>
              <a:t> </a:t>
            </a:r>
            <a:r>
              <a:rPr lang="en-GB" sz="1800" dirty="0">
                <a:latin typeface="Arial Rounded MT Bold" pitchFamily="34" charset="0"/>
              </a:rPr>
              <a:t>x  Bandwidth (BW)</a:t>
            </a:r>
            <a:endParaRPr lang="en-GB" sz="1800" baseline="-25000" dirty="0">
              <a:latin typeface="Arial Rounded MT Bold" pitchFamily="34" charset="0"/>
            </a:endParaRPr>
          </a:p>
          <a:p>
            <a:pPr>
              <a:lnSpc>
                <a:spcPct val="110000"/>
              </a:lnSpc>
              <a:spcBef>
                <a:spcPts val="400"/>
              </a:spcBef>
            </a:pPr>
            <a:r>
              <a:rPr lang="en-GB" sz="1800" dirty="0">
                <a:latin typeface="Arial Rounded MT Bold" pitchFamily="34" charset="0"/>
              </a:rPr>
              <a:t>If </a:t>
            </a:r>
            <a:r>
              <a:rPr lang="en-GB" sz="1800" dirty="0" smtClean="0">
                <a:latin typeface="Arial Rounded MT Bold" pitchFamily="34" charset="0"/>
              </a:rPr>
              <a:t>A</a:t>
            </a:r>
            <a:r>
              <a:rPr lang="en-GB" sz="1800" baseline="-25000" dirty="0" smtClean="0">
                <a:latin typeface="Arial Rounded MT Bold" pitchFamily="34" charset="0"/>
              </a:rPr>
              <a:t>CLS</a:t>
            </a:r>
            <a:r>
              <a:rPr lang="en-GB" sz="1800" dirty="0" smtClean="0">
                <a:latin typeface="Arial Rounded MT Bold" pitchFamily="34" charset="0"/>
              </a:rPr>
              <a:t>= </a:t>
            </a:r>
            <a:r>
              <a:rPr lang="en-GB" sz="1800" dirty="0" err="1">
                <a:latin typeface="Arial Rounded MT Bold" pitchFamily="34" charset="0"/>
              </a:rPr>
              <a:t>lOOk</a:t>
            </a:r>
            <a:r>
              <a:rPr lang="en-GB" sz="1800" dirty="0">
                <a:latin typeface="Arial Rounded MT Bold" pitchFamily="34" charset="0"/>
              </a:rPr>
              <a:t>,  BW = 10Hz then GBP = </a:t>
            </a:r>
            <a:r>
              <a:rPr lang="en-GB" sz="1800" dirty="0" err="1">
                <a:latin typeface="Arial Rounded MT Bold" pitchFamily="34" charset="0"/>
              </a:rPr>
              <a:t>IMHz</a:t>
            </a:r>
            <a:endParaRPr lang="en-GB" sz="1800" dirty="0">
              <a:latin typeface="Arial Rounded MT Bold" pitchFamily="34" charset="0"/>
            </a:endParaRPr>
          </a:p>
          <a:p>
            <a:endParaRPr lang="en-GB" sz="1800" dirty="0">
              <a:latin typeface="Arial Rounded MT Bold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800" dirty="0">
                <a:latin typeface="Arial Rounded MT Bold" pitchFamily="34" charset="0"/>
              </a:rPr>
              <a:t>If </a:t>
            </a:r>
            <a:r>
              <a:rPr lang="en-GB" sz="1800" dirty="0" smtClean="0">
                <a:latin typeface="Arial Rounded MT Bold" pitchFamily="34" charset="0"/>
              </a:rPr>
              <a:t>A</a:t>
            </a:r>
            <a:r>
              <a:rPr lang="en-GB" sz="1800" baseline="-25000" dirty="0" smtClean="0">
                <a:latin typeface="Arial Rounded MT Bold" pitchFamily="34" charset="0"/>
              </a:rPr>
              <a:t>CLS </a:t>
            </a:r>
            <a:r>
              <a:rPr lang="en-GB" sz="1800" dirty="0" smtClean="0">
                <a:latin typeface="Arial Rounded MT Bold" pitchFamily="34" charset="0"/>
              </a:rPr>
              <a:t> </a:t>
            </a:r>
            <a:r>
              <a:rPr lang="en-GB" sz="1800" dirty="0">
                <a:latin typeface="Arial Rounded MT Bold" pitchFamily="34" charset="0"/>
              </a:rPr>
              <a:t>= 1, BW = 1 MHz then GBP = I MHz We can </a:t>
            </a:r>
            <a:r>
              <a:rPr lang="en-GB" sz="180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trade off gain</a:t>
            </a:r>
            <a:r>
              <a:rPr lang="en-GB" sz="1800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 </a:t>
            </a:r>
            <a:r>
              <a:rPr lang="en-GB" sz="180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for bandwidth</a:t>
            </a:r>
            <a:r>
              <a:rPr lang="en-GB" sz="1800" dirty="0">
                <a:latin typeface="Arial Rounded MT Bold" pitchFamily="34" charset="0"/>
              </a:rPr>
              <a:t>.</a:t>
            </a:r>
          </a:p>
          <a:p>
            <a:pPr>
              <a:lnSpc>
                <a:spcPct val="110000"/>
              </a:lnSpc>
            </a:pPr>
            <a:endParaRPr lang="en-GB" sz="1800" dirty="0">
              <a:latin typeface="Arial Rounded MT Bold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800" dirty="0">
                <a:latin typeface="Arial Rounded MT Bold" pitchFamily="34" charset="0"/>
              </a:rPr>
              <a:t>NOTE: Gain is </a:t>
            </a:r>
            <a:r>
              <a:rPr lang="en-GB" sz="1800" dirty="0" smtClean="0">
                <a:solidFill>
                  <a:srgbClr val="FF3300"/>
                </a:solidFill>
                <a:latin typeface="Arial Rounded MT Bold" pitchFamily="34" charset="0"/>
              </a:rPr>
              <a:t>A</a:t>
            </a:r>
            <a:r>
              <a:rPr lang="en-GB" sz="1800" baseline="-25000" dirty="0" smtClean="0">
                <a:solidFill>
                  <a:srgbClr val="FF3300"/>
                </a:solidFill>
                <a:latin typeface="Arial Rounded MT Bold" pitchFamily="34" charset="0"/>
              </a:rPr>
              <a:t>CLS</a:t>
            </a:r>
            <a:r>
              <a:rPr lang="en-GB" sz="1800" dirty="0" smtClean="0">
                <a:latin typeface="Arial Rounded MT Bold" pitchFamily="34" charset="0"/>
              </a:rPr>
              <a:t> </a:t>
            </a:r>
            <a:r>
              <a:rPr lang="en-GB" sz="1800" dirty="0">
                <a:latin typeface="Arial Rounded MT Bold" pitchFamily="34" charset="0"/>
              </a:rPr>
              <a:t>which is the same for the basic inverter and non-inverter. It is </a:t>
            </a:r>
            <a:r>
              <a:rPr lang="en-GB" sz="1800" dirty="0">
                <a:solidFill>
                  <a:srgbClr val="FF3300"/>
                </a:solidFill>
                <a:latin typeface="Arial Rounded MT Bold" pitchFamily="34" charset="0"/>
              </a:rPr>
              <a:t>= 1/</a:t>
            </a:r>
            <a:r>
              <a:rPr lang="en-GB" sz="18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.</a:t>
            </a:r>
          </a:p>
          <a:p>
            <a:pPr>
              <a:lnSpc>
                <a:spcPct val="110000"/>
              </a:lnSpc>
            </a:pPr>
            <a:endParaRPr lang="en-GB" sz="1800" b="1" dirty="0">
              <a:solidFill>
                <a:srgbClr val="FF3300"/>
              </a:solidFill>
              <a:latin typeface="Arial Rounded MT Bold" pitchFamily="34" charset="0"/>
              <a:sym typeface="Symbol" pitchFamily="18" charset="2"/>
            </a:endParaRPr>
          </a:p>
          <a:p>
            <a:pPr>
              <a:lnSpc>
                <a:spcPct val="110000"/>
              </a:lnSpc>
            </a:pPr>
            <a:r>
              <a:rPr lang="en-GB" sz="18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We must not use the term </a:t>
            </a:r>
            <a:r>
              <a:rPr lang="en-GB" sz="1800" b="1" dirty="0" smtClean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A</a:t>
            </a:r>
            <a:r>
              <a:rPr lang="en-GB" sz="1800" b="1" baseline="-25000" dirty="0" smtClean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CL</a:t>
            </a:r>
            <a:r>
              <a:rPr lang="en-GB" sz="1800" b="1" dirty="0" smtClean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 </a:t>
            </a:r>
            <a:r>
              <a:rPr lang="en-GB" sz="18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when calculating GBP unless we use the expression :</a:t>
            </a:r>
          </a:p>
          <a:p>
            <a:pPr>
              <a:lnSpc>
                <a:spcPct val="110000"/>
              </a:lnSpc>
            </a:pPr>
            <a:endParaRPr lang="en-GB" sz="1800" b="1" dirty="0">
              <a:solidFill>
                <a:srgbClr val="FF3300"/>
              </a:solidFill>
              <a:latin typeface="Arial Rounded MT Bold" pitchFamily="34" charset="0"/>
              <a:sym typeface="Symbol" pitchFamily="18" charset="2"/>
            </a:endParaRPr>
          </a:p>
          <a:p>
            <a:pPr>
              <a:lnSpc>
                <a:spcPct val="110000"/>
              </a:lnSpc>
            </a:pPr>
            <a:r>
              <a:rPr lang="en-GB" sz="1800" b="1" i="1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f</a:t>
            </a:r>
            <a:r>
              <a:rPr lang="en-GB" sz="1800" b="1" i="1" baseline="-25000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t</a:t>
            </a:r>
            <a:r>
              <a:rPr lang="en-GB" sz="1800" b="1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 =  </a:t>
            </a:r>
            <a:r>
              <a:rPr lang="en-GB" sz="1800" b="1" dirty="0" smtClean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A</a:t>
            </a:r>
            <a:r>
              <a:rPr lang="en-GB" sz="1800" b="1" baseline="-25000" dirty="0" smtClean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CL</a:t>
            </a:r>
            <a:r>
              <a:rPr lang="en-GB" sz="1800" b="1" dirty="0" smtClean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 </a:t>
            </a:r>
            <a:r>
              <a:rPr lang="en-GB" sz="1800" b="1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x BW   for a NON-INVERTING</a:t>
            </a:r>
            <a:r>
              <a:rPr lang="en-GB" sz="18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 amplifier and</a:t>
            </a:r>
          </a:p>
          <a:p>
            <a:pPr>
              <a:lnSpc>
                <a:spcPct val="110000"/>
              </a:lnSpc>
            </a:pPr>
            <a:endParaRPr lang="en-GB" sz="1800" b="1" dirty="0">
              <a:solidFill>
                <a:srgbClr val="FF3300"/>
              </a:solidFill>
              <a:latin typeface="Arial Rounded MT Bold" pitchFamily="34" charset="0"/>
              <a:sym typeface="Symbol" pitchFamily="18" charset="2"/>
            </a:endParaRPr>
          </a:p>
          <a:p>
            <a:pPr>
              <a:lnSpc>
                <a:spcPct val="110000"/>
              </a:lnSpc>
            </a:pPr>
            <a:r>
              <a:rPr lang="en-GB" sz="1800" b="1" i="1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f</a:t>
            </a:r>
            <a:r>
              <a:rPr lang="en-GB" sz="1800" b="1" i="1" baseline="-25000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t</a:t>
            </a:r>
            <a:r>
              <a:rPr lang="en-GB" sz="1800" b="1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 =  ( 1 – </a:t>
            </a:r>
            <a:r>
              <a:rPr lang="en-GB" sz="1800" b="1" dirty="0" smtClean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A</a:t>
            </a:r>
            <a:r>
              <a:rPr lang="en-GB" sz="1800" b="1" baseline="-25000" dirty="0" smtClean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CL</a:t>
            </a:r>
            <a:r>
              <a:rPr lang="en-GB" sz="1800" b="1" dirty="0" smtClean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)</a:t>
            </a:r>
            <a:r>
              <a:rPr lang="en-GB" sz="1800" b="1" baseline="-25000" dirty="0" smtClean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) </a:t>
            </a:r>
            <a:r>
              <a:rPr lang="en-GB" sz="1800" b="1" dirty="0" smtClean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 </a:t>
            </a:r>
            <a:r>
              <a:rPr lang="en-GB" sz="1800" b="1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x BW</a:t>
            </a:r>
            <a:r>
              <a:rPr lang="en-GB" sz="18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 </a:t>
            </a:r>
            <a:r>
              <a:rPr lang="en-GB" sz="1800" b="1" dirty="0">
                <a:solidFill>
                  <a:schemeClr val="accent2"/>
                </a:solidFill>
                <a:latin typeface="Arial Rounded MT Bold" pitchFamily="34" charset="0"/>
                <a:sym typeface="Symbol" pitchFamily="18" charset="2"/>
              </a:rPr>
              <a:t>for an INVERTING</a:t>
            </a:r>
            <a:r>
              <a:rPr lang="en-GB" sz="18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 amplifier, </a:t>
            </a:r>
            <a:r>
              <a:rPr lang="en-GB" sz="1800" b="1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where </a:t>
            </a:r>
            <a:r>
              <a:rPr lang="en-GB" sz="1800" b="1" smtClean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A</a:t>
            </a:r>
            <a:r>
              <a:rPr lang="en-GB" sz="1800" b="1" baseline="-25000" smtClean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CL</a:t>
            </a:r>
            <a:r>
              <a:rPr lang="en-GB" sz="1800" b="1" smtClean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 </a:t>
            </a:r>
            <a:r>
              <a:rPr lang="en-GB" sz="18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is a negative quantity = - </a:t>
            </a:r>
            <a:r>
              <a:rPr lang="en-GB" sz="1800" b="1" dirty="0" err="1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Rf</a:t>
            </a:r>
            <a:r>
              <a:rPr lang="en-GB" sz="18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/</a:t>
            </a:r>
            <a:r>
              <a:rPr lang="en-GB" sz="1800" b="1" dirty="0" err="1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Ri</a:t>
            </a:r>
            <a:endParaRPr lang="en-GB" sz="1800" b="1" i="1" baseline="-25000" dirty="0">
              <a:solidFill>
                <a:srgbClr val="FF3300"/>
              </a:solidFill>
              <a:latin typeface="Arial Rounded MT Bold" pitchFamily="34" charset="0"/>
              <a:sym typeface="Symbol" pitchFamily="18" charset="2"/>
            </a:endParaRPr>
          </a:p>
          <a:p>
            <a:pPr>
              <a:lnSpc>
                <a:spcPct val="110000"/>
              </a:lnSpc>
            </a:pPr>
            <a:endParaRPr lang="en-GB" sz="1800" b="1" i="1" dirty="0">
              <a:solidFill>
                <a:srgbClr val="FF3300"/>
              </a:solidFill>
              <a:latin typeface="Arial Rounded MT Bold" pitchFamily="34" charset="0"/>
              <a:sym typeface="Symbol" pitchFamily="18" charset="2"/>
            </a:endParaRPr>
          </a:p>
          <a:p>
            <a:pPr>
              <a:lnSpc>
                <a:spcPct val="110000"/>
              </a:lnSpc>
            </a:pPr>
            <a:r>
              <a:rPr lang="en-GB" sz="1800" b="1" dirty="0">
                <a:solidFill>
                  <a:srgbClr val="FF3300"/>
                </a:solidFill>
                <a:latin typeface="Arial Rounded MT Bold" pitchFamily="34" charset="0"/>
                <a:sym typeface="Symbol" pitchFamily="18" charset="2"/>
              </a:rPr>
              <a:t> </a:t>
            </a:r>
            <a:endParaRPr lang="en-GB" sz="1800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BC64-0CE7-47BC-AA0D-5B412DB3DF4D}" type="slidenum">
              <a:rPr lang="en-GB"/>
              <a:pPr/>
              <a:t>5</a:t>
            </a:fld>
            <a:endParaRPr lang="en-GB"/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762000" y="381000"/>
            <a:ext cx="5638800" cy="758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10000"/>
              </a:lnSpc>
            </a:pPr>
            <a:r>
              <a:rPr lang="en-GB" sz="1800">
                <a:latin typeface="Arial Rounded MT Bold" pitchFamily="34" charset="0"/>
              </a:rPr>
              <a:t>In practice the bandwidth available at a given gain may be less than that calculated above if</a:t>
            </a:r>
          </a:p>
          <a:p>
            <a:r>
              <a:rPr lang="en-GB" sz="1800">
                <a:latin typeface="Arial Rounded MT Bold" pitchFamily="34" charset="0"/>
              </a:rPr>
              <a:t>the output signal is large. This is due to the </a:t>
            </a:r>
            <a:r>
              <a:rPr lang="en-GB" sz="1800">
                <a:solidFill>
                  <a:srgbClr val="FF3300"/>
                </a:solidFill>
                <a:latin typeface="Arial Rounded MT Bold" pitchFamily="34" charset="0"/>
              </a:rPr>
              <a:t>slew rate limiting</a:t>
            </a:r>
            <a:r>
              <a:rPr lang="en-GB" sz="1800">
                <a:latin typeface="Arial Rounded MT Bold" pitchFamily="34" charset="0"/>
              </a:rPr>
              <a:t> of the output signal. </a:t>
            </a:r>
          </a:p>
          <a:p>
            <a:endParaRPr lang="en-GB" sz="1800">
              <a:latin typeface="Arial Rounded MT Bold" pitchFamily="34" charset="0"/>
            </a:endParaRPr>
          </a:p>
          <a:p>
            <a:r>
              <a:rPr lang="en-GB" sz="1800">
                <a:latin typeface="Arial Rounded MT Bold" pitchFamily="34" charset="0"/>
              </a:rPr>
              <a:t>A large amplitude signal has a fast rising edge.</a:t>
            </a:r>
          </a:p>
          <a:p>
            <a:r>
              <a:rPr lang="en-GB" sz="1800">
                <a:latin typeface="Arial Rounded MT Bold" pitchFamily="34" charset="0"/>
              </a:rPr>
              <a:t> If it rises faster than the max. allowed by the slew rate then distortion of the output wave will result. </a:t>
            </a:r>
            <a:r>
              <a:rPr lang="en-GB" sz="1800">
                <a:solidFill>
                  <a:srgbClr val="FF3300"/>
                </a:solidFill>
                <a:latin typeface="Arial Rounded MT Bold" pitchFamily="34" charset="0"/>
              </a:rPr>
              <a:t>( See later notes).</a:t>
            </a:r>
          </a:p>
          <a:p>
            <a:endParaRPr lang="en-GB" sz="1800">
              <a:latin typeface="Arial Rounded MT Bold" pitchFamily="34" charset="0"/>
            </a:endParaRPr>
          </a:p>
          <a:p>
            <a:endParaRPr lang="en-GB" sz="1800">
              <a:latin typeface="Arial Rounded MT Bold" pitchFamily="34" charset="0"/>
            </a:endParaRPr>
          </a:p>
          <a:p>
            <a:r>
              <a:rPr lang="en-GB" sz="1800">
                <a:latin typeface="Arial Rounded MT Bold" pitchFamily="34" charset="0"/>
              </a:rPr>
              <a:t>The open loop frequency response curve is shown above. </a:t>
            </a:r>
          </a:p>
          <a:p>
            <a:endParaRPr lang="en-GB" sz="1800">
              <a:latin typeface="Arial Rounded MT Bold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800">
                <a:latin typeface="Arial Rounded MT Bold" pitchFamily="34" charset="0"/>
              </a:rPr>
              <a:t>A</a:t>
            </a:r>
            <a:r>
              <a:rPr lang="en-GB" sz="1800" baseline="-25000">
                <a:latin typeface="Arial Rounded MT Bold" pitchFamily="34" charset="0"/>
              </a:rPr>
              <a:t>OL</a:t>
            </a:r>
            <a:r>
              <a:rPr lang="en-GB" sz="1800">
                <a:latin typeface="Arial Rounded MT Bold" pitchFamily="34" charset="0"/>
              </a:rPr>
              <a:t> has so far been specified without reference to frequency. However, op-amps are designed with an </a:t>
            </a:r>
            <a:r>
              <a:rPr lang="en-GB" sz="1800">
                <a:solidFill>
                  <a:srgbClr val="FF3300"/>
                </a:solidFill>
                <a:latin typeface="Arial Rounded MT Bold" pitchFamily="34" charset="0"/>
              </a:rPr>
              <a:t>A</a:t>
            </a:r>
            <a:r>
              <a:rPr lang="en-GB" sz="1800" baseline="-25000">
                <a:solidFill>
                  <a:srgbClr val="FF3300"/>
                </a:solidFill>
                <a:latin typeface="Arial Rounded MT Bold" pitchFamily="34" charset="0"/>
              </a:rPr>
              <a:t>OL</a:t>
            </a:r>
            <a:r>
              <a:rPr lang="en-GB" sz="1800">
                <a:solidFill>
                  <a:srgbClr val="FF3300"/>
                </a:solidFill>
                <a:latin typeface="Arial Rounded MT Bold" pitchFamily="34" charset="0"/>
              </a:rPr>
              <a:t> which is frequency dependent</a:t>
            </a:r>
            <a:r>
              <a:rPr lang="en-GB" sz="1800">
                <a:latin typeface="Arial Rounded MT Bold" pitchFamily="34" charset="0"/>
              </a:rPr>
              <a:t>. This means that the open loop gain of the op-amp A</a:t>
            </a:r>
            <a:r>
              <a:rPr lang="en-GB" sz="1800" baseline="-25000">
                <a:latin typeface="Arial Rounded MT Bold" pitchFamily="34" charset="0"/>
              </a:rPr>
              <a:t>OL</a:t>
            </a:r>
            <a:r>
              <a:rPr lang="en-GB" sz="1800">
                <a:latin typeface="Arial Rounded MT Bold" pitchFamily="34" charset="0"/>
              </a:rPr>
              <a:t> may be, say </a:t>
            </a:r>
            <a:r>
              <a:rPr lang="en-GB" sz="1800">
                <a:solidFill>
                  <a:srgbClr val="FF3300"/>
                </a:solidFill>
                <a:latin typeface="Arial Rounded MT Bold" pitchFamily="34" charset="0"/>
              </a:rPr>
              <a:t>200,000 at d.c.</a:t>
            </a:r>
            <a:r>
              <a:rPr lang="en-GB" sz="1800">
                <a:latin typeface="Arial Rounded MT Bold" pitchFamily="34" charset="0"/>
              </a:rPr>
              <a:t> and very low frequencies but it will drop off dramatically as the frequency of the applied signal is increased. </a:t>
            </a:r>
          </a:p>
          <a:p>
            <a:pPr>
              <a:lnSpc>
                <a:spcPct val="110000"/>
              </a:lnSpc>
            </a:pPr>
            <a:r>
              <a:rPr lang="en-GB" sz="1800">
                <a:latin typeface="Arial Rounded MT Bold" pitchFamily="34" charset="0"/>
              </a:rPr>
              <a:t>That is, a l </a:t>
            </a:r>
            <a:r>
              <a:rPr lang="en-GB" sz="1800" b="1">
                <a:latin typeface="Arial Rounded MT Bold" pitchFamily="34" charset="0"/>
                <a:sym typeface="Symbol" pitchFamily="18" charset="2"/>
              </a:rPr>
              <a:t></a:t>
            </a:r>
            <a:r>
              <a:rPr lang="en-GB" sz="1800">
                <a:latin typeface="Arial Rounded MT Bold" pitchFamily="34" charset="0"/>
              </a:rPr>
              <a:t>V d.c. signal may well be amplified by 200,000 but the same size a.c. signal of say 100 kHz will only be amplified by a relatively small amount, say 10 times. </a:t>
            </a:r>
          </a:p>
          <a:p>
            <a:pPr>
              <a:spcBef>
                <a:spcPct val="50000"/>
              </a:spcBef>
            </a:pPr>
            <a:endParaRPr lang="en-GB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73A8B-7BA5-424C-AA3D-74C1DB8F4DAA}" type="slidenum">
              <a:rPr lang="en-GB"/>
              <a:pPr/>
              <a:t>6</a:t>
            </a:fld>
            <a:endParaRPr lang="en-GB"/>
          </a:p>
        </p:txBody>
      </p:sp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609600" y="533400"/>
            <a:ext cx="5715000" cy="1205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 Rounded MT Bold" pitchFamily="34" charset="0"/>
              </a:rPr>
              <a:t>Not only is the amplitude of the gain frequency dependent but so is </a:t>
            </a:r>
            <a:r>
              <a:rPr lang="en-GB" sz="1800" dirty="0">
                <a:solidFill>
                  <a:srgbClr val="0070C0"/>
                </a:solidFill>
                <a:latin typeface="Arial Rounded MT Bold" pitchFamily="34" charset="0"/>
              </a:rPr>
              <a:t>the phase relative shift </a:t>
            </a:r>
            <a:r>
              <a:rPr lang="en-GB" sz="1800" dirty="0">
                <a:latin typeface="Arial Rounded MT Bold" pitchFamily="34" charset="0"/>
              </a:rPr>
              <a:t>between the input and output of the amplifier. </a:t>
            </a:r>
          </a:p>
          <a:p>
            <a:pPr>
              <a:spcBef>
                <a:spcPct val="50000"/>
              </a:spcBef>
            </a:pPr>
            <a:r>
              <a:rPr lang="en-GB" sz="1800" dirty="0">
                <a:latin typeface="Arial Rounded MT Bold" pitchFamily="34" charset="0"/>
              </a:rPr>
              <a:t>This means that a </a:t>
            </a:r>
            <a:r>
              <a:rPr lang="en-GB" sz="1800" dirty="0">
                <a:solidFill>
                  <a:srgbClr val="FF3300"/>
                </a:solidFill>
                <a:latin typeface="Arial Rounded MT Bold" pitchFamily="34" charset="0"/>
              </a:rPr>
              <a:t>low frequency output signal</a:t>
            </a:r>
            <a:r>
              <a:rPr lang="en-GB" sz="1800" dirty="0">
                <a:latin typeface="Arial Rounded MT Bold" pitchFamily="34" charset="0"/>
              </a:rPr>
              <a:t> may well emerge </a:t>
            </a:r>
            <a:r>
              <a:rPr lang="en-GB" sz="1800" dirty="0">
                <a:solidFill>
                  <a:srgbClr val="FF3300"/>
                </a:solidFill>
                <a:latin typeface="Arial Rounded MT Bold" pitchFamily="34" charset="0"/>
              </a:rPr>
              <a:t>in phase</a:t>
            </a:r>
            <a:r>
              <a:rPr lang="en-GB" sz="1800" dirty="0">
                <a:latin typeface="Arial Rounded MT Bold" pitchFamily="34" charset="0"/>
              </a:rPr>
              <a:t> with its input, however, a </a:t>
            </a:r>
            <a:r>
              <a:rPr lang="en-GB" sz="1800" dirty="0">
                <a:solidFill>
                  <a:srgbClr val="FF3300"/>
                </a:solidFill>
                <a:latin typeface="Arial Rounded MT Bold" pitchFamily="34" charset="0"/>
              </a:rPr>
              <a:t>high frequency</a:t>
            </a:r>
            <a:r>
              <a:rPr lang="en-GB" sz="1800" dirty="0">
                <a:latin typeface="Arial Rounded MT Bold" pitchFamily="34" charset="0"/>
              </a:rPr>
              <a:t> signal may emerge phase </a:t>
            </a:r>
            <a:r>
              <a:rPr lang="en-GB" sz="1800" dirty="0">
                <a:solidFill>
                  <a:srgbClr val="FF3300"/>
                </a:solidFill>
                <a:latin typeface="Arial Rounded MT Bold" pitchFamily="34" charset="0"/>
              </a:rPr>
              <a:t>shifted relative to its input</a:t>
            </a:r>
            <a:r>
              <a:rPr lang="en-GB" sz="1800" dirty="0">
                <a:latin typeface="Arial Rounded MT Bold" pitchFamily="34" charset="0"/>
              </a:rPr>
              <a:t>. This will give rise to a </a:t>
            </a:r>
            <a:r>
              <a:rPr lang="en-GB" sz="1800" dirty="0">
                <a:solidFill>
                  <a:srgbClr val="FF3300"/>
                </a:solidFill>
                <a:latin typeface="Arial Rounded MT Bold" pitchFamily="34" charset="0"/>
              </a:rPr>
              <a:t>distortion</a:t>
            </a:r>
            <a:r>
              <a:rPr lang="en-GB" sz="1800" dirty="0">
                <a:latin typeface="Arial Rounded MT Bold" pitchFamily="34" charset="0"/>
              </a:rPr>
              <a:t> in the output signal.</a:t>
            </a:r>
          </a:p>
          <a:p>
            <a:pPr>
              <a:spcBef>
                <a:spcPct val="50000"/>
              </a:spcBef>
            </a:pPr>
            <a:r>
              <a:rPr lang="en-GB" sz="1800" dirty="0">
                <a:latin typeface="Arial Rounded MT Bold" pitchFamily="34" charset="0"/>
              </a:rPr>
              <a:t>If we apply negative feedback so that we produce a closed loop gain of 100 then the closed loop frequency response curve is as shown.</a:t>
            </a: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 dirty="0">
              <a:latin typeface="Arial Rounded MT Bold" pitchFamily="34" charset="0"/>
            </a:endParaRPr>
          </a:p>
        </p:txBody>
      </p:sp>
      <p:pic>
        <p:nvPicPr>
          <p:cNvPr id="8196" name="Picture 4" descr="C:\DOCUME~1\Dad\LOCALS~1\Temp\~AUT0002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" y="4038600"/>
            <a:ext cx="5638800" cy="3582988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ffectLst/>
        </p:spPr>
      </p:pic>
      <p:sp>
        <p:nvSpPr>
          <p:cNvPr id="8197" name="Line 5"/>
          <p:cNvSpPr>
            <a:spLocks noChangeShapeType="1"/>
          </p:cNvSpPr>
          <p:nvPr/>
        </p:nvSpPr>
        <p:spPr bwMode="auto">
          <a:xfrm>
            <a:off x="1600200" y="6516216"/>
            <a:ext cx="1524000" cy="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8" name="Line 6"/>
          <p:cNvSpPr>
            <a:spLocks noChangeShapeType="1"/>
          </p:cNvSpPr>
          <p:nvPr/>
        </p:nvSpPr>
        <p:spPr bwMode="auto">
          <a:xfrm>
            <a:off x="3124200" y="6477000"/>
            <a:ext cx="0" cy="68580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BB1F7-1591-4C04-A30A-10E2B8ACDDB9}" type="slidenum">
              <a:rPr lang="en-GB"/>
              <a:pPr/>
              <a:t>7</a:t>
            </a:fld>
            <a:endParaRPr lang="en-GB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533400" y="609600"/>
            <a:ext cx="563880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>
                <a:latin typeface="Arial Rounded MT Bold" pitchFamily="34" charset="0"/>
              </a:rPr>
              <a:t>However, for both curves there is no sudden, sharp transition in the gain response. In practice there is a gentle curve transition as shown below.</a:t>
            </a: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</p:txBody>
      </p:sp>
      <p:pic>
        <p:nvPicPr>
          <p:cNvPr id="9219" name="Picture 3" descr="C:\DOCUME~1\Dad\LOCALS~1\Temp\~AUT0003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2057400"/>
            <a:ext cx="6529388" cy="594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6C77-F1ED-4181-ABDF-A1F686050D4F}" type="slidenum">
              <a:rPr lang="en-GB"/>
              <a:pPr/>
              <a:t>8</a:t>
            </a:fld>
            <a:endParaRPr lang="en-GB"/>
          </a:p>
        </p:txBody>
      </p:sp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533400" y="457200"/>
            <a:ext cx="5715000" cy="503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FREQUENCY RESPONSE AND PHASE CHANGES IN NEGATIVE FEEDBACK AMPLIFIERS</a:t>
            </a:r>
          </a:p>
          <a:p>
            <a:pPr algn="just">
              <a:spcBef>
                <a:spcPct val="50000"/>
              </a:spcBef>
            </a:pPr>
            <a:r>
              <a:rPr lang="en-GB" sz="1800" b="1" dirty="0">
                <a:latin typeface="Arial Rounded MT Bold" pitchFamily="34" charset="0"/>
              </a:rPr>
              <a:t>An operational amplifier,  so far has been considered to have a gain that is independent of frequency and phase. In practice the </a:t>
            </a:r>
            <a:r>
              <a:rPr lang="en-GB" sz="1800" b="1" dirty="0">
                <a:solidFill>
                  <a:srgbClr val="FF3300"/>
                </a:solidFill>
                <a:latin typeface="Arial Rounded MT Bold" pitchFamily="34" charset="0"/>
              </a:rPr>
              <a:t>gain and phase response</a:t>
            </a:r>
            <a:r>
              <a:rPr lang="en-GB" sz="1800" b="1" dirty="0">
                <a:latin typeface="Arial Rounded MT Bold" pitchFamily="34" charset="0"/>
              </a:rPr>
              <a:t> of an op-amp. is both </a:t>
            </a:r>
            <a:r>
              <a:rPr lang="en-GB" sz="1800" b="1" dirty="0">
                <a:solidFill>
                  <a:srgbClr val="FF3300"/>
                </a:solidFill>
                <a:latin typeface="Arial Rounded MT Bold" pitchFamily="34" charset="0"/>
              </a:rPr>
              <a:t>frequency and phase dependent.</a:t>
            </a:r>
          </a:p>
          <a:p>
            <a:pPr algn="just">
              <a:spcBef>
                <a:spcPct val="50000"/>
              </a:spcBef>
            </a:pPr>
            <a:r>
              <a:rPr lang="en-GB" sz="1800" b="1" dirty="0">
                <a:latin typeface="Arial Rounded MT Bold" pitchFamily="34" charset="0"/>
              </a:rPr>
              <a:t>An op-amp. has an inherent gain response that goes all the way down to </a:t>
            </a:r>
            <a:r>
              <a:rPr lang="en-GB" sz="1800" b="1" dirty="0" err="1">
                <a:latin typeface="Arial Rounded MT Bold" pitchFamily="34" charset="0"/>
              </a:rPr>
              <a:t>d.c</a:t>
            </a:r>
            <a:r>
              <a:rPr lang="en-GB" sz="1800" b="1" dirty="0">
                <a:latin typeface="Arial Rounded MT Bold" pitchFamily="34" charset="0"/>
              </a:rPr>
              <a:t>., however, if we were to input a signal into an op-amp. through a capacitor then the response of the op-amp may be as shown below. This response is also typical for an </a:t>
            </a:r>
            <a:r>
              <a:rPr lang="en-GB" sz="1800" b="1" dirty="0" err="1">
                <a:latin typeface="Arial Rounded MT Bold" pitchFamily="34" charset="0"/>
              </a:rPr>
              <a:t>a.c</a:t>
            </a:r>
            <a:r>
              <a:rPr lang="en-GB" sz="1800" b="1" dirty="0">
                <a:latin typeface="Arial Rounded MT Bold" pitchFamily="34" charset="0"/>
              </a:rPr>
              <a:t>. coupled Common Emitter amplifier, for example.</a:t>
            </a:r>
          </a:p>
          <a:p>
            <a:pPr algn="just">
              <a:spcBef>
                <a:spcPct val="50000"/>
              </a:spcBef>
            </a:pPr>
            <a:endParaRPr lang="en-GB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  <a:p>
            <a:pPr algn="ctr">
              <a:spcBef>
                <a:spcPct val="50000"/>
              </a:spcBef>
            </a:pPr>
            <a:endParaRPr lang="en-GB" sz="1800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pic>
        <p:nvPicPr>
          <p:cNvPr id="10243" name="Picture 3" descr="C:\DOCUME~1\Dad\LOCALS~1\Temp\~AUT0004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029200"/>
            <a:ext cx="68580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D8EC0-4AC6-4B41-B978-17C0B218BC86}" type="slidenum">
              <a:rPr lang="en-GB"/>
              <a:pPr/>
              <a:t>9</a:t>
            </a:fld>
            <a:endParaRPr lang="en-GB"/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457200" y="685800"/>
            <a:ext cx="5867400" cy="6740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dirty="0">
                <a:latin typeface="Arial Rounded MT Bold" pitchFamily="34" charset="0"/>
              </a:rPr>
              <a:t>The low frequency roll off is associated with </a:t>
            </a:r>
            <a:r>
              <a:rPr lang="en-GB" sz="1800" dirty="0" err="1">
                <a:latin typeface="Arial Rounded MT Bold" pitchFamily="34" charset="0"/>
              </a:rPr>
              <a:t>Cin</a:t>
            </a:r>
            <a:r>
              <a:rPr lang="en-GB" sz="1800" dirty="0">
                <a:latin typeface="Arial Rounded MT Bold" pitchFamily="34" charset="0"/>
              </a:rPr>
              <a:t> and the high frequency roll off is associated with </a:t>
            </a:r>
            <a:r>
              <a:rPr lang="en-GB" sz="1800" dirty="0" err="1">
                <a:latin typeface="Arial Rounded MT Bold" pitchFamily="34" charset="0"/>
              </a:rPr>
              <a:t>Cout</a:t>
            </a:r>
            <a:r>
              <a:rPr lang="en-GB" sz="1800" dirty="0">
                <a:latin typeface="Arial Rounded MT Bold" pitchFamily="34" charset="0"/>
              </a:rPr>
              <a:t>.</a:t>
            </a:r>
          </a:p>
          <a:p>
            <a:endParaRPr lang="en-GB" sz="1800" dirty="0">
              <a:latin typeface="Arial Rounded MT Bold" pitchFamily="34" charset="0"/>
            </a:endParaRPr>
          </a:p>
          <a:p>
            <a:r>
              <a:rPr lang="en-GB" sz="1800" dirty="0">
                <a:latin typeface="Arial Rounded MT Bold" pitchFamily="34" charset="0"/>
              </a:rPr>
              <a:t>In the regions around the -3,dB points, phase changes are taking place</a:t>
            </a:r>
            <a:r>
              <a:rPr lang="en-GB" sz="1800" dirty="0" smtClean="0">
                <a:latin typeface="Arial Rounded MT Bold" pitchFamily="34" charset="0"/>
              </a:rPr>
              <a:t>. </a:t>
            </a:r>
            <a:endParaRPr lang="en-GB" sz="1800" dirty="0">
              <a:solidFill>
                <a:srgbClr val="FF0000"/>
              </a:solidFill>
              <a:latin typeface="Arial Rounded MT Bold" pitchFamily="34" charset="0"/>
            </a:endParaRPr>
          </a:p>
          <a:p>
            <a:endParaRPr lang="en-GB" sz="1800" dirty="0">
              <a:latin typeface="Arial Rounded MT Bold" pitchFamily="34" charset="0"/>
            </a:endParaRPr>
          </a:p>
          <a:p>
            <a:r>
              <a:rPr lang="en-GB" sz="1800" dirty="0">
                <a:latin typeface="Arial Rounded MT Bold" pitchFamily="34" charset="0"/>
              </a:rPr>
              <a:t>Within the </a:t>
            </a:r>
            <a:r>
              <a:rPr lang="en-GB" sz="1800" dirty="0" err="1">
                <a:latin typeface="Arial Rounded MT Bold" pitchFamily="34" charset="0"/>
              </a:rPr>
              <a:t>midband</a:t>
            </a:r>
            <a:r>
              <a:rPr lang="en-GB" sz="1800" dirty="0">
                <a:latin typeface="Arial Rounded MT Bold" pitchFamily="34" charset="0"/>
              </a:rPr>
              <a:t> region it is assumed that no phase changes take place. </a:t>
            </a:r>
            <a:r>
              <a:rPr lang="en-GB" sz="1800" dirty="0" smtClean="0">
                <a:solidFill>
                  <a:srgbClr val="FF0000"/>
                </a:solidFill>
                <a:latin typeface="Arial Rounded MT Bold" pitchFamily="34" charset="0"/>
              </a:rPr>
              <a:t>(Apart from -180 degrees for an inverter).</a:t>
            </a:r>
            <a:endParaRPr lang="en-GB" sz="1800" dirty="0">
              <a:latin typeface="Arial Rounded MT Bold" pitchFamily="34" charset="0"/>
            </a:endParaRPr>
          </a:p>
          <a:p>
            <a:endParaRPr lang="en-GB" sz="1800" dirty="0">
              <a:latin typeface="Arial Rounded MT Bold" pitchFamily="34" charset="0"/>
            </a:endParaRPr>
          </a:p>
          <a:p>
            <a:r>
              <a:rPr lang="en-GB" sz="1800" dirty="0">
                <a:solidFill>
                  <a:srgbClr val="FF0000"/>
                </a:solidFill>
                <a:latin typeface="Arial Rounded MT Bold" pitchFamily="34" charset="0"/>
              </a:rPr>
              <a:t>It is important to realise that relative phase changes between different frequency components gives rise to distortion of the output signal. </a:t>
            </a:r>
          </a:p>
          <a:p>
            <a:endParaRPr lang="en-GB" sz="1800" dirty="0">
              <a:latin typeface="Arial Rounded MT Bold" pitchFamily="34" charset="0"/>
            </a:endParaRPr>
          </a:p>
          <a:p>
            <a:r>
              <a:rPr lang="en-GB" sz="1800" dirty="0">
                <a:solidFill>
                  <a:srgbClr val="FF0000"/>
                </a:solidFill>
                <a:latin typeface="Arial Rounded MT Bold" pitchFamily="34" charset="0"/>
              </a:rPr>
              <a:t>Consequently signals </a:t>
            </a:r>
            <a:r>
              <a:rPr lang="en-GB" sz="1800" dirty="0" smtClean="0">
                <a:solidFill>
                  <a:srgbClr val="FF0000"/>
                </a:solidFill>
                <a:latin typeface="Arial Rounded MT Bold" pitchFamily="34" charset="0"/>
              </a:rPr>
              <a:t>with </a:t>
            </a:r>
            <a:r>
              <a:rPr lang="en-GB" sz="1800" dirty="0">
                <a:solidFill>
                  <a:srgbClr val="FF0000"/>
                </a:solidFill>
                <a:latin typeface="Arial Rounded MT Bold" pitchFamily="34" charset="0"/>
              </a:rPr>
              <a:t>frequency</a:t>
            </a:r>
          </a:p>
          <a:p>
            <a:r>
              <a:rPr lang="en-GB" sz="1800" dirty="0">
                <a:solidFill>
                  <a:srgbClr val="FF0000"/>
                </a:solidFill>
                <a:latin typeface="Arial Rounded MT Bold" pitchFamily="34" charset="0"/>
              </a:rPr>
              <a:t>components outside the </a:t>
            </a:r>
            <a:r>
              <a:rPr lang="en-GB" sz="1800" dirty="0" err="1">
                <a:solidFill>
                  <a:srgbClr val="FF0000"/>
                </a:solidFill>
                <a:latin typeface="Arial Rounded MT Bold" pitchFamily="34" charset="0"/>
              </a:rPr>
              <a:t>midband</a:t>
            </a:r>
            <a:r>
              <a:rPr lang="en-GB" sz="1800" dirty="0">
                <a:solidFill>
                  <a:srgbClr val="FF0000"/>
                </a:solidFill>
                <a:latin typeface="Arial Rounded MT Bold" pitchFamily="34" charset="0"/>
              </a:rPr>
              <a:t> region may well have a significant amount of distortion associated with them. </a:t>
            </a:r>
          </a:p>
          <a:p>
            <a:endParaRPr lang="en-GB" sz="1800" dirty="0">
              <a:solidFill>
                <a:srgbClr val="FF0000"/>
              </a:solidFill>
              <a:latin typeface="Arial Rounded MT Bold" pitchFamily="34" charset="0"/>
            </a:endParaRPr>
          </a:p>
          <a:p>
            <a:r>
              <a:rPr lang="en-GB" sz="1800" dirty="0">
                <a:solidFill>
                  <a:srgbClr val="FF0000"/>
                </a:solidFill>
                <a:latin typeface="Arial Rounded MT Bold" pitchFamily="34" charset="0"/>
              </a:rPr>
              <a:t>Signals with frequency components near the low frequency cut -off will be phase shifted as</a:t>
            </a:r>
          </a:p>
          <a:p>
            <a:r>
              <a:rPr lang="en-GB" sz="1800" dirty="0">
                <a:solidFill>
                  <a:srgbClr val="FF0000"/>
                </a:solidFill>
                <a:latin typeface="Arial Rounded MT Bold" pitchFamily="34" charset="0"/>
              </a:rPr>
              <a:t>shown below.</a:t>
            </a:r>
          </a:p>
          <a:p>
            <a:endParaRPr lang="en-GB" sz="1800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F7C8A-CB76-43F8-8494-8D0459B7E2FF}" type="slidenum">
              <a:rPr lang="en-GB"/>
              <a:pPr/>
              <a:t>10</a:t>
            </a:fld>
            <a:endParaRPr lang="en-GB"/>
          </a:p>
        </p:txBody>
      </p:sp>
      <p:pic>
        <p:nvPicPr>
          <p:cNvPr id="12290" name="Picture 2" descr="C:\DOCUME~1\Dad\LOCALS~1\Temp\~AUT0005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" y="381000"/>
            <a:ext cx="5715000" cy="2217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228600" y="2971800"/>
            <a:ext cx="6019800" cy="9159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</a:rPr>
              <a:t>Signals with frequency components near the </a:t>
            </a:r>
            <a:r>
              <a:rPr lang="en-GB" sz="1800" b="1">
                <a:solidFill>
                  <a:srgbClr val="FF3300"/>
                </a:solidFill>
                <a:latin typeface="Arial Rounded MT Bold" pitchFamily="34" charset="0"/>
              </a:rPr>
              <a:t>high cut-off frequency</a:t>
            </a:r>
            <a:r>
              <a:rPr lang="en-GB" sz="1800" b="1">
                <a:latin typeface="Arial Rounded MT Bold" pitchFamily="34" charset="0"/>
              </a:rPr>
              <a:t> will be phase shifted as shown below:  </a:t>
            </a:r>
          </a:p>
        </p:txBody>
      </p:sp>
      <p:pic>
        <p:nvPicPr>
          <p:cNvPr id="12295" name="Picture 7" descr="C:\DOCUME~1\Dad\LOCALS~1\Temp\~AUT0007.bm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267200"/>
            <a:ext cx="6858000" cy="273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296" name="Line 8"/>
          <p:cNvSpPr>
            <a:spLocks noChangeShapeType="1"/>
          </p:cNvSpPr>
          <p:nvPr/>
        </p:nvSpPr>
        <p:spPr bwMode="auto">
          <a:xfrm flipH="1">
            <a:off x="1447800" y="6705600"/>
            <a:ext cx="35814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914400" y="6553200"/>
            <a:ext cx="9144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/>
              <a:t>-90</a:t>
            </a:r>
            <a:r>
              <a:rPr lang="en-GB" sz="1600" b="1">
                <a:cs typeface="Times New Roman" pitchFamily="18" charset="0"/>
              </a:rPr>
              <a:t>°</a:t>
            </a:r>
            <a:endParaRPr lang="en-GB" sz="1600" b="1"/>
          </a:p>
        </p:txBody>
      </p:sp>
      <p:sp>
        <p:nvSpPr>
          <p:cNvPr id="12298" name="Rectangle 10"/>
          <p:cNvSpPr>
            <a:spLocks noChangeArrowheads="1"/>
          </p:cNvSpPr>
          <p:nvPr/>
        </p:nvSpPr>
        <p:spPr bwMode="auto">
          <a:xfrm>
            <a:off x="5029200" y="4114800"/>
            <a:ext cx="1219200" cy="3810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9" name="Rectangle 11"/>
          <p:cNvSpPr>
            <a:spLocks noChangeArrowheads="1"/>
          </p:cNvSpPr>
          <p:nvPr/>
        </p:nvSpPr>
        <p:spPr bwMode="auto">
          <a:xfrm>
            <a:off x="5486400" y="4114800"/>
            <a:ext cx="762000" cy="1371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9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98A12-BCD6-4055-BF3C-ACA8F1AD2419}" type="slidenum">
              <a:rPr lang="en-GB"/>
              <a:pPr/>
              <a:t>11</a:t>
            </a:fld>
            <a:endParaRPr lang="en-GB"/>
          </a:p>
        </p:txBody>
      </p:sp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533400" y="533400"/>
            <a:ext cx="5791200" cy="641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>
                <a:latin typeface="Arial Rounded MT Bold" pitchFamily="34" charset="0"/>
              </a:rPr>
              <a:t>Some signals may contain frequencies throughout the audio spectrum and consequently the phase response will be as shown below:</a:t>
            </a: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 algn="ctr">
              <a:spcBef>
                <a:spcPct val="50000"/>
              </a:spcBef>
            </a:pPr>
            <a:r>
              <a:rPr lang="en-GB" sz="18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OPERATIONAL AMPLIFIER FREQUENCY RESPONSE</a:t>
            </a:r>
          </a:p>
          <a:p>
            <a:pPr>
              <a:spcBef>
                <a:spcPct val="50000"/>
              </a:spcBef>
            </a:pPr>
            <a:r>
              <a:rPr lang="en-GB" sz="1800" b="1" i="1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	</a:t>
            </a:r>
            <a:r>
              <a:rPr lang="en-GB" sz="1400" b="1" i="1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USING THE WORKBENCH BODE PLOTTER</a:t>
            </a:r>
            <a:r>
              <a:rPr lang="en-GB" sz="14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	</a:t>
            </a:r>
            <a:r>
              <a:rPr lang="en-GB" sz="18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	</a:t>
            </a:r>
            <a:r>
              <a:rPr lang="en-GB" sz="1800">
                <a:latin typeface="Arial Rounded MT Bold" pitchFamily="34" charset="0"/>
              </a:rPr>
              <a:t> </a:t>
            </a: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</p:txBody>
      </p:sp>
      <p:pic>
        <p:nvPicPr>
          <p:cNvPr id="14340" name="Picture 4" descr="C:\DOCUME~1\Dad\LOCALS~1\Temp\~AUT0010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28800"/>
            <a:ext cx="6172200" cy="258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341" name="Line 5"/>
          <p:cNvSpPr>
            <a:spLocks noChangeShapeType="1"/>
          </p:cNvSpPr>
          <p:nvPr/>
        </p:nvSpPr>
        <p:spPr bwMode="auto">
          <a:xfrm flipH="1">
            <a:off x="1371600" y="2667000"/>
            <a:ext cx="182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457200" y="2438400"/>
            <a:ext cx="838200" cy="119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1"/>
              <a:t>+45</a:t>
            </a:r>
            <a:r>
              <a:rPr lang="en-GB" sz="1800" b="1">
                <a:cs typeface="Times New Roman" pitchFamily="18" charset="0"/>
              </a:rPr>
              <a:t>°</a:t>
            </a:r>
          </a:p>
          <a:p>
            <a:pPr>
              <a:spcBef>
                <a:spcPct val="50000"/>
              </a:spcBef>
            </a:pPr>
            <a:endParaRPr lang="en-GB" sz="1800" b="1"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GB" sz="1800" b="1">
                <a:cs typeface="Times New Roman" pitchFamily="18" charset="0"/>
              </a:rPr>
              <a:t>-45 °</a:t>
            </a:r>
          </a:p>
        </p:txBody>
      </p:sp>
      <p:sp>
        <p:nvSpPr>
          <p:cNvPr id="14343" name="Line 7"/>
          <p:cNvSpPr>
            <a:spLocks noChangeShapeType="1"/>
          </p:cNvSpPr>
          <p:nvPr/>
        </p:nvSpPr>
        <p:spPr bwMode="auto">
          <a:xfrm flipH="1">
            <a:off x="1295400" y="3352800"/>
            <a:ext cx="3581400" cy="762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5A789-CD5B-4C24-8EA3-61B543A9EBAD}" type="slidenum">
              <a:rPr lang="en-GB"/>
              <a:pPr/>
              <a:t>12</a:t>
            </a:fld>
            <a:endParaRPr lang="en-GB"/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609600" y="457200"/>
            <a:ext cx="571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pic>
        <p:nvPicPr>
          <p:cNvPr id="13318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381000"/>
            <a:ext cx="6019800" cy="595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92869-A8B3-43FB-97B1-8B82834993C6}" type="slidenum">
              <a:rPr lang="en-GB"/>
              <a:pPr/>
              <a:t>13</a:t>
            </a:fld>
            <a:endParaRPr lang="en-GB"/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457200" y="381000"/>
            <a:ext cx="5943600" cy="613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Set up the circuit as shown above.</a:t>
            </a:r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The Bode Plotter is found in the </a:t>
            </a:r>
            <a:r>
              <a:rPr lang="en-GB" sz="1800" b="1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“instruments”</a:t>
            </a: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 menu of EWB.</a:t>
            </a: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NB. The input  signal needs to be present but its value is unimportant.</a:t>
            </a: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EWB will automatically plot the frequency response using the  </a:t>
            </a:r>
            <a:r>
              <a:rPr lang="en-GB" sz="1800" b="1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Bode Plot</a:t>
            </a: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 facility.</a:t>
            </a: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Use the moveable marker , on the plot, to determine the </a:t>
            </a:r>
            <a:r>
              <a:rPr lang="en-GB" sz="1800" b="1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–3 dB point</a:t>
            </a: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 on the curve.</a:t>
            </a: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Note the frequency at which the gain ( vertical axis) drops by 3 dB’s.</a:t>
            </a: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The product of the gain and the bandwidth define the </a:t>
            </a:r>
            <a:r>
              <a:rPr lang="en-GB" sz="1800" b="1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GAIN BANDWIDTH PRODUCT</a:t>
            </a: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 of the op-amp.</a:t>
            </a:r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Sketch the response on the results sheet provided.</a:t>
            </a:r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Now change the 99k resistor to 9k and repeat the above process. </a:t>
            </a:r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eaLnBrk="0" hangingPunct="0"/>
            <a:endParaRPr lang="en-GB" sz="180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2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C1E5F-0053-47CE-B1F8-A509E547B3A5}" type="slidenum">
              <a:rPr lang="en-GB"/>
              <a:pPr/>
              <a:t>14</a:t>
            </a:fld>
            <a:endParaRPr lang="en-GB"/>
          </a:p>
        </p:txBody>
      </p:sp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609600" y="685800"/>
            <a:ext cx="5638800" cy="504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Compare the relative gains and bandwidths for both responses.</a:t>
            </a:r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Also compare the </a:t>
            </a:r>
            <a:r>
              <a:rPr lang="en-GB" sz="1800" b="1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GAIN BANDWIDTH PRODUCT</a:t>
            </a: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 for each case.</a:t>
            </a:r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What do you notice?</a:t>
            </a:r>
          </a:p>
          <a:p>
            <a:pPr eaLnBrk="0" hangingPunct="0">
              <a:spcBef>
                <a:spcPct val="50000"/>
              </a:spcBef>
            </a:pPr>
            <a:endParaRPr lang="en-GB" sz="1800" b="1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  </a:t>
            </a:r>
          </a:p>
          <a:p>
            <a:pPr algn="just" eaLnBrk="0" hangingPunct="0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 eaLnBrk="0" hangingPunct="0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 eaLnBrk="0" hangingPunct="0">
              <a:spcBef>
                <a:spcPct val="50000"/>
              </a:spcBef>
            </a:pPr>
            <a:endParaRPr lang="en-GB" sz="1800" b="1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 eaLnBrk="0" hangingPunct="0">
              <a:spcBef>
                <a:spcPct val="50000"/>
              </a:spcBef>
            </a:pPr>
            <a:r>
              <a:rPr lang="en-GB" sz="1800" b="1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eaLnBrk="0" hangingPunct="0">
              <a:spcBef>
                <a:spcPct val="50000"/>
              </a:spcBef>
            </a:pPr>
            <a:endParaRPr lang="en-GB" sz="1800" b="1">
              <a:latin typeface="Arial Rounded MT Bold" pitchFamily="34" charset="0"/>
              <a:cs typeface="Times New Roman" pitchFamily="18" charset="0"/>
            </a:endParaRPr>
          </a:p>
        </p:txBody>
      </p:sp>
      <p:graphicFrame>
        <p:nvGraphicFramePr>
          <p:cNvPr id="16412" name="Group 28"/>
          <p:cNvGraphicFramePr>
            <a:graphicFrameLocks noGrp="1"/>
          </p:cNvGraphicFramePr>
          <p:nvPr/>
        </p:nvGraphicFramePr>
        <p:xfrm>
          <a:off x="1143000" y="3048000"/>
          <a:ext cx="4495800" cy="1554480"/>
        </p:xfrm>
        <a:graphic>
          <a:graphicData uri="http://schemas.openxmlformats.org/drawingml/2006/table">
            <a:tbl>
              <a:tblPr/>
              <a:tblGrid>
                <a:gridCol w="1123950"/>
                <a:gridCol w="1123950"/>
                <a:gridCol w="1123950"/>
                <a:gridCol w="1123950"/>
              </a:tblGrid>
              <a:tr h="330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Gain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BW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GBP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99k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9k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6413" name="Text Box 29"/>
          <p:cNvSpPr txBox="1">
            <a:spLocks noChangeArrowheads="1"/>
          </p:cNvSpPr>
          <p:nvPr/>
        </p:nvSpPr>
        <p:spPr bwMode="auto">
          <a:xfrm>
            <a:off x="609600" y="5105400"/>
            <a:ext cx="5867400" cy="15240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r>
              <a:rPr lang="en-US" sz="1800" b="1">
                <a:latin typeface="Arial Rounded MT Bold" pitchFamily="34" charset="0"/>
              </a:rPr>
              <a:t>Sketch the responses for each case listed above and comment on your observations</a:t>
            </a:r>
            <a:r>
              <a:rPr lang="en-US" sz="1800">
                <a:latin typeface="Arial Rounded MT Bold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20690-7DC8-4718-966C-BE97FFEA8637}" type="slidenum">
              <a:rPr lang="en-GB"/>
              <a:pPr/>
              <a:t>15</a:t>
            </a:fld>
            <a:endParaRPr lang="en-GB"/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533400" y="304800"/>
            <a:ext cx="5791200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>
                <a:solidFill>
                  <a:schemeClr val="accent2"/>
                </a:solidFill>
                <a:latin typeface="Arial Rounded MT Bold" pitchFamily="34" charset="0"/>
                <a:cs typeface="Times New Roman" pitchFamily="18" charset="0"/>
              </a:rPr>
              <a:t>OPERATIONAL AMPLIFIER PHASE RESPONSE</a:t>
            </a:r>
            <a:r>
              <a:rPr lang="en-GB" sz="1600">
                <a:cs typeface="Times New Roman" pitchFamily="18" charset="0"/>
              </a:rPr>
              <a:t> </a:t>
            </a:r>
            <a:endParaRPr lang="en-GB" sz="1200">
              <a:cs typeface="Times New Roman" pitchFamily="18" charset="0"/>
            </a:endParaRPr>
          </a:p>
          <a:p>
            <a:pPr eaLnBrk="0" hangingPunct="0"/>
            <a:endParaRPr lang="en-GB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685800" y="685800"/>
            <a:ext cx="5715000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i="1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USING THE WORKBENCH BODE PLOTTER</a:t>
            </a:r>
          </a:p>
          <a:p>
            <a:pPr algn="ctr"/>
            <a:endParaRPr lang="en-GB" sz="1200" b="1" i="1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 algn="just"/>
            <a:r>
              <a:rPr lang="en-GB" sz="1400" b="1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Switch the Bode Plotter over to PHASE as shown below:</a:t>
            </a:r>
          </a:p>
          <a:p>
            <a:pPr algn="ctr"/>
            <a:endParaRPr lang="en-GB" sz="1400" b="1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 algn="ctr"/>
            <a:endParaRPr lang="en-GB" sz="1400" b="1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 algn="ctr"/>
            <a:endParaRPr lang="en-GB" sz="1200" b="1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 eaLnBrk="0" hangingPunct="0"/>
            <a:endParaRPr lang="en-GB" b="1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1981200"/>
            <a:ext cx="6096000" cy="196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457200" y="4343400"/>
            <a:ext cx="5943600" cy="480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en-GB" sz="1800" b="1" dirty="0">
                <a:cs typeface="Times New Roman" pitchFamily="18" charset="0"/>
              </a:rPr>
              <a:t>Determine the frequency at which the phase is at –45 degrees. It is currently showing Phase = -74.99 at a frequency of 37.28 kHz.</a:t>
            </a:r>
            <a:endParaRPr lang="en-GB" sz="1800" dirty="0">
              <a:cs typeface="Times New Roman" pitchFamily="18" charset="0"/>
            </a:endParaRPr>
          </a:p>
          <a:p>
            <a:pPr algn="just">
              <a:spcBef>
                <a:spcPct val="50000"/>
              </a:spcBef>
            </a:pPr>
            <a:r>
              <a:rPr lang="en-GB" sz="1800" b="1" dirty="0">
                <a:cs typeface="Times New Roman" pitchFamily="18" charset="0"/>
              </a:rPr>
              <a:t>Comment on the frequency at which the phase is –45 degrees for the above circuit for both gains of 100 and 10 respectively</a:t>
            </a:r>
            <a:r>
              <a:rPr lang="en-GB" sz="1800" b="1" dirty="0" smtClean="0">
                <a:cs typeface="Times New Roman" pitchFamily="18" charset="0"/>
              </a:rPr>
              <a:t>.</a:t>
            </a:r>
          </a:p>
          <a:p>
            <a:pPr algn="just">
              <a:spcBef>
                <a:spcPct val="50000"/>
              </a:spcBef>
            </a:pPr>
            <a:endParaRPr lang="en-GB" sz="1800" b="1" dirty="0" smtClean="0">
              <a:cs typeface="Times New Roman" pitchFamily="18" charset="0"/>
            </a:endParaRPr>
          </a:p>
          <a:p>
            <a:pPr algn="just">
              <a:spcBef>
                <a:spcPct val="50000"/>
              </a:spcBef>
            </a:pPr>
            <a:endParaRPr lang="en-GB" sz="1800" b="1" dirty="0" smtClean="0">
              <a:cs typeface="Times New Roman" pitchFamily="18" charset="0"/>
            </a:endParaRPr>
          </a:p>
          <a:p>
            <a:pPr algn="just">
              <a:spcBef>
                <a:spcPct val="50000"/>
              </a:spcBef>
            </a:pPr>
            <a:endParaRPr lang="en-GB" sz="1800" dirty="0" smtClean="0">
              <a:solidFill>
                <a:srgbClr val="FF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endParaRPr lang="en-GB" sz="1800" dirty="0" smtClean="0">
              <a:solidFill>
                <a:srgbClr val="FF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endParaRPr lang="en-GB" sz="1800" dirty="0" smtClean="0">
              <a:solidFill>
                <a:srgbClr val="FF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endParaRPr lang="en-GB" sz="1800" dirty="0" smtClean="0">
              <a:solidFill>
                <a:srgbClr val="FF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2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BECF-9B4B-48FE-A192-57D87CFF4030}" type="slidenum">
              <a:rPr lang="en-GB"/>
              <a:pPr/>
              <a:t>16</a:t>
            </a:fld>
            <a:endParaRPr lang="en-GB"/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381000" y="304800"/>
            <a:ext cx="6096000" cy="470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" b="1" u="sng">
                <a:solidFill>
                  <a:schemeClr val="accent2"/>
                </a:solidFill>
                <a:cs typeface="Times New Roman" pitchFamily="18" charset="0"/>
              </a:rPr>
              <a:t>SLEW RATE</a:t>
            </a:r>
          </a:p>
          <a:p>
            <a:pPr algn="just" eaLnBrk="0" hangingPunct="0"/>
            <a:r>
              <a:rPr lang="en-GB" sz="1600" b="1" u="sng">
                <a:cs typeface="Times New Roman" pitchFamily="18" charset="0"/>
              </a:rPr>
              <a:t> </a:t>
            </a:r>
            <a:endParaRPr lang="en-GB" sz="1200">
              <a:cs typeface="Times New Roman" pitchFamily="18" charset="0"/>
            </a:endParaRPr>
          </a:p>
          <a:p>
            <a:pPr algn="just" eaLnBrk="0" hangingPunct="0"/>
            <a:r>
              <a:rPr lang="en-GB" sz="1800">
                <a:latin typeface="Arial Rounded MT Bold" pitchFamily="34" charset="0"/>
                <a:cs typeface="Times New Roman" pitchFamily="18" charset="0"/>
              </a:rPr>
              <a:t>This is the most important  specification affecting the a.c. operation of the op-amp, slew rate is the most important because it places a severe limitation on large signal operation.</a:t>
            </a:r>
          </a:p>
          <a:p>
            <a:pPr algn="just" eaLnBrk="0" hangingPunct="0"/>
            <a:r>
              <a:rPr lang="en-GB" sz="180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 eaLnBrk="0" hangingPunct="0"/>
            <a:r>
              <a:rPr lang="en-GB" sz="1800" b="1" i="1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Slew rate</a:t>
            </a:r>
            <a:r>
              <a:rPr lang="en-GB" sz="1800">
                <a:latin typeface="Arial Rounded MT Bold" pitchFamily="34" charset="0"/>
                <a:cs typeface="Times New Roman" pitchFamily="18" charset="0"/>
              </a:rPr>
              <a:t> is defined as the maximum rate at which the output voltage can change.</a:t>
            </a: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/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/>
            <a:r>
              <a:rPr lang="en-GB" sz="1800">
                <a:latin typeface="Arial Rounded MT Bold" pitchFamily="34" charset="0"/>
                <a:cs typeface="Times New Roman" pitchFamily="18" charset="0"/>
              </a:rPr>
              <a:t>The 741 has a slew rate of 0.5 volts per microsecond ( 0.5 V/μs.) This defines the maximum voltage change per second that can be achieved at the output of the 741.</a:t>
            </a:r>
          </a:p>
          <a:p>
            <a:pPr eaLnBrk="0" hangingPunct="0"/>
            <a:endParaRPr lang="en-GB" sz="1800">
              <a:latin typeface="Arial Rounded MT Bold" pitchFamily="34" charset="0"/>
            </a:endParaRPr>
          </a:p>
          <a:p>
            <a:pPr eaLnBrk="0" hangingPunct="0"/>
            <a:endParaRPr lang="en-GB" sz="1800">
              <a:latin typeface="Arial Rounded MT Bold" pitchFamily="34" charset="0"/>
            </a:endParaRPr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228600" y="6248400"/>
            <a:ext cx="64008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/>
            <a:r>
              <a:rPr lang="en-GB" sz="1200">
                <a:cs typeface="Times New Roman" pitchFamily="18" charset="0"/>
              </a:rPr>
              <a:t/>
            </a:r>
            <a:br>
              <a:rPr lang="en-GB" sz="1200">
                <a:cs typeface="Times New Roman" pitchFamily="18" charset="0"/>
              </a:rPr>
            </a:br>
            <a:endParaRPr lang="en-GB"/>
          </a:p>
        </p:txBody>
      </p:sp>
      <p:grpSp>
        <p:nvGrpSpPr>
          <p:cNvPr id="18438" name="Group 6"/>
          <p:cNvGrpSpPr>
            <a:grpSpLocks/>
          </p:cNvGrpSpPr>
          <p:nvPr/>
        </p:nvGrpSpPr>
        <p:grpSpPr bwMode="auto">
          <a:xfrm>
            <a:off x="1143000" y="4953000"/>
            <a:ext cx="4391025" cy="762000"/>
            <a:chOff x="1860" y="4395"/>
            <a:chExt cx="6915" cy="1200"/>
          </a:xfrm>
        </p:grpSpPr>
        <p:grpSp>
          <p:nvGrpSpPr>
            <p:cNvPr id="18439" name="Group 7"/>
            <p:cNvGrpSpPr>
              <a:grpSpLocks/>
            </p:cNvGrpSpPr>
            <p:nvPr/>
          </p:nvGrpSpPr>
          <p:grpSpPr bwMode="auto">
            <a:xfrm>
              <a:off x="1860" y="4605"/>
              <a:ext cx="1890" cy="585"/>
              <a:chOff x="1815" y="6195"/>
              <a:chExt cx="1890" cy="585"/>
            </a:xfrm>
          </p:grpSpPr>
          <p:sp>
            <p:nvSpPr>
              <p:cNvPr id="18440" name="Line 8"/>
              <p:cNvSpPr>
                <a:spLocks noChangeShapeType="1"/>
              </p:cNvSpPr>
              <p:nvPr/>
            </p:nvSpPr>
            <p:spPr bwMode="auto">
              <a:xfrm>
                <a:off x="1815" y="6780"/>
                <a:ext cx="94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41" name="Line 9"/>
              <p:cNvSpPr>
                <a:spLocks noChangeShapeType="1"/>
              </p:cNvSpPr>
              <p:nvPr/>
            </p:nvSpPr>
            <p:spPr bwMode="auto">
              <a:xfrm flipV="1">
                <a:off x="2760" y="6195"/>
                <a:ext cx="0" cy="58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42" name="Line 10"/>
              <p:cNvSpPr>
                <a:spLocks noChangeShapeType="1"/>
              </p:cNvSpPr>
              <p:nvPr/>
            </p:nvSpPr>
            <p:spPr bwMode="auto">
              <a:xfrm>
                <a:off x="2760" y="6195"/>
                <a:ext cx="79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43" name="Line 11"/>
              <p:cNvSpPr>
                <a:spLocks noChangeShapeType="1"/>
              </p:cNvSpPr>
              <p:nvPr/>
            </p:nvSpPr>
            <p:spPr bwMode="auto">
              <a:xfrm>
                <a:off x="3285" y="6195"/>
                <a:ext cx="42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8444" name="Line 12"/>
            <p:cNvSpPr>
              <a:spLocks noChangeShapeType="1"/>
            </p:cNvSpPr>
            <p:nvPr/>
          </p:nvSpPr>
          <p:spPr bwMode="auto">
            <a:xfrm>
              <a:off x="7275" y="4740"/>
              <a:ext cx="129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445" name="Line 13"/>
            <p:cNvSpPr>
              <a:spLocks noChangeShapeType="1"/>
            </p:cNvSpPr>
            <p:nvPr/>
          </p:nvSpPr>
          <p:spPr bwMode="auto">
            <a:xfrm>
              <a:off x="5355" y="5325"/>
              <a:ext cx="141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446" name="Line 14"/>
            <p:cNvSpPr>
              <a:spLocks noChangeShapeType="1"/>
            </p:cNvSpPr>
            <p:nvPr/>
          </p:nvSpPr>
          <p:spPr bwMode="auto">
            <a:xfrm flipV="1">
              <a:off x="6810" y="4395"/>
              <a:ext cx="0" cy="12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447" name="Line 15"/>
            <p:cNvSpPr>
              <a:spLocks noChangeShapeType="1"/>
            </p:cNvSpPr>
            <p:nvPr/>
          </p:nvSpPr>
          <p:spPr bwMode="auto">
            <a:xfrm flipV="1">
              <a:off x="6810" y="4755"/>
              <a:ext cx="465" cy="6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448" name="Line 16"/>
            <p:cNvSpPr>
              <a:spLocks noChangeShapeType="1"/>
            </p:cNvSpPr>
            <p:nvPr/>
          </p:nvSpPr>
          <p:spPr bwMode="auto">
            <a:xfrm>
              <a:off x="6690" y="5340"/>
              <a:ext cx="193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449" name="Text Box 17"/>
            <p:cNvSpPr txBox="1">
              <a:spLocks noChangeArrowheads="1"/>
            </p:cNvSpPr>
            <p:nvPr/>
          </p:nvSpPr>
          <p:spPr bwMode="auto">
            <a:xfrm>
              <a:off x="6810" y="4398"/>
              <a:ext cx="795" cy="4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US" sz="1200"/>
                <a:t>t</a:t>
              </a:r>
            </a:p>
          </p:txBody>
        </p:sp>
        <p:sp>
          <p:nvSpPr>
            <p:cNvPr id="18450" name="Line 18"/>
            <p:cNvSpPr>
              <a:spLocks noChangeShapeType="1"/>
            </p:cNvSpPr>
            <p:nvPr/>
          </p:nvSpPr>
          <p:spPr bwMode="auto">
            <a:xfrm>
              <a:off x="8115" y="4770"/>
              <a:ext cx="0" cy="52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451" name="Text Box 19"/>
            <p:cNvSpPr txBox="1">
              <a:spLocks noChangeArrowheads="1"/>
            </p:cNvSpPr>
            <p:nvPr/>
          </p:nvSpPr>
          <p:spPr bwMode="auto">
            <a:xfrm>
              <a:off x="8310" y="4860"/>
              <a:ext cx="465" cy="34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US" sz="1200"/>
                <a:t>V</a:t>
              </a:r>
            </a:p>
          </p:txBody>
        </p:sp>
      </p:grpSp>
      <p:sp>
        <p:nvSpPr>
          <p:cNvPr id="18452" name="Text Box 20"/>
          <p:cNvSpPr txBox="1">
            <a:spLocks noChangeArrowheads="1"/>
          </p:cNvSpPr>
          <p:nvPr/>
        </p:nvSpPr>
        <p:spPr bwMode="auto">
          <a:xfrm>
            <a:off x="533400" y="6096000"/>
            <a:ext cx="5562600" cy="187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en-GB" sz="1800">
                <a:latin typeface="Arial Rounded MT Bold" pitchFamily="34" charset="0"/>
                <a:cs typeface="Times New Roman" pitchFamily="18" charset="0"/>
              </a:rPr>
              <a:t>If, for example, we put a squarewave into an op-amp, if the frequency of the squarewave is high enough we will find that the output of the amplifier will be triangular and not square, as shown below.</a:t>
            </a: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A9075-23EB-4A8B-9956-9EE13FBB6CF7}" type="slidenum">
              <a:rPr lang="en-GB"/>
              <a:pPr/>
              <a:t>17</a:t>
            </a:fld>
            <a:endParaRPr lang="en-GB"/>
          </a:p>
        </p:txBody>
      </p:sp>
      <p:graphicFrame>
        <p:nvGraphicFramePr>
          <p:cNvPr id="19458" name="Object 2"/>
          <p:cNvGraphicFramePr>
            <a:graphicFrameLocks noChangeAspect="1"/>
          </p:cNvGraphicFramePr>
          <p:nvPr/>
        </p:nvGraphicFramePr>
        <p:xfrm>
          <a:off x="838200" y="533400"/>
          <a:ext cx="5029200" cy="1735138"/>
        </p:xfrm>
        <a:graphic>
          <a:graphicData uri="http://schemas.openxmlformats.org/presentationml/2006/ole">
            <p:oleObj spid="_x0000_s19458" name="Bitmap Image" r:id="rId3" imgW="2429214" imgH="838095" progId="PBrush">
              <p:embed/>
            </p:oleObj>
          </a:graphicData>
        </a:graphic>
      </p:graphicFrame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304800" y="2438400"/>
            <a:ext cx="6248400" cy="311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en-GB" sz="1800">
                <a:latin typeface="Arial Rounded MT Bold" pitchFamily="34" charset="0"/>
                <a:cs typeface="Times New Roman" pitchFamily="18" charset="0"/>
              </a:rPr>
              <a:t>An op-amp with a faster slew rate would  have a steeper slope.</a:t>
            </a:r>
          </a:p>
          <a:p>
            <a:pPr algn="just">
              <a:spcBef>
                <a:spcPct val="50000"/>
              </a:spcBef>
            </a:pPr>
            <a:r>
              <a:rPr lang="en-GB" sz="1800">
                <a:latin typeface="Arial Rounded MT Bold" pitchFamily="34" charset="0"/>
                <a:cs typeface="Times New Roman" pitchFamily="18" charset="0"/>
              </a:rPr>
              <a:t> We can also see that even if we inject a sinewave into the op-amp we can still suffer from slew rate limiting. A combination of waveform amplitude and frequency  may lead to slew rate limiting.</a:t>
            </a:r>
          </a:p>
          <a:p>
            <a:pPr algn="just">
              <a:spcBef>
                <a:spcPct val="50000"/>
              </a:spcBef>
            </a:pPr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 algn="just">
              <a:spcBef>
                <a:spcPct val="50000"/>
              </a:spcBef>
            </a:pPr>
            <a:endParaRPr lang="en-GB" sz="1800">
              <a:latin typeface="Arial Rounded MT Bold" pitchFamily="34" charset="0"/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endParaRPr lang="en-GB" sz="1800">
              <a:latin typeface="Arial Rounded MT Bold" pitchFamily="34" charset="0"/>
            </a:endParaRPr>
          </a:p>
        </p:txBody>
      </p:sp>
      <p:graphicFrame>
        <p:nvGraphicFramePr>
          <p:cNvPr id="19460" name="Object 4"/>
          <p:cNvGraphicFramePr>
            <a:graphicFrameLocks noChangeAspect="1"/>
          </p:cNvGraphicFramePr>
          <p:nvPr/>
        </p:nvGraphicFramePr>
        <p:xfrm>
          <a:off x="990600" y="4648200"/>
          <a:ext cx="4781550" cy="1847850"/>
        </p:xfrm>
        <a:graphic>
          <a:graphicData uri="http://schemas.openxmlformats.org/presentationml/2006/ole">
            <p:oleObj spid="_x0000_s19460" name="Bitmap Image" r:id="rId4" imgW="3943901" imgH="1523810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7936A-66DF-44CF-A319-A56367700FAB}" type="slidenum">
              <a:rPr lang="en-GB"/>
              <a:pPr/>
              <a:t>18</a:t>
            </a:fld>
            <a:endParaRPr lang="en-GB"/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609600" y="457200"/>
            <a:ext cx="5715000" cy="7201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/>
            <a:r>
              <a:rPr lang="en-GB" sz="1800" dirty="0">
                <a:latin typeface="Arial Rounded MT Bold" pitchFamily="34" charset="0"/>
                <a:cs typeface="Times New Roman" pitchFamily="18" charset="0"/>
              </a:rPr>
              <a:t>From the above diagram it can be shown that the maximum frequency that the op-amp. may operate at is given by;</a:t>
            </a:r>
          </a:p>
          <a:p>
            <a:pPr algn="just" eaLnBrk="0" hangingPunct="0"/>
            <a:r>
              <a:rPr lang="en-GB" sz="1800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algn="just" eaLnBrk="0" hangingPunct="0"/>
            <a:r>
              <a:rPr lang="en-GB" sz="1200" dirty="0">
                <a:cs typeface="Times New Roman" pitchFamily="18" charset="0"/>
              </a:rPr>
              <a:t> </a:t>
            </a:r>
          </a:p>
          <a:p>
            <a:pPr algn="just" eaLnBrk="0" hangingPunct="0"/>
            <a:r>
              <a:rPr lang="en-GB" sz="1800" dirty="0" err="1">
                <a:latin typeface="Arial Rounded MT Bold" pitchFamily="34" charset="0"/>
                <a:cs typeface="Times New Roman" pitchFamily="18" charset="0"/>
              </a:rPr>
              <a:t>f</a:t>
            </a:r>
            <a:r>
              <a:rPr lang="en-GB" sz="1800" baseline="-30000" dirty="0" err="1">
                <a:latin typeface="Arial Rounded MT Bold" pitchFamily="34" charset="0"/>
                <a:cs typeface="Times New Roman" pitchFamily="18" charset="0"/>
              </a:rPr>
              <a:t>max</a:t>
            </a:r>
            <a:r>
              <a:rPr lang="en-GB" sz="1800" dirty="0">
                <a:latin typeface="Arial Rounded MT Bold" pitchFamily="34" charset="0"/>
                <a:cs typeface="Times New Roman" pitchFamily="18" charset="0"/>
              </a:rPr>
              <a:t> =     </a:t>
            </a:r>
            <a:r>
              <a:rPr lang="en-GB" sz="1800" u="sng" dirty="0">
                <a:latin typeface="Arial Rounded MT Bold" pitchFamily="34" charset="0"/>
                <a:cs typeface="Times New Roman" pitchFamily="18" charset="0"/>
              </a:rPr>
              <a:t>SR ( V/s)   </a:t>
            </a:r>
            <a:r>
              <a:rPr lang="en-GB" sz="1800" dirty="0">
                <a:latin typeface="Arial Rounded MT Bold" pitchFamily="34" charset="0"/>
                <a:cs typeface="Times New Roman" pitchFamily="18" charset="0"/>
              </a:rPr>
              <a:t> 	where SR = slew rate 	        	2</a:t>
            </a:r>
            <a:r>
              <a:rPr lang="en-GB" sz="1800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</a:t>
            </a:r>
            <a:r>
              <a:rPr lang="en-GB" sz="1800" dirty="0">
                <a:latin typeface="Arial Rounded MT Bold" pitchFamily="34" charset="0"/>
                <a:cs typeface="Times New Roman" pitchFamily="18" charset="0"/>
              </a:rPr>
              <a:t> . </a:t>
            </a:r>
            <a:r>
              <a:rPr lang="en-GB" sz="1800" dirty="0" err="1">
                <a:latin typeface="Arial Rounded MT Bold" pitchFamily="34" charset="0"/>
                <a:cs typeface="Times New Roman" pitchFamily="18" charset="0"/>
              </a:rPr>
              <a:t>Vp</a:t>
            </a:r>
            <a:r>
              <a:rPr lang="en-GB" sz="1800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		 </a:t>
            </a:r>
            <a:r>
              <a:rPr lang="en-GB" sz="1800" dirty="0">
                <a:latin typeface="Arial Rounded MT Bold" pitchFamily="34" charset="0"/>
                <a:cs typeface="Times New Roman" pitchFamily="18" charset="0"/>
              </a:rPr>
              <a:t>and </a:t>
            </a:r>
            <a:r>
              <a:rPr lang="en-GB" sz="1800" dirty="0" err="1">
                <a:latin typeface="Arial Rounded MT Bold" pitchFamily="34" charset="0"/>
                <a:cs typeface="Times New Roman" pitchFamily="18" charset="0"/>
              </a:rPr>
              <a:t>Vp</a:t>
            </a:r>
            <a:r>
              <a:rPr lang="en-GB" sz="1800" dirty="0">
                <a:latin typeface="Arial Rounded MT Bold" pitchFamily="34" charset="0"/>
                <a:cs typeface="Times New Roman" pitchFamily="18" charset="0"/>
              </a:rPr>
              <a:t>=</a:t>
            </a:r>
            <a:r>
              <a:rPr lang="en-GB" sz="1800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 peak output 				voltage.	      </a:t>
            </a:r>
          </a:p>
          <a:p>
            <a:pPr algn="ctr" eaLnBrk="0" hangingPunct="0"/>
            <a:endParaRPr lang="en-GB" sz="1800" dirty="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algn="ctr" eaLnBrk="0" hangingPunct="0"/>
            <a:endParaRPr lang="en-GB" sz="1800" dirty="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algn="ctr" eaLnBrk="0" hangingPunct="0"/>
            <a:endParaRPr lang="en-GB" sz="1800" dirty="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algn="ctr" eaLnBrk="0" hangingPunct="0"/>
            <a:r>
              <a:rPr lang="en-GB" sz="1800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 </a:t>
            </a:r>
            <a:r>
              <a:rPr lang="en-GB" sz="1800" dirty="0">
                <a:solidFill>
                  <a:schemeClr val="accent2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SLEW RATE LIMITING</a:t>
            </a:r>
          </a:p>
          <a:p>
            <a:pPr algn="just" eaLnBrk="0" hangingPunct="0"/>
            <a:r>
              <a:rPr lang="en-GB" sz="1800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 </a:t>
            </a:r>
          </a:p>
          <a:p>
            <a:pPr algn="just" eaLnBrk="0" hangingPunct="0"/>
            <a:r>
              <a:rPr lang="en-GB" sz="1800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7 </a:t>
            </a:r>
            <a:r>
              <a:rPr lang="en-GB" sz="1800" dirty="0" err="1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Vrms</a:t>
            </a:r>
            <a:r>
              <a:rPr lang="en-GB" sz="1800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 = 10 volts peak.</a:t>
            </a:r>
          </a:p>
          <a:p>
            <a:pPr algn="just" eaLnBrk="0" hangingPunct="0"/>
            <a:r>
              <a:rPr lang="en-GB" sz="1800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 </a:t>
            </a:r>
          </a:p>
          <a:p>
            <a:pPr algn="just" eaLnBrk="0" hangingPunct="0"/>
            <a:r>
              <a:rPr lang="en-GB" sz="18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For a 741 with SR = .5 </a:t>
            </a:r>
            <a:r>
              <a:rPr lang="en-GB" sz="1800" dirty="0" smtClean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V/</a:t>
            </a:r>
            <a:r>
              <a:rPr lang="en-GB" sz="1800" dirty="0" err="1" smtClean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μs</a:t>
            </a:r>
            <a:r>
              <a:rPr lang="en-GB" sz="1800" dirty="0" smtClean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 = 500,000 V/s ,</a:t>
            </a:r>
          </a:p>
          <a:p>
            <a:pPr algn="just" eaLnBrk="0" hangingPunct="0"/>
            <a:r>
              <a:rPr lang="en-GB" sz="1800" dirty="0" smtClean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therefore </a:t>
            </a:r>
            <a:r>
              <a:rPr lang="en-GB" sz="1800" dirty="0" err="1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fmax</a:t>
            </a:r>
            <a:r>
              <a:rPr lang="en-GB" sz="18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 = </a:t>
            </a:r>
            <a:r>
              <a:rPr lang="en-GB" sz="1800" dirty="0" smtClean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 500000/(2*</a:t>
            </a:r>
            <a:r>
              <a:rPr lang="el-GR" sz="1800" dirty="0" smtClean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π</a:t>
            </a:r>
            <a:r>
              <a:rPr lang="en-GB" sz="1800" dirty="0" smtClean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*10) = 7.96 </a:t>
            </a:r>
            <a:r>
              <a:rPr lang="en-GB" sz="18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kHz</a:t>
            </a:r>
            <a:r>
              <a:rPr lang="en-GB" sz="1800" dirty="0" smtClean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.</a:t>
            </a:r>
          </a:p>
          <a:p>
            <a:pPr algn="just" eaLnBrk="0" hangingPunct="0"/>
            <a:endParaRPr lang="en-GB" sz="1800" dirty="0">
              <a:solidFill>
                <a:srgbClr val="FF0000"/>
              </a:solidFill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algn="just" eaLnBrk="0" hangingPunct="0"/>
            <a:r>
              <a:rPr lang="en-GB" sz="18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Example is for fin = 12 kHz. Slew rate limiting is clearly visible .</a:t>
            </a:r>
          </a:p>
          <a:p>
            <a:pPr algn="just" eaLnBrk="0" hangingPunct="0"/>
            <a:endParaRPr lang="en-GB" sz="1800" dirty="0">
              <a:solidFill>
                <a:srgbClr val="FF0000"/>
              </a:solidFill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algn="just" eaLnBrk="0" hangingPunct="0"/>
            <a:r>
              <a:rPr lang="en-GB" sz="18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As f is reduced to </a:t>
            </a:r>
            <a:r>
              <a:rPr lang="en-GB" sz="1800" dirty="0" smtClean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7.96 kHz the </a:t>
            </a:r>
            <a:r>
              <a:rPr lang="en-GB" sz="18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slew rate limiting reduces to nothing.</a:t>
            </a:r>
          </a:p>
          <a:p>
            <a:pPr algn="just" eaLnBrk="0" hangingPunct="0"/>
            <a:endParaRPr lang="en-GB" sz="1800" dirty="0">
              <a:solidFill>
                <a:srgbClr val="FF0000"/>
              </a:solidFill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algn="just" eaLnBrk="0" hangingPunct="0"/>
            <a:endParaRPr lang="en-GB" sz="1800" dirty="0">
              <a:solidFill>
                <a:srgbClr val="FF0000"/>
              </a:solidFill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eaLnBrk="0" hangingPunct="0"/>
            <a:endParaRPr lang="en-GB" sz="1800" dirty="0">
              <a:solidFill>
                <a:srgbClr val="FF0000"/>
              </a:solidFill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NON-IDEAL ASPECTS OF OP- AMPS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7C1B-ED9B-4470-ADFE-D04447B1B56F}" type="slidenum">
              <a:rPr lang="en-GB"/>
              <a:pPr/>
              <a:t>19</a:t>
            </a:fld>
            <a:endParaRPr lang="en-GB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533400"/>
            <a:ext cx="6324600" cy="496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4152</TotalTime>
  <Words>1308</Words>
  <Application>Microsoft Office PowerPoint</Application>
  <PresentationFormat>On-screen Show (4:3)</PresentationFormat>
  <Paragraphs>230</Paragraphs>
  <Slides>19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1" baseType="lpstr">
      <vt:lpstr>Default Design</vt:lpstr>
      <vt:lpstr>Bitmap Image</vt:lpstr>
      <vt:lpstr>NON-IDEAL ASPECTS OF OPERATIONAL AMPLIFIERS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NON-IDEAL ASPECTS OF OPERATIONAL AMPLIFIERS</dc:title>
  <dc:creator>Vanstone, Mike</dc:creator>
  <cp:lastModifiedBy>sc-mv</cp:lastModifiedBy>
  <cp:revision>22</cp:revision>
  <dcterms:created xsi:type="dcterms:W3CDTF">2006-03-01T08:56:00Z</dcterms:created>
  <dcterms:modified xsi:type="dcterms:W3CDTF">2016-03-08T10:56:25Z</dcterms:modified>
</cp:coreProperties>
</file>