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4"/>
  </p:sldMasterIdLst>
  <p:notesMasterIdLst>
    <p:notesMasterId r:id="rId25"/>
  </p:notesMasterIdLst>
  <p:sldIdLst>
    <p:sldId id="256" r:id="rId5"/>
    <p:sldId id="280" r:id="rId6"/>
    <p:sldId id="277" r:id="rId7"/>
    <p:sldId id="261" r:id="rId8"/>
    <p:sldId id="278" r:id="rId9"/>
    <p:sldId id="262" r:id="rId10"/>
    <p:sldId id="263" r:id="rId11"/>
    <p:sldId id="264" r:id="rId12"/>
    <p:sldId id="265" r:id="rId13"/>
    <p:sldId id="266" r:id="rId14"/>
    <p:sldId id="267" r:id="rId15"/>
    <p:sldId id="279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5" d="100"/>
          <a:sy n="75" d="100"/>
        </p:scale>
        <p:origin x="49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Relationship Id="rId6" Type="http://schemas.openxmlformats.org/officeDocument/2006/relationships/image" Target="../media/image33.svg"/><Relationship Id="rId5" Type="http://schemas.openxmlformats.org/officeDocument/2006/relationships/image" Target="../media/image32.svg"/><Relationship Id="rId4" Type="http://schemas.openxmlformats.org/officeDocument/2006/relationships/image" Target="../media/image31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35.svg"/><Relationship Id="rId5" Type="http://schemas.openxmlformats.org/officeDocument/2006/relationships/image" Target="../media/image39.sv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Relationship Id="rId6" Type="http://schemas.openxmlformats.org/officeDocument/2006/relationships/image" Target="../media/image33.svg"/><Relationship Id="rId5" Type="http://schemas.openxmlformats.org/officeDocument/2006/relationships/image" Target="../media/image32.svg"/><Relationship Id="rId4" Type="http://schemas.openxmlformats.org/officeDocument/2006/relationships/image" Target="../media/image3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35.svg"/><Relationship Id="rId5" Type="http://schemas.openxmlformats.org/officeDocument/2006/relationships/image" Target="../media/image39.sv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24C4D9-BD00-48E6-B403-2EF95B73A18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4231DFF2-B3F0-4B9F-8D53-1D8405DBAB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Impact on Operations</a:t>
          </a:r>
          <a:endParaRPr lang="en-US"/>
        </a:p>
      </dgm:t>
    </dgm:pt>
    <dgm:pt modelId="{4F5448A0-9793-4736-B8CA-6D63BE6CAEDB}" type="parTrans" cxnId="{F12B901C-F539-46C0-AA75-ABCFFE4C0FA2}">
      <dgm:prSet/>
      <dgm:spPr/>
      <dgm:t>
        <a:bodyPr/>
        <a:lstStyle/>
        <a:p>
          <a:endParaRPr lang="en-US"/>
        </a:p>
      </dgm:t>
    </dgm:pt>
    <dgm:pt modelId="{408BE869-64BE-4C76-93FB-E3CEE1B5CE0C}" type="sibTrans" cxnId="{F12B901C-F539-46C0-AA75-ABCFFE4C0FA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C1E702D-39D6-48A5-A329-8599B79224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Business Improvements</a:t>
          </a:r>
          <a:endParaRPr lang="en-US"/>
        </a:p>
      </dgm:t>
    </dgm:pt>
    <dgm:pt modelId="{13A25A98-7F89-488B-A953-926805B2EB2A}" type="parTrans" cxnId="{1DCD3CF2-7991-46B5-8E13-81E0CB7B1C58}">
      <dgm:prSet/>
      <dgm:spPr/>
      <dgm:t>
        <a:bodyPr/>
        <a:lstStyle/>
        <a:p>
          <a:endParaRPr lang="en-US"/>
        </a:p>
      </dgm:t>
    </dgm:pt>
    <dgm:pt modelId="{9F99644A-EB68-4564-83FC-BD8E3EC538E1}" type="sibTrans" cxnId="{1DCD3CF2-7991-46B5-8E13-81E0CB7B1C5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5E224B3-F438-4E98-AAA6-F31A840C33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* Faster business processes</a:t>
          </a:r>
          <a:endParaRPr lang="en-US"/>
        </a:p>
      </dgm:t>
    </dgm:pt>
    <dgm:pt modelId="{D4B197C4-81A8-403C-9FF6-6C199F418372}" type="parTrans" cxnId="{D2980904-EE0F-4C66-9926-D38E115B1CEE}">
      <dgm:prSet/>
      <dgm:spPr/>
      <dgm:t>
        <a:bodyPr/>
        <a:lstStyle/>
        <a:p>
          <a:endParaRPr lang="en-US"/>
        </a:p>
      </dgm:t>
    </dgm:pt>
    <dgm:pt modelId="{1A4D461B-DE60-459A-A787-5F31A2B2AAF5}" type="sibTrans" cxnId="{D2980904-EE0F-4C66-9926-D38E115B1CE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F59810-C18C-49E6-A212-32316E3E57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* Better communication</a:t>
          </a:r>
          <a:endParaRPr lang="en-US" dirty="0"/>
        </a:p>
      </dgm:t>
    </dgm:pt>
    <dgm:pt modelId="{775956EF-0DBE-4B55-920D-B6B51C479A2A}" type="parTrans" cxnId="{A8E9C6CD-D304-484D-B659-78F84385DE70}">
      <dgm:prSet/>
      <dgm:spPr/>
      <dgm:t>
        <a:bodyPr/>
        <a:lstStyle/>
        <a:p>
          <a:endParaRPr lang="en-US"/>
        </a:p>
      </dgm:t>
    </dgm:pt>
    <dgm:pt modelId="{C94D7E19-1EBF-4DEF-A08C-CC574D05075A}" type="sibTrans" cxnId="{A8E9C6CD-D304-484D-B659-78F84385DE7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98AF108-BB73-4EDE-BC3B-6C002C303D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* Reduced operational costs</a:t>
          </a:r>
          <a:endParaRPr lang="en-US"/>
        </a:p>
      </dgm:t>
    </dgm:pt>
    <dgm:pt modelId="{0DF179AE-A2BF-4BE7-AF10-CE97AA857780}" type="parTrans" cxnId="{3126EFDB-1C9D-474F-9683-0E2CD4ACCA2D}">
      <dgm:prSet/>
      <dgm:spPr/>
      <dgm:t>
        <a:bodyPr/>
        <a:lstStyle/>
        <a:p>
          <a:endParaRPr lang="en-US"/>
        </a:p>
      </dgm:t>
    </dgm:pt>
    <dgm:pt modelId="{569681C3-507C-44E9-9AA0-F2798812D9CC}" type="sibTrans" cxnId="{3126EFDB-1C9D-474F-9683-0E2CD4ACCA2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2D3196A-35FE-4802-BC51-B7BF495AA7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* Improved productivity</a:t>
          </a:r>
          <a:endParaRPr lang="en-US" dirty="0"/>
        </a:p>
      </dgm:t>
    </dgm:pt>
    <dgm:pt modelId="{2995BFC9-0DEF-460D-A0A4-A104AD2F4CD2}" type="parTrans" cxnId="{22413082-2247-4164-AB81-E274C3B3D829}">
      <dgm:prSet/>
      <dgm:spPr/>
      <dgm:t>
        <a:bodyPr/>
        <a:lstStyle/>
        <a:p>
          <a:endParaRPr lang="en-US"/>
        </a:p>
      </dgm:t>
    </dgm:pt>
    <dgm:pt modelId="{0A0B42C3-3244-4326-9464-5A32477CC32A}" type="sibTrans" cxnId="{22413082-2247-4164-AB81-E274C3B3D82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2DD34E3-92CD-4D11-A143-F00B72B4EEB3}" type="pres">
      <dgm:prSet presAssocID="{A824C4D9-BD00-48E6-B403-2EF95B73A181}" presName="root" presStyleCnt="0">
        <dgm:presLayoutVars>
          <dgm:dir/>
          <dgm:resizeHandles val="exact"/>
        </dgm:presLayoutVars>
      </dgm:prSet>
      <dgm:spPr/>
    </dgm:pt>
    <dgm:pt modelId="{53DFBF4E-3791-4F00-B95B-B316571991A4}" type="pres">
      <dgm:prSet presAssocID="{A824C4D9-BD00-48E6-B403-2EF95B73A181}" presName="container" presStyleCnt="0">
        <dgm:presLayoutVars>
          <dgm:dir/>
          <dgm:resizeHandles val="exact"/>
        </dgm:presLayoutVars>
      </dgm:prSet>
      <dgm:spPr/>
    </dgm:pt>
    <dgm:pt modelId="{4E3EAD6A-FA07-4B4E-BC06-E432015DB0D7}" type="pres">
      <dgm:prSet presAssocID="{4231DFF2-B3F0-4B9F-8D53-1D8405DBABCA}" presName="compNode" presStyleCnt="0"/>
      <dgm:spPr/>
    </dgm:pt>
    <dgm:pt modelId="{A95F0EBE-3A5A-4FFB-86A1-83A6CD5B6331}" type="pres">
      <dgm:prSet presAssocID="{4231DFF2-B3F0-4B9F-8D53-1D8405DBABCA}" presName="iconBgRect" presStyleLbl="bgShp" presStyleIdx="0" presStyleCnt="6"/>
      <dgm:spPr/>
    </dgm:pt>
    <dgm:pt modelId="{E3D8CCEC-8125-406B-887C-1C31AB470A62}" type="pres">
      <dgm:prSet presAssocID="{4231DFF2-B3F0-4B9F-8D53-1D8405DBABCA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2D2F0F6E-C493-45A0-9E2F-BB7888C991F6}" type="pres">
      <dgm:prSet presAssocID="{4231DFF2-B3F0-4B9F-8D53-1D8405DBABCA}" presName="spaceRect" presStyleCnt="0"/>
      <dgm:spPr/>
    </dgm:pt>
    <dgm:pt modelId="{9D2D2031-B0BF-4D44-9B03-76C71294D8BA}" type="pres">
      <dgm:prSet presAssocID="{4231DFF2-B3F0-4B9F-8D53-1D8405DBABCA}" presName="textRect" presStyleLbl="revTx" presStyleIdx="0" presStyleCnt="6">
        <dgm:presLayoutVars>
          <dgm:chMax val="1"/>
          <dgm:chPref val="1"/>
        </dgm:presLayoutVars>
      </dgm:prSet>
      <dgm:spPr/>
    </dgm:pt>
    <dgm:pt modelId="{3B42A59A-F40E-4896-A9BB-53E316E66BFB}" type="pres">
      <dgm:prSet presAssocID="{408BE869-64BE-4C76-93FB-E3CEE1B5CE0C}" presName="sibTrans" presStyleLbl="sibTrans2D1" presStyleIdx="0" presStyleCnt="0"/>
      <dgm:spPr/>
    </dgm:pt>
    <dgm:pt modelId="{62F0DFB4-8C86-4F81-968A-E8E8B3812F9E}" type="pres">
      <dgm:prSet presAssocID="{EC1E702D-39D6-48A5-A329-8599B792244C}" presName="compNode" presStyleCnt="0"/>
      <dgm:spPr/>
    </dgm:pt>
    <dgm:pt modelId="{D78EB14A-B0EE-4EC2-A6DB-05B6D8A69871}" type="pres">
      <dgm:prSet presAssocID="{EC1E702D-39D6-48A5-A329-8599B792244C}" presName="iconBgRect" presStyleLbl="bgShp" presStyleIdx="1" presStyleCnt="6"/>
      <dgm:spPr/>
    </dgm:pt>
    <dgm:pt modelId="{50CC0883-0D22-4A9B-B8C0-E7ABFD55BA2F}" type="pres">
      <dgm:prSet presAssocID="{EC1E702D-39D6-48A5-A329-8599B792244C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852DB3C-574D-4452-A0B3-CBBB82C436C3}" type="pres">
      <dgm:prSet presAssocID="{EC1E702D-39D6-48A5-A329-8599B792244C}" presName="spaceRect" presStyleCnt="0"/>
      <dgm:spPr/>
    </dgm:pt>
    <dgm:pt modelId="{F5C80E2B-65BB-46B8-9977-5180A9C7E771}" type="pres">
      <dgm:prSet presAssocID="{EC1E702D-39D6-48A5-A329-8599B792244C}" presName="textRect" presStyleLbl="revTx" presStyleIdx="1" presStyleCnt="6">
        <dgm:presLayoutVars>
          <dgm:chMax val="1"/>
          <dgm:chPref val="1"/>
        </dgm:presLayoutVars>
      </dgm:prSet>
      <dgm:spPr/>
    </dgm:pt>
    <dgm:pt modelId="{E07B32BD-2996-4641-B6A8-701067D6B2D3}" type="pres">
      <dgm:prSet presAssocID="{9F99644A-EB68-4564-83FC-BD8E3EC538E1}" presName="sibTrans" presStyleLbl="sibTrans2D1" presStyleIdx="0" presStyleCnt="0"/>
      <dgm:spPr/>
    </dgm:pt>
    <dgm:pt modelId="{82724E2E-FA9F-4028-86B9-E7249C5A14FC}" type="pres">
      <dgm:prSet presAssocID="{55E224B3-F438-4E98-AAA6-F31A840C33AE}" presName="compNode" presStyleCnt="0"/>
      <dgm:spPr/>
    </dgm:pt>
    <dgm:pt modelId="{E918DEAE-DD18-42F7-9447-DC2F29CA37EA}" type="pres">
      <dgm:prSet presAssocID="{55E224B3-F438-4E98-AAA6-F31A840C33AE}" presName="iconBgRect" presStyleLbl="bgShp" presStyleIdx="2" presStyleCnt="6"/>
      <dgm:spPr/>
    </dgm:pt>
    <dgm:pt modelId="{6459A447-1719-4DBA-8188-12F13BB4BD6F}" type="pres">
      <dgm:prSet presAssocID="{55E224B3-F438-4E98-AAA6-F31A840C33AE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6228BBB4-F89B-49C7-8432-AE3D9D3F7C3F}" type="pres">
      <dgm:prSet presAssocID="{55E224B3-F438-4E98-AAA6-F31A840C33AE}" presName="spaceRect" presStyleCnt="0"/>
      <dgm:spPr/>
    </dgm:pt>
    <dgm:pt modelId="{2AD64CB6-A395-4FB4-9EED-5A615F0FE4A5}" type="pres">
      <dgm:prSet presAssocID="{55E224B3-F438-4E98-AAA6-F31A840C33AE}" presName="textRect" presStyleLbl="revTx" presStyleIdx="2" presStyleCnt="6">
        <dgm:presLayoutVars>
          <dgm:chMax val="1"/>
          <dgm:chPref val="1"/>
        </dgm:presLayoutVars>
      </dgm:prSet>
      <dgm:spPr/>
    </dgm:pt>
    <dgm:pt modelId="{F7B1F621-85A3-4D53-85CF-6C80F3035C7E}" type="pres">
      <dgm:prSet presAssocID="{1A4D461B-DE60-459A-A787-5F31A2B2AAF5}" presName="sibTrans" presStyleLbl="sibTrans2D1" presStyleIdx="0" presStyleCnt="0"/>
      <dgm:spPr/>
    </dgm:pt>
    <dgm:pt modelId="{C289BBF8-0670-4540-A111-A6733F9F7D3E}" type="pres">
      <dgm:prSet presAssocID="{95F59810-C18C-49E6-A212-32316E3E57BF}" presName="compNode" presStyleCnt="0"/>
      <dgm:spPr/>
    </dgm:pt>
    <dgm:pt modelId="{C5AD250B-ED6C-4F90-B9C9-F6F3624774AF}" type="pres">
      <dgm:prSet presAssocID="{95F59810-C18C-49E6-A212-32316E3E57BF}" presName="iconBgRect" presStyleLbl="bgShp" presStyleIdx="3" presStyleCnt="6"/>
      <dgm:spPr/>
    </dgm:pt>
    <dgm:pt modelId="{045E6BC3-4EE3-4542-A47D-06C0403B409D}" type="pres">
      <dgm:prSet presAssocID="{95F59810-C18C-49E6-A212-32316E3E57BF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8DE4727-9A94-4563-BAC3-5249D8692182}" type="pres">
      <dgm:prSet presAssocID="{95F59810-C18C-49E6-A212-32316E3E57BF}" presName="spaceRect" presStyleCnt="0"/>
      <dgm:spPr/>
    </dgm:pt>
    <dgm:pt modelId="{53285798-94A3-4797-BCAB-B9560303E180}" type="pres">
      <dgm:prSet presAssocID="{95F59810-C18C-49E6-A212-32316E3E57BF}" presName="textRect" presStyleLbl="revTx" presStyleIdx="3" presStyleCnt="6">
        <dgm:presLayoutVars>
          <dgm:chMax val="1"/>
          <dgm:chPref val="1"/>
        </dgm:presLayoutVars>
      </dgm:prSet>
      <dgm:spPr/>
    </dgm:pt>
    <dgm:pt modelId="{3BE1FED6-7753-4836-8014-5486121F2F91}" type="pres">
      <dgm:prSet presAssocID="{C94D7E19-1EBF-4DEF-A08C-CC574D05075A}" presName="sibTrans" presStyleLbl="sibTrans2D1" presStyleIdx="0" presStyleCnt="0"/>
      <dgm:spPr/>
    </dgm:pt>
    <dgm:pt modelId="{A9C53E5D-DEF7-4D3C-A94A-F8C9FACF0C62}" type="pres">
      <dgm:prSet presAssocID="{298AF108-BB73-4EDE-BC3B-6C002C303D89}" presName="compNode" presStyleCnt="0"/>
      <dgm:spPr/>
    </dgm:pt>
    <dgm:pt modelId="{0E74F091-84D0-4D3B-B7AA-FB15A1C13947}" type="pres">
      <dgm:prSet presAssocID="{298AF108-BB73-4EDE-BC3B-6C002C303D89}" presName="iconBgRect" presStyleLbl="bgShp" presStyleIdx="4" presStyleCnt="6"/>
      <dgm:spPr/>
    </dgm:pt>
    <dgm:pt modelId="{228F9E8D-4EFE-420E-BB8D-9D4C76D86773}" type="pres">
      <dgm:prSet presAssocID="{298AF108-BB73-4EDE-BC3B-6C002C303D89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A3C29130-1888-411B-86F5-7905F9EEBD85}" type="pres">
      <dgm:prSet presAssocID="{298AF108-BB73-4EDE-BC3B-6C002C303D89}" presName="spaceRect" presStyleCnt="0"/>
      <dgm:spPr/>
    </dgm:pt>
    <dgm:pt modelId="{449FECF8-315F-422A-A4D7-571ABBF6D3D0}" type="pres">
      <dgm:prSet presAssocID="{298AF108-BB73-4EDE-BC3B-6C002C303D89}" presName="textRect" presStyleLbl="revTx" presStyleIdx="4" presStyleCnt="6">
        <dgm:presLayoutVars>
          <dgm:chMax val="1"/>
          <dgm:chPref val="1"/>
        </dgm:presLayoutVars>
      </dgm:prSet>
      <dgm:spPr/>
    </dgm:pt>
    <dgm:pt modelId="{8D2EA761-7191-4C9E-BD2C-43ED45501A04}" type="pres">
      <dgm:prSet presAssocID="{569681C3-507C-44E9-9AA0-F2798812D9CC}" presName="sibTrans" presStyleLbl="sibTrans2D1" presStyleIdx="0" presStyleCnt="0"/>
      <dgm:spPr/>
    </dgm:pt>
    <dgm:pt modelId="{CC6E84D6-5792-4B80-AB18-605AF04BD1EB}" type="pres">
      <dgm:prSet presAssocID="{32D3196A-35FE-4802-BC51-B7BF495AA729}" presName="compNode" presStyleCnt="0"/>
      <dgm:spPr/>
    </dgm:pt>
    <dgm:pt modelId="{4AFA1CA0-5EEB-4367-901D-F676DB36BFE3}" type="pres">
      <dgm:prSet presAssocID="{32D3196A-35FE-4802-BC51-B7BF495AA729}" presName="iconBgRect" presStyleLbl="bgShp" presStyleIdx="5" presStyleCnt="6"/>
      <dgm:spPr/>
    </dgm:pt>
    <dgm:pt modelId="{21C1490A-7ABC-4111-B0F6-0C711F4C2E18}" type="pres">
      <dgm:prSet presAssocID="{32D3196A-35FE-4802-BC51-B7BF495AA729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5C3FBF4-BEB7-4DE8-BC28-B6D44C6DAA5E}" type="pres">
      <dgm:prSet presAssocID="{32D3196A-35FE-4802-BC51-B7BF495AA729}" presName="spaceRect" presStyleCnt="0"/>
      <dgm:spPr/>
    </dgm:pt>
    <dgm:pt modelId="{0749F1F0-1203-474E-AF26-B335AA53FC4A}" type="pres">
      <dgm:prSet presAssocID="{32D3196A-35FE-4802-BC51-B7BF495AA72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2980904-EE0F-4C66-9926-D38E115B1CEE}" srcId="{A824C4D9-BD00-48E6-B403-2EF95B73A181}" destId="{55E224B3-F438-4E98-AAA6-F31A840C33AE}" srcOrd="2" destOrd="0" parTransId="{D4B197C4-81A8-403C-9FF6-6C199F418372}" sibTransId="{1A4D461B-DE60-459A-A787-5F31A2B2AAF5}"/>
    <dgm:cxn modelId="{F12B901C-F539-46C0-AA75-ABCFFE4C0FA2}" srcId="{A824C4D9-BD00-48E6-B403-2EF95B73A181}" destId="{4231DFF2-B3F0-4B9F-8D53-1D8405DBABCA}" srcOrd="0" destOrd="0" parTransId="{4F5448A0-9793-4736-B8CA-6D63BE6CAEDB}" sibTransId="{408BE869-64BE-4C76-93FB-E3CEE1B5CE0C}"/>
    <dgm:cxn modelId="{8C6B8834-20F1-40D0-B00A-B115114B40B9}" type="presOf" srcId="{298AF108-BB73-4EDE-BC3B-6C002C303D89}" destId="{449FECF8-315F-422A-A4D7-571ABBF6D3D0}" srcOrd="0" destOrd="0" presId="urn:microsoft.com/office/officeart/2018/2/layout/IconCircleList"/>
    <dgm:cxn modelId="{C48D095F-8ADB-4B4E-9338-05B1B0406A34}" type="presOf" srcId="{A824C4D9-BD00-48E6-B403-2EF95B73A181}" destId="{22DD34E3-92CD-4D11-A143-F00B72B4EEB3}" srcOrd="0" destOrd="0" presId="urn:microsoft.com/office/officeart/2018/2/layout/IconCircleList"/>
    <dgm:cxn modelId="{D0198642-1646-408D-8B6B-C742949E8F76}" type="presOf" srcId="{EC1E702D-39D6-48A5-A329-8599B792244C}" destId="{F5C80E2B-65BB-46B8-9977-5180A9C7E771}" srcOrd="0" destOrd="0" presId="urn:microsoft.com/office/officeart/2018/2/layout/IconCircleList"/>
    <dgm:cxn modelId="{4B167646-1688-48CB-88BF-923ACA9E5853}" type="presOf" srcId="{32D3196A-35FE-4802-BC51-B7BF495AA729}" destId="{0749F1F0-1203-474E-AF26-B335AA53FC4A}" srcOrd="0" destOrd="0" presId="urn:microsoft.com/office/officeart/2018/2/layout/IconCircleList"/>
    <dgm:cxn modelId="{1659EC4C-5129-4C8C-A77D-C07BAA581B77}" type="presOf" srcId="{1A4D461B-DE60-459A-A787-5F31A2B2AAF5}" destId="{F7B1F621-85A3-4D53-85CF-6C80F3035C7E}" srcOrd="0" destOrd="0" presId="urn:microsoft.com/office/officeart/2018/2/layout/IconCircleList"/>
    <dgm:cxn modelId="{A17A7358-111E-4619-ABAB-3CC90541D6BC}" type="presOf" srcId="{408BE869-64BE-4C76-93FB-E3CEE1B5CE0C}" destId="{3B42A59A-F40E-4896-A9BB-53E316E66BFB}" srcOrd="0" destOrd="0" presId="urn:microsoft.com/office/officeart/2018/2/layout/IconCircleList"/>
    <dgm:cxn modelId="{0FB9387B-7906-4294-A128-E467C0C665D1}" type="presOf" srcId="{55E224B3-F438-4E98-AAA6-F31A840C33AE}" destId="{2AD64CB6-A395-4FB4-9EED-5A615F0FE4A5}" srcOrd="0" destOrd="0" presId="urn:microsoft.com/office/officeart/2018/2/layout/IconCircleList"/>
    <dgm:cxn modelId="{22413082-2247-4164-AB81-E274C3B3D829}" srcId="{A824C4D9-BD00-48E6-B403-2EF95B73A181}" destId="{32D3196A-35FE-4802-BC51-B7BF495AA729}" srcOrd="5" destOrd="0" parTransId="{2995BFC9-0DEF-460D-A0A4-A104AD2F4CD2}" sibTransId="{0A0B42C3-3244-4326-9464-5A32477CC32A}"/>
    <dgm:cxn modelId="{E72CE588-DBC7-4301-8679-AD582462224D}" type="presOf" srcId="{569681C3-507C-44E9-9AA0-F2798812D9CC}" destId="{8D2EA761-7191-4C9E-BD2C-43ED45501A04}" srcOrd="0" destOrd="0" presId="urn:microsoft.com/office/officeart/2018/2/layout/IconCircleList"/>
    <dgm:cxn modelId="{30ADC19D-295B-47DF-8F24-126DBB491E6E}" type="presOf" srcId="{4231DFF2-B3F0-4B9F-8D53-1D8405DBABCA}" destId="{9D2D2031-B0BF-4D44-9B03-76C71294D8BA}" srcOrd="0" destOrd="0" presId="urn:microsoft.com/office/officeart/2018/2/layout/IconCircleList"/>
    <dgm:cxn modelId="{2E8960AB-E628-4B14-B44D-B98669DBF660}" type="presOf" srcId="{95F59810-C18C-49E6-A212-32316E3E57BF}" destId="{53285798-94A3-4797-BCAB-B9560303E180}" srcOrd="0" destOrd="0" presId="urn:microsoft.com/office/officeart/2018/2/layout/IconCircleList"/>
    <dgm:cxn modelId="{E55D99BA-6751-47F7-B85A-610B8BF6CA4C}" type="presOf" srcId="{9F99644A-EB68-4564-83FC-BD8E3EC538E1}" destId="{E07B32BD-2996-4641-B6A8-701067D6B2D3}" srcOrd="0" destOrd="0" presId="urn:microsoft.com/office/officeart/2018/2/layout/IconCircleList"/>
    <dgm:cxn modelId="{A8E9C6CD-D304-484D-B659-78F84385DE70}" srcId="{A824C4D9-BD00-48E6-B403-2EF95B73A181}" destId="{95F59810-C18C-49E6-A212-32316E3E57BF}" srcOrd="3" destOrd="0" parTransId="{775956EF-0DBE-4B55-920D-B6B51C479A2A}" sibTransId="{C94D7E19-1EBF-4DEF-A08C-CC574D05075A}"/>
    <dgm:cxn modelId="{3126EFDB-1C9D-474F-9683-0E2CD4ACCA2D}" srcId="{A824C4D9-BD00-48E6-B403-2EF95B73A181}" destId="{298AF108-BB73-4EDE-BC3B-6C002C303D89}" srcOrd="4" destOrd="0" parTransId="{0DF179AE-A2BF-4BE7-AF10-CE97AA857780}" sibTransId="{569681C3-507C-44E9-9AA0-F2798812D9CC}"/>
    <dgm:cxn modelId="{1DCD3CF2-7991-46B5-8E13-81E0CB7B1C58}" srcId="{A824C4D9-BD00-48E6-B403-2EF95B73A181}" destId="{EC1E702D-39D6-48A5-A329-8599B792244C}" srcOrd="1" destOrd="0" parTransId="{13A25A98-7F89-488B-A953-926805B2EB2A}" sibTransId="{9F99644A-EB68-4564-83FC-BD8E3EC538E1}"/>
    <dgm:cxn modelId="{A21AD7F8-DDF6-4459-9E6D-234C855B9D35}" type="presOf" srcId="{C94D7E19-1EBF-4DEF-A08C-CC574D05075A}" destId="{3BE1FED6-7753-4836-8014-5486121F2F91}" srcOrd="0" destOrd="0" presId="urn:microsoft.com/office/officeart/2018/2/layout/IconCircleList"/>
    <dgm:cxn modelId="{A9A74952-2E75-43BE-A748-B1663053C352}" type="presParOf" srcId="{22DD34E3-92CD-4D11-A143-F00B72B4EEB3}" destId="{53DFBF4E-3791-4F00-B95B-B316571991A4}" srcOrd="0" destOrd="0" presId="urn:microsoft.com/office/officeart/2018/2/layout/IconCircleList"/>
    <dgm:cxn modelId="{670AF14A-3729-423C-A7C5-92795E81F0A4}" type="presParOf" srcId="{53DFBF4E-3791-4F00-B95B-B316571991A4}" destId="{4E3EAD6A-FA07-4B4E-BC06-E432015DB0D7}" srcOrd="0" destOrd="0" presId="urn:microsoft.com/office/officeart/2018/2/layout/IconCircleList"/>
    <dgm:cxn modelId="{DB34C87A-70CC-459C-9C67-7CA762B9347E}" type="presParOf" srcId="{4E3EAD6A-FA07-4B4E-BC06-E432015DB0D7}" destId="{A95F0EBE-3A5A-4FFB-86A1-83A6CD5B6331}" srcOrd="0" destOrd="0" presId="urn:microsoft.com/office/officeart/2018/2/layout/IconCircleList"/>
    <dgm:cxn modelId="{EF31CFA7-A0C5-475A-95AA-38E43E45FB23}" type="presParOf" srcId="{4E3EAD6A-FA07-4B4E-BC06-E432015DB0D7}" destId="{E3D8CCEC-8125-406B-887C-1C31AB470A62}" srcOrd="1" destOrd="0" presId="urn:microsoft.com/office/officeart/2018/2/layout/IconCircleList"/>
    <dgm:cxn modelId="{65F70C88-AF52-4705-A344-E8D7B8F4D479}" type="presParOf" srcId="{4E3EAD6A-FA07-4B4E-BC06-E432015DB0D7}" destId="{2D2F0F6E-C493-45A0-9E2F-BB7888C991F6}" srcOrd="2" destOrd="0" presId="urn:microsoft.com/office/officeart/2018/2/layout/IconCircleList"/>
    <dgm:cxn modelId="{559E62AA-5F54-419E-98DE-EE17A196D978}" type="presParOf" srcId="{4E3EAD6A-FA07-4B4E-BC06-E432015DB0D7}" destId="{9D2D2031-B0BF-4D44-9B03-76C71294D8BA}" srcOrd="3" destOrd="0" presId="urn:microsoft.com/office/officeart/2018/2/layout/IconCircleList"/>
    <dgm:cxn modelId="{5B3C2FA3-78E8-4FF7-95FA-3877B2F51B6F}" type="presParOf" srcId="{53DFBF4E-3791-4F00-B95B-B316571991A4}" destId="{3B42A59A-F40E-4896-A9BB-53E316E66BFB}" srcOrd="1" destOrd="0" presId="urn:microsoft.com/office/officeart/2018/2/layout/IconCircleList"/>
    <dgm:cxn modelId="{5E5C6874-2531-42B0-9CCC-AF45EBCCD514}" type="presParOf" srcId="{53DFBF4E-3791-4F00-B95B-B316571991A4}" destId="{62F0DFB4-8C86-4F81-968A-E8E8B3812F9E}" srcOrd="2" destOrd="0" presId="urn:microsoft.com/office/officeart/2018/2/layout/IconCircleList"/>
    <dgm:cxn modelId="{6B7EDB88-BAAD-421F-BBA1-122F696A4259}" type="presParOf" srcId="{62F0DFB4-8C86-4F81-968A-E8E8B3812F9E}" destId="{D78EB14A-B0EE-4EC2-A6DB-05B6D8A69871}" srcOrd="0" destOrd="0" presId="urn:microsoft.com/office/officeart/2018/2/layout/IconCircleList"/>
    <dgm:cxn modelId="{63A72CEB-1B3D-4E08-BD24-B5D8CCCE14C3}" type="presParOf" srcId="{62F0DFB4-8C86-4F81-968A-E8E8B3812F9E}" destId="{50CC0883-0D22-4A9B-B8C0-E7ABFD55BA2F}" srcOrd="1" destOrd="0" presId="urn:microsoft.com/office/officeart/2018/2/layout/IconCircleList"/>
    <dgm:cxn modelId="{159BDF4A-F862-4D61-9A11-E43F12BF1056}" type="presParOf" srcId="{62F0DFB4-8C86-4F81-968A-E8E8B3812F9E}" destId="{4852DB3C-574D-4452-A0B3-CBBB82C436C3}" srcOrd="2" destOrd="0" presId="urn:microsoft.com/office/officeart/2018/2/layout/IconCircleList"/>
    <dgm:cxn modelId="{32E886E9-204F-4A44-B74B-D8B845F88C2C}" type="presParOf" srcId="{62F0DFB4-8C86-4F81-968A-E8E8B3812F9E}" destId="{F5C80E2B-65BB-46B8-9977-5180A9C7E771}" srcOrd="3" destOrd="0" presId="urn:microsoft.com/office/officeart/2018/2/layout/IconCircleList"/>
    <dgm:cxn modelId="{D306AFA7-E086-4D6D-9BEF-BC6EC1E679DC}" type="presParOf" srcId="{53DFBF4E-3791-4F00-B95B-B316571991A4}" destId="{E07B32BD-2996-4641-B6A8-701067D6B2D3}" srcOrd="3" destOrd="0" presId="urn:microsoft.com/office/officeart/2018/2/layout/IconCircleList"/>
    <dgm:cxn modelId="{A9523149-253A-4AE2-92D8-6A8850E9DAB5}" type="presParOf" srcId="{53DFBF4E-3791-4F00-B95B-B316571991A4}" destId="{82724E2E-FA9F-4028-86B9-E7249C5A14FC}" srcOrd="4" destOrd="0" presId="urn:microsoft.com/office/officeart/2018/2/layout/IconCircleList"/>
    <dgm:cxn modelId="{E49EA101-08C0-45D3-9DD5-3D3BAA87EFC1}" type="presParOf" srcId="{82724E2E-FA9F-4028-86B9-E7249C5A14FC}" destId="{E918DEAE-DD18-42F7-9447-DC2F29CA37EA}" srcOrd="0" destOrd="0" presId="urn:microsoft.com/office/officeart/2018/2/layout/IconCircleList"/>
    <dgm:cxn modelId="{8BE7CEC5-2B1B-4B7F-BB96-98C90864B71A}" type="presParOf" srcId="{82724E2E-FA9F-4028-86B9-E7249C5A14FC}" destId="{6459A447-1719-4DBA-8188-12F13BB4BD6F}" srcOrd="1" destOrd="0" presId="urn:microsoft.com/office/officeart/2018/2/layout/IconCircleList"/>
    <dgm:cxn modelId="{FB940A9D-B6F9-4D4F-A06C-DD04628EFE7D}" type="presParOf" srcId="{82724E2E-FA9F-4028-86B9-E7249C5A14FC}" destId="{6228BBB4-F89B-49C7-8432-AE3D9D3F7C3F}" srcOrd="2" destOrd="0" presId="urn:microsoft.com/office/officeart/2018/2/layout/IconCircleList"/>
    <dgm:cxn modelId="{BFFEFF07-5E3A-4130-95B9-9CC33E522725}" type="presParOf" srcId="{82724E2E-FA9F-4028-86B9-E7249C5A14FC}" destId="{2AD64CB6-A395-4FB4-9EED-5A615F0FE4A5}" srcOrd="3" destOrd="0" presId="urn:microsoft.com/office/officeart/2018/2/layout/IconCircleList"/>
    <dgm:cxn modelId="{FFB7F796-5638-4FC3-9099-9A1FAE738F6D}" type="presParOf" srcId="{53DFBF4E-3791-4F00-B95B-B316571991A4}" destId="{F7B1F621-85A3-4D53-85CF-6C80F3035C7E}" srcOrd="5" destOrd="0" presId="urn:microsoft.com/office/officeart/2018/2/layout/IconCircleList"/>
    <dgm:cxn modelId="{226051FC-8E7F-47D2-8413-611D1162A43E}" type="presParOf" srcId="{53DFBF4E-3791-4F00-B95B-B316571991A4}" destId="{C289BBF8-0670-4540-A111-A6733F9F7D3E}" srcOrd="6" destOrd="0" presId="urn:microsoft.com/office/officeart/2018/2/layout/IconCircleList"/>
    <dgm:cxn modelId="{497FE451-F966-481D-8F32-A246DCC2CC0F}" type="presParOf" srcId="{C289BBF8-0670-4540-A111-A6733F9F7D3E}" destId="{C5AD250B-ED6C-4F90-B9C9-F6F3624774AF}" srcOrd="0" destOrd="0" presId="urn:microsoft.com/office/officeart/2018/2/layout/IconCircleList"/>
    <dgm:cxn modelId="{FA123BDF-00D2-42E8-BE64-9E0AAE3B37D2}" type="presParOf" srcId="{C289BBF8-0670-4540-A111-A6733F9F7D3E}" destId="{045E6BC3-4EE3-4542-A47D-06C0403B409D}" srcOrd="1" destOrd="0" presId="urn:microsoft.com/office/officeart/2018/2/layout/IconCircleList"/>
    <dgm:cxn modelId="{8DD138B7-2A80-4F45-B546-93AB0511F108}" type="presParOf" srcId="{C289BBF8-0670-4540-A111-A6733F9F7D3E}" destId="{98DE4727-9A94-4563-BAC3-5249D8692182}" srcOrd="2" destOrd="0" presId="urn:microsoft.com/office/officeart/2018/2/layout/IconCircleList"/>
    <dgm:cxn modelId="{FDED87D3-0400-4BFB-B252-DD33C01367C7}" type="presParOf" srcId="{C289BBF8-0670-4540-A111-A6733F9F7D3E}" destId="{53285798-94A3-4797-BCAB-B9560303E180}" srcOrd="3" destOrd="0" presId="urn:microsoft.com/office/officeart/2018/2/layout/IconCircleList"/>
    <dgm:cxn modelId="{18A8B412-A4BA-467E-95B7-EC747293FAA8}" type="presParOf" srcId="{53DFBF4E-3791-4F00-B95B-B316571991A4}" destId="{3BE1FED6-7753-4836-8014-5486121F2F91}" srcOrd="7" destOrd="0" presId="urn:microsoft.com/office/officeart/2018/2/layout/IconCircleList"/>
    <dgm:cxn modelId="{6A8A9383-0C65-4647-8D25-506262729709}" type="presParOf" srcId="{53DFBF4E-3791-4F00-B95B-B316571991A4}" destId="{A9C53E5D-DEF7-4D3C-A94A-F8C9FACF0C62}" srcOrd="8" destOrd="0" presId="urn:microsoft.com/office/officeart/2018/2/layout/IconCircleList"/>
    <dgm:cxn modelId="{66D801F7-2534-4B1E-92C8-8B493988E689}" type="presParOf" srcId="{A9C53E5D-DEF7-4D3C-A94A-F8C9FACF0C62}" destId="{0E74F091-84D0-4D3B-B7AA-FB15A1C13947}" srcOrd="0" destOrd="0" presId="urn:microsoft.com/office/officeart/2018/2/layout/IconCircleList"/>
    <dgm:cxn modelId="{96E6D2EC-DD01-48D9-943B-4BBB019570F4}" type="presParOf" srcId="{A9C53E5D-DEF7-4D3C-A94A-F8C9FACF0C62}" destId="{228F9E8D-4EFE-420E-BB8D-9D4C76D86773}" srcOrd="1" destOrd="0" presId="urn:microsoft.com/office/officeart/2018/2/layout/IconCircleList"/>
    <dgm:cxn modelId="{68CBDDEA-82E1-4C74-ACC8-99563B4D6000}" type="presParOf" srcId="{A9C53E5D-DEF7-4D3C-A94A-F8C9FACF0C62}" destId="{A3C29130-1888-411B-86F5-7905F9EEBD85}" srcOrd="2" destOrd="0" presId="urn:microsoft.com/office/officeart/2018/2/layout/IconCircleList"/>
    <dgm:cxn modelId="{233E9AAA-5B5F-4C47-BBBA-F6AD4ED1F4DA}" type="presParOf" srcId="{A9C53E5D-DEF7-4D3C-A94A-F8C9FACF0C62}" destId="{449FECF8-315F-422A-A4D7-571ABBF6D3D0}" srcOrd="3" destOrd="0" presId="urn:microsoft.com/office/officeart/2018/2/layout/IconCircleList"/>
    <dgm:cxn modelId="{A39752E9-489E-4072-AF50-506B0890D296}" type="presParOf" srcId="{53DFBF4E-3791-4F00-B95B-B316571991A4}" destId="{8D2EA761-7191-4C9E-BD2C-43ED45501A04}" srcOrd="9" destOrd="0" presId="urn:microsoft.com/office/officeart/2018/2/layout/IconCircleList"/>
    <dgm:cxn modelId="{CEF222C8-9078-4A46-B01B-476C8BAB221A}" type="presParOf" srcId="{53DFBF4E-3791-4F00-B95B-B316571991A4}" destId="{CC6E84D6-5792-4B80-AB18-605AF04BD1EB}" srcOrd="10" destOrd="0" presId="urn:microsoft.com/office/officeart/2018/2/layout/IconCircleList"/>
    <dgm:cxn modelId="{E720534B-71D8-4F7B-B86F-F712A3BD2CE8}" type="presParOf" srcId="{CC6E84D6-5792-4B80-AB18-605AF04BD1EB}" destId="{4AFA1CA0-5EEB-4367-901D-F676DB36BFE3}" srcOrd="0" destOrd="0" presId="urn:microsoft.com/office/officeart/2018/2/layout/IconCircleList"/>
    <dgm:cxn modelId="{E6577A82-1A9C-4EAA-9D97-91B85ED8A179}" type="presParOf" srcId="{CC6E84D6-5792-4B80-AB18-605AF04BD1EB}" destId="{21C1490A-7ABC-4111-B0F6-0C711F4C2E18}" srcOrd="1" destOrd="0" presId="urn:microsoft.com/office/officeart/2018/2/layout/IconCircleList"/>
    <dgm:cxn modelId="{4520F6C9-79E4-4A0D-889B-C5BB13689988}" type="presParOf" srcId="{CC6E84D6-5792-4B80-AB18-605AF04BD1EB}" destId="{25C3FBF4-BEB7-4DE8-BC28-B6D44C6DAA5E}" srcOrd="2" destOrd="0" presId="urn:microsoft.com/office/officeart/2018/2/layout/IconCircleList"/>
    <dgm:cxn modelId="{E616031C-859D-4A7B-9102-1B1E1B3432A8}" type="presParOf" srcId="{CC6E84D6-5792-4B80-AB18-605AF04BD1EB}" destId="{0749F1F0-1203-474E-AF26-B335AA53FC4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4EB7B1-045C-4739-AAB8-814A5AC12A1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0F35BA9-54C6-47E0-9B5B-4D7FFB219D8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Impact on Business Performance</a:t>
          </a:r>
          <a:endParaRPr lang="en-US" dirty="0"/>
        </a:p>
      </dgm:t>
    </dgm:pt>
    <dgm:pt modelId="{2134F75B-DC3C-406B-8C83-366278AA40E0}" type="parTrans" cxnId="{56ACE947-C5DF-401C-A89B-D6889D920F09}">
      <dgm:prSet/>
      <dgm:spPr/>
      <dgm:t>
        <a:bodyPr/>
        <a:lstStyle/>
        <a:p>
          <a:endParaRPr lang="en-US"/>
        </a:p>
      </dgm:t>
    </dgm:pt>
    <dgm:pt modelId="{74E1EA93-1040-44E3-9690-705D1E56375F}" type="sibTrans" cxnId="{56ACE947-C5DF-401C-A89B-D6889D920F09}">
      <dgm:prSet/>
      <dgm:spPr/>
      <dgm:t>
        <a:bodyPr/>
        <a:lstStyle/>
        <a:p>
          <a:endParaRPr lang="en-US"/>
        </a:p>
      </dgm:t>
    </dgm:pt>
    <dgm:pt modelId="{B0DBD2AF-FCEA-464D-AF9C-2E6D6CAAFA4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* Higher profitability</a:t>
          </a:r>
          <a:endParaRPr lang="en-US"/>
        </a:p>
      </dgm:t>
    </dgm:pt>
    <dgm:pt modelId="{989E33AF-5BF5-4C50-81D0-A6E1D797C5EB}" type="parTrans" cxnId="{6A31B2C7-CDA6-4EA5-8F1A-99E015C5C0AF}">
      <dgm:prSet/>
      <dgm:spPr/>
      <dgm:t>
        <a:bodyPr/>
        <a:lstStyle/>
        <a:p>
          <a:endParaRPr lang="en-US"/>
        </a:p>
      </dgm:t>
    </dgm:pt>
    <dgm:pt modelId="{BD576153-7A6E-42D4-89BE-3E33717C81B0}" type="sibTrans" cxnId="{6A31B2C7-CDA6-4EA5-8F1A-99E015C5C0AF}">
      <dgm:prSet/>
      <dgm:spPr/>
      <dgm:t>
        <a:bodyPr/>
        <a:lstStyle/>
        <a:p>
          <a:endParaRPr lang="en-US"/>
        </a:p>
      </dgm:t>
    </dgm:pt>
    <dgm:pt modelId="{1E654F4A-1C98-43E4-9866-C7CE6060DA0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* Better decision-making</a:t>
          </a:r>
          <a:endParaRPr lang="en-US"/>
        </a:p>
      </dgm:t>
    </dgm:pt>
    <dgm:pt modelId="{A4447382-0AAD-4E04-99E5-1B64991AEDD9}" type="parTrans" cxnId="{E010051B-24FE-44D5-8042-78EDBD2ADC5B}">
      <dgm:prSet/>
      <dgm:spPr/>
      <dgm:t>
        <a:bodyPr/>
        <a:lstStyle/>
        <a:p>
          <a:endParaRPr lang="en-US"/>
        </a:p>
      </dgm:t>
    </dgm:pt>
    <dgm:pt modelId="{56D404E8-4D7B-49F3-8F0A-8A85A7798319}" type="sibTrans" cxnId="{E010051B-24FE-44D5-8042-78EDBD2ADC5B}">
      <dgm:prSet/>
      <dgm:spPr/>
      <dgm:t>
        <a:bodyPr/>
        <a:lstStyle/>
        <a:p>
          <a:endParaRPr lang="en-US"/>
        </a:p>
      </dgm:t>
    </dgm:pt>
    <dgm:pt modelId="{D2AE7772-27E3-489B-B742-298332E9985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* Improved operational efficiency</a:t>
          </a:r>
          <a:endParaRPr lang="en-US"/>
        </a:p>
      </dgm:t>
    </dgm:pt>
    <dgm:pt modelId="{AE8A70EF-CB51-4703-94C3-536DCE57B06C}" type="parTrans" cxnId="{EFA20318-9E74-42F6-A4A8-72903F46BC94}">
      <dgm:prSet/>
      <dgm:spPr/>
      <dgm:t>
        <a:bodyPr/>
        <a:lstStyle/>
        <a:p>
          <a:endParaRPr lang="en-US"/>
        </a:p>
      </dgm:t>
    </dgm:pt>
    <dgm:pt modelId="{A998E239-9534-4A5D-9974-71F17F28FF95}" type="sibTrans" cxnId="{EFA20318-9E74-42F6-A4A8-72903F46BC94}">
      <dgm:prSet/>
      <dgm:spPr/>
      <dgm:t>
        <a:bodyPr/>
        <a:lstStyle/>
        <a:p>
          <a:endParaRPr lang="en-US"/>
        </a:p>
      </dgm:t>
    </dgm:pt>
    <dgm:pt modelId="{89036F57-60E3-492B-A164-0FFC7834CD5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* Stronger competitive advantage</a:t>
          </a:r>
          <a:endParaRPr lang="en-US"/>
        </a:p>
      </dgm:t>
    </dgm:pt>
    <dgm:pt modelId="{EB1C828B-B1D1-42A6-A3FB-92DB2ACF4B59}" type="parTrans" cxnId="{99453639-4D45-43DD-A1CC-9C01EA3A115E}">
      <dgm:prSet/>
      <dgm:spPr/>
      <dgm:t>
        <a:bodyPr/>
        <a:lstStyle/>
        <a:p>
          <a:endParaRPr lang="en-US"/>
        </a:p>
      </dgm:t>
    </dgm:pt>
    <dgm:pt modelId="{2C565A93-0FFF-41EC-8C63-F8CC0D7D1776}" type="sibTrans" cxnId="{99453639-4D45-43DD-A1CC-9C01EA3A115E}">
      <dgm:prSet/>
      <dgm:spPr/>
      <dgm:t>
        <a:bodyPr/>
        <a:lstStyle/>
        <a:p>
          <a:endParaRPr lang="en-US"/>
        </a:p>
      </dgm:t>
    </dgm:pt>
    <dgm:pt modelId="{4F8270FC-86E3-491D-B65B-3D0C8E1F139E}" type="pres">
      <dgm:prSet presAssocID="{C84EB7B1-045C-4739-AAB8-814A5AC12A17}" presName="root" presStyleCnt="0">
        <dgm:presLayoutVars>
          <dgm:dir/>
          <dgm:resizeHandles val="exact"/>
        </dgm:presLayoutVars>
      </dgm:prSet>
      <dgm:spPr/>
    </dgm:pt>
    <dgm:pt modelId="{28D0567C-4AFC-4372-ABB5-D2324EC1EBF5}" type="pres">
      <dgm:prSet presAssocID="{B0F35BA9-54C6-47E0-9B5B-4D7FFB219D80}" presName="compNode" presStyleCnt="0"/>
      <dgm:spPr/>
    </dgm:pt>
    <dgm:pt modelId="{5EC6CB49-5D3B-444D-A43B-2CFCF0BBC651}" type="pres">
      <dgm:prSet presAssocID="{B0F35BA9-54C6-47E0-9B5B-4D7FFB219D80}" presName="iconBgRect" presStyleLbl="bgShp" presStyleIdx="0" presStyleCnt="5"/>
      <dgm:spPr/>
    </dgm:pt>
    <dgm:pt modelId="{157BD0C8-93FF-4C60-9E3D-359526C6B106}" type="pres">
      <dgm:prSet presAssocID="{B0F35BA9-54C6-47E0-9B5B-4D7FFB219D80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532A3BD-4A17-4AF1-8AD3-E9304AB07670}" type="pres">
      <dgm:prSet presAssocID="{B0F35BA9-54C6-47E0-9B5B-4D7FFB219D80}" presName="spaceRect" presStyleCnt="0"/>
      <dgm:spPr/>
    </dgm:pt>
    <dgm:pt modelId="{DD32EB54-E721-465E-8C58-1DD93E43AC01}" type="pres">
      <dgm:prSet presAssocID="{B0F35BA9-54C6-47E0-9B5B-4D7FFB219D80}" presName="textRect" presStyleLbl="revTx" presStyleIdx="0" presStyleCnt="5">
        <dgm:presLayoutVars>
          <dgm:chMax val="1"/>
          <dgm:chPref val="1"/>
        </dgm:presLayoutVars>
      </dgm:prSet>
      <dgm:spPr/>
    </dgm:pt>
    <dgm:pt modelId="{1DAA7327-3A4F-4205-97E5-DE2F96F96198}" type="pres">
      <dgm:prSet presAssocID="{74E1EA93-1040-44E3-9690-705D1E56375F}" presName="sibTrans" presStyleCnt="0"/>
      <dgm:spPr/>
    </dgm:pt>
    <dgm:pt modelId="{0A0FBCD1-1D20-4C49-BC8A-32E46C0F33C5}" type="pres">
      <dgm:prSet presAssocID="{B0DBD2AF-FCEA-464D-AF9C-2E6D6CAAFA41}" presName="compNode" presStyleCnt="0"/>
      <dgm:spPr/>
    </dgm:pt>
    <dgm:pt modelId="{8E644EA8-97BF-41AE-ADFF-26339F676771}" type="pres">
      <dgm:prSet presAssocID="{B0DBD2AF-FCEA-464D-AF9C-2E6D6CAAFA41}" presName="iconBgRect" presStyleLbl="bgShp" presStyleIdx="1" presStyleCnt="5"/>
      <dgm:spPr/>
    </dgm:pt>
    <dgm:pt modelId="{1357D9D5-AD6E-43AF-8E3D-74A571BEB86B}" type="pres">
      <dgm:prSet presAssocID="{B0DBD2AF-FCEA-464D-AF9C-2E6D6CAAFA41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83AE7A6-C28E-4E3A-9935-CA2B1AE8382E}" type="pres">
      <dgm:prSet presAssocID="{B0DBD2AF-FCEA-464D-AF9C-2E6D6CAAFA41}" presName="spaceRect" presStyleCnt="0"/>
      <dgm:spPr/>
    </dgm:pt>
    <dgm:pt modelId="{EA6A27A1-3FE5-4D40-B87A-EC96880418A4}" type="pres">
      <dgm:prSet presAssocID="{B0DBD2AF-FCEA-464D-AF9C-2E6D6CAAFA41}" presName="textRect" presStyleLbl="revTx" presStyleIdx="1" presStyleCnt="5">
        <dgm:presLayoutVars>
          <dgm:chMax val="1"/>
          <dgm:chPref val="1"/>
        </dgm:presLayoutVars>
      </dgm:prSet>
      <dgm:spPr/>
    </dgm:pt>
    <dgm:pt modelId="{A41579B1-12BF-41AA-9F21-5C2C9E2E2B5E}" type="pres">
      <dgm:prSet presAssocID="{BD576153-7A6E-42D4-89BE-3E33717C81B0}" presName="sibTrans" presStyleCnt="0"/>
      <dgm:spPr/>
    </dgm:pt>
    <dgm:pt modelId="{4C2C4CC4-2437-426A-BD3B-5A3D308D797A}" type="pres">
      <dgm:prSet presAssocID="{1E654F4A-1C98-43E4-9866-C7CE6060DA0F}" presName="compNode" presStyleCnt="0"/>
      <dgm:spPr/>
    </dgm:pt>
    <dgm:pt modelId="{0B94350D-BB8C-4ED8-BFCC-4854B9275BF6}" type="pres">
      <dgm:prSet presAssocID="{1E654F4A-1C98-43E4-9866-C7CE6060DA0F}" presName="iconBgRect" presStyleLbl="bgShp" presStyleIdx="2" presStyleCnt="5"/>
      <dgm:spPr/>
    </dgm:pt>
    <dgm:pt modelId="{2938EA8B-1CE7-43BC-8C56-AA44A4D8F7D3}" type="pres">
      <dgm:prSet presAssocID="{1E654F4A-1C98-43E4-9866-C7CE6060DA0F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AA641F0B-E1EA-4F15-85F3-8F1444F2B826}" type="pres">
      <dgm:prSet presAssocID="{1E654F4A-1C98-43E4-9866-C7CE6060DA0F}" presName="spaceRect" presStyleCnt="0"/>
      <dgm:spPr/>
    </dgm:pt>
    <dgm:pt modelId="{35754C01-640F-4462-8F15-1AB5DF0970DB}" type="pres">
      <dgm:prSet presAssocID="{1E654F4A-1C98-43E4-9866-C7CE6060DA0F}" presName="textRect" presStyleLbl="revTx" presStyleIdx="2" presStyleCnt="5">
        <dgm:presLayoutVars>
          <dgm:chMax val="1"/>
          <dgm:chPref val="1"/>
        </dgm:presLayoutVars>
      </dgm:prSet>
      <dgm:spPr/>
    </dgm:pt>
    <dgm:pt modelId="{21871270-FB1A-487D-8844-55B0BCBBC2FF}" type="pres">
      <dgm:prSet presAssocID="{56D404E8-4D7B-49F3-8F0A-8A85A7798319}" presName="sibTrans" presStyleCnt="0"/>
      <dgm:spPr/>
    </dgm:pt>
    <dgm:pt modelId="{A4F5FA43-461E-4F34-887D-30F1A652541C}" type="pres">
      <dgm:prSet presAssocID="{D2AE7772-27E3-489B-B742-298332E99853}" presName="compNode" presStyleCnt="0"/>
      <dgm:spPr/>
    </dgm:pt>
    <dgm:pt modelId="{C3D5836E-CA49-4A76-81FA-493B88FF950C}" type="pres">
      <dgm:prSet presAssocID="{D2AE7772-27E3-489B-B742-298332E99853}" presName="iconBgRect" presStyleLbl="bgShp" presStyleIdx="3" presStyleCnt="5"/>
      <dgm:spPr/>
    </dgm:pt>
    <dgm:pt modelId="{DD29DF55-EDFE-429E-8984-F60EF06243DF}" type="pres">
      <dgm:prSet presAssocID="{D2AE7772-27E3-489B-B742-298332E9985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3CE10CEB-2C24-482C-A4B1-8F16D6B10100}" type="pres">
      <dgm:prSet presAssocID="{D2AE7772-27E3-489B-B742-298332E99853}" presName="spaceRect" presStyleCnt="0"/>
      <dgm:spPr/>
    </dgm:pt>
    <dgm:pt modelId="{13F537FF-3212-4A69-B8A4-8E41F1054A52}" type="pres">
      <dgm:prSet presAssocID="{D2AE7772-27E3-489B-B742-298332E99853}" presName="textRect" presStyleLbl="revTx" presStyleIdx="3" presStyleCnt="5">
        <dgm:presLayoutVars>
          <dgm:chMax val="1"/>
          <dgm:chPref val="1"/>
        </dgm:presLayoutVars>
      </dgm:prSet>
      <dgm:spPr/>
    </dgm:pt>
    <dgm:pt modelId="{92AFE46C-AC64-4C16-8D48-7DF162E0432F}" type="pres">
      <dgm:prSet presAssocID="{A998E239-9534-4A5D-9974-71F17F28FF95}" presName="sibTrans" presStyleCnt="0"/>
      <dgm:spPr/>
    </dgm:pt>
    <dgm:pt modelId="{0E8440DA-E0D0-49E5-BCE7-CCAF0FB80D33}" type="pres">
      <dgm:prSet presAssocID="{89036F57-60E3-492B-A164-0FFC7834CD5F}" presName="compNode" presStyleCnt="0"/>
      <dgm:spPr/>
    </dgm:pt>
    <dgm:pt modelId="{BCF4F23D-2C13-4850-B783-93CEB26B2470}" type="pres">
      <dgm:prSet presAssocID="{89036F57-60E3-492B-A164-0FFC7834CD5F}" presName="iconBgRect" presStyleLbl="bgShp" presStyleIdx="4" presStyleCnt="5"/>
      <dgm:spPr/>
    </dgm:pt>
    <dgm:pt modelId="{E619876E-A507-4136-89B1-57CB9582A6A3}" type="pres">
      <dgm:prSet presAssocID="{89036F57-60E3-492B-A164-0FFC7834CD5F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5DEF34C-65FB-4C13-B0FE-2BAB471C9135}" type="pres">
      <dgm:prSet presAssocID="{89036F57-60E3-492B-A164-0FFC7834CD5F}" presName="spaceRect" presStyleCnt="0"/>
      <dgm:spPr/>
    </dgm:pt>
    <dgm:pt modelId="{D928C9C6-BBF6-4CEB-B50E-B9F2167FFD4D}" type="pres">
      <dgm:prSet presAssocID="{89036F57-60E3-492B-A164-0FFC7834CD5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C34600B-244A-482F-BF7B-4B1155168786}" type="presOf" srcId="{B0DBD2AF-FCEA-464D-AF9C-2E6D6CAAFA41}" destId="{EA6A27A1-3FE5-4D40-B87A-EC96880418A4}" srcOrd="0" destOrd="0" presId="urn:microsoft.com/office/officeart/2018/5/layout/IconCircleLabelList"/>
    <dgm:cxn modelId="{EFA20318-9E74-42F6-A4A8-72903F46BC94}" srcId="{C84EB7B1-045C-4739-AAB8-814A5AC12A17}" destId="{D2AE7772-27E3-489B-B742-298332E99853}" srcOrd="3" destOrd="0" parTransId="{AE8A70EF-CB51-4703-94C3-536DCE57B06C}" sibTransId="{A998E239-9534-4A5D-9974-71F17F28FF95}"/>
    <dgm:cxn modelId="{E010051B-24FE-44D5-8042-78EDBD2ADC5B}" srcId="{C84EB7B1-045C-4739-AAB8-814A5AC12A17}" destId="{1E654F4A-1C98-43E4-9866-C7CE6060DA0F}" srcOrd="2" destOrd="0" parTransId="{A4447382-0AAD-4E04-99E5-1B64991AEDD9}" sibTransId="{56D404E8-4D7B-49F3-8F0A-8A85A7798319}"/>
    <dgm:cxn modelId="{FC0A4D2F-C9EF-49CE-BB1E-F3AE22AAC5FD}" type="presOf" srcId="{1E654F4A-1C98-43E4-9866-C7CE6060DA0F}" destId="{35754C01-640F-4462-8F15-1AB5DF0970DB}" srcOrd="0" destOrd="0" presId="urn:microsoft.com/office/officeart/2018/5/layout/IconCircleLabelList"/>
    <dgm:cxn modelId="{99453639-4D45-43DD-A1CC-9C01EA3A115E}" srcId="{C84EB7B1-045C-4739-AAB8-814A5AC12A17}" destId="{89036F57-60E3-492B-A164-0FFC7834CD5F}" srcOrd="4" destOrd="0" parTransId="{EB1C828B-B1D1-42A6-A3FB-92DB2ACF4B59}" sibTransId="{2C565A93-0FFF-41EC-8C63-F8CC0D7D1776}"/>
    <dgm:cxn modelId="{56ACE947-C5DF-401C-A89B-D6889D920F09}" srcId="{C84EB7B1-045C-4739-AAB8-814A5AC12A17}" destId="{B0F35BA9-54C6-47E0-9B5B-4D7FFB219D80}" srcOrd="0" destOrd="0" parTransId="{2134F75B-DC3C-406B-8C83-366278AA40E0}" sibTransId="{74E1EA93-1040-44E3-9690-705D1E56375F}"/>
    <dgm:cxn modelId="{BDE63590-FEFC-4EE6-8CC4-F1473B9EE868}" type="presOf" srcId="{D2AE7772-27E3-489B-B742-298332E99853}" destId="{13F537FF-3212-4A69-B8A4-8E41F1054A52}" srcOrd="0" destOrd="0" presId="urn:microsoft.com/office/officeart/2018/5/layout/IconCircleLabelList"/>
    <dgm:cxn modelId="{F0ED46A9-B5DF-4E25-9676-3418EB7835FD}" type="presOf" srcId="{89036F57-60E3-492B-A164-0FFC7834CD5F}" destId="{D928C9C6-BBF6-4CEB-B50E-B9F2167FFD4D}" srcOrd="0" destOrd="0" presId="urn:microsoft.com/office/officeart/2018/5/layout/IconCircleLabelList"/>
    <dgm:cxn modelId="{8E2CBFC0-F0A2-43E6-9E1F-9A39D7DECFC1}" type="presOf" srcId="{B0F35BA9-54C6-47E0-9B5B-4D7FFB219D80}" destId="{DD32EB54-E721-465E-8C58-1DD93E43AC01}" srcOrd="0" destOrd="0" presId="urn:microsoft.com/office/officeart/2018/5/layout/IconCircleLabelList"/>
    <dgm:cxn modelId="{2E8486C1-C176-4E81-BE18-2E5BE0414105}" type="presOf" srcId="{C84EB7B1-045C-4739-AAB8-814A5AC12A17}" destId="{4F8270FC-86E3-491D-B65B-3D0C8E1F139E}" srcOrd="0" destOrd="0" presId="urn:microsoft.com/office/officeart/2018/5/layout/IconCircleLabelList"/>
    <dgm:cxn modelId="{6A31B2C7-CDA6-4EA5-8F1A-99E015C5C0AF}" srcId="{C84EB7B1-045C-4739-AAB8-814A5AC12A17}" destId="{B0DBD2AF-FCEA-464D-AF9C-2E6D6CAAFA41}" srcOrd="1" destOrd="0" parTransId="{989E33AF-5BF5-4C50-81D0-A6E1D797C5EB}" sibTransId="{BD576153-7A6E-42D4-89BE-3E33717C81B0}"/>
    <dgm:cxn modelId="{F04BEDA1-277D-4D32-B61E-722E9A1B6463}" type="presParOf" srcId="{4F8270FC-86E3-491D-B65B-3D0C8E1F139E}" destId="{28D0567C-4AFC-4372-ABB5-D2324EC1EBF5}" srcOrd="0" destOrd="0" presId="urn:microsoft.com/office/officeart/2018/5/layout/IconCircleLabelList"/>
    <dgm:cxn modelId="{F92F1BE3-FF62-4254-9998-8E979ECC0553}" type="presParOf" srcId="{28D0567C-4AFC-4372-ABB5-D2324EC1EBF5}" destId="{5EC6CB49-5D3B-444D-A43B-2CFCF0BBC651}" srcOrd="0" destOrd="0" presId="urn:microsoft.com/office/officeart/2018/5/layout/IconCircleLabelList"/>
    <dgm:cxn modelId="{8D4ED308-12F6-4482-A4FC-584BA6F9C662}" type="presParOf" srcId="{28D0567C-4AFC-4372-ABB5-D2324EC1EBF5}" destId="{157BD0C8-93FF-4C60-9E3D-359526C6B106}" srcOrd="1" destOrd="0" presId="urn:microsoft.com/office/officeart/2018/5/layout/IconCircleLabelList"/>
    <dgm:cxn modelId="{81747EA5-3A28-4963-A003-DA27BD67E461}" type="presParOf" srcId="{28D0567C-4AFC-4372-ABB5-D2324EC1EBF5}" destId="{8532A3BD-4A17-4AF1-8AD3-E9304AB07670}" srcOrd="2" destOrd="0" presId="urn:microsoft.com/office/officeart/2018/5/layout/IconCircleLabelList"/>
    <dgm:cxn modelId="{46211499-6C7A-4318-8738-3665F2ECA7B8}" type="presParOf" srcId="{28D0567C-4AFC-4372-ABB5-D2324EC1EBF5}" destId="{DD32EB54-E721-465E-8C58-1DD93E43AC01}" srcOrd="3" destOrd="0" presId="urn:microsoft.com/office/officeart/2018/5/layout/IconCircleLabelList"/>
    <dgm:cxn modelId="{F8EE7CBD-D41D-4B2F-8919-F1B8FE0A85DC}" type="presParOf" srcId="{4F8270FC-86E3-491D-B65B-3D0C8E1F139E}" destId="{1DAA7327-3A4F-4205-97E5-DE2F96F96198}" srcOrd="1" destOrd="0" presId="urn:microsoft.com/office/officeart/2018/5/layout/IconCircleLabelList"/>
    <dgm:cxn modelId="{80F6E04F-5A16-4AC1-83F4-C8054AE0047B}" type="presParOf" srcId="{4F8270FC-86E3-491D-B65B-3D0C8E1F139E}" destId="{0A0FBCD1-1D20-4C49-BC8A-32E46C0F33C5}" srcOrd="2" destOrd="0" presId="urn:microsoft.com/office/officeart/2018/5/layout/IconCircleLabelList"/>
    <dgm:cxn modelId="{00B0CEEB-11C0-4F78-8B19-F596FF8FD662}" type="presParOf" srcId="{0A0FBCD1-1D20-4C49-BC8A-32E46C0F33C5}" destId="{8E644EA8-97BF-41AE-ADFF-26339F676771}" srcOrd="0" destOrd="0" presId="urn:microsoft.com/office/officeart/2018/5/layout/IconCircleLabelList"/>
    <dgm:cxn modelId="{FFF3BE3A-03E6-4385-964D-4E3B98291DC7}" type="presParOf" srcId="{0A0FBCD1-1D20-4C49-BC8A-32E46C0F33C5}" destId="{1357D9D5-AD6E-43AF-8E3D-74A571BEB86B}" srcOrd="1" destOrd="0" presId="urn:microsoft.com/office/officeart/2018/5/layout/IconCircleLabelList"/>
    <dgm:cxn modelId="{8EEF418D-CF36-44C8-832A-A7D6672692F8}" type="presParOf" srcId="{0A0FBCD1-1D20-4C49-BC8A-32E46C0F33C5}" destId="{383AE7A6-C28E-4E3A-9935-CA2B1AE8382E}" srcOrd="2" destOrd="0" presId="urn:microsoft.com/office/officeart/2018/5/layout/IconCircleLabelList"/>
    <dgm:cxn modelId="{7F1A1F46-1DE7-40D4-88AC-C09B37D8F000}" type="presParOf" srcId="{0A0FBCD1-1D20-4C49-BC8A-32E46C0F33C5}" destId="{EA6A27A1-3FE5-4D40-B87A-EC96880418A4}" srcOrd="3" destOrd="0" presId="urn:microsoft.com/office/officeart/2018/5/layout/IconCircleLabelList"/>
    <dgm:cxn modelId="{26ADA36B-786A-41C7-967E-983A2A95A16B}" type="presParOf" srcId="{4F8270FC-86E3-491D-B65B-3D0C8E1F139E}" destId="{A41579B1-12BF-41AA-9F21-5C2C9E2E2B5E}" srcOrd="3" destOrd="0" presId="urn:microsoft.com/office/officeart/2018/5/layout/IconCircleLabelList"/>
    <dgm:cxn modelId="{F5F681A3-F19E-48FC-9BFF-759F33F41613}" type="presParOf" srcId="{4F8270FC-86E3-491D-B65B-3D0C8E1F139E}" destId="{4C2C4CC4-2437-426A-BD3B-5A3D308D797A}" srcOrd="4" destOrd="0" presId="urn:microsoft.com/office/officeart/2018/5/layout/IconCircleLabelList"/>
    <dgm:cxn modelId="{7B57E530-B444-4B84-B667-026F4B7F729B}" type="presParOf" srcId="{4C2C4CC4-2437-426A-BD3B-5A3D308D797A}" destId="{0B94350D-BB8C-4ED8-BFCC-4854B9275BF6}" srcOrd="0" destOrd="0" presId="urn:microsoft.com/office/officeart/2018/5/layout/IconCircleLabelList"/>
    <dgm:cxn modelId="{6399B712-A3F3-40A1-AB84-25D88AD6F47F}" type="presParOf" srcId="{4C2C4CC4-2437-426A-BD3B-5A3D308D797A}" destId="{2938EA8B-1CE7-43BC-8C56-AA44A4D8F7D3}" srcOrd="1" destOrd="0" presId="urn:microsoft.com/office/officeart/2018/5/layout/IconCircleLabelList"/>
    <dgm:cxn modelId="{52E4D06D-F390-4A73-954C-F367D06CEF89}" type="presParOf" srcId="{4C2C4CC4-2437-426A-BD3B-5A3D308D797A}" destId="{AA641F0B-E1EA-4F15-85F3-8F1444F2B826}" srcOrd="2" destOrd="0" presId="urn:microsoft.com/office/officeart/2018/5/layout/IconCircleLabelList"/>
    <dgm:cxn modelId="{0E866E59-5BBF-444E-A40C-ABBEF08E22B0}" type="presParOf" srcId="{4C2C4CC4-2437-426A-BD3B-5A3D308D797A}" destId="{35754C01-640F-4462-8F15-1AB5DF0970DB}" srcOrd="3" destOrd="0" presId="urn:microsoft.com/office/officeart/2018/5/layout/IconCircleLabelList"/>
    <dgm:cxn modelId="{6BC94850-8943-4483-A3AC-97D0F046BC9A}" type="presParOf" srcId="{4F8270FC-86E3-491D-B65B-3D0C8E1F139E}" destId="{21871270-FB1A-487D-8844-55B0BCBBC2FF}" srcOrd="5" destOrd="0" presId="urn:microsoft.com/office/officeart/2018/5/layout/IconCircleLabelList"/>
    <dgm:cxn modelId="{0C2D9792-6B52-4C4E-8E0F-125E77419955}" type="presParOf" srcId="{4F8270FC-86E3-491D-B65B-3D0C8E1F139E}" destId="{A4F5FA43-461E-4F34-887D-30F1A652541C}" srcOrd="6" destOrd="0" presId="urn:microsoft.com/office/officeart/2018/5/layout/IconCircleLabelList"/>
    <dgm:cxn modelId="{0B245712-CB55-4CB3-9C4A-7A21540D28FA}" type="presParOf" srcId="{A4F5FA43-461E-4F34-887D-30F1A652541C}" destId="{C3D5836E-CA49-4A76-81FA-493B88FF950C}" srcOrd="0" destOrd="0" presId="urn:microsoft.com/office/officeart/2018/5/layout/IconCircleLabelList"/>
    <dgm:cxn modelId="{87371BEA-BA5E-464D-8A4E-61B930F1A2E5}" type="presParOf" srcId="{A4F5FA43-461E-4F34-887D-30F1A652541C}" destId="{DD29DF55-EDFE-429E-8984-F60EF06243DF}" srcOrd="1" destOrd="0" presId="urn:microsoft.com/office/officeart/2018/5/layout/IconCircleLabelList"/>
    <dgm:cxn modelId="{034436C7-03F3-4F96-8207-A078E5056F91}" type="presParOf" srcId="{A4F5FA43-461E-4F34-887D-30F1A652541C}" destId="{3CE10CEB-2C24-482C-A4B1-8F16D6B10100}" srcOrd="2" destOrd="0" presId="urn:microsoft.com/office/officeart/2018/5/layout/IconCircleLabelList"/>
    <dgm:cxn modelId="{2D779A3D-1019-429D-8E7C-0DBF887D9B35}" type="presParOf" srcId="{A4F5FA43-461E-4F34-887D-30F1A652541C}" destId="{13F537FF-3212-4A69-B8A4-8E41F1054A52}" srcOrd="3" destOrd="0" presId="urn:microsoft.com/office/officeart/2018/5/layout/IconCircleLabelList"/>
    <dgm:cxn modelId="{7C8E47DC-EBBD-44D9-B343-72AA6EDA275C}" type="presParOf" srcId="{4F8270FC-86E3-491D-B65B-3D0C8E1F139E}" destId="{92AFE46C-AC64-4C16-8D48-7DF162E0432F}" srcOrd="7" destOrd="0" presId="urn:microsoft.com/office/officeart/2018/5/layout/IconCircleLabelList"/>
    <dgm:cxn modelId="{F4517697-C2EA-4235-B19E-79B7601D7BB5}" type="presParOf" srcId="{4F8270FC-86E3-491D-B65B-3D0C8E1F139E}" destId="{0E8440DA-E0D0-49E5-BCE7-CCAF0FB80D33}" srcOrd="8" destOrd="0" presId="urn:microsoft.com/office/officeart/2018/5/layout/IconCircleLabelList"/>
    <dgm:cxn modelId="{1C39EC3F-26CD-4E26-9026-A053E7844808}" type="presParOf" srcId="{0E8440DA-E0D0-49E5-BCE7-CCAF0FB80D33}" destId="{BCF4F23D-2C13-4850-B783-93CEB26B2470}" srcOrd="0" destOrd="0" presId="urn:microsoft.com/office/officeart/2018/5/layout/IconCircleLabelList"/>
    <dgm:cxn modelId="{48A23CEB-3C66-43C9-B3F3-3F59C80CA97E}" type="presParOf" srcId="{0E8440DA-E0D0-49E5-BCE7-CCAF0FB80D33}" destId="{E619876E-A507-4136-89B1-57CB9582A6A3}" srcOrd="1" destOrd="0" presId="urn:microsoft.com/office/officeart/2018/5/layout/IconCircleLabelList"/>
    <dgm:cxn modelId="{1DF3976D-3326-43BE-90F9-D2F7E5662111}" type="presParOf" srcId="{0E8440DA-E0D0-49E5-BCE7-CCAF0FB80D33}" destId="{D5DEF34C-65FB-4C13-B0FE-2BAB471C9135}" srcOrd="2" destOrd="0" presId="urn:microsoft.com/office/officeart/2018/5/layout/IconCircleLabelList"/>
    <dgm:cxn modelId="{8A3653DA-D5AA-4059-87E0-22F54597235C}" type="presParOf" srcId="{0E8440DA-E0D0-49E5-BCE7-CCAF0FB80D33}" destId="{D928C9C6-BBF6-4CEB-B50E-B9F2167FFD4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5F0EBE-3A5A-4FFB-86A1-83A6CD5B6331}">
      <dsp:nvSpPr>
        <dsp:cNvPr id="0" name=""/>
        <dsp:cNvSpPr/>
      </dsp:nvSpPr>
      <dsp:spPr>
        <a:xfrm>
          <a:off x="185554" y="392945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D8CCEC-8125-406B-887C-1C31AB470A62}">
      <dsp:nvSpPr>
        <dsp:cNvPr id="0" name=""/>
        <dsp:cNvSpPr/>
      </dsp:nvSpPr>
      <dsp:spPr>
        <a:xfrm>
          <a:off x="353582" y="560972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2D2031-B0BF-4D44-9B03-76C71294D8BA}">
      <dsp:nvSpPr>
        <dsp:cNvPr id="0" name=""/>
        <dsp:cNvSpPr/>
      </dsp:nvSpPr>
      <dsp:spPr>
        <a:xfrm>
          <a:off x="1157142" y="392945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Impact on Operations</a:t>
          </a:r>
          <a:endParaRPr lang="en-US" sz="2200" kern="1200"/>
        </a:p>
      </dsp:txBody>
      <dsp:txXfrm>
        <a:off x="1157142" y="392945"/>
        <a:ext cx="1886024" cy="800131"/>
      </dsp:txXfrm>
    </dsp:sp>
    <dsp:sp modelId="{D78EB14A-B0EE-4EC2-A6DB-05B6D8A69871}">
      <dsp:nvSpPr>
        <dsp:cNvPr id="0" name=""/>
        <dsp:cNvSpPr/>
      </dsp:nvSpPr>
      <dsp:spPr>
        <a:xfrm>
          <a:off x="3371792" y="392945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CC0883-0D22-4A9B-B8C0-E7ABFD55BA2F}">
      <dsp:nvSpPr>
        <dsp:cNvPr id="0" name=""/>
        <dsp:cNvSpPr/>
      </dsp:nvSpPr>
      <dsp:spPr>
        <a:xfrm>
          <a:off x="3539819" y="560972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C80E2B-65BB-46B8-9977-5180A9C7E771}">
      <dsp:nvSpPr>
        <dsp:cNvPr id="0" name=""/>
        <dsp:cNvSpPr/>
      </dsp:nvSpPr>
      <dsp:spPr>
        <a:xfrm>
          <a:off x="4343380" y="392945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Business Improvements</a:t>
          </a:r>
          <a:endParaRPr lang="en-US" sz="2200" kern="1200"/>
        </a:p>
      </dsp:txBody>
      <dsp:txXfrm>
        <a:off x="4343380" y="392945"/>
        <a:ext cx="1886024" cy="800131"/>
      </dsp:txXfrm>
    </dsp:sp>
    <dsp:sp modelId="{E918DEAE-DD18-42F7-9447-DC2F29CA37EA}">
      <dsp:nvSpPr>
        <dsp:cNvPr id="0" name=""/>
        <dsp:cNvSpPr/>
      </dsp:nvSpPr>
      <dsp:spPr>
        <a:xfrm>
          <a:off x="6558030" y="392945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59A447-1719-4DBA-8188-12F13BB4BD6F}">
      <dsp:nvSpPr>
        <dsp:cNvPr id="0" name=""/>
        <dsp:cNvSpPr/>
      </dsp:nvSpPr>
      <dsp:spPr>
        <a:xfrm>
          <a:off x="6726057" y="560972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D64CB6-A395-4FB4-9EED-5A615F0FE4A5}">
      <dsp:nvSpPr>
        <dsp:cNvPr id="0" name=""/>
        <dsp:cNvSpPr/>
      </dsp:nvSpPr>
      <dsp:spPr>
        <a:xfrm>
          <a:off x="7529618" y="392945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* Faster business processes</a:t>
          </a:r>
          <a:endParaRPr lang="en-US" sz="2200" kern="1200"/>
        </a:p>
      </dsp:txBody>
      <dsp:txXfrm>
        <a:off x="7529618" y="392945"/>
        <a:ext cx="1886024" cy="800131"/>
      </dsp:txXfrm>
    </dsp:sp>
    <dsp:sp modelId="{C5AD250B-ED6C-4F90-B9C9-F6F3624774AF}">
      <dsp:nvSpPr>
        <dsp:cNvPr id="0" name=""/>
        <dsp:cNvSpPr/>
      </dsp:nvSpPr>
      <dsp:spPr>
        <a:xfrm>
          <a:off x="185554" y="1681806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5E6BC3-4EE3-4542-A47D-06C0403B409D}">
      <dsp:nvSpPr>
        <dsp:cNvPr id="0" name=""/>
        <dsp:cNvSpPr/>
      </dsp:nvSpPr>
      <dsp:spPr>
        <a:xfrm>
          <a:off x="353582" y="1849834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285798-94A3-4797-BCAB-B9560303E180}">
      <dsp:nvSpPr>
        <dsp:cNvPr id="0" name=""/>
        <dsp:cNvSpPr/>
      </dsp:nvSpPr>
      <dsp:spPr>
        <a:xfrm>
          <a:off x="1157142" y="1681806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* Better communication</a:t>
          </a:r>
          <a:endParaRPr lang="en-US" sz="2200" kern="1200" dirty="0"/>
        </a:p>
      </dsp:txBody>
      <dsp:txXfrm>
        <a:off x="1157142" y="1681806"/>
        <a:ext cx="1886024" cy="800131"/>
      </dsp:txXfrm>
    </dsp:sp>
    <dsp:sp modelId="{0E74F091-84D0-4D3B-B7AA-FB15A1C13947}">
      <dsp:nvSpPr>
        <dsp:cNvPr id="0" name=""/>
        <dsp:cNvSpPr/>
      </dsp:nvSpPr>
      <dsp:spPr>
        <a:xfrm>
          <a:off x="3371792" y="1681806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8F9E8D-4EFE-420E-BB8D-9D4C76D86773}">
      <dsp:nvSpPr>
        <dsp:cNvPr id="0" name=""/>
        <dsp:cNvSpPr/>
      </dsp:nvSpPr>
      <dsp:spPr>
        <a:xfrm>
          <a:off x="3539819" y="1849834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FECF8-315F-422A-A4D7-571ABBF6D3D0}">
      <dsp:nvSpPr>
        <dsp:cNvPr id="0" name=""/>
        <dsp:cNvSpPr/>
      </dsp:nvSpPr>
      <dsp:spPr>
        <a:xfrm>
          <a:off x="4343380" y="1681806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* Reduced operational costs</a:t>
          </a:r>
          <a:endParaRPr lang="en-US" sz="2200" kern="1200"/>
        </a:p>
      </dsp:txBody>
      <dsp:txXfrm>
        <a:off x="4343380" y="1681806"/>
        <a:ext cx="1886024" cy="800131"/>
      </dsp:txXfrm>
    </dsp:sp>
    <dsp:sp modelId="{4AFA1CA0-5EEB-4367-901D-F676DB36BFE3}">
      <dsp:nvSpPr>
        <dsp:cNvPr id="0" name=""/>
        <dsp:cNvSpPr/>
      </dsp:nvSpPr>
      <dsp:spPr>
        <a:xfrm>
          <a:off x="6558030" y="1681806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C1490A-7ABC-4111-B0F6-0C711F4C2E18}">
      <dsp:nvSpPr>
        <dsp:cNvPr id="0" name=""/>
        <dsp:cNvSpPr/>
      </dsp:nvSpPr>
      <dsp:spPr>
        <a:xfrm>
          <a:off x="6726057" y="1849834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49F1F0-1203-474E-AF26-B335AA53FC4A}">
      <dsp:nvSpPr>
        <dsp:cNvPr id="0" name=""/>
        <dsp:cNvSpPr/>
      </dsp:nvSpPr>
      <dsp:spPr>
        <a:xfrm>
          <a:off x="7529618" y="1681806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* Improved productivity</a:t>
          </a:r>
          <a:endParaRPr lang="en-US" sz="2200" kern="1200" dirty="0"/>
        </a:p>
      </dsp:txBody>
      <dsp:txXfrm>
        <a:off x="7529618" y="1681806"/>
        <a:ext cx="1886024" cy="8001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C6CB49-5D3B-444D-A43B-2CFCF0BBC651}">
      <dsp:nvSpPr>
        <dsp:cNvPr id="0" name=""/>
        <dsp:cNvSpPr/>
      </dsp:nvSpPr>
      <dsp:spPr>
        <a:xfrm>
          <a:off x="329619" y="427050"/>
          <a:ext cx="1027230" cy="102723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7BD0C8-93FF-4C60-9E3D-359526C6B106}">
      <dsp:nvSpPr>
        <dsp:cNvPr id="0" name=""/>
        <dsp:cNvSpPr/>
      </dsp:nvSpPr>
      <dsp:spPr>
        <a:xfrm>
          <a:off x="548537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2EB54-E721-465E-8C58-1DD93E43AC01}">
      <dsp:nvSpPr>
        <dsp:cNvPr id="0" name=""/>
        <dsp:cNvSpPr/>
      </dsp:nvSpPr>
      <dsp:spPr>
        <a:xfrm>
          <a:off x="1243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 dirty="0"/>
            <a:t>Impact on Business Performance</a:t>
          </a:r>
          <a:endParaRPr lang="en-US" sz="1500" kern="1200" dirty="0"/>
        </a:p>
      </dsp:txBody>
      <dsp:txXfrm>
        <a:off x="1243" y="1774238"/>
        <a:ext cx="1683984" cy="673593"/>
      </dsp:txXfrm>
    </dsp:sp>
    <dsp:sp modelId="{8E644EA8-97BF-41AE-ADFF-26339F676771}">
      <dsp:nvSpPr>
        <dsp:cNvPr id="0" name=""/>
        <dsp:cNvSpPr/>
      </dsp:nvSpPr>
      <dsp:spPr>
        <a:xfrm>
          <a:off x="2308301" y="427050"/>
          <a:ext cx="1027230" cy="102723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57D9D5-AD6E-43AF-8E3D-74A571BEB86B}">
      <dsp:nvSpPr>
        <dsp:cNvPr id="0" name=""/>
        <dsp:cNvSpPr/>
      </dsp:nvSpPr>
      <dsp:spPr>
        <a:xfrm>
          <a:off x="2527219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6A27A1-3FE5-4D40-B87A-EC96880418A4}">
      <dsp:nvSpPr>
        <dsp:cNvPr id="0" name=""/>
        <dsp:cNvSpPr/>
      </dsp:nvSpPr>
      <dsp:spPr>
        <a:xfrm>
          <a:off x="1979924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* Higher profitability</a:t>
          </a:r>
          <a:endParaRPr lang="en-US" sz="1500" kern="1200"/>
        </a:p>
      </dsp:txBody>
      <dsp:txXfrm>
        <a:off x="1979924" y="1774238"/>
        <a:ext cx="1683984" cy="673593"/>
      </dsp:txXfrm>
    </dsp:sp>
    <dsp:sp modelId="{0B94350D-BB8C-4ED8-BFCC-4854B9275BF6}">
      <dsp:nvSpPr>
        <dsp:cNvPr id="0" name=""/>
        <dsp:cNvSpPr/>
      </dsp:nvSpPr>
      <dsp:spPr>
        <a:xfrm>
          <a:off x="4286983" y="427050"/>
          <a:ext cx="1027230" cy="102723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38EA8B-1CE7-43BC-8C56-AA44A4D8F7D3}">
      <dsp:nvSpPr>
        <dsp:cNvPr id="0" name=""/>
        <dsp:cNvSpPr/>
      </dsp:nvSpPr>
      <dsp:spPr>
        <a:xfrm>
          <a:off x="4505901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54C01-640F-4462-8F15-1AB5DF0970DB}">
      <dsp:nvSpPr>
        <dsp:cNvPr id="0" name=""/>
        <dsp:cNvSpPr/>
      </dsp:nvSpPr>
      <dsp:spPr>
        <a:xfrm>
          <a:off x="3958606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* Better decision-making</a:t>
          </a:r>
          <a:endParaRPr lang="en-US" sz="1500" kern="1200"/>
        </a:p>
      </dsp:txBody>
      <dsp:txXfrm>
        <a:off x="3958606" y="1774238"/>
        <a:ext cx="1683984" cy="673593"/>
      </dsp:txXfrm>
    </dsp:sp>
    <dsp:sp modelId="{C3D5836E-CA49-4A76-81FA-493B88FF950C}">
      <dsp:nvSpPr>
        <dsp:cNvPr id="0" name=""/>
        <dsp:cNvSpPr/>
      </dsp:nvSpPr>
      <dsp:spPr>
        <a:xfrm>
          <a:off x="6265664" y="427050"/>
          <a:ext cx="1027230" cy="102723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9DF55-EDFE-429E-8984-F60EF06243DF}">
      <dsp:nvSpPr>
        <dsp:cNvPr id="0" name=""/>
        <dsp:cNvSpPr/>
      </dsp:nvSpPr>
      <dsp:spPr>
        <a:xfrm>
          <a:off x="6484582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537FF-3212-4A69-B8A4-8E41F1054A52}">
      <dsp:nvSpPr>
        <dsp:cNvPr id="0" name=""/>
        <dsp:cNvSpPr/>
      </dsp:nvSpPr>
      <dsp:spPr>
        <a:xfrm>
          <a:off x="5937287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* Improved operational efficiency</a:t>
          </a:r>
          <a:endParaRPr lang="en-US" sz="1500" kern="1200"/>
        </a:p>
      </dsp:txBody>
      <dsp:txXfrm>
        <a:off x="5937287" y="1774238"/>
        <a:ext cx="1683984" cy="673593"/>
      </dsp:txXfrm>
    </dsp:sp>
    <dsp:sp modelId="{BCF4F23D-2C13-4850-B783-93CEB26B2470}">
      <dsp:nvSpPr>
        <dsp:cNvPr id="0" name=""/>
        <dsp:cNvSpPr/>
      </dsp:nvSpPr>
      <dsp:spPr>
        <a:xfrm>
          <a:off x="8244346" y="427050"/>
          <a:ext cx="1027230" cy="102723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19876E-A507-4136-89B1-57CB9582A6A3}">
      <dsp:nvSpPr>
        <dsp:cNvPr id="0" name=""/>
        <dsp:cNvSpPr/>
      </dsp:nvSpPr>
      <dsp:spPr>
        <a:xfrm>
          <a:off x="8463264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28C9C6-BBF6-4CEB-B50E-B9F2167FFD4D}">
      <dsp:nvSpPr>
        <dsp:cNvPr id="0" name=""/>
        <dsp:cNvSpPr/>
      </dsp:nvSpPr>
      <dsp:spPr>
        <a:xfrm>
          <a:off x="7915969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* Stronger competitive advantage</a:t>
          </a:r>
          <a:endParaRPr lang="en-US" sz="1500" kern="1200"/>
        </a:p>
      </dsp:txBody>
      <dsp:txXfrm>
        <a:off x="7915969" y="1774238"/>
        <a:ext cx="1683984" cy="6735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C600B3-F987-4A2C-8612-28B09A518EC6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40E792-6D03-4DB2-BE20-1BDC058B6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5094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40E792-6D03-4DB2-BE20-1BDC058B623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4186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0859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481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6177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104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5640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5008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037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8624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88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713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24877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84278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3492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15304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16529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79555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820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8C12370-1975-4EB3-96AD-BB2B75D87D3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298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  <p:sldLayoutId id="214748379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eograph.org.uk/photo/1024184" TargetMode="External"/><Relationship Id="rId5" Type="http://schemas.openxmlformats.org/officeDocument/2006/relationships/image" Target="../media/image7.jp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Relationship Id="rId9" Type="http://schemas.openxmlformats.org/officeDocument/2006/relationships/image" Target="../media/image16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.png"/><Relationship Id="rId9" Type="http://schemas.microsoft.com/office/2007/relationships/diagramDrawing" Target="../diagrams/drawing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4.png"/><Relationship Id="rId9" Type="http://schemas.microsoft.com/office/2007/relationships/diagramDrawing" Target="../diagrams/drawing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sv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D16FEF0-F309-E107-1C41-1FBEE4206A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5825" y="982132"/>
            <a:ext cx="3360772" cy="130386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  Information Systems for Tesco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3A617F-C65E-CD3F-2118-BD865C96F2E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8687" r="-2" b="-2"/>
          <a:stretch>
            <a:fillRect/>
          </a:stretch>
        </p:blipFill>
        <p:spPr>
          <a:xfrm>
            <a:off x="1412683" y="1410208"/>
            <a:ext cx="5278777" cy="385878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65F9CC92-8ED7-3747-D6E6-6D46D6B3A3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99472" y="2515280"/>
            <a:ext cx="3961930" cy="398322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Module name and code: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Managing business information (LCLM 5004)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Lecturer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Amir </a:t>
            </a:r>
            <a:r>
              <a:rPr lang="en-US" sz="17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Homayounfard</a:t>
            </a:r>
            <a:endParaRPr lang="en-US" sz="17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Mariana Sherenha 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2424533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Galya Georgina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2428902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Silvia </a:t>
            </a:r>
            <a:r>
              <a:rPr lang="en-US" sz="17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Naydenova</a:t>
            </a:r>
            <a:endParaRPr lang="en-US" sz="17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2421245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Boshidara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7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Naydenova</a:t>
            </a:r>
            <a:endParaRPr lang="en-US" sz="17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2424540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Sahara Ali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2318212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491D9B-8B04-E771-C56B-DC427ACF1875}"/>
              </a:ext>
            </a:extLst>
          </p:cNvPr>
          <p:cNvSpPr txBox="1"/>
          <p:nvPr/>
        </p:nvSpPr>
        <p:spPr>
          <a:xfrm>
            <a:off x="4353962" y="5068933"/>
            <a:ext cx="233749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www.geograph.org.uk/photo/102418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8226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80910-8325-C0EE-2C7D-62905C07C5B2}"/>
              </a:ext>
            </a:extLst>
          </p:cNvPr>
          <p:cNvSpPr txBox="1">
            <a:spLocks/>
          </p:cNvSpPr>
          <p:nvPr/>
        </p:nvSpPr>
        <p:spPr>
          <a:xfrm>
            <a:off x="1214122" y="707812"/>
            <a:ext cx="9601196" cy="1303867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Table of contents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6DB289-A835-EEC7-F64C-A5B3EF174DC4}"/>
              </a:ext>
            </a:extLst>
          </p:cNvPr>
          <p:cNvSpPr txBox="1"/>
          <p:nvPr/>
        </p:nvSpPr>
        <p:spPr>
          <a:xfrm>
            <a:off x="1376682" y="1460218"/>
            <a:ext cx="9758682" cy="8522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Tesco’s Business Challenges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Our Consulting Framework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Enterprise Resource Planning (ERP)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Customer Relationship Management (CRM)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Supply Chain Management (SCM)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Comparison of Information Systems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Examining ERP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Examining CRM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Examining </a:t>
            </a:r>
            <a:r>
              <a:rPr lang="en-US" b="1" dirty="0">
                <a:solidFill>
                  <a:srgbClr val="262626"/>
                </a:solidFill>
              </a:rPr>
              <a:t>Supply Chain Management (SCM)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Integration of Information Systems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Ethical Considerations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Cybersecurity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Artificial Intelligence</a:t>
            </a:r>
            <a:endParaRPr lang="en-US" sz="1200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Assess the Impact on Business Performance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Impact on Customers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Overall Business Value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Key Takeaways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References</a:t>
            </a:r>
            <a:endParaRPr lang="en-GB" sz="1200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endParaRPr lang="en-US" sz="1400" dirty="0">
              <a:solidFill>
                <a:srgbClr val="262626"/>
              </a:solidFill>
            </a:endParaRPr>
          </a:p>
          <a:p>
            <a:endParaRPr lang="en-US" b="1" dirty="0"/>
          </a:p>
          <a:p>
            <a:endParaRPr lang="en-US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0374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A6D466A-457C-C85A-995C-06D77531F1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4596" b="31596"/>
          <a:stretch>
            <a:fillRect/>
          </a:stretch>
        </p:blipFill>
        <p:spPr>
          <a:xfrm>
            <a:off x="1009912" y="1421094"/>
            <a:ext cx="5278777" cy="385878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C66EB-7525-A39A-2DE4-436A45B9E28E}"/>
              </a:ext>
            </a:extLst>
          </p:cNvPr>
          <p:cNvSpPr txBox="1">
            <a:spLocks/>
          </p:cNvSpPr>
          <p:nvPr/>
        </p:nvSpPr>
        <p:spPr>
          <a:xfrm>
            <a:off x="6492240" y="639838"/>
            <a:ext cx="4968239" cy="557832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US" sz="3000" b="1" dirty="0"/>
              <a:t>Tesco’s Business Challenges</a:t>
            </a:r>
          </a:p>
          <a:p>
            <a:pPr marL="0" indent="0">
              <a:lnSpc>
                <a:spcPct val="90000"/>
              </a:lnSpc>
            </a:pPr>
            <a:endParaRPr lang="en-US" sz="12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900" b="1" dirty="0"/>
              <a:t>Current Business Challenges</a:t>
            </a:r>
          </a:p>
          <a:p>
            <a:pPr marL="0" indent="0">
              <a:lnSpc>
                <a:spcPct val="90000"/>
              </a:lnSpc>
            </a:pPr>
            <a:endParaRPr lang="en-US" sz="1900" dirty="0"/>
          </a:p>
          <a:p>
            <a:pPr marL="0" indent="0">
              <a:lnSpc>
                <a:spcPct val="90000"/>
              </a:lnSpc>
            </a:pPr>
            <a:r>
              <a:rPr lang="en-US" sz="1900" dirty="0"/>
              <a:t>Tesco operates in one of the UK’s most competitive retail markets. To maintain its market position, the company must overcome several operational challenges</a:t>
            </a:r>
          </a:p>
          <a:p>
            <a:pPr marL="0" indent="0">
              <a:lnSpc>
                <a:spcPct val="90000"/>
              </a:lnSpc>
            </a:pPr>
            <a:r>
              <a:rPr lang="en-US" sz="1900" b="1" dirty="0"/>
              <a:t>Key Challenges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Managing inventory across thousands of products.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Coordinating a complex supply chain.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Meeting increasing customer expectations.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Protecting customer and business data.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Supporting fast and accurate business decisions.</a:t>
            </a:r>
          </a:p>
          <a:p>
            <a:pPr marL="0" indent="0">
              <a:lnSpc>
                <a:spcPct val="90000"/>
              </a:lnSpc>
            </a:pPr>
            <a:endParaRPr lang="en-US" sz="1900" dirty="0"/>
          </a:p>
          <a:p>
            <a:pPr marL="0" indent="0">
              <a:lnSpc>
                <a:spcPct val="90000"/>
              </a:lnSpc>
            </a:pPr>
            <a:r>
              <a:rPr lang="en-US" sz="1900" b="1" dirty="0"/>
              <a:t>Key Message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Tesco requires integrated Business Information Systems to improve efficiency and support business group</a:t>
            </a:r>
          </a:p>
          <a:p>
            <a:pPr marL="0" indent="0">
              <a:lnSpc>
                <a:spcPct val="90000"/>
              </a:lnSpc>
            </a:pPr>
            <a:endParaRPr lang="en-US" sz="13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300" dirty="0"/>
              <a:t>(Tesco PLC, 2025; Laudon and Laudon, 2024)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6352C5-063F-0A7A-7302-D489F7A0C801}"/>
              </a:ext>
            </a:extLst>
          </p:cNvPr>
          <p:cNvSpPr txBox="1"/>
          <p:nvPr/>
        </p:nvSpPr>
        <p:spPr>
          <a:xfrm>
            <a:off x="300094" y="6488668"/>
            <a:ext cx="66984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US" b="1" i="1" u="sng" dirty="0"/>
              <a:t>Mariana Sherenha</a:t>
            </a:r>
          </a:p>
        </p:txBody>
      </p:sp>
    </p:spTree>
    <p:extLst>
      <p:ext uri="{BB962C8B-B14F-4D97-AF65-F5344CB8AC3E}">
        <p14:creationId xmlns:p14="http://schemas.microsoft.com/office/powerpoint/2010/main" val="793161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9A244C4-6999-AC85-49BD-F8226AD8B2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223759"/>
              </p:ext>
            </p:extLst>
          </p:nvPr>
        </p:nvGraphicFramePr>
        <p:xfrm>
          <a:off x="2089442" y="1486172"/>
          <a:ext cx="833471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67359">
                  <a:extLst>
                    <a:ext uri="{9D8B030D-6E8A-4147-A177-3AD203B41FA5}">
                      <a16:colId xmlns:a16="http://schemas.microsoft.com/office/drawing/2014/main" val="1564859336"/>
                    </a:ext>
                  </a:extLst>
                </a:gridCol>
                <a:gridCol w="4167359">
                  <a:extLst>
                    <a:ext uri="{9D8B030D-6E8A-4147-A177-3AD203B41FA5}">
                      <a16:colId xmlns:a16="http://schemas.microsoft.com/office/drawing/2014/main" val="1533553111"/>
                    </a:ext>
                  </a:extLst>
                </a:gridCol>
              </a:tblGrid>
              <a:tr h="63658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Business Challenge</a:t>
                      </a:r>
                      <a:endParaRPr lang="en-US" sz="1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Information System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5501590"/>
                  </a:ext>
                </a:extLst>
              </a:tr>
              <a:tr h="63658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Inventory management</a:t>
                      </a:r>
                      <a:endParaRPr lang="en-US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/>
                        <a:t>ERP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6556943"/>
                  </a:ext>
                </a:extLst>
              </a:tr>
              <a:tr h="63658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Customer relationships</a:t>
                      </a:r>
                      <a:endParaRPr lang="en-US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CRM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7321655"/>
                  </a:ext>
                </a:extLst>
              </a:tr>
              <a:tr h="63658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Supply chain management</a:t>
                      </a:r>
                      <a:endParaRPr lang="en-US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SCM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6967432"/>
                  </a:ext>
                </a:extLst>
              </a:tr>
            </a:tbl>
          </a:graphicData>
        </a:graphic>
      </p:graphicFrame>
      <p:sp>
        <p:nvSpPr>
          <p:cNvPr id="11" name="Title 1">
            <a:extLst>
              <a:ext uri="{FF2B5EF4-FFF2-40B4-BE49-F238E27FC236}">
                <a16:creationId xmlns:a16="http://schemas.microsoft.com/office/drawing/2014/main" id="{0DAE2252-4134-68AB-541D-B44195E2F609}"/>
              </a:ext>
            </a:extLst>
          </p:cNvPr>
          <p:cNvSpPr txBox="1">
            <a:spLocks/>
          </p:cNvSpPr>
          <p:nvPr/>
        </p:nvSpPr>
        <p:spPr>
          <a:xfrm>
            <a:off x="1876066" y="521489"/>
            <a:ext cx="8439868" cy="86196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Our Consulting Framework</a:t>
            </a:r>
          </a:p>
        </p:txBody>
      </p:sp>
      <p:sp>
        <p:nvSpPr>
          <p:cNvPr id="12" name="Rectangle 11" descr="Box">
            <a:extLst>
              <a:ext uri="{FF2B5EF4-FFF2-40B4-BE49-F238E27FC236}">
                <a16:creationId xmlns:a16="http://schemas.microsoft.com/office/drawing/2014/main" id="{845E0C91-0399-4CA7-9FB4-DB5EB32671B5}"/>
              </a:ext>
            </a:extLst>
          </p:cNvPr>
          <p:cNvSpPr/>
          <p:nvPr/>
        </p:nvSpPr>
        <p:spPr>
          <a:xfrm>
            <a:off x="4674324" y="2223612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 descr="Team">
            <a:extLst>
              <a:ext uri="{FF2B5EF4-FFF2-40B4-BE49-F238E27FC236}">
                <a16:creationId xmlns:a16="http://schemas.microsoft.com/office/drawing/2014/main" id="{D7F57961-A092-48A7-85E5-406596038808}"/>
              </a:ext>
            </a:extLst>
          </p:cNvPr>
          <p:cNvSpPr/>
          <p:nvPr/>
        </p:nvSpPr>
        <p:spPr>
          <a:xfrm>
            <a:off x="4674324" y="2869692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 descr="Truck">
            <a:extLst>
              <a:ext uri="{FF2B5EF4-FFF2-40B4-BE49-F238E27FC236}">
                <a16:creationId xmlns:a16="http://schemas.microsoft.com/office/drawing/2014/main" id="{32B8E192-D7F9-4FA9-BCCB-3CDDD15D2DD6}"/>
              </a:ext>
            </a:extLst>
          </p:cNvPr>
          <p:cNvSpPr/>
          <p:nvPr/>
        </p:nvSpPr>
        <p:spPr>
          <a:xfrm>
            <a:off x="5016746" y="3515772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 descr="Handshake">
            <a:extLst>
              <a:ext uri="{FF2B5EF4-FFF2-40B4-BE49-F238E27FC236}">
                <a16:creationId xmlns:a16="http://schemas.microsoft.com/office/drawing/2014/main" id="{BCEAEAF5-B705-D70E-2548-498E256A7A65}"/>
              </a:ext>
            </a:extLst>
          </p:cNvPr>
          <p:cNvSpPr/>
          <p:nvPr/>
        </p:nvSpPr>
        <p:spPr>
          <a:xfrm>
            <a:off x="4184513" y="1590665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 descr="Checkmark">
            <a:extLst>
              <a:ext uri="{FF2B5EF4-FFF2-40B4-BE49-F238E27FC236}">
                <a16:creationId xmlns:a16="http://schemas.microsoft.com/office/drawing/2014/main" id="{29AD8CB4-79D8-E2BA-CA6E-2C8F9284C22F}"/>
              </a:ext>
            </a:extLst>
          </p:cNvPr>
          <p:cNvSpPr/>
          <p:nvPr/>
        </p:nvSpPr>
        <p:spPr>
          <a:xfrm>
            <a:off x="3988788" y="4062090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5E5D9DF-88E5-85D0-6FF8-1342DF083A38}"/>
              </a:ext>
            </a:extLst>
          </p:cNvPr>
          <p:cNvSpPr txBox="1"/>
          <p:nvPr/>
        </p:nvSpPr>
        <p:spPr>
          <a:xfrm>
            <a:off x="4373617" y="4005094"/>
            <a:ext cx="388591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sz="2800" b="1" dirty="0">
                <a:solidFill>
                  <a:schemeClr val="bg2">
                    <a:lumMod val="10000"/>
                  </a:schemeClr>
                </a:solidFill>
              </a:rPr>
              <a:t>Expected outcomes</a:t>
            </a:r>
            <a:endParaRPr lang="en-US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Rectangle 18" descr="Gauge">
            <a:extLst>
              <a:ext uri="{FF2B5EF4-FFF2-40B4-BE49-F238E27FC236}">
                <a16:creationId xmlns:a16="http://schemas.microsoft.com/office/drawing/2014/main" id="{9A36FF05-9C19-75C1-1AA8-BA621F713BA8}"/>
              </a:ext>
            </a:extLst>
          </p:cNvPr>
          <p:cNvSpPr/>
          <p:nvPr/>
        </p:nvSpPr>
        <p:spPr>
          <a:xfrm>
            <a:off x="1897027" y="4635617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 descr="Smiling Face with No Fill">
            <a:extLst>
              <a:ext uri="{FF2B5EF4-FFF2-40B4-BE49-F238E27FC236}">
                <a16:creationId xmlns:a16="http://schemas.microsoft.com/office/drawing/2014/main" id="{70B77372-5674-00BF-CC07-B4C76909D2E1}"/>
              </a:ext>
            </a:extLst>
          </p:cNvPr>
          <p:cNvSpPr/>
          <p:nvPr/>
        </p:nvSpPr>
        <p:spPr>
          <a:xfrm>
            <a:off x="5209160" y="4651174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 descr="Head with Gears">
            <a:extLst>
              <a:ext uri="{FF2B5EF4-FFF2-40B4-BE49-F238E27FC236}">
                <a16:creationId xmlns:a16="http://schemas.microsoft.com/office/drawing/2014/main" id="{2AF0FDFC-0DD8-6706-88FA-4881298B38AD}"/>
              </a:ext>
            </a:extLst>
          </p:cNvPr>
          <p:cNvSpPr/>
          <p:nvPr/>
        </p:nvSpPr>
        <p:spPr>
          <a:xfrm>
            <a:off x="8096314" y="4699002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C176A07-66B6-E41C-BF2B-15D84EEB1BEF}"/>
              </a:ext>
            </a:extLst>
          </p:cNvPr>
          <p:cNvSpPr txBox="1"/>
          <p:nvPr/>
        </p:nvSpPr>
        <p:spPr>
          <a:xfrm>
            <a:off x="2313129" y="4568252"/>
            <a:ext cx="236119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b="1" dirty="0"/>
              <a:t>Improved operational efficiency</a:t>
            </a:r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B72F60C-BA89-B96F-71C2-F66D62E4BC4D}"/>
              </a:ext>
            </a:extLst>
          </p:cNvPr>
          <p:cNvSpPr txBox="1"/>
          <p:nvPr/>
        </p:nvSpPr>
        <p:spPr>
          <a:xfrm>
            <a:off x="5596102" y="4540197"/>
            <a:ext cx="266343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b="1" dirty="0"/>
              <a:t>Better customer experience</a:t>
            </a:r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66AD660-A5D9-E256-FBDC-FEF9CC2C3BE3}"/>
              </a:ext>
            </a:extLst>
          </p:cNvPr>
          <p:cNvSpPr txBox="1"/>
          <p:nvPr/>
        </p:nvSpPr>
        <p:spPr>
          <a:xfrm>
            <a:off x="8481143" y="4568252"/>
            <a:ext cx="236119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b="1" dirty="0"/>
              <a:t>Faster decision making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62DE27-E6E2-CD95-B2D6-92057900BA2A}"/>
              </a:ext>
            </a:extLst>
          </p:cNvPr>
          <p:cNvSpPr txBox="1"/>
          <p:nvPr/>
        </p:nvSpPr>
        <p:spPr>
          <a:xfrm>
            <a:off x="578070" y="6336511"/>
            <a:ext cx="21651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b="1" i="1" u="sng" dirty="0"/>
              <a:t>Mariana Sherenha</a:t>
            </a:r>
            <a:endParaRPr lang="en-US" b="1" i="1" u="sng" dirty="0"/>
          </a:p>
        </p:txBody>
      </p:sp>
    </p:spTree>
    <p:extLst>
      <p:ext uri="{BB962C8B-B14F-4D97-AF65-F5344CB8AC3E}">
        <p14:creationId xmlns:p14="http://schemas.microsoft.com/office/powerpoint/2010/main" val="2732846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9BD8BC-C9CC-6782-A82F-DF94BDB6FF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99" r="5685" b="-2"/>
          <a:stretch>
            <a:fillRect/>
          </a:stretch>
        </p:blipFill>
        <p:spPr>
          <a:xfrm>
            <a:off x="860594" y="1671262"/>
            <a:ext cx="4809139" cy="35154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D8F32B-4F23-D531-51C5-E105FDFBE47A}"/>
              </a:ext>
            </a:extLst>
          </p:cNvPr>
          <p:cNvSpPr txBox="1"/>
          <p:nvPr/>
        </p:nvSpPr>
        <p:spPr>
          <a:xfrm>
            <a:off x="5669733" y="658548"/>
            <a:ext cx="6117336" cy="56716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Enterprise Resource Planning (ERP)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Business Need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Tesco requires better coordination between finance, inventory, procurement and human resources.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Information System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ERP integrates multiple business functions into one system and provides real-time information across departments.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Business Benefits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Improved operational efficiency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Better inventory control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Faster decision-making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Reduced duplication of data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Tesco Example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When a product is sold, ERP automatically updates stock levels and financial records.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Laudon and Laudon, 2024</a:t>
            </a:r>
            <a:r>
              <a:rPr lang="en-US" sz="1600" b="1" i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)          </a:t>
            </a:r>
            <a:endParaRPr lang="en-US" sz="1800" b="1" i="1" u="sng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D96D52-4012-57C9-E0B8-289F308F7697}"/>
              </a:ext>
            </a:extLst>
          </p:cNvPr>
          <p:cNvSpPr txBox="1"/>
          <p:nvPr/>
        </p:nvSpPr>
        <p:spPr>
          <a:xfrm>
            <a:off x="206495" y="6396335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Mariana Sherenha</a:t>
            </a:r>
          </a:p>
        </p:txBody>
      </p:sp>
    </p:spTree>
    <p:extLst>
      <p:ext uri="{BB962C8B-B14F-4D97-AF65-F5344CB8AC3E}">
        <p14:creationId xmlns:p14="http://schemas.microsoft.com/office/powerpoint/2010/main" val="4222503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DEF251-707B-5001-2FFD-5FA87E22280F}"/>
              </a:ext>
            </a:extLst>
          </p:cNvPr>
          <p:cNvSpPr txBox="1"/>
          <p:nvPr/>
        </p:nvSpPr>
        <p:spPr>
          <a:xfrm>
            <a:off x="561151" y="710940"/>
            <a:ext cx="3405172" cy="560295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b="1" dirty="0">
                <a:solidFill>
                  <a:srgbClr val="262626"/>
                </a:solidFill>
              </a:rPr>
              <a:t>Customer Relationship Management (CRM)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b="1" dirty="0">
                <a:solidFill>
                  <a:srgbClr val="262626"/>
                </a:solidFill>
              </a:rPr>
              <a:t>Business Need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Tesco aims to improve customer loyalty and provide </a:t>
            </a:r>
            <a:r>
              <a:rPr lang="en-US" sz="1400" dirty="0" err="1">
                <a:solidFill>
                  <a:srgbClr val="262626"/>
                </a:solidFill>
              </a:rPr>
              <a:t>personalised</a:t>
            </a:r>
            <a:r>
              <a:rPr lang="en-US" sz="1400" dirty="0">
                <a:solidFill>
                  <a:srgbClr val="262626"/>
                </a:solidFill>
              </a:rPr>
              <a:t> shopping experiences.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Information System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CRM collects and analyses customer data to support marketing and customer engagement.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Tesco Example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Tesco Clubcard analyses purchasing </a:t>
            </a:r>
            <a:r>
              <a:rPr lang="en-US" sz="1400" dirty="0" err="1">
                <a:solidFill>
                  <a:srgbClr val="262626"/>
                </a:solidFill>
              </a:rPr>
              <a:t>behaviour</a:t>
            </a:r>
            <a:r>
              <a:rPr lang="en-US" sz="1400" dirty="0">
                <a:solidFill>
                  <a:srgbClr val="262626"/>
                </a:solidFill>
              </a:rPr>
              <a:t> and offers </a:t>
            </a:r>
            <a:r>
              <a:rPr lang="en-US" sz="1400" dirty="0" err="1">
                <a:solidFill>
                  <a:srgbClr val="262626"/>
                </a:solidFill>
              </a:rPr>
              <a:t>personalised</a:t>
            </a:r>
            <a:r>
              <a:rPr lang="en-US" sz="1400" dirty="0">
                <a:solidFill>
                  <a:srgbClr val="262626"/>
                </a:solidFill>
              </a:rPr>
              <a:t> promotions.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b="1" dirty="0">
                <a:solidFill>
                  <a:srgbClr val="262626"/>
                </a:solidFill>
              </a:rPr>
              <a:t>Business Benefits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Improved customer satisfaction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Increased customer loyalty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Better marketing decisions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Higher sales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400" dirty="0">
                <a:solidFill>
                  <a:srgbClr val="262626"/>
                </a:solidFill>
              </a:rPr>
              <a:t>(Buttle and </a:t>
            </a:r>
            <a:r>
              <a:rPr lang="en-US" sz="1400" dirty="0" err="1">
                <a:solidFill>
                  <a:srgbClr val="262626"/>
                </a:solidFill>
              </a:rPr>
              <a:t>Maklan</a:t>
            </a:r>
            <a:r>
              <a:rPr lang="en-US" sz="1400" dirty="0">
                <a:solidFill>
                  <a:srgbClr val="262626"/>
                </a:solidFill>
              </a:rPr>
              <a:t>, 2019; Tesco PLC, 2025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b="1" i="1" u="sng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b="1" i="1" u="sng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i="1" u="sng" dirty="0">
                <a:solidFill>
                  <a:srgbClr val="262626"/>
                </a:solidFill>
              </a:rPr>
              <a:t>Silvia </a:t>
            </a:r>
            <a:r>
              <a:rPr lang="en-US" b="1" i="1" u="sng" dirty="0" err="1">
                <a:solidFill>
                  <a:srgbClr val="262626"/>
                </a:solidFill>
              </a:rPr>
              <a:t>Naydenova</a:t>
            </a:r>
            <a:endParaRPr lang="en-US" b="1" i="1" u="sng" dirty="0">
              <a:solidFill>
                <a:srgbClr val="262626"/>
              </a:solidFill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8DBD1A-0792-0CBF-F9B6-8980827604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5910" y="1368255"/>
            <a:ext cx="6098041" cy="4070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445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8E9158-4803-13FA-7C00-2B846C9619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2683" y="1577806"/>
            <a:ext cx="5278777" cy="3523583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980CADAC-2DB7-F872-23D0-963246976E13}"/>
              </a:ext>
            </a:extLst>
          </p:cNvPr>
          <p:cNvSpPr txBox="1"/>
          <p:nvPr/>
        </p:nvSpPr>
        <p:spPr>
          <a:xfrm>
            <a:off x="7338857" y="1403601"/>
            <a:ext cx="3924266" cy="32689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b="1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dirty="0">
                <a:solidFill>
                  <a:srgbClr val="262626"/>
                </a:solidFill>
              </a:rPr>
              <a:t>Supply Chain Management (SCM)</a:t>
            </a: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b="1" dirty="0">
                <a:solidFill>
                  <a:srgbClr val="262626"/>
                </a:solidFill>
              </a:rPr>
              <a:t>Business Need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Tesco must ensure products are available at the right place and time while controlling operational costs.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Information System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SCM coordinates suppliers, warehouses and stores using real-time information.</a:t>
            </a:r>
            <a:endParaRPr lang="en-US" sz="1400" b="1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b="1" dirty="0">
                <a:solidFill>
                  <a:srgbClr val="262626"/>
                </a:solidFill>
              </a:rPr>
              <a:t>Business Benefits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Improved stock availability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Faster deliveries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Lower logistics costs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Reduced food waste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400" dirty="0">
                <a:solidFill>
                  <a:srgbClr val="262626"/>
                </a:solidFill>
              </a:rPr>
              <a:t>(Chopra and Meindl,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917B6D-3138-BE62-F764-7183E0F45BE2}"/>
              </a:ext>
            </a:extLst>
          </p:cNvPr>
          <p:cNvSpPr txBox="1"/>
          <p:nvPr/>
        </p:nvSpPr>
        <p:spPr>
          <a:xfrm>
            <a:off x="262905" y="6480090"/>
            <a:ext cx="61173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1" u="sng" dirty="0"/>
              <a:t>Silvia </a:t>
            </a:r>
            <a:r>
              <a:rPr lang="en-GB" sz="1600" b="1" i="1" u="sng" dirty="0" err="1"/>
              <a:t>Naydenova</a:t>
            </a:r>
            <a:endParaRPr lang="en-GB" sz="1600" b="1" i="1" u="sng" dirty="0"/>
          </a:p>
        </p:txBody>
      </p:sp>
    </p:spTree>
    <p:extLst>
      <p:ext uri="{BB962C8B-B14F-4D97-AF65-F5344CB8AC3E}">
        <p14:creationId xmlns:p14="http://schemas.microsoft.com/office/powerpoint/2010/main" val="1435827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BFCAB40-3FAD-A005-BE48-B8080D7EB199}"/>
              </a:ext>
            </a:extLst>
          </p:cNvPr>
          <p:cNvSpPr txBox="1"/>
          <p:nvPr/>
        </p:nvSpPr>
        <p:spPr>
          <a:xfrm>
            <a:off x="3442716" y="818495"/>
            <a:ext cx="61173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Comparison of Information Systems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B6122BF-BB1A-36CE-9438-4F5E5762E5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5533994"/>
              </p:ext>
            </p:extLst>
          </p:nvPr>
        </p:nvGraphicFramePr>
        <p:xfrm>
          <a:off x="1739392" y="1560914"/>
          <a:ext cx="8127999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754915655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61961053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1233943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Business Need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Business Benefit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98462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ERP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Internal coordination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Operational efficiency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70682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CRM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Customer relationships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Customer loyalty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0782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SCM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Supply chain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Better logistics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2957434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4BD3BA4-AFA2-9649-5FA4-A475C96B86B6}"/>
              </a:ext>
            </a:extLst>
          </p:cNvPr>
          <p:cNvSpPr txBox="1"/>
          <p:nvPr/>
        </p:nvSpPr>
        <p:spPr>
          <a:xfrm>
            <a:off x="2032000" y="3125230"/>
            <a:ext cx="6117336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b="1" dirty="0"/>
          </a:p>
          <a:p>
            <a:r>
              <a:rPr lang="en-GB" sz="1600" b="1" dirty="0"/>
              <a:t>Key Message</a:t>
            </a:r>
          </a:p>
          <a:p>
            <a:endParaRPr lang="en-GB" sz="1600" dirty="0"/>
          </a:p>
          <a:p>
            <a:r>
              <a:rPr lang="en-GB" sz="1600" dirty="0"/>
              <a:t>Together, ERP, CRM and SCM improve Tesco’s operational efficiency and support business performance.</a:t>
            </a:r>
          </a:p>
          <a:p>
            <a:endParaRPr lang="en-GB" sz="1600" dirty="0"/>
          </a:p>
          <a:p>
            <a:r>
              <a:rPr lang="en-GB" sz="1600" dirty="0"/>
              <a:t>(Laudon and Laudon, 2024)</a:t>
            </a:r>
          </a:p>
          <a:p>
            <a:endParaRPr lang="en-GB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684EA0-2C5B-09DF-E33A-A82FBFDEF165}"/>
              </a:ext>
            </a:extLst>
          </p:cNvPr>
          <p:cNvSpPr txBox="1"/>
          <p:nvPr/>
        </p:nvSpPr>
        <p:spPr>
          <a:xfrm>
            <a:off x="598874" y="6519446"/>
            <a:ext cx="61173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1" u="sng" dirty="0"/>
              <a:t>Silvia </a:t>
            </a:r>
            <a:r>
              <a:rPr lang="en-GB" sz="1600" b="1" i="1" u="sng" dirty="0" err="1"/>
              <a:t>Naydenova</a:t>
            </a:r>
            <a:endParaRPr lang="en-GB" sz="1600" b="1" i="1" u="sng" dirty="0"/>
          </a:p>
        </p:txBody>
      </p:sp>
    </p:spTree>
    <p:extLst>
      <p:ext uri="{BB962C8B-B14F-4D97-AF65-F5344CB8AC3E}">
        <p14:creationId xmlns:p14="http://schemas.microsoft.com/office/powerpoint/2010/main" val="1583769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0F754D-FDF9-DC95-7397-5CA17F217E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9196" y="896112"/>
            <a:ext cx="7872984" cy="52486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198AF31-8D5A-2F62-8D2D-A8DBBC97D24E}"/>
              </a:ext>
            </a:extLst>
          </p:cNvPr>
          <p:cNvSpPr txBox="1"/>
          <p:nvPr/>
        </p:nvSpPr>
        <p:spPr>
          <a:xfrm>
            <a:off x="8338566" y="5775436"/>
            <a:ext cx="29672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(Laudon and Laudon, 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D2EA52-84CC-86F2-9142-F5E804A59F7E}"/>
              </a:ext>
            </a:extLst>
          </p:cNvPr>
          <p:cNvSpPr txBox="1"/>
          <p:nvPr/>
        </p:nvSpPr>
        <p:spPr>
          <a:xfrm>
            <a:off x="682263" y="6378331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Sahara Ali</a:t>
            </a:r>
          </a:p>
        </p:txBody>
      </p:sp>
    </p:spTree>
    <p:extLst>
      <p:ext uri="{BB962C8B-B14F-4D97-AF65-F5344CB8AC3E}">
        <p14:creationId xmlns:p14="http://schemas.microsoft.com/office/powerpoint/2010/main" val="4265019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9201379-6B0A-E310-5777-CB626537C7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4431" y="647954"/>
            <a:ext cx="8343138" cy="55620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521BE2-3A6F-039A-A54C-E8E9C32F3C4D}"/>
              </a:ext>
            </a:extLst>
          </p:cNvPr>
          <p:cNvSpPr txBox="1"/>
          <p:nvPr/>
        </p:nvSpPr>
        <p:spPr>
          <a:xfrm>
            <a:off x="8828532" y="5293713"/>
            <a:ext cx="26197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(Buttle and </a:t>
            </a:r>
            <a:r>
              <a:rPr lang="en-GB" dirty="0" err="1"/>
              <a:t>Maklan</a:t>
            </a:r>
            <a:r>
              <a:rPr lang="en-GB" dirty="0"/>
              <a:t>, 2019; Tesco PLC, 2025)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764EBE-FF45-E5DC-0C31-B4E3D9F052DE}"/>
              </a:ext>
            </a:extLst>
          </p:cNvPr>
          <p:cNvSpPr txBox="1"/>
          <p:nvPr/>
        </p:nvSpPr>
        <p:spPr>
          <a:xfrm>
            <a:off x="457778" y="6396335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Sahara Ali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7698982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593CF8-CBB1-D966-764C-C52A44E042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1452" y="607060"/>
            <a:ext cx="8465820" cy="56438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41BB15-4C4D-629F-C3E5-6D47C552EF5C}"/>
              </a:ext>
            </a:extLst>
          </p:cNvPr>
          <p:cNvSpPr txBox="1"/>
          <p:nvPr/>
        </p:nvSpPr>
        <p:spPr>
          <a:xfrm>
            <a:off x="8855964" y="5763506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(Chopra and Meindl,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8544A6-1B6F-EA96-5E45-B4B145263D77}"/>
              </a:ext>
            </a:extLst>
          </p:cNvPr>
          <p:cNvSpPr txBox="1"/>
          <p:nvPr/>
        </p:nvSpPr>
        <p:spPr>
          <a:xfrm>
            <a:off x="426247" y="6396335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Sahara Ali</a:t>
            </a:r>
          </a:p>
        </p:txBody>
      </p:sp>
    </p:spTree>
    <p:extLst>
      <p:ext uri="{BB962C8B-B14F-4D97-AF65-F5344CB8AC3E}">
        <p14:creationId xmlns:p14="http://schemas.microsoft.com/office/powerpoint/2010/main" val="32904877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Server">
            <a:extLst>
              <a:ext uri="{FF2B5EF4-FFF2-40B4-BE49-F238E27FC236}">
                <a16:creationId xmlns:a16="http://schemas.microsoft.com/office/drawing/2014/main" id="{443E1EC9-BE23-BFA9-2749-5C751004098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85026" y="2757636"/>
            <a:ext cx="2739728" cy="2739728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FD24FB-CE40-F5D4-F8ED-3C3F06E6D5EB}"/>
              </a:ext>
            </a:extLst>
          </p:cNvPr>
          <p:cNvSpPr txBox="1"/>
          <p:nvPr/>
        </p:nvSpPr>
        <p:spPr>
          <a:xfrm>
            <a:off x="1367246" y="711501"/>
            <a:ext cx="5275484" cy="49481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400" b="1" dirty="0">
                <a:solidFill>
                  <a:srgbClr val="262626"/>
                </a:solidFill>
              </a:rPr>
              <a:t>Integration of Information Systems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Why Integration Matters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When ERP, CRM and SCM are integrated, Tesco can: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Share information across departments.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Improve communication.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Respond faster to customer demand.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Make better strategic decisions.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b="1" dirty="0">
                <a:solidFill>
                  <a:srgbClr val="262626"/>
                </a:solidFill>
              </a:rPr>
              <a:t>Business Impact</a:t>
            </a: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Higher efficiency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Better customer experience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Stronger competitive advantage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dirty="0">
                <a:solidFill>
                  <a:srgbClr val="262626"/>
                </a:solidFill>
              </a:rPr>
              <a:t>(Pearlson, Saunders and Galletta,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903CC4-C905-FDFC-602F-34D4753F640D}"/>
              </a:ext>
            </a:extLst>
          </p:cNvPr>
          <p:cNvSpPr txBox="1"/>
          <p:nvPr/>
        </p:nvSpPr>
        <p:spPr>
          <a:xfrm>
            <a:off x="0" y="6396335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Sahara Ali</a:t>
            </a:r>
          </a:p>
        </p:txBody>
      </p:sp>
    </p:spTree>
    <p:extLst>
      <p:ext uri="{BB962C8B-B14F-4D97-AF65-F5344CB8AC3E}">
        <p14:creationId xmlns:p14="http://schemas.microsoft.com/office/powerpoint/2010/main" val="21001304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72F6A24-139E-4EB5-86D2-431F42EF8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963AE85-BE5D-4975-BACF-DDDCC9C2A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1E7751F0-16BF-4A9D-B778-5D46B92B4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D755924-121A-47AA-8613-995D4108B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B4D2AFDA-19BE-4455-830E-1541E5D7B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0FB15EBF-E414-4E00-87E7-700A78A60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C9DA5B05-DD14-4860-AC45-02A8D2EE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E0989E-CE34-9C04-1924-AD8A5C157A4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465"/>
          <a:stretch>
            <a:fillRect/>
          </a:stretch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36BE37AC-AD36-4C42-9B8C-C5500F4E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74D298E-371F-18C4-8895-EA61C8BEF423}"/>
              </a:ext>
            </a:extLst>
          </p:cNvPr>
          <p:cNvSpPr txBox="1"/>
          <p:nvPr/>
        </p:nvSpPr>
        <p:spPr>
          <a:xfrm>
            <a:off x="6094412" y="2556932"/>
            <a:ext cx="4802184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Data Privacy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Customer data protection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UK GDPR compliance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Secure storage of personal information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Maintaining customer trust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(Information Commissioner’s Office, 2025)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7BC0D6-DF4B-CBB4-EA6E-1172AB75D2C1}"/>
              </a:ext>
            </a:extLst>
          </p:cNvPr>
          <p:cNvSpPr txBox="1"/>
          <p:nvPr/>
        </p:nvSpPr>
        <p:spPr>
          <a:xfrm>
            <a:off x="6072504" y="1709682"/>
            <a:ext cx="6116320" cy="5398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3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Ethical Considerations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7135A5-8087-F472-C535-B3FC4EA8E686}"/>
              </a:ext>
            </a:extLst>
          </p:cNvPr>
          <p:cNvSpPr txBox="1"/>
          <p:nvPr/>
        </p:nvSpPr>
        <p:spPr>
          <a:xfrm>
            <a:off x="442634" y="6452424"/>
            <a:ext cx="5816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 err="1"/>
              <a:t>Boshidara</a:t>
            </a:r>
            <a:r>
              <a:rPr lang="en-GB" b="1" i="1" u="sng" dirty="0"/>
              <a:t> </a:t>
            </a:r>
            <a:r>
              <a:rPr lang="en-GB" b="1" i="1" u="sng" dirty="0" err="1"/>
              <a:t>Naydenova</a:t>
            </a:r>
            <a:endParaRPr lang="en-GB" b="1" i="1" u="sng" dirty="0"/>
          </a:p>
        </p:txBody>
      </p:sp>
    </p:spTree>
    <p:extLst>
      <p:ext uri="{BB962C8B-B14F-4D97-AF65-F5344CB8AC3E}">
        <p14:creationId xmlns:p14="http://schemas.microsoft.com/office/powerpoint/2010/main" val="28909523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E61F402-3445-458A-9A2B-D28FD2883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673C096-95AE-4644-B76C-1DF1B667D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77A91835-418B-4867-87D7-1376A57F3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65B511A1-E0EC-49FE-8068-9DA29CD0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4A61BC5F-ADA4-4DBA-9C6B-E17E0B82E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1CE6F7D2-ACED-47D2-BEFD-FB26F753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BE880E9-2B86-4CDB-B5B7-308745CDD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BDA889DF-AC1A-F848-8C19-D088FE3BF1F4}"/>
              </a:ext>
            </a:extLst>
          </p:cNvPr>
          <p:cNvSpPr txBox="1"/>
          <p:nvPr/>
        </p:nvSpPr>
        <p:spPr>
          <a:xfrm>
            <a:off x="1209758" y="1627332"/>
            <a:ext cx="3660057" cy="338209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400" b="1" dirty="0">
                <a:solidFill>
                  <a:srgbClr val="262626"/>
                </a:solidFill>
              </a:rPr>
              <a:t>Cybersecurity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Cyber threats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Encryption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Multi-factor authentication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Employee awareness training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b="1" dirty="0">
                <a:solidFill>
                  <a:srgbClr val="262626"/>
                </a:solidFill>
              </a:rPr>
              <a:t>Business Impact</a:t>
            </a:r>
            <a:endParaRPr lang="en-US" sz="1600" dirty="0">
              <a:solidFill>
                <a:srgbClr val="262626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Reduced security risks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Business continuity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Protection of company reputation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dirty="0">
                <a:solidFill>
                  <a:srgbClr val="262626"/>
                </a:solidFill>
              </a:rPr>
              <a:t>(National Cyber Security Centre, 2025)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6A4CE6-BD31-C972-19EA-B9E500A089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6533" y="982131"/>
            <a:ext cx="4893735" cy="4893735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C67C61-B45B-D713-07A2-DC081550C690}"/>
              </a:ext>
            </a:extLst>
          </p:cNvPr>
          <p:cNvSpPr txBox="1"/>
          <p:nvPr/>
        </p:nvSpPr>
        <p:spPr>
          <a:xfrm>
            <a:off x="126124" y="6304489"/>
            <a:ext cx="47327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 err="1"/>
              <a:t>Boshidara</a:t>
            </a:r>
            <a:r>
              <a:rPr lang="en-GB" b="1" i="1" u="sng" dirty="0"/>
              <a:t> </a:t>
            </a:r>
            <a:r>
              <a:rPr lang="en-GB" b="1" i="1" u="sng" dirty="0" err="1"/>
              <a:t>Naydenova</a:t>
            </a:r>
            <a:endParaRPr lang="en-GB" b="1" i="1" u="sng" dirty="0"/>
          </a:p>
        </p:txBody>
      </p:sp>
    </p:spTree>
    <p:extLst>
      <p:ext uri="{BB962C8B-B14F-4D97-AF65-F5344CB8AC3E}">
        <p14:creationId xmlns:p14="http://schemas.microsoft.com/office/powerpoint/2010/main" val="37588739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68BF5D-5C1D-FB76-BE30-89EB6DEE31D0}"/>
              </a:ext>
            </a:extLst>
          </p:cNvPr>
          <p:cNvSpPr txBox="1"/>
          <p:nvPr/>
        </p:nvSpPr>
        <p:spPr>
          <a:xfrm>
            <a:off x="788156" y="645446"/>
            <a:ext cx="2835464" cy="355203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400" b="1" dirty="0">
                <a:solidFill>
                  <a:srgbClr val="262626"/>
                </a:solidFill>
              </a:rPr>
              <a:t>Artificial Intelligence</a:t>
            </a: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b="1" dirty="0">
                <a:solidFill>
                  <a:srgbClr val="262626"/>
                </a:solidFill>
              </a:rPr>
              <a:t>Ethical Issues</a:t>
            </a: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Transparency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Algorithm bias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Responsible use of customer data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Human oversight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b="1" dirty="0">
                <a:solidFill>
                  <a:srgbClr val="262626"/>
                </a:solidFill>
              </a:rPr>
              <a:t>Business Impact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Better forecasting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Improved inventory management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Enhanced customer experience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dirty="0">
                <a:solidFill>
                  <a:srgbClr val="262626"/>
                </a:solidFill>
              </a:rPr>
              <a:t>(Russell and Norvig, 2021)</a:t>
            </a: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F41D0D-BC74-064F-21F9-D6A0097389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056" y="609602"/>
            <a:ext cx="5587749" cy="55877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A89F209-2C4A-7C89-203B-C60E6F1F019D}"/>
              </a:ext>
            </a:extLst>
          </p:cNvPr>
          <p:cNvSpPr txBox="1"/>
          <p:nvPr/>
        </p:nvSpPr>
        <p:spPr>
          <a:xfrm>
            <a:off x="47789" y="6402131"/>
            <a:ext cx="54502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 err="1"/>
              <a:t>Boshidara</a:t>
            </a:r>
            <a:r>
              <a:rPr lang="en-GB" b="1" i="1" u="sng" dirty="0"/>
              <a:t> </a:t>
            </a:r>
            <a:r>
              <a:rPr lang="en-GB" b="1" i="1" u="sng" dirty="0" err="1"/>
              <a:t>Naydenova</a:t>
            </a:r>
            <a:endParaRPr lang="en-GB" b="1" i="1" u="sng" dirty="0"/>
          </a:p>
        </p:txBody>
      </p:sp>
    </p:spTree>
    <p:extLst>
      <p:ext uri="{BB962C8B-B14F-4D97-AF65-F5344CB8AC3E}">
        <p14:creationId xmlns:p14="http://schemas.microsoft.com/office/powerpoint/2010/main" val="28764145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C93797FD-7F0A-483E-966E-7FE88F8D8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94299858-315B-4242-A342-32FD05E4D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5783D501-1479-4FE1-A62C-B9C862498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C53C2CCF-3504-410A-A978-9BCC7D29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444AA77E-0BD7-413F-9123-2CDF296BA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DDB3BAEE-5BE4-4B17-A2DA-B334759C4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8AA4BAA0-A5B5-D0F0-EB7C-0D7D2A706F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6421471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7D5015F-F343-1F90-8E99-4AC9E5CDA7F1}"/>
              </a:ext>
            </a:extLst>
          </p:cNvPr>
          <p:cNvSpPr txBox="1"/>
          <p:nvPr/>
        </p:nvSpPr>
        <p:spPr>
          <a:xfrm>
            <a:off x="3310014" y="1506326"/>
            <a:ext cx="61161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sz="2400" b="1" dirty="0"/>
              <a:t>Assess the Impact on Business Performance</a:t>
            </a:r>
            <a:endParaRPr lang="en-US" sz="24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F06CA15-817E-45B9-6B65-4C8959147534}"/>
              </a:ext>
            </a:extLst>
          </p:cNvPr>
          <p:cNvSpPr txBox="1"/>
          <p:nvPr/>
        </p:nvSpPr>
        <p:spPr>
          <a:xfrm>
            <a:off x="7673196" y="5462601"/>
            <a:ext cx="61161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dirty="0"/>
              <a:t>(Laudon and Laudon, 2024)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4D0B02-278E-5EB0-81CA-AD2ED11B895F}"/>
              </a:ext>
            </a:extLst>
          </p:cNvPr>
          <p:cNvSpPr txBox="1"/>
          <p:nvPr/>
        </p:nvSpPr>
        <p:spPr>
          <a:xfrm>
            <a:off x="0" y="6390454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Galya  Georgieva</a:t>
            </a:r>
          </a:p>
        </p:txBody>
      </p:sp>
    </p:spTree>
    <p:extLst>
      <p:ext uri="{BB962C8B-B14F-4D97-AF65-F5344CB8AC3E}">
        <p14:creationId xmlns:p14="http://schemas.microsoft.com/office/powerpoint/2010/main" val="25373148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28CEE1-BFF7-1587-14E1-6DCB6A3885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2683" y="1577806"/>
            <a:ext cx="5278777" cy="3523583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1130A212-14FC-929C-6861-DE1230F84C26}"/>
              </a:ext>
            </a:extLst>
          </p:cNvPr>
          <p:cNvSpPr txBox="1"/>
          <p:nvPr/>
        </p:nvSpPr>
        <p:spPr>
          <a:xfrm>
            <a:off x="7535824" y="2556931"/>
            <a:ext cx="3875888" cy="36101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b="1" dirty="0">
                <a:solidFill>
                  <a:srgbClr val="262626"/>
                </a:solidFill>
              </a:rPr>
              <a:t>Customer Benefits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20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</a:rPr>
              <a:t>* Faster service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</a:rPr>
              <a:t>* </a:t>
            </a:r>
            <a:r>
              <a:rPr lang="en-US" sz="2000" dirty="0" err="1">
                <a:solidFill>
                  <a:srgbClr val="262626"/>
                </a:solidFill>
              </a:rPr>
              <a:t>Personalised</a:t>
            </a:r>
            <a:r>
              <a:rPr lang="en-US" sz="2000" dirty="0">
                <a:solidFill>
                  <a:srgbClr val="262626"/>
                </a:solidFill>
              </a:rPr>
              <a:t> promotions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</a:rPr>
              <a:t>* Improved shopping experience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</a:rPr>
              <a:t>* Increased customer satisfaction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20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dirty="0">
                <a:solidFill>
                  <a:srgbClr val="262626"/>
                </a:solidFill>
              </a:rPr>
              <a:t>(Buttle and </a:t>
            </a:r>
            <a:r>
              <a:rPr lang="en-US" sz="2000" dirty="0" err="1">
                <a:solidFill>
                  <a:srgbClr val="262626"/>
                </a:solidFill>
              </a:rPr>
              <a:t>Maklan</a:t>
            </a:r>
            <a:r>
              <a:rPr lang="en-US" sz="2000" dirty="0">
                <a:solidFill>
                  <a:srgbClr val="262626"/>
                </a:solidFill>
              </a:rPr>
              <a:t>, 2019)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92EEA4-8106-42FB-8331-0A798013E5FE}"/>
              </a:ext>
            </a:extLst>
          </p:cNvPr>
          <p:cNvSpPr txBox="1"/>
          <p:nvPr/>
        </p:nvSpPr>
        <p:spPr>
          <a:xfrm>
            <a:off x="7519961" y="1497932"/>
            <a:ext cx="6116320" cy="483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800" b="1" dirty="0">
                <a:solidFill>
                  <a:srgbClr val="262626"/>
                </a:solidFill>
              </a:rPr>
              <a:t>Impact on Customers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647924-9390-7FCD-C9DF-5BEE3FFC45F8}"/>
              </a:ext>
            </a:extLst>
          </p:cNvPr>
          <p:cNvSpPr txBox="1"/>
          <p:nvPr/>
        </p:nvSpPr>
        <p:spPr>
          <a:xfrm>
            <a:off x="-25274" y="6450964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/>
              <a:t>Galya Georgieva</a:t>
            </a:r>
          </a:p>
        </p:txBody>
      </p:sp>
    </p:spTree>
    <p:extLst>
      <p:ext uri="{BB962C8B-B14F-4D97-AF65-F5344CB8AC3E}">
        <p14:creationId xmlns:p14="http://schemas.microsoft.com/office/powerpoint/2010/main" val="42541956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C93797FD-7F0A-483E-966E-7FE88F8D8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94299858-315B-4242-A342-32FD05E4D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783D501-1479-4FE1-A62C-B9C862498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C53C2CCF-3504-410A-A978-9BCC7D29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444AA77E-0BD7-413F-9123-2CDF296BA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DB3BAEE-5BE4-4B17-A2DA-B334759C4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EF9715F-CCF2-848E-4672-55B1B28063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3897454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82F1596-B847-45DA-B52B-E8698F2447A9}"/>
              </a:ext>
            </a:extLst>
          </p:cNvPr>
          <p:cNvSpPr txBox="1"/>
          <p:nvPr/>
        </p:nvSpPr>
        <p:spPr>
          <a:xfrm>
            <a:off x="4153619" y="1330867"/>
            <a:ext cx="61161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 cap="all"/>
            </a:pPr>
            <a:r>
              <a:rPr lang="en-GB" b="1" dirty="0"/>
              <a:t>Overall Business Value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256936-D598-265F-E114-B0B2F4CAE200}"/>
              </a:ext>
            </a:extLst>
          </p:cNvPr>
          <p:cNvSpPr txBox="1"/>
          <p:nvPr/>
        </p:nvSpPr>
        <p:spPr>
          <a:xfrm>
            <a:off x="5913258" y="5670834"/>
            <a:ext cx="611612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  <a:defRPr cap="all"/>
            </a:pPr>
            <a:r>
              <a:rPr lang="en-GB" sz="1200" dirty="0"/>
              <a:t>(Pearlson, Saunders and Galletta, 2022; Tesco PLC, 2025)</a:t>
            </a:r>
            <a:endParaRPr lang="en-US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E81F08-D766-5309-B152-E325A3D69B26}"/>
              </a:ext>
            </a:extLst>
          </p:cNvPr>
          <p:cNvSpPr txBox="1"/>
          <p:nvPr/>
        </p:nvSpPr>
        <p:spPr>
          <a:xfrm>
            <a:off x="237061" y="6418116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Galya Georgieva</a:t>
            </a:r>
          </a:p>
        </p:txBody>
      </p:sp>
    </p:spTree>
    <p:extLst>
      <p:ext uri="{BB962C8B-B14F-4D97-AF65-F5344CB8AC3E}">
        <p14:creationId xmlns:p14="http://schemas.microsoft.com/office/powerpoint/2010/main" val="39751168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atabase">
            <a:extLst>
              <a:ext uri="{FF2B5EF4-FFF2-40B4-BE49-F238E27FC236}">
                <a16:creationId xmlns:a16="http://schemas.microsoft.com/office/drawing/2014/main" id="{74107058-D4C5-54DB-6835-7C0F47281EA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122681" y="1410208"/>
            <a:ext cx="3858780" cy="385878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B4EC885-4D9D-42E0-E257-DFCCC7A8D75F}"/>
              </a:ext>
            </a:extLst>
          </p:cNvPr>
          <p:cNvSpPr txBox="1"/>
          <p:nvPr/>
        </p:nvSpPr>
        <p:spPr>
          <a:xfrm>
            <a:off x="7535824" y="2556932"/>
            <a:ext cx="372145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</a:rPr>
              <a:t>* Information Systems are essential for modern retailers.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</a:rPr>
              <a:t>* ERP, CRM and SCM support different business functions but create the greatest value when integrated.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</a:rPr>
              <a:t>* Ethical management of data and technology is essential.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</a:rPr>
              <a:t>* Business Information Systems improve Tesco’s long-term business performance.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E47375-81EF-0A69-52AA-B123515C360B}"/>
              </a:ext>
            </a:extLst>
          </p:cNvPr>
          <p:cNvSpPr txBox="1"/>
          <p:nvPr/>
        </p:nvSpPr>
        <p:spPr>
          <a:xfrm>
            <a:off x="7535824" y="1772597"/>
            <a:ext cx="6116320" cy="4280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400" b="1" dirty="0">
                <a:solidFill>
                  <a:srgbClr val="262626"/>
                </a:solidFill>
              </a:rPr>
              <a:t>Key Takeaways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A5FDC3-5EA9-3BEC-8F15-FD9B1ED39A97}"/>
              </a:ext>
            </a:extLst>
          </p:cNvPr>
          <p:cNvSpPr txBox="1"/>
          <p:nvPr/>
        </p:nvSpPr>
        <p:spPr>
          <a:xfrm>
            <a:off x="142468" y="6387729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Galya Georgieva</a:t>
            </a:r>
          </a:p>
        </p:txBody>
      </p:sp>
    </p:spTree>
    <p:extLst>
      <p:ext uri="{BB962C8B-B14F-4D97-AF65-F5344CB8AC3E}">
        <p14:creationId xmlns:p14="http://schemas.microsoft.com/office/powerpoint/2010/main" val="40352880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17C7542-5EAD-C661-D9BC-769DC188CCDE}"/>
              </a:ext>
            </a:extLst>
          </p:cNvPr>
          <p:cNvSpPr txBox="1"/>
          <p:nvPr/>
        </p:nvSpPr>
        <p:spPr>
          <a:xfrm>
            <a:off x="818791" y="597975"/>
            <a:ext cx="10554418" cy="513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References:</a:t>
            </a:r>
            <a:r>
              <a:rPr lang="en-GB" sz="1600" dirty="0"/>
              <a:t> </a:t>
            </a:r>
          </a:p>
          <a:p>
            <a:endParaRPr lang="en-GB" sz="1600" dirty="0"/>
          </a:p>
          <a:p>
            <a:r>
              <a:rPr lang="en-GB" sz="1600" dirty="0"/>
              <a:t>Buttle, F. and </a:t>
            </a:r>
            <a:r>
              <a:rPr lang="en-GB" sz="1600" dirty="0" err="1"/>
              <a:t>Maklan</a:t>
            </a:r>
            <a:r>
              <a:rPr lang="en-GB" sz="1600" dirty="0"/>
              <a:t>, S. (2019) Customer Relationship Management: Concepts and Technologies. 4th </a:t>
            </a:r>
            <a:r>
              <a:rPr lang="en-GB" sz="1600" dirty="0" err="1"/>
              <a:t>edn</a:t>
            </a:r>
            <a:r>
              <a:rPr lang="en-GB" sz="1600" dirty="0"/>
              <a:t>. London: Routledge.</a:t>
            </a:r>
          </a:p>
          <a:p>
            <a:endParaRPr lang="en-GB" sz="1600" dirty="0"/>
          </a:p>
          <a:p>
            <a:r>
              <a:rPr lang="en-GB" sz="1600" dirty="0"/>
              <a:t>Chopra, S. and Meindl, P. (2022) Supply Chain Management: Strategy, Planning, and Operation. 8th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endParaRPr lang="en-GB" sz="1600" dirty="0"/>
          </a:p>
          <a:p>
            <a:r>
              <a:rPr lang="en-GB" sz="1600" dirty="0"/>
              <a:t>Information Commissioner’s Office (2025) Guide to UK GDPR. Available at: https://ico.org.uk/for-organisations/uk-gdpr-guidance-and-resources/ (Accessed: 2 July 2026).</a:t>
            </a:r>
          </a:p>
          <a:p>
            <a:endParaRPr lang="en-GB" sz="1600" dirty="0"/>
          </a:p>
          <a:p>
            <a:r>
              <a:rPr lang="en-GB" sz="1600" dirty="0"/>
              <a:t>Laudon, K.C. and Laudon, J.P. (2024) Management Information Systems: Managing the Digital Firm. 18th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endParaRPr lang="en-GB" sz="1600" dirty="0"/>
          </a:p>
          <a:p>
            <a:r>
              <a:rPr lang="en-GB" sz="1600" dirty="0"/>
              <a:t>National Cyber Security Centre (2025) Cyber Security Guidance. Available at: https://www.ncsc.gov.uk/ (Accessed: 2 July 2026).</a:t>
            </a:r>
          </a:p>
          <a:p>
            <a:endParaRPr lang="en-GB" sz="1600" dirty="0"/>
          </a:p>
          <a:p>
            <a:r>
              <a:rPr lang="en-GB" sz="1600" dirty="0"/>
              <a:t>Pearlson, K.E., Saunders, C.S. and Galletta, D.F. (2022) Managing and Using Information Systems: A Strategic Approach. 8th </a:t>
            </a:r>
            <a:r>
              <a:rPr lang="en-GB" sz="1600" dirty="0" err="1"/>
              <a:t>edn</a:t>
            </a:r>
            <a:r>
              <a:rPr lang="en-GB" sz="1600" dirty="0"/>
              <a:t>. Hoboken: Wiley.</a:t>
            </a:r>
          </a:p>
          <a:p>
            <a:endParaRPr lang="en-GB" sz="1600" dirty="0"/>
          </a:p>
          <a:p>
            <a:r>
              <a:rPr lang="en-GB" sz="1600" dirty="0"/>
              <a:t>Russell, S. and Norvig, P. (2021) Artificial Intelligence: A Modern Approach. 4th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endParaRPr lang="en-GB" sz="1600" dirty="0"/>
          </a:p>
          <a:p>
            <a:r>
              <a:rPr lang="en-GB" sz="1600" dirty="0"/>
              <a:t>Tesco PLC (2025) Annual Report and Financial Statements 2025. Available at: https://www.tescoplc.com/investors/reports-results-and-presentations/annual-report-2025/ (Accessed: 2 July 2026).</a:t>
            </a:r>
          </a:p>
        </p:txBody>
      </p:sp>
    </p:spTree>
    <p:extLst>
      <p:ext uri="{BB962C8B-B14F-4D97-AF65-F5344CB8AC3E}">
        <p14:creationId xmlns:p14="http://schemas.microsoft.com/office/powerpoint/2010/main" val="32192658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D56C6AEC0D6E4D87A4E65EF197EFCA" ma:contentTypeVersion="6" ma:contentTypeDescription="Create a new document." ma:contentTypeScope="" ma:versionID="fdca4db058be0488983393f05ef7800b">
  <xsd:schema xmlns:xsd="http://www.w3.org/2001/XMLSchema" xmlns:xs="http://www.w3.org/2001/XMLSchema" xmlns:p="http://schemas.microsoft.com/office/2006/metadata/properties" xmlns:ns3="58b591e8-e818-4825-9ded-2371f6ca824b" targetNamespace="http://schemas.microsoft.com/office/2006/metadata/properties" ma:root="true" ma:fieldsID="34370f45f034c12b45e263c4c5e1175b" ns3:_="">
    <xsd:import namespace="58b591e8-e818-4825-9ded-2371f6ca824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b591e8-e818-4825-9ded-2371f6ca82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8b591e8-e818-4825-9ded-2371f6ca824b" xsi:nil="true"/>
  </documentManagement>
</p:properties>
</file>

<file path=customXml/itemProps1.xml><?xml version="1.0" encoding="utf-8"?>
<ds:datastoreItem xmlns:ds="http://schemas.openxmlformats.org/officeDocument/2006/customXml" ds:itemID="{6AB2F1A5-2744-4319-BF1A-43C43162662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E4008F9-5C02-4951-8FEE-CD42794E34DF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58b591e8-e818-4825-9ded-2371f6ca824b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E67D9DD-B69D-41D7-860C-28D81A32F9ED}">
  <ds:schemaRefs>
    <ds:schemaRef ds:uri="http://schemas.microsoft.com/office/2006/metadata/properties"/>
    <ds:schemaRef ds:uri="http://www.w3.org/2000/xmlns/"/>
    <ds:schemaRef ds:uri="58b591e8-e818-4825-9ded-2371f6ca824b"/>
    <ds:schemaRef ds:uri="http://www.w3.org/2001/XMLSchema-instance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2087</TotalTime>
  <Words>1159</Words>
  <Application>Microsoft Office PowerPoint</Application>
  <PresentationFormat>Widescreen</PresentationFormat>
  <Paragraphs>255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Aptos</vt:lpstr>
      <vt:lpstr>Arial</vt:lpstr>
      <vt:lpstr>Garamond</vt:lpstr>
      <vt:lpstr>Organic</vt:lpstr>
      <vt:lpstr>  Information Systems for Tesco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Information Systems for Tesco</dc:title>
  <dc:creator>Mariana Sherenha (2424533)</dc:creator>
  <cp:lastModifiedBy>Sahara Ali (2318212)</cp:lastModifiedBy>
  <cp:revision>6</cp:revision>
  <dcterms:created xsi:type="dcterms:W3CDTF">2026-06-23T10:38:39Z</dcterms:created>
  <dcterms:modified xsi:type="dcterms:W3CDTF">2026-07-17T11:18:11Z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0x010100AAD56C6AEC0D6E4D87A4E65EF197EFCA</vt:lpwstr>
  </property>
</Properties>
</file>