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342" r:id="rId5"/>
    <p:sldId id="373" r:id="rId6"/>
    <p:sldId id="359" r:id="rId7"/>
    <p:sldId id="381" r:id="rId8"/>
    <p:sldId id="382" r:id="rId9"/>
    <p:sldId id="383" r:id="rId10"/>
    <p:sldId id="384" r:id="rId11"/>
    <p:sldId id="385" r:id="rId12"/>
    <p:sldId id="386" r:id="rId13"/>
    <p:sldId id="380" r:id="rId14"/>
    <p:sldId id="3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BFE"/>
    <a:srgbClr val="00000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ECBD40-9C68-4E42-9955-E92AF8960B72}" v="258" dt="2026-07-05T12:05:07.098"/>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8" autoAdjust="0"/>
    <p:restoredTop sz="95401" autoAdjust="0"/>
  </p:normalViewPr>
  <p:slideViewPr>
    <p:cSldViewPr snapToGrid="0" snapToObjects="1" showGuides="1">
      <p:cViewPr varScale="1">
        <p:scale>
          <a:sx n="88" d="100"/>
          <a:sy n="88" d="100"/>
        </p:scale>
        <p:origin x="356" y="60"/>
      </p:cViewPr>
      <p:guideLst>
        <p:guide orient="horz" pos="2160"/>
        <p:guide pos="3840"/>
      </p:guideLst>
    </p:cSldViewPr>
  </p:slideViewPr>
  <p:outlineViewPr>
    <p:cViewPr>
      <p:scale>
        <a:sx n="33" d="100"/>
        <a:sy n="33" d="100"/>
      </p:scale>
      <p:origin x="0" y="-29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K" userId="d883bcf52770dfca" providerId="LiveId" clId="{936394A3-392A-4FE5-BBC4-92C2A963D742}"/>
    <pc:docChg chg="undo custSel addSld delSld modSld sldOrd">
      <pc:chgData name="S K" userId="d883bcf52770dfca" providerId="LiveId" clId="{936394A3-392A-4FE5-BBC4-92C2A963D742}" dt="2026-07-05T12:05:07.095" v="1416" actId="20577"/>
      <pc:docMkLst>
        <pc:docMk/>
      </pc:docMkLst>
      <pc:sldChg chg="modSp modTransition">
        <pc:chgData name="S K" userId="d883bcf52770dfca" providerId="LiveId" clId="{936394A3-392A-4FE5-BBC4-92C2A963D742}" dt="2026-07-05T12:05:07.095" v="1416" actId="20577"/>
        <pc:sldMkLst>
          <pc:docMk/>
          <pc:sldMk cId="2498031464" sldId="342"/>
        </pc:sldMkLst>
        <pc:spChg chg="mod">
          <ac:chgData name="S K" userId="d883bcf52770dfca" providerId="LiveId" clId="{936394A3-392A-4FE5-BBC4-92C2A963D742}" dt="2026-07-05T12:05:07.095" v="1416" actId="20577"/>
          <ac:spMkLst>
            <pc:docMk/>
            <pc:sldMk cId="2498031464" sldId="342"/>
            <ac:spMk id="9" creationId="{2981AB9E-AF0F-CAD0-2DD2-D640FB871E66}"/>
          </ac:spMkLst>
        </pc:spChg>
      </pc:sldChg>
      <pc:sldChg chg="modTransition">
        <pc:chgData name="S K" userId="d883bcf52770dfca" providerId="LiveId" clId="{936394A3-392A-4FE5-BBC4-92C2A963D742}" dt="2026-06-27T14:38:05.071" v="1379"/>
        <pc:sldMkLst>
          <pc:docMk/>
          <pc:sldMk cId="2395464980" sldId="372"/>
        </pc:sldMkLst>
      </pc:sldChg>
      <pc:sldChg chg="addSp delSp modSp mod ord modTransition addAnim delAnim modAnim">
        <pc:chgData name="S K" userId="d883bcf52770dfca" providerId="LiveId" clId="{936394A3-392A-4FE5-BBC4-92C2A963D742}" dt="2026-06-27T14:38:38.108" v="1389"/>
        <pc:sldMkLst>
          <pc:docMk/>
          <pc:sldMk cId="1397193754" sldId="373"/>
        </pc:sldMkLst>
      </pc:sldChg>
      <pc:sldChg chg="modTransition">
        <pc:chgData name="S K" userId="d883bcf52770dfca" providerId="LiveId" clId="{936394A3-392A-4FE5-BBC4-92C2A963D742}" dt="2026-06-27T14:38:12.584" v="1380"/>
        <pc:sldMkLst>
          <pc:docMk/>
          <pc:sldMk cId="1550188946" sldId="380"/>
        </pc:sldMkLst>
      </pc:sldChg>
      <pc:sldChg chg="addSp delSp modSp mod modTransition modAnim">
        <pc:chgData name="S K" userId="d883bcf52770dfca" providerId="LiveId" clId="{936394A3-392A-4FE5-BBC4-92C2A963D742}" dt="2026-06-27T14:59:06.656" v="1415" actId="1076"/>
        <pc:sldMkLst>
          <pc:docMk/>
          <pc:sldMk cId="4213108648" sldId="381"/>
        </pc:sldMkLst>
        <pc:picChg chg="add mod">
          <ac:chgData name="S K" userId="d883bcf52770dfca" providerId="LiveId" clId="{936394A3-392A-4FE5-BBC4-92C2A963D742}" dt="2026-06-27T14:59:06.656" v="1415" actId="1076"/>
          <ac:picMkLst>
            <pc:docMk/>
            <pc:sldMk cId="4213108648" sldId="381"/>
            <ac:picMk id="8" creationId="{11399044-7D58-2875-6BA1-439F043E90BD}"/>
          </ac:picMkLst>
        </pc:picChg>
      </pc:sldChg>
      <pc:sldChg chg="modTransition modAnim">
        <pc:chgData name="S K" userId="d883bcf52770dfca" providerId="LiveId" clId="{936394A3-392A-4FE5-BBC4-92C2A963D742}" dt="2026-06-27T14:38:29.773" v="1385"/>
        <pc:sldMkLst>
          <pc:docMk/>
          <pc:sldMk cId="4241831392" sldId="382"/>
        </pc:sldMkLst>
      </pc:sldChg>
      <pc:sldChg chg="modTransition modAnim">
        <pc:chgData name="S K" userId="d883bcf52770dfca" providerId="LiveId" clId="{936394A3-392A-4FE5-BBC4-92C2A963D742}" dt="2026-06-27T14:38:25.392" v="1384"/>
        <pc:sldMkLst>
          <pc:docMk/>
          <pc:sldMk cId="203721834" sldId="383"/>
        </pc:sldMkLst>
      </pc:sldChg>
      <pc:sldChg chg="modTransition modAnim">
        <pc:chgData name="S K" userId="d883bcf52770dfca" providerId="LiveId" clId="{936394A3-392A-4FE5-BBC4-92C2A963D742}" dt="2026-06-27T14:38:22.355" v="1383"/>
        <pc:sldMkLst>
          <pc:docMk/>
          <pc:sldMk cId="3830737403" sldId="384"/>
        </pc:sldMkLst>
      </pc:sldChg>
      <pc:sldChg chg="modTransition modAnim">
        <pc:chgData name="S K" userId="d883bcf52770dfca" providerId="LiveId" clId="{936394A3-392A-4FE5-BBC4-92C2A963D742}" dt="2026-06-27T14:38:19.280" v="1382"/>
        <pc:sldMkLst>
          <pc:docMk/>
          <pc:sldMk cId="2111988152" sldId="385"/>
        </pc:sldMkLst>
      </pc:sldChg>
      <pc:sldChg chg="modTransition modAnim">
        <pc:chgData name="S K" userId="d883bcf52770dfca" providerId="LiveId" clId="{936394A3-392A-4FE5-BBC4-92C2A963D742}" dt="2026-06-27T14:38:16.316" v="1381"/>
        <pc:sldMkLst>
          <pc:docMk/>
          <pc:sldMk cId="2497274689" sldId="3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7/5/2026</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7/5/2026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dirty="0"/>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2</a:t>
            </a:fld>
            <a:endParaRPr lang="en-US" dirty="0"/>
          </a:p>
        </p:txBody>
      </p:sp>
    </p:spTree>
    <p:extLst>
      <p:ext uri="{BB962C8B-B14F-4D97-AF65-F5344CB8AC3E}">
        <p14:creationId xmlns:p14="http://schemas.microsoft.com/office/powerpoint/2010/main" val="1860164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dirty="0"/>
          </a:p>
        </p:txBody>
      </p:sp>
    </p:spTree>
    <p:extLst>
      <p:ext uri="{BB962C8B-B14F-4D97-AF65-F5344CB8AC3E}">
        <p14:creationId xmlns:p14="http://schemas.microsoft.com/office/powerpoint/2010/main" val="4167890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US"/>
              <a:t>Click icon to add picture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US"/>
              <a:t>Click to edit Master title style</a:t>
            </a:r>
            <a:endParaRPr lang="en-US" dirty="0"/>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US"/>
              <a:t>Click icon to add picture</a:t>
            </a:r>
            <a:endParaRPr lang="en-US" dirty="0"/>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US"/>
              <a:t>Click icon to add table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US"/>
              <a:t>Click icon to add table</a:t>
            </a:r>
            <a:endParaRPr lang="en-US" dirty="0"/>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cqc.org.uk/" TargetMode="External"/><Relationship Id="rId3" Type="http://schemas.openxmlformats.org/officeDocument/2006/relationships/hyperlink" Target="https://link.springer.com/article/10.1186/s12916-019-1426-2" TargetMode="External"/><Relationship Id="rId7" Type="http://schemas.openxmlformats.org/officeDocument/2006/relationships/hyperlink" Target="https://www.gov.uk/government/publications/data-saves-lives-reshaping-health-and-social-care-with-data" TargetMode="External"/><Relationship Id="rId12" Type="http://schemas.openxmlformats.org/officeDocument/2006/relationships/hyperlink" Target="https://www.who.int/publications/i/item/9789240029200" TargetMode="External"/><Relationship Id="rId2" Type="http://schemas.openxmlformats.org/officeDocument/2006/relationships/hyperlink" Target="https://www.nature.com/articles/s41591-021-01614-0" TargetMode="External"/><Relationship Id="rId1" Type="http://schemas.openxmlformats.org/officeDocument/2006/relationships/slideLayout" Target="../slideLayouts/slideLayout12.xml"/><Relationship Id="rId6" Type="http://schemas.openxmlformats.org/officeDocument/2006/relationships/hyperlink" Target="https://digital.nhs.uk/" TargetMode="External"/><Relationship Id="rId11" Type="http://schemas.openxmlformats.org/officeDocument/2006/relationships/hyperlink" Target="https://www.kingsfund.org.uk/" TargetMode="External"/><Relationship Id="rId5" Type="http://schemas.openxmlformats.org/officeDocument/2006/relationships/hyperlink" Target="https://www.england.nhs.uk/" TargetMode="External"/><Relationship Id="rId10" Type="http://schemas.openxmlformats.org/officeDocument/2006/relationships/hyperlink" Target="https://www.moorfields.nhs.uk/" TargetMode="External"/><Relationship Id="rId4" Type="http://schemas.openxmlformats.org/officeDocument/2006/relationships/hyperlink" Target="https://www.nature.com/articles/nature21056" TargetMode="External"/><Relationship Id="rId9" Type="http://schemas.openxmlformats.org/officeDocument/2006/relationships/hyperlink" Target="https://topol.digitalacademy.nhs.uk/the-topol-revie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97874EA-2F67-60CD-631F-5A787057F8CE}"/>
              </a:ext>
            </a:extLst>
          </p:cNvPr>
          <p:cNvSpPr>
            <a:spLocks noGrp="1"/>
          </p:cNvSpPr>
          <p:nvPr>
            <p:ph type="title"/>
          </p:nvPr>
        </p:nvSpPr>
        <p:spPr>
          <a:xfrm>
            <a:off x="0" y="2427333"/>
            <a:ext cx="12191998" cy="2003334"/>
          </a:xfrm>
        </p:spPr>
        <p:txBody>
          <a:bodyPr anchor="b"/>
          <a:lstStyle/>
          <a:p>
            <a:r>
              <a:rPr lang="en-US" sz="8000" dirty="0"/>
              <a:t>Shahnaz Kausar</a:t>
            </a:r>
            <a:br>
              <a:rPr lang="en-US" sz="8000" dirty="0"/>
            </a:br>
            <a:r>
              <a:rPr lang="en-US" sz="4800" dirty="0"/>
              <a:t>student no: 1714217</a:t>
            </a:r>
            <a:endParaRPr lang="en-US" sz="8000" dirty="0"/>
          </a:p>
        </p:txBody>
      </p:sp>
      <p:sp>
        <p:nvSpPr>
          <p:cNvPr id="9"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108857" y="5129314"/>
            <a:ext cx="12083141" cy="1532743"/>
          </a:xfrm>
        </p:spPr>
        <p:txBody>
          <a:bodyPr/>
          <a:lstStyle/>
          <a:p>
            <a:r>
              <a:rPr lang="en-GB" sz="1400" b="1" dirty="0">
                <a:solidFill>
                  <a:schemeClr val="accent6">
                    <a:lumMod val="40000"/>
                    <a:lumOff val="60000"/>
                  </a:schemeClr>
                </a:solidFill>
                <a:latin typeface="Arial" panose="020B0604020202020204" pitchFamily="34" charset="0"/>
                <a:cs typeface="Arial" panose="020B0604020202020204" pitchFamily="34" charset="0"/>
              </a:rPr>
              <a:t>name:</a:t>
            </a:r>
            <a:r>
              <a:rPr lang="en-GB" sz="1400" dirty="0">
                <a:solidFill>
                  <a:schemeClr val="accent6">
                    <a:lumMod val="40000"/>
                    <a:lumOff val="60000"/>
                  </a:schemeClr>
                </a:solidFill>
                <a:latin typeface="Arial" panose="020B0604020202020204" pitchFamily="34" charset="0"/>
                <a:cs typeface="Arial" panose="020B0604020202020204" pitchFamily="34" charset="0"/>
              </a:rPr>
              <a:t> Shahnaz Kausar                 </a:t>
            </a:r>
            <a:r>
              <a:rPr lang="en-GB" sz="1400" b="1" dirty="0">
                <a:solidFill>
                  <a:schemeClr val="accent6">
                    <a:lumMod val="40000"/>
                    <a:lumOff val="60000"/>
                  </a:schemeClr>
                </a:solidFill>
                <a:latin typeface="Arial" panose="020B0604020202020204" pitchFamily="34" charset="0"/>
                <a:cs typeface="Arial" panose="020B0604020202020204" pitchFamily="34" charset="0"/>
              </a:rPr>
              <a:t>Student number:</a:t>
            </a:r>
            <a:r>
              <a:rPr lang="en-GB" sz="1400" dirty="0">
                <a:solidFill>
                  <a:schemeClr val="accent6">
                    <a:lumMod val="40000"/>
                    <a:lumOff val="60000"/>
                  </a:schemeClr>
                </a:solidFill>
                <a:latin typeface="Arial" panose="020B0604020202020204" pitchFamily="34" charset="0"/>
                <a:cs typeface="Arial" panose="020B0604020202020204" pitchFamily="34" charset="0"/>
              </a:rPr>
              <a:t> 1714217</a:t>
            </a:r>
          </a:p>
          <a:p>
            <a:r>
              <a:rPr lang="en-GB" sz="1400" b="1" dirty="0">
                <a:solidFill>
                  <a:schemeClr val="accent6">
                    <a:lumMod val="40000"/>
                    <a:lumOff val="60000"/>
                  </a:schemeClr>
                </a:solidFill>
                <a:latin typeface="Arial" panose="020B0604020202020204" pitchFamily="34" charset="0"/>
                <a:cs typeface="Arial" panose="020B0604020202020204" pitchFamily="34" charset="0"/>
              </a:rPr>
              <a:t>module name:</a:t>
            </a:r>
            <a:r>
              <a:rPr lang="en-GB" sz="1400" dirty="0">
                <a:solidFill>
                  <a:schemeClr val="accent6">
                    <a:lumMod val="40000"/>
                    <a:lumOff val="60000"/>
                  </a:schemeClr>
                </a:solidFill>
                <a:latin typeface="Arial" panose="020B0604020202020204" pitchFamily="34" charset="0"/>
                <a:cs typeface="Arial" panose="020B0604020202020204" pitchFamily="34" charset="0"/>
              </a:rPr>
              <a:t> digital transformation in health and care professions</a:t>
            </a:r>
          </a:p>
          <a:p>
            <a:r>
              <a:rPr lang="en-GB" sz="1400" b="1" dirty="0">
                <a:solidFill>
                  <a:schemeClr val="accent6">
                    <a:lumMod val="40000"/>
                    <a:lumOff val="60000"/>
                  </a:schemeClr>
                </a:solidFill>
                <a:latin typeface="Arial" panose="020B0604020202020204" pitchFamily="34" charset="0"/>
                <a:cs typeface="Arial" panose="020B0604020202020204" pitchFamily="34" charset="0"/>
              </a:rPr>
              <a:t>module code:</a:t>
            </a:r>
            <a:r>
              <a:rPr lang="en-GB" sz="1400" dirty="0">
                <a:solidFill>
                  <a:schemeClr val="accent6">
                    <a:lumMod val="40000"/>
                    <a:lumOff val="60000"/>
                  </a:schemeClr>
                </a:solidFill>
                <a:latin typeface="Arial" panose="020B0604020202020204" pitchFamily="34" charset="0"/>
                <a:cs typeface="Arial" panose="020B0604020202020204" pitchFamily="34" charset="0"/>
              </a:rPr>
              <a:t> BMHP6026</a:t>
            </a:r>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xmlns:p14="http://schemas.microsoft.com/office/powerpoint/2010/main">
    <mc:Choice Requires="p14">
      <p:transition>
        <p14:reveal/>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5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xEl>
                                              <p:pRg st="0" end="0"/>
                                            </p:txEl>
                                          </p:spTgt>
                                        </p:tgtEl>
                                        <p:attrNameLst>
                                          <p:attrName>style.visibility</p:attrName>
                                        </p:attrNameLst>
                                      </p:cBhvr>
                                      <p:to>
                                        <p:strVal val="visible"/>
                                      </p:to>
                                    </p:set>
                                    <p:animEffect transition="in" filter="fade">
                                      <p:cBhvr>
                                        <p:cTn id="10" dur="500"/>
                                        <p:tgtEl>
                                          <p:spTgt spid="9">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Effect transition="in" filter="fade">
                                      <p:cBhvr>
                                        <p:cTn id="13" dur="500"/>
                                        <p:tgtEl>
                                          <p:spTgt spid="9">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9"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F7C5-CBA2-9823-0CBA-5BD773998046}"/>
              </a:ext>
            </a:extLst>
          </p:cNvPr>
          <p:cNvSpPr>
            <a:spLocks noGrp="1"/>
          </p:cNvSpPr>
          <p:nvPr>
            <p:ph type="title"/>
          </p:nvPr>
        </p:nvSpPr>
        <p:spPr>
          <a:xfrm>
            <a:off x="1873620" y="1886856"/>
            <a:ext cx="8444760" cy="779683"/>
          </a:xfrm>
        </p:spPr>
        <p:txBody>
          <a:bodyPr/>
          <a:lstStyle/>
          <a:p>
            <a:r>
              <a:rPr lang="en-US" sz="2000" u="sng" dirty="0"/>
              <a:t>Digital innovations in health and social care</a:t>
            </a:r>
          </a:p>
        </p:txBody>
      </p:sp>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314848" y="2816958"/>
            <a:ext cx="11562303" cy="2387865"/>
          </a:xfrm>
        </p:spPr>
        <p:txBody>
          <a:bodyPr/>
          <a:lstStyle/>
          <a:p>
            <a:r>
              <a:rPr lang="en-US" dirty="0"/>
              <a:t>Computer vision and AI diagnostics</a:t>
            </a:r>
          </a:p>
        </p:txBody>
      </p:sp>
      <p:sp>
        <p:nvSpPr>
          <p:cNvPr id="3" name="Slide Number Placeholder 2">
            <a:extLst>
              <a:ext uri="{FF2B5EF4-FFF2-40B4-BE49-F238E27FC236}">
                <a16:creationId xmlns:a16="http://schemas.microsoft.com/office/drawing/2014/main" id="{A6A971A9-0C5C-DDFC-67F9-2E5A55F12F67}"/>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2</a:t>
            </a:fld>
            <a:endParaRPr lang="en-US" dirty="0"/>
          </a:p>
        </p:txBody>
      </p:sp>
      <p:cxnSp>
        <p:nvCxnSpPr>
          <p:cNvPr id="7" name="Straight Connector 6">
            <a:extLst>
              <a:ext uri="{FF2B5EF4-FFF2-40B4-BE49-F238E27FC236}">
                <a16:creationId xmlns:a16="http://schemas.microsoft.com/office/drawing/2014/main" id="{D3E1C6F2-5590-E037-D89F-9C376E02FD6C}"/>
              </a:ext>
            </a:extLst>
          </p:cNvPr>
          <p:cNvCxnSpPr/>
          <p:nvPr/>
        </p:nvCxnSpPr>
        <p:spPr>
          <a:xfrm>
            <a:off x="818147" y="3744227"/>
            <a:ext cx="1655546"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8" name="Straight Connector 7">
            <a:extLst>
              <a:ext uri="{FF2B5EF4-FFF2-40B4-BE49-F238E27FC236}">
                <a16:creationId xmlns:a16="http://schemas.microsoft.com/office/drawing/2014/main" id="{4776FE6A-5FAF-72AB-6111-982029B4CDCC}"/>
              </a:ext>
            </a:extLst>
          </p:cNvPr>
          <p:cNvCxnSpPr/>
          <p:nvPr/>
        </p:nvCxnSpPr>
        <p:spPr>
          <a:xfrm>
            <a:off x="9777663" y="3752248"/>
            <a:ext cx="1655546"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9" name="Straight Connector 8">
            <a:extLst>
              <a:ext uri="{FF2B5EF4-FFF2-40B4-BE49-F238E27FC236}">
                <a16:creationId xmlns:a16="http://schemas.microsoft.com/office/drawing/2014/main" id="{1AAA6C57-45C1-435A-3A89-9FF27F15AF91}"/>
              </a:ext>
            </a:extLst>
          </p:cNvPr>
          <p:cNvCxnSpPr>
            <a:cxnSpLocks/>
          </p:cNvCxnSpPr>
          <p:nvPr/>
        </p:nvCxnSpPr>
        <p:spPr>
          <a:xfrm>
            <a:off x="2191351" y="4530290"/>
            <a:ext cx="7586312" cy="0"/>
          </a:xfrm>
          <a:prstGeom prst="line">
            <a:avLst/>
          </a:prstGeom>
        </p:spPr>
        <p:style>
          <a:lnRef idx="3">
            <a:schemeClr val="accent3"/>
          </a:lnRef>
          <a:fillRef idx="0">
            <a:schemeClr val="accent3"/>
          </a:fillRef>
          <a:effectRef idx="2">
            <a:schemeClr val="accent3"/>
          </a:effectRef>
          <a:fontRef idx="minor">
            <a:schemeClr val="tx1"/>
          </a:fontRef>
        </p:style>
      </p:cxnSp>
      <p:pic>
        <p:nvPicPr>
          <p:cNvPr id="13" name="Picture 12">
            <a:extLst>
              <a:ext uri="{FF2B5EF4-FFF2-40B4-BE49-F238E27FC236}">
                <a16:creationId xmlns:a16="http://schemas.microsoft.com/office/drawing/2014/main" id="{FCDB2033-FA7C-6B84-55AA-BC7C14B6BF53}"/>
              </a:ext>
            </a:extLst>
          </p:cNvPr>
          <p:cNvPicPr>
            <a:picLocks noChangeAspect="1"/>
          </p:cNvPicPr>
          <p:nvPr/>
        </p:nvPicPr>
        <p:blipFill>
          <a:blip r:embed="rId3"/>
          <a:stretch>
            <a:fillRect/>
          </a:stretch>
        </p:blipFill>
        <p:spPr>
          <a:xfrm>
            <a:off x="314848" y="266677"/>
            <a:ext cx="11467179" cy="6049030"/>
          </a:xfrm>
          <a:prstGeom prst="rect">
            <a:avLst/>
          </a:prstGeom>
        </p:spPr>
      </p:pic>
    </p:spTree>
    <p:extLst>
      <p:ext uri="{BB962C8B-B14F-4D97-AF65-F5344CB8AC3E}">
        <p14:creationId xmlns:p14="http://schemas.microsoft.com/office/powerpoint/2010/main" val="1397193754"/>
      </p:ext>
    </p:extLst>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xit" presetSubtype="21" fill="hold" nodeType="afterEffect">
                                  <p:stCondLst>
                                    <p:cond delay="0"/>
                                  </p:stCondLst>
                                  <p:childTnLst>
                                    <p:animEffect transition="out" filter="barn(inVertical)">
                                      <p:cBhvr>
                                        <p:cTn id="6" dur="250"/>
                                        <p:tgtEl>
                                          <p:spTgt spid="13"/>
                                        </p:tgtEl>
                                      </p:cBhvr>
                                    </p:animEffect>
                                    <p:set>
                                      <p:cBhvr>
                                        <p:cTn id="7" dur="1" fill="hold">
                                          <p:stCondLst>
                                            <p:cond delay="24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838201" y="365125"/>
            <a:ext cx="4466502" cy="1936866"/>
          </a:xfrm>
        </p:spPr>
        <p:txBody>
          <a:bodyPr/>
          <a:lstStyle/>
          <a:p>
            <a:r>
              <a:rPr lang="en-US" sz="6000" dirty="0"/>
              <a:t>content</a:t>
            </a:r>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761199" y="2853416"/>
            <a:ext cx="4638574" cy="3836142"/>
          </a:xfrm>
        </p:spPr>
        <p:txBody>
          <a:bodyPr anchor="t"/>
          <a:lstStyle/>
          <a:p>
            <a:pPr marL="285750" indent="-285750">
              <a:buClr>
                <a:schemeClr val="tx2">
                  <a:lumMod val="60000"/>
                  <a:lumOff val="40000"/>
                </a:schemeClr>
              </a:buClr>
              <a:buFont typeface="Wingdings" panose="05000000000000000000" pitchFamily="2" charset="2"/>
              <a:buChar char="v"/>
            </a:pPr>
            <a:r>
              <a:rPr lang="en-US" sz="2000" dirty="0"/>
              <a:t>Introduction</a:t>
            </a:r>
          </a:p>
          <a:p>
            <a:pPr marL="285750" indent="-285750">
              <a:buClr>
                <a:schemeClr val="tx2">
                  <a:lumMod val="60000"/>
                  <a:lumOff val="40000"/>
                </a:schemeClr>
              </a:buClr>
              <a:buFont typeface="Wingdings" panose="05000000000000000000" pitchFamily="2" charset="2"/>
              <a:buChar char="v"/>
            </a:pPr>
            <a:r>
              <a:rPr lang="en-US" sz="2000" dirty="0"/>
              <a:t>Case study</a:t>
            </a:r>
          </a:p>
          <a:p>
            <a:pPr marL="285750" indent="-285750">
              <a:buClr>
                <a:schemeClr val="tx2">
                  <a:lumMod val="60000"/>
                  <a:lumOff val="40000"/>
                </a:schemeClr>
              </a:buClr>
              <a:buFont typeface="Wingdings" panose="05000000000000000000" pitchFamily="2" charset="2"/>
              <a:buChar char="v"/>
            </a:pPr>
            <a:r>
              <a:rPr lang="en-US" sz="2000" dirty="0"/>
              <a:t>Impact on workforce</a:t>
            </a:r>
          </a:p>
          <a:p>
            <a:pPr marL="285750" indent="-285750">
              <a:buClr>
                <a:schemeClr val="tx2">
                  <a:lumMod val="60000"/>
                  <a:lumOff val="40000"/>
                </a:schemeClr>
              </a:buClr>
              <a:buFont typeface="Wingdings" panose="05000000000000000000" pitchFamily="2" charset="2"/>
              <a:buChar char="v"/>
            </a:pPr>
            <a:r>
              <a:rPr lang="en-US" sz="2000" dirty="0"/>
              <a:t>Impact on service delivery</a:t>
            </a:r>
          </a:p>
          <a:p>
            <a:pPr marL="285750" indent="-285750">
              <a:buClr>
                <a:schemeClr val="tx2">
                  <a:lumMod val="60000"/>
                  <a:lumOff val="40000"/>
                </a:schemeClr>
              </a:buClr>
              <a:buFont typeface="Wingdings" panose="05000000000000000000" pitchFamily="2" charset="2"/>
              <a:buChar char="v"/>
            </a:pPr>
            <a:r>
              <a:rPr lang="en-US" sz="2000" dirty="0"/>
              <a:t>Impacts on patients</a:t>
            </a:r>
          </a:p>
          <a:p>
            <a:pPr marL="285750" indent="-285750">
              <a:buClr>
                <a:schemeClr val="tx2">
                  <a:lumMod val="60000"/>
                  <a:lumOff val="40000"/>
                </a:schemeClr>
              </a:buClr>
              <a:buFont typeface="Wingdings" panose="05000000000000000000" pitchFamily="2" charset="2"/>
              <a:buChar char="v"/>
            </a:pPr>
            <a:r>
              <a:rPr lang="en-US" sz="2000" dirty="0"/>
              <a:t>conclusion</a:t>
            </a:r>
          </a:p>
        </p:txBody>
      </p:sp>
    </p:spTree>
    <p:extLst>
      <p:ext uri="{BB962C8B-B14F-4D97-AF65-F5344CB8AC3E}">
        <p14:creationId xmlns:p14="http://schemas.microsoft.com/office/powerpoint/2010/main" val="146015933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07A4B6-4030-A879-B6CD-3965209FCA23}"/>
              </a:ext>
            </a:extLst>
          </p:cNvPr>
          <p:cNvSpPr>
            <a:spLocks noGrp="1"/>
          </p:cNvSpPr>
          <p:nvPr>
            <p:ph type="subTitle" idx="1"/>
          </p:nvPr>
        </p:nvSpPr>
        <p:spPr>
          <a:xfrm>
            <a:off x="314848" y="404532"/>
            <a:ext cx="11562303" cy="866004"/>
          </a:xfrm>
        </p:spPr>
        <p:txBody>
          <a:bodyPr anchor="ctr"/>
          <a:lstStyle/>
          <a:p>
            <a:r>
              <a:rPr lang="en-GB" sz="5400" dirty="0"/>
              <a:t>introduction</a:t>
            </a:r>
          </a:p>
        </p:txBody>
      </p:sp>
      <p:sp>
        <p:nvSpPr>
          <p:cNvPr id="4" name="Slide Number Placeholder 3">
            <a:extLst>
              <a:ext uri="{FF2B5EF4-FFF2-40B4-BE49-F238E27FC236}">
                <a16:creationId xmlns:a16="http://schemas.microsoft.com/office/drawing/2014/main" id="{5FA0B07C-7EA3-7083-3183-3A0B5EC980A2}"/>
              </a:ext>
            </a:extLst>
          </p:cNvPr>
          <p:cNvSpPr>
            <a:spLocks noGrp="1"/>
          </p:cNvSpPr>
          <p:nvPr>
            <p:ph type="sldNum" sz="quarter" idx="12"/>
          </p:nvPr>
        </p:nvSpPr>
        <p:spPr/>
        <p:txBody>
          <a:bodyPr/>
          <a:lstStyle/>
          <a:p>
            <a:fld id="{FE024F78-56A6-7740-B68D-8D4D026EDF3F}" type="slidenum">
              <a:rPr lang="en-US" smtClean="0"/>
              <a:pPr/>
              <a:t>4</a:t>
            </a:fld>
            <a:endParaRPr lang="en-US" dirty="0"/>
          </a:p>
        </p:txBody>
      </p:sp>
      <p:sp>
        <p:nvSpPr>
          <p:cNvPr id="6" name="TextBox 5">
            <a:extLst>
              <a:ext uri="{FF2B5EF4-FFF2-40B4-BE49-F238E27FC236}">
                <a16:creationId xmlns:a16="http://schemas.microsoft.com/office/drawing/2014/main" id="{A9D190C2-1B51-A78C-FB36-215155F12ED2}"/>
              </a:ext>
            </a:extLst>
          </p:cNvPr>
          <p:cNvSpPr txBox="1"/>
          <p:nvPr/>
        </p:nvSpPr>
        <p:spPr>
          <a:xfrm>
            <a:off x="440355" y="1577753"/>
            <a:ext cx="6874845" cy="4801314"/>
          </a:xfrm>
          <a:prstGeom prst="rect">
            <a:avLst/>
          </a:prstGeom>
          <a:noFill/>
        </p:spPr>
        <p:txBody>
          <a:bodyPr wrap="square">
            <a:spAutoFit/>
          </a:bodyPr>
          <a:lstStyle/>
          <a:p>
            <a:pPr>
              <a:buNone/>
            </a:pPr>
            <a:r>
              <a:rPr lang="en-US" dirty="0">
                <a:solidFill>
                  <a:schemeClr val="bg1"/>
                </a:solidFill>
                <a:effectLst/>
              </a:rPr>
              <a:t>Computer vision and AI‑enabled diagnostics use algorithms to interpret clinical images and detect disease patterns. They’re often described as fast, objective and efficient, but their real value in health and social care depends on how well they improve decision‑making and reduce variation in everyday practice. Research shows that AI can reach clinic‑level accuracy in areas like radiology and dermatology, yet much of this evidence comes from controlled datasets. That raises concerns about bias, reliability and fairness, especially if algorithms perform less well for minoritized groups.</a:t>
            </a:r>
            <a:endParaRPr lang="en-US" dirty="0">
              <a:solidFill>
                <a:schemeClr val="bg1"/>
              </a:solidFill>
            </a:endParaRPr>
          </a:p>
          <a:p>
            <a:pPr>
              <a:buNone/>
            </a:pPr>
            <a:r>
              <a:rPr lang="en-US" dirty="0">
                <a:solidFill>
                  <a:schemeClr val="bg1"/>
                </a:solidFill>
                <a:effectLst/>
              </a:rPr>
              <a:t>This innovation matters because it has the potential to reshape how care is delivered. It could ease workload pressures and support earlier intervention, but it also introduces risks such as over‑reliance on automated outputs and unclear accountability when errors occur. Understanding both the benefits and the limitations is essential for ensuring AI supports safe, equitable and person‑centered care.</a:t>
            </a:r>
            <a:endParaRPr lang="en-US" dirty="0">
              <a:solidFill>
                <a:schemeClr val="bg1"/>
              </a:solidFill>
            </a:endParaRPr>
          </a:p>
        </p:txBody>
      </p:sp>
      <p:pic>
        <p:nvPicPr>
          <p:cNvPr id="8" name="Picture 7">
            <a:extLst>
              <a:ext uri="{FF2B5EF4-FFF2-40B4-BE49-F238E27FC236}">
                <a16:creationId xmlns:a16="http://schemas.microsoft.com/office/drawing/2014/main" id="{11399044-7D58-2875-6BA1-439F043E90BD}"/>
              </a:ext>
            </a:extLst>
          </p:cNvPr>
          <p:cNvPicPr>
            <a:picLocks noChangeAspect="1"/>
          </p:cNvPicPr>
          <p:nvPr/>
        </p:nvPicPr>
        <p:blipFill>
          <a:blip r:embed="rId2"/>
          <a:stretch>
            <a:fillRect/>
          </a:stretch>
        </p:blipFill>
        <p:spPr>
          <a:xfrm>
            <a:off x="7185925" y="1166860"/>
            <a:ext cx="4651911" cy="4905729"/>
          </a:xfrm>
          <a:prstGeom prst="rect">
            <a:avLst/>
          </a:prstGeom>
          <a:ln>
            <a:noFill/>
          </a:ln>
          <a:effectLst>
            <a:softEdge rad="112500"/>
          </a:effectLst>
        </p:spPr>
      </p:pic>
    </p:spTree>
    <p:extLst>
      <p:ext uri="{BB962C8B-B14F-4D97-AF65-F5344CB8AC3E}">
        <p14:creationId xmlns:p14="http://schemas.microsoft.com/office/powerpoint/2010/main" val="4213108648"/>
      </p:ext>
    </p:extLst>
  </p:cSld>
  <p:clrMapOvr>
    <a:masterClrMapping/>
  </p:clrMapOvr>
  <mc:AlternateContent xmlns:mc="http://schemas.openxmlformats.org/markup-compatibility/2006" xmlns:p14="http://schemas.microsoft.com/office/powerpoint/2010/main">
    <mc:Choice Requires="p14">
      <p:transition spd="slow">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ou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CBFB7-B997-A5BE-086E-A87055250B2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A579CEB9-622A-26E1-3433-59E732F248D8}"/>
              </a:ext>
            </a:extLst>
          </p:cNvPr>
          <p:cNvSpPr>
            <a:spLocks noGrp="1"/>
          </p:cNvSpPr>
          <p:nvPr>
            <p:ph type="subTitle" idx="1"/>
          </p:nvPr>
        </p:nvSpPr>
        <p:spPr>
          <a:xfrm>
            <a:off x="314848" y="404532"/>
            <a:ext cx="11562303" cy="866004"/>
          </a:xfrm>
        </p:spPr>
        <p:txBody>
          <a:bodyPr anchor="ctr"/>
          <a:lstStyle/>
          <a:p>
            <a:r>
              <a:rPr lang="en-GB" sz="5400" dirty="0"/>
              <a:t>Case study </a:t>
            </a:r>
          </a:p>
        </p:txBody>
      </p:sp>
      <p:sp>
        <p:nvSpPr>
          <p:cNvPr id="4" name="Slide Number Placeholder 3">
            <a:extLst>
              <a:ext uri="{FF2B5EF4-FFF2-40B4-BE49-F238E27FC236}">
                <a16:creationId xmlns:a16="http://schemas.microsoft.com/office/drawing/2014/main" id="{B31EBAD0-55B0-2B77-ECA9-5C5CB4BB95A4}"/>
              </a:ext>
            </a:extLst>
          </p:cNvPr>
          <p:cNvSpPr>
            <a:spLocks noGrp="1"/>
          </p:cNvSpPr>
          <p:nvPr>
            <p:ph type="sldNum" sz="quarter" idx="12"/>
          </p:nvPr>
        </p:nvSpPr>
        <p:spPr/>
        <p:txBody>
          <a:bodyPr/>
          <a:lstStyle/>
          <a:p>
            <a:fld id="{FE024F78-56A6-7740-B68D-8D4D026EDF3F}" type="slidenum">
              <a:rPr lang="en-US" smtClean="0"/>
              <a:pPr/>
              <a:t>5</a:t>
            </a:fld>
            <a:endParaRPr lang="en-US" dirty="0"/>
          </a:p>
        </p:txBody>
      </p:sp>
      <p:sp>
        <p:nvSpPr>
          <p:cNvPr id="9" name="TextBox 8">
            <a:extLst>
              <a:ext uri="{FF2B5EF4-FFF2-40B4-BE49-F238E27FC236}">
                <a16:creationId xmlns:a16="http://schemas.microsoft.com/office/drawing/2014/main" id="{0A51C867-5ED0-F4EB-6255-6BBB2E73FA87}"/>
              </a:ext>
            </a:extLst>
          </p:cNvPr>
          <p:cNvSpPr txBox="1"/>
          <p:nvPr/>
        </p:nvSpPr>
        <p:spPr>
          <a:xfrm>
            <a:off x="3331030" y="1230053"/>
            <a:ext cx="8546122" cy="5601533"/>
          </a:xfrm>
          <a:prstGeom prst="rect">
            <a:avLst/>
          </a:prstGeom>
          <a:noFill/>
        </p:spPr>
        <p:txBody>
          <a:bodyPr wrap="square" rtlCol="0">
            <a:spAutoFit/>
          </a:bodyPr>
          <a:lstStyle/>
          <a:p>
            <a:r>
              <a:rPr lang="en-US" sz="2000" dirty="0">
                <a:solidFill>
                  <a:schemeClr val="bg1"/>
                </a:solidFill>
              </a:rPr>
              <a:t>A practical example of computer vision in use is </a:t>
            </a:r>
            <a:r>
              <a:rPr lang="en-US" sz="2000" b="1" dirty="0">
                <a:solidFill>
                  <a:schemeClr val="bg1"/>
                </a:solidFill>
              </a:rPr>
              <a:t>AI‑supported diabetic retinopathy screening</a:t>
            </a:r>
            <a:r>
              <a:rPr lang="en-US" sz="2000" dirty="0">
                <a:solidFill>
                  <a:schemeClr val="bg1"/>
                </a:solidFill>
              </a:rPr>
              <a:t> in NHS Greater Manchester. During routine eye screening, staff take retinal photos, and an AI system analyses them instantly for early signs of disease. Low‑risk images are cleared quickly, while higher‑risk ones are escalated to specialist graders, keeping a human in the loop.</a:t>
            </a:r>
          </a:p>
          <a:p>
            <a:r>
              <a:rPr lang="en-US" sz="2000" b="1" dirty="0">
                <a:solidFill>
                  <a:schemeClr val="bg1"/>
                </a:solidFill>
              </a:rPr>
              <a:t>Why it matters:</a:t>
            </a:r>
            <a:r>
              <a:rPr lang="en-US" sz="2000" dirty="0">
                <a:solidFill>
                  <a:schemeClr val="bg1"/>
                </a:solidFill>
              </a:rPr>
              <a:t> This approach has reduced grading workload and helped identify high‑risk patients sooner, supporting earlier intervention. It aligns with A Plan for Digital Health and Social Care and What Good Looks Like, which promote automation to improve efficiency and consistency.</a:t>
            </a:r>
          </a:p>
          <a:p>
            <a:r>
              <a:rPr lang="en-US" sz="2000" b="1" dirty="0">
                <a:solidFill>
                  <a:schemeClr val="bg1"/>
                </a:solidFill>
              </a:rPr>
              <a:t>Critical issues:</a:t>
            </a:r>
            <a:r>
              <a:rPr lang="en-US" sz="2000" dirty="0">
                <a:solidFill>
                  <a:schemeClr val="bg1"/>
                </a:solidFill>
              </a:rPr>
              <a:t> The system performed less accurately for some ethnic groups, raising </a:t>
            </a:r>
            <a:r>
              <a:rPr lang="en-US" sz="2000" b="1" dirty="0">
                <a:solidFill>
                  <a:schemeClr val="bg1"/>
                </a:solidFill>
              </a:rPr>
              <a:t>bias and equity concerns</a:t>
            </a:r>
            <a:r>
              <a:rPr lang="en-US" sz="2000" dirty="0">
                <a:solidFill>
                  <a:schemeClr val="bg1"/>
                </a:solidFill>
              </a:rPr>
              <a:t>. Accountability also remains unclear if clinicians feel pressured to trust AI outputs. Because retinal images are sensitive biometric data, strict GDPR and Data Protection Act safeguards were required.</a:t>
            </a:r>
          </a:p>
          <a:p>
            <a:r>
              <a:rPr lang="en-US" sz="2000" dirty="0">
                <a:solidFill>
                  <a:schemeClr val="bg1"/>
                </a:solidFill>
              </a:rPr>
              <a:t>Overall, the case shows AI can improve speed and capacity, but only with strong oversight, representative data, and robust governance.</a:t>
            </a:r>
          </a:p>
          <a:p>
            <a:endParaRPr lang="en-GB" dirty="0"/>
          </a:p>
        </p:txBody>
      </p:sp>
      <p:pic>
        <p:nvPicPr>
          <p:cNvPr id="10" name="Picture 9">
            <a:extLst>
              <a:ext uri="{FF2B5EF4-FFF2-40B4-BE49-F238E27FC236}">
                <a16:creationId xmlns:a16="http://schemas.microsoft.com/office/drawing/2014/main" id="{23C7EDE5-B474-C3CB-4B1E-F9CE378AA27F}"/>
              </a:ext>
            </a:extLst>
          </p:cNvPr>
          <p:cNvPicPr>
            <a:picLocks noChangeAspect="1"/>
          </p:cNvPicPr>
          <p:nvPr/>
        </p:nvPicPr>
        <p:blipFill>
          <a:blip r:embed="rId2"/>
          <a:srcRect r="1" b="13792"/>
          <a:stretch>
            <a:fillRect/>
          </a:stretch>
        </p:blipFill>
        <p:spPr>
          <a:xfrm>
            <a:off x="314849" y="1123747"/>
            <a:ext cx="2871037" cy="2673954"/>
          </a:xfrm>
          <a:prstGeom prst="rect">
            <a:avLst/>
          </a:prstGeom>
          <a:ln>
            <a:noFill/>
          </a:ln>
          <a:effectLst>
            <a:softEdge rad="112500"/>
          </a:effectLst>
        </p:spPr>
      </p:pic>
      <p:pic>
        <p:nvPicPr>
          <p:cNvPr id="11" name="Picture 10">
            <a:extLst>
              <a:ext uri="{FF2B5EF4-FFF2-40B4-BE49-F238E27FC236}">
                <a16:creationId xmlns:a16="http://schemas.microsoft.com/office/drawing/2014/main" id="{85ED1C25-0B95-9356-0AC7-834C6C59C338}"/>
              </a:ext>
            </a:extLst>
          </p:cNvPr>
          <p:cNvPicPr>
            <a:picLocks noChangeAspect="1"/>
          </p:cNvPicPr>
          <p:nvPr/>
        </p:nvPicPr>
        <p:blipFill>
          <a:blip r:embed="rId3"/>
          <a:stretch>
            <a:fillRect/>
          </a:stretch>
        </p:blipFill>
        <p:spPr>
          <a:xfrm>
            <a:off x="314849" y="3897086"/>
            <a:ext cx="2871037" cy="2673955"/>
          </a:xfrm>
          <a:prstGeom prst="rect">
            <a:avLst/>
          </a:prstGeom>
          <a:ln>
            <a:noFill/>
          </a:ln>
          <a:effectLst>
            <a:softEdge rad="112500"/>
          </a:effectLst>
        </p:spPr>
      </p:pic>
    </p:spTree>
    <p:extLst>
      <p:ext uri="{BB962C8B-B14F-4D97-AF65-F5344CB8AC3E}">
        <p14:creationId xmlns:p14="http://schemas.microsoft.com/office/powerpoint/2010/main" val="4241831392"/>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amond(ou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F9CBC-E3BE-FEA5-F49A-AF41ABB4425E}"/>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868DA86D-9B4D-B62C-EE40-21BACFED79E7}"/>
              </a:ext>
            </a:extLst>
          </p:cNvPr>
          <p:cNvSpPr>
            <a:spLocks noGrp="1"/>
          </p:cNvSpPr>
          <p:nvPr>
            <p:ph type="subTitle" idx="1"/>
          </p:nvPr>
        </p:nvSpPr>
        <p:spPr>
          <a:xfrm>
            <a:off x="314848" y="404532"/>
            <a:ext cx="11562303" cy="866004"/>
          </a:xfrm>
        </p:spPr>
        <p:txBody>
          <a:bodyPr anchor="ctr"/>
          <a:lstStyle/>
          <a:p>
            <a:r>
              <a:rPr lang="en-GB" sz="5400" dirty="0"/>
              <a:t>Impact on workforce </a:t>
            </a:r>
          </a:p>
        </p:txBody>
      </p:sp>
      <p:sp>
        <p:nvSpPr>
          <p:cNvPr id="4" name="Slide Number Placeholder 3">
            <a:extLst>
              <a:ext uri="{FF2B5EF4-FFF2-40B4-BE49-F238E27FC236}">
                <a16:creationId xmlns:a16="http://schemas.microsoft.com/office/drawing/2014/main" id="{68711405-1043-B12C-A945-2A9D9380D266}"/>
              </a:ext>
            </a:extLst>
          </p:cNvPr>
          <p:cNvSpPr>
            <a:spLocks noGrp="1"/>
          </p:cNvSpPr>
          <p:nvPr>
            <p:ph type="sldNum" sz="quarter" idx="12"/>
          </p:nvPr>
        </p:nvSpPr>
        <p:spPr/>
        <p:txBody>
          <a:bodyPr/>
          <a:lstStyle/>
          <a:p>
            <a:fld id="{FE024F78-56A6-7740-B68D-8D4D026EDF3F}" type="slidenum">
              <a:rPr lang="en-US" smtClean="0"/>
              <a:pPr/>
              <a:t>6</a:t>
            </a:fld>
            <a:endParaRPr lang="en-US" dirty="0"/>
          </a:p>
        </p:txBody>
      </p:sp>
      <p:sp>
        <p:nvSpPr>
          <p:cNvPr id="9" name="TextBox 8">
            <a:extLst>
              <a:ext uri="{FF2B5EF4-FFF2-40B4-BE49-F238E27FC236}">
                <a16:creationId xmlns:a16="http://schemas.microsoft.com/office/drawing/2014/main" id="{335755C7-3133-1B1A-50BB-55E904C0EB41}"/>
              </a:ext>
            </a:extLst>
          </p:cNvPr>
          <p:cNvSpPr txBox="1"/>
          <p:nvPr/>
        </p:nvSpPr>
        <p:spPr>
          <a:xfrm>
            <a:off x="314849" y="1384057"/>
            <a:ext cx="7321193" cy="5016758"/>
          </a:xfrm>
          <a:prstGeom prst="rect">
            <a:avLst/>
          </a:prstGeom>
          <a:noFill/>
        </p:spPr>
        <p:txBody>
          <a:bodyPr wrap="square" rtlCol="0">
            <a:spAutoFit/>
          </a:bodyPr>
          <a:lstStyle/>
          <a:p>
            <a:r>
              <a:rPr lang="en-US" sz="2000" dirty="0">
                <a:solidFill>
                  <a:schemeClr val="bg1"/>
                </a:solidFill>
              </a:rPr>
              <a:t>Computer vision and AI diagnostics are reshaping the UK health and social care workforce by shifting staff from carrying out manual diagnostic tasks to </a:t>
            </a:r>
            <a:r>
              <a:rPr lang="en-US" sz="2000" b="1" dirty="0">
                <a:solidFill>
                  <a:schemeClr val="bg1"/>
                </a:solidFill>
              </a:rPr>
              <a:t>evaluating and supervising AI outputs</a:t>
            </a:r>
            <a:r>
              <a:rPr lang="en-US" sz="2000" dirty="0">
                <a:solidFill>
                  <a:schemeClr val="bg1"/>
                </a:solidFill>
              </a:rPr>
              <a:t>. Clinicians such as radiographers now act as “AI supervisors,” which can reduce backlogs and free time for complex care, but also introduces risks like automation bias and unclear accountability. In social care, computer‑vision monitoring has moved staff from routine observation to </a:t>
            </a:r>
            <a:r>
              <a:rPr lang="en-US" sz="2000" b="1" dirty="0">
                <a:solidFill>
                  <a:schemeClr val="bg1"/>
                </a:solidFill>
              </a:rPr>
              <a:t>interpreting alerts and managing digital safeguarding</a:t>
            </a:r>
            <a:r>
              <a:rPr lang="en-US" sz="2000" dirty="0">
                <a:solidFill>
                  <a:schemeClr val="bg1"/>
                </a:solidFill>
              </a:rPr>
              <a:t>, adding new responsibilities. These changes demand stronger digital literacy and awareness of algorithmic bias, yet the Topol Review highlights that current training is insufficient. While AI can reduce administrative burden, poorly integrated systems may create extra workload, and concerns about deskilling and equity mean that strong governance and continuous professional development are essential for safe, fair adoption.</a:t>
            </a:r>
            <a:endParaRPr lang="en-GB" sz="2000" dirty="0">
              <a:solidFill>
                <a:schemeClr val="bg1"/>
              </a:solidFill>
            </a:endParaRPr>
          </a:p>
        </p:txBody>
      </p:sp>
      <p:pic>
        <p:nvPicPr>
          <p:cNvPr id="2" name="Picture 1" descr="Neon pink-purple cyber-tech healthcare silhouettes">
            <a:extLst>
              <a:ext uri="{FF2B5EF4-FFF2-40B4-BE49-F238E27FC236}">
                <a16:creationId xmlns:a16="http://schemas.microsoft.com/office/drawing/2014/main" id="{1410C702-0CB9-2BDC-787D-7E4492B16FEE}"/>
              </a:ext>
            </a:extLst>
          </p:cNvPr>
          <p:cNvPicPr>
            <a:picLocks noChangeAspect="1"/>
          </p:cNvPicPr>
          <p:nvPr/>
        </p:nvPicPr>
        <p:blipFill>
          <a:blip r:embed="rId2"/>
          <a:stretch>
            <a:fillRect/>
          </a:stretch>
        </p:blipFill>
        <p:spPr>
          <a:xfrm>
            <a:off x="7636042" y="1598482"/>
            <a:ext cx="4010528" cy="4299769"/>
          </a:xfrm>
          <a:prstGeom prst="rect">
            <a:avLst/>
          </a:prstGeom>
          <a:ln>
            <a:noFill/>
          </a:ln>
          <a:effectLst>
            <a:softEdge rad="112500"/>
          </a:effectLst>
        </p:spPr>
      </p:pic>
    </p:spTree>
    <p:extLst>
      <p:ext uri="{BB962C8B-B14F-4D97-AF65-F5344CB8AC3E}">
        <p14:creationId xmlns:p14="http://schemas.microsoft.com/office/powerpoint/2010/main" val="203721834"/>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amond(ou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18FE0-5AC3-83DD-F580-66E7E2D58F4D}"/>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D48C9D74-1DD0-1FE9-F053-9CA1B37E6233}"/>
              </a:ext>
            </a:extLst>
          </p:cNvPr>
          <p:cNvSpPr>
            <a:spLocks noGrp="1"/>
          </p:cNvSpPr>
          <p:nvPr>
            <p:ph type="subTitle" idx="1"/>
          </p:nvPr>
        </p:nvSpPr>
        <p:spPr>
          <a:xfrm>
            <a:off x="314848" y="404532"/>
            <a:ext cx="11562303" cy="866004"/>
          </a:xfrm>
        </p:spPr>
        <p:txBody>
          <a:bodyPr anchor="ctr"/>
          <a:lstStyle/>
          <a:p>
            <a:r>
              <a:rPr lang="en-GB" sz="4800" dirty="0"/>
              <a:t>Impact on service delivery</a:t>
            </a:r>
            <a:endParaRPr lang="en-GB" sz="5400" dirty="0"/>
          </a:p>
        </p:txBody>
      </p:sp>
      <p:sp>
        <p:nvSpPr>
          <p:cNvPr id="4" name="Slide Number Placeholder 3">
            <a:extLst>
              <a:ext uri="{FF2B5EF4-FFF2-40B4-BE49-F238E27FC236}">
                <a16:creationId xmlns:a16="http://schemas.microsoft.com/office/drawing/2014/main" id="{F9276D09-0A8D-9131-63AC-484817EDD042}"/>
              </a:ext>
            </a:extLst>
          </p:cNvPr>
          <p:cNvSpPr>
            <a:spLocks noGrp="1"/>
          </p:cNvSpPr>
          <p:nvPr>
            <p:ph type="sldNum" sz="quarter" idx="12"/>
          </p:nvPr>
        </p:nvSpPr>
        <p:spPr/>
        <p:txBody>
          <a:bodyPr/>
          <a:lstStyle/>
          <a:p>
            <a:fld id="{FE024F78-56A6-7740-B68D-8D4D026EDF3F}" type="slidenum">
              <a:rPr lang="en-US" smtClean="0"/>
              <a:pPr/>
              <a:t>7</a:t>
            </a:fld>
            <a:endParaRPr lang="en-US" dirty="0"/>
          </a:p>
        </p:txBody>
      </p:sp>
      <p:sp>
        <p:nvSpPr>
          <p:cNvPr id="9" name="TextBox 8">
            <a:extLst>
              <a:ext uri="{FF2B5EF4-FFF2-40B4-BE49-F238E27FC236}">
                <a16:creationId xmlns:a16="http://schemas.microsoft.com/office/drawing/2014/main" id="{F316F80C-910B-F0B8-D665-E50E09B15CDF}"/>
              </a:ext>
            </a:extLst>
          </p:cNvPr>
          <p:cNvSpPr txBox="1"/>
          <p:nvPr/>
        </p:nvSpPr>
        <p:spPr>
          <a:xfrm>
            <a:off x="3938247" y="1481061"/>
            <a:ext cx="7945924" cy="4801314"/>
          </a:xfrm>
          <a:prstGeom prst="rect">
            <a:avLst/>
          </a:prstGeom>
          <a:noFill/>
        </p:spPr>
        <p:txBody>
          <a:bodyPr wrap="square" rtlCol="0">
            <a:spAutoFit/>
          </a:bodyPr>
          <a:lstStyle/>
          <a:p>
            <a:r>
              <a:rPr lang="en-US" dirty="0">
                <a:solidFill>
                  <a:schemeClr val="bg1"/>
                </a:solidFill>
              </a:rPr>
              <a:t>Computer vision and AI diagnostics are reshaping service delivery by changing workflows, communication, and operational efficiency across UK health and social care. AI enables faster triage and earlier identification of high‑risk cases, but only improves outcomes when workflows are redesigned and strong human oversight is maintained. NHS pilots show that tools like AI‑supported chest X‑ray triage can reduce delays, yet excessive false positives or poor integration can create new bottlenecks. Communication within multidisciplinary teams is also affected: AI outputs can improve clarity but introduce challenges when staff have different levels of digital literacy or when AI and human judgement conflict. While AI can reduce backlogs and support earlier intervention, efficiency gains are not guaranteed; some services experience “AI‑induced workload” due to alerts, data‑quality issues, or manual verification. Short‑term barriers such as cost, interoperability problems, and the NHS’s fragmented digital infrastructure further limit impact. Overall, AI can enhance service delivery, but only when embedded thoughtfully, with clear protocols, governance, and ongoing monitoring to ensure safe and equitable care.</a:t>
            </a:r>
          </a:p>
        </p:txBody>
      </p:sp>
      <p:pic>
        <p:nvPicPr>
          <p:cNvPr id="2" name="Picture 1" descr="Change cyber background to neon turquoise blue">
            <a:extLst>
              <a:ext uri="{FF2B5EF4-FFF2-40B4-BE49-F238E27FC236}">
                <a16:creationId xmlns:a16="http://schemas.microsoft.com/office/drawing/2014/main" id="{51BD2959-8BF8-8D2F-8CF6-7BCB10F567DC}"/>
              </a:ext>
            </a:extLst>
          </p:cNvPr>
          <p:cNvPicPr>
            <a:picLocks noChangeAspect="1"/>
          </p:cNvPicPr>
          <p:nvPr/>
        </p:nvPicPr>
        <p:blipFill>
          <a:blip r:embed="rId2"/>
          <a:stretch>
            <a:fillRect/>
          </a:stretch>
        </p:blipFill>
        <p:spPr>
          <a:xfrm>
            <a:off x="502227" y="1309968"/>
            <a:ext cx="3429000" cy="5143500"/>
          </a:xfrm>
          <a:prstGeom prst="rect">
            <a:avLst/>
          </a:prstGeom>
          <a:ln>
            <a:noFill/>
          </a:ln>
          <a:effectLst>
            <a:softEdge rad="112500"/>
          </a:effectLst>
        </p:spPr>
      </p:pic>
    </p:spTree>
    <p:extLst>
      <p:ext uri="{BB962C8B-B14F-4D97-AF65-F5344CB8AC3E}">
        <p14:creationId xmlns:p14="http://schemas.microsoft.com/office/powerpoint/2010/main" val="3830737403"/>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diamond(out)">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8ED61-B4BC-7164-DED1-620032A6F01E}"/>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D9ECEDF9-FF6E-9555-262F-43A941D915BD}"/>
              </a:ext>
            </a:extLst>
          </p:cNvPr>
          <p:cNvSpPr>
            <a:spLocks noGrp="1"/>
          </p:cNvSpPr>
          <p:nvPr>
            <p:ph type="subTitle" idx="1"/>
          </p:nvPr>
        </p:nvSpPr>
        <p:spPr>
          <a:xfrm>
            <a:off x="314848" y="404532"/>
            <a:ext cx="11562303" cy="866004"/>
          </a:xfrm>
        </p:spPr>
        <p:txBody>
          <a:bodyPr anchor="ctr"/>
          <a:lstStyle/>
          <a:p>
            <a:r>
              <a:rPr lang="en-GB" sz="4800" dirty="0"/>
              <a:t>Impact on patients </a:t>
            </a:r>
            <a:endParaRPr lang="en-GB" sz="5400" dirty="0"/>
          </a:p>
        </p:txBody>
      </p:sp>
      <p:sp>
        <p:nvSpPr>
          <p:cNvPr id="4" name="Slide Number Placeholder 3">
            <a:extLst>
              <a:ext uri="{FF2B5EF4-FFF2-40B4-BE49-F238E27FC236}">
                <a16:creationId xmlns:a16="http://schemas.microsoft.com/office/drawing/2014/main" id="{3CCA6A93-3210-D419-330E-9A974ECE864B}"/>
              </a:ext>
            </a:extLst>
          </p:cNvPr>
          <p:cNvSpPr>
            <a:spLocks noGrp="1"/>
          </p:cNvSpPr>
          <p:nvPr>
            <p:ph type="sldNum" sz="quarter" idx="12"/>
          </p:nvPr>
        </p:nvSpPr>
        <p:spPr/>
        <p:txBody>
          <a:bodyPr/>
          <a:lstStyle/>
          <a:p>
            <a:fld id="{FE024F78-56A6-7740-B68D-8D4D026EDF3F}" type="slidenum">
              <a:rPr lang="en-US" smtClean="0"/>
              <a:pPr/>
              <a:t>8</a:t>
            </a:fld>
            <a:endParaRPr lang="en-US" dirty="0"/>
          </a:p>
        </p:txBody>
      </p:sp>
      <p:sp>
        <p:nvSpPr>
          <p:cNvPr id="9" name="TextBox 8">
            <a:extLst>
              <a:ext uri="{FF2B5EF4-FFF2-40B4-BE49-F238E27FC236}">
                <a16:creationId xmlns:a16="http://schemas.microsoft.com/office/drawing/2014/main" id="{E7ACC783-18C7-9AC9-B750-192D3D83F13F}"/>
              </a:ext>
            </a:extLst>
          </p:cNvPr>
          <p:cNvSpPr txBox="1"/>
          <p:nvPr/>
        </p:nvSpPr>
        <p:spPr>
          <a:xfrm>
            <a:off x="314848" y="1206838"/>
            <a:ext cx="7559152" cy="4801314"/>
          </a:xfrm>
          <a:prstGeom prst="rect">
            <a:avLst/>
          </a:prstGeom>
          <a:noFill/>
        </p:spPr>
        <p:txBody>
          <a:bodyPr wrap="square" rtlCol="0">
            <a:spAutoFit/>
          </a:bodyPr>
          <a:lstStyle/>
          <a:p>
            <a:r>
              <a:rPr lang="en-US" dirty="0">
                <a:solidFill>
                  <a:schemeClr val="bg1"/>
                </a:solidFill>
              </a:rPr>
              <a:t>Computer vision and AI diagnostics are changing the patient experience by influencing access, convenience, and the perceived quality of care. AI‑enabled triage can speed up referrals and reduce waiting times, improving early detection for conditions like retinal disease, but these benefits are uneven and often depend on digital access and confidence. People without smartphones, stable internet, or digital literacy may be disadvantaged, widening existing inequalities. Remote image submission and automated analysis can increase convenience for some, yet others feel less reassured without direct clinician contact, highlighting tensions between efficiency and relational care. While AI can improve diagnostic accuracy, quality depends on representative training data; biased algorithms risk poorer outcomes for groups such as people with darker skin tones. In social care, computer‑vision monitoring can enhance safety but raises concerns about privacy, autonomy, and feeling constantly observed. Overall, AI can enhance patient experience, but only when supported by communication, inclusive design, and safeguards that protect dignity, equity, and trust.</a:t>
            </a:r>
          </a:p>
        </p:txBody>
      </p:sp>
      <p:pic>
        <p:nvPicPr>
          <p:cNvPr id="10" name="Picture 9" descr="Silhouettes patient video call neon purple">
            <a:extLst>
              <a:ext uri="{FF2B5EF4-FFF2-40B4-BE49-F238E27FC236}">
                <a16:creationId xmlns:a16="http://schemas.microsoft.com/office/drawing/2014/main" id="{E9399BE4-A204-AD50-3912-36A8D80C5332}"/>
              </a:ext>
            </a:extLst>
          </p:cNvPr>
          <p:cNvPicPr>
            <a:picLocks noChangeAspect="1"/>
          </p:cNvPicPr>
          <p:nvPr/>
        </p:nvPicPr>
        <p:blipFill>
          <a:blip r:embed="rId2"/>
          <a:stretch>
            <a:fillRect/>
          </a:stretch>
        </p:blipFill>
        <p:spPr>
          <a:xfrm>
            <a:off x="8211245" y="1189877"/>
            <a:ext cx="3150024" cy="2558490"/>
          </a:xfrm>
          <a:prstGeom prst="rect">
            <a:avLst/>
          </a:prstGeom>
          <a:ln>
            <a:noFill/>
          </a:ln>
          <a:effectLst>
            <a:softEdge rad="112500"/>
          </a:effectLst>
        </p:spPr>
      </p:pic>
      <p:pic>
        <p:nvPicPr>
          <p:cNvPr id="12" name="Picture 11">
            <a:extLst>
              <a:ext uri="{FF2B5EF4-FFF2-40B4-BE49-F238E27FC236}">
                <a16:creationId xmlns:a16="http://schemas.microsoft.com/office/drawing/2014/main" id="{68D80360-4469-5BB9-063C-026B4042217C}"/>
              </a:ext>
            </a:extLst>
          </p:cNvPr>
          <p:cNvPicPr>
            <a:picLocks noChangeAspect="1"/>
          </p:cNvPicPr>
          <p:nvPr/>
        </p:nvPicPr>
        <p:blipFill>
          <a:blip r:embed="rId3"/>
          <a:stretch>
            <a:fillRect/>
          </a:stretch>
        </p:blipFill>
        <p:spPr>
          <a:xfrm>
            <a:off x="8211245" y="3788696"/>
            <a:ext cx="3150024" cy="2397172"/>
          </a:xfrm>
          <a:prstGeom prst="rect">
            <a:avLst/>
          </a:prstGeom>
          <a:ln>
            <a:noFill/>
          </a:ln>
          <a:effectLst>
            <a:softEdge rad="112500"/>
          </a:effectLst>
        </p:spPr>
      </p:pic>
    </p:spTree>
    <p:extLst>
      <p:ext uri="{BB962C8B-B14F-4D97-AF65-F5344CB8AC3E}">
        <p14:creationId xmlns:p14="http://schemas.microsoft.com/office/powerpoint/2010/main" val="2111988152"/>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amond(ou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98DDF-951C-6D74-A715-8FE73E50544B}"/>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1D26B0ED-2E70-325F-0680-266F0FF93AC1}"/>
              </a:ext>
            </a:extLst>
          </p:cNvPr>
          <p:cNvSpPr>
            <a:spLocks noGrp="1"/>
          </p:cNvSpPr>
          <p:nvPr>
            <p:ph type="subTitle" idx="1"/>
          </p:nvPr>
        </p:nvSpPr>
        <p:spPr>
          <a:xfrm>
            <a:off x="321868" y="235371"/>
            <a:ext cx="11562303" cy="866004"/>
          </a:xfrm>
        </p:spPr>
        <p:txBody>
          <a:bodyPr anchor="ctr"/>
          <a:lstStyle/>
          <a:p>
            <a:r>
              <a:rPr lang="en-GB" sz="4800" dirty="0"/>
              <a:t>conclusion</a:t>
            </a:r>
            <a:endParaRPr lang="en-GB" sz="5400" dirty="0"/>
          </a:p>
        </p:txBody>
      </p:sp>
      <p:sp>
        <p:nvSpPr>
          <p:cNvPr id="4" name="Slide Number Placeholder 3">
            <a:extLst>
              <a:ext uri="{FF2B5EF4-FFF2-40B4-BE49-F238E27FC236}">
                <a16:creationId xmlns:a16="http://schemas.microsoft.com/office/drawing/2014/main" id="{F049C460-FABF-EAB4-13E7-2A5B5D13BC07}"/>
              </a:ext>
            </a:extLst>
          </p:cNvPr>
          <p:cNvSpPr>
            <a:spLocks noGrp="1"/>
          </p:cNvSpPr>
          <p:nvPr>
            <p:ph type="sldNum" sz="quarter" idx="12"/>
          </p:nvPr>
        </p:nvSpPr>
        <p:spPr/>
        <p:txBody>
          <a:bodyPr/>
          <a:lstStyle/>
          <a:p>
            <a:fld id="{FE024F78-56A6-7740-B68D-8D4D026EDF3F}" type="slidenum">
              <a:rPr lang="en-US" smtClean="0"/>
              <a:pPr/>
              <a:t>9</a:t>
            </a:fld>
            <a:endParaRPr lang="en-US" dirty="0"/>
          </a:p>
        </p:txBody>
      </p:sp>
      <p:sp>
        <p:nvSpPr>
          <p:cNvPr id="9" name="TextBox 8">
            <a:extLst>
              <a:ext uri="{FF2B5EF4-FFF2-40B4-BE49-F238E27FC236}">
                <a16:creationId xmlns:a16="http://schemas.microsoft.com/office/drawing/2014/main" id="{93BCC4B1-6E49-0E17-EAA3-47B79FBFC55E}"/>
              </a:ext>
            </a:extLst>
          </p:cNvPr>
          <p:cNvSpPr txBox="1"/>
          <p:nvPr/>
        </p:nvSpPr>
        <p:spPr>
          <a:xfrm>
            <a:off x="366273" y="902784"/>
            <a:ext cx="11459454" cy="2062103"/>
          </a:xfrm>
          <a:prstGeom prst="rect">
            <a:avLst/>
          </a:prstGeom>
          <a:noFill/>
        </p:spPr>
        <p:txBody>
          <a:bodyPr wrap="square" rtlCol="0">
            <a:spAutoFit/>
          </a:bodyPr>
          <a:lstStyle/>
          <a:p>
            <a:r>
              <a:rPr lang="en-US" sz="1600" dirty="0">
                <a:solidFill>
                  <a:schemeClr val="bg1"/>
                </a:solidFill>
              </a:rPr>
              <a:t>Computer vision and AI‑enabled diagnostics offer clear potential to improve accuracy, speed and consistency across UK health and social care, but their impact is uneven and depends heavily on how they are implemented. Across the workforce, service delivery and patient experience, the evidence shows that AI can reduce backlogs, support earlier intervention and free staff for relational care. However, these benefits are conditional on strong human oversight, representative datasets, and robust governance aligned with frameworks such as </a:t>
            </a:r>
            <a:r>
              <a:rPr lang="en-US" sz="1600" i="1" dirty="0">
                <a:solidFill>
                  <a:schemeClr val="bg1"/>
                </a:solidFill>
              </a:rPr>
              <a:t>A Plan for Digital Health and Social Care</a:t>
            </a:r>
            <a:r>
              <a:rPr lang="en-US" sz="1600" dirty="0">
                <a:solidFill>
                  <a:schemeClr val="bg1"/>
                </a:solidFill>
              </a:rPr>
              <a:t>, </a:t>
            </a:r>
            <a:r>
              <a:rPr lang="en-US" sz="1600" i="1" dirty="0">
                <a:solidFill>
                  <a:schemeClr val="bg1"/>
                </a:solidFill>
              </a:rPr>
              <a:t>What Good Looks Like</a:t>
            </a:r>
            <a:r>
              <a:rPr lang="en-US" sz="1600" dirty="0">
                <a:solidFill>
                  <a:schemeClr val="bg1"/>
                </a:solidFill>
              </a:rPr>
              <a:t>, and GDPR. Without these safeguards, AI risks introducing new inequalities, workload pressures and ethical concerns around accountability, privacy and trust.</a:t>
            </a:r>
          </a:p>
          <a:p>
            <a:endParaRPr lang="en-US" sz="1600" dirty="0">
              <a:solidFill>
                <a:schemeClr val="bg1"/>
              </a:solidFill>
            </a:endParaRPr>
          </a:p>
        </p:txBody>
      </p:sp>
      <p:sp>
        <p:nvSpPr>
          <p:cNvPr id="5" name="TextBox 4">
            <a:extLst>
              <a:ext uri="{FF2B5EF4-FFF2-40B4-BE49-F238E27FC236}">
                <a16:creationId xmlns:a16="http://schemas.microsoft.com/office/drawing/2014/main" id="{C32BCC1A-1E4A-1CAA-ADC3-21B25D4EA983}"/>
              </a:ext>
            </a:extLst>
          </p:cNvPr>
          <p:cNvSpPr txBox="1"/>
          <p:nvPr/>
        </p:nvSpPr>
        <p:spPr>
          <a:xfrm>
            <a:off x="3900926" y="2727158"/>
            <a:ext cx="7983245" cy="3293209"/>
          </a:xfrm>
          <a:prstGeom prst="rect">
            <a:avLst/>
          </a:prstGeom>
          <a:noFill/>
        </p:spPr>
        <p:txBody>
          <a:bodyPr wrap="square">
            <a:spAutoFit/>
          </a:bodyPr>
          <a:lstStyle/>
          <a:p>
            <a:pPr>
              <a:buNone/>
            </a:pPr>
            <a:r>
              <a:rPr lang="en-US" sz="1600" dirty="0">
                <a:solidFill>
                  <a:schemeClr val="bg1"/>
                </a:solidFill>
                <a:effectLst/>
              </a:rPr>
              <a:t>To maximize the benefits of computer vision and AI diagnostics, three actions are essential. First, </a:t>
            </a:r>
            <a:r>
              <a:rPr lang="en-US" sz="1600" b="1" dirty="0">
                <a:solidFill>
                  <a:schemeClr val="bg1"/>
                </a:solidFill>
                <a:effectLst/>
              </a:rPr>
              <a:t>strengthen workforce digital capability</a:t>
            </a:r>
            <a:r>
              <a:rPr lang="en-US" sz="1600" dirty="0">
                <a:solidFill>
                  <a:schemeClr val="bg1"/>
                </a:solidFill>
                <a:effectLst/>
              </a:rPr>
              <a:t> through ongoing training in AI literacy, bias awareness and safe oversight. A key barrier is limited time and resources; this can be addressed by embedding digital skills into routine CPD and offering flexible, modular learning. Second, </a:t>
            </a:r>
            <a:r>
              <a:rPr lang="en-US" sz="1600" b="1" dirty="0">
                <a:solidFill>
                  <a:schemeClr val="bg1"/>
                </a:solidFill>
                <a:effectLst/>
              </a:rPr>
              <a:t>improve system integration and workflow design</a:t>
            </a:r>
            <a:r>
              <a:rPr lang="en-US" sz="1600" dirty="0">
                <a:solidFill>
                  <a:schemeClr val="bg1"/>
                </a:solidFill>
                <a:effectLst/>
              </a:rPr>
              <a:t> so AI tools genuinely streamline care. Fragmented NHS digital systems are a major barrier but adopting national interoperability standards and co‑designing pathways with frontline staff can reduce disruption and “AI‑induced workload.” Third, </a:t>
            </a:r>
            <a:r>
              <a:rPr lang="en-US" sz="1600" b="1" dirty="0">
                <a:solidFill>
                  <a:schemeClr val="bg1"/>
                </a:solidFill>
                <a:effectLst/>
              </a:rPr>
              <a:t>ensure equitable, person‑centered implementation</a:t>
            </a:r>
            <a:r>
              <a:rPr lang="en-US" sz="1600" dirty="0">
                <a:solidFill>
                  <a:schemeClr val="bg1"/>
                </a:solidFill>
                <a:effectLst/>
              </a:rPr>
              <a:t> by monitoring algorithm performance across demographic groups and communicating clearly with patients about how AI supports care. Barriers include bias and reduced trust; solutions include regular bias audits, transparent reporting, and involving service users in design and evaluation.</a:t>
            </a:r>
            <a:endParaRPr lang="en-US" sz="1600" dirty="0">
              <a:solidFill>
                <a:schemeClr val="bg1"/>
              </a:solidFill>
            </a:endParaRPr>
          </a:p>
        </p:txBody>
      </p:sp>
      <p:pic>
        <p:nvPicPr>
          <p:cNvPr id="7" name="Picture 6">
            <a:extLst>
              <a:ext uri="{FF2B5EF4-FFF2-40B4-BE49-F238E27FC236}">
                <a16:creationId xmlns:a16="http://schemas.microsoft.com/office/drawing/2014/main" id="{63728C3E-2B60-79A5-A475-3428A1DCB9AD}"/>
              </a:ext>
            </a:extLst>
          </p:cNvPr>
          <p:cNvPicPr>
            <a:picLocks noChangeAspect="1"/>
          </p:cNvPicPr>
          <p:nvPr/>
        </p:nvPicPr>
        <p:blipFill>
          <a:blip r:embed="rId2"/>
          <a:stretch>
            <a:fillRect/>
          </a:stretch>
        </p:blipFill>
        <p:spPr>
          <a:xfrm>
            <a:off x="398318" y="2867891"/>
            <a:ext cx="3470564" cy="3293209"/>
          </a:xfrm>
          <a:prstGeom prst="rect">
            <a:avLst/>
          </a:prstGeom>
          <a:ln>
            <a:noFill/>
          </a:ln>
          <a:effectLst>
            <a:softEdge rad="112500"/>
          </a:effectLst>
        </p:spPr>
      </p:pic>
    </p:spTree>
    <p:extLst>
      <p:ext uri="{BB962C8B-B14F-4D97-AF65-F5344CB8AC3E}">
        <p14:creationId xmlns:p14="http://schemas.microsoft.com/office/powerpoint/2010/main" val="2497274689"/>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32"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diamond(out)">
                                      <p:cBhvr>
                                        <p:cTn id="7" dur="250"/>
                                        <p:tgtEl>
                                          <p:spTgt spid="9">
                                            <p:txEl>
                                              <p:pRg st="0" end="0"/>
                                            </p:txEl>
                                          </p:spTgt>
                                        </p:tgtEl>
                                      </p:cBhvr>
                                    </p:animEffect>
                                  </p:childTnLst>
                                </p:cTn>
                              </p:par>
                            </p:childTnLst>
                          </p:cTn>
                        </p:par>
                        <p:par>
                          <p:cTn id="8" fill="hold">
                            <p:stCondLst>
                              <p:cond delay="250"/>
                            </p:stCondLst>
                            <p:childTnLst>
                              <p:par>
                                <p:cTn id="9" presetID="8" presetClass="entr" presetSubtype="32"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diamond(out)">
                                      <p:cBhvr>
                                        <p:cTn id="11"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5"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935D5-C1D3-C613-6774-0958ED25CA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6C1C09-6912-A761-9B7E-F824BCA3FFC9}"/>
              </a:ext>
            </a:extLst>
          </p:cNvPr>
          <p:cNvSpPr>
            <a:spLocks noGrp="1"/>
          </p:cNvSpPr>
          <p:nvPr>
            <p:ph type="title"/>
          </p:nvPr>
        </p:nvSpPr>
        <p:spPr/>
        <p:txBody>
          <a:bodyPr anchor="ctr"/>
          <a:lstStyle/>
          <a:p>
            <a:pPr algn="ctr"/>
            <a:r>
              <a:rPr lang="en-GB" sz="4000" u="sng" dirty="0"/>
              <a:t>References</a:t>
            </a:r>
          </a:p>
        </p:txBody>
      </p:sp>
      <p:sp>
        <p:nvSpPr>
          <p:cNvPr id="3" name="Content Placeholder 2">
            <a:extLst>
              <a:ext uri="{FF2B5EF4-FFF2-40B4-BE49-F238E27FC236}">
                <a16:creationId xmlns:a16="http://schemas.microsoft.com/office/drawing/2014/main" id="{97813BC9-0987-BC12-6F08-A1432B5E594C}"/>
              </a:ext>
            </a:extLst>
          </p:cNvPr>
          <p:cNvSpPr>
            <a:spLocks noGrp="1"/>
          </p:cNvSpPr>
          <p:nvPr>
            <p:ph sz="quarter" idx="36"/>
          </p:nvPr>
        </p:nvSpPr>
        <p:spPr>
          <a:xfrm>
            <a:off x="303984" y="2200072"/>
            <a:ext cx="11347689" cy="4657928"/>
          </a:xfrm>
        </p:spPr>
        <p:txBody>
          <a:bodyPr/>
          <a:lstStyle/>
          <a:p>
            <a:pPr lvl="0"/>
            <a:r>
              <a:rPr lang="en-GB" sz="1400" u="sng" dirty="0" err="1">
                <a:hlinkClick r:id="rId2"/>
              </a:rPr>
              <a:t>Rajpurkar</a:t>
            </a:r>
            <a:r>
              <a:rPr lang="en-GB" sz="1400" u="sng" dirty="0">
                <a:hlinkClick r:id="rId2"/>
              </a:rPr>
              <a:t>, P., Chen, E., Banerjee, O. and Topol, E. (2022) ‘AI in health and medicine’, </a:t>
            </a:r>
            <a:r>
              <a:rPr lang="en-GB" sz="1400" i="1" u="sng" dirty="0">
                <a:hlinkClick r:id="rId2"/>
              </a:rPr>
              <a:t>Nature Medicine</a:t>
            </a:r>
            <a:r>
              <a:rPr lang="en-GB" sz="1400" u="sng" dirty="0">
                <a:hlinkClick r:id="rId2"/>
              </a:rPr>
              <a:t>, 28(1), pp. 31–38.</a:t>
            </a:r>
            <a:endParaRPr lang="en-GB" sz="1400" u="sng" dirty="0"/>
          </a:p>
          <a:p>
            <a:pPr lvl="0"/>
            <a:r>
              <a:rPr lang="en-GB" sz="1400" u="sng" dirty="0">
                <a:hlinkClick r:id="rId3"/>
              </a:rPr>
              <a:t>Kelly, C.J., </a:t>
            </a:r>
            <a:r>
              <a:rPr lang="en-GB" sz="1400" u="sng" dirty="0" err="1">
                <a:hlinkClick r:id="rId3"/>
              </a:rPr>
              <a:t>Karthikesalingam</a:t>
            </a:r>
            <a:r>
              <a:rPr lang="en-GB" sz="1400" u="sng" dirty="0">
                <a:hlinkClick r:id="rId3"/>
              </a:rPr>
              <a:t>, A., Suleyman, M., Corrado, G. and King, D. (2019) ‘Key challenges for delivering clinical impact with artificial intelligence’, </a:t>
            </a:r>
            <a:r>
              <a:rPr lang="en-GB" sz="1400" i="1" u="sng" dirty="0">
                <a:hlinkClick r:id="rId3"/>
              </a:rPr>
              <a:t>BMC Medicine</a:t>
            </a:r>
            <a:r>
              <a:rPr lang="en-GB" sz="1400" u="sng" dirty="0">
                <a:hlinkClick r:id="rId3"/>
              </a:rPr>
              <a:t>, 17(1), pp. 1–9.</a:t>
            </a:r>
            <a:endParaRPr lang="en-GB" sz="1400" u="sng" dirty="0"/>
          </a:p>
          <a:p>
            <a:pPr lvl="0"/>
            <a:r>
              <a:rPr lang="en-GB" sz="1400" u="sng" dirty="0">
                <a:hlinkClick r:id="rId4"/>
              </a:rPr>
              <a:t>Esteva, A. et al. (2017) ‘Dermatologist-level classification of skin cancer with deep neural networks’, </a:t>
            </a:r>
            <a:r>
              <a:rPr lang="en-GB" sz="1400" i="1" u="sng" dirty="0">
                <a:hlinkClick r:id="rId4"/>
              </a:rPr>
              <a:t>Nature</a:t>
            </a:r>
            <a:r>
              <a:rPr lang="en-GB" sz="1400" u="sng" dirty="0">
                <a:hlinkClick r:id="rId4"/>
              </a:rPr>
              <a:t>, 542(7639), pp. 115–118.</a:t>
            </a:r>
            <a:endParaRPr lang="en-GB" sz="1400" u="sng" dirty="0"/>
          </a:p>
          <a:p>
            <a:pPr lvl="0"/>
            <a:r>
              <a:rPr lang="en-GB" sz="1400" u="sng" dirty="0">
                <a:hlinkClick r:id="rId5"/>
              </a:rPr>
              <a:t>NHS England (2023) </a:t>
            </a:r>
            <a:r>
              <a:rPr lang="en-GB" sz="1400" i="1" u="sng" dirty="0">
                <a:hlinkClick r:id="rId5"/>
              </a:rPr>
              <a:t>Artificial Intelligence in the NHS: Opportunities, risks and implementation guidance</a:t>
            </a:r>
            <a:r>
              <a:rPr lang="en-GB" sz="1400" u="sng" dirty="0">
                <a:hlinkClick r:id="rId5"/>
              </a:rPr>
              <a:t>.</a:t>
            </a:r>
            <a:r>
              <a:rPr lang="en-GB" sz="1400" u="sng" dirty="0"/>
              <a:t> </a:t>
            </a:r>
          </a:p>
          <a:p>
            <a:pPr lvl="0"/>
            <a:r>
              <a:rPr lang="en-GB" sz="1400" u="sng" dirty="0">
                <a:hlinkClick r:id="rId6"/>
              </a:rPr>
              <a:t>NHS Digital (2022) </a:t>
            </a:r>
            <a:r>
              <a:rPr lang="en-GB" sz="1400" i="1" u="sng" dirty="0">
                <a:hlinkClick r:id="rId6"/>
              </a:rPr>
              <a:t>Digital inclusion and health inequalities</a:t>
            </a:r>
            <a:r>
              <a:rPr lang="en-GB" sz="1400" u="sng" dirty="0">
                <a:hlinkClick r:id="rId6"/>
              </a:rPr>
              <a:t>.</a:t>
            </a:r>
            <a:r>
              <a:rPr lang="en-GB" sz="1400" u="sng" dirty="0"/>
              <a:t> </a:t>
            </a:r>
          </a:p>
          <a:p>
            <a:pPr lvl="0"/>
            <a:r>
              <a:rPr lang="en-GB" sz="1400" u="sng" dirty="0">
                <a:hlinkClick r:id="rId7"/>
              </a:rPr>
              <a:t>Department of Health and Social Care (2021) </a:t>
            </a:r>
            <a:r>
              <a:rPr lang="en-GB" sz="1400" i="1" u="sng" dirty="0">
                <a:hlinkClick r:id="rId7"/>
              </a:rPr>
              <a:t>Data saves lives: reshaping health and social care with data</a:t>
            </a:r>
            <a:r>
              <a:rPr lang="en-GB" sz="1400" u="sng" dirty="0">
                <a:hlinkClick r:id="rId7"/>
              </a:rPr>
              <a:t>. London: DHSC.</a:t>
            </a:r>
            <a:endParaRPr lang="en-GB" sz="1400" u="sng" dirty="0"/>
          </a:p>
          <a:p>
            <a:pPr lvl="0"/>
            <a:r>
              <a:rPr lang="en-GB" sz="1400" u="sng" dirty="0">
                <a:hlinkClick r:id="rId8"/>
              </a:rPr>
              <a:t>Care Quality Commission (2023) </a:t>
            </a:r>
            <a:r>
              <a:rPr lang="en-GB" sz="1400" i="1" u="sng" dirty="0">
                <a:hlinkClick r:id="rId8"/>
              </a:rPr>
              <a:t>How AI is being used in health and social care</a:t>
            </a:r>
            <a:r>
              <a:rPr lang="en-GB" sz="1400" u="sng" dirty="0">
                <a:hlinkClick r:id="rId8"/>
              </a:rPr>
              <a:t>.</a:t>
            </a:r>
            <a:r>
              <a:rPr lang="en-GB" sz="1400" u="sng" dirty="0"/>
              <a:t> </a:t>
            </a:r>
          </a:p>
          <a:p>
            <a:pPr lvl="0"/>
            <a:r>
              <a:rPr lang="en-GB" sz="1400" u="sng" dirty="0">
                <a:hlinkClick r:id="rId9"/>
              </a:rPr>
              <a:t>Health Education England (2019) </a:t>
            </a:r>
            <a:r>
              <a:rPr lang="en-GB" sz="1400" i="1" u="sng" dirty="0">
                <a:hlinkClick r:id="rId9"/>
              </a:rPr>
              <a:t>The Topol Review: Preparing the healthcare workforce to deliver the digital future</a:t>
            </a:r>
            <a:r>
              <a:rPr lang="en-GB" sz="1400" u="sng" dirty="0">
                <a:hlinkClick r:id="rId9"/>
              </a:rPr>
              <a:t>. London: HEE.</a:t>
            </a:r>
            <a:endParaRPr lang="en-GB" sz="1400" u="sng" dirty="0"/>
          </a:p>
          <a:p>
            <a:pPr lvl="0"/>
            <a:r>
              <a:rPr lang="en-GB" sz="1400" u="sng" dirty="0">
                <a:hlinkClick r:id="rId10"/>
              </a:rPr>
              <a:t>Moorfields Eye Hospital NHS Foundation Trust (2020) </a:t>
            </a:r>
            <a:r>
              <a:rPr lang="en-GB" sz="1400" i="1" u="sng" dirty="0">
                <a:hlinkClick r:id="rId10"/>
              </a:rPr>
              <a:t>AI and retinal disease detection: Clinical evaluation report</a:t>
            </a:r>
            <a:r>
              <a:rPr lang="en-GB" sz="1400" u="sng" dirty="0">
                <a:hlinkClick r:id="rId10"/>
              </a:rPr>
              <a:t>.</a:t>
            </a:r>
            <a:r>
              <a:rPr lang="en-GB" sz="1400" u="sng" dirty="0"/>
              <a:t> </a:t>
            </a:r>
          </a:p>
          <a:p>
            <a:pPr lvl="0"/>
            <a:r>
              <a:rPr lang="en-GB" sz="1400" u="sng" dirty="0">
                <a:hlinkClick r:id="rId11"/>
              </a:rPr>
              <a:t>The King’s Fund (2022) </a:t>
            </a:r>
            <a:r>
              <a:rPr lang="en-GB" sz="1400" i="1" u="sng" dirty="0">
                <a:hlinkClick r:id="rId11"/>
              </a:rPr>
              <a:t>Digital transformation in the NHS: Progress and challenges</a:t>
            </a:r>
            <a:r>
              <a:rPr lang="en-GB" sz="1400" u="sng" dirty="0">
                <a:hlinkClick r:id="rId11"/>
              </a:rPr>
              <a:t>.</a:t>
            </a:r>
            <a:r>
              <a:rPr lang="en-GB" sz="1400" u="sng" dirty="0"/>
              <a:t> </a:t>
            </a:r>
          </a:p>
          <a:p>
            <a:pPr lvl="0"/>
            <a:r>
              <a:rPr lang="en-GB" sz="1400" u="sng" dirty="0">
                <a:hlinkClick r:id="rId12"/>
              </a:rPr>
              <a:t>World Health Organization (2021) </a:t>
            </a:r>
            <a:r>
              <a:rPr lang="en-GB" sz="1400" i="1" u="sng" dirty="0">
                <a:hlinkClick r:id="rId12"/>
              </a:rPr>
              <a:t>Ethics and governance of artificial intelligence for health</a:t>
            </a:r>
            <a:r>
              <a:rPr lang="en-GB" sz="1400" u="sng" dirty="0">
                <a:hlinkClick r:id="rId12"/>
              </a:rPr>
              <a:t>. Geneva: WHO.</a:t>
            </a:r>
            <a:endParaRPr lang="en-GB" sz="1400" u="sng" dirty="0"/>
          </a:p>
          <a:p>
            <a:endParaRPr lang="en-GB" dirty="0"/>
          </a:p>
        </p:txBody>
      </p:sp>
      <p:sp>
        <p:nvSpPr>
          <p:cNvPr id="5" name="Slide Number Placeholder 4">
            <a:extLst>
              <a:ext uri="{FF2B5EF4-FFF2-40B4-BE49-F238E27FC236}">
                <a16:creationId xmlns:a16="http://schemas.microsoft.com/office/drawing/2014/main" id="{3C5BE768-ABC4-A722-9640-2A4A9581900F}"/>
              </a:ext>
            </a:extLst>
          </p:cNvPr>
          <p:cNvSpPr>
            <a:spLocks noGrp="1"/>
          </p:cNvSpPr>
          <p:nvPr>
            <p:ph type="sldNum" sz="quarter" idx="12"/>
          </p:nvPr>
        </p:nvSpPr>
        <p:spPr/>
        <p:txBody>
          <a:bodyPr/>
          <a:lstStyle/>
          <a:p>
            <a:fld id="{FE024F78-56A6-7740-B68D-8D4D026EDF3F}" type="slidenum">
              <a:rPr lang="en-US" smtClean="0"/>
              <a:pPr/>
              <a:t>10</a:t>
            </a:fld>
            <a:endParaRPr lang="en-US" dirty="0"/>
          </a:p>
        </p:txBody>
      </p:sp>
    </p:spTree>
    <p:extLst>
      <p:ext uri="{BB962C8B-B14F-4D97-AF65-F5344CB8AC3E}">
        <p14:creationId xmlns:p14="http://schemas.microsoft.com/office/powerpoint/2010/main" val="1550188946"/>
      </p:ext>
    </p:extLst>
  </p:cSld>
  <p:clrMapOvr>
    <a:masterClrMapping/>
  </p:clrMapOvr>
  <mc:AlternateContent xmlns:mc="http://schemas.openxmlformats.org/markup-compatibility/2006" xmlns:p14="http://schemas.microsoft.com/office/powerpoint/2010/main">
    <mc:Choice Requires="p14">
      <p:transition spd="slow">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8000">
              <a:schemeClr val="accent6">
                <a:lumMod val="50000"/>
              </a:schemeClr>
            </a:gs>
            <a:gs pos="35040">
              <a:srgbClr val="020B11"/>
            </a:gs>
            <a:gs pos="11979">
              <a:schemeClr val="accent4">
                <a:lumMod val="50000"/>
              </a:schemeClr>
            </a:gs>
            <a:gs pos="0">
              <a:schemeClr val="accent4"/>
            </a:gs>
            <a:gs pos="99000">
              <a:schemeClr val="tx2">
                <a:lumMod val="50000"/>
              </a:schemeClr>
            </a:gs>
          </a:gsLst>
          <a:lin ang="7800000" scaled="0"/>
        </a:gradFill>
        <a:effectLst/>
      </p:bgPr>
    </p:bg>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CE1ABEC8-43FD-4F21-A7D2-70200D86263C}"/>
              </a:ext>
            </a:extLst>
          </p:cNvPr>
          <p:cNvSpPr>
            <a:spLocks noGrp="1"/>
          </p:cNvSpPr>
          <p:nvPr>
            <p:ph type="title"/>
          </p:nvPr>
        </p:nvSpPr>
        <p:spPr>
          <a:xfrm>
            <a:off x="835831" y="173735"/>
            <a:ext cx="4409514" cy="2203704"/>
          </a:xfrm>
        </p:spPr>
        <p:txBody>
          <a:bodyPr/>
          <a:lstStyle/>
          <a:p>
            <a:r>
              <a:rPr lang="en-US" sz="4000" u="sng"/>
              <a:t>THANK YOU</a:t>
            </a:r>
            <a:endParaRPr lang="en-US" sz="4000" u="sng" dirty="0"/>
          </a:p>
        </p:txBody>
      </p:sp>
      <p:pic>
        <p:nvPicPr>
          <p:cNvPr id="2" name="Picture 1" descr="260+ Neon Hand Ok Stock Illustrations ...">
            <a:extLst>
              <a:ext uri="{FF2B5EF4-FFF2-40B4-BE49-F238E27FC236}">
                <a16:creationId xmlns:a16="http://schemas.microsoft.com/office/drawing/2014/main" id="{105D08FE-B654-F627-FEA3-58C992E7B2F1}"/>
              </a:ext>
            </a:extLst>
          </p:cNvPr>
          <p:cNvPicPr>
            <a:picLocks noChangeAspect="1"/>
          </p:cNvPicPr>
          <p:nvPr/>
        </p:nvPicPr>
        <p:blipFill>
          <a:blip r:embed="rId3"/>
          <a:srcRect l="10267"/>
          <a:stretch>
            <a:fillRect/>
          </a:stretch>
        </p:blipFill>
        <p:spPr>
          <a:xfrm>
            <a:off x="835831" y="2942974"/>
            <a:ext cx="4859116" cy="3374888"/>
          </a:xfrm>
          <a:prstGeom prst="rect">
            <a:avLst/>
          </a:prstGeom>
          <a:ln>
            <a:noFill/>
          </a:ln>
          <a:effectLst>
            <a:softEdge rad="112500"/>
          </a:effectLst>
        </p:spPr>
      </p:pic>
    </p:spTree>
    <p:extLst>
      <p:ext uri="{BB962C8B-B14F-4D97-AF65-F5344CB8AC3E}">
        <p14:creationId xmlns:p14="http://schemas.microsoft.com/office/powerpoint/2010/main" val="239546498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2.xml><?xml version="1.0" encoding="utf-8"?>
<ds:datastoreItem xmlns:ds="http://schemas.openxmlformats.org/officeDocument/2006/customXml" ds:itemID="{E305301E-11B3-4B9D-A588-21F3C980937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Scientific findings presentation</Template>
  <TotalTime>261</TotalTime>
  <Words>1535</Words>
  <Application>Microsoft Office PowerPoint</Application>
  <PresentationFormat>Widescreen</PresentationFormat>
  <Paragraphs>55</Paragraphs>
  <Slides>11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vt:lpstr>
      <vt:lpstr>Biome</vt:lpstr>
      <vt:lpstr>Calibri</vt:lpstr>
      <vt:lpstr>Wingdings</vt:lpstr>
      <vt:lpstr>Custom</vt:lpstr>
      <vt:lpstr>Shahnaz Kausar student no: 1714217</vt:lpstr>
      <vt:lpstr>Digital innovations in health and social care</vt:lpstr>
      <vt:lpstr>content</vt:lpstr>
      <vt:lpstr>PowerPoint Presentation</vt:lpstr>
      <vt:lpstr>PowerPoint Presentation</vt:lpstr>
      <vt:lpstr>PowerPoint Presentation</vt:lpstr>
      <vt:lpstr>PowerPoint Presentation</vt:lpstr>
      <vt:lpstr>PowerPoint Presentation</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K</dc:creator>
  <cp:lastModifiedBy>S K</cp:lastModifiedBy>
  <cp:revision>1</cp:revision>
  <dcterms:created xsi:type="dcterms:W3CDTF">2026-05-25T16:16:13Z</dcterms:created>
  <dcterms:modified xsi:type="dcterms:W3CDTF">2026-07-05T12:05:12Z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