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5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7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10</a:t>
            </a:r>
          </a:p>
          <a:p>
            <a:r>
              <a:rPr lang="en-GB" dirty="0" smtClean="0"/>
              <a:t> Introduction to OLAP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Besic</a:t>
            </a:r>
            <a:r>
              <a:rPr lang="en-GB" dirty="0" smtClean="0"/>
              <a:t>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On-Line Analytical Processing</a:t>
            </a:r>
          </a:p>
          <a:p>
            <a:r>
              <a:rPr lang="en-GB" dirty="0" smtClean="0"/>
              <a:t>Used to answer </a:t>
            </a:r>
            <a:r>
              <a:rPr lang="en-GB" i="1" dirty="0" smtClean="0"/>
              <a:t>multi-dimensional analytical</a:t>
            </a:r>
            <a:r>
              <a:rPr lang="en-GB" dirty="0" smtClean="0"/>
              <a:t> (MDA) queries</a:t>
            </a:r>
          </a:p>
          <a:p>
            <a:r>
              <a:rPr lang="en-GB" dirty="0" smtClean="0"/>
              <a:t>BI uses include sales reporting, marketing reporting, budgeting and financial forecasting</a:t>
            </a:r>
          </a:p>
          <a:p>
            <a:r>
              <a:rPr lang="en-GB" dirty="0" smtClean="0"/>
              <a:t>Analysts often wish to view data in lots of different ways, e.g. View profit by year, then by quarter, then by market, then by division, then by...</a:t>
            </a:r>
          </a:p>
          <a:p>
            <a:r>
              <a:rPr lang="en-GB" dirty="0" smtClean="0"/>
              <a:t>Generating all of these reports on a normal relational database would take a long time</a:t>
            </a:r>
          </a:p>
          <a:p>
            <a:r>
              <a:rPr lang="en-GB" dirty="0" smtClean="0"/>
              <a:t>OLAP allows these reports to be generated rapidly due to the structure of the OLAP database</a:t>
            </a:r>
          </a:p>
          <a:p>
            <a:pPr lvl="1"/>
            <a:r>
              <a:rPr lang="en-GB" dirty="0" smtClean="0"/>
              <a:t>Star or snowflake schema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pic>
        <p:nvPicPr>
          <p:cNvPr id="8" name="Content Placeholder 7" descr="census_cube_f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14876" y="1928802"/>
            <a:ext cx="4038600" cy="359627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357158" y="1000108"/>
            <a:ext cx="4038600" cy="5429288"/>
          </a:xfrm>
        </p:spPr>
        <p:txBody>
          <a:bodyPr/>
          <a:lstStyle/>
          <a:p>
            <a:r>
              <a:rPr lang="en-GB" dirty="0" smtClean="0"/>
              <a:t>An OLAP cube is a multi-dimensional spreadsheet</a:t>
            </a:r>
          </a:p>
          <a:p>
            <a:r>
              <a:rPr lang="en-GB" dirty="0" smtClean="0"/>
              <a:t>It will probably have more than 3 dimensions so ‘hypercube’ is more accurate but ‘cube’ is the industry standard term</a:t>
            </a:r>
          </a:p>
          <a:p>
            <a:r>
              <a:rPr lang="en-GB" dirty="0" smtClean="0"/>
              <a:t>Each dimension is a dimension of the DW star/snowflake schema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26" name="AutoShape 2" descr="https://dl-web.dropbox.com/get/DWfBI/2011/Week%2011/census_cube_f1.jpg?w=478a1c6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https://dl-web.dropbox.com/get/DWfBI/2011/Week%2011/census_cube_f1.jpg?w=478a1c69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stored inside the cube are called ‘measures’</a:t>
            </a:r>
          </a:p>
          <a:p>
            <a:r>
              <a:rPr lang="en-GB" dirty="0" smtClean="0"/>
              <a:t>These are the numerical bits from the facts of the data warehouse</a:t>
            </a:r>
          </a:p>
          <a:p>
            <a:r>
              <a:rPr lang="en-GB" dirty="0" smtClean="0"/>
              <a:t>Each measure has a set of labels (metadata) derived from the related dimensions of the data warehouse</a:t>
            </a:r>
          </a:p>
          <a:p>
            <a:r>
              <a:rPr lang="en-GB" dirty="0" smtClean="0"/>
              <a:t>The measures are based upon aggregate data, not on individual data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cubes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7" name="Content Placeholder 7" descr="census_cube_f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1928802"/>
            <a:ext cx="4038600" cy="359627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43174" y="3357562"/>
            <a:ext cx="186461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 smtClean="0"/>
              <a:t>Number of people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57158" y="235743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Ethnic Group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7158" y="3357562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Age Group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57158" y="4429132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Geography</a:t>
            </a:r>
            <a:endParaRPr lang="en-GB" dirty="0"/>
          </a:p>
        </p:txBody>
      </p:sp>
      <p:cxnSp>
        <p:nvCxnSpPr>
          <p:cNvPr id="13" name="Straight Connector 12"/>
          <p:cNvCxnSpPr>
            <a:stCxn id="9" idx="3"/>
            <a:endCxn id="8" idx="1"/>
          </p:cNvCxnSpPr>
          <p:nvPr/>
        </p:nvCxnSpPr>
        <p:spPr>
          <a:xfrm>
            <a:off x="2214546" y="2542096"/>
            <a:ext cx="428628" cy="100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0" idx="3"/>
            <a:endCxn id="8" idx="1"/>
          </p:cNvCxnSpPr>
          <p:nvPr/>
        </p:nvCxnSpPr>
        <p:spPr>
          <a:xfrm>
            <a:off x="2214546" y="3542228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11" idx="3"/>
            <a:endCxn id="8" idx="1"/>
          </p:cNvCxnSpPr>
          <p:nvPr/>
        </p:nvCxnSpPr>
        <p:spPr>
          <a:xfrm flipV="1">
            <a:off x="2214546" y="3542228"/>
            <a:ext cx="428628" cy="1071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42910" y="1571612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Dimensions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286116" y="1571612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Fact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operations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5 main operations that can be performed with OLAP cubes</a:t>
            </a:r>
          </a:p>
          <a:p>
            <a:pPr lvl="1"/>
            <a:r>
              <a:rPr lang="en-GB" dirty="0" smtClean="0"/>
              <a:t>Pivot</a:t>
            </a:r>
          </a:p>
          <a:p>
            <a:pPr lvl="1"/>
            <a:r>
              <a:rPr lang="en-GB" dirty="0" smtClean="0"/>
              <a:t>Drill-down / Drill-up</a:t>
            </a:r>
          </a:p>
          <a:p>
            <a:pPr lvl="1"/>
            <a:r>
              <a:rPr lang="en-GB" dirty="0" smtClean="0"/>
              <a:t>Slice</a:t>
            </a:r>
          </a:p>
          <a:p>
            <a:pPr lvl="1"/>
            <a:r>
              <a:rPr lang="en-GB" dirty="0" smtClean="0"/>
              <a:t>Dice</a:t>
            </a:r>
          </a:p>
          <a:p>
            <a:pPr lvl="1"/>
            <a:r>
              <a:rPr lang="en-GB" dirty="0" smtClean="0"/>
              <a:t>Roll-up</a:t>
            </a:r>
          </a:p>
          <a:p>
            <a:r>
              <a:rPr lang="en-GB" dirty="0" smtClean="0"/>
              <a:t>Each of these allows the analyst to view the data in a different way</a:t>
            </a:r>
          </a:p>
          <a:p>
            <a:r>
              <a:rPr lang="en-GB" dirty="0" smtClean="0"/>
              <a:t>It is important to give the analyst as many ways as possible to view the data</a:t>
            </a:r>
          </a:p>
          <a:p>
            <a:r>
              <a:rPr lang="en-GB" i="1" dirty="0" smtClean="0"/>
              <a:t>Aligning the content with the analyst’s mental model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Pivot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Pivoting allows the user to rotate the cube in any direction</a:t>
            </a:r>
          </a:p>
          <a:p>
            <a:r>
              <a:rPr lang="en-GB" dirty="0" smtClean="0"/>
              <a:t>This allows each face of the cube (= a pair of dimensions) to be brought into focus</a:t>
            </a:r>
          </a:p>
          <a:p>
            <a:r>
              <a:rPr lang="en-GB" dirty="0" smtClean="0"/>
              <a:t>NB: The display is not generally visualised as a cube as there are normally more than 3 dimensions!</a:t>
            </a:r>
            <a:endParaRPr lang="en-GB" dirty="0"/>
          </a:p>
        </p:txBody>
      </p:sp>
      <p:pic>
        <p:nvPicPr>
          <p:cNvPr id="8" name="Content Placeholder 7" descr="census_cube_f1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9" name="Curved Right Arrow 8"/>
          <p:cNvSpPr/>
          <p:nvPr/>
        </p:nvSpPr>
        <p:spPr>
          <a:xfrm rot="15904763">
            <a:off x="6356686" y="3052185"/>
            <a:ext cx="288280" cy="979013"/>
          </a:xfrm>
          <a:prstGeom prst="curvedRightArrow">
            <a:avLst>
              <a:gd name="adj1" fmla="val 25000"/>
              <a:gd name="adj2" fmla="val 50000"/>
              <a:gd name="adj3" fmla="val 348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Curved Left Arrow 9"/>
          <p:cNvSpPr/>
          <p:nvPr/>
        </p:nvSpPr>
        <p:spPr>
          <a:xfrm rot="20667606">
            <a:off x="6933172" y="2384681"/>
            <a:ext cx="153751" cy="64294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Curved Right Arrow 10"/>
          <p:cNvSpPr/>
          <p:nvPr/>
        </p:nvSpPr>
        <p:spPr>
          <a:xfrm rot="2051579">
            <a:off x="6008804" y="2200685"/>
            <a:ext cx="214314" cy="8572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Drill-down / Drill-up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2857520"/>
          </a:xfrm>
        </p:spPr>
        <p:txBody>
          <a:bodyPr/>
          <a:lstStyle/>
          <a:p>
            <a:r>
              <a:rPr lang="en-GB" dirty="0" smtClean="0"/>
              <a:t>Drilling down allows the user to analyse data at a more detailed level than the initial level (high granularity)</a:t>
            </a:r>
          </a:p>
          <a:p>
            <a:r>
              <a:rPr lang="en-GB" dirty="0" smtClean="0"/>
              <a:t>Drilling up allows the user to analyse data in a more summarised or aggregated form than the initial level (lower granularity)</a:t>
            </a:r>
          </a:p>
          <a:p>
            <a:r>
              <a:rPr lang="en-GB" dirty="0" smtClean="0"/>
              <a:t>Drilling up and drilling down is supported by the use of hierarchies (snowflake schemas) 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err="1" smtClean="0"/>
              <a:t>DWfBI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000892" y="5000636"/>
            <a:ext cx="186461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Total sales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71487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City</a:t>
            </a:r>
            <a:endParaRPr lang="en-GB" dirty="0"/>
          </a:p>
        </p:txBody>
      </p:sp>
      <p:cxnSp>
        <p:nvCxnSpPr>
          <p:cNvPr id="9" name="Straight Connector 8"/>
          <p:cNvCxnSpPr>
            <a:stCxn id="8" idx="3"/>
            <a:endCxn id="7" idx="1"/>
          </p:cNvCxnSpPr>
          <p:nvPr/>
        </p:nvCxnSpPr>
        <p:spPr>
          <a:xfrm flipV="1">
            <a:off x="6572264" y="5185302"/>
            <a:ext cx="428628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57173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Region</a:t>
            </a:r>
            <a:endParaRPr lang="en-GB" dirty="0"/>
          </a:p>
        </p:txBody>
      </p:sp>
      <p:cxnSp>
        <p:nvCxnSpPr>
          <p:cNvPr id="13" name="Straight Connector 12"/>
          <p:cNvCxnSpPr>
            <a:stCxn id="12" idx="3"/>
            <a:endCxn id="8" idx="1"/>
          </p:cNvCxnSpPr>
          <p:nvPr/>
        </p:nvCxnSpPr>
        <p:spPr>
          <a:xfrm>
            <a:off x="4429124" y="575680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428596" y="557214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Country</a:t>
            </a:r>
            <a:endParaRPr lang="en-GB" dirty="0"/>
          </a:p>
        </p:txBody>
      </p:sp>
      <p:cxnSp>
        <p:nvCxnSpPr>
          <p:cNvPr id="19" name="Straight Connector 18"/>
          <p:cNvCxnSpPr>
            <a:stCxn id="18" idx="3"/>
            <a:endCxn id="12" idx="1"/>
          </p:cNvCxnSpPr>
          <p:nvPr/>
        </p:nvCxnSpPr>
        <p:spPr>
          <a:xfrm>
            <a:off x="2285984" y="575680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71487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</a:t>
            </a:r>
            <a:endParaRPr lang="en-GB" dirty="0"/>
          </a:p>
        </p:txBody>
      </p:sp>
      <p:cxnSp>
        <p:nvCxnSpPr>
          <p:cNvPr id="31" name="Straight Connector 30"/>
          <p:cNvCxnSpPr>
            <a:stCxn id="30" idx="3"/>
            <a:endCxn id="7" idx="1"/>
          </p:cNvCxnSpPr>
          <p:nvPr/>
        </p:nvCxnSpPr>
        <p:spPr>
          <a:xfrm>
            <a:off x="6572264" y="4601656"/>
            <a:ext cx="428628" cy="5836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57173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 Type</a:t>
            </a:r>
            <a:endParaRPr lang="en-GB" dirty="0"/>
          </a:p>
        </p:txBody>
      </p:sp>
      <p:cxnSp>
        <p:nvCxnSpPr>
          <p:cNvPr id="33" name="Straight Connector 32"/>
          <p:cNvCxnSpPr>
            <a:stCxn id="32" idx="3"/>
            <a:endCxn id="30" idx="1"/>
          </p:cNvCxnSpPr>
          <p:nvPr/>
        </p:nvCxnSpPr>
        <p:spPr>
          <a:xfrm>
            <a:off x="4429124" y="460165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428596" y="4416990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Item Category</a:t>
            </a:r>
            <a:endParaRPr lang="en-GB" dirty="0"/>
          </a:p>
        </p:txBody>
      </p:sp>
      <p:cxnSp>
        <p:nvCxnSpPr>
          <p:cNvPr id="35" name="Straight Connector 34"/>
          <p:cNvCxnSpPr>
            <a:stCxn id="34" idx="3"/>
            <a:endCxn id="32" idx="1"/>
          </p:cNvCxnSpPr>
          <p:nvPr/>
        </p:nvCxnSpPr>
        <p:spPr>
          <a:xfrm>
            <a:off x="2285984" y="460165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457200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Month</a:t>
            </a:r>
            <a:endParaRPr lang="en-GB" dirty="0"/>
          </a:p>
        </p:txBody>
      </p:sp>
      <p:cxnSp>
        <p:nvCxnSpPr>
          <p:cNvPr id="48" name="Straight Connector 47"/>
          <p:cNvCxnSpPr>
            <a:stCxn id="47" idx="3"/>
            <a:endCxn id="7" idx="1"/>
          </p:cNvCxnSpPr>
          <p:nvPr/>
        </p:nvCxnSpPr>
        <p:spPr>
          <a:xfrm>
            <a:off x="6429388" y="5185302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242886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Quarter</a:t>
            </a:r>
            <a:endParaRPr lang="en-GB" dirty="0"/>
          </a:p>
        </p:txBody>
      </p:sp>
      <p:cxnSp>
        <p:nvCxnSpPr>
          <p:cNvPr id="50" name="Straight Connector 49"/>
          <p:cNvCxnSpPr>
            <a:stCxn id="49" idx="3"/>
            <a:endCxn id="47" idx="1"/>
          </p:cNvCxnSpPr>
          <p:nvPr/>
        </p:nvCxnSpPr>
        <p:spPr>
          <a:xfrm>
            <a:off x="4286248" y="518530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285720" y="5000636"/>
            <a:ext cx="18573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pPr algn="ctr"/>
            <a:r>
              <a:rPr lang="en-GB" dirty="0" smtClean="0"/>
              <a:t>Year</a:t>
            </a:r>
            <a:endParaRPr lang="en-GB" dirty="0"/>
          </a:p>
        </p:txBody>
      </p:sp>
      <p:cxnSp>
        <p:nvCxnSpPr>
          <p:cNvPr id="52" name="Straight Connector 51"/>
          <p:cNvCxnSpPr>
            <a:endCxn id="49" idx="1"/>
          </p:cNvCxnSpPr>
          <p:nvPr/>
        </p:nvCxnSpPr>
        <p:spPr>
          <a:xfrm>
            <a:off x="2143108" y="518530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Slice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 slice is a subset of the cube based upon a value of a dimension not shown in the display</a:t>
            </a:r>
          </a:p>
          <a:p>
            <a:r>
              <a:rPr lang="en-GB" dirty="0" smtClean="0"/>
              <a:t>E.g. Age group vs. Geography for people of Chinese origin</a:t>
            </a:r>
          </a:p>
          <a:p>
            <a:r>
              <a:rPr lang="en-GB" dirty="0" smtClean="0"/>
              <a:t>E.g. Sales figures across all regions for stationery in 2011 would show region names and stationery types as the axes</a:t>
            </a:r>
            <a:endParaRPr lang="en-GB" dirty="0"/>
          </a:p>
        </p:txBody>
      </p:sp>
      <p:pic>
        <p:nvPicPr>
          <p:cNvPr id="8" name="Content Placeholder 7" descr="census_cube_f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Dicing takes more than one slice at a time, creating a sub-cube that can be pivoted and further sliced like a normal cube</a:t>
            </a:r>
          </a:p>
          <a:p>
            <a:r>
              <a:rPr lang="en-GB" dirty="0" smtClean="0"/>
              <a:t>This allows the analyst to look at large subsets of the data</a:t>
            </a:r>
          </a:p>
          <a:p>
            <a:r>
              <a:rPr lang="en-GB" dirty="0" smtClean="0"/>
              <a:t>E.g. All data for people under 55 years old</a:t>
            </a:r>
          </a:p>
          <a:p>
            <a:r>
              <a:rPr lang="en-GB" dirty="0" smtClean="0"/>
              <a:t>E.g. All sales data from 2007-2010</a:t>
            </a:r>
          </a:p>
          <a:p>
            <a:endParaRPr lang="en-GB" dirty="0"/>
          </a:p>
        </p:txBody>
      </p:sp>
      <p:pic>
        <p:nvPicPr>
          <p:cNvPr id="7" name="Content Placeholder 6" descr="census_cube_f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16611"/>
            <a:ext cx="4038600" cy="3596277"/>
          </a:xfrm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types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MOLAP – Multidimensional OLAP</a:t>
            </a:r>
          </a:p>
          <a:p>
            <a:pPr lvl="1"/>
            <a:r>
              <a:rPr lang="en-GB" dirty="0" smtClean="0"/>
              <a:t>Data is stored in an optimised database, data is pre-processed</a:t>
            </a:r>
          </a:p>
          <a:p>
            <a:pPr lvl="1"/>
            <a:r>
              <a:rPr lang="en-GB" dirty="0" smtClean="0"/>
              <a:t>Can lead to large numbers of dimension tables and large amounts of storage space being used</a:t>
            </a:r>
          </a:p>
          <a:p>
            <a:pPr lvl="1"/>
            <a:r>
              <a:rPr lang="en-GB" dirty="0" smtClean="0"/>
              <a:t>Best performance and least storage space requirement</a:t>
            </a:r>
          </a:p>
          <a:p>
            <a:r>
              <a:rPr lang="en-GB" dirty="0" smtClean="0"/>
              <a:t>ROLAP – Relational OLAP</a:t>
            </a:r>
          </a:p>
          <a:p>
            <a:pPr lvl="1"/>
            <a:r>
              <a:rPr lang="en-GB" dirty="0" smtClean="0"/>
              <a:t>Data is stored in a normal relational database, but new tables are required to store aggregate data</a:t>
            </a:r>
          </a:p>
          <a:p>
            <a:pPr lvl="1"/>
            <a:r>
              <a:rPr lang="en-GB" dirty="0" smtClean="0"/>
              <a:t>More scalable, but as most calculations are carried out in the database it may be limited as to what operations it can perform</a:t>
            </a:r>
          </a:p>
          <a:p>
            <a:r>
              <a:rPr lang="en-GB" dirty="0" smtClean="0"/>
              <a:t>HOLAP – Hybrid OLAP</a:t>
            </a:r>
          </a:p>
          <a:p>
            <a:pPr lvl="1"/>
            <a:r>
              <a:rPr lang="en-GB" dirty="0" smtClean="0"/>
              <a:t>Some data is held in a relational database, some in an optimised database</a:t>
            </a:r>
          </a:p>
          <a:p>
            <a:pPr lvl="1"/>
            <a:r>
              <a:rPr lang="en-GB" dirty="0" smtClean="0"/>
              <a:t>Highly versatile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/>
          <a:lstStyle/>
          <a:p>
            <a:r>
              <a:rPr lang="en-GB" dirty="0" smtClean="0"/>
              <a:t>BI-Lite CUBE-it Zero is a free tool that generates OLAP cubes from MS Access databases</a:t>
            </a:r>
          </a:p>
          <a:p>
            <a:r>
              <a:rPr lang="en-GB" dirty="0" smtClean="0"/>
              <a:t>The commercial versions can also generate them from MS SQL Server, Oracle and ODBC</a:t>
            </a:r>
          </a:p>
          <a:p>
            <a:r>
              <a:rPr lang="en-GB" dirty="0" smtClean="0"/>
              <a:t>The cube produced can be viewed as a pivot table in MS Excel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142984"/>
            <a:ext cx="3971925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/>
          <a:lstStyle/>
          <a:p>
            <a:r>
              <a:rPr lang="en-GB" dirty="0" smtClean="0"/>
              <a:t>1: Connect to the source of the data</a:t>
            </a:r>
          </a:p>
          <a:p>
            <a:endParaRPr lang="en-GB" dirty="0" smtClean="0"/>
          </a:p>
          <a:p>
            <a:r>
              <a:rPr lang="en-GB" dirty="0" smtClean="0"/>
              <a:t>This will be the MS Access file containing the data warehouse / database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142984"/>
            <a:ext cx="3971925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3786190"/>
            <a:ext cx="48006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2: Design a data source query</a:t>
            </a:r>
          </a:p>
          <a:p>
            <a:endParaRPr lang="en-GB" dirty="0" smtClean="0"/>
          </a:p>
          <a:p>
            <a:r>
              <a:rPr lang="en-GB" dirty="0" smtClean="0"/>
              <a:t>Select the tables that are needed for the analysis</a:t>
            </a:r>
          </a:p>
          <a:p>
            <a:r>
              <a:rPr lang="en-GB" dirty="0" smtClean="0"/>
              <a:t>One, many or all of the tables in the Access file can be selected</a:t>
            </a:r>
          </a:p>
          <a:p>
            <a:r>
              <a:rPr lang="en-GB" dirty="0" smtClean="0"/>
              <a:t>Linked tables are shown in the same way as in Access</a:t>
            </a:r>
          </a:p>
          <a:p>
            <a:r>
              <a:rPr lang="en-GB" dirty="0" smtClean="0"/>
              <a:t>Individual attributes in a table can be selected at this point or later</a:t>
            </a:r>
          </a:p>
          <a:p>
            <a:r>
              <a:rPr lang="en-GB" dirty="0" smtClean="0"/>
              <a:t>Always check the output sample to make sure that the selection is valid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142984"/>
            <a:ext cx="398145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928670"/>
            <a:ext cx="7419975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00108"/>
            <a:ext cx="7429500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>
            <a:normAutofit/>
          </a:bodyPr>
          <a:lstStyle/>
          <a:p>
            <a:r>
              <a:rPr lang="en-GB" dirty="0" smtClean="0"/>
              <a:t>3: Design the cube structure</a:t>
            </a:r>
          </a:p>
          <a:p>
            <a:endParaRPr lang="en-GB" dirty="0" smtClean="0"/>
          </a:p>
          <a:p>
            <a:r>
              <a:rPr lang="en-GB" dirty="0" smtClean="0"/>
              <a:t>Select which attributes you want to see in the output</a:t>
            </a:r>
          </a:p>
          <a:p>
            <a:r>
              <a:rPr lang="en-GB" dirty="0" smtClean="0"/>
              <a:t>Don’t include keys, but include the descriptions in linked tables</a:t>
            </a:r>
          </a:p>
          <a:p>
            <a:endParaRPr lang="en-GB" dirty="0" smtClean="0"/>
          </a:p>
          <a:p>
            <a:r>
              <a:rPr lang="en-GB" b="1" dirty="0" smtClean="0"/>
              <a:t>Words=Dimension</a:t>
            </a:r>
          </a:p>
          <a:p>
            <a:r>
              <a:rPr lang="en-GB" b="1" dirty="0" smtClean="0"/>
              <a:t>Numbers=Measure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071546"/>
            <a:ext cx="40005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928670"/>
            <a:ext cx="6191250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285860"/>
            <a:ext cx="398145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000108"/>
            <a:ext cx="41148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4. Process the cube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will save the cube generated as a .cub file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CUBE-it Zero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357298"/>
            <a:ext cx="3962400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000108"/>
            <a:ext cx="41148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 Open in Excel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lang="en-GB" sz="2400" dirty="0" smtClean="0"/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will show the selected data as a pivot chart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lang="en-GB" sz="2400" dirty="0" smtClean="0"/>
              <a:t>The data can be rearranged within Excel to highlight different features or to add filters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allows for data exploration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85728"/>
            <a:ext cx="8715436" cy="6137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85728"/>
            <a:ext cx="8732163" cy="6143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Introduction to data visualisation</a:t>
            </a:r>
          </a:p>
          <a:p>
            <a:endParaRPr lang="en-GB" dirty="0" smtClean="0"/>
          </a:p>
          <a:p>
            <a:r>
              <a:rPr lang="en-GB" dirty="0" smtClean="0"/>
              <a:t>Homework</a:t>
            </a:r>
            <a:r>
              <a:rPr lang="en-GB" smtClean="0"/>
              <a:t>: </a:t>
            </a:r>
            <a:r>
              <a:rPr lang="en-GB" smtClean="0"/>
              <a:t>Complete </a:t>
            </a:r>
            <a:r>
              <a:rPr lang="en-GB" dirty="0" smtClean="0"/>
              <a:t>the tutorial so that you can create OLAP cubes and analyse the data within them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Reminder: Bring coloured pencils / felt tip pens next week!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3895</TotalTime>
  <Words>940</Words>
  <Application>Microsoft Macintosh PowerPoint</Application>
  <PresentationFormat>On-screen Show (4:3)</PresentationFormat>
  <Paragraphs>167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NikLecture1</vt:lpstr>
      <vt:lpstr>Data Warehousing for Business Intelligence</vt:lpstr>
      <vt:lpstr>Besic concepts</vt:lpstr>
      <vt:lpstr>OLAP cubes</vt:lpstr>
      <vt:lpstr>OLAP cubes</vt:lpstr>
      <vt:lpstr>OLAP cubes</vt:lpstr>
      <vt:lpstr>OLAP operations</vt:lpstr>
      <vt:lpstr>Pivot</vt:lpstr>
      <vt:lpstr>Drill-down / Drill-up</vt:lpstr>
      <vt:lpstr>Slice</vt:lpstr>
      <vt:lpstr>Dice</vt:lpstr>
      <vt:lpstr>OLAP types</vt:lpstr>
      <vt:lpstr>CUBE-it Zero</vt:lpstr>
      <vt:lpstr>CUBE-it Zero</vt:lpstr>
      <vt:lpstr>CUBE-it Zero</vt:lpstr>
      <vt:lpstr>CUBE-it Zero</vt:lpstr>
      <vt:lpstr>CUBE-it Zero</vt:lpstr>
      <vt:lpstr>CUBE-it Zero</vt:lpstr>
      <vt:lpstr>CUBE-it Zero</vt:lpstr>
      <vt:lpstr>CUBE-it Zero</vt:lpstr>
      <vt:lpstr>CUBE-it Zero</vt:lpstr>
      <vt:lpstr>Slide 21</vt:lpstr>
      <vt:lpstr>Slide 22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Dr Nik Whitehead</cp:lastModifiedBy>
  <cp:revision>284</cp:revision>
  <dcterms:created xsi:type="dcterms:W3CDTF">2011-09-13T10:27:46Z</dcterms:created>
  <dcterms:modified xsi:type="dcterms:W3CDTF">2012-07-13T11:56:33Z</dcterms:modified>
</cp:coreProperties>
</file>