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7" r:id="rId21"/>
    <p:sldId id="275" r:id="rId22"/>
    <p:sldId id="276" r:id="rId23"/>
    <p:sldId id="278" r:id="rId24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795" y="4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699766" y="1376298"/>
            <a:ext cx="3744467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11/26/2019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11/26/2019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11/26/2019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11/26/2019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11/26/2019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68679" y="126619"/>
            <a:ext cx="7006640" cy="13677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46303" y="1852117"/>
            <a:ext cx="8051393" cy="33439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11/26/2019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2462" y="1371600"/>
            <a:ext cx="8839200" cy="12439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8000" spc="-15" dirty="0">
                <a:latin typeface="Calibri"/>
                <a:cs typeface="Calibri"/>
              </a:rPr>
              <a:t>Dissertation</a:t>
            </a:r>
            <a:r>
              <a:rPr sz="8000" spc="-30" dirty="0">
                <a:latin typeface="Calibri"/>
                <a:cs typeface="Calibri"/>
              </a:rPr>
              <a:t> </a:t>
            </a:r>
            <a:r>
              <a:rPr sz="8000" spc="-15" dirty="0">
                <a:latin typeface="Calibri"/>
                <a:cs typeface="Calibri"/>
              </a:rPr>
              <a:t>Lecture</a:t>
            </a:r>
            <a:endParaRPr sz="80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23962" y="3276600"/>
            <a:ext cx="7696199" cy="124457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r>
              <a:rPr sz="8000" spc="-5" dirty="0">
                <a:latin typeface="Calibri"/>
                <a:cs typeface="Calibri"/>
              </a:rPr>
              <a:t>Method</a:t>
            </a:r>
            <a:r>
              <a:rPr sz="8000" spc="-55" dirty="0">
                <a:latin typeface="Calibri"/>
                <a:cs typeface="Calibri"/>
              </a:rPr>
              <a:t> </a:t>
            </a:r>
            <a:r>
              <a:rPr sz="8000" spc="-5" dirty="0">
                <a:latin typeface="Calibri"/>
                <a:cs typeface="Calibri"/>
              </a:rPr>
              <a:t>Section</a:t>
            </a:r>
            <a:endParaRPr sz="80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362200" y="990600"/>
            <a:ext cx="4622165" cy="4574329"/>
          </a:xfrm>
          <a:prstGeom prst="rect">
            <a:avLst/>
          </a:prstGeom>
        </p:spPr>
        <p:txBody>
          <a:bodyPr vert="horz" wrap="square" lIns="0" tIns="17653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390"/>
              </a:spcBef>
            </a:pPr>
            <a:r>
              <a:rPr sz="8800" spc="-20" dirty="0">
                <a:latin typeface="Calibri"/>
                <a:cs typeface="Calibri"/>
              </a:rPr>
              <a:t>Complete</a:t>
            </a:r>
            <a:endParaRPr sz="8800" dirty="0">
              <a:latin typeface="Calibri"/>
              <a:cs typeface="Calibri"/>
            </a:endParaRPr>
          </a:p>
          <a:p>
            <a:pPr marL="2540" algn="ctr">
              <a:lnSpc>
                <a:spcPct val="100000"/>
              </a:lnSpc>
              <a:spcBef>
                <a:spcPts val="1300"/>
              </a:spcBef>
            </a:pPr>
            <a:r>
              <a:rPr sz="8800" spc="-50" dirty="0">
                <a:latin typeface="Calibri"/>
                <a:cs typeface="Calibri"/>
              </a:rPr>
              <a:t>NOT</a:t>
            </a:r>
            <a:endParaRPr sz="8800" dirty="0">
              <a:latin typeface="Calibri"/>
              <a:cs typeface="Calibri"/>
            </a:endParaRPr>
          </a:p>
          <a:p>
            <a:pPr marL="635" algn="ctr">
              <a:lnSpc>
                <a:spcPct val="100000"/>
              </a:lnSpc>
              <a:spcBef>
                <a:spcPts val="1295"/>
              </a:spcBef>
            </a:pPr>
            <a:r>
              <a:rPr sz="8800" spc="-20" dirty="0">
                <a:latin typeface="Calibri"/>
                <a:cs typeface="Calibri"/>
              </a:rPr>
              <a:t>Complex</a:t>
            </a:r>
            <a:endParaRPr sz="88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95789" y="3141582"/>
            <a:ext cx="502920" cy="289560"/>
          </a:xfrm>
          <a:custGeom>
            <a:avLst/>
            <a:gdLst/>
            <a:ahLst/>
            <a:cxnLst/>
            <a:rect l="l" t="t" r="r" b="b"/>
            <a:pathLst>
              <a:path w="502919" h="289560">
                <a:moveTo>
                  <a:pt x="358139" y="0"/>
                </a:moveTo>
                <a:lnTo>
                  <a:pt x="358139" y="72389"/>
                </a:lnTo>
                <a:lnTo>
                  <a:pt x="0" y="72389"/>
                </a:lnTo>
                <a:lnTo>
                  <a:pt x="0" y="217169"/>
                </a:lnTo>
                <a:lnTo>
                  <a:pt x="358139" y="217169"/>
                </a:lnTo>
                <a:lnTo>
                  <a:pt x="358139" y="289559"/>
                </a:lnTo>
                <a:lnTo>
                  <a:pt x="502919" y="144779"/>
                </a:lnTo>
                <a:lnTo>
                  <a:pt x="358139" y="0"/>
                </a:lnTo>
                <a:close/>
              </a:path>
            </a:pathLst>
          </a:custGeom>
          <a:solidFill>
            <a:srgbClr val="FFFF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81193" y="3154983"/>
            <a:ext cx="502920" cy="289560"/>
          </a:xfrm>
          <a:custGeom>
            <a:avLst/>
            <a:gdLst/>
            <a:ahLst/>
            <a:cxnLst/>
            <a:rect l="l" t="t" r="r" b="b"/>
            <a:pathLst>
              <a:path w="502919" h="289560">
                <a:moveTo>
                  <a:pt x="0" y="72389"/>
                </a:moveTo>
                <a:lnTo>
                  <a:pt x="358139" y="72389"/>
                </a:lnTo>
                <a:lnTo>
                  <a:pt x="358139" y="0"/>
                </a:lnTo>
                <a:lnTo>
                  <a:pt x="502919" y="144779"/>
                </a:lnTo>
                <a:lnTo>
                  <a:pt x="358139" y="289559"/>
                </a:lnTo>
                <a:lnTo>
                  <a:pt x="358139" y="217169"/>
                </a:lnTo>
                <a:lnTo>
                  <a:pt x="0" y="217169"/>
                </a:lnTo>
                <a:lnTo>
                  <a:pt x="0" y="72389"/>
                </a:lnTo>
                <a:close/>
              </a:path>
            </a:pathLst>
          </a:custGeom>
          <a:ln w="25908">
            <a:solidFill>
              <a:srgbClr val="385D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753924" y="2570507"/>
            <a:ext cx="1461391" cy="1584960"/>
          </a:xfrm>
          <a:custGeom>
            <a:avLst/>
            <a:gdLst/>
            <a:ahLst/>
            <a:cxnLst/>
            <a:rect l="l" t="t" r="r" b="b"/>
            <a:pathLst>
              <a:path w="1295400" h="1584960">
                <a:moveTo>
                  <a:pt x="647700" y="0"/>
                </a:moveTo>
                <a:lnTo>
                  <a:pt x="605108" y="1685"/>
                </a:lnTo>
                <a:lnTo>
                  <a:pt x="563253" y="6673"/>
                </a:lnTo>
                <a:lnTo>
                  <a:pt x="522220" y="14858"/>
                </a:lnTo>
                <a:lnTo>
                  <a:pt x="482093" y="26137"/>
                </a:lnTo>
                <a:lnTo>
                  <a:pt x="442959" y="40404"/>
                </a:lnTo>
                <a:lnTo>
                  <a:pt x="404903" y="57555"/>
                </a:lnTo>
                <a:lnTo>
                  <a:pt x="368009" y="77486"/>
                </a:lnTo>
                <a:lnTo>
                  <a:pt x="332363" y="100092"/>
                </a:lnTo>
                <a:lnTo>
                  <a:pt x="298051" y="125268"/>
                </a:lnTo>
                <a:lnTo>
                  <a:pt x="265157" y="152912"/>
                </a:lnTo>
                <a:lnTo>
                  <a:pt x="233768" y="182916"/>
                </a:lnTo>
                <a:lnTo>
                  <a:pt x="203967" y="215179"/>
                </a:lnTo>
                <a:lnTo>
                  <a:pt x="175842" y="249594"/>
                </a:lnTo>
                <a:lnTo>
                  <a:pt x="149476" y="286058"/>
                </a:lnTo>
                <a:lnTo>
                  <a:pt x="124955" y="324465"/>
                </a:lnTo>
                <a:lnTo>
                  <a:pt x="102365" y="364712"/>
                </a:lnTo>
                <a:lnTo>
                  <a:pt x="81791" y="406695"/>
                </a:lnTo>
                <a:lnTo>
                  <a:pt x="63318" y="450307"/>
                </a:lnTo>
                <a:lnTo>
                  <a:pt x="47031" y="495446"/>
                </a:lnTo>
                <a:lnTo>
                  <a:pt x="33015" y="542007"/>
                </a:lnTo>
                <a:lnTo>
                  <a:pt x="21357" y="589885"/>
                </a:lnTo>
                <a:lnTo>
                  <a:pt x="12141" y="638976"/>
                </a:lnTo>
                <a:lnTo>
                  <a:pt x="5453" y="689175"/>
                </a:lnTo>
                <a:lnTo>
                  <a:pt x="1377" y="740377"/>
                </a:lnTo>
                <a:lnTo>
                  <a:pt x="0" y="792479"/>
                </a:lnTo>
                <a:lnTo>
                  <a:pt x="1377" y="844582"/>
                </a:lnTo>
                <a:lnTo>
                  <a:pt x="5453" y="895784"/>
                </a:lnTo>
                <a:lnTo>
                  <a:pt x="12141" y="945983"/>
                </a:lnTo>
                <a:lnTo>
                  <a:pt x="21357" y="995074"/>
                </a:lnTo>
                <a:lnTo>
                  <a:pt x="33015" y="1042952"/>
                </a:lnTo>
                <a:lnTo>
                  <a:pt x="47031" y="1089513"/>
                </a:lnTo>
                <a:lnTo>
                  <a:pt x="63318" y="1134652"/>
                </a:lnTo>
                <a:lnTo>
                  <a:pt x="81791" y="1178264"/>
                </a:lnTo>
                <a:lnTo>
                  <a:pt x="102365" y="1220247"/>
                </a:lnTo>
                <a:lnTo>
                  <a:pt x="124955" y="1260494"/>
                </a:lnTo>
                <a:lnTo>
                  <a:pt x="149476" y="1298901"/>
                </a:lnTo>
                <a:lnTo>
                  <a:pt x="175842" y="1335365"/>
                </a:lnTo>
                <a:lnTo>
                  <a:pt x="203967" y="1369780"/>
                </a:lnTo>
                <a:lnTo>
                  <a:pt x="233768" y="1402043"/>
                </a:lnTo>
                <a:lnTo>
                  <a:pt x="265157" y="1432047"/>
                </a:lnTo>
                <a:lnTo>
                  <a:pt x="298051" y="1459691"/>
                </a:lnTo>
                <a:lnTo>
                  <a:pt x="332363" y="1484867"/>
                </a:lnTo>
                <a:lnTo>
                  <a:pt x="368009" y="1507473"/>
                </a:lnTo>
                <a:lnTo>
                  <a:pt x="404903" y="1527404"/>
                </a:lnTo>
                <a:lnTo>
                  <a:pt x="442959" y="1544555"/>
                </a:lnTo>
                <a:lnTo>
                  <a:pt x="482093" y="1558822"/>
                </a:lnTo>
                <a:lnTo>
                  <a:pt x="522220" y="1570101"/>
                </a:lnTo>
                <a:lnTo>
                  <a:pt x="563253" y="1578286"/>
                </a:lnTo>
                <a:lnTo>
                  <a:pt x="605108" y="1583274"/>
                </a:lnTo>
                <a:lnTo>
                  <a:pt x="647700" y="1584959"/>
                </a:lnTo>
                <a:lnTo>
                  <a:pt x="690291" y="1583274"/>
                </a:lnTo>
                <a:lnTo>
                  <a:pt x="732146" y="1578286"/>
                </a:lnTo>
                <a:lnTo>
                  <a:pt x="773179" y="1570101"/>
                </a:lnTo>
                <a:lnTo>
                  <a:pt x="813306" y="1558822"/>
                </a:lnTo>
                <a:lnTo>
                  <a:pt x="852440" y="1544555"/>
                </a:lnTo>
                <a:lnTo>
                  <a:pt x="890496" y="1527404"/>
                </a:lnTo>
                <a:lnTo>
                  <a:pt x="927390" y="1507473"/>
                </a:lnTo>
                <a:lnTo>
                  <a:pt x="963036" y="1484867"/>
                </a:lnTo>
                <a:lnTo>
                  <a:pt x="997348" y="1459691"/>
                </a:lnTo>
                <a:lnTo>
                  <a:pt x="1030242" y="1432047"/>
                </a:lnTo>
                <a:lnTo>
                  <a:pt x="1061631" y="1402043"/>
                </a:lnTo>
                <a:lnTo>
                  <a:pt x="1091432" y="1369780"/>
                </a:lnTo>
                <a:lnTo>
                  <a:pt x="1119557" y="1335365"/>
                </a:lnTo>
                <a:lnTo>
                  <a:pt x="1145923" y="1298901"/>
                </a:lnTo>
                <a:lnTo>
                  <a:pt x="1170444" y="1260494"/>
                </a:lnTo>
                <a:lnTo>
                  <a:pt x="1193034" y="1220247"/>
                </a:lnTo>
                <a:lnTo>
                  <a:pt x="1213608" y="1178264"/>
                </a:lnTo>
                <a:lnTo>
                  <a:pt x="1232081" y="1134652"/>
                </a:lnTo>
                <a:lnTo>
                  <a:pt x="1248368" y="1089513"/>
                </a:lnTo>
                <a:lnTo>
                  <a:pt x="1262384" y="1042952"/>
                </a:lnTo>
                <a:lnTo>
                  <a:pt x="1274042" y="995074"/>
                </a:lnTo>
                <a:lnTo>
                  <a:pt x="1283258" y="945983"/>
                </a:lnTo>
                <a:lnTo>
                  <a:pt x="1289946" y="895784"/>
                </a:lnTo>
                <a:lnTo>
                  <a:pt x="1294022" y="844582"/>
                </a:lnTo>
                <a:lnTo>
                  <a:pt x="1295400" y="792479"/>
                </a:lnTo>
                <a:lnTo>
                  <a:pt x="1294022" y="740377"/>
                </a:lnTo>
                <a:lnTo>
                  <a:pt x="1289946" y="689175"/>
                </a:lnTo>
                <a:lnTo>
                  <a:pt x="1283258" y="638976"/>
                </a:lnTo>
                <a:lnTo>
                  <a:pt x="1274042" y="589885"/>
                </a:lnTo>
                <a:lnTo>
                  <a:pt x="1262384" y="542007"/>
                </a:lnTo>
                <a:lnTo>
                  <a:pt x="1248368" y="495446"/>
                </a:lnTo>
                <a:lnTo>
                  <a:pt x="1232081" y="450307"/>
                </a:lnTo>
                <a:lnTo>
                  <a:pt x="1213608" y="406695"/>
                </a:lnTo>
                <a:lnTo>
                  <a:pt x="1193034" y="364712"/>
                </a:lnTo>
                <a:lnTo>
                  <a:pt x="1170444" y="324465"/>
                </a:lnTo>
                <a:lnTo>
                  <a:pt x="1145923" y="286058"/>
                </a:lnTo>
                <a:lnTo>
                  <a:pt x="1119557" y="249594"/>
                </a:lnTo>
                <a:lnTo>
                  <a:pt x="1091432" y="215179"/>
                </a:lnTo>
                <a:lnTo>
                  <a:pt x="1061631" y="182916"/>
                </a:lnTo>
                <a:lnTo>
                  <a:pt x="1030242" y="152912"/>
                </a:lnTo>
                <a:lnTo>
                  <a:pt x="997348" y="125268"/>
                </a:lnTo>
                <a:lnTo>
                  <a:pt x="963036" y="100092"/>
                </a:lnTo>
                <a:lnTo>
                  <a:pt x="927390" y="77486"/>
                </a:lnTo>
                <a:lnTo>
                  <a:pt x="890496" y="57555"/>
                </a:lnTo>
                <a:lnTo>
                  <a:pt x="852440" y="40404"/>
                </a:lnTo>
                <a:lnTo>
                  <a:pt x="813306" y="26137"/>
                </a:lnTo>
                <a:lnTo>
                  <a:pt x="773179" y="14858"/>
                </a:lnTo>
                <a:lnTo>
                  <a:pt x="732146" y="6673"/>
                </a:lnTo>
                <a:lnTo>
                  <a:pt x="690291" y="1685"/>
                </a:lnTo>
                <a:lnTo>
                  <a:pt x="647700" y="0"/>
                </a:lnTo>
                <a:close/>
              </a:path>
            </a:pathLst>
          </a:custGeom>
          <a:solidFill>
            <a:srgbClr val="4F81B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755007" y="2556108"/>
            <a:ext cx="1460307" cy="1584960"/>
          </a:xfrm>
          <a:custGeom>
            <a:avLst/>
            <a:gdLst/>
            <a:ahLst/>
            <a:cxnLst/>
            <a:rect l="l" t="t" r="r" b="b"/>
            <a:pathLst>
              <a:path w="1295400" h="1584960">
                <a:moveTo>
                  <a:pt x="0" y="792479"/>
                </a:moveTo>
                <a:lnTo>
                  <a:pt x="1377" y="740377"/>
                </a:lnTo>
                <a:lnTo>
                  <a:pt x="5453" y="689175"/>
                </a:lnTo>
                <a:lnTo>
                  <a:pt x="12141" y="638976"/>
                </a:lnTo>
                <a:lnTo>
                  <a:pt x="21357" y="589885"/>
                </a:lnTo>
                <a:lnTo>
                  <a:pt x="33015" y="542007"/>
                </a:lnTo>
                <a:lnTo>
                  <a:pt x="47031" y="495446"/>
                </a:lnTo>
                <a:lnTo>
                  <a:pt x="63318" y="450307"/>
                </a:lnTo>
                <a:lnTo>
                  <a:pt x="81791" y="406695"/>
                </a:lnTo>
                <a:lnTo>
                  <a:pt x="102365" y="364712"/>
                </a:lnTo>
                <a:lnTo>
                  <a:pt x="124955" y="324465"/>
                </a:lnTo>
                <a:lnTo>
                  <a:pt x="149476" y="286058"/>
                </a:lnTo>
                <a:lnTo>
                  <a:pt x="175842" y="249594"/>
                </a:lnTo>
                <a:lnTo>
                  <a:pt x="203967" y="215179"/>
                </a:lnTo>
                <a:lnTo>
                  <a:pt x="233768" y="182916"/>
                </a:lnTo>
                <a:lnTo>
                  <a:pt x="265157" y="152912"/>
                </a:lnTo>
                <a:lnTo>
                  <a:pt x="298051" y="125268"/>
                </a:lnTo>
                <a:lnTo>
                  <a:pt x="332363" y="100092"/>
                </a:lnTo>
                <a:lnTo>
                  <a:pt x="368009" y="77486"/>
                </a:lnTo>
                <a:lnTo>
                  <a:pt x="404903" y="57555"/>
                </a:lnTo>
                <a:lnTo>
                  <a:pt x="442959" y="40404"/>
                </a:lnTo>
                <a:lnTo>
                  <a:pt x="482093" y="26137"/>
                </a:lnTo>
                <a:lnTo>
                  <a:pt x="522220" y="14858"/>
                </a:lnTo>
                <a:lnTo>
                  <a:pt x="563253" y="6673"/>
                </a:lnTo>
                <a:lnTo>
                  <a:pt x="605108" y="1685"/>
                </a:lnTo>
                <a:lnTo>
                  <a:pt x="647700" y="0"/>
                </a:lnTo>
                <a:lnTo>
                  <a:pt x="690291" y="1685"/>
                </a:lnTo>
                <a:lnTo>
                  <a:pt x="732146" y="6673"/>
                </a:lnTo>
                <a:lnTo>
                  <a:pt x="773179" y="14858"/>
                </a:lnTo>
                <a:lnTo>
                  <a:pt x="813306" y="26137"/>
                </a:lnTo>
                <a:lnTo>
                  <a:pt x="852440" y="40404"/>
                </a:lnTo>
                <a:lnTo>
                  <a:pt x="890496" y="57555"/>
                </a:lnTo>
                <a:lnTo>
                  <a:pt x="927390" y="77486"/>
                </a:lnTo>
                <a:lnTo>
                  <a:pt x="963036" y="100092"/>
                </a:lnTo>
                <a:lnTo>
                  <a:pt x="997348" y="125268"/>
                </a:lnTo>
                <a:lnTo>
                  <a:pt x="1030242" y="152912"/>
                </a:lnTo>
                <a:lnTo>
                  <a:pt x="1061631" y="182916"/>
                </a:lnTo>
                <a:lnTo>
                  <a:pt x="1091432" y="215179"/>
                </a:lnTo>
                <a:lnTo>
                  <a:pt x="1119557" y="249594"/>
                </a:lnTo>
                <a:lnTo>
                  <a:pt x="1145923" y="286058"/>
                </a:lnTo>
                <a:lnTo>
                  <a:pt x="1170444" y="324465"/>
                </a:lnTo>
                <a:lnTo>
                  <a:pt x="1193034" y="364712"/>
                </a:lnTo>
                <a:lnTo>
                  <a:pt x="1213608" y="406695"/>
                </a:lnTo>
                <a:lnTo>
                  <a:pt x="1232081" y="450307"/>
                </a:lnTo>
                <a:lnTo>
                  <a:pt x="1248368" y="495446"/>
                </a:lnTo>
                <a:lnTo>
                  <a:pt x="1262384" y="542007"/>
                </a:lnTo>
                <a:lnTo>
                  <a:pt x="1274042" y="589885"/>
                </a:lnTo>
                <a:lnTo>
                  <a:pt x="1283258" y="638976"/>
                </a:lnTo>
                <a:lnTo>
                  <a:pt x="1289946" y="689175"/>
                </a:lnTo>
                <a:lnTo>
                  <a:pt x="1294022" y="740377"/>
                </a:lnTo>
                <a:lnTo>
                  <a:pt x="1295400" y="792479"/>
                </a:lnTo>
                <a:lnTo>
                  <a:pt x="1294022" y="844582"/>
                </a:lnTo>
                <a:lnTo>
                  <a:pt x="1289946" y="895784"/>
                </a:lnTo>
                <a:lnTo>
                  <a:pt x="1283258" y="945983"/>
                </a:lnTo>
                <a:lnTo>
                  <a:pt x="1274042" y="995074"/>
                </a:lnTo>
                <a:lnTo>
                  <a:pt x="1262384" y="1042952"/>
                </a:lnTo>
                <a:lnTo>
                  <a:pt x="1248368" y="1089513"/>
                </a:lnTo>
                <a:lnTo>
                  <a:pt x="1232081" y="1134652"/>
                </a:lnTo>
                <a:lnTo>
                  <a:pt x="1213608" y="1178264"/>
                </a:lnTo>
                <a:lnTo>
                  <a:pt x="1193034" y="1220247"/>
                </a:lnTo>
                <a:lnTo>
                  <a:pt x="1170444" y="1260494"/>
                </a:lnTo>
                <a:lnTo>
                  <a:pt x="1145923" y="1298901"/>
                </a:lnTo>
                <a:lnTo>
                  <a:pt x="1119557" y="1335365"/>
                </a:lnTo>
                <a:lnTo>
                  <a:pt x="1091432" y="1369780"/>
                </a:lnTo>
                <a:lnTo>
                  <a:pt x="1061631" y="1402043"/>
                </a:lnTo>
                <a:lnTo>
                  <a:pt x="1030242" y="1432047"/>
                </a:lnTo>
                <a:lnTo>
                  <a:pt x="997348" y="1459691"/>
                </a:lnTo>
                <a:lnTo>
                  <a:pt x="963036" y="1484867"/>
                </a:lnTo>
                <a:lnTo>
                  <a:pt x="927390" y="1507473"/>
                </a:lnTo>
                <a:lnTo>
                  <a:pt x="890496" y="1527404"/>
                </a:lnTo>
                <a:lnTo>
                  <a:pt x="852440" y="1544555"/>
                </a:lnTo>
                <a:lnTo>
                  <a:pt x="813306" y="1558822"/>
                </a:lnTo>
                <a:lnTo>
                  <a:pt x="773179" y="1570101"/>
                </a:lnTo>
                <a:lnTo>
                  <a:pt x="732146" y="1578286"/>
                </a:lnTo>
                <a:lnTo>
                  <a:pt x="690291" y="1583274"/>
                </a:lnTo>
                <a:lnTo>
                  <a:pt x="647700" y="1584959"/>
                </a:lnTo>
                <a:lnTo>
                  <a:pt x="605108" y="1583274"/>
                </a:lnTo>
                <a:lnTo>
                  <a:pt x="563253" y="1578286"/>
                </a:lnTo>
                <a:lnTo>
                  <a:pt x="522220" y="1570101"/>
                </a:lnTo>
                <a:lnTo>
                  <a:pt x="482093" y="1558822"/>
                </a:lnTo>
                <a:lnTo>
                  <a:pt x="442959" y="1544555"/>
                </a:lnTo>
                <a:lnTo>
                  <a:pt x="404903" y="1527404"/>
                </a:lnTo>
                <a:lnTo>
                  <a:pt x="368009" y="1507473"/>
                </a:lnTo>
                <a:lnTo>
                  <a:pt x="332363" y="1484867"/>
                </a:lnTo>
                <a:lnTo>
                  <a:pt x="298051" y="1459691"/>
                </a:lnTo>
                <a:lnTo>
                  <a:pt x="265157" y="1432047"/>
                </a:lnTo>
                <a:lnTo>
                  <a:pt x="233768" y="1402043"/>
                </a:lnTo>
                <a:lnTo>
                  <a:pt x="203967" y="1369780"/>
                </a:lnTo>
                <a:lnTo>
                  <a:pt x="175842" y="1335365"/>
                </a:lnTo>
                <a:lnTo>
                  <a:pt x="149476" y="1298901"/>
                </a:lnTo>
                <a:lnTo>
                  <a:pt x="124955" y="1260494"/>
                </a:lnTo>
                <a:lnTo>
                  <a:pt x="102365" y="1220247"/>
                </a:lnTo>
                <a:lnTo>
                  <a:pt x="81791" y="1178264"/>
                </a:lnTo>
                <a:lnTo>
                  <a:pt x="63318" y="1134652"/>
                </a:lnTo>
                <a:lnTo>
                  <a:pt x="47031" y="1089513"/>
                </a:lnTo>
                <a:lnTo>
                  <a:pt x="33015" y="1042952"/>
                </a:lnTo>
                <a:lnTo>
                  <a:pt x="21357" y="995074"/>
                </a:lnTo>
                <a:lnTo>
                  <a:pt x="12141" y="945983"/>
                </a:lnTo>
                <a:lnTo>
                  <a:pt x="5453" y="895784"/>
                </a:lnTo>
                <a:lnTo>
                  <a:pt x="1377" y="844582"/>
                </a:lnTo>
                <a:lnTo>
                  <a:pt x="0" y="792479"/>
                </a:lnTo>
                <a:close/>
              </a:path>
            </a:pathLst>
          </a:custGeom>
          <a:ln w="25908">
            <a:solidFill>
              <a:srgbClr val="385D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185729" y="3142962"/>
            <a:ext cx="504825" cy="289560"/>
          </a:xfrm>
          <a:custGeom>
            <a:avLst/>
            <a:gdLst/>
            <a:ahLst/>
            <a:cxnLst/>
            <a:rect l="l" t="t" r="r" b="b"/>
            <a:pathLst>
              <a:path w="504825" h="289560">
                <a:moveTo>
                  <a:pt x="359663" y="0"/>
                </a:moveTo>
                <a:lnTo>
                  <a:pt x="359663" y="72389"/>
                </a:lnTo>
                <a:lnTo>
                  <a:pt x="0" y="72389"/>
                </a:lnTo>
                <a:lnTo>
                  <a:pt x="0" y="217169"/>
                </a:lnTo>
                <a:lnTo>
                  <a:pt x="359663" y="217169"/>
                </a:lnTo>
                <a:lnTo>
                  <a:pt x="359663" y="289559"/>
                </a:lnTo>
                <a:lnTo>
                  <a:pt x="504443" y="144779"/>
                </a:lnTo>
                <a:lnTo>
                  <a:pt x="3596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201409" y="3141582"/>
            <a:ext cx="504825" cy="289560"/>
          </a:xfrm>
          <a:custGeom>
            <a:avLst/>
            <a:gdLst/>
            <a:ahLst/>
            <a:cxnLst/>
            <a:rect l="l" t="t" r="r" b="b"/>
            <a:pathLst>
              <a:path w="504825" h="289560">
                <a:moveTo>
                  <a:pt x="0" y="72389"/>
                </a:moveTo>
                <a:lnTo>
                  <a:pt x="359663" y="72389"/>
                </a:lnTo>
                <a:lnTo>
                  <a:pt x="359663" y="0"/>
                </a:lnTo>
                <a:lnTo>
                  <a:pt x="504443" y="144779"/>
                </a:lnTo>
                <a:lnTo>
                  <a:pt x="359663" y="289559"/>
                </a:lnTo>
                <a:lnTo>
                  <a:pt x="359663" y="217169"/>
                </a:lnTo>
                <a:lnTo>
                  <a:pt x="0" y="217169"/>
                </a:lnTo>
                <a:lnTo>
                  <a:pt x="0" y="72389"/>
                </a:lnTo>
                <a:close/>
              </a:path>
            </a:pathLst>
          </a:custGeom>
          <a:ln w="25908">
            <a:solidFill>
              <a:srgbClr val="385D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231082" y="3152133"/>
            <a:ext cx="504825" cy="289560"/>
          </a:xfrm>
          <a:custGeom>
            <a:avLst/>
            <a:gdLst/>
            <a:ahLst/>
            <a:cxnLst/>
            <a:rect l="l" t="t" r="r" b="b"/>
            <a:pathLst>
              <a:path w="504825" h="289560">
                <a:moveTo>
                  <a:pt x="359663" y="0"/>
                </a:moveTo>
                <a:lnTo>
                  <a:pt x="359663" y="72389"/>
                </a:lnTo>
                <a:lnTo>
                  <a:pt x="0" y="72389"/>
                </a:lnTo>
                <a:lnTo>
                  <a:pt x="0" y="217169"/>
                </a:lnTo>
                <a:lnTo>
                  <a:pt x="359663" y="217169"/>
                </a:lnTo>
                <a:lnTo>
                  <a:pt x="359663" y="289559"/>
                </a:lnTo>
                <a:lnTo>
                  <a:pt x="504443" y="144779"/>
                </a:lnTo>
                <a:lnTo>
                  <a:pt x="359663" y="0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231081" y="3152133"/>
            <a:ext cx="504825" cy="289560"/>
          </a:xfrm>
          <a:custGeom>
            <a:avLst/>
            <a:gdLst/>
            <a:ahLst/>
            <a:cxnLst/>
            <a:rect l="l" t="t" r="r" b="b"/>
            <a:pathLst>
              <a:path w="504825" h="289560">
                <a:moveTo>
                  <a:pt x="0" y="72389"/>
                </a:moveTo>
                <a:lnTo>
                  <a:pt x="359663" y="72389"/>
                </a:lnTo>
                <a:lnTo>
                  <a:pt x="359663" y="0"/>
                </a:lnTo>
                <a:lnTo>
                  <a:pt x="504443" y="144779"/>
                </a:lnTo>
                <a:lnTo>
                  <a:pt x="359663" y="289559"/>
                </a:lnTo>
                <a:lnTo>
                  <a:pt x="359663" y="217169"/>
                </a:lnTo>
                <a:lnTo>
                  <a:pt x="0" y="217169"/>
                </a:lnTo>
                <a:lnTo>
                  <a:pt x="0" y="72389"/>
                </a:lnTo>
                <a:close/>
              </a:path>
            </a:pathLst>
          </a:custGeom>
          <a:ln w="25908">
            <a:solidFill>
              <a:srgbClr val="385D8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6200" y="2700517"/>
            <a:ext cx="1519681" cy="990656"/>
          </a:xfrm>
          <a:prstGeom prst="rect">
            <a:avLst/>
          </a:prstGeom>
          <a:solidFill>
            <a:srgbClr val="4F81BC"/>
          </a:solidFill>
          <a:ln w="25908">
            <a:solidFill>
              <a:srgbClr val="385D89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sz="3200" spc="-5" dirty="0" smtClean="0">
                <a:latin typeface="Arial"/>
                <a:cs typeface="Arial"/>
              </a:rPr>
              <a:t>Intro/Lit</a:t>
            </a:r>
            <a:r>
              <a:rPr sz="3200" spc="-20" dirty="0" smtClean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Review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393756" y="3050656"/>
            <a:ext cx="1720726" cy="498213"/>
          </a:xfrm>
          <a:prstGeom prst="rect">
            <a:avLst/>
          </a:prstGeom>
          <a:solidFill>
            <a:srgbClr val="4F81BC"/>
          </a:solidFill>
          <a:ln w="25907">
            <a:solidFill>
              <a:srgbClr val="385D89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 marL="248285">
              <a:lnSpc>
                <a:spcPct val="100000"/>
              </a:lnSpc>
            </a:pPr>
            <a:r>
              <a:rPr sz="3200" spc="-5" dirty="0" smtClean="0">
                <a:latin typeface="Arial"/>
                <a:cs typeface="Arial"/>
              </a:rPr>
              <a:t>Method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760180" y="3066968"/>
            <a:ext cx="1371599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latin typeface="Arial"/>
                <a:cs typeface="Arial"/>
              </a:rPr>
              <a:t>R</a:t>
            </a:r>
            <a:r>
              <a:rPr sz="3200" spc="-15" dirty="0">
                <a:latin typeface="Arial"/>
                <a:cs typeface="Arial"/>
              </a:rPr>
              <a:t>e</a:t>
            </a:r>
            <a:r>
              <a:rPr sz="3200" dirty="0">
                <a:latin typeface="Arial"/>
                <a:cs typeface="Arial"/>
              </a:rPr>
              <a:t>s</a:t>
            </a:r>
            <a:r>
              <a:rPr sz="3200" spc="-10" dirty="0">
                <a:latin typeface="Arial"/>
                <a:cs typeface="Arial"/>
              </a:rPr>
              <a:t>u</a:t>
            </a:r>
            <a:r>
              <a:rPr sz="3200" dirty="0">
                <a:latin typeface="Arial"/>
                <a:cs typeface="Arial"/>
              </a:rPr>
              <a:t>lts</a:t>
            </a:r>
          </a:p>
        </p:txBody>
      </p:sp>
      <p:sp>
        <p:nvSpPr>
          <p:cNvPr id="14" name="object 14"/>
          <p:cNvSpPr/>
          <p:nvPr/>
        </p:nvSpPr>
        <p:spPr>
          <a:xfrm>
            <a:off x="381000" y="3962400"/>
            <a:ext cx="8001000" cy="19781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643571" y="2241677"/>
            <a:ext cx="288290" cy="2086610"/>
          </a:xfrm>
          <a:custGeom>
            <a:avLst/>
            <a:gdLst/>
            <a:ahLst/>
            <a:cxnLst/>
            <a:rect l="l" t="t" r="r" b="b"/>
            <a:pathLst>
              <a:path w="288289" h="2086610">
                <a:moveTo>
                  <a:pt x="288036" y="2086356"/>
                </a:moveTo>
                <a:lnTo>
                  <a:pt x="231993" y="2084462"/>
                </a:lnTo>
                <a:lnTo>
                  <a:pt x="186213" y="2079307"/>
                </a:lnTo>
                <a:lnTo>
                  <a:pt x="155340" y="2071675"/>
                </a:lnTo>
                <a:lnTo>
                  <a:pt x="144018" y="2062352"/>
                </a:lnTo>
                <a:lnTo>
                  <a:pt x="144018" y="1067180"/>
                </a:lnTo>
                <a:lnTo>
                  <a:pt x="132695" y="1057858"/>
                </a:lnTo>
                <a:lnTo>
                  <a:pt x="101822" y="1050226"/>
                </a:lnTo>
                <a:lnTo>
                  <a:pt x="56042" y="1045071"/>
                </a:lnTo>
                <a:lnTo>
                  <a:pt x="0" y="1043177"/>
                </a:lnTo>
                <a:lnTo>
                  <a:pt x="56042" y="1041284"/>
                </a:lnTo>
                <a:lnTo>
                  <a:pt x="101822" y="1036129"/>
                </a:lnTo>
                <a:lnTo>
                  <a:pt x="132695" y="1028497"/>
                </a:lnTo>
                <a:lnTo>
                  <a:pt x="144018" y="1019175"/>
                </a:lnTo>
                <a:lnTo>
                  <a:pt x="144018" y="24002"/>
                </a:lnTo>
                <a:lnTo>
                  <a:pt x="155340" y="14680"/>
                </a:lnTo>
                <a:lnTo>
                  <a:pt x="186213" y="7048"/>
                </a:lnTo>
                <a:lnTo>
                  <a:pt x="231993" y="1893"/>
                </a:lnTo>
                <a:lnTo>
                  <a:pt x="288036" y="0"/>
                </a:lnTo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892540" y="2355559"/>
            <a:ext cx="251460" cy="2014855"/>
          </a:xfrm>
          <a:custGeom>
            <a:avLst/>
            <a:gdLst/>
            <a:ahLst/>
            <a:cxnLst/>
            <a:rect l="l" t="t" r="r" b="b"/>
            <a:pathLst>
              <a:path w="251459" h="2014854">
                <a:moveTo>
                  <a:pt x="0" y="0"/>
                </a:moveTo>
                <a:lnTo>
                  <a:pt x="48952" y="1649"/>
                </a:lnTo>
                <a:lnTo>
                  <a:pt x="88915" y="6143"/>
                </a:lnTo>
                <a:lnTo>
                  <a:pt x="115853" y="12805"/>
                </a:lnTo>
                <a:lnTo>
                  <a:pt x="125729" y="20954"/>
                </a:lnTo>
                <a:lnTo>
                  <a:pt x="125729" y="986409"/>
                </a:lnTo>
                <a:lnTo>
                  <a:pt x="135606" y="994558"/>
                </a:lnTo>
                <a:lnTo>
                  <a:pt x="162544" y="1001220"/>
                </a:lnTo>
                <a:lnTo>
                  <a:pt x="202507" y="1005714"/>
                </a:lnTo>
                <a:lnTo>
                  <a:pt x="251459" y="1007363"/>
                </a:lnTo>
                <a:lnTo>
                  <a:pt x="202507" y="1009013"/>
                </a:lnTo>
                <a:lnTo>
                  <a:pt x="162544" y="1013507"/>
                </a:lnTo>
                <a:lnTo>
                  <a:pt x="135606" y="1020169"/>
                </a:lnTo>
                <a:lnTo>
                  <a:pt x="125729" y="1028318"/>
                </a:lnTo>
                <a:lnTo>
                  <a:pt x="125729" y="1993772"/>
                </a:lnTo>
                <a:lnTo>
                  <a:pt x="115853" y="2001922"/>
                </a:lnTo>
                <a:lnTo>
                  <a:pt x="88915" y="2008584"/>
                </a:lnTo>
                <a:lnTo>
                  <a:pt x="48952" y="2013078"/>
                </a:lnTo>
                <a:lnTo>
                  <a:pt x="0" y="2014727"/>
                </a:lnTo>
              </a:path>
            </a:pathLst>
          </a:custGeom>
          <a:ln w="2590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0"/>
          <p:cNvSpPr txBox="1"/>
          <p:nvPr/>
        </p:nvSpPr>
        <p:spPr>
          <a:xfrm>
            <a:off x="6799771" y="3050656"/>
            <a:ext cx="2097220" cy="498213"/>
          </a:xfrm>
          <a:prstGeom prst="rect">
            <a:avLst/>
          </a:prstGeom>
          <a:solidFill>
            <a:srgbClr val="4F81BC"/>
          </a:solidFill>
          <a:ln w="25908">
            <a:solidFill>
              <a:srgbClr val="385D89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 marL="90805">
              <a:lnSpc>
                <a:spcPct val="100000"/>
              </a:lnSpc>
            </a:pPr>
            <a:r>
              <a:rPr lang="en-GB" sz="3200" spc="-5" dirty="0" smtClean="0">
                <a:latin typeface="Arial"/>
                <a:cs typeface="Arial"/>
              </a:rPr>
              <a:t>Discussion</a:t>
            </a:r>
            <a:endParaRPr sz="32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375920"/>
            <a:ext cx="8839200" cy="84446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400" spc="-10" dirty="0"/>
              <a:t>Empirical reports </a:t>
            </a:r>
            <a:r>
              <a:rPr sz="5400" dirty="0"/>
              <a:t>in</a:t>
            </a:r>
            <a:r>
              <a:rPr sz="5400" spc="-5" dirty="0"/>
              <a:t> </a:t>
            </a:r>
            <a:r>
              <a:rPr sz="5400" spc="-20" dirty="0"/>
              <a:t>Psychology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2400" y="1447800"/>
            <a:ext cx="8762999" cy="500803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600" spc="-5" dirty="0">
                <a:latin typeface="Calibri"/>
                <a:cs typeface="Calibri"/>
              </a:rPr>
              <a:t>Clear rules </a:t>
            </a:r>
            <a:r>
              <a:rPr sz="3600" spc="-20" dirty="0">
                <a:latin typeface="Calibri"/>
                <a:cs typeface="Calibri"/>
              </a:rPr>
              <a:t>regarding</a:t>
            </a:r>
            <a:r>
              <a:rPr sz="3600" spc="5" dirty="0">
                <a:latin typeface="Calibri"/>
                <a:cs typeface="Calibri"/>
              </a:rPr>
              <a:t> </a:t>
            </a:r>
            <a:r>
              <a:rPr sz="3600" spc="-20" dirty="0">
                <a:latin typeface="Calibri"/>
                <a:cs typeface="Calibri"/>
              </a:rPr>
              <a:t>format</a:t>
            </a:r>
            <a:endParaRPr sz="3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31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600" spc="-15" dirty="0">
                <a:latin typeface="Calibri"/>
                <a:cs typeface="Calibri"/>
              </a:rPr>
              <a:t>Well-structured </a:t>
            </a:r>
            <a:r>
              <a:rPr sz="3600" spc="-5" dirty="0">
                <a:latin typeface="Calibri"/>
                <a:cs typeface="Calibri"/>
              </a:rPr>
              <a:t>piece of </a:t>
            </a:r>
            <a:r>
              <a:rPr sz="3600" spc="-10" dirty="0">
                <a:latin typeface="Calibri"/>
                <a:cs typeface="Calibri"/>
              </a:rPr>
              <a:t>scientific</a:t>
            </a:r>
            <a:r>
              <a:rPr sz="3600" spc="-40" dirty="0">
                <a:latin typeface="Calibri"/>
                <a:cs typeface="Calibri"/>
              </a:rPr>
              <a:t> </a:t>
            </a:r>
            <a:r>
              <a:rPr sz="3600" spc="-5" dirty="0">
                <a:latin typeface="Calibri"/>
                <a:cs typeface="Calibri"/>
              </a:rPr>
              <a:t>writing</a:t>
            </a:r>
            <a:endParaRPr sz="3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3750" dirty="0">
              <a:latin typeface="Times New Roman"/>
              <a:cs typeface="Times New Roman"/>
            </a:endParaRPr>
          </a:p>
          <a:p>
            <a:pPr marL="355600" marR="765810" indent="-342900">
              <a:lnSpc>
                <a:spcPct val="8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600" spc="-5" dirty="0">
                <a:latin typeface="Calibri"/>
                <a:cs typeface="Calibri"/>
              </a:rPr>
              <a:t>Same </a:t>
            </a:r>
            <a:r>
              <a:rPr sz="3600" spc="-20" dirty="0">
                <a:latin typeface="Calibri"/>
                <a:cs typeface="Calibri"/>
              </a:rPr>
              <a:t>overall format </a:t>
            </a:r>
            <a:r>
              <a:rPr lang="en-GB" sz="3600" spc="-20" dirty="0" smtClean="0">
                <a:latin typeface="Calibri"/>
                <a:cs typeface="Calibri"/>
              </a:rPr>
              <a:t>as</a:t>
            </a:r>
            <a:r>
              <a:rPr sz="3600" spc="-5" dirty="0" smtClean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a </a:t>
            </a:r>
            <a:r>
              <a:rPr sz="3600" spc="-10" dirty="0">
                <a:latin typeface="Calibri"/>
                <a:cs typeface="Calibri"/>
              </a:rPr>
              <a:t>psychology </a:t>
            </a:r>
            <a:r>
              <a:rPr sz="3600" spc="-5" dirty="0">
                <a:latin typeface="Calibri"/>
                <a:cs typeface="Calibri"/>
              </a:rPr>
              <a:t>journal </a:t>
            </a:r>
            <a:r>
              <a:rPr sz="3600" spc="-5" dirty="0" smtClean="0">
                <a:latin typeface="Calibri"/>
                <a:cs typeface="Calibri"/>
              </a:rPr>
              <a:t>article</a:t>
            </a:r>
            <a:endParaRPr sz="36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20"/>
              </a:spcBef>
              <a:buFont typeface="Arial"/>
              <a:buChar char="–"/>
              <a:tabLst>
                <a:tab pos="756920" algn="l"/>
              </a:tabLst>
            </a:pPr>
            <a:r>
              <a:rPr sz="3200" spc="-65" dirty="0">
                <a:latin typeface="Calibri"/>
                <a:cs typeface="Calibri"/>
              </a:rPr>
              <a:t>APA </a:t>
            </a:r>
            <a:r>
              <a:rPr lang="en-GB" sz="3200" spc="-5" dirty="0" smtClean="0">
                <a:latin typeface="Calibri"/>
                <a:cs typeface="Calibri"/>
              </a:rPr>
              <a:t>reporting</a:t>
            </a:r>
            <a:r>
              <a:rPr sz="3200" spc="25" dirty="0" smtClean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format</a:t>
            </a:r>
            <a:endParaRPr sz="3200" dirty="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40"/>
              </a:spcBef>
              <a:buFont typeface="Arial"/>
              <a:buChar char="–"/>
            </a:pPr>
            <a:endParaRPr sz="3200" dirty="0">
              <a:latin typeface="Times New Roman"/>
              <a:cs typeface="Times New Roman"/>
            </a:endParaRPr>
          </a:p>
          <a:p>
            <a:pPr marL="756285" marR="5080" lvl="1" indent="-286385">
              <a:lnSpc>
                <a:spcPts val="2500"/>
              </a:lnSpc>
              <a:buFont typeface="Arial"/>
              <a:buChar char="–"/>
              <a:tabLst>
                <a:tab pos="756920" algn="l"/>
              </a:tabLst>
            </a:pPr>
            <a:r>
              <a:rPr sz="3200" spc="-15" dirty="0">
                <a:latin typeface="Calibri"/>
                <a:cs typeface="Calibri"/>
              </a:rPr>
              <a:t>Undergraduate </a:t>
            </a:r>
            <a:r>
              <a:rPr sz="3200" spc="-5" dirty="0">
                <a:latin typeface="Calibri"/>
                <a:cs typeface="Calibri"/>
              </a:rPr>
              <a:t>reports </a:t>
            </a:r>
            <a:r>
              <a:rPr sz="3200" spc="-5" dirty="0" smtClean="0">
                <a:latin typeface="Calibri"/>
                <a:cs typeface="Calibri"/>
              </a:rPr>
              <a:t>also </a:t>
            </a:r>
            <a:r>
              <a:rPr sz="3200" spc="-10" dirty="0">
                <a:latin typeface="Calibri"/>
                <a:cs typeface="Calibri"/>
              </a:rPr>
              <a:t>require copies </a:t>
            </a:r>
            <a:r>
              <a:rPr sz="3200" spc="-5" dirty="0">
                <a:latin typeface="Calibri"/>
                <a:cs typeface="Calibri"/>
              </a:rPr>
              <a:t>of </a:t>
            </a:r>
            <a:r>
              <a:rPr sz="3200" spc="-20" dirty="0" smtClean="0">
                <a:latin typeface="Calibri"/>
                <a:cs typeface="Calibri"/>
              </a:rPr>
              <a:t>raw </a:t>
            </a:r>
            <a:r>
              <a:rPr sz="3200" spc="-15" dirty="0">
                <a:latin typeface="Calibri"/>
                <a:cs typeface="Calibri"/>
              </a:rPr>
              <a:t>data/statistical </a:t>
            </a:r>
            <a:r>
              <a:rPr sz="3200" spc="-5" dirty="0">
                <a:latin typeface="Calibri"/>
                <a:cs typeface="Calibri"/>
              </a:rPr>
              <a:t>output </a:t>
            </a:r>
            <a:r>
              <a:rPr sz="3200" spc="-10" dirty="0">
                <a:latin typeface="Calibri"/>
                <a:cs typeface="Calibri"/>
              </a:rPr>
              <a:t>etc., </a:t>
            </a:r>
            <a:r>
              <a:rPr sz="3200" dirty="0">
                <a:latin typeface="Calibri"/>
                <a:cs typeface="Calibri"/>
              </a:rPr>
              <a:t>in the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appendices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228600"/>
            <a:ext cx="8763000" cy="7521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r>
              <a:rPr sz="4800" spc="-10" dirty="0"/>
              <a:t>Structure </a:t>
            </a:r>
            <a:r>
              <a:rPr sz="4800" spc="-5" dirty="0"/>
              <a:t>of an empirical</a:t>
            </a:r>
            <a:r>
              <a:rPr sz="4800" spc="-25" dirty="0"/>
              <a:t> </a:t>
            </a:r>
            <a:r>
              <a:rPr sz="4800" spc="-10" dirty="0"/>
              <a:t>report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066800"/>
            <a:ext cx="4112260" cy="5345053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4000" spc="-5" dirty="0" smtClean="0">
                <a:latin typeface="Calibri"/>
                <a:cs typeface="Calibri"/>
              </a:rPr>
              <a:t>Title</a:t>
            </a:r>
            <a:r>
              <a:rPr lang="en-GB" sz="4000" spc="-5" dirty="0" smtClean="0">
                <a:latin typeface="Calibri"/>
                <a:cs typeface="Calibri"/>
              </a:rPr>
              <a:t> Page</a:t>
            </a:r>
            <a:endParaRPr sz="40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4000" spc="-20" dirty="0">
                <a:latin typeface="Calibri"/>
                <a:cs typeface="Calibri"/>
              </a:rPr>
              <a:t>Abstract</a:t>
            </a:r>
            <a:endParaRPr sz="40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4000" spc="-10" dirty="0">
                <a:latin typeface="Calibri"/>
                <a:cs typeface="Calibri"/>
              </a:rPr>
              <a:t>Introduction</a:t>
            </a:r>
            <a:endParaRPr sz="40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4000" spc="-5" dirty="0">
                <a:latin typeface="Calibri"/>
                <a:cs typeface="Calibri"/>
              </a:rPr>
              <a:t>Method</a:t>
            </a:r>
            <a:endParaRPr sz="40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4000" spc="-15" dirty="0">
                <a:latin typeface="Calibri"/>
                <a:cs typeface="Calibri"/>
              </a:rPr>
              <a:t>Results</a:t>
            </a:r>
            <a:endParaRPr sz="40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4000" spc="-5" dirty="0">
                <a:latin typeface="Calibri"/>
                <a:cs typeface="Calibri"/>
              </a:rPr>
              <a:t>Discussion</a:t>
            </a:r>
            <a:endParaRPr sz="40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4000" spc="-25" dirty="0">
                <a:latin typeface="Calibri"/>
                <a:cs typeface="Calibri"/>
              </a:rPr>
              <a:t>References</a:t>
            </a:r>
            <a:endParaRPr sz="40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4000" dirty="0">
                <a:latin typeface="Calibri"/>
                <a:cs typeface="Calibri"/>
              </a:rPr>
              <a:t>Appendix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2400" y="304800"/>
            <a:ext cx="8839200" cy="68929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0" dirty="0"/>
              <a:t>Recap: </a:t>
            </a:r>
            <a:r>
              <a:rPr spc="-15" dirty="0"/>
              <a:t>What </a:t>
            </a:r>
            <a:r>
              <a:rPr spc="-25" dirty="0"/>
              <a:t>are </a:t>
            </a:r>
            <a:r>
              <a:rPr spc="-10" dirty="0"/>
              <a:t>empirical reports</a:t>
            </a:r>
            <a:r>
              <a:rPr spc="50" dirty="0"/>
              <a:t> </a:t>
            </a:r>
            <a:r>
              <a:rPr spc="-30" dirty="0"/>
              <a:t>for?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76200" y="1219200"/>
            <a:ext cx="8991600" cy="5103961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600" dirty="0">
                <a:latin typeface="Calibri"/>
                <a:cs typeface="Calibri"/>
              </a:rPr>
              <a:t>An </a:t>
            </a:r>
            <a:r>
              <a:rPr sz="3600" spc="-5" dirty="0">
                <a:latin typeface="Calibri"/>
                <a:cs typeface="Calibri"/>
              </a:rPr>
              <a:t>empirical report </a:t>
            </a:r>
            <a:r>
              <a:rPr sz="3600" dirty="0">
                <a:latin typeface="Calibri"/>
                <a:cs typeface="Calibri"/>
              </a:rPr>
              <a:t>in </a:t>
            </a:r>
            <a:r>
              <a:rPr sz="3600" spc="-10" dirty="0">
                <a:latin typeface="Calibri"/>
                <a:cs typeface="Calibri"/>
              </a:rPr>
              <a:t>psychology</a:t>
            </a:r>
            <a:r>
              <a:rPr sz="3600" spc="5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must:</a:t>
            </a:r>
            <a:endParaRPr sz="3600" dirty="0">
              <a:latin typeface="Calibri"/>
              <a:cs typeface="Calibri"/>
            </a:endParaRPr>
          </a:p>
          <a:p>
            <a:pPr marL="756285" marR="5080" lvl="1" indent="-286385">
              <a:lnSpc>
                <a:spcPct val="100000"/>
              </a:lnSpc>
              <a:spcBef>
                <a:spcPts val="690"/>
              </a:spcBef>
              <a:buFont typeface="Arial"/>
              <a:buChar char="–"/>
              <a:tabLst>
                <a:tab pos="756920" algn="l"/>
              </a:tabLst>
            </a:pPr>
            <a:r>
              <a:rPr sz="3200" spc="-20" dirty="0">
                <a:latin typeface="Calibri"/>
                <a:cs typeface="Calibri"/>
              </a:rPr>
              <a:t>Convey </a:t>
            </a:r>
            <a:r>
              <a:rPr sz="3200" spc="-15" dirty="0">
                <a:latin typeface="Calibri"/>
                <a:cs typeface="Calibri"/>
              </a:rPr>
              <a:t>sufficient information </a:t>
            </a:r>
            <a:r>
              <a:rPr sz="3200" spc="-20" dirty="0">
                <a:latin typeface="Calibri"/>
                <a:cs typeface="Calibri"/>
              </a:rPr>
              <a:t>to </a:t>
            </a:r>
            <a:r>
              <a:rPr sz="3200" spc="-5" dirty="0">
                <a:latin typeface="Calibri"/>
                <a:cs typeface="Calibri"/>
              </a:rPr>
              <a:t>enable the </a:t>
            </a:r>
            <a:r>
              <a:rPr sz="3200" spc="-15" dirty="0">
                <a:latin typeface="Calibri"/>
                <a:cs typeface="Calibri"/>
              </a:rPr>
              <a:t>study </a:t>
            </a:r>
            <a:r>
              <a:rPr sz="3200" spc="-20" dirty="0" smtClean="0">
                <a:latin typeface="Calibri"/>
                <a:cs typeface="Calibri"/>
              </a:rPr>
              <a:t>to </a:t>
            </a:r>
            <a:r>
              <a:rPr sz="3200" spc="-5" dirty="0">
                <a:latin typeface="Calibri"/>
                <a:cs typeface="Calibri"/>
              </a:rPr>
              <a:t>be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replicated</a:t>
            </a:r>
            <a:endParaRPr sz="32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sz="3200" spc="-25" dirty="0">
                <a:latin typeface="Calibri"/>
                <a:cs typeface="Calibri"/>
              </a:rPr>
              <a:t>State </a:t>
            </a:r>
            <a:r>
              <a:rPr sz="3200" spc="-5" dirty="0">
                <a:latin typeface="Calibri"/>
                <a:cs typeface="Calibri"/>
              </a:rPr>
              <a:t>clearly </a:t>
            </a:r>
            <a:r>
              <a:rPr sz="3200" spc="-10" dirty="0">
                <a:latin typeface="Calibri"/>
                <a:cs typeface="Calibri"/>
              </a:rPr>
              <a:t>what </a:t>
            </a:r>
            <a:r>
              <a:rPr sz="3200" spc="-5" dirty="0">
                <a:latin typeface="Calibri"/>
                <a:cs typeface="Calibri"/>
              </a:rPr>
              <a:t>the </a:t>
            </a:r>
            <a:r>
              <a:rPr sz="3200" spc="-15" dirty="0">
                <a:latin typeface="Calibri"/>
                <a:cs typeface="Calibri"/>
              </a:rPr>
              <a:t>study was </a:t>
            </a:r>
            <a:r>
              <a:rPr sz="3200" spc="-5" dirty="0">
                <a:latin typeface="Calibri"/>
                <a:cs typeface="Calibri"/>
              </a:rPr>
              <a:t>about and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what</a:t>
            </a:r>
            <a:endParaRPr sz="3200" dirty="0">
              <a:latin typeface="Calibri"/>
              <a:cs typeface="Calibri"/>
            </a:endParaRPr>
          </a:p>
          <a:p>
            <a:pPr marL="756285">
              <a:lnSpc>
                <a:spcPct val="100000"/>
              </a:lnSpc>
              <a:spcBef>
                <a:spcPts val="5"/>
              </a:spcBef>
            </a:pPr>
            <a:r>
              <a:rPr sz="3200" spc="-20" dirty="0">
                <a:latin typeface="Calibri"/>
                <a:cs typeface="Calibri"/>
              </a:rPr>
              <a:t>was found </a:t>
            </a:r>
            <a:r>
              <a:rPr sz="3200" spc="-5" dirty="0">
                <a:latin typeface="Calibri"/>
                <a:cs typeface="Calibri"/>
              </a:rPr>
              <a:t>in the</a:t>
            </a:r>
            <a:r>
              <a:rPr sz="3200" spc="6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study</a:t>
            </a:r>
            <a:endParaRPr sz="32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sz="3200" spc="-10" dirty="0">
                <a:latin typeface="Calibri"/>
                <a:cs typeface="Calibri"/>
              </a:rPr>
              <a:t>Enable </a:t>
            </a:r>
            <a:r>
              <a:rPr sz="3200" spc="-5" dirty="0">
                <a:latin typeface="Calibri"/>
                <a:cs typeface="Calibri"/>
              </a:rPr>
              <a:t>the </a:t>
            </a:r>
            <a:r>
              <a:rPr sz="3200" spc="-10" dirty="0">
                <a:latin typeface="Calibri"/>
                <a:cs typeface="Calibri"/>
              </a:rPr>
              <a:t>scientific </a:t>
            </a:r>
            <a:r>
              <a:rPr sz="3200" spc="-5" dirty="0">
                <a:latin typeface="Calibri"/>
                <a:cs typeface="Calibri"/>
              </a:rPr>
              <a:t>merits of the </a:t>
            </a:r>
            <a:r>
              <a:rPr sz="3200" spc="-15" dirty="0">
                <a:latin typeface="Calibri"/>
                <a:cs typeface="Calibri"/>
              </a:rPr>
              <a:t>research to</a:t>
            </a:r>
            <a:r>
              <a:rPr sz="3200" spc="7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be</a:t>
            </a:r>
            <a:endParaRPr sz="3200" dirty="0">
              <a:latin typeface="Calibri"/>
              <a:cs typeface="Calibri"/>
            </a:endParaRPr>
          </a:p>
          <a:p>
            <a:pPr marL="756285">
              <a:lnSpc>
                <a:spcPct val="100000"/>
              </a:lnSpc>
            </a:pPr>
            <a:r>
              <a:rPr sz="3200" spc="-20" dirty="0">
                <a:latin typeface="Calibri"/>
                <a:cs typeface="Calibri"/>
              </a:rPr>
              <a:t>evaluated</a:t>
            </a:r>
            <a:endParaRPr sz="32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600" spc="-5" dirty="0">
                <a:latin typeface="Calibri"/>
                <a:cs typeface="Calibri"/>
              </a:rPr>
              <a:t>Applies </a:t>
            </a:r>
            <a:r>
              <a:rPr sz="3600" spc="-20" dirty="0">
                <a:latin typeface="Calibri"/>
                <a:cs typeface="Calibri"/>
              </a:rPr>
              <a:t>to </a:t>
            </a:r>
            <a:r>
              <a:rPr sz="3600" spc="-10" dirty="0">
                <a:latin typeface="Calibri"/>
                <a:cs typeface="Calibri"/>
              </a:rPr>
              <a:t>experimental,</a:t>
            </a:r>
            <a:r>
              <a:rPr sz="3600" spc="40" dirty="0">
                <a:latin typeface="Calibri"/>
                <a:cs typeface="Calibri"/>
              </a:rPr>
              <a:t> </a:t>
            </a:r>
            <a:r>
              <a:rPr sz="3600" spc="-15" dirty="0">
                <a:latin typeface="Calibri"/>
                <a:cs typeface="Calibri"/>
              </a:rPr>
              <a:t>non-experimental</a:t>
            </a:r>
            <a:endParaRPr sz="3600" dirty="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3600" spc="-5" dirty="0">
                <a:latin typeface="Calibri"/>
                <a:cs typeface="Calibri"/>
              </a:rPr>
              <a:t>and </a:t>
            </a:r>
            <a:r>
              <a:rPr sz="3600" spc="-15" dirty="0">
                <a:latin typeface="Calibri"/>
                <a:cs typeface="Calibri"/>
              </a:rPr>
              <a:t>qualitative </a:t>
            </a:r>
            <a:r>
              <a:rPr sz="3600" spc="-10" dirty="0">
                <a:latin typeface="Calibri"/>
                <a:cs typeface="Calibri"/>
              </a:rPr>
              <a:t>research</a:t>
            </a:r>
            <a:r>
              <a:rPr sz="3600" spc="25" dirty="0">
                <a:latin typeface="Calibri"/>
                <a:cs typeface="Calibri"/>
              </a:rPr>
              <a:t> </a:t>
            </a:r>
            <a:r>
              <a:rPr sz="3600" spc="-5" dirty="0">
                <a:latin typeface="Calibri"/>
                <a:cs typeface="Calibri"/>
              </a:rPr>
              <a:t>studies</a:t>
            </a:r>
            <a:endParaRPr sz="36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28899" y="1144681"/>
            <a:ext cx="7206615" cy="40568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6235" algn="l"/>
              </a:tabLst>
            </a:pPr>
            <a:r>
              <a:rPr sz="6600" spc="-15" dirty="0">
                <a:latin typeface="Calibri"/>
                <a:cs typeface="Calibri"/>
              </a:rPr>
              <a:t>What </a:t>
            </a:r>
            <a:r>
              <a:rPr sz="6600" spc="-5" dirty="0">
                <a:latin typeface="Calibri"/>
                <a:cs typeface="Calibri"/>
              </a:rPr>
              <a:t>does a </a:t>
            </a:r>
            <a:r>
              <a:rPr sz="6600" spc="-10" dirty="0">
                <a:latin typeface="Calibri"/>
                <a:cs typeface="Calibri"/>
              </a:rPr>
              <a:t>Method section do?</a:t>
            </a:r>
            <a:endParaRPr sz="6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58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6600" spc="-25" dirty="0">
                <a:latin typeface="Calibri"/>
                <a:cs typeface="Calibri"/>
              </a:rPr>
              <a:t>Why?</a:t>
            </a:r>
            <a:endParaRPr sz="6600" dirty="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955482" y="5906770"/>
            <a:ext cx="957580" cy="722630"/>
          </a:xfrm>
          <a:custGeom>
            <a:avLst/>
            <a:gdLst/>
            <a:ahLst/>
            <a:cxnLst/>
            <a:rect l="l" t="t" r="r" b="b"/>
            <a:pathLst>
              <a:path w="957579" h="722629">
                <a:moveTo>
                  <a:pt x="956987" y="722440"/>
                </a:moveTo>
                <a:lnTo>
                  <a:pt x="956987" y="0"/>
                </a:lnTo>
                <a:lnTo>
                  <a:pt x="0" y="0"/>
                </a:lnTo>
                <a:lnTo>
                  <a:pt x="0" y="722440"/>
                </a:lnTo>
                <a:lnTo>
                  <a:pt x="956987" y="722440"/>
                </a:lnTo>
                <a:close/>
              </a:path>
            </a:pathLst>
          </a:custGeom>
          <a:solidFill>
            <a:srgbClr val="8BC53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798861" y="4280658"/>
            <a:ext cx="1353820" cy="897255"/>
          </a:xfrm>
          <a:custGeom>
            <a:avLst/>
            <a:gdLst/>
            <a:ahLst/>
            <a:cxnLst/>
            <a:rect l="l" t="t" r="r" b="b"/>
            <a:pathLst>
              <a:path w="1353820" h="897254">
                <a:moveTo>
                  <a:pt x="802335" y="0"/>
                </a:moveTo>
                <a:lnTo>
                  <a:pt x="671837" y="9660"/>
                </a:lnTo>
                <a:lnTo>
                  <a:pt x="599335" y="19320"/>
                </a:lnTo>
                <a:lnTo>
                  <a:pt x="531674" y="33810"/>
                </a:lnTo>
                <a:lnTo>
                  <a:pt x="406000" y="72644"/>
                </a:lnTo>
                <a:lnTo>
                  <a:pt x="290011" y="130798"/>
                </a:lnTo>
                <a:lnTo>
                  <a:pt x="236840" y="159971"/>
                </a:lnTo>
                <a:lnTo>
                  <a:pt x="193334" y="193782"/>
                </a:lnTo>
                <a:lnTo>
                  <a:pt x="149848" y="232616"/>
                </a:lnTo>
                <a:lnTo>
                  <a:pt x="111165" y="271449"/>
                </a:lnTo>
                <a:lnTo>
                  <a:pt x="77345" y="310090"/>
                </a:lnTo>
                <a:lnTo>
                  <a:pt x="53171" y="348924"/>
                </a:lnTo>
                <a:lnTo>
                  <a:pt x="29016" y="392549"/>
                </a:lnTo>
                <a:lnTo>
                  <a:pt x="14508" y="436174"/>
                </a:lnTo>
                <a:lnTo>
                  <a:pt x="4842" y="479799"/>
                </a:lnTo>
                <a:lnTo>
                  <a:pt x="0" y="528274"/>
                </a:lnTo>
                <a:lnTo>
                  <a:pt x="4842" y="571899"/>
                </a:lnTo>
                <a:lnTo>
                  <a:pt x="19350" y="615524"/>
                </a:lnTo>
                <a:lnTo>
                  <a:pt x="33839" y="654300"/>
                </a:lnTo>
                <a:lnTo>
                  <a:pt x="58013" y="693076"/>
                </a:lnTo>
                <a:lnTo>
                  <a:pt x="87011" y="727002"/>
                </a:lnTo>
                <a:lnTo>
                  <a:pt x="125674" y="760929"/>
                </a:lnTo>
                <a:lnTo>
                  <a:pt x="164337" y="790006"/>
                </a:lnTo>
                <a:lnTo>
                  <a:pt x="207842" y="814253"/>
                </a:lnTo>
                <a:lnTo>
                  <a:pt x="256171" y="838480"/>
                </a:lnTo>
                <a:lnTo>
                  <a:pt x="309342" y="857878"/>
                </a:lnTo>
                <a:lnTo>
                  <a:pt x="367337" y="872407"/>
                </a:lnTo>
                <a:lnTo>
                  <a:pt x="425332" y="882106"/>
                </a:lnTo>
                <a:lnTo>
                  <a:pt x="488169" y="891804"/>
                </a:lnTo>
                <a:lnTo>
                  <a:pt x="551006" y="896654"/>
                </a:lnTo>
                <a:lnTo>
                  <a:pt x="686346" y="886955"/>
                </a:lnTo>
                <a:lnTo>
                  <a:pt x="754006" y="877256"/>
                </a:lnTo>
                <a:lnTo>
                  <a:pt x="821666" y="862727"/>
                </a:lnTo>
                <a:lnTo>
                  <a:pt x="889327" y="843330"/>
                </a:lnTo>
                <a:lnTo>
                  <a:pt x="952164" y="823952"/>
                </a:lnTo>
                <a:lnTo>
                  <a:pt x="1010178" y="794855"/>
                </a:lnTo>
                <a:lnTo>
                  <a:pt x="1116501" y="736701"/>
                </a:lnTo>
                <a:lnTo>
                  <a:pt x="1164830" y="702755"/>
                </a:lnTo>
                <a:lnTo>
                  <a:pt x="1208336" y="663980"/>
                </a:lnTo>
                <a:lnTo>
                  <a:pt x="1275996" y="586428"/>
                </a:lnTo>
                <a:lnTo>
                  <a:pt x="1304993" y="547652"/>
                </a:lnTo>
                <a:lnTo>
                  <a:pt x="1324325" y="504027"/>
                </a:lnTo>
                <a:lnTo>
                  <a:pt x="1338833" y="460402"/>
                </a:lnTo>
                <a:lnTo>
                  <a:pt x="1348499" y="416777"/>
                </a:lnTo>
                <a:lnTo>
                  <a:pt x="1353341" y="368244"/>
                </a:lnTo>
                <a:lnTo>
                  <a:pt x="1348499" y="324773"/>
                </a:lnTo>
                <a:lnTo>
                  <a:pt x="1338833" y="281110"/>
                </a:lnTo>
                <a:lnTo>
                  <a:pt x="1319501" y="242276"/>
                </a:lnTo>
                <a:lnTo>
                  <a:pt x="1295327" y="203442"/>
                </a:lnTo>
                <a:lnTo>
                  <a:pt x="1266330" y="169632"/>
                </a:lnTo>
                <a:lnTo>
                  <a:pt x="1232510" y="135628"/>
                </a:lnTo>
                <a:lnTo>
                  <a:pt x="1189004" y="106647"/>
                </a:lnTo>
                <a:lnTo>
                  <a:pt x="1145498" y="82304"/>
                </a:lnTo>
                <a:lnTo>
                  <a:pt x="1097170" y="58154"/>
                </a:lnTo>
                <a:lnTo>
                  <a:pt x="1043998" y="38640"/>
                </a:lnTo>
                <a:lnTo>
                  <a:pt x="990827" y="24150"/>
                </a:lnTo>
                <a:lnTo>
                  <a:pt x="928009" y="14490"/>
                </a:lnTo>
                <a:lnTo>
                  <a:pt x="869995" y="4830"/>
                </a:lnTo>
                <a:lnTo>
                  <a:pt x="802335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330536" y="4493954"/>
            <a:ext cx="227329" cy="281305"/>
          </a:xfrm>
          <a:custGeom>
            <a:avLst/>
            <a:gdLst/>
            <a:ahLst/>
            <a:cxnLst/>
            <a:rect l="l" t="t" r="r" b="b"/>
            <a:pathLst>
              <a:path w="227329" h="281304">
                <a:moveTo>
                  <a:pt x="115989" y="0"/>
                </a:moveTo>
                <a:lnTo>
                  <a:pt x="72502" y="14490"/>
                </a:lnTo>
                <a:lnTo>
                  <a:pt x="33839" y="43470"/>
                </a:lnTo>
                <a:lnTo>
                  <a:pt x="9665" y="96794"/>
                </a:lnTo>
                <a:lnTo>
                  <a:pt x="0" y="125968"/>
                </a:lnTo>
                <a:lnTo>
                  <a:pt x="0" y="169632"/>
                </a:lnTo>
                <a:lnTo>
                  <a:pt x="4823" y="213180"/>
                </a:lnTo>
                <a:lnTo>
                  <a:pt x="19331" y="247106"/>
                </a:lnTo>
                <a:lnTo>
                  <a:pt x="43505" y="281032"/>
                </a:lnTo>
                <a:lnTo>
                  <a:pt x="86991" y="271353"/>
                </a:lnTo>
                <a:lnTo>
                  <a:pt x="145005" y="261654"/>
                </a:lnTo>
                <a:lnTo>
                  <a:pt x="198157" y="261654"/>
                </a:lnTo>
                <a:lnTo>
                  <a:pt x="217489" y="227728"/>
                </a:lnTo>
                <a:lnTo>
                  <a:pt x="227155" y="188952"/>
                </a:lnTo>
                <a:lnTo>
                  <a:pt x="227155" y="130798"/>
                </a:lnTo>
                <a:lnTo>
                  <a:pt x="222331" y="101624"/>
                </a:lnTo>
                <a:lnTo>
                  <a:pt x="207823" y="72644"/>
                </a:lnTo>
                <a:lnTo>
                  <a:pt x="198157" y="48300"/>
                </a:lnTo>
                <a:lnTo>
                  <a:pt x="178826" y="28980"/>
                </a:lnTo>
                <a:lnTo>
                  <a:pt x="159494" y="14490"/>
                </a:lnTo>
                <a:lnTo>
                  <a:pt x="135320" y="4830"/>
                </a:lnTo>
                <a:lnTo>
                  <a:pt x="11598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374041" y="4484100"/>
            <a:ext cx="96657" cy="1746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13862" y="4464780"/>
            <a:ext cx="178826" cy="22780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6987372" y="5060985"/>
            <a:ext cx="1479550" cy="921385"/>
          </a:xfrm>
          <a:custGeom>
            <a:avLst/>
            <a:gdLst/>
            <a:ahLst/>
            <a:cxnLst/>
            <a:rect l="l" t="t" r="r" b="b"/>
            <a:pathLst>
              <a:path w="1479550" h="921385">
                <a:moveTo>
                  <a:pt x="1225080" y="591335"/>
                </a:moveTo>
                <a:lnTo>
                  <a:pt x="1077819" y="591335"/>
                </a:lnTo>
                <a:lnTo>
                  <a:pt x="1106816" y="630111"/>
                </a:lnTo>
                <a:lnTo>
                  <a:pt x="1164830" y="717362"/>
                </a:lnTo>
                <a:lnTo>
                  <a:pt x="1222825" y="824010"/>
                </a:lnTo>
                <a:lnTo>
                  <a:pt x="1242156" y="872484"/>
                </a:lnTo>
                <a:lnTo>
                  <a:pt x="1246979" y="896712"/>
                </a:lnTo>
                <a:lnTo>
                  <a:pt x="1246979" y="920939"/>
                </a:lnTo>
                <a:lnTo>
                  <a:pt x="1295327" y="920939"/>
                </a:lnTo>
                <a:lnTo>
                  <a:pt x="1362988" y="901561"/>
                </a:lnTo>
                <a:lnTo>
                  <a:pt x="1401651" y="882164"/>
                </a:lnTo>
                <a:lnTo>
                  <a:pt x="1440314" y="853087"/>
                </a:lnTo>
                <a:lnTo>
                  <a:pt x="1479073" y="809461"/>
                </a:lnTo>
                <a:lnTo>
                  <a:pt x="1459645" y="804612"/>
                </a:lnTo>
                <a:lnTo>
                  <a:pt x="1420982" y="790083"/>
                </a:lnTo>
                <a:lnTo>
                  <a:pt x="1396828" y="785234"/>
                </a:lnTo>
                <a:lnTo>
                  <a:pt x="1295327" y="785234"/>
                </a:lnTo>
                <a:lnTo>
                  <a:pt x="1280819" y="722211"/>
                </a:lnTo>
                <a:lnTo>
                  <a:pt x="1256645" y="659208"/>
                </a:lnTo>
                <a:lnTo>
                  <a:pt x="1225080" y="591335"/>
                </a:lnTo>
                <a:close/>
              </a:path>
              <a:path w="1479550" h="921385">
                <a:moveTo>
                  <a:pt x="28997" y="96929"/>
                </a:moveTo>
                <a:lnTo>
                  <a:pt x="19331" y="135705"/>
                </a:lnTo>
                <a:lnTo>
                  <a:pt x="14488" y="184180"/>
                </a:lnTo>
                <a:lnTo>
                  <a:pt x="4823" y="247203"/>
                </a:lnTo>
                <a:lnTo>
                  <a:pt x="0" y="315055"/>
                </a:lnTo>
                <a:lnTo>
                  <a:pt x="9665" y="470159"/>
                </a:lnTo>
                <a:lnTo>
                  <a:pt x="28997" y="552560"/>
                </a:lnTo>
                <a:lnTo>
                  <a:pt x="57994" y="630111"/>
                </a:lnTo>
                <a:lnTo>
                  <a:pt x="77326" y="664057"/>
                </a:lnTo>
                <a:lnTo>
                  <a:pt x="101500" y="697983"/>
                </a:lnTo>
                <a:lnTo>
                  <a:pt x="130497" y="731910"/>
                </a:lnTo>
                <a:lnTo>
                  <a:pt x="159494" y="760987"/>
                </a:lnTo>
                <a:lnTo>
                  <a:pt x="198157" y="785234"/>
                </a:lnTo>
                <a:lnTo>
                  <a:pt x="236820" y="804612"/>
                </a:lnTo>
                <a:lnTo>
                  <a:pt x="280326" y="824010"/>
                </a:lnTo>
                <a:lnTo>
                  <a:pt x="333497" y="838538"/>
                </a:lnTo>
                <a:lnTo>
                  <a:pt x="454329" y="848237"/>
                </a:lnTo>
                <a:lnTo>
                  <a:pt x="594492" y="838538"/>
                </a:lnTo>
                <a:lnTo>
                  <a:pt x="676661" y="819160"/>
                </a:lnTo>
                <a:lnTo>
                  <a:pt x="763653" y="799763"/>
                </a:lnTo>
                <a:lnTo>
                  <a:pt x="782984" y="785234"/>
                </a:lnTo>
                <a:lnTo>
                  <a:pt x="1077819" y="591335"/>
                </a:lnTo>
                <a:lnTo>
                  <a:pt x="1225080" y="591335"/>
                </a:lnTo>
                <a:lnTo>
                  <a:pt x="1222825" y="586486"/>
                </a:lnTo>
                <a:lnTo>
                  <a:pt x="1206256" y="557409"/>
                </a:lnTo>
                <a:lnTo>
                  <a:pt x="802316" y="557409"/>
                </a:lnTo>
                <a:lnTo>
                  <a:pt x="886376" y="169632"/>
                </a:lnTo>
                <a:lnTo>
                  <a:pt x="406000" y="169632"/>
                </a:lnTo>
                <a:lnTo>
                  <a:pt x="318989" y="164802"/>
                </a:lnTo>
                <a:lnTo>
                  <a:pt x="227155" y="150253"/>
                </a:lnTo>
                <a:lnTo>
                  <a:pt x="130497" y="130856"/>
                </a:lnTo>
                <a:lnTo>
                  <a:pt x="28997" y="96929"/>
                </a:lnTo>
                <a:close/>
              </a:path>
              <a:path w="1479550" h="921385">
                <a:moveTo>
                  <a:pt x="1362988" y="780384"/>
                </a:moveTo>
                <a:lnTo>
                  <a:pt x="1329148" y="780384"/>
                </a:lnTo>
                <a:lnTo>
                  <a:pt x="1295327" y="785234"/>
                </a:lnTo>
                <a:lnTo>
                  <a:pt x="1396828" y="785234"/>
                </a:lnTo>
                <a:lnTo>
                  <a:pt x="1362988" y="780384"/>
                </a:lnTo>
                <a:close/>
              </a:path>
              <a:path w="1479550" h="921385">
                <a:moveTo>
                  <a:pt x="1014982" y="421684"/>
                </a:moveTo>
                <a:lnTo>
                  <a:pt x="971495" y="421684"/>
                </a:lnTo>
                <a:lnTo>
                  <a:pt x="802316" y="557409"/>
                </a:lnTo>
                <a:lnTo>
                  <a:pt x="1206256" y="557409"/>
                </a:lnTo>
                <a:lnTo>
                  <a:pt x="1203493" y="552560"/>
                </a:lnTo>
                <a:lnTo>
                  <a:pt x="1179319" y="518633"/>
                </a:lnTo>
                <a:lnTo>
                  <a:pt x="1150322" y="484707"/>
                </a:lnTo>
                <a:lnTo>
                  <a:pt x="1087485" y="441082"/>
                </a:lnTo>
                <a:lnTo>
                  <a:pt x="1014982" y="421684"/>
                </a:lnTo>
                <a:close/>
              </a:path>
              <a:path w="1479550" h="921385">
                <a:moveTo>
                  <a:pt x="923147" y="0"/>
                </a:moveTo>
                <a:lnTo>
                  <a:pt x="860329" y="43625"/>
                </a:lnTo>
                <a:lnTo>
                  <a:pt x="787827" y="82401"/>
                </a:lnTo>
                <a:lnTo>
                  <a:pt x="739498" y="106628"/>
                </a:lnTo>
                <a:lnTo>
                  <a:pt x="686326" y="126026"/>
                </a:lnTo>
                <a:lnTo>
                  <a:pt x="628332" y="140555"/>
                </a:lnTo>
                <a:lnTo>
                  <a:pt x="560652" y="155103"/>
                </a:lnTo>
                <a:lnTo>
                  <a:pt x="488169" y="164802"/>
                </a:lnTo>
                <a:lnTo>
                  <a:pt x="406000" y="169632"/>
                </a:lnTo>
                <a:lnTo>
                  <a:pt x="886376" y="169632"/>
                </a:lnTo>
                <a:lnTo>
                  <a:pt x="923147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813862" y="5720193"/>
            <a:ext cx="502920" cy="538480"/>
          </a:xfrm>
          <a:custGeom>
            <a:avLst/>
            <a:gdLst/>
            <a:ahLst/>
            <a:cxnLst/>
            <a:rect l="l" t="t" r="r" b="b"/>
            <a:pathLst>
              <a:path w="502920" h="538479">
                <a:moveTo>
                  <a:pt x="82168" y="0"/>
                </a:moveTo>
                <a:lnTo>
                  <a:pt x="0" y="72702"/>
                </a:lnTo>
                <a:lnTo>
                  <a:pt x="33839" y="92080"/>
                </a:lnTo>
                <a:lnTo>
                  <a:pt x="67660" y="116327"/>
                </a:lnTo>
                <a:lnTo>
                  <a:pt x="106342" y="150253"/>
                </a:lnTo>
                <a:lnTo>
                  <a:pt x="125674" y="174500"/>
                </a:lnTo>
                <a:lnTo>
                  <a:pt x="145005" y="203577"/>
                </a:lnTo>
                <a:lnTo>
                  <a:pt x="159494" y="237504"/>
                </a:lnTo>
                <a:lnTo>
                  <a:pt x="178826" y="276280"/>
                </a:lnTo>
                <a:lnTo>
                  <a:pt x="188492" y="319905"/>
                </a:lnTo>
                <a:lnTo>
                  <a:pt x="198157" y="368379"/>
                </a:lnTo>
                <a:lnTo>
                  <a:pt x="203000" y="421703"/>
                </a:lnTo>
                <a:lnTo>
                  <a:pt x="203000" y="479857"/>
                </a:lnTo>
                <a:lnTo>
                  <a:pt x="212666" y="489556"/>
                </a:lnTo>
                <a:lnTo>
                  <a:pt x="246505" y="508934"/>
                </a:lnTo>
                <a:lnTo>
                  <a:pt x="275503" y="518633"/>
                </a:lnTo>
                <a:lnTo>
                  <a:pt x="304500" y="523483"/>
                </a:lnTo>
                <a:lnTo>
                  <a:pt x="343163" y="533181"/>
                </a:lnTo>
                <a:lnTo>
                  <a:pt x="386669" y="533181"/>
                </a:lnTo>
                <a:lnTo>
                  <a:pt x="425332" y="538031"/>
                </a:lnTo>
                <a:lnTo>
                  <a:pt x="459171" y="538031"/>
                </a:lnTo>
                <a:lnTo>
                  <a:pt x="488169" y="533181"/>
                </a:lnTo>
                <a:lnTo>
                  <a:pt x="497834" y="528332"/>
                </a:lnTo>
                <a:lnTo>
                  <a:pt x="502658" y="523483"/>
                </a:lnTo>
                <a:lnTo>
                  <a:pt x="502658" y="513784"/>
                </a:lnTo>
                <a:lnTo>
                  <a:pt x="492992" y="504104"/>
                </a:lnTo>
                <a:lnTo>
                  <a:pt x="473660" y="489556"/>
                </a:lnTo>
                <a:lnTo>
                  <a:pt x="444663" y="470159"/>
                </a:lnTo>
                <a:lnTo>
                  <a:pt x="348006" y="426533"/>
                </a:lnTo>
                <a:lnTo>
                  <a:pt x="289992" y="290828"/>
                </a:lnTo>
                <a:lnTo>
                  <a:pt x="251329" y="213276"/>
                </a:lnTo>
                <a:lnTo>
                  <a:pt x="207823" y="135705"/>
                </a:lnTo>
                <a:lnTo>
                  <a:pt x="164337" y="67852"/>
                </a:lnTo>
                <a:lnTo>
                  <a:pt x="120831" y="19378"/>
                </a:lnTo>
                <a:lnTo>
                  <a:pt x="101500" y="4849"/>
                </a:lnTo>
                <a:lnTo>
                  <a:pt x="82168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581865" y="5027039"/>
            <a:ext cx="532130" cy="494665"/>
          </a:xfrm>
          <a:custGeom>
            <a:avLst/>
            <a:gdLst/>
            <a:ahLst/>
            <a:cxnLst/>
            <a:rect l="l" t="t" r="r" b="b"/>
            <a:pathLst>
              <a:path w="532129" h="494664">
                <a:moveTo>
                  <a:pt x="91834" y="349001"/>
                </a:moveTo>
                <a:lnTo>
                  <a:pt x="0" y="441101"/>
                </a:lnTo>
                <a:lnTo>
                  <a:pt x="14508" y="460479"/>
                </a:lnTo>
                <a:lnTo>
                  <a:pt x="28997" y="475027"/>
                </a:lnTo>
                <a:lnTo>
                  <a:pt x="53171" y="484726"/>
                </a:lnTo>
                <a:lnTo>
                  <a:pt x="82168" y="494406"/>
                </a:lnTo>
                <a:lnTo>
                  <a:pt x="145005" y="494406"/>
                </a:lnTo>
                <a:lnTo>
                  <a:pt x="217489" y="489575"/>
                </a:lnTo>
                <a:lnTo>
                  <a:pt x="289992" y="479877"/>
                </a:lnTo>
                <a:lnTo>
                  <a:pt x="348006" y="470178"/>
                </a:lnTo>
                <a:lnTo>
                  <a:pt x="406000" y="455630"/>
                </a:lnTo>
                <a:lnTo>
                  <a:pt x="463995" y="397476"/>
                </a:lnTo>
                <a:lnTo>
                  <a:pt x="467861" y="392626"/>
                </a:lnTo>
                <a:lnTo>
                  <a:pt x="299657" y="392626"/>
                </a:lnTo>
                <a:lnTo>
                  <a:pt x="265837" y="387777"/>
                </a:lnTo>
                <a:lnTo>
                  <a:pt x="227174" y="382928"/>
                </a:lnTo>
                <a:lnTo>
                  <a:pt x="159494" y="368399"/>
                </a:lnTo>
                <a:lnTo>
                  <a:pt x="111165" y="353850"/>
                </a:lnTo>
                <a:lnTo>
                  <a:pt x="91834" y="349001"/>
                </a:lnTo>
                <a:close/>
              </a:path>
              <a:path w="532129" h="494664">
                <a:moveTo>
                  <a:pt x="512323" y="0"/>
                </a:moveTo>
                <a:lnTo>
                  <a:pt x="468837" y="0"/>
                </a:lnTo>
                <a:lnTo>
                  <a:pt x="444663" y="4849"/>
                </a:lnTo>
                <a:lnTo>
                  <a:pt x="415666" y="9698"/>
                </a:lnTo>
                <a:lnTo>
                  <a:pt x="372160" y="58173"/>
                </a:lnTo>
                <a:lnTo>
                  <a:pt x="352829" y="92099"/>
                </a:lnTo>
                <a:lnTo>
                  <a:pt x="348006" y="106647"/>
                </a:lnTo>
                <a:lnTo>
                  <a:pt x="348006" y="116346"/>
                </a:lnTo>
                <a:lnTo>
                  <a:pt x="352829" y="126026"/>
                </a:lnTo>
                <a:lnTo>
                  <a:pt x="357671" y="130875"/>
                </a:lnTo>
                <a:lnTo>
                  <a:pt x="372160" y="140574"/>
                </a:lnTo>
                <a:lnTo>
                  <a:pt x="410823" y="140574"/>
                </a:lnTo>
                <a:lnTo>
                  <a:pt x="430155" y="208427"/>
                </a:lnTo>
                <a:lnTo>
                  <a:pt x="434997" y="261751"/>
                </a:lnTo>
                <a:lnTo>
                  <a:pt x="430155" y="305376"/>
                </a:lnTo>
                <a:lnTo>
                  <a:pt x="415666" y="339302"/>
                </a:lnTo>
                <a:lnTo>
                  <a:pt x="396334" y="363549"/>
                </a:lnTo>
                <a:lnTo>
                  <a:pt x="367337" y="378078"/>
                </a:lnTo>
                <a:lnTo>
                  <a:pt x="333497" y="387777"/>
                </a:lnTo>
                <a:lnTo>
                  <a:pt x="299657" y="392626"/>
                </a:lnTo>
                <a:lnTo>
                  <a:pt x="467861" y="392626"/>
                </a:lnTo>
                <a:lnTo>
                  <a:pt x="483326" y="373229"/>
                </a:lnTo>
                <a:lnTo>
                  <a:pt x="497834" y="344152"/>
                </a:lnTo>
                <a:lnTo>
                  <a:pt x="517166" y="285978"/>
                </a:lnTo>
                <a:lnTo>
                  <a:pt x="521989" y="232674"/>
                </a:lnTo>
                <a:lnTo>
                  <a:pt x="517166" y="184199"/>
                </a:lnTo>
                <a:lnTo>
                  <a:pt x="512323" y="145423"/>
                </a:lnTo>
                <a:lnTo>
                  <a:pt x="502658" y="111497"/>
                </a:lnTo>
                <a:lnTo>
                  <a:pt x="517166" y="82401"/>
                </a:lnTo>
                <a:lnTo>
                  <a:pt x="526832" y="58173"/>
                </a:lnTo>
                <a:lnTo>
                  <a:pt x="531655" y="38775"/>
                </a:lnTo>
                <a:lnTo>
                  <a:pt x="531655" y="24246"/>
                </a:lnTo>
                <a:lnTo>
                  <a:pt x="521989" y="4849"/>
                </a:lnTo>
                <a:lnTo>
                  <a:pt x="51232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6528084" y="4372622"/>
            <a:ext cx="589915" cy="1076325"/>
          </a:xfrm>
          <a:custGeom>
            <a:avLst/>
            <a:gdLst/>
            <a:ahLst/>
            <a:cxnLst/>
            <a:rect l="l" t="t" r="r" b="b"/>
            <a:pathLst>
              <a:path w="589914" h="1076325">
                <a:moveTo>
                  <a:pt x="275619" y="0"/>
                </a:moveTo>
                <a:lnTo>
                  <a:pt x="212781" y="0"/>
                </a:lnTo>
                <a:lnTo>
                  <a:pt x="174118" y="4830"/>
                </a:lnTo>
                <a:lnTo>
                  <a:pt x="43619" y="150311"/>
                </a:lnTo>
                <a:lnTo>
                  <a:pt x="24286" y="222956"/>
                </a:lnTo>
                <a:lnTo>
                  <a:pt x="9786" y="305434"/>
                </a:lnTo>
                <a:lnTo>
                  <a:pt x="119" y="402364"/>
                </a:lnTo>
                <a:lnTo>
                  <a:pt x="0" y="585962"/>
                </a:lnTo>
                <a:lnTo>
                  <a:pt x="4953" y="610791"/>
                </a:lnTo>
                <a:lnTo>
                  <a:pt x="14619" y="654416"/>
                </a:lnTo>
                <a:lnTo>
                  <a:pt x="29119" y="698041"/>
                </a:lnTo>
                <a:lnTo>
                  <a:pt x="48452" y="736817"/>
                </a:lnTo>
                <a:lnTo>
                  <a:pt x="589785" y="1076120"/>
                </a:lnTo>
                <a:lnTo>
                  <a:pt x="488285" y="872542"/>
                </a:lnTo>
                <a:lnTo>
                  <a:pt x="294950" y="765914"/>
                </a:lnTo>
                <a:lnTo>
                  <a:pt x="164453" y="683512"/>
                </a:lnTo>
                <a:lnTo>
                  <a:pt x="120953" y="659266"/>
                </a:lnTo>
                <a:lnTo>
                  <a:pt x="101619" y="644737"/>
                </a:lnTo>
                <a:lnTo>
                  <a:pt x="96785" y="572015"/>
                </a:lnTo>
                <a:lnTo>
                  <a:pt x="91952" y="504162"/>
                </a:lnTo>
                <a:lnTo>
                  <a:pt x="91952" y="416912"/>
                </a:lnTo>
                <a:lnTo>
                  <a:pt x="106452" y="286133"/>
                </a:lnTo>
                <a:lnTo>
                  <a:pt x="116118" y="247299"/>
                </a:lnTo>
                <a:lnTo>
                  <a:pt x="140284" y="184315"/>
                </a:lnTo>
                <a:lnTo>
                  <a:pt x="183784" y="145481"/>
                </a:lnTo>
                <a:lnTo>
                  <a:pt x="293989" y="145481"/>
                </a:lnTo>
                <a:lnTo>
                  <a:pt x="299793" y="135821"/>
                </a:lnTo>
                <a:lnTo>
                  <a:pt x="396450" y="111478"/>
                </a:lnTo>
                <a:lnTo>
                  <a:pt x="391608" y="87327"/>
                </a:lnTo>
                <a:lnTo>
                  <a:pt x="381942" y="68007"/>
                </a:lnTo>
                <a:lnTo>
                  <a:pt x="367453" y="43663"/>
                </a:lnTo>
                <a:lnTo>
                  <a:pt x="343279" y="19513"/>
                </a:lnTo>
                <a:lnTo>
                  <a:pt x="323947" y="14683"/>
                </a:lnTo>
                <a:lnTo>
                  <a:pt x="304616" y="4830"/>
                </a:lnTo>
                <a:lnTo>
                  <a:pt x="275619" y="0"/>
                </a:lnTo>
                <a:close/>
              </a:path>
              <a:path w="589914" h="1076325">
                <a:moveTo>
                  <a:pt x="293989" y="145481"/>
                </a:moveTo>
                <a:lnTo>
                  <a:pt x="183784" y="145481"/>
                </a:lnTo>
                <a:lnTo>
                  <a:pt x="198292" y="155141"/>
                </a:lnTo>
                <a:lnTo>
                  <a:pt x="227290" y="169632"/>
                </a:lnTo>
                <a:lnTo>
                  <a:pt x="246621" y="174462"/>
                </a:lnTo>
                <a:lnTo>
                  <a:pt x="265953" y="169632"/>
                </a:lnTo>
                <a:lnTo>
                  <a:pt x="285284" y="159971"/>
                </a:lnTo>
                <a:lnTo>
                  <a:pt x="293989" y="14548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190865" y="3873386"/>
            <a:ext cx="648335" cy="659765"/>
          </a:xfrm>
          <a:custGeom>
            <a:avLst/>
            <a:gdLst/>
            <a:ahLst/>
            <a:cxnLst/>
            <a:rect l="l" t="t" r="r" b="b"/>
            <a:pathLst>
              <a:path w="648334" h="659764">
                <a:moveTo>
                  <a:pt x="198157" y="363607"/>
                </a:moveTo>
                <a:lnTo>
                  <a:pt x="207823" y="504066"/>
                </a:lnTo>
                <a:lnTo>
                  <a:pt x="217489" y="605884"/>
                </a:lnTo>
                <a:lnTo>
                  <a:pt x="222331" y="659208"/>
                </a:lnTo>
                <a:lnTo>
                  <a:pt x="280403" y="494406"/>
                </a:lnTo>
                <a:lnTo>
                  <a:pt x="517127" y="494406"/>
                </a:lnTo>
                <a:lnTo>
                  <a:pt x="526774" y="484745"/>
                </a:lnTo>
                <a:lnTo>
                  <a:pt x="551083" y="465425"/>
                </a:lnTo>
                <a:lnTo>
                  <a:pt x="589669" y="426591"/>
                </a:lnTo>
                <a:lnTo>
                  <a:pt x="352752" y="426591"/>
                </a:lnTo>
                <a:lnTo>
                  <a:pt x="314166" y="421761"/>
                </a:lnTo>
                <a:lnTo>
                  <a:pt x="280403" y="412101"/>
                </a:lnTo>
                <a:lnTo>
                  <a:pt x="198157" y="363607"/>
                </a:lnTo>
                <a:close/>
              </a:path>
              <a:path w="648334" h="659764">
                <a:moveTo>
                  <a:pt x="517127" y="494406"/>
                </a:moveTo>
                <a:lnTo>
                  <a:pt x="280403" y="494406"/>
                </a:lnTo>
                <a:lnTo>
                  <a:pt x="314166" y="508896"/>
                </a:lnTo>
                <a:lnTo>
                  <a:pt x="343105" y="518749"/>
                </a:lnTo>
                <a:lnTo>
                  <a:pt x="377061" y="528409"/>
                </a:lnTo>
                <a:lnTo>
                  <a:pt x="415647" y="533239"/>
                </a:lnTo>
                <a:lnTo>
                  <a:pt x="439763" y="528409"/>
                </a:lnTo>
                <a:lnTo>
                  <a:pt x="459249" y="523579"/>
                </a:lnTo>
                <a:lnTo>
                  <a:pt x="507481" y="504066"/>
                </a:lnTo>
                <a:lnTo>
                  <a:pt x="517127" y="494406"/>
                </a:lnTo>
                <a:close/>
              </a:path>
              <a:path w="648334" h="659764">
                <a:moveTo>
                  <a:pt x="558762" y="106647"/>
                </a:moveTo>
                <a:lnTo>
                  <a:pt x="241663" y="106647"/>
                </a:lnTo>
                <a:lnTo>
                  <a:pt x="275580" y="111478"/>
                </a:lnTo>
                <a:lnTo>
                  <a:pt x="314166" y="116308"/>
                </a:lnTo>
                <a:lnTo>
                  <a:pt x="381884" y="135821"/>
                </a:lnTo>
                <a:lnTo>
                  <a:pt x="444586" y="159971"/>
                </a:lnTo>
                <a:lnTo>
                  <a:pt x="473718" y="174462"/>
                </a:lnTo>
                <a:lnTo>
                  <a:pt x="493011" y="193975"/>
                </a:lnTo>
                <a:lnTo>
                  <a:pt x="517127" y="218126"/>
                </a:lnTo>
                <a:lnTo>
                  <a:pt x="531597" y="242469"/>
                </a:lnTo>
                <a:lnTo>
                  <a:pt x="541244" y="281110"/>
                </a:lnTo>
                <a:lnTo>
                  <a:pt x="536420" y="305453"/>
                </a:lnTo>
                <a:lnTo>
                  <a:pt x="526774" y="329604"/>
                </a:lnTo>
                <a:lnTo>
                  <a:pt x="507481" y="358777"/>
                </a:lnTo>
                <a:lnTo>
                  <a:pt x="483365" y="378097"/>
                </a:lnTo>
                <a:lnTo>
                  <a:pt x="454232" y="402441"/>
                </a:lnTo>
                <a:lnTo>
                  <a:pt x="420470" y="416931"/>
                </a:lnTo>
                <a:lnTo>
                  <a:pt x="386707" y="426591"/>
                </a:lnTo>
                <a:lnTo>
                  <a:pt x="589669" y="426591"/>
                </a:lnTo>
                <a:lnTo>
                  <a:pt x="618608" y="382928"/>
                </a:lnTo>
                <a:lnTo>
                  <a:pt x="633078" y="358777"/>
                </a:lnTo>
                <a:lnTo>
                  <a:pt x="637901" y="334434"/>
                </a:lnTo>
                <a:lnTo>
                  <a:pt x="647741" y="310283"/>
                </a:lnTo>
                <a:lnTo>
                  <a:pt x="647741" y="281110"/>
                </a:lnTo>
                <a:lnTo>
                  <a:pt x="642917" y="237639"/>
                </a:lnTo>
                <a:lnTo>
                  <a:pt x="628255" y="193975"/>
                </a:lnTo>
                <a:lnTo>
                  <a:pt x="599315" y="150311"/>
                </a:lnTo>
                <a:lnTo>
                  <a:pt x="565553" y="111478"/>
                </a:lnTo>
                <a:lnTo>
                  <a:pt x="558762" y="106647"/>
                </a:lnTo>
                <a:close/>
              </a:path>
              <a:path w="648334" h="659764">
                <a:moveTo>
                  <a:pt x="241663" y="0"/>
                </a:moveTo>
                <a:lnTo>
                  <a:pt x="207823" y="0"/>
                </a:lnTo>
                <a:lnTo>
                  <a:pt x="169160" y="4830"/>
                </a:lnTo>
                <a:lnTo>
                  <a:pt x="101500" y="29173"/>
                </a:lnTo>
                <a:lnTo>
                  <a:pt x="67660" y="48493"/>
                </a:lnTo>
                <a:lnTo>
                  <a:pt x="9665" y="111478"/>
                </a:lnTo>
                <a:lnTo>
                  <a:pt x="0" y="130991"/>
                </a:lnTo>
                <a:lnTo>
                  <a:pt x="0" y="159971"/>
                </a:lnTo>
                <a:lnTo>
                  <a:pt x="4823" y="189145"/>
                </a:lnTo>
                <a:lnTo>
                  <a:pt x="19331" y="218126"/>
                </a:lnTo>
                <a:lnTo>
                  <a:pt x="38663" y="242469"/>
                </a:lnTo>
                <a:lnTo>
                  <a:pt x="67660" y="256959"/>
                </a:lnTo>
                <a:lnTo>
                  <a:pt x="120831" y="164802"/>
                </a:lnTo>
                <a:lnTo>
                  <a:pt x="106323" y="155141"/>
                </a:lnTo>
                <a:lnTo>
                  <a:pt x="115989" y="145481"/>
                </a:lnTo>
                <a:lnTo>
                  <a:pt x="144986" y="126161"/>
                </a:lnTo>
                <a:lnTo>
                  <a:pt x="149828" y="126161"/>
                </a:lnTo>
                <a:lnTo>
                  <a:pt x="169160" y="121138"/>
                </a:lnTo>
                <a:lnTo>
                  <a:pt x="188492" y="111478"/>
                </a:lnTo>
                <a:lnTo>
                  <a:pt x="241663" y="106647"/>
                </a:lnTo>
                <a:lnTo>
                  <a:pt x="558762" y="106647"/>
                </a:lnTo>
                <a:lnTo>
                  <a:pt x="531597" y="87327"/>
                </a:lnTo>
                <a:lnTo>
                  <a:pt x="497834" y="67814"/>
                </a:lnTo>
                <a:lnTo>
                  <a:pt x="420470" y="29173"/>
                </a:lnTo>
                <a:lnTo>
                  <a:pt x="333459" y="9660"/>
                </a:lnTo>
                <a:lnTo>
                  <a:pt x="285226" y="4830"/>
                </a:lnTo>
                <a:lnTo>
                  <a:pt x="241663" y="0"/>
                </a:lnTo>
                <a:close/>
              </a:path>
            </a:pathLst>
          </a:custGeom>
          <a:solidFill>
            <a:srgbClr val="8BC53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331029" y="4556938"/>
            <a:ext cx="174003" cy="174423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224686" y="4004378"/>
            <a:ext cx="154671" cy="15011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659191" y="4842859"/>
            <a:ext cx="261620" cy="155575"/>
          </a:xfrm>
          <a:custGeom>
            <a:avLst/>
            <a:gdLst/>
            <a:ahLst/>
            <a:cxnLst/>
            <a:rect l="l" t="t" r="r" b="b"/>
            <a:pathLst>
              <a:path w="261620" h="155575">
                <a:moveTo>
                  <a:pt x="145005" y="0"/>
                </a:moveTo>
                <a:lnTo>
                  <a:pt x="120831" y="4849"/>
                </a:lnTo>
                <a:lnTo>
                  <a:pt x="96676" y="14528"/>
                </a:lnTo>
                <a:lnTo>
                  <a:pt x="82168" y="29077"/>
                </a:lnTo>
                <a:lnTo>
                  <a:pt x="62837" y="43625"/>
                </a:lnTo>
                <a:lnTo>
                  <a:pt x="33839" y="82401"/>
                </a:lnTo>
                <a:lnTo>
                  <a:pt x="14508" y="116327"/>
                </a:lnTo>
                <a:lnTo>
                  <a:pt x="0" y="155103"/>
                </a:lnTo>
                <a:lnTo>
                  <a:pt x="19331" y="126026"/>
                </a:lnTo>
                <a:lnTo>
                  <a:pt x="43505" y="101779"/>
                </a:lnTo>
                <a:lnTo>
                  <a:pt x="67679" y="82401"/>
                </a:lnTo>
                <a:lnTo>
                  <a:pt x="87011" y="63003"/>
                </a:lnTo>
                <a:lnTo>
                  <a:pt x="111165" y="53323"/>
                </a:lnTo>
                <a:lnTo>
                  <a:pt x="130497" y="48474"/>
                </a:lnTo>
                <a:lnTo>
                  <a:pt x="174003" y="38775"/>
                </a:lnTo>
                <a:lnTo>
                  <a:pt x="238461" y="38775"/>
                </a:lnTo>
                <a:lnTo>
                  <a:pt x="227174" y="29077"/>
                </a:lnTo>
                <a:lnTo>
                  <a:pt x="198177" y="14528"/>
                </a:lnTo>
                <a:lnTo>
                  <a:pt x="169179" y="4849"/>
                </a:lnTo>
                <a:lnTo>
                  <a:pt x="145005" y="0"/>
                </a:lnTo>
                <a:close/>
              </a:path>
              <a:path w="261620" h="155575">
                <a:moveTo>
                  <a:pt x="238461" y="38775"/>
                </a:moveTo>
                <a:lnTo>
                  <a:pt x="207842" y="38775"/>
                </a:lnTo>
                <a:lnTo>
                  <a:pt x="236840" y="48474"/>
                </a:lnTo>
                <a:lnTo>
                  <a:pt x="261014" y="58154"/>
                </a:lnTo>
                <a:lnTo>
                  <a:pt x="238461" y="3877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29980" y="152400"/>
            <a:ext cx="4876800" cy="136704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sz="8800" dirty="0"/>
              <a:t>M</a:t>
            </a:r>
            <a:r>
              <a:rPr sz="8800" spc="-20" dirty="0"/>
              <a:t>e</a:t>
            </a:r>
            <a:r>
              <a:rPr sz="8800" dirty="0"/>
              <a:t>thod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2400" y="1676400"/>
            <a:ext cx="8839199" cy="4522392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000" dirty="0">
                <a:latin typeface="Calibri"/>
                <a:cs typeface="Calibri"/>
              </a:rPr>
              <a:t>Needs </a:t>
            </a:r>
            <a:r>
              <a:rPr sz="4000" spc="-25" dirty="0">
                <a:latin typeface="Calibri"/>
                <a:cs typeface="Calibri"/>
              </a:rPr>
              <a:t>to </a:t>
            </a:r>
            <a:r>
              <a:rPr sz="4000" spc="-15" dirty="0">
                <a:latin typeface="Calibri"/>
                <a:cs typeface="Calibri"/>
              </a:rPr>
              <a:t>provide </a:t>
            </a:r>
            <a:r>
              <a:rPr sz="4000" spc="-10" dirty="0">
                <a:latin typeface="Calibri"/>
                <a:cs typeface="Calibri"/>
              </a:rPr>
              <a:t>sufficient</a:t>
            </a:r>
            <a:r>
              <a:rPr sz="4000" spc="25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methodological</a:t>
            </a:r>
            <a:endParaRPr sz="4000" dirty="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4000" spc="-10" dirty="0">
                <a:latin typeface="Calibri"/>
                <a:cs typeface="Calibri"/>
              </a:rPr>
              <a:t>detail </a:t>
            </a:r>
            <a:r>
              <a:rPr sz="4000" spc="-5" dirty="0">
                <a:latin typeface="Calibri"/>
                <a:cs typeface="Calibri"/>
              </a:rPr>
              <a:t>about </a:t>
            </a:r>
            <a:r>
              <a:rPr sz="4000" dirty="0">
                <a:latin typeface="Calibri"/>
                <a:cs typeface="Calibri"/>
              </a:rPr>
              <a:t>the </a:t>
            </a:r>
            <a:r>
              <a:rPr sz="4000" spc="-10" dirty="0">
                <a:latin typeface="Calibri"/>
                <a:cs typeface="Calibri"/>
              </a:rPr>
              <a:t>study </a:t>
            </a:r>
            <a:r>
              <a:rPr sz="4000" dirty="0">
                <a:latin typeface="Calibri"/>
                <a:cs typeface="Calibri"/>
              </a:rPr>
              <a:t>so</a:t>
            </a:r>
            <a:r>
              <a:rPr sz="4000" spc="40" dirty="0">
                <a:latin typeface="Calibri"/>
                <a:cs typeface="Calibri"/>
              </a:rPr>
              <a:t> </a:t>
            </a:r>
            <a:r>
              <a:rPr sz="4000" spc="-15" dirty="0">
                <a:latin typeface="Calibri"/>
                <a:cs typeface="Calibri"/>
              </a:rPr>
              <a:t>that:-</a:t>
            </a:r>
            <a:endParaRPr sz="4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4650" dirty="0">
              <a:latin typeface="Times New Roman"/>
              <a:cs typeface="Times New Roman"/>
            </a:endParaRPr>
          </a:p>
          <a:p>
            <a:pPr marL="422909" indent="-410209">
              <a:lnSpc>
                <a:spcPct val="100000"/>
              </a:lnSpc>
              <a:spcBef>
                <a:spcPts val="5"/>
              </a:spcBef>
              <a:buAutoNum type="alphaLcParenR"/>
              <a:tabLst>
                <a:tab pos="423545" algn="l"/>
              </a:tabLst>
            </a:pPr>
            <a:r>
              <a:rPr sz="4000" spc="-5" dirty="0">
                <a:latin typeface="Calibri"/>
                <a:cs typeface="Calibri"/>
              </a:rPr>
              <a:t>The </a:t>
            </a:r>
            <a:r>
              <a:rPr sz="4000" spc="-10" dirty="0">
                <a:latin typeface="Calibri"/>
                <a:cs typeface="Calibri"/>
              </a:rPr>
              <a:t>appropriateness </a:t>
            </a:r>
            <a:r>
              <a:rPr sz="4000" dirty="0">
                <a:latin typeface="Calibri"/>
                <a:cs typeface="Calibri"/>
              </a:rPr>
              <a:t>of </a:t>
            </a:r>
            <a:r>
              <a:rPr sz="4000" spc="-10" dirty="0">
                <a:latin typeface="Calibri"/>
                <a:cs typeface="Calibri"/>
              </a:rPr>
              <a:t>the </a:t>
            </a:r>
            <a:r>
              <a:rPr sz="4000" dirty="0">
                <a:latin typeface="Calibri"/>
                <a:cs typeface="Calibri"/>
              </a:rPr>
              <a:t>method </a:t>
            </a:r>
            <a:r>
              <a:rPr sz="4000" spc="-5" dirty="0">
                <a:latin typeface="Calibri"/>
                <a:cs typeface="Calibri"/>
              </a:rPr>
              <a:t>used</a:t>
            </a:r>
            <a:r>
              <a:rPr sz="4000" spc="-20" dirty="0">
                <a:latin typeface="Calibri"/>
                <a:cs typeface="Calibri"/>
              </a:rPr>
              <a:t> </a:t>
            </a:r>
            <a:r>
              <a:rPr sz="4000" spc="-15" dirty="0" smtClean="0">
                <a:latin typeface="Calibri"/>
                <a:cs typeface="Calibri"/>
              </a:rPr>
              <a:t>can</a:t>
            </a:r>
            <a:r>
              <a:rPr lang="en-GB" sz="4000" spc="-15" dirty="0" smtClean="0">
                <a:latin typeface="Calibri"/>
                <a:cs typeface="Calibri"/>
              </a:rPr>
              <a:t> </a:t>
            </a:r>
            <a:r>
              <a:rPr sz="4000" spc="-5" dirty="0" smtClean="0">
                <a:latin typeface="Calibri"/>
                <a:cs typeface="Calibri"/>
              </a:rPr>
              <a:t>be</a:t>
            </a:r>
            <a:r>
              <a:rPr sz="4000" spc="-10" dirty="0" smtClean="0">
                <a:latin typeface="Calibri"/>
                <a:cs typeface="Calibri"/>
              </a:rPr>
              <a:t> </a:t>
            </a:r>
            <a:r>
              <a:rPr sz="4000" spc="-15" dirty="0">
                <a:latin typeface="Calibri"/>
                <a:cs typeface="Calibri"/>
              </a:rPr>
              <a:t>evaluated</a:t>
            </a:r>
            <a:endParaRPr sz="4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4650" dirty="0">
              <a:latin typeface="Times New Roman"/>
              <a:cs typeface="Times New Roman"/>
            </a:endParaRPr>
          </a:p>
          <a:p>
            <a:pPr marL="440690" indent="-427990">
              <a:lnSpc>
                <a:spcPct val="100000"/>
              </a:lnSpc>
              <a:buAutoNum type="alphaLcParenR" startAt="2"/>
              <a:tabLst>
                <a:tab pos="441325" algn="l"/>
              </a:tabLst>
            </a:pPr>
            <a:r>
              <a:rPr sz="4000" spc="-5" dirty="0">
                <a:latin typeface="Calibri"/>
                <a:cs typeface="Calibri"/>
              </a:rPr>
              <a:t>The </a:t>
            </a:r>
            <a:r>
              <a:rPr sz="4000" spc="-10" dirty="0">
                <a:latin typeface="Calibri"/>
                <a:cs typeface="Calibri"/>
              </a:rPr>
              <a:t>study can </a:t>
            </a:r>
            <a:r>
              <a:rPr sz="4000" spc="-5" dirty="0">
                <a:latin typeface="Calibri"/>
                <a:cs typeface="Calibri"/>
              </a:rPr>
              <a:t>be easily</a:t>
            </a:r>
            <a:r>
              <a:rPr sz="4000" spc="25" dirty="0">
                <a:latin typeface="Calibri"/>
                <a:cs typeface="Calibri"/>
              </a:rPr>
              <a:t> </a:t>
            </a:r>
            <a:r>
              <a:rPr sz="4000" spc="-15" dirty="0">
                <a:latin typeface="Calibri"/>
                <a:cs typeface="Calibri"/>
              </a:rPr>
              <a:t>replicated</a:t>
            </a:r>
            <a:endParaRPr sz="40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81404" y="37672"/>
            <a:ext cx="6629400" cy="102912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r>
              <a:rPr sz="6600" spc="-5" dirty="0"/>
              <a:t>Methodology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8" y="1066800"/>
            <a:ext cx="8989061" cy="55887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  <a:tab pos="355600" algn="l"/>
              </a:tabLst>
            </a:pPr>
            <a:r>
              <a:rPr lang="en-GB" sz="3200" spc="-55" dirty="0" smtClean="0">
                <a:latin typeface="Arial"/>
                <a:cs typeface="Arial"/>
              </a:rPr>
              <a:t>The</a:t>
            </a:r>
            <a:r>
              <a:rPr sz="3200" spc="-55" dirty="0" smtClean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methodology </a:t>
            </a:r>
            <a:r>
              <a:rPr sz="3200" dirty="0">
                <a:latin typeface="Arial"/>
                <a:cs typeface="Arial"/>
              </a:rPr>
              <a:t>is the </a:t>
            </a:r>
            <a:r>
              <a:rPr sz="3200" spc="-5" dirty="0">
                <a:latin typeface="Arial"/>
                <a:cs typeface="Arial"/>
              </a:rPr>
              <a:t>basis </a:t>
            </a:r>
            <a:r>
              <a:rPr sz="3200" dirty="0">
                <a:latin typeface="Arial"/>
                <a:cs typeface="Arial"/>
              </a:rPr>
              <a:t>of </a:t>
            </a:r>
            <a:r>
              <a:rPr sz="3200" spc="-5" dirty="0">
                <a:latin typeface="Arial"/>
                <a:cs typeface="Arial"/>
              </a:rPr>
              <a:t>your own</a:t>
            </a:r>
            <a:r>
              <a:rPr sz="3200" spc="15" dirty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study</a:t>
            </a:r>
            <a:endParaRPr sz="3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har char="•"/>
            </a:pPr>
            <a:endParaRPr sz="20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800" dirty="0">
                <a:latin typeface="Arial"/>
                <a:cs typeface="Arial"/>
              </a:rPr>
              <a:t>Choice of method should link closely </a:t>
            </a:r>
            <a:r>
              <a:rPr sz="2800" spc="-10" dirty="0">
                <a:latin typeface="Arial"/>
                <a:cs typeface="Arial"/>
              </a:rPr>
              <a:t>to </a:t>
            </a:r>
            <a:r>
              <a:rPr sz="2800" dirty="0">
                <a:latin typeface="Arial"/>
                <a:cs typeface="Arial"/>
              </a:rPr>
              <a:t>theory covered in </a:t>
            </a:r>
            <a:r>
              <a:rPr sz="2800" spc="-5" dirty="0">
                <a:latin typeface="Arial"/>
                <a:cs typeface="Arial"/>
              </a:rPr>
              <a:t>literature</a:t>
            </a:r>
            <a:r>
              <a:rPr sz="2800" spc="-13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review</a:t>
            </a:r>
          </a:p>
          <a:p>
            <a:pPr marL="756285" lvl="1" indent="-286385">
              <a:lnSpc>
                <a:spcPct val="100000"/>
              </a:lnSpc>
              <a:spcBef>
                <a:spcPts val="10"/>
              </a:spcBef>
              <a:buChar char="–"/>
              <a:tabLst>
                <a:tab pos="756285" algn="l"/>
                <a:tab pos="756920" algn="l"/>
              </a:tabLst>
            </a:pPr>
            <a:r>
              <a:rPr sz="2400" dirty="0">
                <a:latin typeface="Arial"/>
                <a:cs typeface="Arial"/>
              </a:rPr>
              <a:t>i.e</a:t>
            </a:r>
            <a:r>
              <a:rPr sz="2400" dirty="0" smtClean="0">
                <a:latin typeface="Arial"/>
                <a:cs typeface="Arial"/>
              </a:rPr>
              <a:t>.</a:t>
            </a:r>
            <a:r>
              <a:rPr lang="en-GB" sz="2400" dirty="0" smtClean="0">
                <a:latin typeface="Arial"/>
                <a:cs typeface="Arial"/>
              </a:rPr>
              <a:t>,</a:t>
            </a:r>
            <a:r>
              <a:rPr sz="2400" dirty="0" smtClean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is </a:t>
            </a:r>
            <a:r>
              <a:rPr sz="2400" dirty="0">
                <a:latin typeface="Arial"/>
                <a:cs typeface="Arial"/>
              </a:rPr>
              <a:t>not </a:t>
            </a:r>
            <a:r>
              <a:rPr sz="2400" spc="-5" dirty="0">
                <a:latin typeface="Arial"/>
                <a:cs typeface="Arial"/>
              </a:rPr>
              <a:t>arbitrary </a:t>
            </a:r>
            <a:r>
              <a:rPr sz="2400" dirty="0">
                <a:latin typeface="Arial"/>
                <a:cs typeface="Arial"/>
              </a:rPr>
              <a:t>but </a:t>
            </a:r>
            <a:r>
              <a:rPr sz="2400" spc="-5" dirty="0">
                <a:latin typeface="Arial"/>
                <a:cs typeface="Arial"/>
              </a:rPr>
              <a:t>theoretically</a:t>
            </a:r>
            <a:r>
              <a:rPr sz="2400" spc="3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driven</a:t>
            </a:r>
            <a:endParaRPr sz="24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5"/>
              </a:spcBef>
              <a:buFont typeface="Arial"/>
              <a:buChar char="–"/>
            </a:pPr>
            <a:endParaRPr sz="20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Should also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be:</a:t>
            </a:r>
          </a:p>
          <a:p>
            <a:pPr marL="756285" lvl="1" indent="-286385">
              <a:lnSpc>
                <a:spcPct val="100000"/>
              </a:lnSpc>
              <a:spcBef>
                <a:spcPts val="10"/>
              </a:spcBef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Arial"/>
                <a:cs typeface="Arial"/>
              </a:rPr>
              <a:t>Evidential </a:t>
            </a:r>
            <a:r>
              <a:rPr sz="2000" dirty="0">
                <a:latin typeface="Arial"/>
                <a:cs typeface="Arial"/>
              </a:rPr>
              <a:t>not</a:t>
            </a:r>
            <a:r>
              <a:rPr sz="2000" spc="15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anecdotal</a:t>
            </a:r>
            <a:endParaRPr sz="20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Arial"/>
                <a:cs typeface="Arial"/>
              </a:rPr>
              <a:t>Replicable in</a:t>
            </a:r>
            <a:r>
              <a:rPr sz="2000" spc="25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theory</a:t>
            </a:r>
            <a:endParaRPr sz="20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Arial"/>
                <a:cs typeface="Arial"/>
              </a:rPr>
              <a:t>Linked </a:t>
            </a:r>
            <a:r>
              <a:rPr sz="2000" dirty="0">
                <a:latin typeface="Arial"/>
                <a:cs typeface="Arial"/>
              </a:rPr>
              <a:t>to </a:t>
            </a:r>
            <a:r>
              <a:rPr sz="2000" spc="-5" dirty="0">
                <a:latin typeface="Arial"/>
                <a:cs typeface="Arial"/>
              </a:rPr>
              <a:t>research in the</a:t>
            </a:r>
            <a:r>
              <a:rPr sz="2000" spc="5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area</a:t>
            </a:r>
            <a:endParaRPr sz="20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5"/>
              </a:spcBef>
              <a:buFont typeface="Arial"/>
              <a:buChar char="–"/>
            </a:pPr>
            <a:endParaRPr sz="20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Wide variety of scientific methods to gain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evidence</a:t>
            </a:r>
          </a:p>
          <a:p>
            <a:pPr marL="756285" lvl="1" indent="-286385">
              <a:lnSpc>
                <a:spcPct val="100000"/>
              </a:lnSpc>
              <a:spcBef>
                <a:spcPts val="10"/>
              </a:spcBef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Arial"/>
                <a:cs typeface="Arial"/>
              </a:rPr>
              <a:t>Experiment/manipulation</a:t>
            </a:r>
            <a:endParaRPr sz="20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285" algn="l"/>
                <a:tab pos="756920" algn="l"/>
              </a:tabLst>
            </a:pPr>
            <a:r>
              <a:rPr sz="2000" dirty="0">
                <a:latin typeface="Arial"/>
                <a:cs typeface="Arial"/>
              </a:rPr>
              <a:t>Survey</a:t>
            </a:r>
          </a:p>
          <a:p>
            <a:pPr marL="756285" lvl="1" indent="-286385">
              <a:lnSpc>
                <a:spcPct val="100000"/>
              </a:lnSpc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Arial"/>
                <a:cs typeface="Arial"/>
              </a:rPr>
              <a:t>Correlation</a:t>
            </a:r>
            <a:endParaRPr sz="20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285" algn="l"/>
                <a:tab pos="756920" algn="l"/>
              </a:tabLst>
            </a:pPr>
            <a:r>
              <a:rPr sz="2000" spc="-5" dirty="0">
                <a:latin typeface="Arial"/>
                <a:cs typeface="Arial"/>
              </a:rPr>
              <a:t>Interview</a:t>
            </a:r>
            <a:endParaRPr sz="20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4400" y="152400"/>
            <a:ext cx="7391400" cy="149079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5"/>
              </a:spcBef>
            </a:pPr>
            <a:r>
              <a:rPr sz="9600" spc="-5" dirty="0"/>
              <a:t>Methodology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00" y="1752600"/>
            <a:ext cx="8991600" cy="4312078"/>
          </a:xfrm>
          <a:prstGeom prst="rect">
            <a:avLst/>
          </a:prstGeom>
        </p:spPr>
        <p:txBody>
          <a:bodyPr vert="horz" wrap="square" lIns="0" tIns="9969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85"/>
              </a:spcBef>
              <a:buChar char="•"/>
              <a:tabLst>
                <a:tab pos="355600" algn="l"/>
                <a:tab pos="356235" algn="l"/>
              </a:tabLst>
            </a:pPr>
            <a:r>
              <a:rPr sz="4800" spc="-5" dirty="0">
                <a:latin typeface="Arial"/>
                <a:cs typeface="Arial"/>
              </a:rPr>
              <a:t>Method </a:t>
            </a:r>
            <a:r>
              <a:rPr lang="en-GB" sz="4800" spc="-5" dirty="0" smtClean="0">
                <a:latin typeface="Arial"/>
                <a:cs typeface="Arial"/>
              </a:rPr>
              <a:t>s</a:t>
            </a:r>
            <a:r>
              <a:rPr sz="4800" spc="-5" dirty="0" err="1" smtClean="0">
                <a:latin typeface="Arial"/>
                <a:cs typeface="Arial"/>
              </a:rPr>
              <a:t>ection</a:t>
            </a:r>
            <a:r>
              <a:rPr sz="4800" spc="-5" dirty="0" smtClean="0">
                <a:latin typeface="Arial"/>
                <a:cs typeface="Arial"/>
              </a:rPr>
              <a:t> </a:t>
            </a:r>
            <a:r>
              <a:rPr sz="4800" spc="-5" dirty="0">
                <a:latin typeface="Arial"/>
                <a:cs typeface="Arial"/>
              </a:rPr>
              <a:t>must accurately set</a:t>
            </a:r>
            <a:r>
              <a:rPr sz="4800" spc="55" dirty="0">
                <a:latin typeface="Arial"/>
                <a:cs typeface="Arial"/>
              </a:rPr>
              <a:t> </a:t>
            </a:r>
            <a:r>
              <a:rPr sz="4800" spc="-5" dirty="0">
                <a:latin typeface="Arial"/>
                <a:cs typeface="Arial"/>
              </a:rPr>
              <a:t>out</a:t>
            </a:r>
            <a:r>
              <a:rPr sz="4800" spc="-5" dirty="0" smtClean="0">
                <a:latin typeface="Arial"/>
                <a:cs typeface="Arial"/>
              </a:rPr>
              <a:t>:</a:t>
            </a:r>
            <a:endParaRPr lang="en-GB" sz="4800" spc="-5" dirty="0" smtClean="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785"/>
              </a:spcBef>
              <a:buChar char="•"/>
              <a:tabLst>
                <a:tab pos="355600" algn="l"/>
                <a:tab pos="356235" algn="l"/>
              </a:tabLst>
            </a:pPr>
            <a:endParaRPr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590"/>
              </a:spcBef>
              <a:buChar char="•"/>
              <a:tabLst>
                <a:tab pos="756285" algn="l"/>
                <a:tab pos="756920" algn="l"/>
              </a:tabLst>
            </a:pPr>
            <a:r>
              <a:rPr sz="4400" dirty="0">
                <a:latin typeface="Arial"/>
                <a:cs typeface="Arial"/>
              </a:rPr>
              <a:t>Who</a:t>
            </a:r>
            <a:r>
              <a:rPr sz="4400" spc="-5" dirty="0">
                <a:latin typeface="Arial"/>
                <a:cs typeface="Arial"/>
              </a:rPr>
              <a:t> (Participants)</a:t>
            </a:r>
            <a:endParaRPr sz="44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580"/>
              </a:spcBef>
              <a:buChar char="•"/>
              <a:tabLst>
                <a:tab pos="756285" algn="l"/>
                <a:tab pos="756920" algn="l"/>
              </a:tabLst>
            </a:pPr>
            <a:r>
              <a:rPr sz="4400" spc="-5" dirty="0">
                <a:latin typeface="Arial"/>
                <a:cs typeface="Arial"/>
              </a:rPr>
              <a:t>How (Materials and</a:t>
            </a:r>
            <a:r>
              <a:rPr sz="4400" spc="15" dirty="0">
                <a:latin typeface="Arial"/>
                <a:cs typeface="Arial"/>
              </a:rPr>
              <a:t> </a:t>
            </a:r>
            <a:r>
              <a:rPr sz="4400" spc="-5" dirty="0">
                <a:latin typeface="Arial"/>
                <a:cs typeface="Arial"/>
              </a:rPr>
              <a:t>procedure)</a:t>
            </a:r>
            <a:endParaRPr sz="44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Char char="•"/>
              <a:tabLst>
                <a:tab pos="756285" algn="l"/>
                <a:tab pos="756920" algn="l"/>
              </a:tabLst>
            </a:pPr>
            <a:r>
              <a:rPr lang="en-GB" sz="4400" spc="-5" dirty="0" smtClean="0">
                <a:latin typeface="Arial"/>
                <a:cs typeface="Arial"/>
              </a:rPr>
              <a:t>What</a:t>
            </a:r>
            <a:r>
              <a:rPr sz="4400" spc="10" dirty="0" smtClean="0">
                <a:latin typeface="Arial"/>
                <a:cs typeface="Arial"/>
              </a:rPr>
              <a:t> </a:t>
            </a:r>
            <a:r>
              <a:rPr sz="4400" spc="-5" dirty="0">
                <a:latin typeface="Arial"/>
                <a:cs typeface="Arial"/>
              </a:rPr>
              <a:t>(Design)</a:t>
            </a:r>
            <a:endParaRPr sz="44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4800" y="152400"/>
            <a:ext cx="8458200" cy="615296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dirty="0">
                <a:latin typeface="Arial"/>
                <a:cs typeface="Arial"/>
              </a:rPr>
              <a:t>Sub-divided into four</a:t>
            </a:r>
            <a:r>
              <a:rPr sz="5400" b="1" spc="-95" dirty="0">
                <a:latin typeface="Arial"/>
                <a:cs typeface="Arial"/>
              </a:rPr>
              <a:t> </a:t>
            </a:r>
            <a:r>
              <a:rPr sz="5400" b="1" spc="-5" dirty="0">
                <a:latin typeface="Arial"/>
                <a:cs typeface="Arial"/>
              </a:rPr>
              <a:t>sub-sections:</a:t>
            </a:r>
            <a:endParaRPr sz="5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5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4400" b="1" spc="-5" dirty="0">
                <a:latin typeface="Arial"/>
                <a:cs typeface="Arial"/>
              </a:rPr>
              <a:t>Participants</a:t>
            </a:r>
            <a:endParaRPr sz="4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24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4400" b="1" spc="-5" dirty="0">
                <a:latin typeface="Arial"/>
                <a:cs typeface="Arial"/>
              </a:rPr>
              <a:t>Design</a:t>
            </a:r>
            <a:endParaRPr sz="4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4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4400" b="1" dirty="0">
                <a:latin typeface="Arial"/>
                <a:cs typeface="Arial"/>
              </a:rPr>
              <a:t>Materials</a:t>
            </a:r>
            <a:endParaRPr sz="4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24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4400" b="1" spc="-5" dirty="0">
                <a:latin typeface="Arial"/>
                <a:cs typeface="Arial"/>
              </a:rPr>
              <a:t>Procedure</a:t>
            </a:r>
            <a:endParaRPr sz="44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2400" y="152400"/>
            <a:ext cx="8915400" cy="535274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7200" b="1" spc="-5" dirty="0">
                <a:latin typeface="Arial"/>
                <a:cs typeface="Arial"/>
              </a:rPr>
              <a:t>Participants</a:t>
            </a:r>
            <a:endParaRPr sz="7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3500" dirty="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  <a:spcBef>
                <a:spcPts val="5"/>
              </a:spcBef>
            </a:pPr>
            <a:r>
              <a:rPr sz="4400" spc="-5" dirty="0">
                <a:latin typeface="Arial"/>
                <a:cs typeface="Arial"/>
              </a:rPr>
              <a:t>Details </a:t>
            </a:r>
            <a:r>
              <a:rPr sz="4400" dirty="0">
                <a:latin typeface="Arial"/>
                <a:cs typeface="Arial"/>
              </a:rPr>
              <a:t>of the </a:t>
            </a:r>
            <a:r>
              <a:rPr sz="4400" spc="-5" dirty="0">
                <a:latin typeface="Arial"/>
                <a:cs typeface="Arial"/>
              </a:rPr>
              <a:t>participant</a:t>
            </a:r>
            <a:r>
              <a:rPr sz="4400" spc="5" dirty="0">
                <a:latin typeface="Arial"/>
                <a:cs typeface="Arial"/>
              </a:rPr>
              <a:t> </a:t>
            </a:r>
            <a:r>
              <a:rPr sz="4400" spc="-5" dirty="0">
                <a:latin typeface="Arial"/>
                <a:cs typeface="Arial"/>
              </a:rPr>
              <a:t>sample</a:t>
            </a:r>
            <a:endParaRPr sz="44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Char char="–"/>
              <a:tabLst>
                <a:tab pos="756920" algn="l"/>
              </a:tabLst>
            </a:pPr>
            <a:r>
              <a:rPr sz="4400" spc="-5" dirty="0">
                <a:latin typeface="Arial"/>
                <a:cs typeface="Arial"/>
              </a:rPr>
              <a:t>Number </a:t>
            </a:r>
            <a:r>
              <a:rPr sz="4400" dirty="0">
                <a:latin typeface="Arial"/>
                <a:cs typeface="Arial"/>
              </a:rPr>
              <a:t>of</a:t>
            </a:r>
            <a:r>
              <a:rPr sz="4400" spc="5" dirty="0">
                <a:latin typeface="Arial"/>
                <a:cs typeface="Arial"/>
              </a:rPr>
              <a:t> </a:t>
            </a:r>
            <a:r>
              <a:rPr sz="4400" spc="-5" dirty="0">
                <a:latin typeface="Arial"/>
                <a:cs typeface="Arial"/>
              </a:rPr>
              <a:t>participants</a:t>
            </a:r>
            <a:endParaRPr sz="44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Char char="–"/>
              <a:tabLst>
                <a:tab pos="756920" algn="l"/>
              </a:tabLst>
            </a:pPr>
            <a:r>
              <a:rPr sz="4400" spc="-5" dirty="0">
                <a:latin typeface="Arial"/>
                <a:cs typeface="Arial"/>
              </a:rPr>
              <a:t>Where </a:t>
            </a:r>
            <a:r>
              <a:rPr sz="4400" dirty="0">
                <a:latin typeface="Arial"/>
                <a:cs typeface="Arial"/>
              </a:rPr>
              <a:t>from?</a:t>
            </a:r>
          </a:p>
          <a:p>
            <a:pPr marL="756285" lvl="1" indent="-286385">
              <a:lnSpc>
                <a:spcPct val="100000"/>
              </a:lnSpc>
              <a:spcBef>
                <a:spcPts val="580"/>
              </a:spcBef>
              <a:buChar char="–"/>
              <a:tabLst>
                <a:tab pos="756920" algn="l"/>
              </a:tabLst>
            </a:pPr>
            <a:r>
              <a:rPr sz="4400" spc="-5" dirty="0">
                <a:latin typeface="Arial"/>
                <a:cs typeface="Arial"/>
              </a:rPr>
              <a:t>Age </a:t>
            </a:r>
            <a:r>
              <a:rPr sz="4400" spc="-5" dirty="0" smtClean="0">
                <a:latin typeface="Arial"/>
                <a:cs typeface="Arial"/>
              </a:rPr>
              <a:t>range</a:t>
            </a:r>
            <a:r>
              <a:rPr lang="en-GB" sz="4400" spc="-5" dirty="0" smtClean="0">
                <a:latin typeface="Arial"/>
                <a:cs typeface="Arial"/>
              </a:rPr>
              <a:t> (+ Mean &amp; SD)</a:t>
            </a:r>
            <a:endParaRPr sz="4400"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spcBef>
                <a:spcPts val="575"/>
              </a:spcBef>
              <a:buChar char="–"/>
              <a:tabLst>
                <a:tab pos="756920" algn="l"/>
              </a:tabLst>
            </a:pPr>
            <a:r>
              <a:rPr sz="4400" spc="-5" dirty="0">
                <a:latin typeface="Arial"/>
                <a:cs typeface="Arial"/>
              </a:rPr>
              <a:t>Gender split</a:t>
            </a:r>
            <a:endParaRPr sz="44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091" y="152400"/>
            <a:ext cx="8989061" cy="93551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95"/>
              </a:spcBef>
            </a:pPr>
            <a:r>
              <a:rPr sz="6000" b="1" spc="-20" dirty="0"/>
              <a:t>Writing </a:t>
            </a:r>
            <a:r>
              <a:rPr sz="6000" b="1" spc="-10" dirty="0"/>
              <a:t>The </a:t>
            </a:r>
            <a:r>
              <a:rPr sz="6000" b="1" spc="-5" dirty="0"/>
              <a:t>Method</a:t>
            </a:r>
            <a:r>
              <a:rPr sz="6000" b="1" spc="15" dirty="0"/>
              <a:t> </a:t>
            </a:r>
            <a:r>
              <a:rPr sz="6000" b="1" spc="-10" dirty="0"/>
              <a:t>Section</a:t>
            </a:r>
            <a:endParaRPr sz="6000" b="1" dirty="0"/>
          </a:p>
        </p:txBody>
      </p:sp>
      <p:sp>
        <p:nvSpPr>
          <p:cNvPr id="3" name="object 3"/>
          <p:cNvSpPr txBox="1"/>
          <p:nvPr/>
        </p:nvSpPr>
        <p:spPr>
          <a:xfrm>
            <a:off x="68229" y="1371600"/>
            <a:ext cx="8999571" cy="491673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  <a:tab pos="355600" algn="l"/>
              </a:tabLst>
            </a:pPr>
            <a:r>
              <a:rPr sz="4400" spc="-5" dirty="0">
                <a:latin typeface="Arial"/>
                <a:cs typeface="Arial"/>
              </a:rPr>
              <a:t>Participants</a:t>
            </a:r>
            <a:endParaRPr sz="4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14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285" algn="l"/>
                <a:tab pos="756920" algn="l"/>
              </a:tabLst>
            </a:pPr>
            <a:r>
              <a:rPr sz="3600" dirty="0">
                <a:latin typeface="Arial"/>
                <a:cs typeface="Arial"/>
              </a:rPr>
              <a:t>Details of who was</a:t>
            </a:r>
            <a:r>
              <a:rPr sz="3600" spc="-55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studied</a:t>
            </a:r>
          </a:p>
          <a:p>
            <a:pPr marL="1155700" lvl="2" indent="-228600">
              <a:lnSpc>
                <a:spcPct val="100000"/>
              </a:lnSpc>
              <a:spcBef>
                <a:spcPts val="440"/>
              </a:spcBef>
              <a:buChar char="•"/>
              <a:tabLst>
                <a:tab pos="1155700" algn="l"/>
                <a:tab pos="1156335" algn="l"/>
              </a:tabLst>
            </a:pPr>
            <a:r>
              <a:rPr sz="3200" spc="-5" dirty="0">
                <a:latin typeface="Arial"/>
                <a:cs typeface="Arial"/>
              </a:rPr>
              <a:t>Sampling, inclusion/exclusion criteria </a:t>
            </a:r>
            <a:r>
              <a:rPr sz="3200" dirty="0">
                <a:latin typeface="Arial"/>
                <a:cs typeface="Arial"/>
              </a:rPr>
              <a:t>if </a:t>
            </a:r>
            <a:r>
              <a:rPr sz="3200" spc="-5" dirty="0" smtClean="0">
                <a:latin typeface="Arial"/>
                <a:cs typeface="Arial"/>
              </a:rPr>
              <a:t>appropriate/</a:t>
            </a:r>
            <a:r>
              <a:rPr lang="en-GB" sz="3200" spc="-5" dirty="0" smtClean="0">
                <a:latin typeface="Arial"/>
                <a:cs typeface="Arial"/>
              </a:rPr>
              <a:t>s</a:t>
            </a:r>
            <a:r>
              <a:rPr sz="3200" spc="-5" dirty="0" err="1" smtClean="0">
                <a:latin typeface="Arial"/>
                <a:cs typeface="Arial"/>
              </a:rPr>
              <a:t>pecifically</a:t>
            </a:r>
            <a:r>
              <a:rPr sz="3200" spc="114" dirty="0" smtClean="0">
                <a:latin typeface="Arial"/>
                <a:cs typeface="Arial"/>
              </a:rPr>
              <a:t> </a:t>
            </a:r>
            <a:r>
              <a:rPr sz="3200" spc="-5" dirty="0" smtClean="0">
                <a:latin typeface="Arial"/>
                <a:cs typeface="Arial"/>
              </a:rPr>
              <a:t>targeted</a:t>
            </a:r>
            <a:r>
              <a:rPr lang="en-GB" sz="3200" spc="-5" dirty="0" smtClean="0">
                <a:latin typeface="Arial"/>
                <a:cs typeface="Arial"/>
              </a:rPr>
              <a:t> </a:t>
            </a:r>
            <a:r>
              <a:rPr sz="3200" spc="-5" dirty="0" smtClean="0">
                <a:latin typeface="Arial"/>
                <a:cs typeface="Arial"/>
              </a:rPr>
              <a:t>group</a:t>
            </a:r>
            <a:endParaRPr sz="3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spcBef>
                <a:spcPts val="5"/>
              </a:spcBef>
              <a:buChar char="–"/>
              <a:tabLst>
                <a:tab pos="756285" algn="l"/>
                <a:tab pos="756920" algn="l"/>
              </a:tabLst>
            </a:pPr>
            <a:r>
              <a:rPr sz="3600" dirty="0">
                <a:latin typeface="Arial"/>
                <a:cs typeface="Arial"/>
              </a:rPr>
              <a:t>Demographics: number of each gender and mean</a:t>
            </a:r>
            <a:r>
              <a:rPr sz="3600" spc="-175" dirty="0">
                <a:latin typeface="Arial"/>
                <a:cs typeface="Arial"/>
              </a:rPr>
              <a:t> </a:t>
            </a:r>
            <a:r>
              <a:rPr lang="en-GB" sz="3600" spc="-175" dirty="0" smtClean="0">
                <a:latin typeface="Arial"/>
                <a:cs typeface="Arial"/>
              </a:rPr>
              <a:t>and SD of </a:t>
            </a:r>
            <a:r>
              <a:rPr sz="3600" dirty="0" smtClean="0">
                <a:latin typeface="Arial"/>
                <a:cs typeface="Arial"/>
              </a:rPr>
              <a:t>ages</a:t>
            </a:r>
            <a:endParaRPr sz="3600" dirty="0">
              <a:latin typeface="Arial"/>
              <a:cs typeface="Arial"/>
            </a:endParaRPr>
          </a:p>
          <a:p>
            <a:pPr marL="1155700" lvl="2" indent="-228600">
              <a:lnSpc>
                <a:spcPct val="100000"/>
              </a:lnSpc>
              <a:spcBef>
                <a:spcPts val="440"/>
              </a:spcBef>
              <a:buChar char="•"/>
              <a:tabLst>
                <a:tab pos="1155700" algn="l"/>
                <a:tab pos="1156335" algn="l"/>
              </a:tabLst>
            </a:pPr>
            <a:r>
              <a:rPr sz="3200" dirty="0">
                <a:latin typeface="Arial"/>
                <a:cs typeface="Arial"/>
              </a:rPr>
              <a:t>May </a:t>
            </a:r>
            <a:r>
              <a:rPr sz="3200" spc="-5" dirty="0">
                <a:latin typeface="Arial"/>
                <a:cs typeface="Arial"/>
              </a:rPr>
              <a:t>need </a:t>
            </a:r>
            <a:r>
              <a:rPr sz="3200" dirty="0">
                <a:latin typeface="Arial"/>
                <a:cs typeface="Arial"/>
              </a:rPr>
              <a:t>to </a:t>
            </a:r>
            <a:r>
              <a:rPr sz="3200" spc="-5" dirty="0">
                <a:latin typeface="Arial"/>
                <a:cs typeface="Arial"/>
              </a:rPr>
              <a:t>split this by separate sub-groups </a:t>
            </a:r>
            <a:r>
              <a:rPr sz="3200" dirty="0">
                <a:latin typeface="Arial"/>
                <a:cs typeface="Arial"/>
              </a:rPr>
              <a:t>of</a:t>
            </a:r>
            <a:r>
              <a:rPr sz="3200" spc="55" dirty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participants</a:t>
            </a:r>
            <a:endParaRPr sz="32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2400" y="76200"/>
            <a:ext cx="8839200" cy="638379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8800" b="1" dirty="0">
                <a:latin typeface="Arial"/>
                <a:cs typeface="Arial"/>
              </a:rPr>
              <a:t>Design</a:t>
            </a:r>
            <a:endParaRPr sz="8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dirty="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</a:pPr>
            <a:r>
              <a:rPr sz="5400" spc="-5" dirty="0">
                <a:latin typeface="Arial"/>
                <a:cs typeface="Arial"/>
              </a:rPr>
              <a:t>Concise information</a:t>
            </a:r>
            <a:r>
              <a:rPr sz="5400" spc="30" dirty="0">
                <a:latin typeface="Arial"/>
                <a:cs typeface="Arial"/>
              </a:rPr>
              <a:t> </a:t>
            </a:r>
            <a:r>
              <a:rPr sz="5400" spc="-5" dirty="0">
                <a:latin typeface="Arial"/>
                <a:cs typeface="Arial"/>
              </a:rPr>
              <a:t>about:</a:t>
            </a:r>
            <a:endParaRPr sz="5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920" algn="l"/>
              </a:tabLst>
            </a:pPr>
            <a:r>
              <a:rPr sz="4800" dirty="0">
                <a:latin typeface="Arial"/>
                <a:cs typeface="Arial"/>
              </a:rPr>
              <a:t>type of</a:t>
            </a:r>
            <a:r>
              <a:rPr sz="4800" spc="-20" dirty="0">
                <a:latin typeface="Arial"/>
                <a:cs typeface="Arial"/>
              </a:rPr>
              <a:t> </a:t>
            </a:r>
            <a:r>
              <a:rPr sz="4800" dirty="0">
                <a:latin typeface="Arial"/>
                <a:cs typeface="Arial"/>
              </a:rPr>
              <a:t>study</a:t>
            </a:r>
          </a:p>
          <a:p>
            <a:pPr lvl="1">
              <a:lnSpc>
                <a:spcPct val="100000"/>
              </a:lnSpc>
              <a:spcBef>
                <a:spcPts val="10"/>
              </a:spcBef>
              <a:buFont typeface="Arial"/>
              <a:buChar char="–"/>
            </a:pPr>
            <a:endParaRPr sz="20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920" algn="l"/>
              </a:tabLst>
            </a:pPr>
            <a:r>
              <a:rPr sz="4800" spc="-5" dirty="0">
                <a:latin typeface="Arial"/>
                <a:cs typeface="Arial"/>
              </a:rPr>
              <a:t>variables and how</a:t>
            </a:r>
            <a:r>
              <a:rPr sz="4800" spc="40" dirty="0">
                <a:latin typeface="Arial"/>
                <a:cs typeface="Arial"/>
              </a:rPr>
              <a:t> </a:t>
            </a:r>
            <a:r>
              <a:rPr sz="4800" spc="-5" dirty="0">
                <a:latin typeface="Arial"/>
                <a:cs typeface="Arial"/>
              </a:rPr>
              <a:t>measured</a:t>
            </a:r>
            <a:endParaRPr sz="4800" dirty="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10"/>
              </a:spcBef>
              <a:buFont typeface="Arial"/>
              <a:buChar char="–"/>
            </a:pPr>
            <a:endParaRPr sz="20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920" algn="l"/>
              </a:tabLst>
            </a:pPr>
            <a:r>
              <a:rPr sz="4800" spc="-5" dirty="0">
                <a:latin typeface="Arial"/>
                <a:cs typeface="Arial"/>
              </a:rPr>
              <a:t>Any other </a:t>
            </a:r>
            <a:r>
              <a:rPr sz="4800" dirty="0">
                <a:latin typeface="Arial"/>
                <a:cs typeface="Arial"/>
              </a:rPr>
              <a:t>factors that </a:t>
            </a:r>
            <a:r>
              <a:rPr sz="4800" spc="-5" dirty="0">
                <a:latin typeface="Arial"/>
                <a:cs typeface="Arial"/>
              </a:rPr>
              <a:t>were controlled</a:t>
            </a:r>
            <a:r>
              <a:rPr sz="4800" spc="5" dirty="0">
                <a:latin typeface="Arial"/>
                <a:cs typeface="Arial"/>
              </a:rPr>
              <a:t> </a:t>
            </a:r>
            <a:endParaRPr sz="48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200" y="76200"/>
            <a:ext cx="8991600" cy="661206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6600" b="1" spc="-5" dirty="0">
                <a:latin typeface="Calibri"/>
                <a:cs typeface="Calibri"/>
              </a:rPr>
              <a:t>Design</a:t>
            </a:r>
            <a:endParaRPr sz="6600" b="1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14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4000" spc="-5" dirty="0">
                <a:latin typeface="Calibri"/>
                <a:cs typeface="Calibri"/>
              </a:rPr>
              <a:t>Between/within or </a:t>
            </a:r>
            <a:r>
              <a:rPr sz="4000" spc="-15" dirty="0">
                <a:latin typeface="Calibri"/>
                <a:cs typeface="Calibri"/>
              </a:rPr>
              <a:t>mixed</a:t>
            </a:r>
            <a:r>
              <a:rPr sz="4000" spc="-10" dirty="0">
                <a:latin typeface="Calibri"/>
                <a:cs typeface="Calibri"/>
              </a:rPr>
              <a:t> </a:t>
            </a:r>
            <a:endParaRPr sz="4000" dirty="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25"/>
              </a:spcBef>
              <a:buFont typeface="Arial"/>
              <a:buChar char="–"/>
            </a:pPr>
            <a:endParaRPr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4000" spc="-10" dirty="0">
                <a:latin typeface="Calibri"/>
                <a:cs typeface="Calibri"/>
              </a:rPr>
              <a:t>Experimental/correlational/qualitative</a:t>
            </a:r>
            <a:endParaRPr sz="4000" dirty="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25"/>
              </a:spcBef>
              <a:buFont typeface="Arial"/>
              <a:buChar char="–"/>
            </a:pPr>
            <a:endParaRPr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4000" spc="-15" dirty="0">
                <a:latin typeface="Calibri"/>
                <a:cs typeface="Calibri"/>
              </a:rPr>
              <a:t>Variables </a:t>
            </a:r>
            <a:r>
              <a:rPr sz="4000" spc="-5" dirty="0">
                <a:latin typeface="Calibri"/>
                <a:cs typeface="Calibri"/>
              </a:rPr>
              <a:t>analysed: </a:t>
            </a:r>
            <a:r>
              <a:rPr sz="4000" dirty="0">
                <a:latin typeface="Calibri"/>
                <a:cs typeface="Calibri"/>
              </a:rPr>
              <a:t>Independent </a:t>
            </a:r>
            <a:r>
              <a:rPr lang="en-GB" sz="4000" dirty="0" smtClean="0">
                <a:latin typeface="Calibri"/>
                <a:cs typeface="Calibri"/>
              </a:rPr>
              <a:t>(IV) </a:t>
            </a:r>
            <a:r>
              <a:rPr sz="4000" dirty="0" smtClean="0">
                <a:latin typeface="Calibri"/>
                <a:cs typeface="Calibri"/>
              </a:rPr>
              <a:t>and </a:t>
            </a:r>
            <a:r>
              <a:rPr sz="4000" spc="-5" dirty="0">
                <a:latin typeface="Calibri"/>
                <a:cs typeface="Calibri"/>
              </a:rPr>
              <a:t>dependent </a:t>
            </a:r>
            <a:r>
              <a:rPr lang="en-GB" sz="4000" spc="-5" dirty="0" smtClean="0">
                <a:latin typeface="Calibri"/>
                <a:cs typeface="Calibri"/>
              </a:rPr>
              <a:t>(DV) </a:t>
            </a:r>
            <a:r>
              <a:rPr sz="4000" dirty="0" smtClean="0">
                <a:latin typeface="Calibri"/>
                <a:cs typeface="Calibri"/>
              </a:rPr>
              <a:t>if</a:t>
            </a:r>
            <a:r>
              <a:rPr sz="4000" spc="15" dirty="0" smtClean="0">
                <a:latin typeface="Calibri"/>
                <a:cs typeface="Calibri"/>
              </a:rPr>
              <a:t> </a:t>
            </a:r>
            <a:r>
              <a:rPr sz="4000" spc="-10" dirty="0">
                <a:latin typeface="Calibri"/>
                <a:cs typeface="Calibri"/>
              </a:rPr>
              <a:t>experimental</a:t>
            </a:r>
            <a:endParaRPr sz="4000" dirty="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Font typeface="Arial"/>
              <a:buChar char="–"/>
            </a:pPr>
            <a:endParaRPr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4000" spc="-5" dirty="0">
                <a:latin typeface="Calibri"/>
                <a:cs typeface="Calibri"/>
              </a:rPr>
              <a:t>Analysis </a:t>
            </a:r>
            <a:r>
              <a:rPr sz="4000" dirty="0">
                <a:latin typeface="Calibri"/>
                <a:cs typeface="Calibri"/>
              </a:rPr>
              <a:t>plan: </a:t>
            </a:r>
            <a:r>
              <a:rPr sz="4000" spc="0" dirty="0">
                <a:latin typeface="Calibri"/>
                <a:cs typeface="Calibri"/>
              </a:rPr>
              <a:t>e.g</a:t>
            </a:r>
            <a:r>
              <a:rPr sz="4000" spc="0" dirty="0" smtClean="0">
                <a:latin typeface="Calibri"/>
                <a:cs typeface="Calibri"/>
              </a:rPr>
              <a:t>.</a:t>
            </a:r>
            <a:r>
              <a:rPr lang="en-GB" sz="4000" spc="0" dirty="0" smtClean="0">
                <a:latin typeface="Calibri"/>
                <a:cs typeface="Calibri"/>
              </a:rPr>
              <a:t>,</a:t>
            </a:r>
            <a:r>
              <a:rPr sz="4000" spc="0" dirty="0" smtClean="0">
                <a:latin typeface="Calibri"/>
                <a:cs typeface="Calibri"/>
              </a:rPr>
              <a:t> </a:t>
            </a:r>
            <a:r>
              <a:rPr sz="4000" spc="-10" dirty="0">
                <a:latin typeface="Calibri"/>
                <a:cs typeface="Calibri"/>
              </a:rPr>
              <a:t>t-test, correlation,</a:t>
            </a:r>
            <a:r>
              <a:rPr sz="4000" spc="0" dirty="0">
                <a:latin typeface="Calibri"/>
                <a:cs typeface="Calibri"/>
              </a:rPr>
              <a:t> </a:t>
            </a:r>
            <a:r>
              <a:rPr sz="4000" spc="-10" dirty="0" smtClean="0">
                <a:latin typeface="Calibri"/>
                <a:cs typeface="Calibri"/>
              </a:rPr>
              <a:t>A</a:t>
            </a:r>
            <a:r>
              <a:rPr lang="en-GB" sz="4000" spc="-10" dirty="0" smtClean="0">
                <a:latin typeface="Calibri"/>
                <a:cs typeface="Calibri"/>
              </a:rPr>
              <a:t>NOVA</a:t>
            </a:r>
            <a:endParaRPr sz="4000" dirty="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25"/>
              </a:spcBef>
              <a:buFont typeface="Arial"/>
              <a:buChar char="–"/>
            </a:pPr>
            <a:endParaRPr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3600" dirty="0">
                <a:latin typeface="Calibri"/>
                <a:cs typeface="Calibri"/>
              </a:rPr>
              <a:t>Put </a:t>
            </a:r>
            <a:r>
              <a:rPr sz="3600" spc="-5" dirty="0">
                <a:latin typeface="Calibri"/>
                <a:cs typeface="Calibri"/>
              </a:rPr>
              <a:t>together </a:t>
            </a:r>
            <a:r>
              <a:rPr sz="3600" dirty="0">
                <a:latin typeface="Calibri"/>
                <a:cs typeface="Calibri"/>
              </a:rPr>
              <a:t>in </a:t>
            </a:r>
            <a:r>
              <a:rPr sz="3600" spc="-10" dirty="0" smtClean="0">
                <a:latin typeface="Calibri"/>
                <a:cs typeface="Calibri"/>
              </a:rPr>
              <a:t>coherent </a:t>
            </a:r>
            <a:r>
              <a:rPr sz="3600" spc="-10" dirty="0">
                <a:latin typeface="Calibri"/>
                <a:cs typeface="Calibri"/>
              </a:rPr>
              <a:t>sentence</a:t>
            </a:r>
            <a:r>
              <a:rPr sz="3600" spc="10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structure</a:t>
            </a:r>
            <a:endParaRPr sz="36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2400" y="228600"/>
            <a:ext cx="8839200" cy="629146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7200" b="1" spc="-5" dirty="0">
                <a:latin typeface="Arial"/>
                <a:cs typeface="Arial"/>
              </a:rPr>
              <a:t>Materials</a:t>
            </a:r>
            <a:endParaRPr sz="7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6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920" algn="l"/>
              </a:tabLst>
            </a:pPr>
            <a:r>
              <a:rPr sz="4000" spc="-5" dirty="0">
                <a:latin typeface="Arial"/>
                <a:cs typeface="Arial"/>
              </a:rPr>
              <a:t>Enough detail </a:t>
            </a:r>
            <a:r>
              <a:rPr sz="4000" dirty="0">
                <a:latin typeface="Arial"/>
                <a:cs typeface="Arial"/>
              </a:rPr>
              <a:t>to </a:t>
            </a:r>
            <a:r>
              <a:rPr sz="4000" spc="-5" dirty="0">
                <a:latin typeface="Arial"/>
                <a:cs typeface="Arial"/>
              </a:rPr>
              <a:t>allow reader </a:t>
            </a:r>
            <a:r>
              <a:rPr sz="4000" dirty="0">
                <a:latin typeface="Arial"/>
                <a:cs typeface="Arial"/>
              </a:rPr>
              <a:t>to </a:t>
            </a:r>
            <a:r>
              <a:rPr sz="4000" spc="-5" dirty="0">
                <a:latin typeface="Arial"/>
                <a:cs typeface="Arial"/>
              </a:rPr>
              <a:t>reproduce</a:t>
            </a:r>
            <a:r>
              <a:rPr sz="4000" spc="85" dirty="0">
                <a:latin typeface="Arial"/>
                <a:cs typeface="Arial"/>
              </a:rPr>
              <a:t> </a:t>
            </a:r>
            <a:r>
              <a:rPr sz="4000" spc="-5" dirty="0" smtClean="0">
                <a:latin typeface="Arial"/>
                <a:cs typeface="Arial"/>
              </a:rPr>
              <a:t>similar</a:t>
            </a:r>
            <a:r>
              <a:rPr lang="en-GB" sz="4000" spc="-5" dirty="0" smtClean="0">
                <a:latin typeface="Arial"/>
                <a:cs typeface="Arial"/>
              </a:rPr>
              <a:t> </a:t>
            </a:r>
            <a:r>
              <a:rPr sz="4000" spc="-5" dirty="0" smtClean="0">
                <a:latin typeface="Arial"/>
                <a:cs typeface="Arial"/>
              </a:rPr>
              <a:t>materials</a:t>
            </a:r>
            <a:endParaRPr sz="4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920" algn="l"/>
              </a:tabLst>
            </a:pPr>
            <a:r>
              <a:rPr sz="4000" spc="-5" dirty="0">
                <a:latin typeface="Arial"/>
                <a:cs typeface="Arial"/>
              </a:rPr>
              <a:t>Details </a:t>
            </a:r>
            <a:r>
              <a:rPr sz="4000" dirty="0">
                <a:latin typeface="Arial"/>
                <a:cs typeface="Arial"/>
              </a:rPr>
              <a:t>of </a:t>
            </a:r>
            <a:r>
              <a:rPr sz="4000" spc="-5" dirty="0">
                <a:latin typeface="Arial"/>
                <a:cs typeface="Arial"/>
              </a:rPr>
              <a:t>specific questionnaires </a:t>
            </a:r>
            <a:r>
              <a:rPr sz="4000" dirty="0">
                <a:latin typeface="Arial"/>
                <a:cs typeface="Arial"/>
              </a:rPr>
              <a:t>– </a:t>
            </a:r>
            <a:r>
              <a:rPr sz="4000" spc="-5" dirty="0">
                <a:latin typeface="Arial"/>
                <a:cs typeface="Arial"/>
              </a:rPr>
              <a:t>example</a:t>
            </a:r>
            <a:r>
              <a:rPr sz="4000" spc="105" dirty="0">
                <a:latin typeface="Arial"/>
                <a:cs typeface="Arial"/>
              </a:rPr>
              <a:t> </a:t>
            </a:r>
            <a:r>
              <a:rPr sz="4000" dirty="0" smtClean="0">
                <a:latin typeface="Arial"/>
                <a:cs typeface="Arial"/>
              </a:rPr>
              <a:t>items,</a:t>
            </a:r>
            <a:r>
              <a:rPr lang="en-GB" sz="4000" dirty="0" smtClean="0">
                <a:latin typeface="Arial"/>
                <a:cs typeface="Arial"/>
              </a:rPr>
              <a:t> </a:t>
            </a:r>
            <a:r>
              <a:rPr sz="4000" spc="-5" dirty="0" smtClean="0">
                <a:latin typeface="Arial"/>
                <a:cs typeface="Arial"/>
              </a:rPr>
              <a:t>how </a:t>
            </a:r>
            <a:r>
              <a:rPr sz="4000" spc="-5" dirty="0">
                <a:latin typeface="Arial"/>
                <a:cs typeface="Arial"/>
              </a:rPr>
              <a:t>scored/cut-offs/reliability</a:t>
            </a:r>
            <a:r>
              <a:rPr sz="4000" spc="15" dirty="0">
                <a:latin typeface="Arial"/>
                <a:cs typeface="Arial"/>
              </a:rPr>
              <a:t> </a:t>
            </a:r>
            <a:r>
              <a:rPr sz="4000" dirty="0">
                <a:latin typeface="Arial"/>
                <a:cs typeface="Arial"/>
              </a:rPr>
              <a:t>statistics</a:t>
            </a: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920" algn="l"/>
              </a:tabLst>
            </a:pPr>
            <a:r>
              <a:rPr sz="4000" spc="-5" dirty="0">
                <a:latin typeface="Arial"/>
                <a:cs typeface="Arial"/>
              </a:rPr>
              <a:t>Details </a:t>
            </a:r>
            <a:r>
              <a:rPr sz="4000" dirty="0">
                <a:latin typeface="Arial"/>
                <a:cs typeface="Arial"/>
              </a:rPr>
              <a:t>of </a:t>
            </a:r>
            <a:r>
              <a:rPr sz="4000" spc="-5" dirty="0">
                <a:latin typeface="Arial"/>
                <a:cs typeface="Arial"/>
              </a:rPr>
              <a:t>specific </a:t>
            </a:r>
            <a:r>
              <a:rPr sz="4000" dirty="0">
                <a:latin typeface="Arial"/>
                <a:cs typeface="Arial"/>
              </a:rPr>
              <a:t>tasks – </a:t>
            </a:r>
            <a:r>
              <a:rPr sz="4000" spc="-5" dirty="0">
                <a:latin typeface="Arial"/>
                <a:cs typeface="Arial"/>
              </a:rPr>
              <a:t>why chosen, duration,</a:t>
            </a:r>
            <a:r>
              <a:rPr sz="4000" spc="75" dirty="0">
                <a:latin typeface="Arial"/>
                <a:cs typeface="Arial"/>
              </a:rPr>
              <a:t> </a:t>
            </a:r>
            <a:r>
              <a:rPr sz="4000" spc="-5" dirty="0" smtClean="0">
                <a:latin typeface="Arial"/>
                <a:cs typeface="Arial"/>
              </a:rPr>
              <a:t>how</a:t>
            </a:r>
            <a:r>
              <a:rPr lang="en-GB" sz="4000" spc="-5" dirty="0" smtClean="0">
                <a:latin typeface="Arial"/>
                <a:cs typeface="Arial"/>
              </a:rPr>
              <a:t> </a:t>
            </a:r>
            <a:r>
              <a:rPr sz="4000" spc="-5" dirty="0" smtClean="0">
                <a:latin typeface="Arial"/>
                <a:cs typeface="Arial"/>
              </a:rPr>
              <a:t>scored </a:t>
            </a:r>
            <a:r>
              <a:rPr sz="4000" dirty="0" err="1" smtClean="0">
                <a:latin typeface="Arial"/>
                <a:cs typeface="Arial"/>
              </a:rPr>
              <a:t>etc</a:t>
            </a:r>
            <a:r>
              <a:rPr lang="en-GB" sz="4000" dirty="0" smtClean="0">
                <a:latin typeface="Arial"/>
                <a:cs typeface="Arial"/>
              </a:rPr>
              <a:t>.</a:t>
            </a:r>
            <a:endParaRPr sz="40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118" y="76200"/>
            <a:ext cx="8985682" cy="93551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6000" b="1" spc="-20" dirty="0">
                <a:latin typeface="Calibri"/>
                <a:cs typeface="Calibri"/>
              </a:rPr>
              <a:t>Writing </a:t>
            </a:r>
            <a:r>
              <a:rPr sz="6000" b="1" spc="-10" dirty="0">
                <a:latin typeface="Calibri"/>
                <a:cs typeface="Calibri"/>
              </a:rPr>
              <a:t>The </a:t>
            </a:r>
            <a:r>
              <a:rPr sz="6000" b="1" spc="-10" dirty="0" smtClean="0">
                <a:latin typeface="Calibri"/>
                <a:cs typeface="Calibri"/>
              </a:rPr>
              <a:t>Method</a:t>
            </a:r>
            <a:r>
              <a:rPr lang="en-GB" sz="6000" b="1" spc="35" dirty="0"/>
              <a:t> </a:t>
            </a:r>
            <a:r>
              <a:rPr sz="6000" b="1" spc="-5" dirty="0" smtClean="0">
                <a:latin typeface="Calibri"/>
                <a:cs typeface="Calibri"/>
              </a:rPr>
              <a:t>Section</a:t>
            </a:r>
            <a:endParaRPr sz="6000" dirty="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200" y="990600"/>
            <a:ext cx="8985682" cy="58580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  <a:tab pos="355600" algn="l"/>
              </a:tabLst>
            </a:pPr>
            <a:r>
              <a:rPr sz="4400" spc="-5" dirty="0">
                <a:latin typeface="Arial"/>
                <a:cs typeface="Arial"/>
              </a:rPr>
              <a:t>Materials:</a:t>
            </a:r>
            <a:endParaRPr sz="4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11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•"/>
              <a:tabLst>
                <a:tab pos="756285" algn="l"/>
                <a:tab pos="756920" algn="l"/>
              </a:tabLst>
            </a:pPr>
            <a:r>
              <a:rPr sz="4000" dirty="0">
                <a:latin typeface="Arial"/>
                <a:cs typeface="Arial"/>
              </a:rPr>
              <a:t>Detail all materials </a:t>
            </a:r>
            <a:r>
              <a:rPr sz="4000" dirty="0" smtClean="0">
                <a:latin typeface="Arial"/>
                <a:cs typeface="Arial"/>
              </a:rPr>
              <a:t>used</a:t>
            </a:r>
            <a:endParaRPr sz="4000" dirty="0">
              <a:latin typeface="Arial"/>
              <a:cs typeface="Arial"/>
            </a:endParaRPr>
          </a:p>
          <a:p>
            <a:pPr marL="927100">
              <a:lnSpc>
                <a:spcPct val="100000"/>
              </a:lnSpc>
              <a:spcBef>
                <a:spcPts val="400"/>
              </a:spcBef>
            </a:pPr>
            <a:r>
              <a:rPr sz="3600" spc="-5" dirty="0">
                <a:latin typeface="Arial"/>
                <a:cs typeface="Arial"/>
              </a:rPr>
              <a:t>– </a:t>
            </a:r>
            <a:r>
              <a:rPr sz="3200" spc="-5" dirty="0">
                <a:latin typeface="Arial"/>
                <a:cs typeface="Arial"/>
              </a:rPr>
              <a:t>E.g</a:t>
            </a:r>
            <a:r>
              <a:rPr sz="3200" spc="-5" dirty="0" smtClean="0">
                <a:latin typeface="Arial"/>
                <a:cs typeface="Arial"/>
              </a:rPr>
              <a:t>.</a:t>
            </a:r>
            <a:r>
              <a:rPr lang="en-GB" sz="3200" spc="-5" dirty="0" smtClean="0">
                <a:latin typeface="Arial"/>
                <a:cs typeface="Arial"/>
              </a:rPr>
              <a:t>,</a:t>
            </a:r>
            <a:r>
              <a:rPr sz="3200" spc="-5" dirty="0" smtClean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Computers, software, paper materials,</a:t>
            </a:r>
            <a:r>
              <a:rPr sz="3200" spc="125" dirty="0">
                <a:latin typeface="Arial"/>
                <a:cs typeface="Arial"/>
              </a:rPr>
              <a:t> </a:t>
            </a:r>
            <a:r>
              <a:rPr sz="3200" spc="-5" dirty="0" smtClean="0">
                <a:latin typeface="Arial"/>
                <a:cs typeface="Arial"/>
              </a:rPr>
              <a:t>timers</a:t>
            </a:r>
            <a:r>
              <a:rPr lang="en-GB" sz="3200" spc="-5" dirty="0" smtClean="0">
                <a:latin typeface="Arial"/>
                <a:cs typeface="Arial"/>
              </a:rPr>
              <a:t>, etc.</a:t>
            </a:r>
            <a:endParaRPr sz="3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800" dirty="0">
              <a:latin typeface="Times New Roman"/>
              <a:cs typeface="Times New Roman"/>
            </a:endParaRPr>
          </a:p>
          <a:p>
            <a:pPr marL="812800" indent="-342900">
              <a:lnSpc>
                <a:spcPct val="100000"/>
              </a:lnSpc>
              <a:spcBef>
                <a:spcPts val="1275"/>
              </a:spcBef>
              <a:buFont typeface="Arial" panose="020B0604020202020204" pitchFamily="34" charset="0"/>
              <a:buChar char="•"/>
              <a:tabLst>
                <a:tab pos="756285" algn="l"/>
                <a:tab pos="756920" algn="l"/>
              </a:tabLst>
            </a:pPr>
            <a:r>
              <a:rPr sz="2800" dirty="0">
                <a:latin typeface="Arial"/>
                <a:cs typeface="Arial"/>
              </a:rPr>
              <a:t>Materials </a:t>
            </a:r>
            <a:r>
              <a:rPr sz="2800" spc="-5" dirty="0">
                <a:latin typeface="Arial"/>
                <a:cs typeface="Arial"/>
              </a:rPr>
              <a:t>often </a:t>
            </a:r>
            <a:r>
              <a:rPr sz="2800" dirty="0">
                <a:latin typeface="Arial"/>
                <a:cs typeface="Arial"/>
              </a:rPr>
              <a:t>central to </a:t>
            </a:r>
            <a:r>
              <a:rPr sz="2800" dirty="0" smtClean="0">
                <a:latin typeface="Arial"/>
                <a:cs typeface="Arial"/>
              </a:rPr>
              <a:t>measures </a:t>
            </a:r>
            <a:r>
              <a:rPr sz="2800" dirty="0">
                <a:latin typeface="Arial"/>
                <a:cs typeface="Arial"/>
              </a:rPr>
              <a:t>and</a:t>
            </a:r>
            <a:r>
              <a:rPr sz="2800" spc="-145" dirty="0">
                <a:latin typeface="Arial"/>
                <a:cs typeface="Arial"/>
              </a:rPr>
              <a:t> </a:t>
            </a:r>
            <a:r>
              <a:rPr sz="2800" dirty="0">
                <a:latin typeface="Arial"/>
                <a:cs typeface="Arial"/>
              </a:rPr>
              <a:t>design</a:t>
            </a:r>
          </a:p>
          <a:p>
            <a:pPr marL="1155700" marR="14604" lvl="1" indent="-228600">
              <a:lnSpc>
                <a:spcPct val="100000"/>
              </a:lnSpc>
              <a:spcBef>
                <a:spcPts val="400"/>
              </a:spcBef>
              <a:buChar char="•"/>
              <a:tabLst>
                <a:tab pos="1155700" algn="l"/>
                <a:tab pos="1156335" algn="l"/>
              </a:tabLst>
            </a:pPr>
            <a:r>
              <a:rPr sz="2000" spc="-5" dirty="0">
                <a:latin typeface="Arial"/>
                <a:cs typeface="Arial"/>
              </a:rPr>
              <a:t>Nature of essential </a:t>
            </a:r>
            <a:r>
              <a:rPr sz="2000" spc="-5" dirty="0" smtClean="0">
                <a:latin typeface="Arial"/>
                <a:cs typeface="Arial"/>
              </a:rPr>
              <a:t>stimuli</a:t>
            </a:r>
            <a:r>
              <a:rPr lang="en-GB" sz="2000" spc="-5" dirty="0" smtClean="0">
                <a:latin typeface="Arial"/>
                <a:cs typeface="Arial"/>
              </a:rPr>
              <a:t> -</a:t>
            </a:r>
            <a:r>
              <a:rPr sz="2000" spc="-5" dirty="0" smtClean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E.g</a:t>
            </a:r>
            <a:r>
              <a:rPr sz="2000" spc="-5" dirty="0" smtClean="0">
                <a:latin typeface="Arial"/>
                <a:cs typeface="Arial"/>
              </a:rPr>
              <a:t>.</a:t>
            </a:r>
            <a:r>
              <a:rPr lang="en-GB" sz="2000" spc="-5" dirty="0" smtClean="0">
                <a:latin typeface="Arial"/>
                <a:cs typeface="Arial"/>
              </a:rPr>
              <a:t>,</a:t>
            </a:r>
            <a:r>
              <a:rPr sz="2000" spc="-5" dirty="0" smtClean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Questionnaire scale that generates </a:t>
            </a:r>
            <a:r>
              <a:rPr sz="2000" spc="-10" dirty="0">
                <a:latin typeface="Arial"/>
                <a:cs typeface="Arial"/>
              </a:rPr>
              <a:t>your </a:t>
            </a:r>
            <a:r>
              <a:rPr sz="2000" spc="-5" dirty="0" smtClean="0">
                <a:latin typeface="Arial"/>
                <a:cs typeface="Arial"/>
              </a:rPr>
              <a:t>scores</a:t>
            </a:r>
            <a:r>
              <a:rPr sz="2000" spc="-5" dirty="0">
                <a:latin typeface="Arial"/>
                <a:cs typeface="Arial"/>
              </a:rPr>
              <a:t>, pictures </a:t>
            </a:r>
            <a:r>
              <a:rPr sz="2000" spc="-5" dirty="0" smtClean="0">
                <a:latin typeface="Arial"/>
                <a:cs typeface="Arial"/>
              </a:rPr>
              <a:t>displayed, </a:t>
            </a:r>
            <a:r>
              <a:rPr sz="2000" spc="-5" dirty="0">
                <a:latin typeface="Arial"/>
                <a:cs typeface="Arial"/>
              </a:rPr>
              <a:t>sounds heard by participants,</a:t>
            </a:r>
            <a:r>
              <a:rPr sz="2000" spc="160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etc.</a:t>
            </a:r>
            <a:endParaRPr sz="2000" dirty="0">
              <a:latin typeface="Arial"/>
              <a:cs typeface="Arial"/>
            </a:endParaRPr>
          </a:p>
          <a:p>
            <a:pPr marL="1155700" marR="5080" lvl="1" indent="-228600">
              <a:lnSpc>
                <a:spcPct val="100000"/>
              </a:lnSpc>
              <a:spcBef>
                <a:spcPts val="425"/>
              </a:spcBef>
              <a:buChar char="•"/>
              <a:tabLst>
                <a:tab pos="1155700" algn="l"/>
                <a:tab pos="1156335" algn="l"/>
              </a:tabLst>
            </a:pPr>
            <a:r>
              <a:rPr sz="2000" spc="-5" dirty="0">
                <a:latin typeface="Arial"/>
                <a:cs typeface="Arial"/>
              </a:rPr>
              <a:t>Detail how constructed or </a:t>
            </a:r>
            <a:r>
              <a:rPr sz="2000" spc="-5" dirty="0" smtClean="0">
                <a:latin typeface="Arial"/>
                <a:cs typeface="Arial"/>
              </a:rPr>
              <a:t>referenced</a:t>
            </a:r>
            <a:r>
              <a:rPr lang="en-GB" sz="2000" spc="-5" dirty="0" smtClean="0">
                <a:latin typeface="Arial"/>
                <a:cs typeface="Arial"/>
              </a:rPr>
              <a:t> -</a:t>
            </a:r>
            <a:r>
              <a:rPr sz="2000" spc="-5" dirty="0" smtClean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validity in relation </a:t>
            </a:r>
            <a:r>
              <a:rPr sz="2000" dirty="0">
                <a:latin typeface="Arial"/>
                <a:cs typeface="Arial"/>
              </a:rPr>
              <a:t>to </a:t>
            </a:r>
            <a:r>
              <a:rPr sz="2000" spc="-5" dirty="0">
                <a:latin typeface="Arial"/>
                <a:cs typeface="Arial"/>
              </a:rPr>
              <a:t>literature  (+ entire questionnaire or </a:t>
            </a:r>
            <a:r>
              <a:rPr sz="2000" spc="-10" dirty="0">
                <a:latin typeface="Arial"/>
                <a:cs typeface="Arial"/>
              </a:rPr>
              <a:t>example </a:t>
            </a:r>
            <a:r>
              <a:rPr sz="2000" dirty="0">
                <a:latin typeface="Arial"/>
                <a:cs typeface="Arial"/>
              </a:rPr>
              <a:t>items </a:t>
            </a:r>
            <a:r>
              <a:rPr sz="2000" spc="-10" dirty="0">
                <a:latin typeface="Arial"/>
                <a:cs typeface="Arial"/>
              </a:rPr>
              <a:t>as</a:t>
            </a:r>
            <a:r>
              <a:rPr sz="2000" spc="8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appendix)</a:t>
            </a:r>
            <a:endParaRPr sz="2000" dirty="0">
              <a:latin typeface="Arial"/>
              <a:cs typeface="Arial"/>
            </a:endParaRPr>
          </a:p>
          <a:p>
            <a:pPr marL="1155700" lvl="1" indent="-228600">
              <a:lnSpc>
                <a:spcPct val="100000"/>
              </a:lnSpc>
              <a:spcBef>
                <a:spcPts val="434"/>
              </a:spcBef>
              <a:buChar char="•"/>
              <a:tabLst>
                <a:tab pos="1155700" algn="l"/>
                <a:tab pos="1156335" algn="l"/>
              </a:tabLst>
            </a:pPr>
            <a:r>
              <a:rPr sz="2000" spc="-10" dirty="0">
                <a:latin typeface="Arial"/>
                <a:cs typeface="Arial"/>
              </a:rPr>
              <a:t>Differences between </a:t>
            </a:r>
            <a:r>
              <a:rPr sz="2000" spc="-5" dirty="0">
                <a:latin typeface="Arial"/>
                <a:cs typeface="Arial"/>
              </a:rPr>
              <a:t>stimuli </a:t>
            </a:r>
            <a:r>
              <a:rPr sz="2000" dirty="0">
                <a:latin typeface="Arial"/>
                <a:cs typeface="Arial"/>
              </a:rPr>
              <a:t>for </a:t>
            </a:r>
            <a:r>
              <a:rPr sz="2000" spc="-5" dirty="0">
                <a:latin typeface="Arial"/>
                <a:cs typeface="Arial"/>
              </a:rPr>
              <a:t>comparisons </a:t>
            </a:r>
            <a:r>
              <a:rPr sz="2000" dirty="0">
                <a:latin typeface="Arial"/>
                <a:cs typeface="Arial"/>
              </a:rPr>
              <a:t>if</a:t>
            </a:r>
            <a:r>
              <a:rPr sz="2000" spc="105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applicable</a:t>
            </a:r>
            <a:endParaRPr sz="2000" dirty="0">
              <a:latin typeface="Arial"/>
              <a:cs typeface="Arial"/>
            </a:endParaRPr>
          </a:p>
          <a:p>
            <a:pPr marL="1155700" lvl="1" indent="-228600">
              <a:lnSpc>
                <a:spcPct val="100000"/>
              </a:lnSpc>
              <a:spcBef>
                <a:spcPts val="434"/>
              </a:spcBef>
              <a:buChar char="•"/>
              <a:tabLst>
                <a:tab pos="1155700" algn="l"/>
                <a:tab pos="1156335" algn="l"/>
              </a:tabLst>
            </a:pPr>
            <a:r>
              <a:rPr sz="2000" spc="-5" dirty="0">
                <a:latin typeface="Arial"/>
                <a:cs typeface="Arial"/>
              </a:rPr>
              <a:t>How scores are calculated </a:t>
            </a:r>
            <a:r>
              <a:rPr sz="2000" dirty="0">
                <a:latin typeface="Arial"/>
                <a:cs typeface="Arial"/>
              </a:rPr>
              <a:t>for</a:t>
            </a:r>
            <a:r>
              <a:rPr sz="2000" spc="30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materials</a:t>
            </a:r>
            <a:endParaRPr sz="2000" dirty="0">
              <a:latin typeface="Arial"/>
              <a:cs typeface="Arial"/>
            </a:endParaRPr>
          </a:p>
          <a:p>
            <a:pPr marL="1155700" lvl="1" indent="-228600">
              <a:lnSpc>
                <a:spcPct val="100000"/>
              </a:lnSpc>
              <a:spcBef>
                <a:spcPts val="430"/>
              </a:spcBef>
              <a:buChar char="•"/>
              <a:tabLst>
                <a:tab pos="1155700" algn="l"/>
                <a:tab pos="1156335" algn="l"/>
              </a:tabLst>
            </a:pPr>
            <a:r>
              <a:rPr sz="2000" spc="-5" dirty="0">
                <a:latin typeface="Arial"/>
                <a:cs typeface="Arial"/>
              </a:rPr>
              <a:t>Qualitative – how interview schedule/topic guide </a:t>
            </a:r>
            <a:r>
              <a:rPr sz="2000" spc="-15" dirty="0">
                <a:latin typeface="Arial"/>
                <a:cs typeface="Arial"/>
              </a:rPr>
              <a:t>was</a:t>
            </a:r>
            <a:r>
              <a:rPr sz="2000" spc="130" dirty="0">
                <a:latin typeface="Arial"/>
                <a:cs typeface="Arial"/>
              </a:rPr>
              <a:t> </a:t>
            </a:r>
            <a:r>
              <a:rPr sz="2000" spc="-5" dirty="0">
                <a:latin typeface="Arial"/>
                <a:cs typeface="Arial"/>
              </a:rPr>
              <a:t>developed</a:t>
            </a:r>
            <a:endParaRPr sz="20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200" y="14025"/>
            <a:ext cx="8991600" cy="6691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7200" b="1" dirty="0">
                <a:latin typeface="Arial"/>
                <a:cs typeface="Arial"/>
              </a:rPr>
              <a:t>Procedure</a:t>
            </a:r>
            <a:endParaRPr sz="72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Arial"/>
              <a:buChar char="•"/>
            </a:pPr>
            <a:endParaRPr sz="14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920" algn="l"/>
              </a:tabLst>
            </a:pPr>
            <a:r>
              <a:rPr sz="4000" spc="-5" dirty="0">
                <a:latin typeface="Arial"/>
                <a:cs typeface="Arial"/>
              </a:rPr>
              <a:t>What typically happened </a:t>
            </a:r>
            <a:r>
              <a:rPr sz="4000" dirty="0">
                <a:latin typeface="Arial"/>
                <a:cs typeface="Arial"/>
              </a:rPr>
              <a:t>to a </a:t>
            </a:r>
            <a:r>
              <a:rPr sz="4000" spc="-5" dirty="0">
                <a:latin typeface="Arial"/>
                <a:cs typeface="Arial"/>
              </a:rPr>
              <a:t>participant during</a:t>
            </a:r>
            <a:r>
              <a:rPr sz="4000" spc="100" dirty="0">
                <a:latin typeface="Arial"/>
                <a:cs typeface="Arial"/>
              </a:rPr>
              <a:t> </a:t>
            </a:r>
            <a:r>
              <a:rPr sz="4000" dirty="0" smtClean="0">
                <a:latin typeface="Arial"/>
                <a:cs typeface="Arial"/>
              </a:rPr>
              <a:t>the</a:t>
            </a:r>
            <a:r>
              <a:rPr lang="en-GB" sz="4000" dirty="0" smtClean="0">
                <a:latin typeface="Arial"/>
                <a:cs typeface="Arial"/>
              </a:rPr>
              <a:t> </a:t>
            </a:r>
            <a:r>
              <a:rPr sz="4000" spc="-5" dirty="0" smtClean="0">
                <a:latin typeface="Arial"/>
                <a:cs typeface="Arial"/>
              </a:rPr>
              <a:t>study</a:t>
            </a:r>
            <a:endParaRPr sz="4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920" algn="l"/>
              </a:tabLst>
            </a:pPr>
            <a:r>
              <a:rPr sz="4000" spc="-5" dirty="0">
                <a:latin typeface="Arial"/>
                <a:cs typeface="Arial"/>
              </a:rPr>
              <a:t>Consent and debriefing, how any </a:t>
            </a:r>
            <a:r>
              <a:rPr sz="4000" dirty="0">
                <a:latin typeface="Arial"/>
                <a:cs typeface="Arial"/>
              </a:rPr>
              <a:t>other </a:t>
            </a:r>
            <a:r>
              <a:rPr sz="4000" spc="-5" dirty="0">
                <a:latin typeface="Arial"/>
                <a:cs typeface="Arial"/>
              </a:rPr>
              <a:t>ethical</a:t>
            </a:r>
            <a:r>
              <a:rPr sz="4000" spc="100" dirty="0">
                <a:latin typeface="Arial"/>
                <a:cs typeface="Arial"/>
              </a:rPr>
              <a:t> </a:t>
            </a:r>
            <a:r>
              <a:rPr sz="4000" spc="-5" dirty="0" smtClean="0">
                <a:latin typeface="Arial"/>
                <a:cs typeface="Arial"/>
              </a:rPr>
              <a:t>issues</a:t>
            </a:r>
            <a:r>
              <a:rPr lang="en-GB" sz="4000" spc="-5" dirty="0" smtClean="0">
                <a:latin typeface="Arial"/>
                <a:cs typeface="Arial"/>
              </a:rPr>
              <a:t> </a:t>
            </a:r>
            <a:r>
              <a:rPr sz="4000" spc="-5" dirty="0" smtClean="0">
                <a:latin typeface="Arial"/>
                <a:cs typeface="Arial"/>
              </a:rPr>
              <a:t>were </a:t>
            </a:r>
            <a:r>
              <a:rPr sz="4000" spc="-5" dirty="0">
                <a:latin typeface="Arial"/>
                <a:cs typeface="Arial"/>
              </a:rPr>
              <a:t>dealt</a:t>
            </a:r>
            <a:r>
              <a:rPr sz="4000" spc="10" dirty="0">
                <a:latin typeface="Arial"/>
                <a:cs typeface="Arial"/>
              </a:rPr>
              <a:t> </a:t>
            </a:r>
            <a:r>
              <a:rPr sz="4000" spc="-5" dirty="0">
                <a:latin typeface="Arial"/>
                <a:cs typeface="Arial"/>
              </a:rPr>
              <a:t>with</a:t>
            </a:r>
            <a:endParaRPr sz="4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920" algn="l"/>
              </a:tabLst>
            </a:pPr>
            <a:r>
              <a:rPr sz="4000" spc="-5" dirty="0">
                <a:latin typeface="Arial"/>
                <a:cs typeface="Arial"/>
              </a:rPr>
              <a:t>Standardised</a:t>
            </a:r>
            <a:r>
              <a:rPr sz="4000" spc="10" dirty="0">
                <a:latin typeface="Arial"/>
                <a:cs typeface="Arial"/>
              </a:rPr>
              <a:t> </a:t>
            </a:r>
            <a:r>
              <a:rPr sz="4000" dirty="0">
                <a:latin typeface="Arial"/>
                <a:cs typeface="Arial"/>
              </a:rPr>
              <a:t>instructions</a:t>
            </a:r>
          </a:p>
          <a:p>
            <a:pPr lvl="1">
              <a:lnSpc>
                <a:spcPct val="100000"/>
              </a:lnSpc>
              <a:spcBef>
                <a:spcPts val="10"/>
              </a:spcBef>
              <a:buFont typeface="Arial"/>
              <a:buChar char="–"/>
            </a:pPr>
            <a:endParaRPr sz="2400" dirty="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920" algn="l"/>
              </a:tabLst>
            </a:pPr>
            <a:r>
              <a:rPr sz="4000" spc="-5" dirty="0">
                <a:latin typeface="Arial"/>
                <a:cs typeface="Arial"/>
              </a:rPr>
              <a:t>Where study </a:t>
            </a:r>
            <a:r>
              <a:rPr sz="4000" dirty="0">
                <a:latin typeface="Arial"/>
                <a:cs typeface="Arial"/>
              </a:rPr>
              <a:t>took </a:t>
            </a:r>
            <a:r>
              <a:rPr sz="4000" spc="-5" dirty="0">
                <a:latin typeface="Arial"/>
                <a:cs typeface="Arial"/>
              </a:rPr>
              <a:t>place/how</a:t>
            </a:r>
            <a:r>
              <a:rPr sz="4000" spc="15" dirty="0">
                <a:latin typeface="Arial"/>
                <a:cs typeface="Arial"/>
              </a:rPr>
              <a:t> </a:t>
            </a:r>
            <a:r>
              <a:rPr sz="4000" spc="-5" dirty="0">
                <a:latin typeface="Arial"/>
                <a:cs typeface="Arial"/>
              </a:rPr>
              <a:t>delivered</a:t>
            </a:r>
            <a:endParaRPr sz="4000" dirty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5538" y="0"/>
            <a:ext cx="8991600" cy="93551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6000" b="1" spc="-20" dirty="0"/>
              <a:t>Writing </a:t>
            </a:r>
            <a:r>
              <a:rPr sz="6000" b="1" spc="-5" dirty="0"/>
              <a:t>the method</a:t>
            </a:r>
            <a:r>
              <a:rPr sz="6000" b="1" spc="0" dirty="0"/>
              <a:t> </a:t>
            </a:r>
            <a:r>
              <a:rPr sz="6000" b="1" spc="-10" dirty="0"/>
              <a:t>section</a:t>
            </a:r>
            <a:endParaRPr sz="6000" b="1" dirty="0"/>
          </a:p>
        </p:txBody>
      </p:sp>
      <p:sp>
        <p:nvSpPr>
          <p:cNvPr id="3" name="object 3"/>
          <p:cNvSpPr txBox="1"/>
          <p:nvPr/>
        </p:nvSpPr>
        <p:spPr>
          <a:xfrm>
            <a:off x="152400" y="1066800"/>
            <a:ext cx="8915400" cy="64145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  <a:tab pos="355600" algn="l"/>
              </a:tabLst>
            </a:pPr>
            <a:r>
              <a:rPr sz="4400" spc="-5" dirty="0">
                <a:latin typeface="Arial"/>
                <a:cs typeface="Arial"/>
              </a:rPr>
              <a:t>Procedure:</a:t>
            </a:r>
            <a:endParaRPr sz="4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har char="•"/>
            </a:pPr>
            <a:endParaRPr sz="105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4000" dirty="0">
                <a:latin typeface="Arial"/>
                <a:cs typeface="Arial"/>
              </a:rPr>
              <a:t>What happened </a:t>
            </a:r>
            <a:r>
              <a:rPr sz="4000" dirty="0" smtClean="0">
                <a:latin typeface="Arial"/>
                <a:cs typeface="Arial"/>
              </a:rPr>
              <a:t>to </a:t>
            </a:r>
            <a:r>
              <a:rPr sz="4000" dirty="0">
                <a:latin typeface="Arial"/>
                <a:cs typeface="Arial"/>
              </a:rPr>
              <a:t>the</a:t>
            </a:r>
            <a:r>
              <a:rPr sz="4000" spc="-135" dirty="0">
                <a:latin typeface="Arial"/>
                <a:cs typeface="Arial"/>
              </a:rPr>
              <a:t> </a:t>
            </a:r>
            <a:r>
              <a:rPr sz="4000" dirty="0" smtClean="0">
                <a:latin typeface="Arial"/>
                <a:cs typeface="Arial"/>
              </a:rPr>
              <a:t>participant</a:t>
            </a:r>
            <a:endParaRPr lang="en-GB" sz="4000" dirty="0" smtClean="0">
              <a:latin typeface="Arial"/>
              <a:cs typeface="Arial"/>
            </a:endParaRPr>
          </a:p>
          <a:p>
            <a:pPr marL="812800" lvl="1" indent="-342900">
              <a:buChar char="•"/>
              <a:tabLst>
                <a:tab pos="354965" algn="l"/>
                <a:tab pos="355600" algn="l"/>
              </a:tabLst>
            </a:pPr>
            <a:r>
              <a:rPr lang="en-GB" sz="3600" dirty="0" smtClean="0">
                <a:latin typeface="Arial"/>
                <a:cs typeface="Arial"/>
              </a:rPr>
              <a:t>Describe piloting procedure and any outcomes/amendments required as a consequence</a:t>
            </a: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endParaRPr dirty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285" algn="l"/>
                <a:tab pos="756920" algn="l"/>
              </a:tabLst>
            </a:pPr>
            <a:r>
              <a:rPr sz="3600" dirty="0">
                <a:latin typeface="Arial"/>
                <a:cs typeface="Arial"/>
              </a:rPr>
              <a:t>Any instructions participant received (not same as consent</a:t>
            </a:r>
            <a:r>
              <a:rPr sz="3600" spc="-220" dirty="0">
                <a:latin typeface="Arial"/>
                <a:cs typeface="Arial"/>
              </a:rPr>
              <a:t> </a:t>
            </a:r>
            <a:r>
              <a:rPr sz="3600" dirty="0">
                <a:latin typeface="Arial"/>
                <a:cs typeface="Arial"/>
              </a:rPr>
              <a:t>form</a:t>
            </a:r>
            <a:r>
              <a:rPr sz="3600" dirty="0" smtClean="0">
                <a:latin typeface="Arial"/>
                <a:cs typeface="Arial"/>
              </a:rPr>
              <a:t>)</a:t>
            </a:r>
            <a:endParaRPr lang="en-GB" sz="3600" dirty="0" smtClean="0">
              <a:latin typeface="Arial"/>
              <a:cs typeface="Arial"/>
            </a:endParaRPr>
          </a:p>
          <a:p>
            <a:pPr marL="756285" lvl="1" indent="-286385">
              <a:lnSpc>
                <a:spcPct val="100000"/>
              </a:lnSpc>
              <a:buChar char="–"/>
              <a:tabLst>
                <a:tab pos="756285" algn="l"/>
                <a:tab pos="756920" algn="l"/>
              </a:tabLst>
            </a:pPr>
            <a:endParaRPr dirty="0">
              <a:latin typeface="Arial"/>
              <a:cs typeface="Arial"/>
            </a:endParaRPr>
          </a:p>
          <a:p>
            <a:pPr marL="1155700" lvl="2" indent="-228600">
              <a:lnSpc>
                <a:spcPct val="100000"/>
              </a:lnSpc>
              <a:spcBef>
                <a:spcPts val="10"/>
              </a:spcBef>
              <a:buChar char="•"/>
              <a:tabLst>
                <a:tab pos="1155700" algn="l"/>
                <a:tab pos="1156335" algn="l"/>
              </a:tabLst>
            </a:pPr>
            <a:r>
              <a:rPr sz="3200" spc="-30" dirty="0">
                <a:latin typeface="Arial"/>
                <a:cs typeface="Arial"/>
              </a:rPr>
              <a:t>Very</a:t>
            </a:r>
            <a:r>
              <a:rPr sz="3200" spc="-10" dirty="0">
                <a:latin typeface="Arial"/>
                <a:cs typeface="Arial"/>
              </a:rPr>
              <a:t> </a:t>
            </a:r>
            <a:r>
              <a:rPr sz="3200" spc="-5" dirty="0" smtClean="0">
                <a:latin typeface="Arial"/>
                <a:cs typeface="Arial"/>
              </a:rPr>
              <a:t>important</a:t>
            </a:r>
            <a:endParaRPr lang="en-GB" sz="3200" spc="-5" dirty="0" smtClean="0">
              <a:latin typeface="Arial"/>
              <a:cs typeface="Arial"/>
            </a:endParaRPr>
          </a:p>
          <a:p>
            <a:pPr marL="1155700" lvl="2" indent="-228600">
              <a:lnSpc>
                <a:spcPct val="100000"/>
              </a:lnSpc>
              <a:buChar char="•"/>
              <a:tabLst>
                <a:tab pos="1155700" algn="l"/>
                <a:tab pos="1156335" algn="l"/>
              </a:tabLst>
            </a:pPr>
            <a:r>
              <a:rPr sz="3200" spc="-55" dirty="0" smtClean="0">
                <a:latin typeface="Arial"/>
                <a:cs typeface="Arial"/>
              </a:rPr>
              <a:t>Told </a:t>
            </a:r>
            <a:r>
              <a:rPr sz="3200" dirty="0">
                <a:latin typeface="Arial"/>
                <a:cs typeface="Arial"/>
              </a:rPr>
              <a:t>the </a:t>
            </a:r>
            <a:r>
              <a:rPr sz="3200" spc="-5" dirty="0">
                <a:latin typeface="Arial"/>
                <a:cs typeface="Arial"/>
              </a:rPr>
              <a:t>participant </a:t>
            </a:r>
            <a:r>
              <a:rPr sz="3200" spc="-15" dirty="0">
                <a:latin typeface="Arial"/>
                <a:cs typeface="Arial"/>
              </a:rPr>
              <a:t>what </a:t>
            </a:r>
            <a:r>
              <a:rPr sz="3200" dirty="0">
                <a:latin typeface="Arial"/>
                <a:cs typeface="Arial"/>
              </a:rPr>
              <a:t>to </a:t>
            </a:r>
            <a:r>
              <a:rPr sz="3200" spc="-5" dirty="0">
                <a:latin typeface="Arial"/>
                <a:cs typeface="Arial"/>
              </a:rPr>
              <a:t>do in </a:t>
            </a:r>
            <a:r>
              <a:rPr sz="3200" dirty="0">
                <a:latin typeface="Arial"/>
                <a:cs typeface="Arial"/>
              </a:rPr>
              <a:t>the</a:t>
            </a:r>
            <a:r>
              <a:rPr sz="3200" spc="105" dirty="0">
                <a:latin typeface="Arial"/>
                <a:cs typeface="Arial"/>
              </a:rPr>
              <a:t> </a:t>
            </a:r>
            <a:r>
              <a:rPr sz="3200" spc="-5" dirty="0">
                <a:latin typeface="Arial"/>
                <a:cs typeface="Arial"/>
              </a:rPr>
              <a:t>study</a:t>
            </a:r>
            <a:endParaRPr sz="3200" dirty="0">
              <a:latin typeface="Arial"/>
              <a:cs typeface="Arial"/>
            </a:endParaRPr>
          </a:p>
          <a:p>
            <a:pPr lvl="2">
              <a:lnSpc>
                <a:spcPct val="100000"/>
              </a:lnSpc>
              <a:buChar char="•"/>
            </a:pPr>
            <a:endParaRPr sz="2000" dirty="0">
              <a:latin typeface="Times New Roman"/>
              <a:cs typeface="Times New Roman"/>
            </a:endParaRPr>
          </a:p>
          <a:p>
            <a:pPr lvl="2">
              <a:lnSpc>
                <a:spcPct val="100000"/>
              </a:lnSpc>
              <a:spcBef>
                <a:spcPts val="15"/>
              </a:spcBef>
              <a:buChar char="•"/>
            </a:pPr>
            <a:endParaRPr sz="215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5538" y="0"/>
            <a:ext cx="8991600" cy="93551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6000" b="1" spc="-20" dirty="0"/>
              <a:t>Writing </a:t>
            </a:r>
            <a:r>
              <a:rPr sz="6000" b="1" spc="-5" dirty="0"/>
              <a:t>the method</a:t>
            </a:r>
            <a:r>
              <a:rPr sz="6000" b="1" spc="0" dirty="0"/>
              <a:t> </a:t>
            </a:r>
            <a:r>
              <a:rPr sz="6000" b="1" spc="-10" dirty="0"/>
              <a:t>section</a:t>
            </a:r>
            <a:endParaRPr sz="6000" b="1" dirty="0"/>
          </a:p>
        </p:txBody>
      </p:sp>
      <p:sp>
        <p:nvSpPr>
          <p:cNvPr id="3" name="object 3"/>
          <p:cNvSpPr txBox="1"/>
          <p:nvPr/>
        </p:nvSpPr>
        <p:spPr>
          <a:xfrm>
            <a:off x="76200" y="990600"/>
            <a:ext cx="8915400" cy="57964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  <a:tab pos="355600" algn="l"/>
              </a:tabLst>
            </a:pPr>
            <a:r>
              <a:rPr sz="4800" spc="-5" dirty="0">
                <a:latin typeface="Arial"/>
                <a:cs typeface="Arial"/>
              </a:rPr>
              <a:t>Procedure:</a:t>
            </a:r>
            <a:endParaRPr sz="4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Char char="•"/>
            </a:pPr>
            <a:endParaRPr sz="14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4400" spc="-10" dirty="0" smtClean="0">
                <a:latin typeface="Calibri"/>
                <a:cs typeface="Calibri"/>
              </a:rPr>
              <a:t>Ethical </a:t>
            </a:r>
            <a:r>
              <a:rPr sz="4400" spc="-10" dirty="0">
                <a:latin typeface="Calibri"/>
                <a:cs typeface="Calibri"/>
              </a:rPr>
              <a:t>procedures must </a:t>
            </a:r>
            <a:r>
              <a:rPr sz="4400" spc="-5" dirty="0">
                <a:latin typeface="Calibri"/>
                <a:cs typeface="Calibri"/>
              </a:rPr>
              <a:t>be</a:t>
            </a:r>
            <a:r>
              <a:rPr sz="4400" spc="-20" dirty="0">
                <a:latin typeface="Calibri"/>
                <a:cs typeface="Calibri"/>
              </a:rPr>
              <a:t> </a:t>
            </a:r>
            <a:r>
              <a:rPr sz="4400" dirty="0">
                <a:latin typeface="Calibri"/>
                <a:cs typeface="Calibri"/>
              </a:rPr>
              <a:t>included</a:t>
            </a:r>
          </a:p>
          <a:p>
            <a:pPr marL="756285" lvl="1" indent="-286385">
              <a:lnSpc>
                <a:spcPct val="100000"/>
              </a:lnSpc>
              <a:spcBef>
                <a:spcPts val="50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3600" spc="-10" dirty="0">
                <a:latin typeface="Calibri"/>
                <a:cs typeface="Calibri"/>
              </a:rPr>
              <a:t>Incorporated </a:t>
            </a:r>
            <a:r>
              <a:rPr sz="3600" spc="-5" dirty="0">
                <a:latin typeface="Calibri"/>
                <a:cs typeface="Calibri"/>
              </a:rPr>
              <a:t>where</a:t>
            </a:r>
            <a:r>
              <a:rPr sz="3600" spc="-25" dirty="0">
                <a:latin typeface="Calibri"/>
                <a:cs typeface="Calibri"/>
              </a:rPr>
              <a:t> </a:t>
            </a:r>
            <a:r>
              <a:rPr sz="3600" spc="-10" dirty="0">
                <a:latin typeface="Calibri"/>
                <a:cs typeface="Calibri"/>
              </a:rPr>
              <a:t>appropriate</a:t>
            </a:r>
            <a:endParaRPr sz="36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3600" spc="-10" dirty="0">
                <a:latin typeface="Calibri"/>
                <a:cs typeface="Calibri"/>
              </a:rPr>
              <a:t>Example Consent </a:t>
            </a:r>
            <a:r>
              <a:rPr sz="3600" spc="-15" dirty="0">
                <a:latin typeface="Calibri"/>
                <a:cs typeface="Calibri"/>
              </a:rPr>
              <a:t>form </a:t>
            </a:r>
            <a:r>
              <a:rPr sz="3600" spc="-10" dirty="0">
                <a:latin typeface="Calibri"/>
                <a:cs typeface="Calibri"/>
              </a:rPr>
              <a:t>provided </a:t>
            </a:r>
            <a:r>
              <a:rPr sz="3600" spc="-5" dirty="0">
                <a:latin typeface="Calibri"/>
                <a:cs typeface="Calibri"/>
              </a:rPr>
              <a:t>in</a:t>
            </a:r>
            <a:r>
              <a:rPr sz="3600" spc="5" dirty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appendices</a:t>
            </a:r>
          </a:p>
          <a:p>
            <a:pPr marL="1155700" lvl="2" indent="-228600">
              <a:lnSpc>
                <a:spcPct val="100000"/>
              </a:lnSpc>
              <a:spcBef>
                <a:spcPts val="415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3200" spc="-15" dirty="0">
                <a:latin typeface="Calibri"/>
                <a:cs typeface="Calibri"/>
              </a:rPr>
              <a:t>Keep </a:t>
            </a:r>
            <a:r>
              <a:rPr sz="3200" spc="-5" dirty="0">
                <a:latin typeface="Calibri"/>
                <a:cs typeface="Calibri"/>
              </a:rPr>
              <a:t>all </a:t>
            </a:r>
            <a:r>
              <a:rPr sz="3200" spc="-10" dirty="0">
                <a:latin typeface="Calibri"/>
                <a:cs typeface="Calibri"/>
              </a:rPr>
              <a:t>completed consent </a:t>
            </a:r>
            <a:r>
              <a:rPr sz="3200" spc="-15" dirty="0">
                <a:latin typeface="Calibri"/>
                <a:cs typeface="Calibri"/>
              </a:rPr>
              <a:t>forms for review </a:t>
            </a:r>
            <a:endParaRPr sz="32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45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3600" spc="-10" dirty="0">
                <a:latin typeface="Calibri"/>
                <a:cs typeface="Calibri"/>
              </a:rPr>
              <a:t>Example </a:t>
            </a:r>
            <a:r>
              <a:rPr sz="3600" spc="-5" dirty="0">
                <a:latin typeface="Calibri"/>
                <a:cs typeface="Calibri"/>
              </a:rPr>
              <a:t>Debrief </a:t>
            </a:r>
            <a:r>
              <a:rPr sz="3600" spc="-10" dirty="0">
                <a:latin typeface="Calibri"/>
                <a:cs typeface="Calibri"/>
              </a:rPr>
              <a:t>form </a:t>
            </a:r>
            <a:r>
              <a:rPr sz="3600" dirty="0" smtClean="0">
                <a:latin typeface="Calibri"/>
                <a:cs typeface="Calibri"/>
              </a:rPr>
              <a:t>in</a:t>
            </a:r>
            <a:r>
              <a:rPr sz="3600" spc="-5" dirty="0" smtClean="0">
                <a:latin typeface="Calibri"/>
                <a:cs typeface="Calibri"/>
              </a:rPr>
              <a:t> </a:t>
            </a:r>
            <a:r>
              <a:rPr sz="3600" dirty="0">
                <a:latin typeface="Calibri"/>
                <a:cs typeface="Calibri"/>
              </a:rPr>
              <a:t>appendices</a:t>
            </a:r>
          </a:p>
          <a:p>
            <a:pPr lvl="1">
              <a:lnSpc>
                <a:spcPct val="100000"/>
              </a:lnSpc>
              <a:spcBef>
                <a:spcPts val="35"/>
              </a:spcBef>
              <a:buFont typeface="Arial"/>
              <a:buChar char="–"/>
            </a:pPr>
            <a:endParaRPr sz="14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25" dirty="0">
                <a:latin typeface="Calibri"/>
                <a:cs typeface="Calibri"/>
              </a:rPr>
              <a:t>Refer </a:t>
            </a:r>
            <a:r>
              <a:rPr sz="3200" spc="-15" dirty="0">
                <a:latin typeface="Calibri"/>
                <a:cs typeface="Calibri"/>
              </a:rPr>
              <a:t>to </a:t>
            </a:r>
            <a:r>
              <a:rPr lang="en-GB" sz="3200" spc="-15" dirty="0" smtClean="0">
                <a:latin typeface="Calibri"/>
                <a:cs typeface="Calibri"/>
              </a:rPr>
              <a:t>these </a:t>
            </a:r>
            <a:r>
              <a:rPr sz="3200" spc="-15" dirty="0" smtClean="0">
                <a:latin typeface="Calibri"/>
                <a:cs typeface="Calibri"/>
              </a:rPr>
              <a:t>from </a:t>
            </a:r>
            <a:r>
              <a:rPr lang="en-GB" sz="3200" spc="-15" dirty="0" smtClean="0">
                <a:latin typeface="Calibri"/>
                <a:cs typeface="Calibri"/>
              </a:rPr>
              <a:t>the </a:t>
            </a:r>
            <a:r>
              <a:rPr sz="3200" spc="-5" dirty="0" smtClean="0">
                <a:latin typeface="Calibri"/>
                <a:cs typeface="Calibri"/>
              </a:rPr>
              <a:t>Method</a:t>
            </a:r>
            <a:r>
              <a:rPr sz="3200" dirty="0" smtClean="0">
                <a:latin typeface="Calibri"/>
                <a:cs typeface="Calibri"/>
              </a:rPr>
              <a:t> </a:t>
            </a:r>
            <a:r>
              <a:rPr sz="3200" spc="-5" dirty="0" smtClean="0">
                <a:latin typeface="Calibri"/>
                <a:cs typeface="Calibri"/>
              </a:rPr>
              <a:t>Section</a:t>
            </a:r>
            <a:r>
              <a:rPr lang="en-GB" sz="3200" spc="-5" dirty="0" smtClean="0">
                <a:latin typeface="Calibri"/>
                <a:cs typeface="Calibri"/>
              </a:rPr>
              <a:t> – E.g., (See Appendix B).</a:t>
            </a:r>
            <a:endParaRPr sz="32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391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15766"/>
            <a:ext cx="9067800" cy="68929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95"/>
              </a:spcBef>
            </a:pPr>
            <a:r>
              <a:rPr b="1" spc="-15" dirty="0" smtClean="0"/>
              <a:t>Practical </a:t>
            </a:r>
            <a:r>
              <a:rPr b="1" spc="-5" dirty="0"/>
              <a:t>Issues </a:t>
            </a:r>
            <a:r>
              <a:rPr b="1" spc="-20" dirty="0"/>
              <a:t>For </a:t>
            </a:r>
            <a:r>
              <a:rPr b="1" spc="-5" dirty="0"/>
              <a:t>Running </a:t>
            </a:r>
            <a:r>
              <a:rPr b="1" spc="-55" dirty="0"/>
              <a:t>Your</a:t>
            </a:r>
            <a:r>
              <a:rPr b="1" spc="85" dirty="0"/>
              <a:t> </a:t>
            </a:r>
            <a:r>
              <a:rPr b="1" spc="-10" dirty="0"/>
              <a:t>Study</a:t>
            </a:r>
            <a:endParaRPr b="1" dirty="0"/>
          </a:p>
        </p:txBody>
      </p:sp>
      <p:sp>
        <p:nvSpPr>
          <p:cNvPr id="3" name="object 3"/>
          <p:cNvSpPr txBox="1"/>
          <p:nvPr/>
        </p:nvSpPr>
        <p:spPr>
          <a:xfrm>
            <a:off x="76200" y="914400"/>
            <a:ext cx="8991600" cy="557524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 smtClean="0">
                <a:latin typeface="Calibri"/>
                <a:cs typeface="Calibri"/>
              </a:rPr>
              <a:t>Location </a:t>
            </a:r>
            <a:r>
              <a:rPr sz="3200" spc="-5" dirty="0">
                <a:latin typeface="Calibri"/>
                <a:cs typeface="Calibri"/>
              </a:rPr>
              <a:t>of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study</a:t>
            </a:r>
            <a:endParaRPr sz="32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800" dirty="0">
                <a:latin typeface="Calibri"/>
                <a:cs typeface="Calibri"/>
              </a:rPr>
              <a:t>Necessary </a:t>
            </a:r>
            <a:r>
              <a:rPr sz="2800" spc="-5" dirty="0">
                <a:latin typeface="Calibri"/>
                <a:cs typeface="Calibri"/>
              </a:rPr>
              <a:t>conditions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controls</a:t>
            </a:r>
            <a:endParaRPr sz="28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800" spc="-5" dirty="0">
                <a:latin typeface="Calibri"/>
                <a:cs typeface="Calibri"/>
              </a:rPr>
              <a:t>(+ Reporting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details)</a:t>
            </a:r>
            <a:endParaRPr sz="2800" dirty="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45"/>
              </a:spcBef>
              <a:buFont typeface="Arial"/>
              <a:buChar char="–"/>
            </a:pPr>
            <a:endParaRPr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Materials</a:t>
            </a:r>
            <a:endParaRPr sz="32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800" spc="-10" dirty="0">
                <a:latin typeface="Calibri"/>
                <a:cs typeface="Calibri"/>
              </a:rPr>
              <a:t>Theoretical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consideration</a:t>
            </a:r>
            <a:endParaRPr sz="28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800" spc="-5" dirty="0">
                <a:latin typeface="Calibri"/>
                <a:cs typeface="Calibri"/>
              </a:rPr>
              <a:t>(+ Reporting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details)</a:t>
            </a:r>
            <a:endParaRPr sz="28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800" spc="-10" dirty="0">
                <a:latin typeface="Calibri"/>
                <a:cs typeface="Calibri"/>
              </a:rPr>
              <a:t>Practical</a:t>
            </a:r>
            <a:r>
              <a:rPr sz="280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creation</a:t>
            </a:r>
            <a:endParaRPr sz="2800" dirty="0">
              <a:latin typeface="Calibri"/>
              <a:cs typeface="Calibri"/>
            </a:endParaRPr>
          </a:p>
          <a:p>
            <a:pPr lvl="1">
              <a:lnSpc>
                <a:spcPct val="100000"/>
              </a:lnSpc>
              <a:spcBef>
                <a:spcPts val="50"/>
              </a:spcBef>
              <a:buFont typeface="Arial"/>
              <a:buChar char="–"/>
            </a:pPr>
            <a:endParaRPr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10" dirty="0">
                <a:latin typeface="Calibri"/>
                <a:cs typeface="Calibri"/>
              </a:rPr>
              <a:t>Time</a:t>
            </a:r>
            <a:endParaRPr sz="3200" dirty="0">
              <a:latin typeface="Calibri"/>
              <a:cs typeface="Calibri"/>
            </a:endParaRPr>
          </a:p>
          <a:p>
            <a:pPr marL="756285" lvl="1" indent="-286385">
              <a:lnSpc>
                <a:spcPct val="100000"/>
              </a:lnSpc>
              <a:spcBef>
                <a:spcPts val="1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800" spc="-10" dirty="0">
                <a:latin typeface="Calibri"/>
                <a:cs typeface="Calibri"/>
              </a:rPr>
              <a:t>For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participant</a:t>
            </a:r>
            <a:endParaRPr sz="2800" dirty="0">
              <a:latin typeface="Calibri"/>
              <a:cs typeface="Calibri"/>
            </a:endParaRPr>
          </a:p>
          <a:p>
            <a:pPr marL="1155700" lvl="2" indent="-228600">
              <a:lnSpc>
                <a:spcPts val="2035"/>
              </a:lnSpc>
              <a:spcBef>
                <a:spcPts val="1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2400" dirty="0">
                <a:latin typeface="Calibri"/>
                <a:cs typeface="Calibri"/>
              </a:rPr>
              <a:t>Consider </a:t>
            </a:r>
            <a:r>
              <a:rPr sz="2400" spc="-10" dirty="0">
                <a:latin typeface="Calibri"/>
                <a:cs typeface="Calibri"/>
              </a:rPr>
              <a:t>relative </a:t>
            </a:r>
            <a:r>
              <a:rPr sz="2400" spc="-5" dirty="0">
                <a:latin typeface="Calibri"/>
                <a:cs typeface="Calibri"/>
              </a:rPr>
              <a:t>commitment </a:t>
            </a:r>
            <a:r>
              <a:rPr sz="2400" spc="-15" dirty="0">
                <a:latin typeface="Calibri"/>
                <a:cs typeface="Calibri"/>
              </a:rPr>
              <a:t>for </a:t>
            </a:r>
            <a:r>
              <a:rPr sz="2400" dirty="0">
                <a:latin typeface="Calibri"/>
                <a:cs typeface="Calibri"/>
              </a:rPr>
              <a:t>them </a:t>
            </a:r>
            <a:r>
              <a:rPr lang="en-GB" sz="2400" dirty="0" smtClean="0">
                <a:latin typeface="Calibri"/>
                <a:cs typeface="Calibri"/>
              </a:rPr>
              <a:t>+</a:t>
            </a:r>
            <a:r>
              <a:rPr sz="2400" dirty="0" smtClean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any </a:t>
            </a:r>
            <a:r>
              <a:rPr sz="2400" spc="-15" dirty="0">
                <a:latin typeface="Calibri"/>
                <a:cs typeface="Calibri"/>
              </a:rPr>
              <a:t>effects </a:t>
            </a:r>
            <a:r>
              <a:rPr sz="2400" spc="-5" dirty="0">
                <a:latin typeface="Calibri"/>
                <a:cs typeface="Calibri"/>
              </a:rPr>
              <a:t>on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them</a:t>
            </a:r>
          </a:p>
          <a:p>
            <a:pPr marL="756285" lvl="1" indent="-286385">
              <a:lnSpc>
                <a:spcPts val="2395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800" spc="-10" dirty="0">
                <a:latin typeface="Calibri"/>
                <a:cs typeface="Calibri"/>
              </a:rPr>
              <a:t>For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you</a:t>
            </a:r>
            <a:endParaRPr sz="2800" dirty="0">
              <a:latin typeface="Calibri"/>
              <a:cs typeface="Calibri"/>
            </a:endParaRPr>
          </a:p>
          <a:p>
            <a:pPr marL="1155700" lvl="2" indent="-228600">
              <a:lnSpc>
                <a:spcPct val="100000"/>
              </a:lnSpc>
              <a:spcBef>
                <a:spcPts val="15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2400" dirty="0">
                <a:latin typeface="Calibri"/>
                <a:cs typeface="Calibri"/>
              </a:rPr>
              <a:t>Consider </a:t>
            </a:r>
            <a:r>
              <a:rPr sz="2400" spc="-10" dirty="0">
                <a:latin typeface="Calibri"/>
                <a:cs typeface="Calibri"/>
              </a:rPr>
              <a:t>total </a:t>
            </a:r>
            <a:r>
              <a:rPr sz="2400" dirty="0">
                <a:latin typeface="Calibri"/>
                <a:cs typeface="Calibri"/>
              </a:rPr>
              <a:t>time </a:t>
            </a:r>
            <a:r>
              <a:rPr sz="2400" spc="-5" dirty="0" smtClean="0">
                <a:latin typeface="Calibri"/>
                <a:cs typeface="Calibri"/>
              </a:rPr>
              <a:t>to </a:t>
            </a:r>
            <a:r>
              <a:rPr sz="2400" dirty="0">
                <a:latin typeface="Calibri"/>
                <a:cs typeface="Calibri"/>
              </a:rPr>
              <a:t>be </a:t>
            </a:r>
            <a:r>
              <a:rPr sz="2400" spc="-10" dirty="0">
                <a:latin typeface="Calibri"/>
                <a:cs typeface="Calibri"/>
              </a:rPr>
              <a:t>engaged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10" dirty="0">
                <a:latin typeface="Calibri"/>
                <a:cs typeface="Calibri"/>
              </a:rPr>
              <a:t>organisation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needed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00" y="126619"/>
            <a:ext cx="8991600" cy="185948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6000" b="1" dirty="0"/>
              <a:t>NB: </a:t>
            </a:r>
            <a:r>
              <a:rPr sz="6000" b="1" spc="-5" dirty="0"/>
              <a:t>Methodological Critique</a:t>
            </a:r>
            <a:r>
              <a:rPr sz="6000" b="1" spc="-80" dirty="0"/>
              <a:t> </a:t>
            </a:r>
            <a:r>
              <a:rPr sz="6000" b="1" dirty="0" smtClean="0"/>
              <a:t>in</a:t>
            </a:r>
            <a:r>
              <a:rPr lang="en-GB" sz="6000" b="1" dirty="0" smtClean="0"/>
              <a:t> </a:t>
            </a:r>
            <a:r>
              <a:rPr sz="6000" b="1" spc="-15" dirty="0" smtClean="0"/>
              <a:t>your</a:t>
            </a:r>
            <a:r>
              <a:rPr sz="6000" b="1" spc="-10" dirty="0" smtClean="0"/>
              <a:t> </a:t>
            </a:r>
            <a:r>
              <a:rPr sz="6000" b="1" spc="-5" dirty="0"/>
              <a:t>Discussion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2400" y="2438400"/>
            <a:ext cx="8915400" cy="407611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4400" spc="-5" dirty="0">
                <a:latin typeface="Calibri"/>
                <a:cs typeface="Calibri"/>
              </a:rPr>
              <a:t>How </a:t>
            </a:r>
            <a:r>
              <a:rPr sz="4400" spc="-10" dirty="0">
                <a:latin typeface="Calibri"/>
                <a:cs typeface="Calibri"/>
              </a:rPr>
              <a:t>could </a:t>
            </a:r>
            <a:r>
              <a:rPr sz="4400" dirty="0">
                <a:latin typeface="Calibri"/>
                <a:cs typeface="Calibri"/>
              </a:rPr>
              <a:t>the </a:t>
            </a:r>
            <a:r>
              <a:rPr sz="4400" spc="-5" dirty="0">
                <a:latin typeface="Calibri"/>
                <a:cs typeface="Calibri"/>
              </a:rPr>
              <a:t>study </a:t>
            </a:r>
            <a:r>
              <a:rPr sz="4400" spc="-20" dirty="0">
                <a:latin typeface="Calibri"/>
                <a:cs typeface="Calibri"/>
              </a:rPr>
              <a:t>have </a:t>
            </a:r>
            <a:r>
              <a:rPr sz="4400" spc="-5" dirty="0">
                <a:latin typeface="Calibri"/>
                <a:cs typeface="Calibri"/>
              </a:rPr>
              <a:t>been done</a:t>
            </a:r>
            <a:r>
              <a:rPr sz="4400" spc="50" dirty="0">
                <a:latin typeface="Calibri"/>
                <a:cs typeface="Calibri"/>
              </a:rPr>
              <a:t> </a:t>
            </a:r>
            <a:r>
              <a:rPr lang="en-GB" sz="4400" spc="50" dirty="0" smtClean="0">
                <a:latin typeface="Calibri"/>
                <a:cs typeface="Calibri"/>
              </a:rPr>
              <a:t>differently or even </a:t>
            </a:r>
            <a:r>
              <a:rPr sz="4400" spc="-15" dirty="0" smtClean="0">
                <a:latin typeface="Calibri"/>
                <a:cs typeface="Calibri"/>
              </a:rPr>
              <a:t>better</a:t>
            </a:r>
            <a:r>
              <a:rPr sz="4400" spc="-15" dirty="0">
                <a:latin typeface="Calibri"/>
                <a:cs typeface="Calibri"/>
              </a:rPr>
              <a:t>?</a:t>
            </a:r>
            <a:endParaRPr sz="4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  <a:buFont typeface="Arial"/>
              <a:buChar char="•"/>
            </a:pPr>
            <a:endParaRPr sz="24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4400" dirty="0">
                <a:latin typeface="Calibri"/>
                <a:cs typeface="Calibri"/>
              </a:rPr>
              <a:t>Do the </a:t>
            </a:r>
            <a:r>
              <a:rPr sz="4400" spc="-10" dirty="0">
                <a:latin typeface="Calibri"/>
                <a:cs typeface="Calibri"/>
              </a:rPr>
              <a:t>authors </a:t>
            </a:r>
            <a:r>
              <a:rPr sz="4400" spc="-5" dirty="0">
                <a:latin typeface="Calibri"/>
                <a:cs typeface="Calibri"/>
              </a:rPr>
              <a:t>acknowledge </a:t>
            </a:r>
            <a:r>
              <a:rPr sz="4400" dirty="0">
                <a:latin typeface="Calibri"/>
                <a:cs typeface="Calibri"/>
              </a:rPr>
              <a:t>the </a:t>
            </a:r>
            <a:r>
              <a:rPr sz="4400" spc="-5" dirty="0">
                <a:latin typeface="Calibri"/>
                <a:cs typeface="Calibri"/>
              </a:rPr>
              <a:t>limitations</a:t>
            </a:r>
            <a:r>
              <a:rPr sz="4400" spc="0" dirty="0">
                <a:latin typeface="Calibri"/>
                <a:cs typeface="Calibri"/>
              </a:rPr>
              <a:t> </a:t>
            </a:r>
            <a:r>
              <a:rPr sz="4400" spc="-5" dirty="0" smtClean="0">
                <a:latin typeface="Calibri"/>
                <a:cs typeface="Calibri"/>
              </a:rPr>
              <a:t>of</a:t>
            </a:r>
            <a:r>
              <a:rPr lang="en-GB" sz="4400" spc="-5" dirty="0" smtClean="0">
                <a:latin typeface="Calibri"/>
                <a:cs typeface="Calibri"/>
              </a:rPr>
              <a:t> </a:t>
            </a:r>
            <a:r>
              <a:rPr sz="4400" dirty="0" smtClean="0">
                <a:latin typeface="Calibri"/>
                <a:cs typeface="Calibri"/>
              </a:rPr>
              <a:t>their</a:t>
            </a:r>
            <a:r>
              <a:rPr sz="4400" spc="-5" dirty="0" smtClean="0">
                <a:latin typeface="Calibri"/>
                <a:cs typeface="Calibri"/>
              </a:rPr>
              <a:t> </a:t>
            </a:r>
            <a:r>
              <a:rPr sz="4400" spc="-10" dirty="0">
                <a:latin typeface="Calibri"/>
                <a:cs typeface="Calibri"/>
              </a:rPr>
              <a:t>work?</a:t>
            </a:r>
            <a:endParaRPr sz="4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4000" dirty="0">
                <a:latin typeface="Calibri"/>
                <a:cs typeface="Calibri"/>
              </a:rPr>
              <a:t>No </a:t>
            </a:r>
            <a:r>
              <a:rPr sz="4000" spc="-5" dirty="0">
                <a:latin typeface="Calibri"/>
                <a:cs typeface="Calibri"/>
              </a:rPr>
              <a:t>such </a:t>
            </a:r>
            <a:r>
              <a:rPr sz="4000" dirty="0">
                <a:latin typeface="Calibri"/>
                <a:cs typeface="Calibri"/>
              </a:rPr>
              <a:t>thing </a:t>
            </a:r>
            <a:r>
              <a:rPr sz="4000" spc="-5" dirty="0">
                <a:latin typeface="Calibri"/>
                <a:cs typeface="Calibri"/>
              </a:rPr>
              <a:t>as </a:t>
            </a:r>
            <a:r>
              <a:rPr sz="4000" dirty="0">
                <a:latin typeface="Calibri"/>
                <a:cs typeface="Calibri"/>
              </a:rPr>
              <a:t>a </a:t>
            </a:r>
            <a:r>
              <a:rPr sz="4000" spc="-15" dirty="0">
                <a:latin typeface="Calibri"/>
                <a:cs typeface="Calibri"/>
              </a:rPr>
              <a:t>perfect</a:t>
            </a:r>
            <a:r>
              <a:rPr sz="4000" spc="35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study!</a:t>
            </a:r>
            <a:endParaRPr sz="40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1829812"/>
            <a:ext cx="8991600" cy="3046988"/>
          </a:xfrm>
        </p:spPr>
        <p:txBody>
          <a:bodyPr/>
          <a:lstStyle/>
          <a:p>
            <a:pPr algn="ctr"/>
            <a:r>
              <a:rPr lang="en-GB" sz="6600" b="1" dirty="0" smtClean="0"/>
              <a:t>CONSULT DISSERTATION HANDBOOK FOR FURTHER GUIDANCE</a:t>
            </a:r>
            <a:endParaRPr lang="en-GB" sz="6600" b="1" dirty="0"/>
          </a:p>
        </p:txBody>
      </p:sp>
    </p:spTree>
    <p:extLst>
      <p:ext uri="{BB962C8B-B14F-4D97-AF65-F5344CB8AC3E}">
        <p14:creationId xmlns:p14="http://schemas.microsoft.com/office/powerpoint/2010/main" val="8479080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</TotalTime>
  <Words>715</Words>
  <Application>Microsoft Office PowerPoint</Application>
  <PresentationFormat>On-screen Show (4:3)</PresentationFormat>
  <Paragraphs>182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Empirical reports in Psychology</vt:lpstr>
      <vt:lpstr>Structure of an empirical report</vt:lpstr>
      <vt:lpstr>Recap: What are empirical reports for?</vt:lpstr>
      <vt:lpstr>PowerPoint Presentation</vt:lpstr>
      <vt:lpstr>Method</vt:lpstr>
      <vt:lpstr>Methodology</vt:lpstr>
      <vt:lpstr>Methodology</vt:lpstr>
      <vt:lpstr>PowerPoint Presentation</vt:lpstr>
      <vt:lpstr>PowerPoint Presentation</vt:lpstr>
      <vt:lpstr>Writing The Method Section</vt:lpstr>
      <vt:lpstr>PowerPoint Presentation</vt:lpstr>
      <vt:lpstr>PowerPoint Presentation</vt:lpstr>
      <vt:lpstr>PowerPoint Presentation</vt:lpstr>
      <vt:lpstr>Writing The Method Section</vt:lpstr>
      <vt:lpstr>PowerPoint Presentation</vt:lpstr>
      <vt:lpstr>Writing the method section</vt:lpstr>
      <vt:lpstr>Writing the method section</vt:lpstr>
      <vt:lpstr>Practical Issues For Running Your Study</vt:lpstr>
      <vt:lpstr>NB: Methodological Critique in your Discussion</vt:lpstr>
      <vt:lpstr>CONSULT DISSERTATION HANDBOOK FOR FURTHER GUIDANCE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Methods and Data</dc:title>
  <dc:creator>Stuart</dc:creator>
  <cp:lastModifiedBy>Kate Williams</cp:lastModifiedBy>
  <cp:revision>11</cp:revision>
  <dcterms:created xsi:type="dcterms:W3CDTF">2019-11-26T09:40:47Z</dcterms:created>
  <dcterms:modified xsi:type="dcterms:W3CDTF">2019-11-26T10:42:48Z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2017-11-15T00:00:00Z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2019-11-26T00:00:00Z</vt:filetime>
  </property>
</Properties>
</file>