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sldIdLst>
    <p:sldId id="256" r:id="rId2"/>
  </p:sldIdLst>
  <p:sldSz cx="12801600" cy="9601200" type="A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AFF"/>
    <a:srgbClr val="003063"/>
    <a:srgbClr val="FFC216"/>
    <a:srgbClr val="FFBBBB"/>
    <a:srgbClr val="99D2FF"/>
    <a:srgbClr val="A6FFFF"/>
    <a:srgbClr val="D9E6FF"/>
    <a:srgbClr val="A3DBFF"/>
    <a:srgbClr val="FFC6C6"/>
    <a:srgbClr val="F6C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1574"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A8E15810-B117-42BF-BC60-98B9C6027F5B}" type="datetimeFigureOut">
              <a:rPr lang="en-GB" smtClean="0"/>
              <a:t>25/10/2026</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5BFFFD9D-A183-4A42-AFAF-CC31B4F2044A}" type="slidenum">
              <a:rPr lang="en-GB" smtClean="0"/>
              <a:t>‹#›</a:t>
            </a:fld>
            <a:endParaRPr lang="en-GB"/>
          </a:p>
        </p:txBody>
      </p:sp>
    </p:spTree>
    <p:extLst>
      <p:ext uri="{BB962C8B-B14F-4D97-AF65-F5344CB8AC3E}">
        <p14:creationId xmlns:p14="http://schemas.microsoft.com/office/powerpoint/2010/main" val="3203763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28950" y="857250"/>
            <a:ext cx="3086100" cy="23145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FFFD9D-A183-4A42-AFAF-CC31B4F2044A}" type="slidenum">
              <a:rPr lang="en-GB" smtClean="0"/>
              <a:t>1</a:t>
            </a:fld>
            <a:endParaRPr lang="en-GB"/>
          </a:p>
        </p:txBody>
      </p:sp>
    </p:spTree>
    <p:extLst>
      <p:ext uri="{BB962C8B-B14F-4D97-AF65-F5344CB8AC3E}">
        <p14:creationId xmlns:p14="http://schemas.microsoft.com/office/powerpoint/2010/main" val="861131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GB"/>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3286462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3423675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GB"/>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23C7A9-D1C4-4FF1-990B-F5BDBBEA7F9F}"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221014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923C7A9-D1C4-4FF1-990B-F5BDBBEA7F9F}"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1087985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923C7A9-D1C4-4FF1-990B-F5BDBBEA7F9F}" type="datetimeFigureOut">
              <a:rPr lang="en-GB" smtClean="0"/>
              <a:t>25/10/2026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42662383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923C7A9-D1C4-4FF1-990B-F5BDBBEA7F9F}" type="datetimeFigureOut">
              <a:rPr lang="en-GB" smtClean="0"/>
              <a:t>25/10/2026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3656455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23C7A9-D1C4-4FF1-990B-F5BDBBEA7F9F}" type="datetimeFigureOut">
              <a:rPr lang="en-GB" smtClean="0"/>
              <a:t>25/10/2026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24918774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0923C7A9-D1C4-4FF1-990B-F5BDBBEA7F9F}"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1718755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GB"/>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0923C7A9-D1C4-4FF1-990B-F5BDBBEA7F9F}"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3604832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537837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3647253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0923C7A9-D1C4-4FF1-990B-F5BDBBEA7F9F}" type="datetimeFigureOut">
              <a:rPr lang="en-GB" smtClean="0"/>
              <a:t>25/10/2026</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E35DEA85-5843-40EE-8BF0-EDA472B04BE4}" type="slidenum">
              <a:rPr lang="en-GB" smtClean="0"/>
              <a:t>‹#›</a:t>
            </a:fld>
            <a:endParaRPr lang="en-GB"/>
          </a:p>
        </p:txBody>
      </p:sp>
    </p:spTree>
    <p:extLst>
      <p:ext uri="{BB962C8B-B14F-4D97-AF65-F5344CB8AC3E}">
        <p14:creationId xmlns:p14="http://schemas.microsoft.com/office/powerpoint/2010/main" val="390980418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mdpi.com/2813-1851/3/4/28" TargetMode="External"/><Relationship Id="rId13" Type="http://schemas.openxmlformats.org/officeDocument/2006/relationships/hyperlink" Target="https://www.tandfonline.com/doi/abs/10.1080/10826084.2023.2270550" TargetMode="External"/><Relationship Id="rId18" Type="http://schemas.openxmlformats.org/officeDocument/2006/relationships/hyperlink" Target="https://www.tandfonline.com/doi/abs/10.1080/14659891.2026.2679108" TargetMode="External"/><Relationship Id="rId3" Type="http://schemas.openxmlformats.org/officeDocument/2006/relationships/image" Target="../media/image1.png"/><Relationship Id="rId21" Type="http://schemas.openxmlformats.org/officeDocument/2006/relationships/hyperlink" Target="https://link.springer.com/article/10.1186/s44263-025-00148-8" TargetMode="External"/><Relationship Id="rId7" Type="http://schemas.openxmlformats.org/officeDocument/2006/relationships/hyperlink" Target="https://www.thelancet.com/journals/lanpub/article/PIIS2468-2667(25)00048-9/fulltext" TargetMode="External"/><Relationship Id="rId12" Type="http://schemas.openxmlformats.org/officeDocument/2006/relationships/hyperlink" Target="https://www.thelancet.com/journals/lanpub/article/PIIS2468-2667(23)00188-3/fulltext" TargetMode="External"/><Relationship Id="rId17" Type="http://schemas.openxmlformats.org/officeDocument/2006/relationships/hyperlink" Target="https://www.standard.co.uk/news/health/office-for-national-statistics-scotland-experts-ons-northern-ireland-b1209232.html" TargetMode="External"/><Relationship Id="rId2" Type="http://schemas.openxmlformats.org/officeDocument/2006/relationships/notesSlide" Target="../notesSlides/notesSlide1.xml"/><Relationship Id="rId16" Type="http://schemas.openxmlformats.org/officeDocument/2006/relationships/hyperlink" Target="https://digital.nhs.uk/data-and-information/publications/statistical/adult-psychiatric-morbidity-survey/survey-of-mental-health-and-wellbeing-england-2023-24/common-mental-health-conditions" TargetMode="External"/><Relationship Id="rId20" Type="http://schemas.openxmlformats.org/officeDocument/2006/relationships/hyperlink" Target="https://www.frontiersin.org/journals/psychology/articles/10.3389/fpsyg.2023.1282086/full" TargetMode="External"/><Relationship Id="rId1" Type="http://schemas.openxmlformats.org/officeDocument/2006/relationships/slideLayout" Target="../slideLayouts/slideLayout4.xml"/><Relationship Id="rId6" Type="http://schemas.openxmlformats.org/officeDocument/2006/relationships/hyperlink" Target="https://www.tandfonline.com/doi/abs/10.1080/13607863.2024.2320134" TargetMode="External"/><Relationship Id="rId11" Type="http://schemas.openxmlformats.org/officeDocument/2006/relationships/hyperlink" Target="https://link.springer.com/article/10.1186/s12889-026-26651-7" TargetMode="External"/><Relationship Id="rId5" Type="http://schemas.openxmlformats.org/officeDocument/2006/relationships/image" Target="../media/image3.jpeg"/><Relationship Id="rId15" Type="http://schemas.openxmlformats.org/officeDocument/2006/relationships/hyperlink" Target="https://digital.nhs.uk/data-and-information/publications/statistical/health-survey-for-england/2022-part-1/adult-drinking" TargetMode="External"/><Relationship Id="rId10" Type="http://schemas.openxmlformats.org/officeDocument/2006/relationships/hyperlink" Target="https://jech.bmj.com/content/74/12/1023.abstract" TargetMode="External"/><Relationship Id="rId19" Type="http://schemas.openxmlformats.org/officeDocument/2006/relationships/hyperlink" Target="https://onlinelibrary.wiley.com/doi/abs/10.1111/add.15735" TargetMode="External"/><Relationship Id="rId4" Type="http://schemas.openxmlformats.org/officeDocument/2006/relationships/image" Target="../media/image2.jpeg"/><Relationship Id="rId9" Type="http://schemas.openxmlformats.org/officeDocument/2006/relationships/hyperlink" Target="https://www.sciencedirect.com/science/article/pii/S0165178121001165" TargetMode="External"/><Relationship Id="rId14" Type="http://schemas.openxmlformats.org/officeDocument/2006/relationships/hyperlink" Target="https://link.springer.com/article/10.1007/s00181-023-02483-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C072A67-EE3A-DFE1-B461-CC0CD8C9412A}"/>
              </a:ext>
            </a:extLst>
          </p:cNvPr>
          <p:cNvSpPr>
            <a:spLocks noGrp="1"/>
          </p:cNvSpPr>
          <p:nvPr>
            <p:ph type="title"/>
          </p:nvPr>
        </p:nvSpPr>
        <p:spPr>
          <a:xfrm>
            <a:off x="92350" y="93859"/>
            <a:ext cx="12626121" cy="845931"/>
          </a:xfrm>
          <a:solidFill>
            <a:srgbClr val="7030A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hemeClr val="accent6"/>
          </a:lnRef>
          <a:fillRef idx="3">
            <a:schemeClr val="accent6"/>
          </a:fillRef>
          <a:effectRef idx="3">
            <a:schemeClr val="accent6"/>
          </a:effectRef>
          <a:fontRef idx="minor">
            <a:schemeClr val="lt1"/>
          </a:fontRef>
        </p:style>
        <p:txBody>
          <a:bodyPr>
            <a:normAutofit/>
          </a:bodyPr>
          <a:lstStyle/>
          <a:p>
            <a:pPr algn="ctr"/>
            <a:r>
              <a:rPr lang="en-GB" sz="1800" kern="100" dirty="0">
                <a:latin typeface="Agency FB" panose="020B0503020202020204" pitchFamily="34" charset="0"/>
                <a:ea typeface="Calibri" panose="020F0502020204030204" pitchFamily="34" charset="0"/>
                <a:cs typeface="Latha" panose="020B0604020202020204" pitchFamily="34" charset="0"/>
              </a:rPr>
              <a:t>"</a:t>
            </a:r>
            <a:r>
              <a:rPr lang="en-US" sz="1600" dirty="0">
                <a:latin typeface="ADLaM Display" panose="02010000000000000000" pitchFamily="2" charset="0"/>
                <a:ea typeface="ADLaM Display" panose="02010000000000000000" pitchFamily="2" charset="0"/>
                <a:cs typeface="ADLaM Display" panose="02010000000000000000" pitchFamily="2" charset="0"/>
              </a:rPr>
              <a:t>The Impact of Alcohol Consumption on Mental Health Among Young Adults in the United Kingdom: A Systematic Review</a:t>
            </a:r>
            <a:r>
              <a:rPr lang="en-GB" sz="1800" kern="100" dirty="0">
                <a:solidFill>
                  <a:srgbClr val="F3F5FA"/>
                </a:solidFill>
                <a:latin typeface="ADLaM Display" panose="02010000000000000000" pitchFamily="2" charset="0"/>
                <a:ea typeface="ADLaM Display" panose="02010000000000000000" pitchFamily="2" charset="0"/>
                <a:cs typeface="ADLaM Display" panose="02010000000000000000" pitchFamily="2" charset="0"/>
              </a:rPr>
              <a:t>"</a:t>
            </a:r>
            <a:br>
              <a:rPr lang="en-US" sz="1600" dirty="0">
                <a:latin typeface="ADLaM Display" panose="02010000000000000000" pitchFamily="2" charset="0"/>
                <a:ea typeface="ADLaM Display" panose="02010000000000000000" pitchFamily="2" charset="0"/>
                <a:cs typeface="ADLaM Display" panose="02010000000000000000" pitchFamily="2" charset="0"/>
              </a:rPr>
            </a:br>
            <a:br>
              <a:rPr lang="en-US" sz="1600" dirty="0">
                <a:latin typeface="ADLaM Display" panose="02010000000000000000" pitchFamily="2" charset="0"/>
                <a:ea typeface="ADLaM Display" panose="02010000000000000000" pitchFamily="2" charset="0"/>
                <a:cs typeface="ADLaM Display" panose="02010000000000000000" pitchFamily="2" charset="0"/>
              </a:rPr>
            </a:br>
            <a:r>
              <a:rPr lang="en-GB" sz="1100" b="1" kern="100" dirty="0">
                <a:latin typeface="Arial" panose="020B0604020202020204" pitchFamily="34" charset="0"/>
                <a:ea typeface="ADLaM Display" panose="02010000000000000000" pitchFamily="2" charset="0"/>
                <a:cs typeface="Arial" panose="020B0604020202020204" pitchFamily="34" charset="0"/>
              </a:rPr>
              <a:t>Student Name:                    Student ID:           University email ID:            Lecturer name:            Program Name: MSc in Public Health and Social Care in Practice</a:t>
            </a:r>
            <a:endParaRPr lang="en-GB" sz="1600" b="1" dirty="0">
              <a:latin typeface="Arial" panose="020B0604020202020204" pitchFamily="34" charset="0"/>
              <a:ea typeface="ADLaM Display" panose="02010000000000000000" pitchFamily="2" charset="0"/>
              <a:cs typeface="Arial" panose="020B0604020202020204" pitchFamily="34" charset="0"/>
            </a:endParaRPr>
          </a:p>
        </p:txBody>
      </p:sp>
      <p:sp>
        <p:nvSpPr>
          <p:cNvPr id="3" name="Text Placeholder 1">
            <a:extLst>
              <a:ext uri="{FF2B5EF4-FFF2-40B4-BE49-F238E27FC236}">
                <a16:creationId xmlns:a16="http://schemas.microsoft.com/office/drawing/2014/main" id="{C811268C-46D8-FCA0-3E3B-2942B8E66DD0}"/>
              </a:ext>
            </a:extLst>
          </p:cNvPr>
          <p:cNvSpPr txBox="1">
            <a:spLocks/>
          </p:cNvSpPr>
          <p:nvPr/>
        </p:nvSpPr>
        <p:spPr>
          <a:xfrm>
            <a:off x="83130" y="1000439"/>
            <a:ext cx="4450779" cy="2730732"/>
          </a:xfrm>
          <a:prstGeom prst="round2DiagRect">
            <a:avLst/>
          </a:prstGeom>
          <a:solidFill>
            <a:schemeClr val="accent2">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lIns="91440" tIns="45720" rIns="91440" bIns="45720" rtlCol="0" anchor="ctr"/>
          <a:lstStyle>
            <a:defPPr>
              <a:defRPr lang="en-US"/>
            </a:defPPr>
            <a:lvl1pPr marL="0" algn="l" defTabSz="457200" rtl="0" eaLnBrk="1" latinLnBrk="0" hangingPunct="1">
              <a:defRPr sz="168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000" b="1" u="sng" dirty="0">
                <a:solidFill>
                  <a:schemeClr val="accent4">
                    <a:lumMod val="50000"/>
                  </a:schemeClr>
                </a:solidFill>
                <a:latin typeface="Arial" panose="020B0604020202020204" pitchFamily="34" charset="0"/>
                <a:cs typeface="Arial" panose="020B0604020202020204" pitchFamily="34" charset="0"/>
              </a:rPr>
              <a:t>1. Introduction </a:t>
            </a:r>
          </a:p>
          <a:p>
            <a:pPr marL="457200" indent="-457200" algn="just">
              <a:buFont typeface="Arial" panose="020B0604020202020204" pitchFamily="34" charset="0"/>
              <a:buChar char="•"/>
            </a:pPr>
            <a:r>
              <a:rPr lang="en-US" sz="1000" dirty="0">
                <a:solidFill>
                  <a:schemeClr val="tx1"/>
                </a:solidFill>
                <a:latin typeface="Arial" panose="020B0604020202020204" pitchFamily="34" charset="0"/>
                <a:cs typeface="Arial" panose="020B0604020202020204" pitchFamily="34" charset="0"/>
              </a:rPr>
              <a:t>Alcohol consumption and mental health are important public health concerns among young adults in the UK, as this stage of life involves social, educational and personal changes that may influence drinking </a:t>
            </a:r>
            <a:r>
              <a:rPr lang="en-US" sz="1000" dirty="0" err="1">
                <a:solidFill>
                  <a:schemeClr val="tx1"/>
                </a:solidFill>
                <a:latin typeface="Arial" panose="020B0604020202020204" pitchFamily="34" charset="0"/>
                <a:cs typeface="Arial" panose="020B0604020202020204" pitchFamily="34" charset="0"/>
              </a:rPr>
              <a:t>behaviour</a:t>
            </a:r>
            <a:r>
              <a:rPr lang="en-US" sz="1000" dirty="0">
                <a:solidFill>
                  <a:schemeClr val="tx1"/>
                </a:solidFill>
                <a:latin typeface="Arial" panose="020B0604020202020204" pitchFamily="34" charset="0"/>
                <a:cs typeface="Arial" panose="020B0604020202020204" pitchFamily="34" charset="0"/>
              </a:rPr>
              <a:t> and psychological wellbeing (</a:t>
            </a:r>
            <a:r>
              <a:rPr lang="en-GB" sz="1000" dirty="0">
                <a:solidFill>
                  <a:schemeClr val="tx1"/>
                </a:solidFill>
                <a:latin typeface="Arial" panose="020B0604020202020204" pitchFamily="34" charset="0"/>
                <a:cs typeface="Arial" panose="020B0604020202020204" pitchFamily="34" charset="0"/>
              </a:rPr>
              <a:t>Fernandes et al, 2020)</a:t>
            </a:r>
            <a:r>
              <a:rPr lang="en-US" sz="1000" dirty="0">
                <a:solidFill>
                  <a:schemeClr val="tx1"/>
                </a:solidFill>
                <a:latin typeface="Arial" panose="020B0604020202020204" pitchFamily="34" charset="0"/>
                <a:cs typeface="Arial" panose="020B0604020202020204" pitchFamily="34" charset="0"/>
              </a:rPr>
              <a:t>.</a:t>
            </a:r>
          </a:p>
          <a:p>
            <a:pPr marL="457200" indent="-457200" algn="just">
              <a:buFont typeface="Arial" panose="020B0604020202020204" pitchFamily="34" charset="0"/>
              <a:buChar char="•"/>
            </a:pPr>
            <a:r>
              <a:rPr lang="en-US" sz="1000" dirty="0">
                <a:solidFill>
                  <a:schemeClr val="tx1"/>
                </a:solidFill>
                <a:latin typeface="Arial" panose="020B0604020202020204" pitchFamily="34" charset="0"/>
                <a:cs typeface="Arial" panose="020B0604020202020204" pitchFamily="34" charset="0"/>
              </a:rPr>
              <a:t>Harmful alcohol consumption has been associated with mental health problems, including depression, anxiety and psychological distress, although the relationship may be complex and work in both directions (</a:t>
            </a:r>
            <a:r>
              <a:rPr lang="en-GB" sz="1000" dirty="0">
                <a:solidFill>
                  <a:schemeClr val="tx1"/>
                </a:solidFill>
                <a:latin typeface="Arial" panose="020B0604020202020204" pitchFamily="34" charset="0"/>
                <a:cs typeface="Arial" panose="020B0604020202020204" pitchFamily="34" charset="0"/>
              </a:rPr>
              <a:t>Evans </a:t>
            </a:r>
            <a:r>
              <a:rPr lang="en-US" sz="1000" dirty="0">
                <a:solidFill>
                  <a:schemeClr val="tx1"/>
                </a:solidFill>
                <a:latin typeface="Arial" panose="020B0604020202020204" pitchFamily="34" charset="0"/>
                <a:cs typeface="Arial" panose="020B0604020202020204" pitchFamily="34" charset="0"/>
              </a:rPr>
              <a:t>et al, 2022; </a:t>
            </a:r>
            <a:r>
              <a:rPr lang="en-GB" sz="1000" dirty="0">
                <a:solidFill>
                  <a:schemeClr val="tx1"/>
                </a:solidFill>
                <a:latin typeface="Arial" panose="020B0604020202020204" pitchFamily="34" charset="0"/>
                <a:cs typeface="Arial" panose="020B0604020202020204" pitchFamily="34" charset="0"/>
              </a:rPr>
              <a:t>Öner, 2026</a:t>
            </a:r>
            <a:r>
              <a:rPr lang="en-US" sz="1000" dirty="0">
                <a:solidFill>
                  <a:schemeClr val="tx1"/>
                </a:solidFill>
                <a:latin typeface="Arial" panose="020B0604020202020204" pitchFamily="34" charset="0"/>
                <a:cs typeface="Arial" panose="020B0604020202020204" pitchFamily="34" charset="0"/>
              </a:rPr>
              <a:t>).</a:t>
            </a:r>
          </a:p>
          <a:p>
            <a:pPr marL="457200" indent="-457200" algn="just">
              <a:buFont typeface="Arial" panose="020B0604020202020204" pitchFamily="34" charset="0"/>
              <a:buChar char="•"/>
            </a:pPr>
            <a:r>
              <a:rPr lang="en-US" sz="1000" dirty="0">
                <a:solidFill>
                  <a:schemeClr val="tx1"/>
                </a:solidFill>
                <a:latin typeface="Arial" panose="020B0604020202020204" pitchFamily="34" charset="0"/>
                <a:cs typeface="Arial" panose="020B0604020202020204" pitchFamily="34" charset="0"/>
              </a:rPr>
              <a:t>This systematic review will examine existing UK evidence on the relationship between alcohol consumption and mental health among young adults to identify key patterns, contributing factors and implications for public health practice.</a:t>
            </a:r>
          </a:p>
        </p:txBody>
      </p:sp>
      <p:pic>
        <p:nvPicPr>
          <p:cNvPr id="8" name="Picture 7">
            <a:extLst>
              <a:ext uri="{FF2B5EF4-FFF2-40B4-BE49-F238E27FC236}">
                <a16:creationId xmlns:a16="http://schemas.microsoft.com/office/drawing/2014/main" id="{70252C5A-1C21-AD59-C75E-7406BF41A56A}"/>
              </a:ext>
            </a:extLst>
          </p:cNvPr>
          <p:cNvPicPr>
            <a:picLocks noChangeAspect="1"/>
          </p:cNvPicPr>
          <p:nvPr/>
        </p:nvPicPr>
        <p:blipFill>
          <a:blip r:embed="rId3"/>
          <a:stretch>
            <a:fillRect/>
          </a:stretch>
        </p:blipFill>
        <p:spPr>
          <a:xfrm>
            <a:off x="11074938" y="2630520"/>
            <a:ext cx="1643532" cy="1100651"/>
          </a:xfrm>
          <a:prstGeom prst="rect">
            <a:avLst/>
          </a:prstGeom>
        </p:spPr>
      </p:pic>
      <p:sp>
        <p:nvSpPr>
          <p:cNvPr id="12" name="TextBox 11">
            <a:extLst>
              <a:ext uri="{FF2B5EF4-FFF2-40B4-BE49-F238E27FC236}">
                <a16:creationId xmlns:a16="http://schemas.microsoft.com/office/drawing/2014/main" id="{2DA676A1-3872-91A5-C6B0-D9F705BEB4BB}"/>
              </a:ext>
            </a:extLst>
          </p:cNvPr>
          <p:cNvSpPr txBox="1"/>
          <p:nvPr/>
        </p:nvSpPr>
        <p:spPr>
          <a:xfrm>
            <a:off x="4614817" y="953596"/>
            <a:ext cx="4979802" cy="2838224"/>
          </a:xfrm>
          <a:prstGeom prst="round2DiagRect">
            <a:avLst/>
          </a:prstGeom>
          <a:solidFill>
            <a:srgbClr val="DFD4FC"/>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lnSpc>
                <a:spcPct val="107000"/>
              </a:lnSpc>
            </a:pPr>
            <a:r>
              <a:rPr lang="en-GB" sz="1000" b="1" u="sng" kern="100" dirty="0">
                <a:solidFill>
                  <a:schemeClr val="accent4">
                    <a:lumMod val="50000"/>
                  </a:schemeClr>
                </a:solidFill>
                <a:latin typeface="Arial" panose="020B0604020202020204" pitchFamily="34" charset="0"/>
                <a:ea typeface="Calibri" panose="020F0502020204030204" pitchFamily="34" charset="0"/>
                <a:cs typeface="Arial" panose="020B0604020202020204" pitchFamily="34" charset="0"/>
              </a:rPr>
              <a:t>2. Prevalence</a:t>
            </a:r>
          </a:p>
          <a:p>
            <a:pPr marL="457200" lvl="0" indent="-457200" algn="just">
              <a:buFont typeface="Arial" panose="020B0604020202020204" pitchFamily="34" charset="0"/>
              <a:buChar char="•"/>
            </a:pPr>
            <a:r>
              <a:rPr lang="en-US" sz="1000" dirty="0">
                <a:latin typeface="Arial" panose="020B0604020202020204" pitchFamily="34" charset="0"/>
                <a:cs typeface="Arial" panose="020B0604020202020204" pitchFamily="34" charset="0"/>
              </a:rPr>
              <a:t>In England and Wales, approximately 81% of adults aged 16 and over reported drinking alcohol in the previous 12 months in 2022 (NHS England, 2024).</a:t>
            </a:r>
          </a:p>
          <a:p>
            <a:pPr marL="457200" lvl="0" indent="-457200" algn="just">
              <a:buFont typeface="Arial" panose="020B0604020202020204" pitchFamily="34" charset="0"/>
              <a:buChar char="•"/>
            </a:pPr>
            <a:r>
              <a:rPr lang="en-US" sz="1000" dirty="0">
                <a:latin typeface="Arial" panose="020B0604020202020204" pitchFamily="34" charset="0"/>
                <a:cs typeface="Arial" panose="020B0604020202020204" pitchFamily="34" charset="0"/>
              </a:rPr>
              <a:t>In England, 25.8% of young people aged 16–24 experienced a common mental health condition due to alcohol consumption in 2023/24 (NHS England, 2025).</a:t>
            </a:r>
          </a:p>
          <a:p>
            <a:pPr marL="457200" lvl="0" indent="-457200" algn="just">
              <a:buFont typeface="Arial" panose="020B0604020202020204" pitchFamily="34" charset="0"/>
              <a:buChar char="•"/>
            </a:pPr>
            <a:r>
              <a:rPr lang="en-US" sz="1000" dirty="0">
                <a:latin typeface="Arial" panose="020B0604020202020204" pitchFamily="34" charset="0"/>
                <a:cs typeface="Arial" panose="020B0604020202020204" pitchFamily="34" charset="0"/>
              </a:rPr>
              <a:t>Hazardous alcohol consumption among people aged 16–24 in England decreased from 40.7% in 2000 to 18.1% in 2023/24 (NHS England, 2025).</a:t>
            </a:r>
          </a:p>
          <a:p>
            <a:pPr marL="457200" lvl="0" indent="-457200" algn="just">
              <a:buFont typeface="Arial" panose="020B0604020202020204" pitchFamily="34" charset="0"/>
              <a:buChar char="•"/>
            </a:pPr>
            <a:r>
              <a:rPr lang="en-US" sz="1000" dirty="0">
                <a:latin typeface="Arial" panose="020B0604020202020204" pitchFamily="34" charset="0"/>
                <a:cs typeface="Arial" panose="020B0604020202020204" pitchFamily="34" charset="0"/>
              </a:rPr>
              <a:t>Depression, anxiety and psychological distress are important mental health outcomes to investigate alongside alcohol consumption among young adults in the UK (</a:t>
            </a:r>
            <a:r>
              <a:rPr lang="en-GB" sz="1000" dirty="0">
                <a:latin typeface="Arial" panose="020B0604020202020204" pitchFamily="34" charset="0"/>
                <a:cs typeface="Arial" panose="020B0604020202020204" pitchFamily="34" charset="0"/>
              </a:rPr>
              <a:t>McCloud et al, 2023)</a:t>
            </a:r>
            <a:r>
              <a:rPr lang="en-US" sz="1000" dirty="0">
                <a:latin typeface="Arial" panose="020B0604020202020204" pitchFamily="34" charset="0"/>
                <a:cs typeface="Arial" panose="020B0604020202020204" pitchFamily="34" charset="0"/>
              </a:rPr>
              <a:t>. </a:t>
            </a:r>
          </a:p>
          <a:p>
            <a:pPr marL="457200" lvl="0" indent="-457200" algn="just">
              <a:buFont typeface="Arial" panose="020B0604020202020204" pitchFamily="34" charset="0"/>
              <a:buChar char="•"/>
            </a:pPr>
            <a:r>
              <a:rPr lang="gu-IN" sz="1000" dirty="0">
                <a:latin typeface="Arial" panose="020B0604020202020204" pitchFamily="34" charset="0"/>
              </a:rPr>
              <a:t>Alcohol-specific deaths in the UK increased from approximately 5,600 in 2001 to over 10,000 in 2023, highlighting the growing public health burden of alcohol-related harm (ONS</a:t>
            </a:r>
            <a:r>
              <a:rPr lang="en-GB" sz="1000" dirty="0">
                <a:latin typeface="Arial" panose="020B0604020202020204" pitchFamily="34" charset="0"/>
              </a:rPr>
              <a:t>, 2026</a:t>
            </a:r>
            <a:r>
              <a:rPr lang="gu-IN" sz="1000" dirty="0">
                <a:latin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2748FEE5-4D4E-A993-DAC5-C98FC4810038}"/>
              </a:ext>
            </a:extLst>
          </p:cNvPr>
          <p:cNvSpPr txBox="1"/>
          <p:nvPr/>
        </p:nvSpPr>
        <p:spPr>
          <a:xfrm>
            <a:off x="56628" y="3791820"/>
            <a:ext cx="4450778" cy="3178743"/>
          </a:xfrm>
          <a:prstGeom prst="round2DiagRect">
            <a:avLst/>
          </a:prstGeom>
          <a:solidFill>
            <a:schemeClr val="accent1">
              <a:lumMod val="40000"/>
              <a:lumOff val="60000"/>
            </a:schemeClr>
          </a:solidFill>
          <a:ln w="3810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lnSpc>
                <a:spcPct val="107000"/>
              </a:lnSpc>
            </a:pPr>
            <a:r>
              <a:rPr lang="en-GB" sz="1000" b="1" u="sng" kern="100" dirty="0">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rPr>
              <a:t>3. Rationale of the Research</a:t>
            </a:r>
            <a:endParaRPr lang="en-GB" sz="1000" u="sng" kern="100" dirty="0">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marL="457200" lvl="0" indent="-457200" algn="just">
              <a:buFont typeface="Arial" panose="020B0604020202020204" pitchFamily="34" charset="0"/>
              <a:buChar char="•"/>
            </a:pPr>
            <a:r>
              <a:rPr lang="en-US" sz="1000" dirty="0">
                <a:latin typeface="Arial" panose="020B0604020202020204" pitchFamily="34" charset="0"/>
                <a:cs typeface="Arial" panose="020B0604020202020204" pitchFamily="34" charset="0"/>
              </a:rPr>
              <a:t>Alcohol consumption is an important public health issue because harmful drinking may be associated with depression, anxiety and psychological distress among young adults (</a:t>
            </a:r>
            <a:r>
              <a:rPr lang="en-GB" sz="1000" dirty="0">
                <a:latin typeface="Arial" panose="020B0604020202020204" pitchFamily="34" charset="0"/>
                <a:cs typeface="Arial" panose="020B0604020202020204" pitchFamily="34" charset="0"/>
              </a:rPr>
              <a:t>McConaha et al, 2024)</a:t>
            </a:r>
            <a:r>
              <a:rPr lang="en-US" sz="1000" dirty="0">
                <a:latin typeface="Arial" panose="020B0604020202020204" pitchFamily="34" charset="0"/>
                <a:cs typeface="Arial" panose="020B0604020202020204" pitchFamily="34" charset="0"/>
              </a:rPr>
              <a:t>.</a:t>
            </a:r>
          </a:p>
          <a:p>
            <a:pPr marL="457200" lvl="0" indent="-457200" algn="just">
              <a:buFont typeface="Arial" panose="020B0604020202020204" pitchFamily="34" charset="0"/>
              <a:buChar char="•"/>
            </a:pPr>
            <a:r>
              <a:rPr lang="en-US" sz="1000" dirty="0">
                <a:latin typeface="Arial" panose="020B0604020202020204" pitchFamily="34" charset="0"/>
                <a:cs typeface="Arial" panose="020B0604020202020204" pitchFamily="34" charset="0"/>
              </a:rPr>
              <a:t>Young adulthood involves major social, educational and employment transitions that may influence drinking </a:t>
            </a:r>
            <a:r>
              <a:rPr lang="en-US" sz="1000" dirty="0" err="1">
                <a:latin typeface="Arial" panose="020B0604020202020204" pitchFamily="34" charset="0"/>
                <a:cs typeface="Arial" panose="020B0604020202020204" pitchFamily="34" charset="0"/>
              </a:rPr>
              <a:t>behaviour</a:t>
            </a:r>
            <a:r>
              <a:rPr lang="en-US" sz="1000" dirty="0">
                <a:latin typeface="Arial" panose="020B0604020202020204" pitchFamily="34" charset="0"/>
                <a:cs typeface="Arial" panose="020B0604020202020204" pitchFamily="34" charset="0"/>
              </a:rPr>
              <a:t> and mental wellbeing (</a:t>
            </a:r>
            <a:r>
              <a:rPr lang="en-GB" sz="1000" dirty="0">
                <a:latin typeface="Arial" panose="020B0604020202020204" pitchFamily="34" charset="0"/>
                <a:cs typeface="Arial" panose="020B0604020202020204" pitchFamily="34" charset="0"/>
              </a:rPr>
              <a:t>Rod et al, 2025)</a:t>
            </a:r>
            <a:r>
              <a:rPr lang="en-US" sz="1000" dirty="0">
                <a:latin typeface="Arial" panose="020B0604020202020204" pitchFamily="34" charset="0"/>
                <a:cs typeface="Arial" panose="020B0604020202020204" pitchFamily="34" charset="0"/>
              </a:rPr>
              <a:t>.</a:t>
            </a:r>
          </a:p>
          <a:p>
            <a:pPr marL="457200" lvl="0" indent="-457200" algn="just">
              <a:buFont typeface="Arial" panose="020B0604020202020204" pitchFamily="34" charset="0"/>
              <a:buChar char="•"/>
            </a:pPr>
            <a:r>
              <a:rPr lang="en-US" sz="1000" dirty="0">
                <a:latin typeface="Arial" panose="020B0604020202020204" pitchFamily="34" charset="0"/>
                <a:cs typeface="Arial" panose="020B0604020202020204" pitchFamily="34" charset="0"/>
              </a:rPr>
              <a:t>Although alcohol consumption and mental health problems can occur together, the direction and strength of their relationship may differ between individuals (</a:t>
            </a:r>
            <a:r>
              <a:rPr lang="en-GB" sz="1000" dirty="0">
                <a:latin typeface="Arial" panose="020B0604020202020204" pitchFamily="34" charset="0"/>
                <a:cs typeface="Arial" panose="020B0604020202020204" pitchFamily="34" charset="0"/>
              </a:rPr>
              <a:t>Mitrou et al, 2024)</a:t>
            </a:r>
            <a:r>
              <a:rPr lang="en-US" sz="1000" dirty="0">
                <a:latin typeface="Arial" panose="020B0604020202020204" pitchFamily="34" charset="0"/>
                <a:cs typeface="Arial" panose="020B0604020202020204" pitchFamily="34" charset="0"/>
              </a:rPr>
              <a:t>.</a:t>
            </a:r>
          </a:p>
          <a:p>
            <a:pPr marL="457200" lvl="0" indent="-457200" algn="just">
              <a:buFont typeface="Arial" panose="020B0604020202020204" pitchFamily="34" charset="0"/>
              <a:buChar char="•"/>
            </a:pPr>
            <a:r>
              <a:rPr lang="en-US" sz="1000" dirty="0">
                <a:latin typeface="Arial" panose="020B0604020202020204" pitchFamily="34" charset="0"/>
                <a:cs typeface="Arial" panose="020B0604020202020204" pitchFamily="34" charset="0"/>
              </a:rPr>
              <a:t>A systematic review can bring together existing UK evidence to identify patterns of alcohol consumption associated with different mental health outcomes (</a:t>
            </a:r>
            <a:r>
              <a:rPr lang="en-GB" sz="1000" dirty="0">
                <a:latin typeface="Arial" panose="020B0604020202020204" pitchFamily="34" charset="0"/>
                <a:cs typeface="Arial" panose="020B0604020202020204" pitchFamily="34" charset="0"/>
              </a:rPr>
              <a:t>Puddephatt et al, 2022)</a:t>
            </a:r>
            <a:r>
              <a:rPr lang="en-US" sz="1000" dirty="0">
                <a:latin typeface="Arial" panose="020B0604020202020204" pitchFamily="34" charset="0"/>
                <a:cs typeface="Arial" panose="020B0604020202020204" pitchFamily="34" charset="0"/>
              </a:rPr>
              <a:t>.</a:t>
            </a:r>
          </a:p>
          <a:p>
            <a:pPr marL="457200" lvl="0" indent="-457200" algn="just">
              <a:buFont typeface="Arial" panose="020B0604020202020204" pitchFamily="34" charset="0"/>
              <a:buChar char="•"/>
            </a:pPr>
            <a:r>
              <a:rPr lang="en-US" sz="1000" dirty="0">
                <a:latin typeface="Arial" panose="020B0604020202020204" pitchFamily="34" charset="0"/>
                <a:cs typeface="Arial" panose="020B0604020202020204" pitchFamily="34" charset="0"/>
              </a:rPr>
              <a:t>The review may also identify gaps in current research, particularly regarding social circumstances, drinking patterns and differences between young adult populations (</a:t>
            </a:r>
            <a:r>
              <a:rPr lang="en-GB" sz="1000" dirty="0">
                <a:latin typeface="Arial" panose="020B0604020202020204" pitchFamily="34" charset="0"/>
                <a:cs typeface="Arial" panose="020B0604020202020204" pitchFamily="34" charset="0"/>
              </a:rPr>
              <a:t>Puddephatt et al, 2022)</a:t>
            </a:r>
            <a:r>
              <a:rPr lang="en-US" sz="1000" dirty="0">
                <a:latin typeface="Arial" panose="020B0604020202020204" pitchFamily="34" charset="0"/>
                <a:cs typeface="Arial" panose="020B0604020202020204" pitchFamily="34" charset="0"/>
              </a:rPr>
              <a:t>.</a:t>
            </a:r>
          </a:p>
        </p:txBody>
      </p:sp>
      <p:pic>
        <p:nvPicPr>
          <p:cNvPr id="25" name="Picture 24" descr="How Alcohol Impacts the Brain | Northwestern Medicine">
            <a:extLst>
              <a:ext uri="{FF2B5EF4-FFF2-40B4-BE49-F238E27FC236}">
                <a16:creationId xmlns:a16="http://schemas.microsoft.com/office/drawing/2014/main" id="{F40F4D6A-D229-110F-4955-4D11DBA5955C}"/>
              </a:ext>
            </a:extLst>
          </p:cNvPr>
          <p:cNvPicPr>
            <a:picLocks noChangeAspect="1"/>
          </p:cNvPicPr>
          <p:nvPr/>
        </p:nvPicPr>
        <p:blipFill>
          <a:blip r:embed="rId4"/>
          <a:stretch>
            <a:fillRect/>
          </a:stretch>
        </p:blipFill>
        <p:spPr>
          <a:xfrm>
            <a:off x="9702029" y="2630520"/>
            <a:ext cx="1372909" cy="1100651"/>
          </a:xfrm>
          <a:prstGeom prst="rect">
            <a:avLst/>
          </a:prstGeom>
        </p:spPr>
      </p:pic>
      <p:pic>
        <p:nvPicPr>
          <p:cNvPr id="33" name="Picture 32" descr="Number of UK deaths specifically caused by alcohol reaches new record high  | The Standard">
            <a:extLst>
              <a:ext uri="{FF2B5EF4-FFF2-40B4-BE49-F238E27FC236}">
                <a16:creationId xmlns:a16="http://schemas.microsoft.com/office/drawing/2014/main" id="{62776076-0D72-5C6C-C962-E7258AED13F1}"/>
              </a:ext>
            </a:extLst>
          </p:cNvPr>
          <p:cNvPicPr>
            <a:picLocks noChangeAspect="1"/>
          </p:cNvPicPr>
          <p:nvPr/>
        </p:nvPicPr>
        <p:blipFill>
          <a:blip r:embed="rId5"/>
          <a:stretch>
            <a:fillRect/>
          </a:stretch>
        </p:blipFill>
        <p:spPr>
          <a:xfrm>
            <a:off x="9674129" y="984530"/>
            <a:ext cx="3016441" cy="1645990"/>
          </a:xfrm>
          <a:prstGeom prst="rect">
            <a:avLst/>
          </a:prstGeom>
        </p:spPr>
      </p:pic>
      <p:sp>
        <p:nvSpPr>
          <p:cNvPr id="36" name="TextBox 35">
            <a:extLst>
              <a:ext uri="{FF2B5EF4-FFF2-40B4-BE49-F238E27FC236}">
                <a16:creationId xmlns:a16="http://schemas.microsoft.com/office/drawing/2014/main" id="{970F7D7E-B5C7-8E7E-E9F9-CB9B8F9FFD95}"/>
              </a:ext>
            </a:extLst>
          </p:cNvPr>
          <p:cNvSpPr txBox="1"/>
          <p:nvPr/>
        </p:nvSpPr>
        <p:spPr>
          <a:xfrm>
            <a:off x="4576461" y="3819634"/>
            <a:ext cx="5177814" cy="3121989"/>
          </a:xfrm>
          <a:prstGeom prst="round2DiagRect">
            <a:avLst/>
          </a:prstGeom>
          <a:solidFill>
            <a:schemeClr val="accent5">
              <a:lumMod val="20000"/>
              <a:lumOff val="80000"/>
            </a:schemeClr>
          </a:solidFill>
          <a:ln w="3810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a:lnSpc>
                <a:spcPct val="107000"/>
              </a:lnSpc>
              <a:spcAft>
                <a:spcPts val="800"/>
              </a:spcAft>
            </a:pPr>
            <a:r>
              <a:rPr lang="en-GB" sz="1000" b="1" u="sng" kern="100" dirty="0">
                <a:solidFill>
                  <a:schemeClr val="accent4">
                    <a:lumMod val="50000"/>
                  </a:schemeClr>
                </a:solidFill>
                <a:latin typeface="Arial" panose="020B0604020202020204" pitchFamily="34" charset="0"/>
                <a:ea typeface="Calibri" panose="020F0502020204030204" pitchFamily="34" charset="0"/>
                <a:cs typeface="Arial" panose="020B0604020202020204" pitchFamily="34" charset="0"/>
              </a:rPr>
              <a:t>4</a:t>
            </a:r>
            <a:r>
              <a:rPr lang="en-GB" sz="1000" b="1" u="sng" kern="100" dirty="0">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rPr>
              <a:t>. Research Aim, </a:t>
            </a:r>
            <a:r>
              <a:rPr lang="en-GB" sz="1000" b="1" u="sng" kern="100" dirty="0">
                <a:solidFill>
                  <a:schemeClr val="accent4">
                    <a:lumMod val="50000"/>
                  </a:schemeClr>
                </a:solidFill>
                <a:latin typeface="Arial" panose="020B0604020202020204" pitchFamily="34" charset="0"/>
                <a:ea typeface="Calibri" panose="020F0502020204030204" pitchFamily="34" charset="0"/>
                <a:cs typeface="Arial" panose="020B0604020202020204" pitchFamily="34" charset="0"/>
              </a:rPr>
              <a:t>Question,</a:t>
            </a:r>
            <a:r>
              <a:rPr lang="en-GB" sz="1000" b="1" u="sng" kern="100" dirty="0">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rPr>
              <a:t> and Objectives:</a:t>
            </a:r>
          </a:p>
          <a:p>
            <a:pPr algn="just"/>
            <a:r>
              <a:rPr lang="en-US" sz="1000" b="1" dirty="0">
                <a:solidFill>
                  <a:srgbClr val="00B0F0"/>
                </a:solidFill>
                <a:latin typeface="Arial" panose="020B0604020202020204" pitchFamily="34" charset="0"/>
                <a:cs typeface="Arial" panose="020B0604020202020204" pitchFamily="34" charset="0"/>
              </a:rPr>
              <a:t>Aim</a:t>
            </a:r>
            <a:endParaRPr lang="en-US" sz="1000" dirty="0">
              <a:solidFill>
                <a:srgbClr val="00B0F0"/>
              </a:solidFill>
              <a:latin typeface="Arial" panose="020B0604020202020204" pitchFamily="34" charset="0"/>
              <a:cs typeface="Arial" panose="020B0604020202020204" pitchFamily="34" charset="0"/>
            </a:endParaRPr>
          </a:p>
          <a:p>
            <a:pPr algn="just"/>
            <a:r>
              <a:rPr lang="en-US" sz="1000" dirty="0">
                <a:latin typeface="Arial" panose="020B0604020202020204" pitchFamily="34" charset="0"/>
                <a:cs typeface="Arial" panose="020B0604020202020204" pitchFamily="34" charset="0"/>
              </a:rPr>
              <a:t>To systematically review and </a:t>
            </a:r>
            <a:r>
              <a:rPr lang="en-US" sz="1000" dirty="0" err="1">
                <a:latin typeface="Arial" panose="020B0604020202020204" pitchFamily="34" charset="0"/>
                <a:cs typeface="Arial" panose="020B0604020202020204" pitchFamily="34" charset="0"/>
              </a:rPr>
              <a:t>synthesise</a:t>
            </a:r>
            <a:r>
              <a:rPr lang="en-US" sz="1000" dirty="0">
                <a:latin typeface="Arial" panose="020B0604020202020204" pitchFamily="34" charset="0"/>
                <a:cs typeface="Arial" panose="020B0604020202020204" pitchFamily="34" charset="0"/>
              </a:rPr>
              <a:t> the existing evidence on the relationship between alcohol consumption and mental health outcomes among young adults in the United Kingdom.</a:t>
            </a:r>
          </a:p>
          <a:p>
            <a:pPr algn="just"/>
            <a:r>
              <a:rPr lang="en-US" sz="1000" b="1" dirty="0">
                <a:solidFill>
                  <a:srgbClr val="00B0F0"/>
                </a:solidFill>
                <a:latin typeface="Arial" panose="020B0604020202020204" pitchFamily="34" charset="0"/>
                <a:cs typeface="Arial" panose="020B0604020202020204" pitchFamily="34" charset="0"/>
              </a:rPr>
              <a:t>Research Objectives</a:t>
            </a:r>
            <a:endParaRPr lang="en-US" sz="1000" dirty="0">
              <a:solidFill>
                <a:srgbClr val="00B0F0"/>
              </a:solidFill>
              <a:latin typeface="Arial" panose="020B0604020202020204" pitchFamily="34" charset="0"/>
              <a:cs typeface="Arial" panose="020B0604020202020204" pitchFamily="34" charset="0"/>
            </a:endParaRPr>
          </a:p>
          <a:p>
            <a:pPr algn="just"/>
            <a:r>
              <a:rPr lang="en-US" sz="1000" dirty="0">
                <a:latin typeface="Arial" panose="020B0604020202020204" pitchFamily="34" charset="0"/>
                <a:cs typeface="Arial" panose="020B0604020202020204" pitchFamily="34" charset="0"/>
              </a:rPr>
              <a:t>1. To identify the patterns and levels of alcohol consumption among young adults in the UK and their association with mental health outcomes.</a:t>
            </a:r>
          </a:p>
          <a:p>
            <a:pPr algn="just"/>
            <a:r>
              <a:rPr lang="en-US" sz="1000" dirty="0">
                <a:latin typeface="Arial" panose="020B0604020202020204" pitchFamily="34" charset="0"/>
                <a:cs typeface="Arial" panose="020B0604020202020204" pitchFamily="34" charset="0"/>
              </a:rPr>
              <a:t>2. To examine the relationship between alcohol consumption and common mental health problems, including depression, anxiety and psychological distress, among young adults in the UK.</a:t>
            </a:r>
          </a:p>
          <a:p>
            <a:pPr algn="just"/>
            <a:r>
              <a:rPr lang="en-US" sz="1000" dirty="0">
                <a:latin typeface="Arial" panose="020B0604020202020204" pitchFamily="34" charset="0"/>
                <a:cs typeface="Arial" panose="020B0604020202020204" pitchFamily="34" charset="0"/>
              </a:rPr>
              <a:t>3. To identify demographic, social and </a:t>
            </a:r>
            <a:r>
              <a:rPr lang="en-US" sz="1000" dirty="0" err="1">
                <a:latin typeface="Arial" panose="020B0604020202020204" pitchFamily="34" charset="0"/>
                <a:cs typeface="Arial" panose="020B0604020202020204" pitchFamily="34" charset="0"/>
              </a:rPr>
              <a:t>behavioural</a:t>
            </a:r>
            <a:r>
              <a:rPr lang="en-US" sz="1000" dirty="0">
                <a:latin typeface="Arial" panose="020B0604020202020204" pitchFamily="34" charset="0"/>
                <a:cs typeface="Arial" panose="020B0604020202020204" pitchFamily="34" charset="0"/>
              </a:rPr>
              <a:t> factors that may influence the relationship between alcohol consumption and mental health among young adults in the UK.</a:t>
            </a:r>
          </a:p>
          <a:p>
            <a:pPr algn="just"/>
            <a:r>
              <a:rPr lang="en-US" sz="1000" b="1" dirty="0">
                <a:solidFill>
                  <a:srgbClr val="00B0F0"/>
                </a:solidFill>
                <a:latin typeface="Arial" panose="020B0604020202020204" pitchFamily="34" charset="0"/>
                <a:cs typeface="Arial" panose="020B0604020202020204" pitchFamily="34" charset="0"/>
              </a:rPr>
              <a:t>Research Question</a:t>
            </a:r>
            <a:endParaRPr lang="en-US" sz="1000" dirty="0">
              <a:solidFill>
                <a:srgbClr val="00B0F0"/>
              </a:solidFill>
              <a:latin typeface="Arial" panose="020B0604020202020204" pitchFamily="34" charset="0"/>
              <a:cs typeface="Arial" panose="020B0604020202020204" pitchFamily="34" charset="0"/>
            </a:endParaRPr>
          </a:p>
          <a:p>
            <a:pPr algn="just"/>
            <a:r>
              <a:rPr lang="en-US" sz="1000" dirty="0">
                <a:latin typeface="Arial" panose="020B0604020202020204" pitchFamily="34" charset="0"/>
                <a:cs typeface="Arial" panose="020B0604020202020204" pitchFamily="34" charset="0"/>
              </a:rPr>
              <a:t>What is the relationship between alcohol consumption and mental health outcomes among young adults in the United Kingdom?</a:t>
            </a:r>
          </a:p>
        </p:txBody>
      </p:sp>
      <p:sp>
        <p:nvSpPr>
          <p:cNvPr id="39" name="TextBox 38">
            <a:extLst>
              <a:ext uri="{FF2B5EF4-FFF2-40B4-BE49-F238E27FC236}">
                <a16:creationId xmlns:a16="http://schemas.microsoft.com/office/drawing/2014/main" id="{1596A54D-81C4-531B-0269-1B44E8A92531}"/>
              </a:ext>
            </a:extLst>
          </p:cNvPr>
          <p:cNvSpPr txBox="1"/>
          <p:nvPr/>
        </p:nvSpPr>
        <p:spPr>
          <a:xfrm>
            <a:off x="9823205" y="3791820"/>
            <a:ext cx="2921767" cy="5754630"/>
          </a:xfrm>
          <a:prstGeom prst="round2DiagRect">
            <a:avLst/>
          </a:prstGeom>
          <a:ln w="3810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6"/>
          </a:lnRef>
          <a:fillRef idx="1">
            <a:schemeClr val="lt1"/>
          </a:fillRef>
          <a:effectRef idx="0">
            <a:schemeClr val="accent6"/>
          </a:effectRef>
          <a:fontRef idx="minor">
            <a:schemeClr val="dk1"/>
          </a:fontRef>
        </p:style>
        <p:txBody>
          <a:bodyPr wrap="square" rtlCol="0">
            <a:spAutoFit/>
          </a:bodyPr>
          <a:lstStyle/>
          <a:p>
            <a:pPr algn="ctr">
              <a:lnSpc>
                <a:spcPct val="107000"/>
              </a:lnSpc>
            </a:pPr>
            <a:r>
              <a:rPr lang="en-GB" sz="1000" b="1" u="sng" kern="100" dirty="0">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rPr>
              <a:t>5. Research Impact</a:t>
            </a:r>
            <a:endParaRPr lang="en-GB" sz="1000" u="sng" kern="100" dirty="0">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marL="457200" lvl="0" indent="-457200" algn="just">
              <a:buFont typeface="Arial" panose="020B0604020202020204" pitchFamily="34" charset="0"/>
              <a:buChar char="•"/>
            </a:pPr>
            <a:r>
              <a:rPr lang="en-US" sz="1000" dirty="0">
                <a:latin typeface="Arial" panose="020B0604020202020204" pitchFamily="34" charset="0"/>
                <a:cs typeface="Arial" panose="020B0604020202020204" pitchFamily="34" charset="0"/>
              </a:rPr>
              <a:t>Public health: The findings may improve understanding of the relationship between alcohol consumption and mental health among young adults in the UK (</a:t>
            </a:r>
            <a:r>
              <a:rPr lang="en-GB" sz="1000" dirty="0">
                <a:latin typeface="Arial" panose="020B0604020202020204" pitchFamily="34" charset="0"/>
                <a:cs typeface="Arial" panose="020B0604020202020204" pitchFamily="34" charset="0"/>
              </a:rPr>
              <a:t>Creery and Davies, 2021)</a:t>
            </a:r>
            <a:r>
              <a:rPr lang="en-US" sz="1000" dirty="0">
                <a:latin typeface="Arial" panose="020B0604020202020204" pitchFamily="34" charset="0"/>
                <a:cs typeface="Arial" panose="020B0604020202020204" pitchFamily="34" charset="0"/>
              </a:rPr>
              <a:t>.</a:t>
            </a:r>
          </a:p>
          <a:p>
            <a:pPr marL="457200" lvl="0" indent="-457200" algn="just">
              <a:buFont typeface="Arial" panose="020B0604020202020204" pitchFamily="34" charset="0"/>
              <a:buChar char="•"/>
            </a:pPr>
            <a:r>
              <a:rPr lang="en-US" sz="1000" dirty="0">
                <a:latin typeface="Arial" panose="020B0604020202020204" pitchFamily="34" charset="0"/>
                <a:cs typeface="Arial" panose="020B0604020202020204" pitchFamily="34" charset="0"/>
              </a:rPr>
              <a:t>Healthcare practice: The review may help healthcare professionals </a:t>
            </a:r>
            <a:r>
              <a:rPr lang="en-US" sz="1000" dirty="0" err="1">
                <a:latin typeface="Arial" panose="020B0604020202020204" pitchFamily="34" charset="0"/>
                <a:cs typeface="Arial" panose="020B0604020202020204" pitchFamily="34" charset="0"/>
              </a:rPr>
              <a:t>recognise</a:t>
            </a:r>
            <a:r>
              <a:rPr lang="en-US" sz="1000" dirty="0">
                <a:latin typeface="Arial" panose="020B0604020202020204" pitchFamily="34" charset="0"/>
                <a:cs typeface="Arial" panose="020B0604020202020204" pitchFamily="34" charset="0"/>
              </a:rPr>
              <a:t> harmful drinking patterns alongside possible mental health difficulties (</a:t>
            </a:r>
            <a:r>
              <a:rPr lang="en-GB" sz="1000" dirty="0">
                <a:latin typeface="Arial" panose="020B0604020202020204" pitchFamily="34" charset="0"/>
                <a:cs typeface="Arial" panose="020B0604020202020204" pitchFamily="34" charset="0"/>
              </a:rPr>
              <a:t>Puddephatt et al, 2023)</a:t>
            </a:r>
            <a:r>
              <a:rPr lang="en-US" sz="1000" dirty="0">
                <a:latin typeface="Arial" panose="020B0604020202020204" pitchFamily="34" charset="0"/>
                <a:cs typeface="Arial" panose="020B0604020202020204" pitchFamily="34" charset="0"/>
              </a:rPr>
              <a:t>.</a:t>
            </a:r>
          </a:p>
          <a:p>
            <a:pPr marL="457200" lvl="0" indent="-457200" algn="just">
              <a:buFont typeface="Arial" panose="020B0604020202020204" pitchFamily="34" charset="0"/>
              <a:buChar char="•"/>
            </a:pPr>
            <a:r>
              <a:rPr lang="en-US" sz="1000" dirty="0">
                <a:latin typeface="Arial" panose="020B0604020202020204" pitchFamily="34" charset="0"/>
                <a:cs typeface="Arial" panose="020B0604020202020204" pitchFamily="34" charset="0"/>
              </a:rPr>
              <a:t>Prevention: The findings may inform alcohol awareness and mental health promotion initiatives designed for young adults.</a:t>
            </a:r>
          </a:p>
          <a:p>
            <a:pPr marL="457200" lvl="0" indent="-457200" algn="just">
              <a:buFont typeface="Arial" panose="020B0604020202020204" pitchFamily="34" charset="0"/>
              <a:buChar char="•"/>
            </a:pPr>
            <a:r>
              <a:rPr lang="en-US" sz="1000" dirty="0">
                <a:latin typeface="Arial" panose="020B0604020202020204" pitchFamily="34" charset="0"/>
                <a:cs typeface="Arial" panose="020B0604020202020204" pitchFamily="34" charset="0"/>
              </a:rPr>
              <a:t>Policy development: The evidence may support the development of public health strategies addressing harmful alcohol consumption and mental wellbeing (</a:t>
            </a:r>
            <a:r>
              <a:rPr lang="en-GB" sz="1000" dirty="0" err="1">
                <a:latin typeface="Arial" panose="020B0604020202020204" pitchFamily="34" charset="0"/>
                <a:cs typeface="Arial" panose="020B0604020202020204" pitchFamily="34" charset="0"/>
              </a:rPr>
              <a:t>Danpanichkul</a:t>
            </a:r>
            <a:r>
              <a:rPr lang="en-GB" sz="1000" dirty="0">
                <a:latin typeface="Arial" panose="020B0604020202020204" pitchFamily="34" charset="0"/>
                <a:cs typeface="Arial" panose="020B0604020202020204" pitchFamily="34" charset="0"/>
              </a:rPr>
              <a:t> and </a:t>
            </a:r>
            <a:r>
              <a:rPr lang="en-GB" sz="1000" dirty="0" err="1">
                <a:latin typeface="Arial" panose="020B0604020202020204" pitchFamily="34" charset="0"/>
                <a:cs typeface="Arial" panose="020B0604020202020204" pitchFamily="34" charset="0"/>
              </a:rPr>
              <a:t>Wijarnpreecha</a:t>
            </a:r>
            <a:r>
              <a:rPr lang="en-GB" sz="1000" dirty="0">
                <a:latin typeface="Arial" panose="020B0604020202020204" pitchFamily="34" charset="0"/>
                <a:cs typeface="Arial" panose="020B0604020202020204" pitchFamily="34" charset="0"/>
              </a:rPr>
              <a:t>, 2025)</a:t>
            </a:r>
            <a:r>
              <a:rPr lang="en-US" sz="1000" dirty="0">
                <a:latin typeface="Arial" panose="020B0604020202020204" pitchFamily="34" charset="0"/>
                <a:cs typeface="Arial" panose="020B0604020202020204" pitchFamily="34" charset="0"/>
              </a:rPr>
              <a:t>.</a:t>
            </a:r>
          </a:p>
          <a:p>
            <a:pPr marL="457200" lvl="0" indent="-457200" algn="just">
              <a:buFont typeface="Arial" panose="020B0604020202020204" pitchFamily="34" charset="0"/>
              <a:buChar char="•"/>
            </a:pPr>
            <a:r>
              <a:rPr lang="en-US" sz="1000" dirty="0">
                <a:latin typeface="Arial" panose="020B0604020202020204" pitchFamily="34" charset="0"/>
                <a:cs typeface="Arial" panose="020B0604020202020204" pitchFamily="34" charset="0"/>
              </a:rPr>
              <a:t>Targeted support: Identifying social and </a:t>
            </a:r>
            <a:r>
              <a:rPr lang="en-US" sz="1000" dirty="0" err="1">
                <a:latin typeface="Arial" panose="020B0604020202020204" pitchFamily="34" charset="0"/>
                <a:cs typeface="Arial" panose="020B0604020202020204" pitchFamily="34" charset="0"/>
              </a:rPr>
              <a:t>behavioural</a:t>
            </a:r>
            <a:r>
              <a:rPr lang="en-US" sz="1000" dirty="0">
                <a:latin typeface="Arial" panose="020B0604020202020204" pitchFamily="34" charset="0"/>
                <a:cs typeface="Arial" panose="020B0604020202020204" pitchFamily="34" charset="0"/>
              </a:rPr>
              <a:t> factors associated with alcohol use may help services develop more appropriate support for young adults experiencing psychological distress (</a:t>
            </a:r>
            <a:r>
              <a:rPr lang="en-GB" sz="1000" dirty="0">
                <a:latin typeface="Arial" panose="020B0604020202020204" pitchFamily="34" charset="0"/>
                <a:cs typeface="Arial" panose="020B0604020202020204" pitchFamily="34" charset="0"/>
              </a:rPr>
              <a:t>Deep et al, 2024)</a:t>
            </a:r>
            <a:r>
              <a:rPr lang="en-US" sz="1000" dirty="0">
                <a:latin typeface="Arial" panose="020B0604020202020204" pitchFamily="34" charset="0"/>
                <a:cs typeface="Arial" panose="020B0604020202020204" pitchFamily="34" charset="0"/>
              </a:rPr>
              <a:t>.</a:t>
            </a:r>
          </a:p>
          <a:p>
            <a:pPr marL="457200" lvl="0" indent="-457200" algn="just">
              <a:buFont typeface="Arial" panose="020B0604020202020204" pitchFamily="34" charset="0"/>
              <a:buChar char="•"/>
            </a:pPr>
            <a:r>
              <a:rPr lang="en-US" sz="1000" dirty="0">
                <a:latin typeface="Arial" panose="020B0604020202020204" pitchFamily="34" charset="0"/>
                <a:cs typeface="Arial" panose="020B0604020202020204" pitchFamily="34" charset="0"/>
              </a:rPr>
              <a:t>Future research: The review may identify evidence gaps and areas requiring further investigation into alcohol consumption and mental health among young adults in the UK (</a:t>
            </a:r>
            <a:r>
              <a:rPr lang="en-GB" sz="1000" dirty="0">
                <a:latin typeface="Arial" panose="020B0604020202020204" pitchFamily="34" charset="0"/>
                <a:cs typeface="Arial" panose="020B0604020202020204" pitchFamily="34" charset="0"/>
              </a:rPr>
              <a:t>Kiri et al, 2026)</a:t>
            </a:r>
            <a:r>
              <a:rPr lang="en-US" sz="1000" dirty="0">
                <a:latin typeface="Arial" panose="020B0604020202020204" pitchFamily="34" charset="0"/>
                <a:cs typeface="Arial" panose="020B0604020202020204" pitchFamily="34" charset="0"/>
              </a:rPr>
              <a:t>.</a:t>
            </a:r>
          </a:p>
        </p:txBody>
      </p:sp>
      <p:sp>
        <p:nvSpPr>
          <p:cNvPr id="42" name="TextBox 41">
            <a:extLst>
              <a:ext uri="{FF2B5EF4-FFF2-40B4-BE49-F238E27FC236}">
                <a16:creationId xmlns:a16="http://schemas.microsoft.com/office/drawing/2014/main" id="{2EA0979E-6FA1-7F95-6FD3-60391C4B5AE3}"/>
              </a:ext>
            </a:extLst>
          </p:cNvPr>
          <p:cNvSpPr txBox="1"/>
          <p:nvPr/>
        </p:nvSpPr>
        <p:spPr>
          <a:xfrm>
            <a:off x="39819" y="6998377"/>
            <a:ext cx="9714456" cy="2591800"/>
          </a:xfrm>
          <a:prstGeom prst="rect">
            <a:avLst/>
          </a:prstGeom>
          <a:solidFill>
            <a:srgbClr val="F6FDCB"/>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pPr>
            <a:r>
              <a:rPr lang="en-GB" sz="600" b="1" kern="100" dirty="0">
                <a:solidFill>
                  <a:schemeClr val="accent4">
                    <a:lumMod val="50000"/>
                  </a:schemeClr>
                </a:solidFill>
                <a:effectLst/>
                <a:latin typeface="Arial" panose="020B0604020202020204" pitchFamily="34" charset="0"/>
                <a:ea typeface="Calibri" panose="020F0502020204030204" pitchFamily="34" charset="0"/>
                <a:cs typeface="Arial" panose="020B0604020202020204" pitchFamily="34" charset="0"/>
              </a:rPr>
              <a:t>References:</a:t>
            </a:r>
          </a:p>
          <a:p>
            <a:pPr marL="342900" indent="-342900" algn="just">
              <a:buFont typeface="Arial" panose="020B0604020202020204" pitchFamily="34" charset="0"/>
              <a:buChar char="•"/>
            </a:pPr>
            <a:r>
              <a:rPr lang="en-GB" sz="600" dirty="0">
                <a:latin typeface="Arial" panose="020B0604020202020204" pitchFamily="34" charset="0"/>
                <a:cs typeface="Arial" panose="020B0604020202020204" pitchFamily="34" charset="0"/>
              </a:rPr>
              <a:t>Creery, A. and Davies, E.L., (2024). Drinking and mental health in middle adulthood: exploring the impact of wellbeing, mental health literacy, and drinking motives on risk of alcohol dependence. </a:t>
            </a:r>
            <a:r>
              <a:rPr lang="en-GB" sz="600" i="1" dirty="0">
                <a:latin typeface="Arial" panose="020B0604020202020204" pitchFamily="34" charset="0"/>
                <a:cs typeface="Arial" panose="020B0604020202020204" pitchFamily="34" charset="0"/>
              </a:rPr>
              <a:t>Aging &amp; Mental Health</a:t>
            </a:r>
            <a:r>
              <a:rPr lang="en-GB" sz="600" dirty="0">
                <a:latin typeface="Arial" panose="020B0604020202020204" pitchFamily="34" charset="0"/>
                <a:cs typeface="Arial" panose="020B0604020202020204" pitchFamily="34" charset="0"/>
              </a:rPr>
              <a:t>, </a:t>
            </a:r>
            <a:r>
              <a:rPr lang="en-GB" sz="600" i="1" dirty="0">
                <a:latin typeface="Arial" panose="020B0604020202020204" pitchFamily="34" charset="0"/>
                <a:cs typeface="Arial" panose="020B0604020202020204" pitchFamily="34" charset="0"/>
              </a:rPr>
              <a:t>28</a:t>
            </a:r>
            <a:r>
              <a:rPr lang="en-GB" sz="600" dirty="0">
                <a:latin typeface="Arial" panose="020B0604020202020204" pitchFamily="34" charset="0"/>
                <a:cs typeface="Arial" panose="020B0604020202020204" pitchFamily="34" charset="0"/>
              </a:rPr>
              <a:t>(9), pp.1286-1293. </a:t>
            </a:r>
            <a:r>
              <a:rPr lang="en-GB" sz="600" u="sng" dirty="0">
                <a:latin typeface="Arial" panose="020B0604020202020204" pitchFamily="34" charset="0"/>
                <a:cs typeface="Arial" panose="020B0604020202020204" pitchFamily="34" charset="0"/>
                <a:hlinkClick r:id="rId6"/>
              </a:rPr>
              <a:t>https://www.tandfonline.com/doi/abs/10.1080/13607863.2024.2320134</a:t>
            </a:r>
            <a:endParaRPr lang="en-US" sz="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600" dirty="0" err="1">
                <a:latin typeface="Arial" panose="020B0604020202020204" pitchFamily="34" charset="0"/>
                <a:cs typeface="Arial" panose="020B0604020202020204" pitchFamily="34" charset="0"/>
              </a:rPr>
              <a:t>Danpanichkul</a:t>
            </a:r>
            <a:r>
              <a:rPr lang="en-GB" sz="600" dirty="0">
                <a:latin typeface="Arial" panose="020B0604020202020204" pitchFamily="34" charset="0"/>
                <a:cs typeface="Arial" panose="020B0604020202020204" pitchFamily="34" charset="0"/>
              </a:rPr>
              <a:t>, P. and </a:t>
            </a:r>
            <a:r>
              <a:rPr lang="en-GB" sz="600" dirty="0" err="1">
                <a:latin typeface="Arial" panose="020B0604020202020204" pitchFamily="34" charset="0"/>
                <a:cs typeface="Arial" panose="020B0604020202020204" pitchFamily="34" charset="0"/>
              </a:rPr>
              <a:t>Wijarnpreecha</a:t>
            </a:r>
            <a:r>
              <a:rPr lang="en-GB" sz="600" dirty="0">
                <a:latin typeface="Arial" panose="020B0604020202020204" pitchFamily="34" charset="0"/>
                <a:cs typeface="Arial" panose="020B0604020202020204" pitchFamily="34" charset="0"/>
              </a:rPr>
              <a:t>, K., (2025). Implementing public health policy to tackle alcohol-related harms. </a:t>
            </a:r>
            <a:r>
              <a:rPr lang="en-GB" sz="600" i="1" dirty="0">
                <a:latin typeface="Arial" panose="020B0604020202020204" pitchFamily="34" charset="0"/>
                <a:cs typeface="Arial" panose="020B0604020202020204" pitchFamily="34" charset="0"/>
              </a:rPr>
              <a:t>The Lancet Public Health</a:t>
            </a:r>
            <a:r>
              <a:rPr lang="en-GB" sz="600" dirty="0">
                <a:latin typeface="Arial" panose="020B0604020202020204" pitchFamily="34" charset="0"/>
                <a:cs typeface="Arial" panose="020B0604020202020204" pitchFamily="34" charset="0"/>
              </a:rPr>
              <a:t>, </a:t>
            </a:r>
            <a:r>
              <a:rPr lang="en-GB" sz="600" i="1" dirty="0">
                <a:latin typeface="Arial" panose="020B0604020202020204" pitchFamily="34" charset="0"/>
                <a:cs typeface="Arial" panose="020B0604020202020204" pitchFamily="34" charset="0"/>
              </a:rPr>
              <a:t>10</a:t>
            </a:r>
            <a:r>
              <a:rPr lang="en-GB" sz="600" dirty="0">
                <a:latin typeface="Arial" panose="020B0604020202020204" pitchFamily="34" charset="0"/>
                <a:cs typeface="Arial" panose="020B0604020202020204" pitchFamily="34" charset="0"/>
              </a:rPr>
              <a:t>(5), pp.e350-e351. </a:t>
            </a:r>
            <a:r>
              <a:rPr lang="en-GB" sz="600" u="sng" dirty="0">
                <a:latin typeface="Arial" panose="020B0604020202020204" pitchFamily="34" charset="0"/>
                <a:cs typeface="Arial" panose="020B0604020202020204" pitchFamily="34" charset="0"/>
                <a:hlinkClick r:id="rId7"/>
              </a:rPr>
              <a:t>https://www.thelancet.com/journals/lanpub/article/PIIS2468-2667(25)00048-9/fulltext</a:t>
            </a:r>
            <a:endParaRPr lang="en-US" sz="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600" dirty="0">
                <a:latin typeface="Arial" panose="020B0604020202020204" pitchFamily="34" charset="0"/>
                <a:cs typeface="Arial" panose="020B0604020202020204" pitchFamily="34" charset="0"/>
              </a:rPr>
              <a:t>Deep, P.D., Ghosh, N., Gaither, C. and Rahaman, M.S., (2024). The factors affecting substance use and the most effective mental health interventions in adolescents and young adults. </a:t>
            </a:r>
            <a:r>
              <a:rPr lang="en-GB" sz="600" i="1" dirty="0" err="1">
                <a:latin typeface="Arial" panose="020B0604020202020204" pitchFamily="34" charset="0"/>
                <a:cs typeface="Arial" panose="020B0604020202020204" pitchFamily="34" charset="0"/>
              </a:rPr>
              <a:t>Psychoactives</a:t>
            </a:r>
            <a:r>
              <a:rPr lang="en-GB" sz="600" dirty="0">
                <a:latin typeface="Arial" panose="020B0604020202020204" pitchFamily="34" charset="0"/>
                <a:cs typeface="Arial" panose="020B0604020202020204" pitchFamily="34" charset="0"/>
              </a:rPr>
              <a:t>, </a:t>
            </a:r>
            <a:r>
              <a:rPr lang="en-GB" sz="600" i="1" dirty="0">
                <a:latin typeface="Arial" panose="020B0604020202020204" pitchFamily="34" charset="0"/>
                <a:cs typeface="Arial" panose="020B0604020202020204" pitchFamily="34" charset="0"/>
              </a:rPr>
              <a:t>3</a:t>
            </a:r>
            <a:r>
              <a:rPr lang="en-GB" sz="600" dirty="0">
                <a:latin typeface="Arial" panose="020B0604020202020204" pitchFamily="34" charset="0"/>
                <a:cs typeface="Arial" panose="020B0604020202020204" pitchFamily="34" charset="0"/>
              </a:rPr>
              <a:t>(4), pp.461-475. </a:t>
            </a:r>
            <a:r>
              <a:rPr lang="en-GB" sz="600" u="sng" dirty="0">
                <a:latin typeface="Arial" panose="020B0604020202020204" pitchFamily="34" charset="0"/>
                <a:cs typeface="Arial" panose="020B0604020202020204" pitchFamily="34" charset="0"/>
                <a:hlinkClick r:id="rId8"/>
              </a:rPr>
              <a:t>https://www.mdpi.com/2813-1851/3/4/28</a:t>
            </a:r>
            <a:endParaRPr lang="en-US" sz="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600" dirty="0">
                <a:latin typeface="Arial" panose="020B0604020202020204" pitchFamily="34" charset="0"/>
                <a:cs typeface="Arial" panose="020B0604020202020204" pitchFamily="34" charset="0"/>
              </a:rPr>
              <a:t>Evans, S., Alkan, E., Bhangoo, J.K., Tenenbaum, H. and Ng-Knight, T., (2021). Effects of the COVID-19 lockdown on mental health, wellbeing, sleep, and alcohol use in a UK student sample. </a:t>
            </a:r>
            <a:r>
              <a:rPr lang="en-GB" sz="600" i="1" dirty="0">
                <a:latin typeface="Arial" panose="020B0604020202020204" pitchFamily="34" charset="0"/>
                <a:cs typeface="Arial" panose="020B0604020202020204" pitchFamily="34" charset="0"/>
              </a:rPr>
              <a:t>Psychiatry research</a:t>
            </a:r>
            <a:r>
              <a:rPr lang="en-GB" sz="600" dirty="0">
                <a:latin typeface="Arial" panose="020B0604020202020204" pitchFamily="34" charset="0"/>
                <a:cs typeface="Arial" panose="020B0604020202020204" pitchFamily="34" charset="0"/>
              </a:rPr>
              <a:t>, </a:t>
            </a:r>
            <a:r>
              <a:rPr lang="en-GB" sz="600" i="1" dirty="0">
                <a:latin typeface="Arial" panose="020B0604020202020204" pitchFamily="34" charset="0"/>
                <a:cs typeface="Arial" panose="020B0604020202020204" pitchFamily="34" charset="0"/>
              </a:rPr>
              <a:t>298</a:t>
            </a:r>
            <a:r>
              <a:rPr lang="en-GB" sz="600" dirty="0">
                <a:latin typeface="Arial" panose="020B0604020202020204" pitchFamily="34" charset="0"/>
                <a:cs typeface="Arial" panose="020B0604020202020204" pitchFamily="34" charset="0"/>
              </a:rPr>
              <a:t>, p.113819. </a:t>
            </a:r>
            <a:r>
              <a:rPr lang="en-GB" sz="600" u="sng" dirty="0">
                <a:latin typeface="Arial" panose="020B0604020202020204" pitchFamily="34" charset="0"/>
                <a:cs typeface="Arial" panose="020B0604020202020204" pitchFamily="34" charset="0"/>
                <a:hlinkClick r:id="rId9"/>
              </a:rPr>
              <a:t>https://www.sciencedirect.com/science/article/pii/S0165178121001165</a:t>
            </a:r>
            <a:endParaRPr lang="en-US" sz="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600" dirty="0">
                <a:latin typeface="Arial" panose="020B0604020202020204" pitchFamily="34" charset="0"/>
                <a:cs typeface="Arial" panose="020B0604020202020204" pitchFamily="34" charset="0"/>
              </a:rPr>
              <a:t>Fernandes, G.S., Lewis, G., Hammerton, G., Abeysekera, K., Mahedy, L., Edwards, A., Lewis, G., Hickman, M. and Heron, J., (2020). Alcohol consumption and internalising disorders in young adults of ALSPAC: a population-based study. </a:t>
            </a:r>
            <a:r>
              <a:rPr lang="en-GB" sz="600" i="1" dirty="0">
                <a:latin typeface="Arial" panose="020B0604020202020204" pitchFamily="34" charset="0"/>
                <a:cs typeface="Arial" panose="020B0604020202020204" pitchFamily="34" charset="0"/>
              </a:rPr>
              <a:t>Journal of epidemiology and community health</a:t>
            </a:r>
            <a:r>
              <a:rPr lang="en-GB" sz="600" dirty="0">
                <a:latin typeface="Arial" panose="020B0604020202020204" pitchFamily="34" charset="0"/>
                <a:cs typeface="Arial" panose="020B0604020202020204" pitchFamily="34" charset="0"/>
              </a:rPr>
              <a:t>, </a:t>
            </a:r>
            <a:r>
              <a:rPr lang="en-GB" sz="600" i="1" dirty="0">
                <a:latin typeface="Arial" panose="020B0604020202020204" pitchFamily="34" charset="0"/>
                <a:cs typeface="Arial" panose="020B0604020202020204" pitchFamily="34" charset="0"/>
              </a:rPr>
              <a:t>74</a:t>
            </a:r>
            <a:r>
              <a:rPr lang="en-GB" sz="600" dirty="0">
                <a:latin typeface="Arial" panose="020B0604020202020204" pitchFamily="34" charset="0"/>
                <a:cs typeface="Arial" panose="020B0604020202020204" pitchFamily="34" charset="0"/>
              </a:rPr>
              <a:t>(12), pp.1023-1027. </a:t>
            </a:r>
            <a:r>
              <a:rPr lang="en-US" sz="600" u="sng" dirty="0">
                <a:latin typeface="Arial" panose="020B0604020202020204" pitchFamily="34" charset="0"/>
                <a:cs typeface="Arial" panose="020B0604020202020204" pitchFamily="34" charset="0"/>
                <a:hlinkClick r:id="rId10"/>
              </a:rPr>
              <a:t>https://jech.bmj.com/content/74/12/1023.abstract</a:t>
            </a:r>
            <a:endParaRPr lang="en-US" sz="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600" dirty="0">
                <a:latin typeface="Arial" panose="020B0604020202020204" pitchFamily="34" charset="0"/>
                <a:cs typeface="Arial" panose="020B0604020202020204" pitchFamily="34" charset="0"/>
              </a:rPr>
              <a:t>Kiri, J., Severi, K., Brandt, V. and Boniface, S., (2026). Mind the Gap: Exploring Social Inequalities in Alcohol Consumption using Nationally Representative Data from the 2019 and 2021 Health Survey for England. </a:t>
            </a:r>
            <a:r>
              <a:rPr lang="en-GB" sz="600" i="1" dirty="0">
                <a:latin typeface="Arial" panose="020B0604020202020204" pitchFamily="34" charset="0"/>
                <a:cs typeface="Arial" panose="020B0604020202020204" pitchFamily="34" charset="0"/>
              </a:rPr>
              <a:t>BMC Public Health</a:t>
            </a:r>
            <a:r>
              <a:rPr lang="en-GB" sz="600" dirty="0">
                <a:latin typeface="Arial" panose="020B0604020202020204" pitchFamily="34" charset="0"/>
                <a:cs typeface="Arial" panose="020B0604020202020204" pitchFamily="34" charset="0"/>
              </a:rPr>
              <a:t>, </a:t>
            </a:r>
            <a:r>
              <a:rPr lang="en-GB" sz="600" i="1" dirty="0">
                <a:latin typeface="Arial" panose="020B0604020202020204" pitchFamily="34" charset="0"/>
                <a:cs typeface="Arial" panose="020B0604020202020204" pitchFamily="34" charset="0"/>
              </a:rPr>
              <a:t>26</a:t>
            </a:r>
            <a:r>
              <a:rPr lang="en-GB" sz="600" dirty="0">
                <a:latin typeface="Arial" panose="020B0604020202020204" pitchFamily="34" charset="0"/>
                <a:cs typeface="Arial" panose="020B0604020202020204" pitchFamily="34" charset="0"/>
              </a:rPr>
              <a:t>(1), p.1162. </a:t>
            </a:r>
            <a:r>
              <a:rPr lang="en-GB" sz="600" u="sng" dirty="0">
                <a:latin typeface="Arial" panose="020B0604020202020204" pitchFamily="34" charset="0"/>
                <a:cs typeface="Arial" panose="020B0604020202020204" pitchFamily="34" charset="0"/>
                <a:hlinkClick r:id="rId11"/>
              </a:rPr>
              <a:t>https://link.springer.com/article/10.1186/s12889-026-26651-7</a:t>
            </a:r>
            <a:endParaRPr lang="en-US" sz="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600" dirty="0">
                <a:latin typeface="Arial" panose="020B0604020202020204" pitchFamily="34" charset="0"/>
                <a:cs typeface="Arial" panose="020B0604020202020204" pitchFamily="34" charset="0"/>
              </a:rPr>
              <a:t>McCloud, T., </a:t>
            </a:r>
            <a:r>
              <a:rPr lang="en-GB" sz="600" dirty="0" err="1">
                <a:latin typeface="Arial" panose="020B0604020202020204" pitchFamily="34" charset="0"/>
                <a:cs typeface="Arial" panose="020B0604020202020204" pitchFamily="34" charset="0"/>
              </a:rPr>
              <a:t>Kamenov</a:t>
            </a:r>
            <a:r>
              <a:rPr lang="en-GB" sz="600" dirty="0">
                <a:latin typeface="Arial" panose="020B0604020202020204" pitchFamily="34" charset="0"/>
                <a:cs typeface="Arial" panose="020B0604020202020204" pitchFamily="34" charset="0"/>
              </a:rPr>
              <a:t>, S., Callender, C., Lewis, G. and Lewis, G., (2023). The association between higher education attendance and common mental health problems among young people in England: evidence from two population-based cohorts. </a:t>
            </a:r>
            <a:r>
              <a:rPr lang="en-GB" sz="600" i="1" dirty="0">
                <a:latin typeface="Arial" panose="020B0604020202020204" pitchFamily="34" charset="0"/>
                <a:cs typeface="Arial" panose="020B0604020202020204" pitchFamily="34" charset="0"/>
              </a:rPr>
              <a:t>The Lancet Public Health</a:t>
            </a:r>
            <a:r>
              <a:rPr lang="en-GB" sz="600" dirty="0">
                <a:latin typeface="Arial" panose="020B0604020202020204" pitchFamily="34" charset="0"/>
                <a:cs typeface="Arial" panose="020B0604020202020204" pitchFamily="34" charset="0"/>
              </a:rPr>
              <a:t>, </a:t>
            </a:r>
            <a:r>
              <a:rPr lang="en-GB" sz="600" i="1" dirty="0">
                <a:latin typeface="Arial" panose="020B0604020202020204" pitchFamily="34" charset="0"/>
                <a:cs typeface="Arial" panose="020B0604020202020204" pitchFamily="34" charset="0"/>
              </a:rPr>
              <a:t>8</a:t>
            </a:r>
            <a:r>
              <a:rPr lang="en-GB" sz="600" dirty="0">
                <a:latin typeface="Arial" panose="020B0604020202020204" pitchFamily="34" charset="0"/>
                <a:cs typeface="Arial" panose="020B0604020202020204" pitchFamily="34" charset="0"/>
              </a:rPr>
              <a:t>(10), pp.e811-e819. </a:t>
            </a:r>
            <a:r>
              <a:rPr lang="en-US" sz="600" u="sng" dirty="0">
                <a:latin typeface="Arial" panose="020B0604020202020204" pitchFamily="34" charset="0"/>
                <a:cs typeface="Arial" panose="020B0604020202020204" pitchFamily="34" charset="0"/>
                <a:hlinkClick r:id="rId12"/>
              </a:rPr>
              <a:t>https://www.thelancet.com/journals/lanpub/article/PIIS2468-2667(23)00188-3/fulltext</a:t>
            </a:r>
            <a:endParaRPr lang="en-US" sz="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600" dirty="0">
                <a:latin typeface="Arial" panose="020B0604020202020204" pitchFamily="34" charset="0"/>
                <a:cs typeface="Arial" panose="020B0604020202020204" pitchFamily="34" charset="0"/>
              </a:rPr>
              <a:t>McConaha, C.D., McCabe, B.E. and Falcon, A.L., (2024). Anxiety, depression, coping, alcohol use and consequences in young adult college students. </a:t>
            </a:r>
            <a:r>
              <a:rPr lang="en-GB" sz="600" i="1" dirty="0">
                <a:latin typeface="Arial" panose="020B0604020202020204" pitchFamily="34" charset="0"/>
                <a:cs typeface="Arial" panose="020B0604020202020204" pitchFamily="34" charset="0"/>
              </a:rPr>
              <a:t>Substance use &amp; misuse</a:t>
            </a:r>
            <a:r>
              <a:rPr lang="en-GB" sz="600" dirty="0">
                <a:latin typeface="Arial" panose="020B0604020202020204" pitchFamily="34" charset="0"/>
                <a:cs typeface="Arial" panose="020B0604020202020204" pitchFamily="34" charset="0"/>
              </a:rPr>
              <a:t>, </a:t>
            </a:r>
            <a:r>
              <a:rPr lang="en-GB" sz="600" i="1" dirty="0">
                <a:latin typeface="Arial" panose="020B0604020202020204" pitchFamily="34" charset="0"/>
                <a:cs typeface="Arial" panose="020B0604020202020204" pitchFamily="34" charset="0"/>
              </a:rPr>
              <a:t>59</a:t>
            </a:r>
            <a:r>
              <a:rPr lang="en-GB" sz="600" dirty="0">
                <a:latin typeface="Arial" panose="020B0604020202020204" pitchFamily="34" charset="0"/>
                <a:cs typeface="Arial" panose="020B0604020202020204" pitchFamily="34" charset="0"/>
              </a:rPr>
              <a:t>(2), pp.306-311. </a:t>
            </a:r>
            <a:r>
              <a:rPr lang="en-GB" sz="600" u="sng" dirty="0">
                <a:latin typeface="Arial" panose="020B0604020202020204" pitchFamily="34" charset="0"/>
                <a:cs typeface="Arial" panose="020B0604020202020204" pitchFamily="34" charset="0"/>
                <a:hlinkClick r:id="rId13"/>
              </a:rPr>
              <a:t>https://www.tandfonline.com/doi/abs/10.1080/10826084.2023.2270550</a:t>
            </a:r>
            <a:endParaRPr lang="en-US" sz="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600" dirty="0">
                <a:latin typeface="Arial" panose="020B0604020202020204" pitchFamily="34" charset="0"/>
                <a:cs typeface="Arial" panose="020B0604020202020204" pitchFamily="34" charset="0"/>
              </a:rPr>
              <a:t>Mitrou, F., Nguyen, H.T., Le, H.T. and Zubrick, S.R., (2024). The causal impact of mental health on tobacco and alcohol consumption: an instrumental variables approach: F. Mitrou et al. </a:t>
            </a:r>
            <a:r>
              <a:rPr lang="en-GB" sz="600" i="1" dirty="0">
                <a:latin typeface="Arial" panose="020B0604020202020204" pitchFamily="34" charset="0"/>
                <a:cs typeface="Arial" panose="020B0604020202020204" pitchFamily="34" charset="0"/>
              </a:rPr>
              <a:t>Empirical Economics</a:t>
            </a:r>
            <a:r>
              <a:rPr lang="en-GB" sz="600" dirty="0">
                <a:latin typeface="Arial" panose="020B0604020202020204" pitchFamily="34" charset="0"/>
                <a:cs typeface="Arial" panose="020B0604020202020204" pitchFamily="34" charset="0"/>
              </a:rPr>
              <a:t>, </a:t>
            </a:r>
            <a:r>
              <a:rPr lang="en-GB" sz="600" i="1" dirty="0">
                <a:latin typeface="Arial" panose="020B0604020202020204" pitchFamily="34" charset="0"/>
                <a:cs typeface="Arial" panose="020B0604020202020204" pitchFamily="34" charset="0"/>
              </a:rPr>
              <a:t>66</a:t>
            </a:r>
            <a:r>
              <a:rPr lang="en-GB" sz="600" dirty="0">
                <a:latin typeface="Arial" panose="020B0604020202020204" pitchFamily="34" charset="0"/>
                <a:cs typeface="Arial" panose="020B0604020202020204" pitchFamily="34" charset="0"/>
              </a:rPr>
              <a:t>(3), pp.1287-1310. </a:t>
            </a:r>
            <a:r>
              <a:rPr lang="en-GB" sz="600" u="sng" dirty="0">
                <a:latin typeface="Arial" panose="020B0604020202020204" pitchFamily="34" charset="0"/>
                <a:cs typeface="Arial" panose="020B0604020202020204" pitchFamily="34" charset="0"/>
                <a:hlinkClick r:id="rId14"/>
              </a:rPr>
              <a:t>https://link.springer.com/article/10.1007/s00181-023-02483-x</a:t>
            </a:r>
            <a:endParaRPr lang="en-US" sz="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600" dirty="0">
                <a:latin typeface="Arial" panose="020B0604020202020204" pitchFamily="34" charset="0"/>
                <a:cs typeface="Arial" panose="020B0604020202020204" pitchFamily="34" charset="0"/>
              </a:rPr>
              <a:t>NHS England (2024) </a:t>
            </a:r>
            <a:r>
              <a:rPr lang="en-US" sz="600" u="sng" dirty="0">
                <a:latin typeface="Arial" panose="020B0604020202020204" pitchFamily="34" charset="0"/>
                <a:cs typeface="Arial" panose="020B0604020202020204" pitchFamily="34" charset="0"/>
                <a:hlinkClick r:id="rId15"/>
              </a:rPr>
              <a:t>https://digital.nhs.uk/data-and-information/publications/statistical/health-survey-for-england/2022-part-1/adult-drinking</a:t>
            </a:r>
            <a:endParaRPr lang="en-US" sz="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600" dirty="0">
                <a:latin typeface="Arial" panose="020B0604020202020204" pitchFamily="34" charset="0"/>
                <a:cs typeface="Arial" panose="020B0604020202020204" pitchFamily="34" charset="0"/>
              </a:rPr>
              <a:t>NHS England (2025) </a:t>
            </a:r>
            <a:r>
              <a:rPr lang="en-US" sz="600" u="sng" dirty="0">
                <a:latin typeface="Arial" panose="020B0604020202020204" pitchFamily="34" charset="0"/>
                <a:cs typeface="Arial" panose="020B0604020202020204" pitchFamily="34" charset="0"/>
                <a:hlinkClick r:id="rId16"/>
              </a:rPr>
              <a:t>https://digital.nhs.uk/data-and-information/publications/statistical/adult-psychiatric-morbidity-survey/survey-of-mental-health-and-wellbeing-england-2023-24/common-mental-health-conditions</a:t>
            </a:r>
            <a:endParaRPr lang="en-US" sz="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600" dirty="0">
                <a:latin typeface="Arial" panose="020B0604020202020204" pitchFamily="34" charset="0"/>
                <a:cs typeface="Arial" panose="020B0604020202020204" pitchFamily="34" charset="0"/>
              </a:rPr>
              <a:t>ONS (2026), </a:t>
            </a:r>
            <a:r>
              <a:rPr lang="en-GB" sz="600" dirty="0">
                <a:latin typeface="Arial" panose="020B0604020202020204" pitchFamily="34" charset="0"/>
                <a:cs typeface="Arial" panose="020B0604020202020204" pitchFamily="34" charset="0"/>
                <a:hlinkClick r:id="rId17"/>
              </a:rPr>
              <a:t>https://www.standard.co.uk/news/health/office-for-national-statistics-scotland-experts-ons-northern-ireland-b1209232.html</a:t>
            </a:r>
            <a:endParaRPr lang="en-GB" sz="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600" dirty="0">
                <a:latin typeface="Arial" panose="020B0604020202020204" pitchFamily="34" charset="0"/>
                <a:cs typeface="Arial" panose="020B0604020202020204" pitchFamily="34" charset="0"/>
              </a:rPr>
              <a:t>Öner, K., (2026). Alcohol use in young adults and its effect on mental health: a qualitative study. </a:t>
            </a:r>
            <a:r>
              <a:rPr lang="en-GB" sz="600" i="1" dirty="0">
                <a:latin typeface="Arial" panose="020B0604020202020204" pitchFamily="34" charset="0"/>
                <a:cs typeface="Arial" panose="020B0604020202020204" pitchFamily="34" charset="0"/>
              </a:rPr>
              <a:t>Journal of Substance Use</a:t>
            </a:r>
            <a:r>
              <a:rPr lang="en-GB" sz="600" dirty="0">
                <a:latin typeface="Arial" panose="020B0604020202020204" pitchFamily="34" charset="0"/>
                <a:cs typeface="Arial" panose="020B0604020202020204" pitchFamily="34" charset="0"/>
              </a:rPr>
              <a:t>, pp.1-8. </a:t>
            </a:r>
            <a:r>
              <a:rPr lang="en-GB" sz="600" u="sng" dirty="0">
                <a:latin typeface="Arial" panose="020B0604020202020204" pitchFamily="34" charset="0"/>
                <a:cs typeface="Arial" panose="020B0604020202020204" pitchFamily="34" charset="0"/>
                <a:hlinkClick r:id="rId18"/>
              </a:rPr>
              <a:t>https://www.tandfonline.com/doi/abs/10.1080/14659891.2026.2679108</a:t>
            </a:r>
            <a:endParaRPr lang="en-US" sz="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600" dirty="0">
                <a:latin typeface="Arial" panose="020B0604020202020204" pitchFamily="34" charset="0"/>
                <a:cs typeface="Arial" panose="020B0604020202020204" pitchFamily="34" charset="0"/>
              </a:rPr>
              <a:t>Puddephatt, J.A., Irizar, P., Jones, A., Gage, S.H. and Goodwin, L., (2022). Associations of common mental disorder with alcohol use in the adult general population: a systematic review and meta‐analysis. </a:t>
            </a:r>
            <a:r>
              <a:rPr lang="en-GB" sz="600" i="1" dirty="0">
                <a:latin typeface="Arial" panose="020B0604020202020204" pitchFamily="34" charset="0"/>
                <a:cs typeface="Arial" panose="020B0604020202020204" pitchFamily="34" charset="0"/>
              </a:rPr>
              <a:t>Addiction</a:t>
            </a:r>
            <a:r>
              <a:rPr lang="en-GB" sz="600" dirty="0">
                <a:latin typeface="Arial" panose="020B0604020202020204" pitchFamily="34" charset="0"/>
                <a:cs typeface="Arial" panose="020B0604020202020204" pitchFamily="34" charset="0"/>
              </a:rPr>
              <a:t>, </a:t>
            </a:r>
            <a:r>
              <a:rPr lang="en-GB" sz="600" i="1" dirty="0">
                <a:latin typeface="Arial" panose="020B0604020202020204" pitchFamily="34" charset="0"/>
                <a:cs typeface="Arial" panose="020B0604020202020204" pitchFamily="34" charset="0"/>
              </a:rPr>
              <a:t>117</a:t>
            </a:r>
            <a:r>
              <a:rPr lang="en-GB" sz="600" dirty="0">
                <a:latin typeface="Arial" panose="020B0604020202020204" pitchFamily="34" charset="0"/>
                <a:cs typeface="Arial" panose="020B0604020202020204" pitchFamily="34" charset="0"/>
              </a:rPr>
              <a:t>(6), pp.1543-1572. </a:t>
            </a:r>
            <a:r>
              <a:rPr lang="en-GB" sz="600" u="sng" dirty="0">
                <a:latin typeface="Arial" panose="020B0604020202020204" pitchFamily="34" charset="0"/>
                <a:cs typeface="Arial" panose="020B0604020202020204" pitchFamily="34" charset="0"/>
                <a:hlinkClick r:id="rId19"/>
              </a:rPr>
              <a:t>https://onlinelibrary.wiley.com/doi/abs/10.1111/add.15735</a:t>
            </a:r>
            <a:endParaRPr lang="en-US" sz="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600" dirty="0">
                <a:latin typeface="Arial" panose="020B0604020202020204" pitchFamily="34" charset="0"/>
                <a:cs typeface="Arial" panose="020B0604020202020204" pitchFamily="34" charset="0"/>
              </a:rPr>
              <a:t>Puddephatt, J.A., Makin, H., Gage, S.H., Jones, A. and Goodwin, L., (2023). Understanding alcohol use and changes in drinking habits among people with a severe mental illness: a qualitative framework analysis study. </a:t>
            </a:r>
            <a:r>
              <a:rPr lang="en-GB" sz="600" i="1" dirty="0">
                <a:latin typeface="Arial" panose="020B0604020202020204" pitchFamily="34" charset="0"/>
                <a:cs typeface="Arial" panose="020B0604020202020204" pitchFamily="34" charset="0"/>
              </a:rPr>
              <a:t>Frontiers in Psychology</a:t>
            </a:r>
            <a:r>
              <a:rPr lang="en-GB" sz="600" dirty="0">
                <a:latin typeface="Arial" panose="020B0604020202020204" pitchFamily="34" charset="0"/>
                <a:cs typeface="Arial" panose="020B0604020202020204" pitchFamily="34" charset="0"/>
              </a:rPr>
              <a:t>, </a:t>
            </a:r>
            <a:r>
              <a:rPr lang="en-GB" sz="600" i="1" dirty="0">
                <a:latin typeface="Arial" panose="020B0604020202020204" pitchFamily="34" charset="0"/>
                <a:cs typeface="Arial" panose="020B0604020202020204" pitchFamily="34" charset="0"/>
              </a:rPr>
              <a:t>14</a:t>
            </a:r>
            <a:r>
              <a:rPr lang="en-GB" sz="600" dirty="0">
                <a:latin typeface="Arial" panose="020B0604020202020204" pitchFamily="34" charset="0"/>
                <a:cs typeface="Arial" panose="020B0604020202020204" pitchFamily="34" charset="0"/>
              </a:rPr>
              <a:t>, p.1282086. </a:t>
            </a:r>
            <a:r>
              <a:rPr lang="en-GB" sz="600" u="sng" dirty="0">
                <a:latin typeface="Arial" panose="020B0604020202020204" pitchFamily="34" charset="0"/>
                <a:cs typeface="Arial" panose="020B0604020202020204" pitchFamily="34" charset="0"/>
                <a:hlinkClick r:id="rId20"/>
              </a:rPr>
              <a:t>https://www.frontiersin.org/journals/psychology/articles/10.3389/fpsyg.2023.1282086/full</a:t>
            </a:r>
            <a:endParaRPr lang="en-US" sz="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600" dirty="0">
                <a:latin typeface="Arial" panose="020B0604020202020204" pitchFamily="34" charset="0"/>
                <a:cs typeface="Arial" panose="020B0604020202020204" pitchFamily="34" charset="0"/>
              </a:rPr>
              <a:t>Rod, N.H., Davies, M., de Vries, T.R., </a:t>
            </a:r>
            <a:r>
              <a:rPr lang="en-GB" sz="600" dirty="0" err="1">
                <a:latin typeface="Arial" panose="020B0604020202020204" pitchFamily="34" charset="0"/>
                <a:cs typeface="Arial" panose="020B0604020202020204" pitchFamily="34" charset="0"/>
              </a:rPr>
              <a:t>Kreshpaj</a:t>
            </a:r>
            <a:r>
              <a:rPr lang="en-GB" sz="600" dirty="0">
                <a:latin typeface="Arial" panose="020B0604020202020204" pitchFamily="34" charset="0"/>
                <a:cs typeface="Arial" panose="020B0604020202020204" pitchFamily="34" charset="0"/>
              </a:rPr>
              <a:t>, B., Drews, H., Nguyen, T.L. and </a:t>
            </a:r>
            <a:r>
              <a:rPr lang="en-GB" sz="600" dirty="0" err="1">
                <a:latin typeface="Arial" panose="020B0604020202020204" pitchFamily="34" charset="0"/>
                <a:cs typeface="Arial" panose="020B0604020202020204" pitchFamily="34" charset="0"/>
              </a:rPr>
              <a:t>Elsenburg</a:t>
            </a:r>
            <a:r>
              <a:rPr lang="en-GB" sz="600" dirty="0">
                <a:latin typeface="Arial" panose="020B0604020202020204" pitchFamily="34" charset="0"/>
                <a:cs typeface="Arial" panose="020B0604020202020204" pitchFamily="34" charset="0"/>
              </a:rPr>
              <a:t>, L.K., (2025). Young adulthood: a transitional period with lifelong implications for health and wellbeing. </a:t>
            </a:r>
            <a:r>
              <a:rPr lang="en-GB" sz="600" i="1" dirty="0">
                <a:latin typeface="Arial" panose="020B0604020202020204" pitchFamily="34" charset="0"/>
                <a:cs typeface="Arial" panose="020B0604020202020204" pitchFamily="34" charset="0"/>
              </a:rPr>
              <a:t>BMC Global and Public Health</a:t>
            </a:r>
            <a:r>
              <a:rPr lang="en-GB" sz="600" dirty="0">
                <a:latin typeface="Arial" panose="020B0604020202020204" pitchFamily="34" charset="0"/>
                <a:cs typeface="Arial" panose="020B0604020202020204" pitchFamily="34" charset="0"/>
              </a:rPr>
              <a:t>, </a:t>
            </a:r>
            <a:r>
              <a:rPr lang="en-GB" sz="600" i="1" dirty="0">
                <a:latin typeface="Arial" panose="020B0604020202020204" pitchFamily="34" charset="0"/>
                <a:cs typeface="Arial" panose="020B0604020202020204" pitchFamily="34" charset="0"/>
              </a:rPr>
              <a:t>3</a:t>
            </a:r>
            <a:r>
              <a:rPr lang="en-GB" sz="600" dirty="0">
                <a:latin typeface="Arial" panose="020B0604020202020204" pitchFamily="34" charset="0"/>
                <a:cs typeface="Arial" panose="020B0604020202020204" pitchFamily="34" charset="0"/>
              </a:rPr>
              <a:t>(1), p.25. </a:t>
            </a:r>
            <a:r>
              <a:rPr lang="en-US" sz="600" u="sng" dirty="0">
                <a:latin typeface="Arial" panose="020B0604020202020204" pitchFamily="34" charset="0"/>
                <a:cs typeface="Arial" panose="020B0604020202020204" pitchFamily="34" charset="0"/>
                <a:hlinkClick r:id="rId21"/>
              </a:rPr>
              <a:t>https://link.springer.com/article/10.1186/s44263-025-00148-8</a:t>
            </a:r>
            <a:endParaRPr lang="en-US" sz="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4874474"/>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392</TotalTime>
  <Words>1746</Words>
  <PresentationFormat>A3 Paper (297x420 mm)</PresentationFormat>
  <Paragraphs>51</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ADLaM Display</vt:lpstr>
      <vt:lpstr>Agency FB</vt:lpstr>
      <vt:lpstr>Arial</vt:lpstr>
      <vt:lpstr>Calibri</vt:lpstr>
      <vt:lpstr>Calibri Light</vt:lpstr>
      <vt:lpstr>Office 2013 - 2022 Theme</vt:lpstr>
      <vt:lpstr>"The Impact of Alcohol Consumption on Mental Health Among Young Adults in the United Kingdom: A Systematic Review"  Student Name:                    Student ID:           University email ID:            Lecturer name:            Program Name: MSc in Public Health and Social Care in Practice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2024-07-04T21:09:47Z</dcterms:created>
  <dcterms:modified xsi:type="dcterms:W3CDTF">2026-10-25T05:12:26Z</dcterms:modified>
</cp:coreProperties>
</file>