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42231A-8733-407B-97B5-689DE91A430F}" v="10" dt="2026-03-18T16:20:40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0" d="100"/>
          <a:sy n="90" d="100"/>
        </p:scale>
        <p:origin x="1234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ragos piron" userId="e6f5b0e1303127f6" providerId="LiveId" clId="{12FF6426-5DD0-4B2C-8BB1-9A20F14162BB}"/>
    <pc:docChg chg="undo redo custSel modSld">
      <pc:chgData name="dragos piron" userId="e6f5b0e1303127f6" providerId="LiveId" clId="{12FF6426-5DD0-4B2C-8BB1-9A20F14162BB}" dt="2026-03-18T17:28:46.672" v="44" actId="20577"/>
      <pc:docMkLst>
        <pc:docMk/>
      </pc:docMkLst>
      <pc:sldChg chg="addSp delSp modSp mod">
        <pc:chgData name="dragos piron" userId="e6f5b0e1303127f6" providerId="LiveId" clId="{12FF6426-5DD0-4B2C-8BB1-9A20F14162BB}" dt="2026-03-18T16:16:42.320" v="10"/>
        <pc:sldMkLst>
          <pc:docMk/>
          <pc:sldMk cId="0" sldId="256"/>
        </pc:sldMkLst>
        <pc:spChg chg="del">
          <ac:chgData name="dragos piron" userId="e6f5b0e1303127f6" providerId="LiveId" clId="{12FF6426-5DD0-4B2C-8BB1-9A20F14162BB}" dt="2026-03-18T16:15:54.731" v="0" actId="478"/>
          <ac:spMkLst>
            <pc:docMk/>
            <pc:sldMk cId="0" sldId="256"/>
            <ac:spMk id="2" creationId="{00000000-0000-0000-0000-000000000000}"/>
          </ac:spMkLst>
        </pc:spChg>
        <pc:spChg chg="mod">
          <ac:chgData name="dragos piron" userId="e6f5b0e1303127f6" providerId="LiveId" clId="{12FF6426-5DD0-4B2C-8BB1-9A20F14162BB}" dt="2026-03-18T16:16:42.320" v="10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dragos piron" userId="e6f5b0e1303127f6" providerId="LiveId" clId="{12FF6426-5DD0-4B2C-8BB1-9A20F14162BB}" dt="2026-03-18T16:16:00.599" v="1" actId="478"/>
          <ac:spMkLst>
            <pc:docMk/>
            <pc:sldMk cId="0" sldId="256"/>
            <ac:spMk id="5" creationId="{12807F52-B8B2-AA2F-1C57-96E3003E8B83}"/>
          </ac:spMkLst>
        </pc:spChg>
      </pc:sldChg>
      <pc:sldChg chg="modSp mod">
        <pc:chgData name="dragos piron" userId="e6f5b0e1303127f6" providerId="LiveId" clId="{12FF6426-5DD0-4B2C-8BB1-9A20F14162BB}" dt="2026-03-18T17:28:46.672" v="44" actId="20577"/>
        <pc:sldMkLst>
          <pc:docMk/>
          <pc:sldMk cId="0" sldId="257"/>
        </pc:sldMkLst>
        <pc:spChg chg="mod">
          <ac:chgData name="dragos piron" userId="e6f5b0e1303127f6" providerId="LiveId" clId="{12FF6426-5DD0-4B2C-8BB1-9A20F14162BB}" dt="2026-03-18T17:28:46.672" v="44" actId="20577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7:31.097" v="12" actId="20577"/>
        <pc:sldMkLst>
          <pc:docMk/>
          <pc:sldMk cId="0" sldId="258"/>
        </pc:sldMkLst>
        <pc:spChg chg="mod">
          <ac:chgData name="dragos piron" userId="e6f5b0e1303127f6" providerId="LiveId" clId="{12FF6426-5DD0-4B2C-8BB1-9A20F14162BB}" dt="2026-03-18T16:17:31.097" v="12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7:54.170" v="14" actId="20577"/>
        <pc:sldMkLst>
          <pc:docMk/>
          <pc:sldMk cId="0" sldId="259"/>
        </pc:sldMkLst>
        <pc:spChg chg="mod">
          <ac:chgData name="dragos piron" userId="e6f5b0e1303127f6" providerId="LiveId" clId="{12FF6426-5DD0-4B2C-8BB1-9A20F14162BB}" dt="2026-03-18T16:17:54.170" v="14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8:08.747" v="16" actId="27636"/>
        <pc:sldMkLst>
          <pc:docMk/>
          <pc:sldMk cId="0" sldId="260"/>
        </pc:sldMkLst>
        <pc:spChg chg="mod">
          <ac:chgData name="dragos piron" userId="e6f5b0e1303127f6" providerId="LiveId" clId="{12FF6426-5DD0-4B2C-8BB1-9A20F14162BB}" dt="2026-03-18T16:18:08.747" v="16" actId="2763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8:20.678" v="17" actId="20577"/>
        <pc:sldMkLst>
          <pc:docMk/>
          <pc:sldMk cId="0" sldId="261"/>
        </pc:sldMkLst>
        <pc:spChg chg="mod">
          <ac:chgData name="dragos piron" userId="e6f5b0e1303127f6" providerId="LiveId" clId="{12FF6426-5DD0-4B2C-8BB1-9A20F14162BB}" dt="2026-03-18T16:18:20.678" v="17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8:28.192" v="18" actId="20577"/>
        <pc:sldMkLst>
          <pc:docMk/>
          <pc:sldMk cId="0" sldId="262"/>
        </pc:sldMkLst>
        <pc:spChg chg="mod">
          <ac:chgData name="dragos piron" userId="e6f5b0e1303127f6" providerId="LiveId" clId="{12FF6426-5DD0-4B2C-8BB1-9A20F14162BB}" dt="2026-03-18T16:18:28.192" v="18" actId="20577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8:40.801" v="19" actId="20577"/>
        <pc:sldMkLst>
          <pc:docMk/>
          <pc:sldMk cId="0" sldId="263"/>
        </pc:sldMkLst>
        <pc:spChg chg="mod">
          <ac:chgData name="dragos piron" userId="e6f5b0e1303127f6" providerId="LiveId" clId="{12FF6426-5DD0-4B2C-8BB1-9A20F14162BB}" dt="2026-03-18T16:18:40.801" v="19" actId="20577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8:52.714" v="21" actId="20577"/>
        <pc:sldMkLst>
          <pc:docMk/>
          <pc:sldMk cId="0" sldId="264"/>
        </pc:sldMkLst>
        <pc:spChg chg="mod">
          <ac:chgData name="dragos piron" userId="e6f5b0e1303127f6" providerId="LiveId" clId="{12FF6426-5DD0-4B2C-8BB1-9A20F14162BB}" dt="2026-03-18T16:18:52.714" v="21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9:08.203" v="23" actId="27636"/>
        <pc:sldMkLst>
          <pc:docMk/>
          <pc:sldMk cId="0" sldId="265"/>
        </pc:sldMkLst>
        <pc:spChg chg="mod">
          <ac:chgData name="dragos piron" userId="e6f5b0e1303127f6" providerId="LiveId" clId="{12FF6426-5DD0-4B2C-8BB1-9A20F14162BB}" dt="2026-03-18T16:19:08.203" v="23" actId="27636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19:17.063" v="24" actId="20577"/>
        <pc:sldMkLst>
          <pc:docMk/>
          <pc:sldMk cId="0" sldId="266"/>
        </pc:sldMkLst>
        <pc:spChg chg="mod">
          <ac:chgData name="dragos piron" userId="e6f5b0e1303127f6" providerId="LiveId" clId="{12FF6426-5DD0-4B2C-8BB1-9A20F14162BB}" dt="2026-03-18T16:19:17.063" v="24" actId="20577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dragos piron" userId="e6f5b0e1303127f6" providerId="LiveId" clId="{12FF6426-5DD0-4B2C-8BB1-9A20F14162BB}" dt="2026-03-18T16:21:02.028" v="41" actId="27636"/>
        <pc:sldMkLst>
          <pc:docMk/>
          <pc:sldMk cId="0" sldId="267"/>
        </pc:sldMkLst>
        <pc:spChg chg="mod">
          <ac:chgData name="dragos piron" userId="e6f5b0e1303127f6" providerId="LiveId" clId="{12FF6426-5DD0-4B2C-8BB1-9A20F14162BB}" dt="2026-03-18T16:21:02.028" v="41" actId="27636"/>
          <ac:spMkLst>
            <pc:docMk/>
            <pc:sldMk cId="0" sldId="267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Module name: Leadership and Management Theory and Practice</a:t>
            </a:r>
          </a:p>
          <a:p>
            <a:r>
              <a:rPr lang="en-GB" dirty="0"/>
              <a:t>Module code: LCBB6022</a:t>
            </a:r>
          </a:p>
          <a:p>
            <a:r>
              <a:rPr lang="en-GB" dirty="0"/>
              <a:t>Student name: Dragos Marian Piron</a:t>
            </a:r>
          </a:p>
          <a:p>
            <a:r>
              <a:rPr lang="en-GB" dirty="0"/>
              <a:t>Student number: 2215965</a:t>
            </a:r>
          </a:p>
          <a:p>
            <a:r>
              <a:rPr lang="en-GB" dirty="0"/>
              <a:t>Lecturer name: Dr </a:t>
            </a:r>
            <a:r>
              <a:rPr lang="en-GB" dirty="0" err="1"/>
              <a:t>Faizu</a:t>
            </a:r>
            <a:r>
              <a:rPr lang="en-GB" dirty="0"/>
              <a:t> Edu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In modern </a:t>
            </a:r>
            <a:r>
              <a:rPr dirty="0" err="1"/>
              <a:t>organisations</a:t>
            </a:r>
            <a:r>
              <a:rPr dirty="0"/>
              <a:t>, leaders must manage diverse teams and work across cultural boundaries. </a:t>
            </a:r>
            <a:endParaRPr lang="en-GB" dirty="0"/>
          </a:p>
          <a:p>
            <a:r>
              <a:rPr dirty="0"/>
              <a:t>Leadership therefore requires understanding emotions and cultural differences. </a:t>
            </a:r>
            <a:endParaRPr lang="en-GB"/>
          </a:p>
          <a:p>
            <a:r>
              <a:t>Emotional </a:t>
            </a:r>
            <a:r>
              <a:rPr dirty="0"/>
              <a:t>intelligence helps leaders </a:t>
            </a:r>
            <a:r>
              <a:rPr dirty="0" err="1"/>
              <a:t>recognise</a:t>
            </a:r>
            <a:r>
              <a:rPr dirty="0"/>
              <a:t> and manage emotions, while cultural intelligence helps leaders work effectively with people from different cultural backgrounds (Goleman, 1998; Earley and Ang, 2003).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Emotional intelligence is the ability to </a:t>
            </a:r>
            <a:r>
              <a:rPr dirty="0" err="1"/>
              <a:t>recognise</a:t>
            </a:r>
            <a:r>
              <a:rPr dirty="0"/>
              <a:t>, understand and manage emotions in oneself and others (Goleman, 1998). </a:t>
            </a:r>
            <a:endParaRPr lang="en-GB" dirty="0"/>
          </a:p>
          <a:p>
            <a:r>
              <a:rPr dirty="0"/>
              <a:t>It includes self‑awareness, self‑regulation, motivation, empathy and social skills.</a:t>
            </a:r>
            <a:endParaRPr lang="en-GB" dirty="0"/>
          </a:p>
          <a:p>
            <a:r>
              <a:rPr dirty="0"/>
              <a:t> Leaders with strong emotional intelligence can manage stress, communicate effectively and build trust within teams (Boyatzis, 2018).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Cultural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Cultural intelligence refers to the ability to work effectively with people from different cultural backgrounds (Earley and Ang, 2003).</a:t>
            </a:r>
            <a:endParaRPr lang="en-GB" dirty="0"/>
          </a:p>
          <a:p>
            <a:r>
              <a:rPr dirty="0"/>
              <a:t>It involves cultural knowledge, awareness during interactions, motivation to engage with other cultures and the ability to adapt </a:t>
            </a:r>
            <a:r>
              <a:rPr dirty="0" err="1"/>
              <a:t>behaviour</a:t>
            </a:r>
            <a:r>
              <a:rPr dirty="0"/>
              <a:t> in multicultural environments.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Importance in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Emotional intelligence and cultural intelligence help leaders build trust, improve teamwork and manage conflict in diverse </a:t>
            </a:r>
            <a:r>
              <a:rPr dirty="0" err="1"/>
              <a:t>organisations</a:t>
            </a:r>
            <a:r>
              <a:rPr dirty="0"/>
              <a:t>. </a:t>
            </a:r>
            <a:endParaRPr lang="en-GB" dirty="0"/>
          </a:p>
          <a:p>
            <a:r>
              <a:rPr dirty="0"/>
              <a:t>Leaders who demonstrate empathy and cultural awareness often create more inclusive workplaces and improve employee satisfaction (Mayer, Salovey and Caruso, 2008).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Microsoft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At Microsoft, CEO Satya Nadella </a:t>
            </a:r>
            <a:r>
              <a:rPr dirty="0" err="1"/>
              <a:t>emphasised</a:t>
            </a:r>
            <a:r>
              <a:rPr dirty="0"/>
              <a:t> empathy and collaboration as key leadership values. </a:t>
            </a:r>
            <a:endParaRPr lang="en-GB" dirty="0"/>
          </a:p>
          <a:p>
            <a:r>
              <a:rPr dirty="0"/>
              <a:t>His emotionally intelligent leadership approach transformed the company culture and supported innovation and </a:t>
            </a:r>
            <a:r>
              <a:rPr dirty="0" err="1"/>
              <a:t>organisational</a:t>
            </a:r>
            <a:r>
              <a:rPr dirty="0"/>
              <a:t> growth (George, 2015).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Starbucks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Starbucks </a:t>
            </a:r>
            <a:r>
              <a:rPr dirty="0" err="1"/>
              <a:t>emphasises</a:t>
            </a:r>
            <a:r>
              <a:rPr dirty="0"/>
              <a:t> empathy and listening in leadership. </a:t>
            </a:r>
            <a:endParaRPr lang="en-GB" dirty="0"/>
          </a:p>
          <a:p>
            <a:r>
              <a:rPr dirty="0"/>
              <a:t>Managers are trained to understand employee and customer needs, which strengthens relationships and supports customer loyalty (Goleman, 1998).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Google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Google operates globally with employees from diverse cultural backgrounds. </a:t>
            </a:r>
            <a:endParaRPr lang="en-GB" dirty="0"/>
          </a:p>
          <a:p>
            <a:r>
              <a:rPr dirty="0"/>
              <a:t>The company provides diversity and inclusion </a:t>
            </a:r>
            <a:r>
              <a:rPr dirty="0" err="1"/>
              <a:t>programmes</a:t>
            </a:r>
            <a:r>
              <a:rPr dirty="0"/>
              <a:t> that help leaders understand cultural differences and improve collaboration in international teams (Earley and Ang, 2003).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Example: Unilever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Unilever operates in more than 190 countries and manages multicultural teams worldwide.</a:t>
            </a:r>
            <a:endParaRPr lang="en-GB" dirty="0"/>
          </a:p>
          <a:p>
            <a:r>
              <a:rPr dirty="0"/>
              <a:t>The </a:t>
            </a:r>
            <a:r>
              <a:rPr dirty="0" err="1"/>
              <a:t>organisation</a:t>
            </a:r>
            <a:r>
              <a:rPr dirty="0"/>
              <a:t> invests in leadership development </a:t>
            </a:r>
            <a:r>
              <a:rPr dirty="0" err="1"/>
              <a:t>programmes</a:t>
            </a:r>
            <a:r>
              <a:rPr dirty="0"/>
              <a:t> that </a:t>
            </a:r>
            <a:r>
              <a:rPr dirty="0" err="1"/>
              <a:t>emphasise</a:t>
            </a:r>
            <a:r>
              <a:rPr dirty="0"/>
              <a:t> cultural awareness and inclusive leadership (Livermore, 2015).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Although emotional intelligence and cultural intelligence are important leadership skills, they must be combined with strategic thinking, communication skills and </a:t>
            </a:r>
            <a:r>
              <a:rPr dirty="0" err="1"/>
              <a:t>organisational</a:t>
            </a:r>
            <a:r>
              <a:rPr dirty="0"/>
              <a:t> knowledge. </a:t>
            </a:r>
            <a:endParaRPr lang="en-GB" dirty="0"/>
          </a:p>
          <a:p>
            <a:r>
              <a:rPr dirty="0"/>
              <a:t>Leaders who lack emotional and cultural awareness may struggle to manage diverse teams effectively (Mayer, Salovey and Caruso, 2008).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Emotional intelligence and cultural intelligence are essential for effective leadership in modern </a:t>
            </a:r>
            <a:r>
              <a:rPr dirty="0" err="1"/>
              <a:t>organisations</a:t>
            </a:r>
            <a:r>
              <a:rPr dirty="0"/>
              <a:t>. </a:t>
            </a:r>
            <a:endParaRPr lang="en-GB" dirty="0"/>
          </a:p>
          <a:p>
            <a:r>
              <a:rPr dirty="0"/>
              <a:t>Leaders who understand emotions and cultural differences are better able to manage diverse teams and build positive </a:t>
            </a:r>
            <a:r>
              <a:rPr dirty="0" err="1"/>
              <a:t>organisational</a:t>
            </a:r>
            <a:r>
              <a:rPr dirty="0"/>
              <a:t> cultures.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Boyatzis, R. (2018) </a:t>
            </a:r>
            <a:r>
              <a:rPr lang="en-GB" sz="1800" i="1" dirty="0"/>
              <a:t>The Competent Manager</a:t>
            </a:r>
            <a:r>
              <a:rPr lang="en-GB" sz="1800" dirty="0"/>
              <a:t>. New York: Wiley.</a:t>
            </a:r>
          </a:p>
          <a:p>
            <a:r>
              <a:rPr lang="en-GB" sz="1800" dirty="0"/>
              <a:t>Earley, P. and Ang, S. (2003) </a:t>
            </a:r>
            <a:r>
              <a:rPr lang="en-GB" sz="1800" i="1" dirty="0"/>
              <a:t>Cultural Intelligence: Individual Interactions Across Cultures</a:t>
            </a:r>
            <a:r>
              <a:rPr lang="en-GB" sz="1800" dirty="0"/>
              <a:t>. Stanford: Stanford University Press.</a:t>
            </a:r>
          </a:p>
          <a:p>
            <a:r>
              <a:rPr lang="en-GB" sz="1800" dirty="0"/>
              <a:t>George, B. (2015) </a:t>
            </a:r>
            <a:r>
              <a:rPr lang="en-GB" sz="1800" i="1" dirty="0"/>
              <a:t>Discover Your True North</a:t>
            </a:r>
            <a:r>
              <a:rPr lang="en-GB" sz="1800" dirty="0"/>
              <a:t>. San Francisco: Jossey-Bass.</a:t>
            </a:r>
          </a:p>
          <a:p>
            <a:r>
              <a:rPr lang="en-GB" sz="1800" dirty="0"/>
              <a:t>Goleman, D. (1998) </a:t>
            </a:r>
            <a:r>
              <a:rPr lang="en-GB" sz="1800" i="1" dirty="0"/>
              <a:t>Working with Emotional Intelligence</a:t>
            </a:r>
            <a:r>
              <a:rPr lang="en-GB" sz="1800" dirty="0"/>
              <a:t>. New York: Bantam Books.</a:t>
            </a:r>
          </a:p>
          <a:p>
            <a:r>
              <a:rPr lang="en-GB" sz="1800" dirty="0"/>
              <a:t>Livermore, D. (2015) </a:t>
            </a:r>
            <a:r>
              <a:rPr lang="en-GB" sz="1800" i="1" dirty="0"/>
              <a:t>Leading with Cultural Intelligence</a:t>
            </a:r>
            <a:r>
              <a:rPr lang="en-GB" sz="1800" dirty="0"/>
              <a:t>. New York: AMACOM.</a:t>
            </a:r>
          </a:p>
          <a:p>
            <a:r>
              <a:rPr lang="en-GB" sz="1800" dirty="0"/>
              <a:t>Mayer, J., Salovey, P. and Caruso, D. (2008) ‘Emotional intelligence: new ability or eclectic traits?’, </a:t>
            </a:r>
            <a:r>
              <a:rPr lang="en-GB" sz="1800" i="1" dirty="0"/>
              <a:t>American Psychologist</a:t>
            </a:r>
            <a:r>
              <a:rPr lang="en-GB" sz="1800" dirty="0"/>
              <a:t>, 63(6), pp. 503–517.</a:t>
            </a:r>
          </a:p>
          <a:p>
            <a:endParaRPr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609</Words>
  <Application>Microsoft Office PowerPoint</Application>
  <PresentationFormat>On-screen Show (4:3)</PresentationFormat>
  <Paragraphs>44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Introduction</vt:lpstr>
      <vt:lpstr>Emotional Intelligence</vt:lpstr>
      <vt:lpstr>Cultural Intelligence</vt:lpstr>
      <vt:lpstr>Importance in Leadership</vt:lpstr>
      <vt:lpstr>Business Example: Microsoft</vt:lpstr>
      <vt:lpstr>Business Example: Starbucks</vt:lpstr>
      <vt:lpstr>Business Example: Google</vt:lpstr>
      <vt:lpstr>Business Example: Unilever</vt:lpstr>
      <vt:lpstr>Critical Evaluation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dragos piron</cp:lastModifiedBy>
  <cp:revision>1</cp:revision>
  <dcterms:created xsi:type="dcterms:W3CDTF">2013-01-27T09:14:16Z</dcterms:created>
  <dcterms:modified xsi:type="dcterms:W3CDTF">2026-03-18T17:28:53Z</dcterms:modified>
  <cp:category/>
</cp:coreProperties>
</file>