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9" r:id="rId1"/>
  </p:sldMasterIdLst>
  <p:notesMasterIdLst>
    <p:notesMasterId r:id="rId3"/>
  </p:notesMasterIdLst>
  <p:sldIdLst>
    <p:sldId id="256" r:id="rId2"/>
  </p:sldIdLst>
  <p:sldSz cx="28528963" cy="213963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C23D721F-2A1F-4E1B-8136-3AF347B945C9}">
          <p14:sldIdLst>
            <p14:sldId id="256"/>
          </p14:sldIdLst>
        </p14:section>
      </p14:sectionLst>
    </p:ext>
    <p:ext uri="{EFAFB233-063F-42B5-8137-9DF3F51BA10A}">
      <p15:sldGuideLst xmlns:p15="http://schemas.microsoft.com/office/powerpoint/2012/main">
        <p15:guide id="1" orient="horz" pos="2160" userDrawn="1">
          <p15:clr>
            <a:srgbClr val="A4A3A4"/>
          </p15:clr>
        </p15:guide>
        <p15:guide id="2" pos="271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3580BE-8FF7-423D-8C3E-96BEAB96A505}" v="172" dt="2025-11-26T20:06:17.3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621" autoAdjust="0"/>
    <p:restoredTop sz="94660"/>
  </p:normalViewPr>
  <p:slideViewPr>
    <p:cSldViewPr snapToGrid="0" snapToObjects="1">
      <p:cViewPr>
        <p:scale>
          <a:sx n="33" d="100"/>
          <a:sy n="33" d="100"/>
        </p:scale>
        <p:origin x="1229" y="-86"/>
      </p:cViewPr>
      <p:guideLst>
        <p:guide orient="horz" pos="2160"/>
        <p:guide pos="2715"/>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E632BC-C13F-4303-8B1D-81944A522DBF}" type="datetimeFigureOut">
              <a:rPr lang="en-IN" smtClean="0"/>
              <a:t>27-11-2025</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2704C0-FBA1-40D7-A2D3-2F9EC618F0E0}" type="slidenum">
              <a:rPr lang="en-IN" smtClean="0"/>
              <a:t>‹#›</a:t>
            </a:fld>
            <a:endParaRPr lang="en-IN"/>
          </a:p>
        </p:txBody>
      </p:sp>
    </p:spTree>
    <p:extLst>
      <p:ext uri="{BB962C8B-B14F-4D97-AF65-F5344CB8AC3E}">
        <p14:creationId xmlns:p14="http://schemas.microsoft.com/office/powerpoint/2010/main" val="4167353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62704C0-FBA1-40D7-A2D3-2F9EC618F0E0}" type="slidenum">
              <a:rPr lang="en-IN" smtClean="0"/>
              <a:t>1</a:t>
            </a:fld>
            <a:endParaRPr lang="en-IN"/>
          </a:p>
        </p:txBody>
      </p:sp>
    </p:spTree>
    <p:extLst>
      <p:ext uri="{BB962C8B-B14F-4D97-AF65-F5344CB8AC3E}">
        <p14:creationId xmlns:p14="http://schemas.microsoft.com/office/powerpoint/2010/main" val="119803846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2" y="0"/>
            <a:ext cx="28531075" cy="21396325"/>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5996367" y="5652846"/>
            <a:ext cx="16563478" cy="4728323"/>
          </a:xfrm>
        </p:spPr>
        <p:txBody>
          <a:bodyPr anchor="b">
            <a:noAutofit/>
          </a:bodyPr>
          <a:lstStyle>
            <a:lvl1pPr algn="ctr">
              <a:defRPr sz="14976">
                <a:effectLst/>
              </a:defRPr>
            </a:lvl1pPr>
          </a:lstStyle>
          <a:p>
            <a:r>
              <a:rPr lang="en-US"/>
              <a:t>Click to edit Master title style</a:t>
            </a:r>
            <a:endParaRPr lang="en-US" dirty="0"/>
          </a:p>
        </p:txBody>
      </p:sp>
      <p:sp>
        <p:nvSpPr>
          <p:cNvPr id="3" name="Subtitle 2"/>
          <p:cNvSpPr>
            <a:spLocks noGrp="1"/>
          </p:cNvSpPr>
          <p:nvPr>
            <p:ph type="subTitle" idx="1"/>
          </p:nvPr>
        </p:nvSpPr>
        <p:spPr>
          <a:xfrm>
            <a:off x="5996367" y="11226448"/>
            <a:ext cx="16563478" cy="4298144"/>
          </a:xfrm>
        </p:spPr>
        <p:txBody>
          <a:bodyPr anchor="t">
            <a:normAutofit/>
          </a:bodyPr>
          <a:lstStyle>
            <a:lvl1pPr marL="0" indent="0" algn="ctr">
              <a:buNone/>
              <a:defRPr sz="6240">
                <a:solidFill>
                  <a:schemeClr val="tx1"/>
                </a:solidFill>
              </a:defRPr>
            </a:lvl1pPr>
            <a:lvl2pPr marL="1426418" indent="0" algn="ctr">
              <a:buNone/>
              <a:defRPr>
                <a:solidFill>
                  <a:schemeClr val="tx1">
                    <a:tint val="75000"/>
                  </a:schemeClr>
                </a:solidFill>
              </a:defRPr>
            </a:lvl2pPr>
            <a:lvl3pPr marL="2852837" indent="0" algn="ctr">
              <a:buNone/>
              <a:defRPr>
                <a:solidFill>
                  <a:schemeClr val="tx1">
                    <a:tint val="75000"/>
                  </a:schemeClr>
                </a:solidFill>
              </a:defRPr>
            </a:lvl3pPr>
            <a:lvl4pPr marL="4279255" indent="0" algn="ctr">
              <a:buNone/>
              <a:defRPr>
                <a:solidFill>
                  <a:schemeClr val="tx1">
                    <a:tint val="75000"/>
                  </a:schemeClr>
                </a:solidFill>
              </a:defRPr>
            </a:lvl4pPr>
            <a:lvl5pPr marL="5705673" indent="0" algn="ctr">
              <a:buNone/>
              <a:defRPr>
                <a:solidFill>
                  <a:schemeClr val="tx1">
                    <a:tint val="75000"/>
                  </a:schemeClr>
                </a:solidFill>
              </a:defRPr>
            </a:lvl5pPr>
            <a:lvl6pPr marL="7132091" indent="0" algn="ctr">
              <a:buNone/>
              <a:defRPr>
                <a:solidFill>
                  <a:schemeClr val="tx1">
                    <a:tint val="75000"/>
                  </a:schemeClr>
                </a:solidFill>
              </a:defRPr>
            </a:lvl6pPr>
            <a:lvl7pPr marL="8558510" indent="0" algn="ctr">
              <a:buNone/>
              <a:defRPr>
                <a:solidFill>
                  <a:schemeClr val="tx1">
                    <a:tint val="75000"/>
                  </a:schemeClr>
                </a:solidFill>
              </a:defRPr>
            </a:lvl7pPr>
            <a:lvl8pPr marL="9984928" indent="0" algn="ctr">
              <a:buNone/>
              <a:defRPr>
                <a:solidFill>
                  <a:schemeClr val="tx1">
                    <a:tint val="75000"/>
                  </a:schemeClr>
                </a:solidFill>
              </a:defRPr>
            </a:lvl8pPr>
            <a:lvl9pPr marL="11411346"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18923891" y="15769890"/>
            <a:ext cx="2100598" cy="871702"/>
          </a:xfrm>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a:xfrm>
            <a:off x="5996368" y="15769890"/>
            <a:ext cx="12682222" cy="871702"/>
          </a:xfrm>
        </p:spPr>
        <p:txBody>
          <a:bodyPr/>
          <a:lstStyle/>
          <a:p>
            <a:endParaRPr lang="en-US"/>
          </a:p>
        </p:txBody>
      </p:sp>
      <p:sp>
        <p:nvSpPr>
          <p:cNvPr id="6" name="Slide Number Placeholder 5"/>
          <p:cNvSpPr>
            <a:spLocks noGrp="1"/>
          </p:cNvSpPr>
          <p:nvPr>
            <p:ph type="sldNum" sz="quarter" idx="12"/>
          </p:nvPr>
        </p:nvSpPr>
        <p:spPr>
          <a:xfrm>
            <a:off x="21269794" y="15769890"/>
            <a:ext cx="1290053" cy="871702"/>
          </a:xfrm>
        </p:spPr>
        <p:txBody>
          <a:bodyPr/>
          <a:lstStyle/>
          <a:p>
            <a:fld id="{C1FF6DA9-008F-8B48-92A6-B652298478BF}" type="slidenum">
              <a:rPr lang="en-US" smtClean="0"/>
              <a:t>‹#›</a:t>
            </a:fld>
            <a:endParaRPr lang="en-US"/>
          </a:p>
        </p:txBody>
      </p:sp>
      <p:cxnSp>
        <p:nvCxnSpPr>
          <p:cNvPr id="15" name="Straight Connector 14"/>
          <p:cNvCxnSpPr/>
          <p:nvPr/>
        </p:nvCxnSpPr>
        <p:spPr>
          <a:xfrm>
            <a:off x="6301785" y="10830225"/>
            <a:ext cx="15952642"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20430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3988767" y="7351313"/>
            <a:ext cx="2057783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53321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988767" y="5121057"/>
            <a:ext cx="20577837" cy="5686075"/>
          </a:xfrm>
        </p:spPr>
        <p:txBody>
          <a:bodyPr anchor="b">
            <a:normAutofit/>
          </a:bodyPr>
          <a:lstStyle>
            <a:lvl1pPr algn="ctr">
              <a:defRPr sz="12480" b="0" cap="none"/>
            </a:lvl1pPr>
          </a:lstStyle>
          <a:p>
            <a:r>
              <a:rPr lang="en-US"/>
              <a:t>Click to edit Master title style</a:t>
            </a:r>
            <a:endParaRPr lang="en-US" dirty="0"/>
          </a:p>
        </p:txBody>
      </p:sp>
      <p:sp>
        <p:nvSpPr>
          <p:cNvPr id="3" name="Text Placeholder 2"/>
          <p:cNvSpPr>
            <a:spLocks noGrp="1"/>
          </p:cNvSpPr>
          <p:nvPr>
            <p:ph type="body" idx="1"/>
          </p:nvPr>
        </p:nvSpPr>
        <p:spPr>
          <a:xfrm>
            <a:off x="3988767" y="11652416"/>
            <a:ext cx="20577837" cy="3400746"/>
          </a:xfrm>
        </p:spPr>
        <p:txBody>
          <a:bodyPr anchor="t">
            <a:normAutofit/>
          </a:bodyPr>
          <a:lstStyle>
            <a:lvl1pPr marL="0" indent="0" algn="ctr">
              <a:buNone/>
              <a:defRPr sz="7488">
                <a:solidFill>
                  <a:schemeClr val="tx1"/>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31" name="Straight Connector 30"/>
          <p:cNvCxnSpPr/>
          <p:nvPr/>
        </p:nvCxnSpPr>
        <p:spPr>
          <a:xfrm>
            <a:off x="3988771" y="11229770"/>
            <a:ext cx="205778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7306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3988767" y="7351313"/>
            <a:ext cx="2057783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671781" y="2855768"/>
            <a:ext cx="21211814" cy="4067944"/>
          </a:xfrm>
        </p:spPr>
        <p:txBody>
          <a:bodyPr/>
          <a:lstStyle/>
          <a:p>
            <a:r>
              <a:rPr lang="en-US"/>
              <a:t>Click to edit Master title style</a:t>
            </a:r>
            <a:endParaRPr lang="en-US" dirty="0"/>
          </a:p>
        </p:txBody>
      </p:sp>
      <p:sp>
        <p:nvSpPr>
          <p:cNvPr id="3" name="Content Placeholder 2"/>
          <p:cNvSpPr>
            <a:spLocks noGrp="1"/>
          </p:cNvSpPr>
          <p:nvPr>
            <p:ph sz="half" idx="1"/>
          </p:nvPr>
        </p:nvSpPr>
        <p:spPr>
          <a:xfrm>
            <a:off x="3671781" y="7759734"/>
            <a:ext cx="10413071" cy="1075521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4492713" y="7759734"/>
            <a:ext cx="10413071" cy="1075521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88764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3671788" y="8294377"/>
            <a:ext cx="10413071" cy="1797884"/>
          </a:xfrm>
        </p:spPr>
        <p:txBody>
          <a:bodyPr anchor="b">
            <a:noAutofit/>
          </a:bodyPr>
          <a:lstStyle>
            <a:lvl1pPr marL="0" indent="0">
              <a:buNone/>
              <a:defRPr sz="7488" b="0">
                <a:solidFill>
                  <a:schemeClr val="accent1"/>
                </a:solidFill>
              </a:defRPr>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US"/>
              <a:t>Click to edit Master text styles</a:t>
            </a:r>
          </a:p>
        </p:txBody>
      </p:sp>
      <p:sp>
        <p:nvSpPr>
          <p:cNvPr id="4" name="Content Placeholder 3"/>
          <p:cNvSpPr>
            <a:spLocks noGrp="1"/>
          </p:cNvSpPr>
          <p:nvPr>
            <p:ph sz="half" idx="2"/>
          </p:nvPr>
        </p:nvSpPr>
        <p:spPr>
          <a:xfrm>
            <a:off x="3671788" y="10118680"/>
            <a:ext cx="10413071" cy="844441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4482355" y="8294377"/>
            <a:ext cx="10413071" cy="1797884"/>
          </a:xfrm>
        </p:spPr>
        <p:txBody>
          <a:bodyPr anchor="b">
            <a:noAutofit/>
          </a:bodyPr>
          <a:lstStyle>
            <a:lvl1pPr marL="0" indent="0">
              <a:buNone/>
              <a:defRPr sz="7488" b="0">
                <a:solidFill>
                  <a:schemeClr val="accent1"/>
                </a:solidFill>
              </a:defRPr>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US"/>
              <a:t>Click to edit Master text styles</a:t>
            </a:r>
          </a:p>
        </p:txBody>
      </p:sp>
      <p:sp>
        <p:nvSpPr>
          <p:cNvPr id="6" name="Content Placeholder 5"/>
          <p:cNvSpPr>
            <a:spLocks noGrp="1"/>
          </p:cNvSpPr>
          <p:nvPr>
            <p:ph sz="quarter" idx="4"/>
          </p:nvPr>
        </p:nvSpPr>
        <p:spPr>
          <a:xfrm>
            <a:off x="14482355" y="10118680"/>
            <a:ext cx="10413071" cy="844441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cxnSp>
        <p:nvCxnSpPr>
          <p:cNvPr id="41" name="Straight Connector 40"/>
          <p:cNvCxnSpPr/>
          <p:nvPr/>
        </p:nvCxnSpPr>
        <p:spPr>
          <a:xfrm>
            <a:off x="3988770" y="7346352"/>
            <a:ext cx="2057783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0957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3671779" y="2855768"/>
            <a:ext cx="21211818" cy="4067944"/>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3988770" y="7346352"/>
            <a:ext cx="2057783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3276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18547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71778" y="4332098"/>
            <a:ext cx="7914722" cy="4279265"/>
          </a:xfrm>
        </p:spPr>
        <p:txBody>
          <a:bodyPr anchor="b">
            <a:normAutofit/>
          </a:bodyPr>
          <a:lstStyle>
            <a:lvl1pPr algn="ctr">
              <a:defRPr sz="7488" b="0"/>
            </a:lvl1pPr>
          </a:lstStyle>
          <a:p>
            <a:r>
              <a:rPr lang="en-US"/>
              <a:t>Click to edit Master title style</a:t>
            </a:r>
            <a:endParaRPr lang="en-US" dirty="0"/>
          </a:p>
        </p:txBody>
      </p:sp>
      <p:sp>
        <p:nvSpPr>
          <p:cNvPr id="3" name="Content Placeholder 2"/>
          <p:cNvSpPr>
            <a:spLocks noGrp="1"/>
          </p:cNvSpPr>
          <p:nvPr>
            <p:ph idx="1"/>
          </p:nvPr>
        </p:nvSpPr>
        <p:spPr>
          <a:xfrm>
            <a:off x="12854452" y="3064163"/>
            <a:ext cx="12029148" cy="15268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671778" y="9456642"/>
            <a:ext cx="7914722" cy="7607595"/>
          </a:xfrm>
        </p:spPr>
        <p:txBody>
          <a:bodyPr anchor="t">
            <a:normAutofit/>
          </a:bodyPr>
          <a:lstStyle>
            <a:lvl1pPr marL="0" indent="0" algn="ctr">
              <a:buNone/>
              <a:defRPr sz="4992"/>
            </a:lvl1pPr>
            <a:lvl2pPr marL="1426418" indent="0">
              <a:buNone/>
              <a:defRPr sz="3744"/>
            </a:lvl2pPr>
            <a:lvl3pPr marL="2852837" indent="0">
              <a:buNone/>
              <a:defRPr sz="3120"/>
            </a:lvl3pPr>
            <a:lvl4pPr marL="4279255" indent="0">
              <a:buNone/>
              <a:defRPr sz="2808"/>
            </a:lvl4pPr>
            <a:lvl5pPr marL="5705673" indent="0">
              <a:buNone/>
              <a:defRPr sz="2808"/>
            </a:lvl5pPr>
            <a:lvl6pPr marL="7132091" indent="0">
              <a:buNone/>
              <a:defRPr sz="2808"/>
            </a:lvl6pPr>
            <a:lvl7pPr marL="8558510" indent="0">
              <a:buNone/>
              <a:defRPr sz="2808"/>
            </a:lvl7pPr>
            <a:lvl8pPr marL="9984928" indent="0">
              <a:buNone/>
              <a:defRPr sz="2808"/>
            </a:lvl8pPr>
            <a:lvl9pPr marL="11411346" indent="0">
              <a:buNone/>
              <a:defRPr sz="2808"/>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6" name="Straight Connector 15"/>
          <p:cNvCxnSpPr/>
          <p:nvPr/>
        </p:nvCxnSpPr>
        <p:spPr>
          <a:xfrm>
            <a:off x="3988770" y="9086833"/>
            <a:ext cx="7280732"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9399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71778" y="5877381"/>
            <a:ext cx="11332344" cy="4279265"/>
          </a:xfrm>
        </p:spPr>
        <p:txBody>
          <a:bodyPr anchor="b">
            <a:normAutofit/>
          </a:bodyPr>
          <a:lstStyle>
            <a:lvl1pPr algn="ctr">
              <a:defRPr sz="7488"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16170997" y="3222655"/>
            <a:ext cx="9139823" cy="14951021"/>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4992"/>
            </a:lvl1pPr>
            <a:lvl2pPr marL="1426418" indent="0">
              <a:buNone/>
              <a:defRPr sz="4992"/>
            </a:lvl2pPr>
            <a:lvl3pPr marL="2852837" indent="0">
              <a:buNone/>
              <a:defRPr sz="4992"/>
            </a:lvl3pPr>
            <a:lvl4pPr marL="4279255" indent="0">
              <a:buNone/>
              <a:defRPr sz="4992"/>
            </a:lvl4pPr>
            <a:lvl5pPr marL="5705673" indent="0">
              <a:buNone/>
              <a:defRPr sz="4992"/>
            </a:lvl5pPr>
            <a:lvl6pPr marL="7132091" indent="0">
              <a:buNone/>
              <a:defRPr sz="4992"/>
            </a:lvl6pPr>
            <a:lvl7pPr marL="8558510" indent="0">
              <a:buNone/>
              <a:defRPr sz="4992"/>
            </a:lvl7pPr>
            <a:lvl8pPr marL="9984928" indent="0">
              <a:buNone/>
              <a:defRPr sz="4992"/>
            </a:lvl8pPr>
            <a:lvl9pPr marL="11411346" indent="0">
              <a:buNone/>
              <a:defRPr sz="4992"/>
            </a:lvl9pPr>
          </a:lstStyle>
          <a:p>
            <a:r>
              <a:rPr lang="en-US"/>
              <a:t>Click icon to add picture</a:t>
            </a:r>
            <a:endParaRPr lang="en-US" dirty="0"/>
          </a:p>
        </p:txBody>
      </p:sp>
      <p:sp>
        <p:nvSpPr>
          <p:cNvPr id="4" name="Text Placeholder 3"/>
          <p:cNvSpPr>
            <a:spLocks noGrp="1"/>
          </p:cNvSpPr>
          <p:nvPr>
            <p:ph type="body" sz="half" idx="2"/>
          </p:nvPr>
        </p:nvSpPr>
        <p:spPr>
          <a:xfrm>
            <a:off x="3671780" y="10156646"/>
            <a:ext cx="11332341" cy="5705687"/>
          </a:xfrm>
        </p:spPr>
        <p:txBody>
          <a:bodyPr anchor="t">
            <a:normAutofit/>
          </a:bodyPr>
          <a:lstStyle>
            <a:lvl1pPr marL="0" indent="0" algn="ctr">
              <a:buNone/>
              <a:defRPr sz="4992"/>
            </a:lvl1pPr>
            <a:lvl2pPr marL="1426418" indent="0">
              <a:buNone/>
              <a:defRPr sz="3744"/>
            </a:lvl2pPr>
            <a:lvl3pPr marL="2852837" indent="0">
              <a:buNone/>
              <a:defRPr sz="3120"/>
            </a:lvl3pPr>
            <a:lvl4pPr marL="4279255" indent="0">
              <a:buNone/>
              <a:defRPr sz="2808"/>
            </a:lvl4pPr>
            <a:lvl5pPr marL="5705673" indent="0">
              <a:buNone/>
              <a:defRPr sz="2808"/>
            </a:lvl5pPr>
            <a:lvl6pPr marL="7132091" indent="0">
              <a:buNone/>
              <a:defRPr sz="2808"/>
            </a:lvl6pPr>
            <a:lvl7pPr marL="8558510" indent="0">
              <a:buNone/>
              <a:defRPr sz="2808"/>
            </a:lvl7pPr>
            <a:lvl8pPr marL="9984928" indent="0">
              <a:buNone/>
              <a:defRPr sz="2808"/>
            </a:lvl8pPr>
            <a:lvl9pPr marL="11411346" indent="0">
              <a:buNone/>
              <a:defRPr sz="2808"/>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94600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71781" y="15023649"/>
            <a:ext cx="21211814" cy="1768170"/>
          </a:xfrm>
        </p:spPr>
        <p:txBody>
          <a:bodyPr anchor="b">
            <a:normAutofit/>
          </a:bodyPr>
          <a:lstStyle>
            <a:lvl1pPr algn="ctr">
              <a:defRPr sz="7488"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201896" y="3222657"/>
            <a:ext cx="22125178" cy="10486848"/>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4992"/>
            </a:lvl1pPr>
            <a:lvl2pPr marL="1426418" indent="0">
              <a:buNone/>
              <a:defRPr sz="4992"/>
            </a:lvl2pPr>
            <a:lvl3pPr marL="2852837" indent="0">
              <a:buNone/>
              <a:defRPr sz="4992"/>
            </a:lvl3pPr>
            <a:lvl4pPr marL="4279255" indent="0">
              <a:buNone/>
              <a:defRPr sz="4992"/>
            </a:lvl4pPr>
            <a:lvl5pPr marL="5705673" indent="0">
              <a:buNone/>
              <a:defRPr sz="4992"/>
            </a:lvl5pPr>
            <a:lvl6pPr marL="7132091" indent="0">
              <a:buNone/>
              <a:defRPr sz="4992"/>
            </a:lvl6pPr>
            <a:lvl7pPr marL="8558510" indent="0">
              <a:buNone/>
              <a:defRPr sz="4992"/>
            </a:lvl7pPr>
            <a:lvl8pPr marL="9984928" indent="0">
              <a:buNone/>
              <a:defRPr sz="4992"/>
            </a:lvl8pPr>
            <a:lvl9pPr marL="11411346" indent="0">
              <a:buNone/>
              <a:defRPr sz="4992"/>
            </a:lvl9pPr>
          </a:lstStyle>
          <a:p>
            <a:r>
              <a:rPr lang="en-US"/>
              <a:t>Click icon to add picture</a:t>
            </a:r>
            <a:endParaRPr lang="en-US" dirty="0"/>
          </a:p>
        </p:txBody>
      </p:sp>
      <p:sp>
        <p:nvSpPr>
          <p:cNvPr id="4" name="Text Placeholder 3"/>
          <p:cNvSpPr>
            <a:spLocks noGrp="1"/>
          </p:cNvSpPr>
          <p:nvPr>
            <p:ph type="body" sz="half" idx="2"/>
          </p:nvPr>
        </p:nvSpPr>
        <p:spPr>
          <a:xfrm>
            <a:off x="3671781" y="16791819"/>
            <a:ext cx="21211814" cy="1540336"/>
          </a:xfrm>
        </p:spPr>
        <p:txBody>
          <a:bodyPr anchor="t">
            <a:normAutofit/>
          </a:bodyPr>
          <a:lstStyle>
            <a:lvl1pPr marL="0" indent="0" algn="ctr">
              <a:buNone/>
              <a:defRPr sz="4992"/>
            </a:lvl1pPr>
            <a:lvl2pPr marL="1426418" indent="0">
              <a:buNone/>
              <a:defRPr sz="3744"/>
            </a:lvl2pPr>
            <a:lvl3pPr marL="2852837" indent="0">
              <a:buNone/>
              <a:defRPr sz="3120"/>
            </a:lvl3pPr>
            <a:lvl4pPr marL="4279255" indent="0">
              <a:buNone/>
              <a:defRPr sz="2808"/>
            </a:lvl4pPr>
            <a:lvl5pPr marL="5705673" indent="0">
              <a:buNone/>
              <a:defRPr sz="2808"/>
            </a:lvl5pPr>
            <a:lvl6pPr marL="7132091" indent="0">
              <a:buNone/>
              <a:defRPr sz="2808"/>
            </a:lvl6pPr>
            <a:lvl7pPr marL="8558510" indent="0">
              <a:buNone/>
              <a:defRPr sz="2808"/>
            </a:lvl7pPr>
            <a:lvl8pPr marL="9984928" indent="0">
              <a:buNone/>
              <a:defRPr sz="2808"/>
            </a:lvl8pPr>
            <a:lvl9pPr marL="11411346" indent="0">
              <a:buNone/>
              <a:defRPr sz="2808"/>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94329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671781" y="2829360"/>
            <a:ext cx="21211814" cy="9665036"/>
          </a:xfrm>
        </p:spPr>
        <p:txBody>
          <a:bodyPr anchor="ctr">
            <a:normAutofit/>
          </a:bodyPr>
          <a:lstStyle>
            <a:lvl1pPr algn="ctr">
              <a:defRPr sz="9984" b="0" cap="none"/>
            </a:lvl1pPr>
          </a:lstStyle>
          <a:p>
            <a:r>
              <a:rPr lang="en-US"/>
              <a:t>Click to edit Master title style</a:t>
            </a:r>
            <a:endParaRPr lang="en-US" dirty="0"/>
          </a:p>
        </p:txBody>
      </p:sp>
      <p:sp>
        <p:nvSpPr>
          <p:cNvPr id="3" name="Text Placeholder 2"/>
          <p:cNvSpPr>
            <a:spLocks noGrp="1"/>
          </p:cNvSpPr>
          <p:nvPr>
            <p:ph type="body" idx="1"/>
          </p:nvPr>
        </p:nvSpPr>
        <p:spPr>
          <a:xfrm>
            <a:off x="3671778" y="13339682"/>
            <a:ext cx="21211821" cy="4992482"/>
          </a:xfrm>
        </p:spPr>
        <p:txBody>
          <a:bodyPr anchor="ctr">
            <a:normAutofit/>
          </a:bodyPr>
          <a:lstStyle>
            <a:lvl1pPr marL="0" indent="0" algn="ctr">
              <a:buNone/>
              <a:defRPr sz="6240">
                <a:solidFill>
                  <a:schemeClr val="tx1"/>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3988768" y="12917038"/>
            <a:ext cx="2061181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09775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63073" y="3064161"/>
            <a:ext cx="19968558" cy="7396265"/>
          </a:xfrm>
        </p:spPr>
        <p:txBody>
          <a:bodyPr anchor="ctr">
            <a:normAutofit/>
          </a:bodyPr>
          <a:lstStyle>
            <a:lvl1pPr algn="ctr">
              <a:defRPr sz="9984"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4992569" y="10460424"/>
            <a:ext cx="18385325" cy="2033971"/>
          </a:xfrm>
        </p:spPr>
        <p:txBody>
          <a:bodyPr anchor="ctr">
            <a:normAutofit/>
          </a:bodyPr>
          <a:lstStyle>
            <a:lvl1pPr marL="0" indent="0" algn="r">
              <a:buFontTx/>
              <a:buNone/>
              <a:defRPr sz="5616"/>
            </a:lvl1pPr>
            <a:lvl2pPr marL="1426418" indent="0">
              <a:buFontTx/>
              <a:buNone/>
              <a:defRPr/>
            </a:lvl2pPr>
            <a:lvl3pPr marL="2852837" indent="0">
              <a:buFontTx/>
              <a:buNone/>
              <a:defRPr/>
            </a:lvl3pPr>
            <a:lvl4pPr marL="4279255" indent="0">
              <a:buFontTx/>
              <a:buNone/>
              <a:defRPr/>
            </a:lvl4pPr>
            <a:lvl5pPr marL="5705673" indent="0">
              <a:buFontTx/>
              <a:buNone/>
              <a:defRPr/>
            </a:lvl5pPr>
          </a:lstStyle>
          <a:p>
            <a:pPr lvl="0"/>
            <a:r>
              <a:rPr lang="en-US"/>
              <a:t>Click to edit Master text styles</a:t>
            </a:r>
          </a:p>
        </p:txBody>
      </p:sp>
      <p:sp>
        <p:nvSpPr>
          <p:cNvPr id="3" name="Text Placeholder 2"/>
          <p:cNvSpPr>
            <a:spLocks noGrp="1"/>
          </p:cNvSpPr>
          <p:nvPr>
            <p:ph type="body" idx="1"/>
          </p:nvPr>
        </p:nvSpPr>
        <p:spPr>
          <a:xfrm>
            <a:off x="3671772" y="13551007"/>
            <a:ext cx="21211827" cy="4781155"/>
          </a:xfrm>
        </p:spPr>
        <p:txBody>
          <a:bodyPr anchor="ctr">
            <a:normAutofit/>
          </a:bodyPr>
          <a:lstStyle>
            <a:lvl1pPr marL="0" indent="0" algn="ctr">
              <a:buNone/>
              <a:defRPr sz="6240">
                <a:solidFill>
                  <a:schemeClr val="tx1"/>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4" name="TextBox 13"/>
          <p:cNvSpPr txBox="1"/>
          <p:nvPr/>
        </p:nvSpPr>
        <p:spPr>
          <a:xfrm>
            <a:off x="2651876" y="2824646"/>
            <a:ext cx="1426819" cy="1824447"/>
          </a:xfrm>
          <a:prstGeom prst="rect">
            <a:avLst/>
          </a:prstGeom>
        </p:spPr>
        <p:txBody>
          <a:bodyPr vert="horz" lIns="285284" tIns="142642" rIns="285284" bIns="142642" rtlCol="0" anchor="ctr">
            <a:noAutofit/>
          </a:bodyPr>
          <a:lstStyle/>
          <a:p>
            <a:pPr lvl="0"/>
            <a:r>
              <a:rPr lang="en-US" sz="22463" dirty="0">
                <a:solidFill>
                  <a:schemeClr val="tx1"/>
                </a:solidFill>
                <a:effectLst/>
              </a:rPr>
              <a:t>“</a:t>
            </a:r>
          </a:p>
        </p:txBody>
      </p:sp>
      <p:sp>
        <p:nvSpPr>
          <p:cNvPr id="15" name="TextBox 14"/>
          <p:cNvSpPr txBox="1"/>
          <p:nvPr/>
        </p:nvSpPr>
        <p:spPr>
          <a:xfrm>
            <a:off x="23816266" y="8822693"/>
            <a:ext cx="1426819" cy="1824447"/>
          </a:xfrm>
          <a:prstGeom prst="rect">
            <a:avLst/>
          </a:prstGeom>
        </p:spPr>
        <p:txBody>
          <a:bodyPr vert="horz" lIns="285284" tIns="142642" rIns="285284" bIns="142642" rtlCol="0" anchor="ctr">
            <a:noAutofit/>
          </a:bodyPr>
          <a:lstStyle/>
          <a:p>
            <a:pPr lvl="0" algn="r"/>
            <a:r>
              <a:rPr lang="en-US" sz="22463" dirty="0">
                <a:solidFill>
                  <a:schemeClr val="tx1"/>
                </a:solidFill>
                <a:effectLst/>
              </a:rPr>
              <a:t>”</a:t>
            </a:r>
          </a:p>
        </p:txBody>
      </p:sp>
      <p:cxnSp>
        <p:nvCxnSpPr>
          <p:cNvPr id="19" name="Straight Connector 18"/>
          <p:cNvCxnSpPr/>
          <p:nvPr/>
        </p:nvCxnSpPr>
        <p:spPr>
          <a:xfrm>
            <a:off x="3988770" y="12917038"/>
            <a:ext cx="2057783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55846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3671790" y="10322466"/>
            <a:ext cx="21211796" cy="4582520"/>
          </a:xfrm>
        </p:spPr>
        <p:txBody>
          <a:bodyPr anchor="b">
            <a:normAutofit/>
          </a:bodyPr>
          <a:lstStyle>
            <a:lvl1pPr algn="l">
              <a:defRPr sz="9984" b="0" cap="none"/>
            </a:lvl1pPr>
          </a:lstStyle>
          <a:p>
            <a:r>
              <a:rPr lang="en-US"/>
              <a:t>Click to edit Master title style</a:t>
            </a:r>
            <a:endParaRPr lang="en-US" dirty="0"/>
          </a:p>
        </p:txBody>
      </p:sp>
      <p:sp>
        <p:nvSpPr>
          <p:cNvPr id="3" name="Text Placeholder 2"/>
          <p:cNvSpPr>
            <a:spLocks noGrp="1"/>
          </p:cNvSpPr>
          <p:nvPr>
            <p:ph type="body" idx="1"/>
          </p:nvPr>
        </p:nvSpPr>
        <p:spPr>
          <a:xfrm>
            <a:off x="3671787" y="14904987"/>
            <a:ext cx="21211802" cy="2684368"/>
          </a:xfrm>
        </p:spPr>
        <p:txBody>
          <a:bodyPr anchor="t">
            <a:normAutofit/>
          </a:bodyPr>
          <a:lstStyle>
            <a:lvl1pPr marL="0" indent="0" algn="l">
              <a:buNone/>
              <a:defRPr sz="5616">
                <a:solidFill>
                  <a:schemeClr val="tx1"/>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94553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4397329" y="3064161"/>
            <a:ext cx="19734305" cy="7000036"/>
          </a:xfrm>
        </p:spPr>
        <p:txBody>
          <a:bodyPr anchor="ctr">
            <a:normAutofit/>
          </a:bodyPr>
          <a:lstStyle>
            <a:lvl1pPr algn="ctr">
              <a:defRPr sz="9984" b="0" cap="none">
                <a:solidFill>
                  <a:schemeClr val="tx1"/>
                </a:solidFill>
              </a:defRPr>
            </a:lvl1pPr>
          </a:lstStyle>
          <a:p>
            <a:r>
              <a:rPr lang="en-US"/>
              <a:t>Click to edit Master title style</a:t>
            </a:r>
            <a:endParaRPr lang="en-US" dirty="0"/>
          </a:p>
        </p:txBody>
      </p:sp>
      <p:sp>
        <p:nvSpPr>
          <p:cNvPr id="18" name="Text Placeholder 2"/>
          <p:cNvSpPr>
            <a:spLocks noGrp="1"/>
          </p:cNvSpPr>
          <p:nvPr>
            <p:ph type="body" idx="13"/>
          </p:nvPr>
        </p:nvSpPr>
        <p:spPr>
          <a:xfrm>
            <a:off x="3671787" y="11354316"/>
            <a:ext cx="21211802" cy="2767258"/>
          </a:xfrm>
        </p:spPr>
        <p:txBody>
          <a:bodyPr anchor="b">
            <a:normAutofit/>
          </a:bodyPr>
          <a:lstStyle>
            <a:lvl1pPr marL="0" indent="0" algn="l">
              <a:spcBef>
                <a:spcPts val="0"/>
              </a:spcBef>
              <a:buNone/>
              <a:defRPr sz="6240">
                <a:solidFill>
                  <a:schemeClr val="tx1"/>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3671778" y="14132142"/>
            <a:ext cx="21211821" cy="4200019"/>
          </a:xfrm>
        </p:spPr>
        <p:txBody>
          <a:bodyPr anchor="t">
            <a:normAutofit/>
          </a:bodyPr>
          <a:lstStyle>
            <a:lvl1pPr marL="0" indent="0" algn="l">
              <a:buNone/>
              <a:defRPr sz="4992">
                <a:solidFill>
                  <a:schemeClr val="tx1"/>
                </a:solidFill>
              </a:defRPr>
            </a:lvl1pPr>
            <a:lvl2pPr marL="1426418" indent="0">
              <a:buNone/>
              <a:defRPr sz="4992">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2739519" y="2798229"/>
            <a:ext cx="1426819" cy="1824447"/>
          </a:xfrm>
          <a:prstGeom prst="rect">
            <a:avLst/>
          </a:prstGeom>
        </p:spPr>
        <p:txBody>
          <a:bodyPr vert="horz" lIns="285284" tIns="142642" rIns="285284" bIns="142642" rtlCol="0" anchor="ctr">
            <a:noAutofit/>
          </a:bodyPr>
          <a:lstStyle/>
          <a:p>
            <a:pPr lvl="0"/>
            <a:r>
              <a:rPr lang="en-US" sz="24959" dirty="0">
                <a:solidFill>
                  <a:schemeClr val="tx1"/>
                </a:solidFill>
                <a:effectLst/>
              </a:rPr>
              <a:t>“</a:t>
            </a:r>
          </a:p>
        </p:txBody>
      </p:sp>
      <p:sp>
        <p:nvSpPr>
          <p:cNvPr id="13" name="TextBox 12"/>
          <p:cNvSpPr txBox="1"/>
          <p:nvPr/>
        </p:nvSpPr>
        <p:spPr>
          <a:xfrm>
            <a:off x="23867100" y="8135870"/>
            <a:ext cx="1426819" cy="1824447"/>
          </a:xfrm>
          <a:prstGeom prst="rect">
            <a:avLst/>
          </a:prstGeom>
        </p:spPr>
        <p:txBody>
          <a:bodyPr vert="horz" lIns="285284" tIns="142642" rIns="285284" bIns="142642" rtlCol="0" anchor="ctr">
            <a:noAutofit/>
          </a:bodyPr>
          <a:lstStyle/>
          <a:p>
            <a:pPr lvl="0" algn="r"/>
            <a:r>
              <a:rPr lang="en-US" sz="24959" dirty="0">
                <a:solidFill>
                  <a:schemeClr val="tx1"/>
                </a:solidFill>
                <a:effectLst/>
              </a:rPr>
              <a:t>”</a:t>
            </a:r>
          </a:p>
        </p:txBody>
      </p:sp>
      <p:cxnSp>
        <p:nvCxnSpPr>
          <p:cNvPr id="26" name="Straight Connector 25"/>
          <p:cNvCxnSpPr/>
          <p:nvPr/>
        </p:nvCxnSpPr>
        <p:spPr>
          <a:xfrm>
            <a:off x="3988770" y="10698163"/>
            <a:ext cx="2057783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6647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3671778" y="3064159"/>
            <a:ext cx="21211814" cy="7158525"/>
          </a:xfrm>
        </p:spPr>
        <p:txBody>
          <a:bodyPr vert="horz" lIns="91440" tIns="45720" rIns="91440" bIns="45720" rtlCol="0" anchor="ctr">
            <a:normAutofit/>
          </a:bodyPr>
          <a:lstStyle>
            <a:lvl1pPr>
              <a:defRPr lang="en-US" sz="9984"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3671787" y="11126089"/>
            <a:ext cx="21211802" cy="2824315"/>
          </a:xfrm>
        </p:spPr>
        <p:txBody>
          <a:bodyPr anchor="b">
            <a:normAutofit/>
          </a:bodyPr>
          <a:lstStyle>
            <a:lvl1pPr marL="0" indent="0" algn="l">
              <a:spcBef>
                <a:spcPts val="0"/>
              </a:spcBef>
              <a:buNone/>
              <a:defRPr sz="6240">
                <a:solidFill>
                  <a:schemeClr val="tx1"/>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3671781" y="13947236"/>
            <a:ext cx="21211814" cy="4384927"/>
          </a:xfrm>
        </p:spPr>
        <p:txBody>
          <a:bodyPr anchor="t">
            <a:normAutofit/>
          </a:bodyPr>
          <a:lstStyle>
            <a:lvl1pPr marL="0" indent="0" algn="l">
              <a:buNone/>
              <a:defRPr sz="4992">
                <a:solidFill>
                  <a:schemeClr val="tx1"/>
                </a:solidFill>
              </a:defRPr>
            </a:lvl1pPr>
            <a:lvl2pPr marL="1426418" indent="0">
              <a:buNone/>
              <a:defRPr sz="4992">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3988781" y="10698163"/>
            <a:ext cx="2061180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54250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3671778" y="7768992"/>
            <a:ext cx="21211821" cy="105631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3988770" y="7346352"/>
            <a:ext cx="2061181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69274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832581" y="2829362"/>
            <a:ext cx="5051005" cy="155028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671786" y="2829361"/>
            <a:ext cx="15336218" cy="15502798"/>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19485781" y="2829361"/>
            <a:ext cx="0" cy="15502798"/>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9488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 y="0"/>
            <a:ext cx="28555380" cy="21396325"/>
            <a:chOff x="0" y="0"/>
            <a:chExt cx="9152467" cy="6858000"/>
          </a:xfrm>
        </p:grpSpPr>
        <p:pic>
          <p:nvPicPr>
            <p:cNvPr id="8" name="Picture 7" descr="S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3671781" y="2855768"/>
            <a:ext cx="21211814" cy="4067944"/>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671778" y="7768992"/>
            <a:ext cx="21211821" cy="1074807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9832592" y="18596311"/>
            <a:ext cx="3582603" cy="871702"/>
          </a:xfrm>
          <a:prstGeom prst="rect">
            <a:avLst/>
          </a:prstGeom>
        </p:spPr>
        <p:txBody>
          <a:bodyPr vert="horz" lIns="91440" tIns="45720" rIns="91440" bIns="45720" rtlCol="0" anchor="ctr"/>
          <a:lstStyle>
            <a:lvl1pPr algn="r">
              <a:defRPr sz="3120" b="0" i="0">
                <a:solidFill>
                  <a:schemeClr val="tx1"/>
                </a:solidFill>
                <a:effectLst/>
                <a:latin typeface="+mn-lt"/>
              </a:defRPr>
            </a:lvl1pPr>
          </a:lstStyle>
          <a:p>
            <a:fld id="{5BCAD085-E8A6-8845-BD4E-CB4CCA059FC4}" type="datetimeFigureOut">
              <a:rPr lang="en-US" smtClean="0"/>
              <a:t>11/27/2025</a:t>
            </a:fld>
            <a:endParaRPr lang="en-US"/>
          </a:p>
        </p:txBody>
      </p:sp>
      <p:sp>
        <p:nvSpPr>
          <p:cNvPr id="5" name="Footer Placeholder 4"/>
          <p:cNvSpPr>
            <a:spLocks noGrp="1"/>
          </p:cNvSpPr>
          <p:nvPr>
            <p:ph type="ftr" sz="quarter" idx="3"/>
          </p:nvPr>
        </p:nvSpPr>
        <p:spPr>
          <a:xfrm>
            <a:off x="3671780" y="18596311"/>
            <a:ext cx="15926384" cy="871702"/>
          </a:xfrm>
          <a:prstGeom prst="rect">
            <a:avLst/>
          </a:prstGeom>
        </p:spPr>
        <p:txBody>
          <a:bodyPr vert="horz" lIns="91440" tIns="45720" rIns="91440" bIns="45720" rtlCol="0" anchor="ctr"/>
          <a:lstStyle>
            <a:lvl1pPr algn="l">
              <a:defRPr sz="312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23649621" y="18596311"/>
            <a:ext cx="1233977" cy="871702"/>
          </a:xfrm>
          <a:prstGeom prst="rect">
            <a:avLst/>
          </a:prstGeom>
        </p:spPr>
        <p:txBody>
          <a:bodyPr vert="horz" lIns="91440" tIns="45720" rIns="91440" bIns="45720" rtlCol="0" anchor="ctr"/>
          <a:lstStyle>
            <a:lvl1pPr algn="r">
              <a:defRPr sz="3120" b="0" i="0">
                <a:solidFill>
                  <a:schemeClr val="tx1"/>
                </a:solidFill>
                <a:effectLst/>
                <a:latin typeface="+mn-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923397136"/>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 id="2147483796" r:id="rId17"/>
  </p:sldLayoutIdLst>
  <p:txStyles>
    <p:titleStyle>
      <a:lvl1pPr algn="ctr" defTabSz="1426418" rtl="0" eaLnBrk="1" latinLnBrk="0" hangingPunct="1">
        <a:spcBef>
          <a:spcPct val="0"/>
        </a:spcBef>
        <a:buNone/>
        <a:defRPr sz="1248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891511" indent="-891511" algn="l" defTabSz="1426418" rtl="0" eaLnBrk="1" latinLnBrk="0" hangingPunct="1">
        <a:spcBef>
          <a:spcPct val="20000"/>
        </a:spcBef>
        <a:spcAft>
          <a:spcPts val="1872"/>
        </a:spcAft>
        <a:buClr>
          <a:schemeClr val="accent1"/>
        </a:buClr>
        <a:buSzPct val="115000"/>
        <a:buFont typeface="Arial"/>
        <a:buChar char="•"/>
        <a:defRPr sz="7488" kern="1200" cap="none">
          <a:solidFill>
            <a:schemeClr val="tx1">
              <a:lumMod val="85000"/>
              <a:lumOff val="15000"/>
            </a:schemeClr>
          </a:solidFill>
          <a:effectLst/>
          <a:latin typeface="+mn-lt"/>
          <a:ea typeface="+mn-ea"/>
          <a:cs typeface="+mn-cs"/>
        </a:defRPr>
      </a:lvl1pPr>
      <a:lvl2pPr marL="2317930" indent="-891511" algn="l" defTabSz="1426418" rtl="0" eaLnBrk="1" latinLnBrk="0" hangingPunct="1">
        <a:spcBef>
          <a:spcPct val="20000"/>
        </a:spcBef>
        <a:spcAft>
          <a:spcPts val="1872"/>
        </a:spcAft>
        <a:buClr>
          <a:schemeClr val="accent1"/>
        </a:buClr>
        <a:buSzPct val="115000"/>
        <a:buFont typeface="Arial"/>
        <a:buChar char="•"/>
        <a:defRPr sz="6240" kern="1200" cap="none">
          <a:solidFill>
            <a:schemeClr val="tx1">
              <a:lumMod val="85000"/>
              <a:lumOff val="15000"/>
            </a:schemeClr>
          </a:solidFill>
          <a:effectLst/>
          <a:latin typeface="+mn-lt"/>
          <a:ea typeface="+mn-ea"/>
          <a:cs typeface="+mn-cs"/>
        </a:defRPr>
      </a:lvl2pPr>
      <a:lvl3pPr marL="3744348" indent="-891511" algn="l" defTabSz="1426418" rtl="0" eaLnBrk="1" latinLnBrk="0" hangingPunct="1">
        <a:spcBef>
          <a:spcPct val="20000"/>
        </a:spcBef>
        <a:spcAft>
          <a:spcPts val="1872"/>
        </a:spcAft>
        <a:buClr>
          <a:schemeClr val="accent1"/>
        </a:buClr>
        <a:buSzPct val="115000"/>
        <a:buFont typeface="Arial"/>
        <a:buChar char="•"/>
        <a:defRPr sz="5616" kern="1200" cap="none">
          <a:solidFill>
            <a:schemeClr val="tx1">
              <a:lumMod val="85000"/>
              <a:lumOff val="15000"/>
            </a:schemeClr>
          </a:solidFill>
          <a:effectLst/>
          <a:latin typeface="+mn-lt"/>
          <a:ea typeface="+mn-ea"/>
          <a:cs typeface="+mn-cs"/>
        </a:defRPr>
      </a:lvl3pPr>
      <a:lvl4pPr marL="4814162" indent="-534907" algn="l" defTabSz="1426418" rtl="0" eaLnBrk="1" latinLnBrk="0" hangingPunct="1">
        <a:spcBef>
          <a:spcPct val="20000"/>
        </a:spcBef>
        <a:spcAft>
          <a:spcPts val="1872"/>
        </a:spcAft>
        <a:buClr>
          <a:schemeClr val="accent1"/>
        </a:buClr>
        <a:buSzPct val="115000"/>
        <a:buFont typeface="Arial"/>
        <a:buChar char="•"/>
        <a:defRPr sz="4992" kern="1200" cap="none">
          <a:solidFill>
            <a:schemeClr val="tx1">
              <a:lumMod val="85000"/>
              <a:lumOff val="15000"/>
            </a:schemeClr>
          </a:solidFill>
          <a:effectLst/>
          <a:latin typeface="+mn-lt"/>
          <a:ea typeface="+mn-ea"/>
          <a:cs typeface="+mn-cs"/>
        </a:defRPr>
      </a:lvl4pPr>
      <a:lvl5pPr marL="6240580" indent="-534907" algn="l" defTabSz="1426418" rtl="0" eaLnBrk="1" latinLnBrk="0" hangingPunct="1">
        <a:spcBef>
          <a:spcPct val="20000"/>
        </a:spcBef>
        <a:spcAft>
          <a:spcPts val="1872"/>
        </a:spcAft>
        <a:buClr>
          <a:schemeClr val="accent1"/>
        </a:buClr>
        <a:buSzPct val="115000"/>
        <a:buFont typeface="Arial"/>
        <a:buChar char="•"/>
        <a:defRPr sz="4368" kern="1200" cap="none">
          <a:solidFill>
            <a:schemeClr val="tx1">
              <a:lumMod val="85000"/>
              <a:lumOff val="15000"/>
            </a:schemeClr>
          </a:solidFill>
          <a:effectLst/>
          <a:latin typeface="+mn-lt"/>
          <a:ea typeface="+mn-ea"/>
          <a:cs typeface="+mn-cs"/>
        </a:defRPr>
      </a:lvl5pPr>
      <a:lvl6pPr marL="7845301" indent="-713209" algn="l" defTabSz="1426418" rtl="0" eaLnBrk="1" latinLnBrk="0" hangingPunct="1">
        <a:spcBef>
          <a:spcPct val="20000"/>
        </a:spcBef>
        <a:spcAft>
          <a:spcPts val="1872"/>
        </a:spcAft>
        <a:buClr>
          <a:schemeClr val="accent1"/>
        </a:buClr>
        <a:buSzPct val="115000"/>
        <a:buFont typeface="Arial"/>
        <a:buChar char="•"/>
        <a:defRPr sz="4368" kern="1200" cap="none">
          <a:solidFill>
            <a:schemeClr val="tx1">
              <a:lumMod val="85000"/>
              <a:lumOff val="15000"/>
            </a:schemeClr>
          </a:solidFill>
          <a:effectLst/>
          <a:latin typeface="+mn-lt"/>
          <a:ea typeface="+mn-ea"/>
          <a:cs typeface="+mn-cs"/>
        </a:defRPr>
      </a:lvl6pPr>
      <a:lvl7pPr marL="9271719" indent="-713209" algn="l" defTabSz="1426418" rtl="0" eaLnBrk="1" latinLnBrk="0" hangingPunct="1">
        <a:spcBef>
          <a:spcPct val="20000"/>
        </a:spcBef>
        <a:spcAft>
          <a:spcPts val="1872"/>
        </a:spcAft>
        <a:buClr>
          <a:schemeClr val="accent1"/>
        </a:buClr>
        <a:buSzPct val="115000"/>
        <a:buFont typeface="Arial"/>
        <a:buChar char="•"/>
        <a:defRPr sz="4368" kern="1200" cap="none">
          <a:solidFill>
            <a:schemeClr val="tx1">
              <a:lumMod val="85000"/>
              <a:lumOff val="15000"/>
            </a:schemeClr>
          </a:solidFill>
          <a:effectLst/>
          <a:latin typeface="+mn-lt"/>
          <a:ea typeface="+mn-ea"/>
          <a:cs typeface="+mn-cs"/>
        </a:defRPr>
      </a:lvl7pPr>
      <a:lvl8pPr marL="10698137" indent="-713209" algn="l" defTabSz="1426418" rtl="0" eaLnBrk="1" latinLnBrk="0" hangingPunct="1">
        <a:spcBef>
          <a:spcPct val="20000"/>
        </a:spcBef>
        <a:spcAft>
          <a:spcPts val="1872"/>
        </a:spcAft>
        <a:buClr>
          <a:schemeClr val="accent1"/>
        </a:buClr>
        <a:buSzPct val="115000"/>
        <a:buFont typeface="Arial"/>
        <a:buChar char="•"/>
        <a:defRPr sz="4368" kern="1200" cap="none">
          <a:solidFill>
            <a:schemeClr val="tx1">
              <a:lumMod val="85000"/>
              <a:lumOff val="15000"/>
            </a:schemeClr>
          </a:solidFill>
          <a:effectLst/>
          <a:latin typeface="+mn-lt"/>
          <a:ea typeface="+mn-ea"/>
          <a:cs typeface="+mn-cs"/>
        </a:defRPr>
      </a:lvl8pPr>
      <a:lvl9pPr marL="12124555" indent="-713209" algn="l" defTabSz="1426418" rtl="0" eaLnBrk="1" latinLnBrk="0" hangingPunct="1">
        <a:spcBef>
          <a:spcPct val="20000"/>
        </a:spcBef>
        <a:spcAft>
          <a:spcPts val="1872"/>
        </a:spcAft>
        <a:buClr>
          <a:schemeClr val="accent1"/>
        </a:buClr>
        <a:buSzPct val="115000"/>
        <a:buFont typeface="Arial"/>
        <a:buChar char="•"/>
        <a:defRPr sz="4368" kern="1200" cap="none">
          <a:solidFill>
            <a:schemeClr val="tx1">
              <a:lumMod val="85000"/>
              <a:lumOff val="15000"/>
            </a:schemeClr>
          </a:solidFill>
          <a:effectLst/>
          <a:latin typeface="+mn-lt"/>
          <a:ea typeface="+mn-ea"/>
          <a:cs typeface="+mn-cs"/>
        </a:defRPr>
      </a:lvl9pPr>
    </p:bodyStyle>
    <p:otherStyle>
      <a:defPPr>
        <a:defRPr lang="en-US"/>
      </a:defPPr>
      <a:lvl1pPr marL="0" algn="l" defTabSz="1426418" rtl="0" eaLnBrk="1" latinLnBrk="0" hangingPunct="1">
        <a:defRPr sz="5616" kern="1200">
          <a:solidFill>
            <a:schemeClr val="tx1"/>
          </a:solidFill>
          <a:latin typeface="+mn-lt"/>
          <a:ea typeface="+mn-ea"/>
          <a:cs typeface="+mn-cs"/>
        </a:defRPr>
      </a:lvl1pPr>
      <a:lvl2pPr marL="1426418" algn="l" defTabSz="1426418" rtl="0" eaLnBrk="1" latinLnBrk="0" hangingPunct="1">
        <a:defRPr sz="5616" kern="1200">
          <a:solidFill>
            <a:schemeClr val="tx1"/>
          </a:solidFill>
          <a:latin typeface="+mn-lt"/>
          <a:ea typeface="+mn-ea"/>
          <a:cs typeface="+mn-cs"/>
        </a:defRPr>
      </a:lvl2pPr>
      <a:lvl3pPr marL="2852837" algn="l" defTabSz="1426418" rtl="0" eaLnBrk="1" latinLnBrk="0" hangingPunct="1">
        <a:defRPr sz="5616" kern="1200">
          <a:solidFill>
            <a:schemeClr val="tx1"/>
          </a:solidFill>
          <a:latin typeface="+mn-lt"/>
          <a:ea typeface="+mn-ea"/>
          <a:cs typeface="+mn-cs"/>
        </a:defRPr>
      </a:lvl3pPr>
      <a:lvl4pPr marL="4279255" algn="l" defTabSz="1426418" rtl="0" eaLnBrk="1" latinLnBrk="0" hangingPunct="1">
        <a:defRPr sz="5616" kern="1200">
          <a:solidFill>
            <a:schemeClr val="tx1"/>
          </a:solidFill>
          <a:latin typeface="+mn-lt"/>
          <a:ea typeface="+mn-ea"/>
          <a:cs typeface="+mn-cs"/>
        </a:defRPr>
      </a:lvl4pPr>
      <a:lvl5pPr marL="5705673" algn="l" defTabSz="1426418" rtl="0" eaLnBrk="1" latinLnBrk="0" hangingPunct="1">
        <a:defRPr sz="5616" kern="1200">
          <a:solidFill>
            <a:schemeClr val="tx1"/>
          </a:solidFill>
          <a:latin typeface="+mn-lt"/>
          <a:ea typeface="+mn-ea"/>
          <a:cs typeface="+mn-cs"/>
        </a:defRPr>
      </a:lvl5pPr>
      <a:lvl6pPr marL="7132091" algn="l" defTabSz="1426418" rtl="0" eaLnBrk="1" latinLnBrk="0" hangingPunct="1">
        <a:defRPr sz="5616" kern="1200">
          <a:solidFill>
            <a:schemeClr val="tx1"/>
          </a:solidFill>
          <a:latin typeface="+mn-lt"/>
          <a:ea typeface="+mn-ea"/>
          <a:cs typeface="+mn-cs"/>
        </a:defRPr>
      </a:lvl6pPr>
      <a:lvl7pPr marL="8558510" algn="l" defTabSz="1426418" rtl="0" eaLnBrk="1" latinLnBrk="0" hangingPunct="1">
        <a:defRPr sz="5616" kern="1200">
          <a:solidFill>
            <a:schemeClr val="tx1"/>
          </a:solidFill>
          <a:latin typeface="+mn-lt"/>
          <a:ea typeface="+mn-ea"/>
          <a:cs typeface="+mn-cs"/>
        </a:defRPr>
      </a:lvl7pPr>
      <a:lvl8pPr marL="9984928" algn="l" defTabSz="1426418" rtl="0" eaLnBrk="1" latinLnBrk="0" hangingPunct="1">
        <a:defRPr sz="5616" kern="1200">
          <a:solidFill>
            <a:schemeClr val="tx1"/>
          </a:solidFill>
          <a:latin typeface="+mn-lt"/>
          <a:ea typeface="+mn-ea"/>
          <a:cs typeface="+mn-cs"/>
        </a:defRPr>
      </a:lvl8pPr>
      <a:lvl9pPr marL="11411346" algn="l" defTabSz="1426418" rtl="0" eaLnBrk="1" latinLnBrk="0" hangingPunct="1">
        <a:defRPr sz="561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p:cNvSpPr/>
          <p:nvPr/>
        </p:nvSpPr>
        <p:spPr>
          <a:xfrm>
            <a:off x="1297858" y="102333"/>
            <a:ext cx="25927665" cy="2296546"/>
          </a:xfrm>
          <a:prstGeom prst="rect">
            <a:avLst/>
          </a:prstGeom>
          <a:solidFill>
            <a:schemeClr val="bg2"/>
          </a:solidFill>
          <a:ln/>
        </p:spPr>
        <p:style>
          <a:lnRef idx="2">
            <a:schemeClr val="dk1"/>
          </a:lnRef>
          <a:fillRef idx="1">
            <a:schemeClr val="lt1"/>
          </a:fillRef>
          <a:effectRef idx="0">
            <a:schemeClr val="dk1"/>
          </a:effectRef>
          <a:fontRef idx="minor">
            <a:schemeClr val="dk1"/>
          </a:fontRef>
        </p:style>
        <p:txBody>
          <a:bodyPr rtlCol="0" anchor="ctr"/>
          <a:lstStyle/>
          <a:p>
            <a:r>
              <a:rPr lang="en-IN" sz="4000" b="1" dirty="0"/>
              <a:t>Digital Mental Health Apps for Young Adults: A Behaviour Change Approach to Reducing Anxiety and Depression</a:t>
            </a:r>
          </a:p>
          <a:p>
            <a:r>
              <a:rPr lang="en-IN" sz="3200" b="1" dirty="0"/>
              <a:t> Name: </a:t>
            </a:r>
            <a:r>
              <a:rPr lang="en-IN" sz="3200" b="1" dirty="0" err="1"/>
              <a:t>keval</a:t>
            </a:r>
            <a:r>
              <a:rPr lang="en-IN" sz="3200" b="1" dirty="0"/>
              <a:t> </a:t>
            </a:r>
            <a:r>
              <a:rPr lang="en-IN" sz="3200" b="1" dirty="0" err="1"/>
              <a:t>valundra</a:t>
            </a:r>
            <a:r>
              <a:rPr lang="en-IN" sz="3200" b="1" dirty="0"/>
              <a:t>          Student ID: 2431091              Module: Population health and digital health promotion LCHS7003</a:t>
            </a:r>
            <a:endParaRPr lang="en-IN" sz="3200" dirty="0"/>
          </a:p>
        </p:txBody>
      </p:sp>
      <p:sp>
        <p:nvSpPr>
          <p:cNvPr id="3" name="Rectangle 2"/>
          <p:cNvSpPr/>
          <p:nvPr/>
        </p:nvSpPr>
        <p:spPr>
          <a:xfrm>
            <a:off x="2053547" y="6805492"/>
            <a:ext cx="7137189" cy="4232886"/>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marL="171450" indent="-171450">
              <a:buFont typeface="Wingdings" panose="05000000000000000000" pitchFamily="2" charset="2"/>
              <a:buChar char="Ø"/>
            </a:pPr>
            <a:r>
              <a:rPr lang="en-IN" sz="1000" dirty="0"/>
              <a:t>Mental health challenges among young adults have become a critical global public health concern, particularly over the past decade. Anxiety and depression are now among the most common conditions reported in individuals aged 18–25, significantly affecting daily functioning, education, employment and long-term social participation.</a:t>
            </a:r>
          </a:p>
          <a:p>
            <a:pPr marL="171450" indent="-171450">
              <a:buFont typeface="Wingdings" panose="05000000000000000000" pitchFamily="2" charset="2"/>
              <a:buChar char="Ø"/>
            </a:pPr>
            <a:r>
              <a:rPr lang="en-IN" sz="1000" dirty="0"/>
              <a:t>According to the World Health Organization (2022), approximately one in seven young people experience a diagnosable mental health condition, with anxiety and depressive disorders accounting for the highest burden. In the UK, similar patterns have emerged, with NHS Digital (2023) reporting a substantial rise in mental health disorder prevalence among young adults since 2017.</a:t>
            </a:r>
          </a:p>
          <a:p>
            <a:pPr marL="171450" indent="-171450">
              <a:buFont typeface="Wingdings" panose="05000000000000000000" pitchFamily="2" charset="2"/>
              <a:buChar char="Ø"/>
            </a:pPr>
            <a:r>
              <a:rPr lang="en-IN" sz="1000" dirty="0"/>
              <a:t> A combination of academic pressure, financial instability, climate anxiety, online culture, social comparison and the aftermath of the COVID-19 pandemic have been identified as contributing factors (ONS, 2023).</a:t>
            </a:r>
          </a:p>
          <a:p>
            <a:pPr marL="171450" indent="-171450">
              <a:buFont typeface="Wingdings" panose="05000000000000000000" pitchFamily="2" charset="2"/>
              <a:buChar char="Ø"/>
            </a:pPr>
            <a:r>
              <a:rPr lang="en-IN" sz="1000" dirty="0"/>
              <a:t>Despite the scale of the problem, many young adults face barriers when accessing mental health services. Long NHS waiting lists, stigma, limited appointment availability, high private therapy costs and geographic disparities have been widely documented (Royal College of Psychiatrists, 2022).</a:t>
            </a:r>
          </a:p>
          <a:p>
            <a:pPr marL="171450" indent="-171450">
              <a:buFont typeface="Wingdings" panose="05000000000000000000" pitchFamily="2" charset="2"/>
              <a:buChar char="Ø"/>
            </a:pPr>
            <a:r>
              <a:rPr lang="en-IN" sz="1000" dirty="0"/>
              <a:t>These barriers contribute to delayed help-seeking or no help-seeking at all, resulting in deterioration of symptoms and greater healthcare system burden. As public health practice increasingly incorporates technology-enabled interventions, digital mental health solutions such as mobile applications have gained attention as potential scalable and accessible tools for prevention and early intervention. Mental health apps including Headspace, Calm, </a:t>
            </a:r>
            <a:r>
              <a:rPr lang="en-IN" sz="1000" dirty="0" err="1"/>
              <a:t>Woebot</a:t>
            </a:r>
            <a:r>
              <a:rPr lang="en-IN" sz="1000" dirty="0"/>
              <a:t> and </a:t>
            </a:r>
            <a:r>
              <a:rPr lang="en-IN" sz="1000" dirty="0" err="1"/>
              <a:t>MindShift</a:t>
            </a:r>
            <a:r>
              <a:rPr lang="en-IN" sz="1000" dirty="0"/>
              <a:t> integrate evidence-based psychological interventions such as CBT, mindfulness, behavioural activation and emotional self-management skills, offering users real-time and self-paced mental health support (Fleming et al., 2019).</a:t>
            </a:r>
          </a:p>
          <a:p>
            <a:pPr marL="171450" indent="-171450">
              <a:buFont typeface="Wingdings" panose="05000000000000000000" pitchFamily="2" charset="2"/>
              <a:buChar char="Ø"/>
            </a:pPr>
            <a:r>
              <a:rPr lang="en-IN" sz="1000" dirty="0"/>
              <a:t>Digital mental health apps provide several advantages for young adults.</a:t>
            </a:r>
          </a:p>
          <a:p>
            <a:pPr marL="171450" indent="-171450">
              <a:buFont typeface="Wingdings" panose="05000000000000000000" pitchFamily="2" charset="2"/>
              <a:buChar char="Ø"/>
            </a:pPr>
            <a:r>
              <a:rPr lang="en-IN" sz="1000" dirty="0"/>
              <a:t> High smartphone ownership and digital engagement in this age group means these tools meet users where they already are (Ofcom, 2023). Interventions can be accessed at any time, in private, without fear of stigma or judgement.</a:t>
            </a:r>
          </a:p>
          <a:p>
            <a:pPr marL="171450" indent="-171450">
              <a:buFont typeface="Wingdings" panose="05000000000000000000" pitchFamily="2" charset="2"/>
              <a:buChar char="Ø"/>
            </a:pPr>
            <a:r>
              <a:rPr lang="en-IN" sz="1000" dirty="0"/>
              <a:t> Moreover, digital formats allow personalised and adaptive delivery of content, enabling support that responds to individual needs and preferences. As a result, digital mental health apps have become increasingly relevant as a component of modern public mental health promotion strategies.</a:t>
            </a:r>
          </a:p>
          <a:p>
            <a:pPr marL="171450" indent="-171450">
              <a:buFont typeface="Wingdings" panose="05000000000000000000" pitchFamily="2" charset="2"/>
              <a:buChar char="Ø"/>
            </a:pPr>
            <a:br>
              <a:rPr lang="en-IN" sz="1000" dirty="0"/>
            </a:br>
            <a:endParaRPr lang="en-IN" sz="1000" dirty="0"/>
          </a:p>
          <a:p>
            <a:pPr algn="ctr"/>
            <a:endParaRPr lang="en-IN" sz="1000" dirty="0"/>
          </a:p>
        </p:txBody>
      </p:sp>
      <p:sp>
        <p:nvSpPr>
          <p:cNvPr id="4" name="Rectangle 3"/>
          <p:cNvSpPr/>
          <p:nvPr/>
        </p:nvSpPr>
        <p:spPr>
          <a:xfrm>
            <a:off x="2060304" y="11610937"/>
            <a:ext cx="7092038" cy="5069725"/>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endParaRPr lang="en-IN" sz="1000" dirty="0"/>
          </a:p>
          <a:p>
            <a:pPr marL="171450" indent="-171450">
              <a:buFont typeface="Wingdings" panose="05000000000000000000" pitchFamily="2" charset="2"/>
              <a:buChar char="Ø"/>
            </a:pPr>
            <a:r>
              <a:rPr lang="en-IN" sz="1000" dirty="0"/>
              <a:t>Digital mental health applications align closely with established public health promotion principles, particularly those defined within the Ottawa Charter for Health Promotion (WHO, 1986).</a:t>
            </a:r>
          </a:p>
          <a:p>
            <a:pPr marL="171450" indent="-171450">
              <a:buFont typeface="Wingdings" panose="05000000000000000000" pitchFamily="2" charset="2"/>
              <a:buChar char="Ø"/>
            </a:pPr>
            <a:r>
              <a:rPr lang="en-IN" sz="1000" dirty="0"/>
              <a:t> One of the core principles is </a:t>
            </a:r>
            <a:r>
              <a:rPr lang="en-IN" sz="1000" b="1" dirty="0"/>
              <a:t>empowerment</a:t>
            </a:r>
            <a:r>
              <a:rPr lang="en-IN" sz="1000" dirty="0"/>
              <a:t>, which involves enhancing individuals’ ability to take control of decisions and actions affecting their health.</a:t>
            </a:r>
          </a:p>
          <a:p>
            <a:pPr marL="171450" indent="-171450">
              <a:buFont typeface="Wingdings" panose="05000000000000000000" pitchFamily="2" charset="2"/>
              <a:buChar char="Ø"/>
            </a:pPr>
            <a:r>
              <a:rPr lang="en-IN" sz="1000" dirty="0"/>
              <a:t> Mental health apps contribute to empowerment by providing psychoeducation, emotional self-regulation skills and actionable strategies grounded in psychological theory.</a:t>
            </a:r>
          </a:p>
          <a:p>
            <a:pPr marL="171450" indent="-171450">
              <a:buFont typeface="Wingdings" panose="05000000000000000000" pitchFamily="2" charset="2"/>
              <a:buChar char="Ø"/>
            </a:pPr>
            <a:r>
              <a:rPr lang="en-IN" sz="1000" dirty="0"/>
              <a:t> Features such as mood diaries, journaling prompts, guided exercises and educational modules encourage users to develop an awareness of thoughts, emotions and behavioural triggers (Bakshi et al., 2021). This supports improved emotional regulation and resilience, ultimately leading to increased self-efficacy.</a:t>
            </a:r>
          </a:p>
          <a:p>
            <a:pPr marL="171450" indent="-171450">
              <a:buFont typeface="Wingdings" panose="05000000000000000000" pitchFamily="2" charset="2"/>
              <a:buChar char="Ø"/>
            </a:pPr>
            <a:r>
              <a:rPr lang="en-IN" sz="1000" dirty="0"/>
              <a:t>A second health promotion value is </a:t>
            </a:r>
            <a:r>
              <a:rPr lang="en-IN" sz="1000" b="1" dirty="0"/>
              <a:t>equity</a:t>
            </a:r>
            <a:r>
              <a:rPr lang="en-IN" sz="1000" dirty="0"/>
              <a:t>.</a:t>
            </a:r>
          </a:p>
          <a:p>
            <a:pPr marL="171450" indent="-171450">
              <a:buFont typeface="Wingdings" panose="05000000000000000000" pitchFamily="2" charset="2"/>
              <a:buChar char="Ø"/>
            </a:pPr>
            <a:r>
              <a:rPr lang="en-IN" sz="1000" dirty="0"/>
              <a:t> Many apps are free or low-cost, reducing financial barriers that restrict access to traditional mental health services (NICE, 2022).  Digital interventions can also reach individuals who would otherwise avoid seeking support due to stigma, lack of confidence or previous negative experiences with healthcare systems (Murray et al., 2021).</a:t>
            </a:r>
          </a:p>
          <a:p>
            <a:pPr marL="171450" indent="-171450">
              <a:buFont typeface="Wingdings" panose="05000000000000000000" pitchFamily="2" charset="2"/>
              <a:buChar char="Ø"/>
            </a:pPr>
            <a:r>
              <a:rPr lang="en-IN" sz="1000" dirty="0"/>
              <a:t>In addition, digital delivery eliminates geographical barriers, allowing support to reach rural areas where mental health resources are </a:t>
            </a:r>
            <a:r>
              <a:rPr lang="en-IN" sz="1000" dirty="0" err="1"/>
              <a:t>scarce.However</a:t>
            </a:r>
            <a:r>
              <a:rPr lang="en-IN" sz="1000" dirty="0"/>
              <a:t>, the value of equity must also include awareness of </a:t>
            </a:r>
            <a:r>
              <a:rPr lang="en-IN" sz="1000" b="1" dirty="0"/>
              <a:t>digital exclusion</a:t>
            </a:r>
            <a:r>
              <a:rPr lang="en-IN" sz="1000" dirty="0"/>
              <a:t>.</a:t>
            </a:r>
          </a:p>
          <a:p>
            <a:pPr marL="171450" indent="-171450">
              <a:buFont typeface="Wingdings" panose="05000000000000000000" pitchFamily="2" charset="2"/>
              <a:buChar char="Ø"/>
            </a:pPr>
            <a:r>
              <a:rPr lang="en-IN" sz="1000" dirty="0"/>
              <a:t>Recent UK data shows that certain groups—including people from low-income households, disabled individuals, newly arrived migrants and those with limited digital literacy—are at risk of exclusion from digital health interventions (ONS, 2023).</a:t>
            </a:r>
          </a:p>
          <a:p>
            <a:pPr marL="171450" indent="-171450">
              <a:buFont typeface="Wingdings" panose="05000000000000000000" pitchFamily="2" charset="2"/>
              <a:buChar char="Ø"/>
            </a:pPr>
            <a:r>
              <a:rPr lang="en-IN" sz="1000" dirty="0"/>
              <a:t>Without intentional design and supportive infrastructure, digital mental health apps may unintentionally reinforce inequalities rather than reducing them.</a:t>
            </a:r>
          </a:p>
          <a:p>
            <a:pPr marL="171450" indent="-171450">
              <a:buFont typeface="Wingdings" panose="05000000000000000000" pitchFamily="2" charset="2"/>
              <a:buChar char="Ø"/>
            </a:pPr>
            <a:r>
              <a:rPr lang="en-IN" sz="1000" dirty="0"/>
              <a:t>Another key value is </a:t>
            </a:r>
            <a:r>
              <a:rPr lang="en-IN" sz="1000" b="1" dirty="0"/>
              <a:t>active participation</a:t>
            </a:r>
            <a:r>
              <a:rPr lang="en-IN" sz="1000" dirty="0"/>
              <a:t>. Unlike traditional clinical models where patients often take a passive role, digital mental health tools require user engagement and decision-making.</a:t>
            </a:r>
          </a:p>
          <a:p>
            <a:pPr marL="171450" indent="-171450">
              <a:buFont typeface="Wingdings" panose="05000000000000000000" pitchFamily="2" charset="2"/>
              <a:buChar char="Ø"/>
            </a:pPr>
            <a:r>
              <a:rPr lang="en-IN" sz="1000" dirty="0"/>
              <a:t> Users choose tools, set goals and interact with personalised features, reinforcing autonomy and involvement in care planning (</a:t>
            </a:r>
            <a:r>
              <a:rPr lang="en-IN" sz="1000" dirty="0" err="1"/>
              <a:t>Chiauzzi</a:t>
            </a:r>
            <a:r>
              <a:rPr lang="en-IN" sz="1000" dirty="0"/>
              <a:t> et al., 2020). This aligns with contemporary public health approaches that prioritise shared decision-making and personalised care.</a:t>
            </a:r>
          </a:p>
          <a:p>
            <a:pPr marL="171450" indent="-171450">
              <a:buFont typeface="Wingdings" panose="05000000000000000000" pitchFamily="2" charset="2"/>
              <a:buChar char="Ø"/>
            </a:pPr>
            <a:r>
              <a:rPr lang="en-IN" sz="1000" dirty="0"/>
              <a:t>Finally, digital mental health support reflects a </a:t>
            </a:r>
            <a:r>
              <a:rPr lang="en-IN" sz="1000" b="1" dirty="0"/>
              <a:t>holistic approach</a:t>
            </a:r>
            <a:r>
              <a:rPr lang="en-IN" sz="1000" dirty="0"/>
              <a:t>. Apps frequently address interrelated aspects of wellbeing including sleep hygiene, physical activity, stress, breathing, mindfulness and lifestyle factors (Morris et al., 2021).</a:t>
            </a:r>
          </a:p>
          <a:p>
            <a:pPr marL="171450" indent="-171450">
              <a:buFont typeface="Wingdings" panose="05000000000000000000" pitchFamily="2" charset="2"/>
              <a:buChar char="Ø"/>
            </a:pPr>
            <a:r>
              <a:rPr lang="en-IN" sz="1000" dirty="0"/>
              <a:t> This reflects a broad understanding of mental health, recognising that emotional wellbeing is influenced by multiple determinants, including environment, lifestyle, thoughts and social experience.</a:t>
            </a:r>
          </a:p>
          <a:p>
            <a:br>
              <a:rPr lang="en-IN" sz="1000" dirty="0"/>
            </a:br>
            <a:endParaRPr lang="en-IN" sz="1000" dirty="0"/>
          </a:p>
          <a:p>
            <a:pPr algn="just">
              <a:defRPr sz="3200" b="1"/>
            </a:pPr>
            <a:endParaRPr sz="1000" dirty="0"/>
          </a:p>
        </p:txBody>
      </p:sp>
      <p:sp>
        <p:nvSpPr>
          <p:cNvPr id="5" name="Rectangle 4"/>
          <p:cNvSpPr/>
          <p:nvPr/>
        </p:nvSpPr>
        <p:spPr>
          <a:xfrm>
            <a:off x="9190736" y="6789998"/>
            <a:ext cx="7238616" cy="1124256"/>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endParaRPr lang="en-IN" sz="1000" dirty="0"/>
          </a:p>
          <a:p>
            <a:pPr marL="171450" indent="-171450">
              <a:buFont typeface="Wingdings" panose="05000000000000000000" pitchFamily="2" charset="2"/>
              <a:buChar char="Ø"/>
            </a:pPr>
            <a:r>
              <a:rPr lang="en-IN" sz="1000" dirty="0"/>
              <a:t>Behaviour change theory plays a critical role in understanding the effectiveness of mobile mental health interventions. </a:t>
            </a:r>
          </a:p>
          <a:p>
            <a:pPr marL="171450" indent="-171450">
              <a:buFont typeface="Wingdings" panose="05000000000000000000" pitchFamily="2" charset="2"/>
              <a:buChar char="Ø"/>
            </a:pPr>
            <a:r>
              <a:rPr lang="en-IN" sz="1000" dirty="0"/>
              <a:t>Among available frameworks, </a:t>
            </a:r>
            <a:r>
              <a:rPr lang="en-IN" sz="1000" b="1" dirty="0"/>
              <a:t>Self-Determination Theory (SDT)</a:t>
            </a:r>
            <a:r>
              <a:rPr lang="en-IN" sz="1000" dirty="0"/>
              <a:t>, developed by Deci and Ryan (2000), is particularly relevant due to its emphasis on motivation and autonomy. </a:t>
            </a:r>
          </a:p>
          <a:p>
            <a:pPr marL="171450" indent="-171450">
              <a:buFont typeface="Wingdings" panose="05000000000000000000" pitchFamily="2" charset="2"/>
              <a:buChar char="Ø"/>
            </a:pPr>
            <a:r>
              <a:rPr lang="en-IN" sz="1000" dirty="0"/>
              <a:t>SDT proposes that sustained behaviour change is most likely when three key psychological needs are satisfied:</a:t>
            </a:r>
          </a:p>
          <a:p>
            <a:endParaRPr lang="en-IN" sz="1000" dirty="0"/>
          </a:p>
        </p:txBody>
      </p:sp>
      <p:sp>
        <p:nvSpPr>
          <p:cNvPr id="6" name="Rectangle 5"/>
          <p:cNvSpPr/>
          <p:nvPr/>
        </p:nvSpPr>
        <p:spPr>
          <a:xfrm>
            <a:off x="2053547" y="16987689"/>
            <a:ext cx="7092038" cy="2602349"/>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endParaRPr lang="en-IN" sz="1000" dirty="0"/>
          </a:p>
          <a:p>
            <a:pPr marL="171450" indent="-171450">
              <a:buFont typeface="Wingdings" panose="05000000000000000000" pitchFamily="2" charset="2"/>
              <a:buChar char="Ø"/>
            </a:pPr>
            <a:r>
              <a:rPr lang="en-IN" sz="1000" dirty="0"/>
              <a:t>Digital mental health apps represent a promising innovation in public mental health support for young adults experiencing anxiety and depression. Their scalability, accessibility, personalisation and alignment with behaviour change theory position them as valuable tools in addressing rising mental health needs. When informed by SDT and health promotion principles, digital mental health interventions can support empowerment, equity, participation and holistic wellbeing.</a:t>
            </a:r>
          </a:p>
          <a:p>
            <a:pPr marL="171450" indent="-171450">
              <a:buFont typeface="Wingdings" panose="05000000000000000000" pitchFamily="2" charset="2"/>
              <a:buChar char="Ø"/>
            </a:pPr>
            <a:r>
              <a:rPr lang="en-IN" sz="1000" dirty="0"/>
              <a:t>For policy, integration of validated apps into national digital health frameworks could standardise quality, ensure regulation and improve trust (NICE, 2022). Clinicians also require support to confidently recommend evidence-based apps as part of care pathways.</a:t>
            </a:r>
          </a:p>
          <a:p>
            <a:pPr marL="171450" indent="-171450">
              <a:buFont typeface="Wingdings" panose="05000000000000000000" pitchFamily="2" charset="2"/>
              <a:buChar char="Ø"/>
            </a:pPr>
            <a:r>
              <a:rPr lang="en-IN" sz="1000" dirty="0"/>
              <a:t>For education and practice, digital health literacy training could facilitate appropriate use and reduce digital exclusion. Engagement strategies must prioritise youth-appropriate design, personalisation and motivational support.</a:t>
            </a:r>
          </a:p>
          <a:p>
            <a:pPr marL="171450" indent="-171450">
              <a:buFont typeface="Wingdings" panose="05000000000000000000" pitchFamily="2" charset="2"/>
              <a:buChar char="Ø"/>
            </a:pPr>
            <a:r>
              <a:rPr lang="en-IN" sz="1000" dirty="0"/>
              <a:t>Finally, research is needed to evaluate diverse populations, long-term effects, ethical standards, real-world implementation and inclusion models.</a:t>
            </a:r>
          </a:p>
          <a:p>
            <a:pPr marL="171450" indent="-171450">
              <a:buFont typeface="Wingdings" panose="05000000000000000000" pitchFamily="2" charset="2"/>
              <a:buChar char="Ø"/>
            </a:pPr>
            <a:r>
              <a:rPr lang="en-IN" sz="1000" dirty="0"/>
              <a:t>With thoughtful governance, equitable access strategies and continued evaluation, digital mental health apps have the potential to strengthen mental health systems, complement existing services and empower young adults to manage their wellbeing effectively.</a:t>
            </a:r>
          </a:p>
          <a:p>
            <a:pPr marL="171450" indent="-171450">
              <a:buFont typeface="Wingdings" panose="05000000000000000000" pitchFamily="2" charset="2"/>
              <a:buChar char="Ø"/>
            </a:pPr>
            <a:r>
              <a:rPr lang="en-IN" sz="1000" dirty="0"/>
              <a:t> </a:t>
            </a:r>
          </a:p>
        </p:txBody>
      </p:sp>
      <p:sp>
        <p:nvSpPr>
          <p:cNvPr id="7" name="Rectangle 6"/>
          <p:cNvSpPr/>
          <p:nvPr/>
        </p:nvSpPr>
        <p:spPr>
          <a:xfrm>
            <a:off x="16431405" y="3735184"/>
            <a:ext cx="10037255" cy="2595277"/>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endParaRPr lang="en-IN" sz="1000" dirty="0"/>
          </a:p>
          <a:p>
            <a:pPr marL="171450" indent="-171450">
              <a:buFont typeface="Wingdings" panose="05000000000000000000" pitchFamily="2" charset="2"/>
              <a:buChar char="Ø"/>
            </a:pPr>
            <a:r>
              <a:rPr lang="en-IN" sz="1000" dirty="0"/>
              <a:t>Digital mental health applications have demonstrated promising outcomes across multiple studies.</a:t>
            </a:r>
          </a:p>
          <a:p>
            <a:pPr marL="171450" indent="-171450">
              <a:buFont typeface="Wingdings" panose="05000000000000000000" pitchFamily="2" charset="2"/>
              <a:buChar char="Ø"/>
            </a:pPr>
            <a:r>
              <a:rPr lang="en-IN" sz="1000" dirty="0"/>
              <a:t> Research indicates that regular app use results in clinically meaningful reductions in symptoms of mild to moderate anxiety and depression within six to eight weeks (Fleming et al., 2019). </a:t>
            </a:r>
          </a:p>
          <a:p>
            <a:pPr marL="171450" indent="-171450">
              <a:buFont typeface="Wingdings" panose="05000000000000000000" pitchFamily="2" charset="2"/>
              <a:buChar char="Ø"/>
            </a:pPr>
            <a:r>
              <a:rPr lang="en-IN" sz="1000" dirty="0"/>
              <a:t>Additional psychological benefits include improved emotional literacy, increased resilience, enhanced coping strategies, improved sleep, and reduced distress (Murray et al., 2021).</a:t>
            </a:r>
          </a:p>
          <a:p>
            <a:pPr marL="171450" indent="-171450">
              <a:buFont typeface="Wingdings" panose="05000000000000000000" pitchFamily="2" charset="2"/>
              <a:buChar char="Ø"/>
            </a:pPr>
            <a:r>
              <a:rPr lang="en-IN" sz="1000" dirty="0"/>
              <a:t>At a population level, mental health apps may offer wider public health benefits. These include:</a:t>
            </a:r>
          </a:p>
          <a:p>
            <a:pPr marL="171450" indent="-171450">
              <a:buFont typeface="Wingdings" panose="05000000000000000000" pitchFamily="2" charset="2"/>
              <a:buChar char="Ø"/>
            </a:pPr>
            <a:r>
              <a:rPr lang="en-IN" sz="1000" b="1" dirty="0"/>
              <a:t>Reduced burden on mental health services</a:t>
            </a:r>
            <a:r>
              <a:rPr lang="en-IN" sz="1000" dirty="0"/>
              <a:t> through early intervention and prevention.</a:t>
            </a:r>
          </a:p>
          <a:p>
            <a:pPr marL="171450" indent="-171450">
              <a:buFont typeface="Wingdings" panose="05000000000000000000" pitchFamily="2" charset="2"/>
              <a:buChar char="Ø"/>
            </a:pPr>
            <a:r>
              <a:rPr lang="en-IN" sz="1000" b="1" dirty="0"/>
              <a:t>Improved accessibility</a:t>
            </a:r>
            <a:r>
              <a:rPr lang="en-IN" sz="1000" dirty="0"/>
              <a:t>, particularly for underserved or remote communities.</a:t>
            </a:r>
          </a:p>
          <a:p>
            <a:pPr marL="171450" indent="-171450">
              <a:buFont typeface="Wingdings" panose="05000000000000000000" pitchFamily="2" charset="2"/>
              <a:buChar char="Ø"/>
            </a:pPr>
            <a:r>
              <a:rPr lang="en-IN" sz="1000" b="1" dirty="0"/>
              <a:t>Shift towards self-management</a:t>
            </a:r>
            <a:r>
              <a:rPr lang="en-IN" sz="1000" dirty="0"/>
              <a:t>, aligning with long-term public health sustainability goals.</a:t>
            </a:r>
          </a:p>
          <a:p>
            <a:pPr marL="171450" indent="-171450">
              <a:buFont typeface="Wingdings" panose="05000000000000000000" pitchFamily="2" charset="2"/>
              <a:buChar char="Ø"/>
            </a:pPr>
            <a:r>
              <a:rPr lang="en-IN" sz="1000" b="1" dirty="0"/>
              <a:t>Enhanced help-seeking behaviours</a:t>
            </a:r>
            <a:r>
              <a:rPr lang="en-IN" sz="1000" dirty="0"/>
              <a:t>, especially among groups that avoid face-to-face services.</a:t>
            </a:r>
          </a:p>
          <a:p>
            <a:pPr marL="171450" indent="-171450">
              <a:buFont typeface="Wingdings" panose="05000000000000000000" pitchFamily="2" charset="2"/>
              <a:buChar char="Ø"/>
            </a:pPr>
            <a:r>
              <a:rPr lang="en-IN" sz="1000" dirty="0"/>
              <a:t>However, effectiveness varies depending on frequency of engagement.</a:t>
            </a:r>
          </a:p>
          <a:p>
            <a:pPr marL="171450" indent="-171450">
              <a:buFont typeface="Wingdings" panose="05000000000000000000" pitchFamily="2" charset="2"/>
              <a:buChar char="Ø"/>
            </a:pPr>
            <a:r>
              <a:rPr lang="en-IN" sz="1000" dirty="0"/>
              <a:t> Research suggests a significant proportion of users discontinue use after the first few weeks unless the platform includes motivational and relational elements to sustain engagement (Yang et al., 2022). </a:t>
            </a:r>
          </a:p>
          <a:p>
            <a:pPr marL="171450" indent="-171450">
              <a:buFont typeface="Wingdings" panose="05000000000000000000" pitchFamily="2" charset="2"/>
              <a:buChar char="Ø"/>
            </a:pPr>
            <a:r>
              <a:rPr lang="en-IN" sz="1000" dirty="0"/>
              <a:t>Apps also have limitations for individuals with severe or crisis-level conditions, and therefore must be positioned as </a:t>
            </a:r>
            <a:r>
              <a:rPr lang="en-IN" sz="1000" b="1" dirty="0"/>
              <a:t>adjunctive rather than replacement interventions</a:t>
            </a:r>
            <a:r>
              <a:rPr lang="en-IN" sz="1000" dirty="0"/>
              <a:t> (NICE, 2022).</a:t>
            </a:r>
          </a:p>
          <a:p>
            <a:pPr marL="171450" indent="-171450">
              <a:buFont typeface="Wingdings" panose="05000000000000000000" pitchFamily="2" charset="2"/>
              <a:buChar char="Ø"/>
            </a:pPr>
            <a:r>
              <a:rPr lang="en-IN" sz="1000" dirty="0"/>
              <a:t>Ethical considerations present another challenge.</a:t>
            </a:r>
          </a:p>
          <a:p>
            <a:pPr marL="171450" indent="-171450">
              <a:buFont typeface="Wingdings" panose="05000000000000000000" pitchFamily="2" charset="2"/>
              <a:buChar char="Ø"/>
            </a:pPr>
            <a:r>
              <a:rPr lang="en-IN" sz="1000" dirty="0"/>
              <a:t> Data privacy, algorithm transparency, and safeguarding procedures require strong regulation and oversight, especially in commercial app environments (ONS, 2023). </a:t>
            </a:r>
          </a:p>
          <a:p>
            <a:pPr marL="171450" indent="-171450">
              <a:buFont typeface="Wingdings" panose="05000000000000000000" pitchFamily="2" charset="2"/>
              <a:buChar char="Ø"/>
            </a:pPr>
            <a:r>
              <a:rPr lang="en-IN" sz="1000" dirty="0"/>
              <a:t>Without governance, there is risk of misuse of psychological data and unregulated treatment claims.</a:t>
            </a:r>
          </a:p>
        </p:txBody>
      </p:sp>
      <p:sp>
        <p:nvSpPr>
          <p:cNvPr id="8" name="Rectangle 7"/>
          <p:cNvSpPr/>
          <p:nvPr/>
        </p:nvSpPr>
        <p:spPr>
          <a:xfrm>
            <a:off x="9145585" y="14785446"/>
            <a:ext cx="17362377" cy="4804591"/>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r>
              <a:rPr lang="en-US" sz="1000" dirty="0"/>
              <a:t>Bakshi, A., Bhugra, D., &amp; Aggarwal, S. (2021). Digital interventions for mental health: A systematic review of features and user engagement factors. Journal of Mental Health, 30(4), 427–438.</a:t>
            </a:r>
          </a:p>
          <a:p>
            <a:endParaRPr lang="en-US" sz="1000" dirty="0"/>
          </a:p>
          <a:p>
            <a:r>
              <a:rPr lang="en-US" sz="1000" dirty="0" err="1"/>
              <a:t>Chiauzzi</a:t>
            </a:r>
            <a:r>
              <a:rPr lang="en-US" sz="1000" dirty="0"/>
              <a:t>, E., Wicks, P., &amp; Strasburg, K. (2020). Digital self‐management tools for mental health: Design, usability, and effectiveness considerations. Digital Health, 6, 1–13</a:t>
            </a:r>
          </a:p>
          <a:p>
            <a:endParaRPr lang="en-US" sz="1000" dirty="0"/>
          </a:p>
          <a:p>
            <a:r>
              <a:rPr lang="en-US" sz="1000" dirty="0"/>
              <a:t>.Deci, E. L., &amp; Ryan, R. M. (2000). The “what” and “why” of goal pursuits: Human needs and the self-determination of behavior. Psychological Inquiry, 11(4), 227–268.</a:t>
            </a:r>
          </a:p>
          <a:p>
            <a:endParaRPr lang="en-US" sz="1000" dirty="0"/>
          </a:p>
          <a:p>
            <a:r>
              <a:rPr lang="en-US" sz="1000" dirty="0"/>
              <a:t>Fitzpatrick, K. K., Darcy, A., &amp; </a:t>
            </a:r>
            <a:r>
              <a:rPr lang="en-US" sz="1000" dirty="0" err="1"/>
              <a:t>Vierhile</a:t>
            </a:r>
            <a:r>
              <a:rPr lang="en-US" sz="1000" dirty="0"/>
              <a:t>, M. (2017). Delivering cognitive behavior therapy to young adults with symptoms of depression and anxiety using a fully automated conversational agent (</a:t>
            </a:r>
            <a:r>
              <a:rPr lang="en-US" sz="1000" dirty="0" err="1"/>
              <a:t>Woebot</a:t>
            </a:r>
            <a:r>
              <a:rPr lang="en-US" sz="1000" dirty="0"/>
              <a:t>): A randomized controlled trial. JMIR Mental Health, 4(2), e19</a:t>
            </a:r>
          </a:p>
          <a:p>
            <a:endParaRPr lang="en-US" sz="1000" dirty="0"/>
          </a:p>
          <a:p>
            <a:r>
              <a:rPr lang="en-US" sz="1000" dirty="0"/>
              <a:t>.Fleming, T., Bavin, L., Lucassen, M., Stasiak, K., Hopkins, S., &amp; Merry, S. (2019). Digital self-help interventions for mental health: Systematic review of randomized controlled trials. The Lancet Digital Health, 1(1), e12–e20.</a:t>
            </a:r>
          </a:p>
          <a:p>
            <a:endParaRPr lang="en-US" sz="1000" dirty="0"/>
          </a:p>
          <a:p>
            <a:r>
              <a:rPr lang="en-US" sz="1000" dirty="0"/>
              <a:t>Michie, S., Atkins, L., &amp; West, R. (2013). The </a:t>
            </a:r>
            <a:r>
              <a:rPr lang="en-US" sz="1000" dirty="0" err="1"/>
              <a:t>behaviour</a:t>
            </a:r>
            <a:r>
              <a:rPr lang="en-US" sz="1000" dirty="0"/>
              <a:t> change wheel: A guide to designing interventions. Silverback Publishing.</a:t>
            </a:r>
          </a:p>
          <a:p>
            <a:r>
              <a:rPr lang="en-US" sz="1000" dirty="0"/>
              <a:t>Morris, M. E., </a:t>
            </a:r>
            <a:r>
              <a:rPr lang="en-US" sz="1000" dirty="0" err="1"/>
              <a:t>Kathawala</a:t>
            </a:r>
            <a:r>
              <a:rPr lang="en-US" sz="1000" dirty="0"/>
              <a:t>, Q., Leen, T. K., Gorenstein, E. E., </a:t>
            </a:r>
            <a:r>
              <a:rPr lang="en-US" sz="1000" dirty="0" err="1"/>
              <a:t>Guilak</a:t>
            </a:r>
            <a:r>
              <a:rPr lang="en-US" sz="1000" dirty="0"/>
              <a:t>, F., </a:t>
            </a:r>
            <a:r>
              <a:rPr lang="en-US" sz="1000" dirty="0" err="1"/>
              <a:t>Labhard</a:t>
            </a:r>
            <a:r>
              <a:rPr lang="en-US" sz="1000" dirty="0"/>
              <a:t>, M., &amp; Deleeuw, W. (2021). Mobile health apps for self-management of mental health: A content analysis. JMIR mHealth and </a:t>
            </a:r>
            <a:r>
              <a:rPr lang="en-US" sz="1000" dirty="0" err="1"/>
              <a:t>uHealth</a:t>
            </a:r>
            <a:r>
              <a:rPr lang="en-US" sz="1000" dirty="0"/>
              <a:t>, 9(2), e21812</a:t>
            </a:r>
          </a:p>
          <a:p>
            <a:r>
              <a:rPr lang="en-US" sz="1000" dirty="0"/>
              <a:t>.</a:t>
            </a:r>
          </a:p>
          <a:p>
            <a:r>
              <a:rPr lang="en-US" sz="1000" dirty="0"/>
              <a:t>Murray, E., Hekler, E. B., Andersson, G., Collins, L. M., Doherty, A., Hollis, C., Rivera, D. E., West, R., &amp; Wyatt, J. C. (2021). Evaluating digital health interventions: Key questions and approaches. American Journal of Preventive Medicine, 60(5), 843–851.</a:t>
            </a:r>
          </a:p>
          <a:p>
            <a:endParaRPr lang="en-US" sz="1000" dirty="0"/>
          </a:p>
          <a:p>
            <a:r>
              <a:rPr lang="en-US" sz="1000" dirty="0"/>
              <a:t>NHS Digital. (2023). Mental Health of Children and Young People in England: Trends and summary statistics. NHS England.</a:t>
            </a:r>
          </a:p>
          <a:p>
            <a:endParaRPr lang="en-US" sz="1000" dirty="0"/>
          </a:p>
          <a:p>
            <a:r>
              <a:rPr lang="en-US" sz="1000" dirty="0"/>
              <a:t>National Institute for Health and Care Excellence (NICE). (2022). Evidence standards framework for digital health technologies. NICE</a:t>
            </a:r>
          </a:p>
          <a:p>
            <a:endParaRPr lang="en-US" sz="1000" dirty="0"/>
          </a:p>
          <a:p>
            <a:r>
              <a:rPr lang="en-US" sz="1000" dirty="0"/>
              <a:t>.Office for National Statistics (ONS). (2023). Children and young people’s mental health indicators and digital inclusion statistics. UK Government.</a:t>
            </a:r>
          </a:p>
          <a:p>
            <a:endParaRPr lang="en-US" sz="1000" dirty="0"/>
          </a:p>
          <a:p>
            <a:r>
              <a:rPr lang="en-US" sz="1000" dirty="0"/>
              <a:t>Ofcom. (2023). Online Nation: UK adults’ media use and attitudes report. </a:t>
            </a:r>
            <a:r>
              <a:rPr lang="en-US" sz="1000" dirty="0" err="1"/>
              <a:t>Ofcom.Royal</a:t>
            </a:r>
            <a:endParaRPr lang="en-US" sz="1000" dirty="0"/>
          </a:p>
          <a:p>
            <a:endParaRPr lang="en-US" sz="1000" dirty="0"/>
          </a:p>
          <a:p>
            <a:r>
              <a:rPr lang="en-US" sz="1000" dirty="0"/>
              <a:t> College of Psychiatrists. (2022). Psychiatric workforce and service pressures: Annual report. </a:t>
            </a:r>
            <a:r>
              <a:rPr lang="en-US" sz="1000" dirty="0" err="1"/>
              <a:t>RCPsych</a:t>
            </a:r>
            <a:r>
              <a:rPr lang="en-US" sz="1000" dirty="0"/>
              <a:t>.</a:t>
            </a:r>
          </a:p>
          <a:p>
            <a:endParaRPr lang="en-US" sz="1000" dirty="0"/>
          </a:p>
          <a:p>
            <a:r>
              <a:rPr lang="en-US" sz="1000" dirty="0"/>
              <a:t>World Health Organization. (1986). Ottawa charter for health promotion.</a:t>
            </a:r>
          </a:p>
          <a:p>
            <a:endParaRPr lang="en-US" sz="1000" dirty="0"/>
          </a:p>
          <a:p>
            <a:r>
              <a:rPr lang="en-US" sz="1000" dirty="0"/>
              <a:t> </a:t>
            </a:r>
            <a:r>
              <a:rPr lang="en-US" sz="1000" dirty="0" err="1"/>
              <a:t>WHO.World</a:t>
            </a:r>
            <a:r>
              <a:rPr lang="en-US" sz="1000" dirty="0"/>
              <a:t> Health Organization. (2022). World mental health report: Transforming mental health for all. WHO.</a:t>
            </a:r>
          </a:p>
          <a:p>
            <a:endParaRPr lang="en-US" sz="1000" dirty="0"/>
          </a:p>
          <a:p>
            <a:r>
              <a:rPr lang="en-US" sz="1000" dirty="0"/>
              <a:t>Yang, Y., Wyatt, T. H., &amp; Fang, J. (2022). </a:t>
            </a:r>
            <a:r>
              <a:rPr lang="en-US" sz="1000" dirty="0" err="1"/>
              <a:t>Behaviour</a:t>
            </a:r>
            <a:r>
              <a:rPr lang="en-US" sz="1000" dirty="0"/>
              <a:t> change techniques used in digital mental health apps: A systematic review. Journal of Medical Internet Research, 24(8), e35470.</a:t>
            </a:r>
            <a:endParaRPr lang="en-IN" sz="1000" dirty="0"/>
          </a:p>
        </p:txBody>
      </p:sp>
      <p:sp>
        <p:nvSpPr>
          <p:cNvPr id="26" name="Rectangle 25">
            <a:extLst>
              <a:ext uri="{FF2B5EF4-FFF2-40B4-BE49-F238E27FC236}">
                <a16:creationId xmlns:a16="http://schemas.microsoft.com/office/drawing/2014/main" id="{EC97E07F-805F-B621-3A65-24CB3495B1D6}"/>
              </a:ext>
            </a:extLst>
          </p:cNvPr>
          <p:cNvSpPr/>
          <p:nvPr/>
        </p:nvSpPr>
        <p:spPr>
          <a:xfrm>
            <a:off x="2034350" y="6000661"/>
            <a:ext cx="7137188" cy="804830"/>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a:p>
        </p:txBody>
      </p:sp>
      <p:sp>
        <p:nvSpPr>
          <p:cNvPr id="27" name="TextBox 26">
            <a:extLst>
              <a:ext uri="{FF2B5EF4-FFF2-40B4-BE49-F238E27FC236}">
                <a16:creationId xmlns:a16="http://schemas.microsoft.com/office/drawing/2014/main" id="{B2ECB9CF-1690-C0ED-C6FD-A91D9C66DE10}"/>
              </a:ext>
            </a:extLst>
          </p:cNvPr>
          <p:cNvSpPr txBox="1"/>
          <p:nvPr/>
        </p:nvSpPr>
        <p:spPr>
          <a:xfrm>
            <a:off x="3526764" y="6153083"/>
            <a:ext cx="2775568" cy="440442"/>
          </a:xfrm>
          <a:prstGeom prst="rect">
            <a:avLst/>
          </a:prstGeom>
          <a:noFill/>
        </p:spPr>
        <p:txBody>
          <a:bodyPr wrap="none" rtlCol="0">
            <a:spAutoFit/>
          </a:bodyPr>
          <a:lstStyle/>
          <a:p>
            <a:r>
              <a:rPr lang="en-GB" sz="2262" b="1" dirty="0"/>
              <a:t>            BACKGROUND </a:t>
            </a:r>
            <a:endParaRPr lang="en-IN" sz="2262" b="1" dirty="0"/>
          </a:p>
        </p:txBody>
      </p:sp>
      <p:sp>
        <p:nvSpPr>
          <p:cNvPr id="29" name="Rectangle 28">
            <a:extLst>
              <a:ext uri="{FF2B5EF4-FFF2-40B4-BE49-F238E27FC236}">
                <a16:creationId xmlns:a16="http://schemas.microsoft.com/office/drawing/2014/main" id="{7CB5E1E1-22B0-CAC7-A75D-118DD4A1E19F}"/>
              </a:ext>
            </a:extLst>
          </p:cNvPr>
          <p:cNvSpPr/>
          <p:nvPr/>
        </p:nvSpPr>
        <p:spPr>
          <a:xfrm>
            <a:off x="2034350" y="10659762"/>
            <a:ext cx="7130431" cy="92832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697"/>
          </a:p>
        </p:txBody>
      </p:sp>
      <p:sp>
        <p:nvSpPr>
          <p:cNvPr id="30" name="TextBox 29">
            <a:extLst>
              <a:ext uri="{FF2B5EF4-FFF2-40B4-BE49-F238E27FC236}">
                <a16:creationId xmlns:a16="http://schemas.microsoft.com/office/drawing/2014/main" id="{6674E2E7-3E3A-47C6-8735-DD6B3CE2B61F}"/>
              </a:ext>
            </a:extLst>
          </p:cNvPr>
          <p:cNvSpPr txBox="1"/>
          <p:nvPr/>
        </p:nvSpPr>
        <p:spPr>
          <a:xfrm>
            <a:off x="1885717" y="10879983"/>
            <a:ext cx="7279064" cy="933654"/>
          </a:xfrm>
          <a:prstGeom prst="rect">
            <a:avLst/>
          </a:prstGeom>
          <a:noFill/>
        </p:spPr>
        <p:txBody>
          <a:bodyPr wrap="square" rtlCol="0">
            <a:spAutoFit/>
          </a:bodyPr>
          <a:lstStyle/>
          <a:p>
            <a:r>
              <a:rPr lang="en-IN" sz="3770" b="1" dirty="0"/>
              <a:t>   </a:t>
            </a:r>
            <a:r>
              <a:rPr lang="en-IN" sz="2262" b="1" dirty="0"/>
              <a:t>HEALTH PROMOTION VALUES &amp; PRINCIPLES</a:t>
            </a:r>
          </a:p>
          <a:p>
            <a:endParaRPr lang="en-IN" sz="1697" dirty="0"/>
          </a:p>
        </p:txBody>
      </p:sp>
      <p:sp>
        <p:nvSpPr>
          <p:cNvPr id="34" name="Rectangle 33">
            <a:extLst>
              <a:ext uri="{FF2B5EF4-FFF2-40B4-BE49-F238E27FC236}">
                <a16:creationId xmlns:a16="http://schemas.microsoft.com/office/drawing/2014/main" id="{C1BFC940-44D3-3C58-DCE4-D8E22E2E948C}"/>
              </a:ext>
            </a:extLst>
          </p:cNvPr>
          <p:cNvSpPr/>
          <p:nvPr/>
        </p:nvSpPr>
        <p:spPr>
          <a:xfrm>
            <a:off x="9159241" y="5985168"/>
            <a:ext cx="7272164" cy="804830"/>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dirty="0"/>
          </a:p>
        </p:txBody>
      </p:sp>
      <p:sp>
        <p:nvSpPr>
          <p:cNvPr id="36" name="TextBox 35">
            <a:extLst>
              <a:ext uri="{FF2B5EF4-FFF2-40B4-BE49-F238E27FC236}">
                <a16:creationId xmlns:a16="http://schemas.microsoft.com/office/drawing/2014/main" id="{B5C8E7D6-EE03-1BBC-C5B4-97A7C2061BDB}"/>
              </a:ext>
            </a:extLst>
          </p:cNvPr>
          <p:cNvSpPr txBox="1"/>
          <p:nvPr/>
        </p:nvSpPr>
        <p:spPr>
          <a:xfrm>
            <a:off x="9205107" y="6100581"/>
            <a:ext cx="7238616" cy="646331"/>
          </a:xfrm>
          <a:prstGeom prst="rect">
            <a:avLst/>
          </a:prstGeom>
          <a:noFill/>
        </p:spPr>
        <p:txBody>
          <a:bodyPr wrap="square" rtlCol="0">
            <a:spAutoFit/>
          </a:bodyPr>
          <a:lstStyle/>
          <a:p>
            <a:r>
              <a:rPr lang="en-IN" b="1" dirty="0"/>
              <a:t>Behaviour Change Theory: Application of Self-Determination Theory (SDT)</a:t>
            </a:r>
            <a:endParaRPr lang="en-IN" dirty="0"/>
          </a:p>
        </p:txBody>
      </p:sp>
      <p:sp>
        <p:nvSpPr>
          <p:cNvPr id="38" name="Rectangle 37">
            <a:extLst>
              <a:ext uri="{FF2B5EF4-FFF2-40B4-BE49-F238E27FC236}">
                <a16:creationId xmlns:a16="http://schemas.microsoft.com/office/drawing/2014/main" id="{3D5B07BB-4062-5513-9A3E-6DEC6F13599B}"/>
              </a:ext>
            </a:extLst>
          </p:cNvPr>
          <p:cNvSpPr/>
          <p:nvPr/>
        </p:nvSpPr>
        <p:spPr>
          <a:xfrm>
            <a:off x="9171538" y="13840900"/>
            <a:ext cx="17385409" cy="981887"/>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a:p>
        </p:txBody>
      </p:sp>
      <p:sp>
        <p:nvSpPr>
          <p:cNvPr id="44" name="Rectangle 43">
            <a:extLst>
              <a:ext uri="{FF2B5EF4-FFF2-40B4-BE49-F238E27FC236}">
                <a16:creationId xmlns:a16="http://schemas.microsoft.com/office/drawing/2014/main" id="{264A4B43-D388-91A8-928F-6C5A53882F11}"/>
              </a:ext>
            </a:extLst>
          </p:cNvPr>
          <p:cNvSpPr/>
          <p:nvPr/>
        </p:nvSpPr>
        <p:spPr>
          <a:xfrm>
            <a:off x="2011319" y="16062016"/>
            <a:ext cx="7169734" cy="949385"/>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dirty="0"/>
          </a:p>
        </p:txBody>
      </p:sp>
      <p:sp>
        <p:nvSpPr>
          <p:cNvPr id="45" name="TextBox 44">
            <a:extLst>
              <a:ext uri="{FF2B5EF4-FFF2-40B4-BE49-F238E27FC236}">
                <a16:creationId xmlns:a16="http://schemas.microsoft.com/office/drawing/2014/main" id="{0EE3D503-82E3-9CCB-DB0C-E8F048E88E72}"/>
              </a:ext>
            </a:extLst>
          </p:cNvPr>
          <p:cNvSpPr txBox="1"/>
          <p:nvPr/>
        </p:nvSpPr>
        <p:spPr>
          <a:xfrm>
            <a:off x="4200620" y="16327026"/>
            <a:ext cx="1783309" cy="440442"/>
          </a:xfrm>
          <a:prstGeom prst="rect">
            <a:avLst/>
          </a:prstGeom>
          <a:noFill/>
        </p:spPr>
        <p:txBody>
          <a:bodyPr wrap="none" rtlCol="0">
            <a:spAutoFit/>
          </a:bodyPr>
          <a:lstStyle/>
          <a:p>
            <a:r>
              <a:rPr lang="en-GB" sz="2262" b="1" dirty="0"/>
              <a:t>CONCLUSION</a:t>
            </a:r>
            <a:endParaRPr lang="en-IN" sz="2262" b="1" dirty="0"/>
          </a:p>
        </p:txBody>
      </p:sp>
      <p:sp>
        <p:nvSpPr>
          <p:cNvPr id="46" name="Rectangle 45">
            <a:extLst>
              <a:ext uri="{FF2B5EF4-FFF2-40B4-BE49-F238E27FC236}">
                <a16:creationId xmlns:a16="http://schemas.microsoft.com/office/drawing/2014/main" id="{61B07B47-AE57-4C15-5CE4-709005870DF6}"/>
              </a:ext>
            </a:extLst>
          </p:cNvPr>
          <p:cNvSpPr/>
          <p:nvPr/>
        </p:nvSpPr>
        <p:spPr>
          <a:xfrm>
            <a:off x="16050552" y="2753297"/>
            <a:ext cx="10424865" cy="981887"/>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a:p>
        </p:txBody>
      </p:sp>
      <p:sp>
        <p:nvSpPr>
          <p:cNvPr id="53" name="TextBox 52">
            <a:extLst>
              <a:ext uri="{FF2B5EF4-FFF2-40B4-BE49-F238E27FC236}">
                <a16:creationId xmlns:a16="http://schemas.microsoft.com/office/drawing/2014/main" id="{A65A3104-4E70-40C4-4C80-DD410353067E}"/>
              </a:ext>
            </a:extLst>
          </p:cNvPr>
          <p:cNvSpPr txBox="1"/>
          <p:nvPr/>
        </p:nvSpPr>
        <p:spPr>
          <a:xfrm>
            <a:off x="16309777" y="14188708"/>
            <a:ext cx="1619354" cy="440442"/>
          </a:xfrm>
          <a:prstGeom prst="rect">
            <a:avLst/>
          </a:prstGeom>
          <a:noFill/>
        </p:spPr>
        <p:txBody>
          <a:bodyPr wrap="none" rtlCol="0">
            <a:spAutoFit/>
          </a:bodyPr>
          <a:lstStyle/>
          <a:p>
            <a:r>
              <a:rPr lang="en-GB" sz="2262" b="1" dirty="0"/>
              <a:t>REFERENCE </a:t>
            </a:r>
            <a:endParaRPr lang="en-IN" sz="2262" b="1" dirty="0"/>
          </a:p>
        </p:txBody>
      </p:sp>
      <p:sp>
        <p:nvSpPr>
          <p:cNvPr id="54" name="TextBox 53">
            <a:extLst>
              <a:ext uri="{FF2B5EF4-FFF2-40B4-BE49-F238E27FC236}">
                <a16:creationId xmlns:a16="http://schemas.microsoft.com/office/drawing/2014/main" id="{2367423F-5559-9437-4A27-D47AF96023CE}"/>
              </a:ext>
            </a:extLst>
          </p:cNvPr>
          <p:cNvSpPr txBox="1"/>
          <p:nvPr/>
        </p:nvSpPr>
        <p:spPr>
          <a:xfrm>
            <a:off x="19783456" y="3075818"/>
            <a:ext cx="2865208" cy="701602"/>
          </a:xfrm>
          <a:prstGeom prst="rect">
            <a:avLst/>
          </a:prstGeom>
          <a:noFill/>
        </p:spPr>
        <p:txBody>
          <a:bodyPr wrap="none" rtlCol="0">
            <a:spAutoFit/>
          </a:bodyPr>
          <a:lstStyle/>
          <a:p>
            <a:r>
              <a:rPr lang="en-IN" sz="2262" b="1" dirty="0"/>
              <a:t>EXPECTED OUTCOMES</a:t>
            </a:r>
          </a:p>
          <a:p>
            <a:endParaRPr lang="en-IN" sz="1697" dirty="0"/>
          </a:p>
        </p:txBody>
      </p:sp>
      <p:sp>
        <p:nvSpPr>
          <p:cNvPr id="57" name="TextBox 56">
            <a:extLst>
              <a:ext uri="{FF2B5EF4-FFF2-40B4-BE49-F238E27FC236}">
                <a16:creationId xmlns:a16="http://schemas.microsoft.com/office/drawing/2014/main" id="{7BD33050-8540-AF4E-179E-BD544E15A13D}"/>
              </a:ext>
            </a:extLst>
          </p:cNvPr>
          <p:cNvSpPr txBox="1"/>
          <p:nvPr/>
        </p:nvSpPr>
        <p:spPr>
          <a:xfrm>
            <a:off x="11469172" y="1941123"/>
            <a:ext cx="482824" cy="523220"/>
          </a:xfrm>
          <a:prstGeom prst="rect">
            <a:avLst/>
          </a:prstGeom>
          <a:noFill/>
        </p:spPr>
        <p:txBody>
          <a:bodyPr wrap="none" rtlCol="0">
            <a:spAutoFit/>
          </a:bodyPr>
          <a:lstStyle/>
          <a:p>
            <a:r>
              <a:rPr lang="en-GB" sz="2800" b="1" kern="100" dirty="0">
                <a:latin typeface="Arial" panose="020B0604020202020204" pitchFamily="34" charset="0"/>
                <a:ea typeface="Calibri" panose="020F0502020204030204" pitchFamily="34" charset="0"/>
                <a:cs typeface="Arial" panose="020B0604020202020204" pitchFamily="34" charset="0"/>
              </a:rPr>
              <a:t>   </a:t>
            </a:r>
            <a:endParaRPr lang="en-IN" sz="2400" dirty="0"/>
          </a:p>
        </p:txBody>
      </p:sp>
      <p:graphicFrame>
        <p:nvGraphicFramePr>
          <p:cNvPr id="9" name="Table 8">
            <a:extLst>
              <a:ext uri="{FF2B5EF4-FFF2-40B4-BE49-F238E27FC236}">
                <a16:creationId xmlns:a16="http://schemas.microsoft.com/office/drawing/2014/main" id="{32A64DA5-272F-80E2-D1D7-D3D2448F81E4}"/>
              </a:ext>
            </a:extLst>
          </p:cNvPr>
          <p:cNvGraphicFramePr>
            <a:graphicFrameLocks noGrp="1"/>
          </p:cNvGraphicFramePr>
          <p:nvPr>
            <p:extLst>
              <p:ext uri="{D42A27DB-BD31-4B8C-83A1-F6EECF244321}">
                <p14:modId xmlns:p14="http://schemas.microsoft.com/office/powerpoint/2010/main" val="3687821040"/>
              </p:ext>
            </p:extLst>
          </p:nvPr>
        </p:nvGraphicFramePr>
        <p:xfrm>
          <a:off x="9190736" y="7930590"/>
          <a:ext cx="7226298" cy="2696928"/>
        </p:xfrm>
        <a:graphic>
          <a:graphicData uri="http://schemas.openxmlformats.org/drawingml/2006/table">
            <a:tbl>
              <a:tblPr firstRow="1" firstCol="1" bandRow="1">
                <a:tableStyleId>{5C22544A-7EE6-4342-B048-85BDC9FD1C3A}</a:tableStyleId>
              </a:tblPr>
              <a:tblGrid>
                <a:gridCol w="2408766">
                  <a:extLst>
                    <a:ext uri="{9D8B030D-6E8A-4147-A177-3AD203B41FA5}">
                      <a16:colId xmlns:a16="http://schemas.microsoft.com/office/drawing/2014/main" val="941434219"/>
                    </a:ext>
                  </a:extLst>
                </a:gridCol>
                <a:gridCol w="2408766">
                  <a:extLst>
                    <a:ext uri="{9D8B030D-6E8A-4147-A177-3AD203B41FA5}">
                      <a16:colId xmlns:a16="http://schemas.microsoft.com/office/drawing/2014/main" val="122704440"/>
                    </a:ext>
                  </a:extLst>
                </a:gridCol>
                <a:gridCol w="2408766">
                  <a:extLst>
                    <a:ext uri="{9D8B030D-6E8A-4147-A177-3AD203B41FA5}">
                      <a16:colId xmlns:a16="http://schemas.microsoft.com/office/drawing/2014/main" val="3061804935"/>
                    </a:ext>
                  </a:extLst>
                </a:gridCol>
              </a:tblGrid>
              <a:tr h="674232">
                <a:tc>
                  <a:txBody>
                    <a:bodyPr/>
                    <a:lstStyle/>
                    <a:p>
                      <a:pPr>
                        <a:lnSpc>
                          <a:spcPct val="107000"/>
                        </a:lnSpc>
                        <a:spcAft>
                          <a:spcPts val="800"/>
                        </a:spcAft>
                        <a:buNone/>
                      </a:pPr>
                      <a:r>
                        <a:rPr lang="en-IN" sz="1100" kern="100" dirty="0">
                          <a:effectLst/>
                        </a:rPr>
                        <a:t>                  SDT Element</a:t>
                      </a:r>
                      <a:endParaRPr lang="en-IN" sz="1100" kern="100" dirty="0">
                        <a:effectLst/>
                        <a:latin typeface="Calibri" panose="020F0502020204030204" pitchFamily="34" charset="0"/>
                        <a:ea typeface="Calibri" panose="020F0502020204030204" pitchFamily="34" charset="0"/>
                        <a:cs typeface="Shruti" panose="020B0502040204020203" pitchFamily="34" charset="0"/>
                      </a:endParaRPr>
                    </a:p>
                  </a:txBody>
                  <a:tcPr marL="9525" marR="9525" marT="9525" marB="9525" anchor="ctr"/>
                </a:tc>
                <a:tc>
                  <a:txBody>
                    <a:bodyPr/>
                    <a:lstStyle/>
                    <a:p>
                      <a:pPr>
                        <a:lnSpc>
                          <a:spcPct val="107000"/>
                        </a:lnSpc>
                        <a:spcAft>
                          <a:spcPts val="800"/>
                        </a:spcAft>
                        <a:buNone/>
                      </a:pPr>
                      <a:r>
                        <a:rPr lang="en-IN" sz="1100" kern="100" dirty="0">
                          <a:effectLst/>
                        </a:rPr>
                        <a:t>                  Explanation</a:t>
                      </a:r>
                      <a:endParaRPr lang="en-IN" sz="1100" kern="100" dirty="0">
                        <a:effectLst/>
                        <a:latin typeface="Calibri" panose="020F0502020204030204" pitchFamily="34" charset="0"/>
                        <a:ea typeface="Calibri" panose="020F0502020204030204" pitchFamily="34" charset="0"/>
                        <a:cs typeface="Shruti" panose="020B0502040204020203" pitchFamily="34" charset="0"/>
                      </a:endParaRPr>
                    </a:p>
                  </a:txBody>
                  <a:tcPr marL="9525" marR="9525" marT="9525" marB="9525" anchor="ctr"/>
                </a:tc>
                <a:tc>
                  <a:txBody>
                    <a:bodyPr/>
                    <a:lstStyle/>
                    <a:p>
                      <a:pPr>
                        <a:lnSpc>
                          <a:spcPct val="107000"/>
                        </a:lnSpc>
                        <a:spcAft>
                          <a:spcPts val="800"/>
                        </a:spcAft>
                        <a:buNone/>
                      </a:pPr>
                      <a:r>
                        <a:rPr lang="en-IN" sz="1100" kern="100" dirty="0">
                          <a:effectLst/>
                        </a:rPr>
                        <a:t>     Example in Mental Health Apps </a:t>
                      </a:r>
                      <a:endParaRPr lang="en-IN" sz="1100" kern="100" dirty="0">
                        <a:effectLst/>
                        <a:latin typeface="Calibri" panose="020F0502020204030204" pitchFamily="34" charset="0"/>
                        <a:ea typeface="Calibri" panose="020F0502020204030204" pitchFamily="34" charset="0"/>
                        <a:cs typeface="Shruti" panose="020B0502040204020203" pitchFamily="34" charset="0"/>
                      </a:endParaRPr>
                    </a:p>
                  </a:txBody>
                  <a:tcPr marL="9525" marR="9525" marT="9525" marB="9525" anchor="ctr"/>
                </a:tc>
                <a:extLst>
                  <a:ext uri="{0D108BD9-81ED-4DB2-BD59-A6C34878D82A}">
                    <a16:rowId xmlns:a16="http://schemas.microsoft.com/office/drawing/2014/main" val="4221423574"/>
                  </a:ext>
                </a:extLst>
              </a:tr>
              <a:tr h="674232">
                <a:tc>
                  <a:txBody>
                    <a:bodyPr/>
                    <a:lstStyle/>
                    <a:p>
                      <a:pPr>
                        <a:lnSpc>
                          <a:spcPct val="107000"/>
                        </a:lnSpc>
                        <a:spcAft>
                          <a:spcPts val="800"/>
                        </a:spcAft>
                        <a:buNone/>
                      </a:pPr>
                      <a:r>
                        <a:rPr lang="en-IN" sz="1100" kern="100" dirty="0">
                          <a:effectLst/>
                        </a:rPr>
                        <a:t>                     Autonomy</a:t>
                      </a:r>
                      <a:endParaRPr lang="en-IN" sz="1100" kern="100" dirty="0">
                        <a:effectLst/>
                        <a:latin typeface="Calibri" panose="020F0502020204030204" pitchFamily="34" charset="0"/>
                        <a:ea typeface="Calibri" panose="020F0502020204030204" pitchFamily="34" charset="0"/>
                        <a:cs typeface="Shruti" panose="020B0502040204020203" pitchFamily="34" charset="0"/>
                      </a:endParaRPr>
                    </a:p>
                  </a:txBody>
                  <a:tcPr marL="9525" marR="9525" marT="9525" marB="9525" anchor="ctr"/>
                </a:tc>
                <a:tc>
                  <a:txBody>
                    <a:bodyPr/>
                    <a:lstStyle/>
                    <a:p>
                      <a:pPr>
                        <a:lnSpc>
                          <a:spcPct val="107000"/>
                        </a:lnSpc>
                        <a:spcAft>
                          <a:spcPts val="800"/>
                        </a:spcAft>
                        <a:buNone/>
                      </a:pPr>
                      <a:r>
                        <a:rPr lang="en-IN" sz="1100" kern="100" dirty="0">
                          <a:effectLst/>
                        </a:rPr>
                        <a:t>      Feeling self-directed and in control</a:t>
                      </a:r>
                      <a:endParaRPr lang="en-IN" sz="1100" kern="100" dirty="0">
                        <a:effectLst/>
                        <a:latin typeface="Calibri" panose="020F0502020204030204" pitchFamily="34" charset="0"/>
                        <a:ea typeface="Calibri" panose="020F0502020204030204" pitchFamily="34" charset="0"/>
                        <a:cs typeface="Shruti" panose="020B0502040204020203" pitchFamily="34" charset="0"/>
                      </a:endParaRPr>
                    </a:p>
                  </a:txBody>
                  <a:tcPr marL="9525" marR="9525" marT="9525" marB="9525" anchor="ctr"/>
                </a:tc>
                <a:tc>
                  <a:txBody>
                    <a:bodyPr/>
                    <a:lstStyle/>
                    <a:p>
                      <a:pPr>
                        <a:lnSpc>
                          <a:spcPct val="107000"/>
                        </a:lnSpc>
                        <a:spcAft>
                          <a:spcPts val="800"/>
                        </a:spcAft>
                        <a:buNone/>
                      </a:pPr>
                      <a:r>
                        <a:rPr lang="en-IN" sz="1100" kern="100" dirty="0">
                          <a:effectLst/>
                        </a:rPr>
                        <a:t>User selects content and pacing; flexible access</a:t>
                      </a:r>
                      <a:endParaRPr lang="en-IN" sz="1100" kern="100" dirty="0">
                        <a:effectLst/>
                        <a:latin typeface="Calibri" panose="020F0502020204030204" pitchFamily="34" charset="0"/>
                        <a:ea typeface="Calibri" panose="020F0502020204030204" pitchFamily="34" charset="0"/>
                        <a:cs typeface="Shruti" panose="020B0502040204020203" pitchFamily="34" charset="0"/>
                      </a:endParaRPr>
                    </a:p>
                  </a:txBody>
                  <a:tcPr marL="9525" marR="9525" marT="9525" marB="9525" anchor="ctr"/>
                </a:tc>
                <a:extLst>
                  <a:ext uri="{0D108BD9-81ED-4DB2-BD59-A6C34878D82A}">
                    <a16:rowId xmlns:a16="http://schemas.microsoft.com/office/drawing/2014/main" val="371347472"/>
                  </a:ext>
                </a:extLst>
              </a:tr>
              <a:tr h="674232">
                <a:tc>
                  <a:txBody>
                    <a:bodyPr/>
                    <a:lstStyle/>
                    <a:p>
                      <a:pPr>
                        <a:lnSpc>
                          <a:spcPct val="107000"/>
                        </a:lnSpc>
                        <a:spcAft>
                          <a:spcPts val="800"/>
                        </a:spcAft>
                        <a:buNone/>
                      </a:pPr>
                      <a:r>
                        <a:rPr lang="en-IN" sz="1100" kern="100" dirty="0">
                          <a:effectLst/>
                        </a:rPr>
                        <a:t>                    Competence</a:t>
                      </a:r>
                      <a:endParaRPr lang="en-IN" sz="1100" kern="100" dirty="0">
                        <a:effectLst/>
                        <a:latin typeface="Calibri" panose="020F0502020204030204" pitchFamily="34" charset="0"/>
                        <a:ea typeface="Calibri" panose="020F0502020204030204" pitchFamily="34" charset="0"/>
                        <a:cs typeface="Shruti" panose="020B0502040204020203" pitchFamily="34" charset="0"/>
                      </a:endParaRPr>
                    </a:p>
                  </a:txBody>
                  <a:tcPr marL="9525" marR="9525" marT="9525" marB="9525" anchor="ctr"/>
                </a:tc>
                <a:tc>
                  <a:txBody>
                    <a:bodyPr/>
                    <a:lstStyle/>
                    <a:p>
                      <a:pPr>
                        <a:lnSpc>
                          <a:spcPct val="107000"/>
                        </a:lnSpc>
                        <a:spcAft>
                          <a:spcPts val="800"/>
                        </a:spcAft>
                        <a:buNone/>
                      </a:pPr>
                      <a:r>
                        <a:rPr lang="en-IN" sz="1100" kern="100" dirty="0">
                          <a:effectLst/>
                        </a:rPr>
                        <a:t>         Feeling capable and improving</a:t>
                      </a:r>
                      <a:endParaRPr lang="en-IN" sz="1100" kern="100" dirty="0">
                        <a:effectLst/>
                        <a:latin typeface="Calibri" panose="020F0502020204030204" pitchFamily="34" charset="0"/>
                        <a:ea typeface="Calibri" panose="020F0502020204030204" pitchFamily="34" charset="0"/>
                        <a:cs typeface="Shruti" panose="020B0502040204020203" pitchFamily="34" charset="0"/>
                      </a:endParaRPr>
                    </a:p>
                  </a:txBody>
                  <a:tcPr marL="9525" marR="9525" marT="9525" marB="9525" anchor="ctr"/>
                </a:tc>
                <a:tc>
                  <a:txBody>
                    <a:bodyPr/>
                    <a:lstStyle/>
                    <a:p>
                      <a:pPr>
                        <a:lnSpc>
                          <a:spcPct val="107000"/>
                        </a:lnSpc>
                        <a:spcAft>
                          <a:spcPts val="800"/>
                        </a:spcAft>
                        <a:buNone/>
                      </a:pPr>
                      <a:r>
                        <a:rPr lang="en-IN" sz="1100" kern="100">
                          <a:effectLst/>
                        </a:rPr>
                        <a:t>Progress tracking, habit streaks, skill modules</a:t>
                      </a:r>
                      <a:endParaRPr lang="en-IN" sz="1100" kern="100">
                        <a:effectLst/>
                        <a:latin typeface="Calibri" panose="020F0502020204030204" pitchFamily="34" charset="0"/>
                        <a:ea typeface="Calibri" panose="020F0502020204030204" pitchFamily="34" charset="0"/>
                        <a:cs typeface="Shruti" panose="020B0502040204020203" pitchFamily="34" charset="0"/>
                      </a:endParaRPr>
                    </a:p>
                  </a:txBody>
                  <a:tcPr marL="9525" marR="9525" marT="9525" marB="9525" anchor="ctr"/>
                </a:tc>
                <a:extLst>
                  <a:ext uri="{0D108BD9-81ED-4DB2-BD59-A6C34878D82A}">
                    <a16:rowId xmlns:a16="http://schemas.microsoft.com/office/drawing/2014/main" val="3958461345"/>
                  </a:ext>
                </a:extLst>
              </a:tr>
              <a:tr h="674232">
                <a:tc>
                  <a:txBody>
                    <a:bodyPr/>
                    <a:lstStyle/>
                    <a:p>
                      <a:pPr>
                        <a:lnSpc>
                          <a:spcPct val="107000"/>
                        </a:lnSpc>
                        <a:spcAft>
                          <a:spcPts val="800"/>
                        </a:spcAft>
                        <a:buNone/>
                      </a:pPr>
                      <a:r>
                        <a:rPr lang="en-IN" sz="1100" kern="100" dirty="0">
                          <a:effectLst/>
                        </a:rPr>
                        <a:t>                     Relatedness</a:t>
                      </a:r>
                      <a:endParaRPr lang="en-IN" sz="1100" kern="100" dirty="0">
                        <a:effectLst/>
                        <a:latin typeface="Calibri" panose="020F0502020204030204" pitchFamily="34" charset="0"/>
                        <a:ea typeface="Calibri" panose="020F0502020204030204" pitchFamily="34" charset="0"/>
                        <a:cs typeface="Shruti" panose="020B0502040204020203" pitchFamily="34" charset="0"/>
                      </a:endParaRPr>
                    </a:p>
                  </a:txBody>
                  <a:tcPr marL="9525" marR="9525" marT="9525" marB="9525" anchor="ctr"/>
                </a:tc>
                <a:tc>
                  <a:txBody>
                    <a:bodyPr/>
                    <a:lstStyle/>
                    <a:p>
                      <a:pPr>
                        <a:lnSpc>
                          <a:spcPct val="107000"/>
                        </a:lnSpc>
                        <a:spcAft>
                          <a:spcPts val="800"/>
                        </a:spcAft>
                        <a:buNone/>
                      </a:pPr>
                      <a:r>
                        <a:rPr lang="en-IN" sz="1100" kern="100" dirty="0">
                          <a:effectLst/>
                        </a:rPr>
                        <a:t>        Feeling supported and connected</a:t>
                      </a:r>
                      <a:endParaRPr lang="en-IN" sz="1100" kern="100" dirty="0">
                        <a:effectLst/>
                        <a:latin typeface="Calibri" panose="020F0502020204030204" pitchFamily="34" charset="0"/>
                        <a:ea typeface="Calibri" panose="020F0502020204030204" pitchFamily="34" charset="0"/>
                        <a:cs typeface="Shruti" panose="020B0502040204020203" pitchFamily="34" charset="0"/>
                      </a:endParaRPr>
                    </a:p>
                  </a:txBody>
                  <a:tcPr marL="9525" marR="9525" marT="9525" marB="9525" anchor="ctr"/>
                </a:tc>
                <a:tc>
                  <a:txBody>
                    <a:bodyPr/>
                    <a:lstStyle/>
                    <a:p>
                      <a:pPr>
                        <a:lnSpc>
                          <a:spcPct val="107000"/>
                        </a:lnSpc>
                        <a:spcAft>
                          <a:spcPts val="800"/>
                        </a:spcAft>
                        <a:buNone/>
                      </a:pPr>
                      <a:r>
                        <a:rPr lang="en-IN" sz="1100" kern="100" dirty="0">
                          <a:effectLst/>
                        </a:rPr>
                        <a:t>Peer networks, supportive messages, AI chatbots</a:t>
                      </a:r>
                      <a:endParaRPr lang="en-IN" sz="1100" kern="100" dirty="0">
                        <a:effectLst/>
                        <a:latin typeface="Calibri" panose="020F0502020204030204" pitchFamily="34" charset="0"/>
                        <a:ea typeface="Calibri" panose="020F0502020204030204" pitchFamily="34" charset="0"/>
                        <a:cs typeface="Shruti" panose="020B0502040204020203" pitchFamily="34" charset="0"/>
                      </a:endParaRPr>
                    </a:p>
                  </a:txBody>
                  <a:tcPr marL="9525" marR="9525" marT="9525" marB="9525" anchor="ctr"/>
                </a:tc>
                <a:extLst>
                  <a:ext uri="{0D108BD9-81ED-4DB2-BD59-A6C34878D82A}">
                    <a16:rowId xmlns:a16="http://schemas.microsoft.com/office/drawing/2014/main" val="484639315"/>
                  </a:ext>
                </a:extLst>
              </a:tr>
            </a:tbl>
          </a:graphicData>
        </a:graphic>
      </p:graphicFrame>
      <p:pic>
        <p:nvPicPr>
          <p:cNvPr id="11" name="Picture 16" descr="Why is America so sad? And where do we find joy?">
            <a:extLst>
              <a:ext uri="{FF2B5EF4-FFF2-40B4-BE49-F238E27FC236}">
                <a16:creationId xmlns:a16="http://schemas.microsoft.com/office/drawing/2014/main" id="{16D05F2C-1D97-70F6-40EB-E65D31D288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0303" y="2551300"/>
            <a:ext cx="14371101" cy="338156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2" descr="Young woman suffering from a severe depression/anxiety (color toned ...">
            <a:extLst>
              <a:ext uri="{FF2B5EF4-FFF2-40B4-BE49-F238E27FC236}">
                <a16:creationId xmlns:a16="http://schemas.microsoft.com/office/drawing/2014/main" id="{B1206374-E43D-2286-D3B3-2C577DD567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431405" y="6401963"/>
            <a:ext cx="10044012" cy="743893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Depression vs Anxiety | Know the Difference Between Both">
            <a:extLst>
              <a:ext uri="{FF2B5EF4-FFF2-40B4-BE49-F238E27FC236}">
                <a16:creationId xmlns:a16="http://schemas.microsoft.com/office/drawing/2014/main" id="{F5DEAC88-8CBC-22BF-16F9-49216188C64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55821" y="10627519"/>
            <a:ext cx="7137189" cy="31879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618</TotalTime>
  <Words>2038</Words>
  <Application>Microsoft Office PowerPoint</Application>
  <PresentationFormat>Custom</PresentationFormat>
  <Paragraphs>102</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Garamond</vt:lpstr>
      <vt:lpstr>Wingdings</vt:lpstr>
      <vt:lpstr>Organic</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Akash Baria</dc:creator>
  <cp:keywords/>
  <dc:description>generated using python-pptx</dc:description>
  <cp:lastModifiedBy>Sanket Makwana</cp:lastModifiedBy>
  <cp:revision>10</cp:revision>
  <dcterms:created xsi:type="dcterms:W3CDTF">2013-01-27T09:14:16Z</dcterms:created>
  <dcterms:modified xsi:type="dcterms:W3CDTF">2025-11-27T02:23:36Z</dcterms:modified>
  <cp:category/>
</cp:coreProperties>
</file>