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3"/>
  </p:normalViewPr>
  <p:slideViewPr>
    <p:cSldViewPr snapToGrid="0">
      <p:cViewPr varScale="1">
        <p:scale>
          <a:sx n="82" d="100"/>
          <a:sy n="82" d="100"/>
        </p:scale>
        <p:origin x="200" y="2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84C96B-2BFE-44E5-964B-F4DD6B24C51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7D028306-6D34-4442-B336-0C062E9B7F7B}">
      <dgm:prSet phldrT="[Text]"/>
      <dgm:spPr/>
      <dgm:t>
        <a:bodyPr/>
        <a:lstStyle/>
        <a:p>
          <a:r>
            <a:rPr lang="en-US"/>
            <a:t>Objective 1: Attract 300 international delegates from 15+ countries</a:t>
          </a:r>
          <a:endParaRPr lang="en-GB"/>
        </a:p>
      </dgm:t>
    </dgm:pt>
    <dgm:pt modelId="{1957207B-92E9-48E7-9E3D-0B8BF42EB2CD}" type="parTrans" cxnId="{DF7B034D-921D-441F-8909-B359D0570DB6}">
      <dgm:prSet/>
      <dgm:spPr/>
      <dgm:t>
        <a:bodyPr/>
        <a:lstStyle/>
        <a:p>
          <a:endParaRPr lang="en-GB"/>
        </a:p>
      </dgm:t>
    </dgm:pt>
    <dgm:pt modelId="{0FB6B0CE-4294-4DBA-B387-E04B0E5C4BB4}" type="sibTrans" cxnId="{DF7B034D-921D-441F-8909-B359D0570DB6}">
      <dgm:prSet/>
      <dgm:spPr/>
      <dgm:t>
        <a:bodyPr/>
        <a:lstStyle/>
        <a:p>
          <a:endParaRPr lang="en-GB"/>
        </a:p>
      </dgm:t>
    </dgm:pt>
    <dgm:pt modelId="{92EAC03C-CE4D-4933-A32D-5089FB7E8E40}">
      <dgm:prSet phldrT="[Text]"/>
      <dgm:spPr/>
      <dgm:t>
        <a:bodyPr/>
        <a:lstStyle/>
        <a:p>
          <a:r>
            <a:rPr lang="en-US"/>
            <a:t>Objective 2: Generate £500,000+ in tourism spending and at least 50 new B2B partnerships</a:t>
          </a:r>
          <a:endParaRPr lang="en-GB"/>
        </a:p>
      </dgm:t>
    </dgm:pt>
    <dgm:pt modelId="{EF4F0CD5-C7B9-45CE-82A7-7BEC5DE02DEA}" type="parTrans" cxnId="{EFAD3859-09FE-4706-B243-F13A9234D70B}">
      <dgm:prSet/>
      <dgm:spPr/>
      <dgm:t>
        <a:bodyPr/>
        <a:lstStyle/>
        <a:p>
          <a:endParaRPr lang="en-GB"/>
        </a:p>
      </dgm:t>
    </dgm:pt>
    <dgm:pt modelId="{4872402C-E679-42B1-9E40-783C7806FDC6}" type="sibTrans" cxnId="{EFAD3859-09FE-4706-B243-F13A9234D70B}">
      <dgm:prSet/>
      <dgm:spPr/>
      <dgm:t>
        <a:bodyPr/>
        <a:lstStyle/>
        <a:p>
          <a:endParaRPr lang="en-GB"/>
        </a:p>
      </dgm:t>
    </dgm:pt>
    <dgm:pt modelId="{AAA847C8-E957-4C2B-A80E-081457C47151}">
      <dgm:prSet phldrT="[Text]"/>
      <dgm:spPr/>
      <dgm:t>
        <a:bodyPr/>
        <a:lstStyle/>
        <a:p>
          <a:r>
            <a:rPr lang="en-US"/>
            <a:t>Objective 3: Achieve an 80%+ satisfaction rate among attendees</a:t>
          </a:r>
          <a:endParaRPr lang="en-GB"/>
        </a:p>
      </dgm:t>
    </dgm:pt>
    <dgm:pt modelId="{B6DDE164-9554-4528-A1BA-A76E71B44A4B}" type="parTrans" cxnId="{5756188B-5FD1-4CBE-8F7E-C389971B676F}">
      <dgm:prSet/>
      <dgm:spPr/>
      <dgm:t>
        <a:bodyPr/>
        <a:lstStyle/>
        <a:p>
          <a:endParaRPr lang="en-GB"/>
        </a:p>
      </dgm:t>
    </dgm:pt>
    <dgm:pt modelId="{B59DEDD6-E14C-4648-A83E-CA5C00E65555}" type="sibTrans" cxnId="{5756188B-5FD1-4CBE-8F7E-C389971B676F}">
      <dgm:prSet/>
      <dgm:spPr/>
      <dgm:t>
        <a:bodyPr/>
        <a:lstStyle/>
        <a:p>
          <a:endParaRPr lang="en-GB"/>
        </a:p>
      </dgm:t>
    </dgm:pt>
    <dgm:pt modelId="{B3E79702-EC68-4C25-A1ED-08766B04FBE4}" type="pres">
      <dgm:prSet presAssocID="{D884C96B-2BFE-44E5-964B-F4DD6B24C51D}" presName="linear" presStyleCnt="0">
        <dgm:presLayoutVars>
          <dgm:dir/>
          <dgm:animLvl val="lvl"/>
          <dgm:resizeHandles val="exact"/>
        </dgm:presLayoutVars>
      </dgm:prSet>
      <dgm:spPr/>
    </dgm:pt>
    <dgm:pt modelId="{CD5182F6-ACE4-48F5-94B9-AB445E29DAF2}" type="pres">
      <dgm:prSet presAssocID="{7D028306-6D34-4442-B336-0C062E9B7F7B}" presName="parentLin" presStyleCnt="0"/>
      <dgm:spPr/>
    </dgm:pt>
    <dgm:pt modelId="{9DC1DC7F-931E-4FED-8349-AC25C0CDAED8}" type="pres">
      <dgm:prSet presAssocID="{7D028306-6D34-4442-B336-0C062E9B7F7B}" presName="parentLeftMargin" presStyleLbl="node1" presStyleIdx="0" presStyleCnt="3"/>
      <dgm:spPr/>
    </dgm:pt>
    <dgm:pt modelId="{6D0F4F89-B760-4F41-BCF6-070990CCBF81}" type="pres">
      <dgm:prSet presAssocID="{7D028306-6D34-4442-B336-0C062E9B7F7B}" presName="parentText" presStyleLbl="node1" presStyleIdx="0" presStyleCnt="3">
        <dgm:presLayoutVars>
          <dgm:chMax val="0"/>
          <dgm:bulletEnabled val="1"/>
        </dgm:presLayoutVars>
      </dgm:prSet>
      <dgm:spPr/>
    </dgm:pt>
    <dgm:pt modelId="{BA61F1A5-2A35-4137-A8F9-B8A3C0C8A484}" type="pres">
      <dgm:prSet presAssocID="{7D028306-6D34-4442-B336-0C062E9B7F7B}" presName="negativeSpace" presStyleCnt="0"/>
      <dgm:spPr/>
    </dgm:pt>
    <dgm:pt modelId="{AB5ABE0B-A231-4B64-86BB-4DFBB14B9A36}" type="pres">
      <dgm:prSet presAssocID="{7D028306-6D34-4442-B336-0C062E9B7F7B}" presName="childText" presStyleLbl="conFgAcc1" presStyleIdx="0" presStyleCnt="3">
        <dgm:presLayoutVars>
          <dgm:bulletEnabled val="1"/>
        </dgm:presLayoutVars>
      </dgm:prSet>
      <dgm:spPr/>
    </dgm:pt>
    <dgm:pt modelId="{4F1F3206-DAB6-4C0F-A4C9-6FBBE515AA13}" type="pres">
      <dgm:prSet presAssocID="{0FB6B0CE-4294-4DBA-B387-E04B0E5C4BB4}" presName="spaceBetweenRectangles" presStyleCnt="0"/>
      <dgm:spPr/>
    </dgm:pt>
    <dgm:pt modelId="{92D83673-5501-40FD-A935-6BC97EBBA29D}" type="pres">
      <dgm:prSet presAssocID="{92EAC03C-CE4D-4933-A32D-5089FB7E8E40}" presName="parentLin" presStyleCnt="0"/>
      <dgm:spPr/>
    </dgm:pt>
    <dgm:pt modelId="{F39CFEA4-FF23-4B3C-B4D8-444E4C54FB15}" type="pres">
      <dgm:prSet presAssocID="{92EAC03C-CE4D-4933-A32D-5089FB7E8E40}" presName="parentLeftMargin" presStyleLbl="node1" presStyleIdx="0" presStyleCnt="3"/>
      <dgm:spPr/>
    </dgm:pt>
    <dgm:pt modelId="{04D6926D-D246-4C32-99AF-7C6C5E3819B5}" type="pres">
      <dgm:prSet presAssocID="{92EAC03C-CE4D-4933-A32D-5089FB7E8E40}" presName="parentText" presStyleLbl="node1" presStyleIdx="1" presStyleCnt="3">
        <dgm:presLayoutVars>
          <dgm:chMax val="0"/>
          <dgm:bulletEnabled val="1"/>
        </dgm:presLayoutVars>
      </dgm:prSet>
      <dgm:spPr/>
    </dgm:pt>
    <dgm:pt modelId="{431E3840-DBEC-49EC-AE8B-20858335B6BE}" type="pres">
      <dgm:prSet presAssocID="{92EAC03C-CE4D-4933-A32D-5089FB7E8E40}" presName="negativeSpace" presStyleCnt="0"/>
      <dgm:spPr/>
    </dgm:pt>
    <dgm:pt modelId="{48840274-2B20-4663-A3F0-A35AE32A896E}" type="pres">
      <dgm:prSet presAssocID="{92EAC03C-CE4D-4933-A32D-5089FB7E8E40}" presName="childText" presStyleLbl="conFgAcc1" presStyleIdx="1" presStyleCnt="3">
        <dgm:presLayoutVars>
          <dgm:bulletEnabled val="1"/>
        </dgm:presLayoutVars>
      </dgm:prSet>
      <dgm:spPr/>
    </dgm:pt>
    <dgm:pt modelId="{CC5FBB2E-5934-4F83-9BB3-E70358758843}" type="pres">
      <dgm:prSet presAssocID="{4872402C-E679-42B1-9E40-783C7806FDC6}" presName="spaceBetweenRectangles" presStyleCnt="0"/>
      <dgm:spPr/>
    </dgm:pt>
    <dgm:pt modelId="{558460C5-2887-4511-B752-CD611B092C87}" type="pres">
      <dgm:prSet presAssocID="{AAA847C8-E957-4C2B-A80E-081457C47151}" presName="parentLin" presStyleCnt="0"/>
      <dgm:spPr/>
    </dgm:pt>
    <dgm:pt modelId="{80E82E96-69C4-4D4D-8574-D5AF9FA167C6}" type="pres">
      <dgm:prSet presAssocID="{AAA847C8-E957-4C2B-A80E-081457C47151}" presName="parentLeftMargin" presStyleLbl="node1" presStyleIdx="1" presStyleCnt="3"/>
      <dgm:spPr/>
    </dgm:pt>
    <dgm:pt modelId="{5668EAC0-9E51-45F4-A817-7D5A9F177CF3}" type="pres">
      <dgm:prSet presAssocID="{AAA847C8-E957-4C2B-A80E-081457C47151}" presName="parentText" presStyleLbl="node1" presStyleIdx="2" presStyleCnt="3">
        <dgm:presLayoutVars>
          <dgm:chMax val="0"/>
          <dgm:bulletEnabled val="1"/>
        </dgm:presLayoutVars>
      </dgm:prSet>
      <dgm:spPr/>
    </dgm:pt>
    <dgm:pt modelId="{88FFC984-4D5B-485F-B996-8B9EAD8B36F2}" type="pres">
      <dgm:prSet presAssocID="{AAA847C8-E957-4C2B-A80E-081457C47151}" presName="negativeSpace" presStyleCnt="0"/>
      <dgm:spPr/>
    </dgm:pt>
    <dgm:pt modelId="{C18CFDD4-C0D5-4BC4-977A-C45E34033F8F}" type="pres">
      <dgm:prSet presAssocID="{AAA847C8-E957-4C2B-A80E-081457C47151}" presName="childText" presStyleLbl="conFgAcc1" presStyleIdx="2" presStyleCnt="3">
        <dgm:presLayoutVars>
          <dgm:bulletEnabled val="1"/>
        </dgm:presLayoutVars>
      </dgm:prSet>
      <dgm:spPr/>
    </dgm:pt>
  </dgm:ptLst>
  <dgm:cxnLst>
    <dgm:cxn modelId="{565C1B12-B6E8-41C0-BDE7-E1D55E9C2305}" type="presOf" srcId="{92EAC03C-CE4D-4933-A32D-5089FB7E8E40}" destId="{04D6926D-D246-4C32-99AF-7C6C5E3819B5}" srcOrd="1" destOrd="0" presId="urn:microsoft.com/office/officeart/2005/8/layout/list1"/>
    <dgm:cxn modelId="{4B0C1433-48C7-48BD-B4EE-FE69A6E1ACB3}" type="presOf" srcId="{D884C96B-2BFE-44E5-964B-F4DD6B24C51D}" destId="{B3E79702-EC68-4C25-A1ED-08766B04FBE4}" srcOrd="0" destOrd="0" presId="urn:microsoft.com/office/officeart/2005/8/layout/list1"/>
    <dgm:cxn modelId="{DF7B034D-921D-441F-8909-B359D0570DB6}" srcId="{D884C96B-2BFE-44E5-964B-F4DD6B24C51D}" destId="{7D028306-6D34-4442-B336-0C062E9B7F7B}" srcOrd="0" destOrd="0" parTransId="{1957207B-92E9-48E7-9E3D-0B8BF42EB2CD}" sibTransId="{0FB6B0CE-4294-4DBA-B387-E04B0E5C4BB4}"/>
    <dgm:cxn modelId="{EFAD3859-09FE-4706-B243-F13A9234D70B}" srcId="{D884C96B-2BFE-44E5-964B-F4DD6B24C51D}" destId="{92EAC03C-CE4D-4933-A32D-5089FB7E8E40}" srcOrd="1" destOrd="0" parTransId="{EF4F0CD5-C7B9-45CE-82A7-7BEC5DE02DEA}" sibTransId="{4872402C-E679-42B1-9E40-783C7806FDC6}"/>
    <dgm:cxn modelId="{F50FFA6E-28A8-41DE-BB02-F1A302D53F16}" type="presOf" srcId="{7D028306-6D34-4442-B336-0C062E9B7F7B}" destId="{6D0F4F89-B760-4F41-BCF6-070990CCBF81}" srcOrd="1" destOrd="0" presId="urn:microsoft.com/office/officeart/2005/8/layout/list1"/>
    <dgm:cxn modelId="{AE67687F-98CB-4AA5-8C85-88C987FAB1BF}" type="presOf" srcId="{7D028306-6D34-4442-B336-0C062E9B7F7B}" destId="{9DC1DC7F-931E-4FED-8349-AC25C0CDAED8}" srcOrd="0" destOrd="0" presId="urn:microsoft.com/office/officeart/2005/8/layout/list1"/>
    <dgm:cxn modelId="{5756188B-5FD1-4CBE-8F7E-C389971B676F}" srcId="{D884C96B-2BFE-44E5-964B-F4DD6B24C51D}" destId="{AAA847C8-E957-4C2B-A80E-081457C47151}" srcOrd="2" destOrd="0" parTransId="{B6DDE164-9554-4528-A1BA-A76E71B44A4B}" sibTransId="{B59DEDD6-E14C-4648-A83E-CA5C00E65555}"/>
    <dgm:cxn modelId="{27AAC39B-1FCE-40E7-8F85-249AFE47E48B}" type="presOf" srcId="{92EAC03C-CE4D-4933-A32D-5089FB7E8E40}" destId="{F39CFEA4-FF23-4B3C-B4D8-444E4C54FB15}" srcOrd="0" destOrd="0" presId="urn:microsoft.com/office/officeart/2005/8/layout/list1"/>
    <dgm:cxn modelId="{6A7C57B0-D387-4CD3-9EB1-CF54E7D5B9B7}" type="presOf" srcId="{AAA847C8-E957-4C2B-A80E-081457C47151}" destId="{5668EAC0-9E51-45F4-A817-7D5A9F177CF3}" srcOrd="1" destOrd="0" presId="urn:microsoft.com/office/officeart/2005/8/layout/list1"/>
    <dgm:cxn modelId="{756880C5-D5A2-40B5-BD7B-713883340BFD}" type="presOf" srcId="{AAA847C8-E957-4C2B-A80E-081457C47151}" destId="{80E82E96-69C4-4D4D-8574-D5AF9FA167C6}" srcOrd="0" destOrd="0" presId="urn:microsoft.com/office/officeart/2005/8/layout/list1"/>
    <dgm:cxn modelId="{879D35DD-484B-4C83-9012-1408EA2B85B3}" type="presParOf" srcId="{B3E79702-EC68-4C25-A1ED-08766B04FBE4}" destId="{CD5182F6-ACE4-48F5-94B9-AB445E29DAF2}" srcOrd="0" destOrd="0" presId="urn:microsoft.com/office/officeart/2005/8/layout/list1"/>
    <dgm:cxn modelId="{E63DE23E-B66E-4D8F-BB70-74F02495E853}" type="presParOf" srcId="{CD5182F6-ACE4-48F5-94B9-AB445E29DAF2}" destId="{9DC1DC7F-931E-4FED-8349-AC25C0CDAED8}" srcOrd="0" destOrd="0" presId="urn:microsoft.com/office/officeart/2005/8/layout/list1"/>
    <dgm:cxn modelId="{CDBC898F-A90B-4D0A-8978-54CD1266C3A9}" type="presParOf" srcId="{CD5182F6-ACE4-48F5-94B9-AB445E29DAF2}" destId="{6D0F4F89-B760-4F41-BCF6-070990CCBF81}" srcOrd="1" destOrd="0" presId="urn:microsoft.com/office/officeart/2005/8/layout/list1"/>
    <dgm:cxn modelId="{FD68B9DA-A703-446E-9169-0BD0FB2456C7}" type="presParOf" srcId="{B3E79702-EC68-4C25-A1ED-08766B04FBE4}" destId="{BA61F1A5-2A35-4137-A8F9-B8A3C0C8A484}" srcOrd="1" destOrd="0" presId="urn:microsoft.com/office/officeart/2005/8/layout/list1"/>
    <dgm:cxn modelId="{87653C59-15CA-489A-8463-52C1C8697211}" type="presParOf" srcId="{B3E79702-EC68-4C25-A1ED-08766B04FBE4}" destId="{AB5ABE0B-A231-4B64-86BB-4DFBB14B9A36}" srcOrd="2" destOrd="0" presId="urn:microsoft.com/office/officeart/2005/8/layout/list1"/>
    <dgm:cxn modelId="{463DDB22-DEC7-427F-8272-17E3C4E10A6D}" type="presParOf" srcId="{B3E79702-EC68-4C25-A1ED-08766B04FBE4}" destId="{4F1F3206-DAB6-4C0F-A4C9-6FBBE515AA13}" srcOrd="3" destOrd="0" presId="urn:microsoft.com/office/officeart/2005/8/layout/list1"/>
    <dgm:cxn modelId="{82D2912A-0D68-4126-A483-8C06923A06AA}" type="presParOf" srcId="{B3E79702-EC68-4C25-A1ED-08766B04FBE4}" destId="{92D83673-5501-40FD-A935-6BC97EBBA29D}" srcOrd="4" destOrd="0" presId="urn:microsoft.com/office/officeart/2005/8/layout/list1"/>
    <dgm:cxn modelId="{366BA116-DEB8-459F-9E78-CB248313D059}" type="presParOf" srcId="{92D83673-5501-40FD-A935-6BC97EBBA29D}" destId="{F39CFEA4-FF23-4B3C-B4D8-444E4C54FB15}" srcOrd="0" destOrd="0" presId="urn:microsoft.com/office/officeart/2005/8/layout/list1"/>
    <dgm:cxn modelId="{6C43F1E4-BD74-4E69-B230-366DE277E715}" type="presParOf" srcId="{92D83673-5501-40FD-A935-6BC97EBBA29D}" destId="{04D6926D-D246-4C32-99AF-7C6C5E3819B5}" srcOrd="1" destOrd="0" presId="urn:microsoft.com/office/officeart/2005/8/layout/list1"/>
    <dgm:cxn modelId="{AA9DB27A-7ADB-4D29-8A29-FB32B2EDDC76}" type="presParOf" srcId="{B3E79702-EC68-4C25-A1ED-08766B04FBE4}" destId="{431E3840-DBEC-49EC-AE8B-20858335B6BE}" srcOrd="5" destOrd="0" presId="urn:microsoft.com/office/officeart/2005/8/layout/list1"/>
    <dgm:cxn modelId="{8ACD9B3A-A864-4CAA-BEB2-FEA543F898FC}" type="presParOf" srcId="{B3E79702-EC68-4C25-A1ED-08766B04FBE4}" destId="{48840274-2B20-4663-A3F0-A35AE32A896E}" srcOrd="6" destOrd="0" presId="urn:microsoft.com/office/officeart/2005/8/layout/list1"/>
    <dgm:cxn modelId="{F39B5BA6-6226-4A0A-AA49-9E1D2043DD4F}" type="presParOf" srcId="{B3E79702-EC68-4C25-A1ED-08766B04FBE4}" destId="{CC5FBB2E-5934-4F83-9BB3-E70358758843}" srcOrd="7" destOrd="0" presId="urn:microsoft.com/office/officeart/2005/8/layout/list1"/>
    <dgm:cxn modelId="{CD71850D-C55E-4BDA-8669-2FBAFB7392D9}" type="presParOf" srcId="{B3E79702-EC68-4C25-A1ED-08766B04FBE4}" destId="{558460C5-2887-4511-B752-CD611B092C87}" srcOrd="8" destOrd="0" presId="urn:microsoft.com/office/officeart/2005/8/layout/list1"/>
    <dgm:cxn modelId="{756B93AE-E642-4DE4-AA1F-C67381941586}" type="presParOf" srcId="{558460C5-2887-4511-B752-CD611B092C87}" destId="{80E82E96-69C4-4D4D-8574-D5AF9FA167C6}" srcOrd="0" destOrd="0" presId="urn:microsoft.com/office/officeart/2005/8/layout/list1"/>
    <dgm:cxn modelId="{AAC189DD-8676-4D72-BACE-3818142979C2}" type="presParOf" srcId="{558460C5-2887-4511-B752-CD611B092C87}" destId="{5668EAC0-9E51-45F4-A817-7D5A9F177CF3}" srcOrd="1" destOrd="0" presId="urn:microsoft.com/office/officeart/2005/8/layout/list1"/>
    <dgm:cxn modelId="{44CF0F30-5569-4002-B06A-18CA43A08276}" type="presParOf" srcId="{B3E79702-EC68-4C25-A1ED-08766B04FBE4}" destId="{88FFC984-4D5B-485F-B996-8B9EAD8B36F2}" srcOrd="9" destOrd="0" presId="urn:microsoft.com/office/officeart/2005/8/layout/list1"/>
    <dgm:cxn modelId="{01BC18F1-F480-4882-8728-8D4EA7F8A8B0}" type="presParOf" srcId="{B3E79702-EC68-4C25-A1ED-08766B04FBE4}" destId="{C18CFDD4-C0D5-4BC4-977A-C45E34033F8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6C88B6-ED63-4A88-9897-9C7ECD3FE49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GB"/>
        </a:p>
      </dgm:t>
    </dgm:pt>
    <dgm:pt modelId="{3EE1F953-D7FF-4724-ABC4-CB3DC6ECC827}">
      <dgm:prSet phldrT="[Text]"/>
      <dgm:spPr/>
      <dgm:t>
        <a:bodyPr/>
        <a:lstStyle/>
        <a:p>
          <a:r>
            <a:rPr lang="en-US"/>
            <a:t>Destination: Wales, UK – rich cultural heritage &amp; government support via Visit Wales</a:t>
          </a:r>
          <a:endParaRPr lang="en-GB"/>
        </a:p>
      </dgm:t>
    </dgm:pt>
    <dgm:pt modelId="{1F6256CC-51B1-4085-BEDA-EC7A05E27101}" type="parTrans" cxnId="{70A905B1-66B7-42FE-9375-D75FCEAC4609}">
      <dgm:prSet/>
      <dgm:spPr/>
      <dgm:t>
        <a:bodyPr/>
        <a:lstStyle/>
        <a:p>
          <a:endParaRPr lang="en-GB"/>
        </a:p>
      </dgm:t>
    </dgm:pt>
    <dgm:pt modelId="{0338BB5A-293F-4D55-B632-10F8C601E9B8}" type="sibTrans" cxnId="{70A905B1-66B7-42FE-9375-D75FCEAC4609}">
      <dgm:prSet/>
      <dgm:spPr/>
      <dgm:t>
        <a:bodyPr/>
        <a:lstStyle/>
        <a:p>
          <a:endParaRPr lang="en-GB"/>
        </a:p>
      </dgm:t>
    </dgm:pt>
    <dgm:pt modelId="{77641B82-168A-4792-A9C3-0F2A92E73FBF}">
      <dgm:prSet phldrT="[Text]"/>
      <dgm:spPr/>
      <dgm:t>
        <a:bodyPr/>
        <a:lstStyle/>
        <a:p>
          <a:r>
            <a:rPr lang="en-US"/>
            <a:t>Venue: ICC Wales, Newport – modern venue with 4,000+ capacity</a:t>
          </a:r>
          <a:endParaRPr lang="en-GB"/>
        </a:p>
      </dgm:t>
    </dgm:pt>
    <dgm:pt modelId="{DD1CB27B-ACEC-41DC-8A2D-00C2D8260582}" type="parTrans" cxnId="{A1A1031A-123C-46C3-82DD-F250D259F163}">
      <dgm:prSet/>
      <dgm:spPr/>
      <dgm:t>
        <a:bodyPr/>
        <a:lstStyle/>
        <a:p>
          <a:endParaRPr lang="en-GB"/>
        </a:p>
      </dgm:t>
    </dgm:pt>
    <dgm:pt modelId="{2158CF68-C302-40E5-9409-D0A4C1101644}" type="sibTrans" cxnId="{A1A1031A-123C-46C3-82DD-F250D259F163}">
      <dgm:prSet/>
      <dgm:spPr/>
      <dgm:t>
        <a:bodyPr/>
        <a:lstStyle/>
        <a:p>
          <a:endParaRPr lang="en-GB"/>
        </a:p>
      </dgm:t>
    </dgm:pt>
    <dgm:pt modelId="{DAC8866D-6F2F-4B15-A503-FFC7B04ADF68}">
      <dgm:prSet phldrT="[Text]"/>
      <dgm:spPr/>
      <dgm:t>
        <a:bodyPr/>
        <a:lstStyle/>
        <a:p>
          <a:r>
            <a:rPr lang="en-US"/>
            <a:t>Accessibility: 30 min from Cardiff Airport, easy transport links</a:t>
          </a:r>
          <a:endParaRPr lang="en-GB"/>
        </a:p>
      </dgm:t>
    </dgm:pt>
    <dgm:pt modelId="{F2B65C27-7C78-4C62-B8A1-8E4D83896D29}" type="parTrans" cxnId="{B99A6C4E-7C86-4357-9811-B9C8B3B6CD97}">
      <dgm:prSet/>
      <dgm:spPr/>
      <dgm:t>
        <a:bodyPr/>
        <a:lstStyle/>
        <a:p>
          <a:endParaRPr lang="en-GB"/>
        </a:p>
      </dgm:t>
    </dgm:pt>
    <dgm:pt modelId="{E15D0D25-3CA7-4CBD-A52B-1C91DA649380}" type="sibTrans" cxnId="{B99A6C4E-7C86-4357-9811-B9C8B3B6CD97}">
      <dgm:prSet/>
      <dgm:spPr/>
      <dgm:t>
        <a:bodyPr/>
        <a:lstStyle/>
        <a:p>
          <a:endParaRPr lang="en-GB"/>
        </a:p>
      </dgm:t>
    </dgm:pt>
    <dgm:pt modelId="{CB6DB6B6-D2AD-4358-8DAF-69F9EC986A95}">
      <dgm:prSet phldrT="[Text]"/>
      <dgm:spPr/>
      <dgm:t>
        <a:bodyPr/>
        <a:lstStyle/>
        <a:p>
          <a:r>
            <a:rPr lang="en-GB"/>
            <a:t>Venue Suitability: Modern A/V, flexible space, sustainability certified</a:t>
          </a:r>
        </a:p>
      </dgm:t>
    </dgm:pt>
    <dgm:pt modelId="{1CCD2DF1-1D1F-4F8A-9694-5F5FDDA0E71C}" type="parTrans" cxnId="{B088AC24-B02E-4F1B-AE04-2C5E7933CD15}">
      <dgm:prSet/>
      <dgm:spPr/>
      <dgm:t>
        <a:bodyPr/>
        <a:lstStyle/>
        <a:p>
          <a:endParaRPr lang="en-GB"/>
        </a:p>
      </dgm:t>
    </dgm:pt>
    <dgm:pt modelId="{770F8B05-7CF6-4495-BD96-F795F8938E5F}" type="sibTrans" cxnId="{B088AC24-B02E-4F1B-AE04-2C5E7933CD15}">
      <dgm:prSet/>
      <dgm:spPr/>
      <dgm:t>
        <a:bodyPr/>
        <a:lstStyle/>
        <a:p>
          <a:endParaRPr lang="en-GB"/>
        </a:p>
      </dgm:t>
    </dgm:pt>
    <dgm:pt modelId="{F24D1A32-9C01-445F-97A3-4CEF97854E0D}" type="pres">
      <dgm:prSet presAssocID="{E76C88B6-ED63-4A88-9897-9C7ECD3FE496}" presName="rootnode" presStyleCnt="0">
        <dgm:presLayoutVars>
          <dgm:chMax/>
          <dgm:chPref/>
          <dgm:dir/>
          <dgm:animLvl val="lvl"/>
        </dgm:presLayoutVars>
      </dgm:prSet>
      <dgm:spPr/>
    </dgm:pt>
    <dgm:pt modelId="{3E8D2DF0-28E7-4B86-A250-09654899CCCD}" type="pres">
      <dgm:prSet presAssocID="{3EE1F953-D7FF-4724-ABC4-CB3DC6ECC827}" presName="composite" presStyleCnt="0"/>
      <dgm:spPr/>
    </dgm:pt>
    <dgm:pt modelId="{667B7EA7-F2B2-4317-BB3C-AB65EEACC58C}" type="pres">
      <dgm:prSet presAssocID="{3EE1F953-D7FF-4724-ABC4-CB3DC6ECC827}" presName="LShape" presStyleLbl="alignNode1" presStyleIdx="0" presStyleCnt="7"/>
      <dgm:spPr/>
    </dgm:pt>
    <dgm:pt modelId="{5C863B6B-2771-48D5-8CF5-D9A7525831E4}" type="pres">
      <dgm:prSet presAssocID="{3EE1F953-D7FF-4724-ABC4-CB3DC6ECC827}" presName="ParentText" presStyleLbl="revTx" presStyleIdx="0" presStyleCnt="4">
        <dgm:presLayoutVars>
          <dgm:chMax val="0"/>
          <dgm:chPref val="0"/>
          <dgm:bulletEnabled val="1"/>
        </dgm:presLayoutVars>
      </dgm:prSet>
      <dgm:spPr/>
    </dgm:pt>
    <dgm:pt modelId="{E2A5DAA8-031A-49AD-BA60-8379950872CC}" type="pres">
      <dgm:prSet presAssocID="{3EE1F953-D7FF-4724-ABC4-CB3DC6ECC827}" presName="Triangle" presStyleLbl="alignNode1" presStyleIdx="1" presStyleCnt="7"/>
      <dgm:spPr/>
    </dgm:pt>
    <dgm:pt modelId="{4CAC0BB4-0EBB-45A9-8A5E-0848FB46BF66}" type="pres">
      <dgm:prSet presAssocID="{0338BB5A-293F-4D55-B632-10F8C601E9B8}" presName="sibTrans" presStyleCnt="0"/>
      <dgm:spPr/>
    </dgm:pt>
    <dgm:pt modelId="{869C6654-8BAB-4290-B5CF-8C2A64233941}" type="pres">
      <dgm:prSet presAssocID="{0338BB5A-293F-4D55-B632-10F8C601E9B8}" presName="space" presStyleCnt="0"/>
      <dgm:spPr/>
    </dgm:pt>
    <dgm:pt modelId="{6DC806F1-C68F-4C03-AD7D-A9BF16852466}" type="pres">
      <dgm:prSet presAssocID="{77641B82-168A-4792-A9C3-0F2A92E73FBF}" presName="composite" presStyleCnt="0"/>
      <dgm:spPr/>
    </dgm:pt>
    <dgm:pt modelId="{2D8DCBE8-4740-461B-9B13-2C7A39AACBFB}" type="pres">
      <dgm:prSet presAssocID="{77641B82-168A-4792-A9C3-0F2A92E73FBF}" presName="LShape" presStyleLbl="alignNode1" presStyleIdx="2" presStyleCnt="7"/>
      <dgm:spPr/>
    </dgm:pt>
    <dgm:pt modelId="{743D6BD3-E648-4401-B140-EB6A38E6D72D}" type="pres">
      <dgm:prSet presAssocID="{77641B82-168A-4792-A9C3-0F2A92E73FBF}" presName="ParentText" presStyleLbl="revTx" presStyleIdx="1" presStyleCnt="4">
        <dgm:presLayoutVars>
          <dgm:chMax val="0"/>
          <dgm:chPref val="0"/>
          <dgm:bulletEnabled val="1"/>
        </dgm:presLayoutVars>
      </dgm:prSet>
      <dgm:spPr/>
    </dgm:pt>
    <dgm:pt modelId="{88620E30-9804-481F-9064-44AA20BE3657}" type="pres">
      <dgm:prSet presAssocID="{77641B82-168A-4792-A9C3-0F2A92E73FBF}" presName="Triangle" presStyleLbl="alignNode1" presStyleIdx="3" presStyleCnt="7"/>
      <dgm:spPr/>
    </dgm:pt>
    <dgm:pt modelId="{5810F359-AD7D-40A1-BBD7-3411246EC647}" type="pres">
      <dgm:prSet presAssocID="{2158CF68-C302-40E5-9409-D0A4C1101644}" presName="sibTrans" presStyleCnt="0"/>
      <dgm:spPr/>
    </dgm:pt>
    <dgm:pt modelId="{4065A259-12BD-4C06-8185-3C58C1B3C107}" type="pres">
      <dgm:prSet presAssocID="{2158CF68-C302-40E5-9409-D0A4C1101644}" presName="space" presStyleCnt="0"/>
      <dgm:spPr/>
    </dgm:pt>
    <dgm:pt modelId="{95DD79D3-EA00-490C-AE9A-8D171CC50465}" type="pres">
      <dgm:prSet presAssocID="{DAC8866D-6F2F-4B15-A503-FFC7B04ADF68}" presName="composite" presStyleCnt="0"/>
      <dgm:spPr/>
    </dgm:pt>
    <dgm:pt modelId="{51230564-1D7D-4B16-A78D-22B22DFC828E}" type="pres">
      <dgm:prSet presAssocID="{DAC8866D-6F2F-4B15-A503-FFC7B04ADF68}" presName="LShape" presStyleLbl="alignNode1" presStyleIdx="4" presStyleCnt="7"/>
      <dgm:spPr/>
    </dgm:pt>
    <dgm:pt modelId="{3B405A59-583B-4E1A-85F5-312FC045F2CF}" type="pres">
      <dgm:prSet presAssocID="{DAC8866D-6F2F-4B15-A503-FFC7B04ADF68}" presName="ParentText" presStyleLbl="revTx" presStyleIdx="2" presStyleCnt="4">
        <dgm:presLayoutVars>
          <dgm:chMax val="0"/>
          <dgm:chPref val="0"/>
          <dgm:bulletEnabled val="1"/>
        </dgm:presLayoutVars>
      </dgm:prSet>
      <dgm:spPr/>
    </dgm:pt>
    <dgm:pt modelId="{5D0A11B6-DAD1-4ED2-B2AA-A9AB87EE92DD}" type="pres">
      <dgm:prSet presAssocID="{DAC8866D-6F2F-4B15-A503-FFC7B04ADF68}" presName="Triangle" presStyleLbl="alignNode1" presStyleIdx="5" presStyleCnt="7"/>
      <dgm:spPr/>
    </dgm:pt>
    <dgm:pt modelId="{9755F4DD-8D1F-4B06-AB70-91260AEF60FD}" type="pres">
      <dgm:prSet presAssocID="{E15D0D25-3CA7-4CBD-A52B-1C91DA649380}" presName="sibTrans" presStyleCnt="0"/>
      <dgm:spPr/>
    </dgm:pt>
    <dgm:pt modelId="{F146E447-49E3-416E-A613-8CA47BFD4AD3}" type="pres">
      <dgm:prSet presAssocID="{E15D0D25-3CA7-4CBD-A52B-1C91DA649380}" presName="space" presStyleCnt="0"/>
      <dgm:spPr/>
    </dgm:pt>
    <dgm:pt modelId="{5598E3A4-78EE-45B1-8173-015930CC2CCE}" type="pres">
      <dgm:prSet presAssocID="{CB6DB6B6-D2AD-4358-8DAF-69F9EC986A95}" presName="composite" presStyleCnt="0"/>
      <dgm:spPr/>
    </dgm:pt>
    <dgm:pt modelId="{E83AFE19-9E52-4043-866F-B8414EB1C027}" type="pres">
      <dgm:prSet presAssocID="{CB6DB6B6-D2AD-4358-8DAF-69F9EC986A95}" presName="LShape" presStyleLbl="alignNode1" presStyleIdx="6" presStyleCnt="7"/>
      <dgm:spPr/>
    </dgm:pt>
    <dgm:pt modelId="{79228872-4586-45A4-9719-488769FEA925}" type="pres">
      <dgm:prSet presAssocID="{CB6DB6B6-D2AD-4358-8DAF-69F9EC986A95}" presName="ParentText" presStyleLbl="revTx" presStyleIdx="3" presStyleCnt="4">
        <dgm:presLayoutVars>
          <dgm:chMax val="0"/>
          <dgm:chPref val="0"/>
          <dgm:bulletEnabled val="1"/>
        </dgm:presLayoutVars>
      </dgm:prSet>
      <dgm:spPr/>
    </dgm:pt>
  </dgm:ptLst>
  <dgm:cxnLst>
    <dgm:cxn modelId="{36636F0A-9A79-4153-BA54-3C13F3328630}" type="presOf" srcId="{CB6DB6B6-D2AD-4358-8DAF-69F9EC986A95}" destId="{79228872-4586-45A4-9719-488769FEA925}" srcOrd="0" destOrd="0" presId="urn:microsoft.com/office/officeart/2009/3/layout/StepUpProcess"/>
    <dgm:cxn modelId="{A1A1031A-123C-46C3-82DD-F250D259F163}" srcId="{E76C88B6-ED63-4A88-9897-9C7ECD3FE496}" destId="{77641B82-168A-4792-A9C3-0F2A92E73FBF}" srcOrd="1" destOrd="0" parTransId="{DD1CB27B-ACEC-41DC-8A2D-00C2D8260582}" sibTransId="{2158CF68-C302-40E5-9409-D0A4C1101644}"/>
    <dgm:cxn modelId="{F04EE221-C625-4AF7-988D-3E291C40FDE0}" type="presOf" srcId="{DAC8866D-6F2F-4B15-A503-FFC7B04ADF68}" destId="{3B405A59-583B-4E1A-85F5-312FC045F2CF}" srcOrd="0" destOrd="0" presId="urn:microsoft.com/office/officeart/2009/3/layout/StepUpProcess"/>
    <dgm:cxn modelId="{B088AC24-B02E-4F1B-AE04-2C5E7933CD15}" srcId="{E76C88B6-ED63-4A88-9897-9C7ECD3FE496}" destId="{CB6DB6B6-D2AD-4358-8DAF-69F9EC986A95}" srcOrd="3" destOrd="0" parTransId="{1CCD2DF1-1D1F-4F8A-9694-5F5FDDA0E71C}" sibTransId="{770F8B05-7CF6-4495-BD96-F795F8938E5F}"/>
    <dgm:cxn modelId="{2B174640-BA02-409A-A08E-C2F48159E7B0}" type="presOf" srcId="{77641B82-168A-4792-A9C3-0F2A92E73FBF}" destId="{743D6BD3-E648-4401-B140-EB6A38E6D72D}" srcOrd="0" destOrd="0" presId="urn:microsoft.com/office/officeart/2009/3/layout/StepUpProcess"/>
    <dgm:cxn modelId="{B99A6C4E-7C86-4357-9811-B9C8B3B6CD97}" srcId="{E76C88B6-ED63-4A88-9897-9C7ECD3FE496}" destId="{DAC8866D-6F2F-4B15-A503-FFC7B04ADF68}" srcOrd="2" destOrd="0" parTransId="{F2B65C27-7C78-4C62-B8A1-8E4D83896D29}" sibTransId="{E15D0D25-3CA7-4CBD-A52B-1C91DA649380}"/>
    <dgm:cxn modelId="{70A905B1-66B7-42FE-9375-D75FCEAC4609}" srcId="{E76C88B6-ED63-4A88-9897-9C7ECD3FE496}" destId="{3EE1F953-D7FF-4724-ABC4-CB3DC6ECC827}" srcOrd="0" destOrd="0" parTransId="{1F6256CC-51B1-4085-BEDA-EC7A05E27101}" sibTransId="{0338BB5A-293F-4D55-B632-10F8C601E9B8}"/>
    <dgm:cxn modelId="{C08097D1-8545-4063-9B1A-08A72926E8AE}" type="presOf" srcId="{3EE1F953-D7FF-4724-ABC4-CB3DC6ECC827}" destId="{5C863B6B-2771-48D5-8CF5-D9A7525831E4}" srcOrd="0" destOrd="0" presId="urn:microsoft.com/office/officeart/2009/3/layout/StepUpProcess"/>
    <dgm:cxn modelId="{3F178AFE-61F2-4456-8003-DD69AE9591E4}" type="presOf" srcId="{E76C88B6-ED63-4A88-9897-9C7ECD3FE496}" destId="{F24D1A32-9C01-445F-97A3-4CEF97854E0D}" srcOrd="0" destOrd="0" presId="urn:microsoft.com/office/officeart/2009/3/layout/StepUpProcess"/>
    <dgm:cxn modelId="{D8846556-C548-4578-AA72-F030546364A5}" type="presParOf" srcId="{F24D1A32-9C01-445F-97A3-4CEF97854E0D}" destId="{3E8D2DF0-28E7-4B86-A250-09654899CCCD}" srcOrd="0" destOrd="0" presId="urn:microsoft.com/office/officeart/2009/3/layout/StepUpProcess"/>
    <dgm:cxn modelId="{ABED2124-1DFA-4023-A925-07C8EF3BAE75}" type="presParOf" srcId="{3E8D2DF0-28E7-4B86-A250-09654899CCCD}" destId="{667B7EA7-F2B2-4317-BB3C-AB65EEACC58C}" srcOrd="0" destOrd="0" presId="urn:microsoft.com/office/officeart/2009/3/layout/StepUpProcess"/>
    <dgm:cxn modelId="{AF91B196-26C8-4F29-91D5-0D7D30395CC7}" type="presParOf" srcId="{3E8D2DF0-28E7-4B86-A250-09654899CCCD}" destId="{5C863B6B-2771-48D5-8CF5-D9A7525831E4}" srcOrd="1" destOrd="0" presId="urn:microsoft.com/office/officeart/2009/3/layout/StepUpProcess"/>
    <dgm:cxn modelId="{82C4252E-F290-4542-8142-1E6A73B3A458}" type="presParOf" srcId="{3E8D2DF0-28E7-4B86-A250-09654899CCCD}" destId="{E2A5DAA8-031A-49AD-BA60-8379950872CC}" srcOrd="2" destOrd="0" presId="urn:microsoft.com/office/officeart/2009/3/layout/StepUpProcess"/>
    <dgm:cxn modelId="{2B4E9738-5A8F-408A-B697-B5BBA6A087BA}" type="presParOf" srcId="{F24D1A32-9C01-445F-97A3-4CEF97854E0D}" destId="{4CAC0BB4-0EBB-45A9-8A5E-0848FB46BF66}" srcOrd="1" destOrd="0" presId="urn:microsoft.com/office/officeart/2009/3/layout/StepUpProcess"/>
    <dgm:cxn modelId="{294F68B6-D3E4-4D91-849F-5B8B8C8603B7}" type="presParOf" srcId="{4CAC0BB4-0EBB-45A9-8A5E-0848FB46BF66}" destId="{869C6654-8BAB-4290-B5CF-8C2A64233941}" srcOrd="0" destOrd="0" presId="urn:microsoft.com/office/officeart/2009/3/layout/StepUpProcess"/>
    <dgm:cxn modelId="{9219FBBD-326B-4E58-BE1F-83F5823BD6C5}" type="presParOf" srcId="{F24D1A32-9C01-445F-97A3-4CEF97854E0D}" destId="{6DC806F1-C68F-4C03-AD7D-A9BF16852466}" srcOrd="2" destOrd="0" presId="urn:microsoft.com/office/officeart/2009/3/layout/StepUpProcess"/>
    <dgm:cxn modelId="{593D21D3-52B8-4CE9-954A-BD1007CBBEDF}" type="presParOf" srcId="{6DC806F1-C68F-4C03-AD7D-A9BF16852466}" destId="{2D8DCBE8-4740-461B-9B13-2C7A39AACBFB}" srcOrd="0" destOrd="0" presId="urn:microsoft.com/office/officeart/2009/3/layout/StepUpProcess"/>
    <dgm:cxn modelId="{A73C8573-B38E-454B-B15F-4A557C3A2668}" type="presParOf" srcId="{6DC806F1-C68F-4C03-AD7D-A9BF16852466}" destId="{743D6BD3-E648-4401-B140-EB6A38E6D72D}" srcOrd="1" destOrd="0" presId="urn:microsoft.com/office/officeart/2009/3/layout/StepUpProcess"/>
    <dgm:cxn modelId="{AB6B3AF3-EDCA-48A4-8327-569C7727710A}" type="presParOf" srcId="{6DC806F1-C68F-4C03-AD7D-A9BF16852466}" destId="{88620E30-9804-481F-9064-44AA20BE3657}" srcOrd="2" destOrd="0" presId="urn:microsoft.com/office/officeart/2009/3/layout/StepUpProcess"/>
    <dgm:cxn modelId="{B378D89B-4EAB-4733-93E8-B5951450A3DB}" type="presParOf" srcId="{F24D1A32-9C01-445F-97A3-4CEF97854E0D}" destId="{5810F359-AD7D-40A1-BBD7-3411246EC647}" srcOrd="3" destOrd="0" presId="urn:microsoft.com/office/officeart/2009/3/layout/StepUpProcess"/>
    <dgm:cxn modelId="{BDD6E8E2-D366-4290-B3CF-F533BAA9CEA6}" type="presParOf" srcId="{5810F359-AD7D-40A1-BBD7-3411246EC647}" destId="{4065A259-12BD-4C06-8185-3C58C1B3C107}" srcOrd="0" destOrd="0" presId="urn:microsoft.com/office/officeart/2009/3/layout/StepUpProcess"/>
    <dgm:cxn modelId="{54631F1C-79C1-453D-A9AE-D90AA285FDDF}" type="presParOf" srcId="{F24D1A32-9C01-445F-97A3-4CEF97854E0D}" destId="{95DD79D3-EA00-490C-AE9A-8D171CC50465}" srcOrd="4" destOrd="0" presId="urn:microsoft.com/office/officeart/2009/3/layout/StepUpProcess"/>
    <dgm:cxn modelId="{49FB93A7-2429-44C4-9854-76B08EAA7A6C}" type="presParOf" srcId="{95DD79D3-EA00-490C-AE9A-8D171CC50465}" destId="{51230564-1D7D-4B16-A78D-22B22DFC828E}" srcOrd="0" destOrd="0" presId="urn:microsoft.com/office/officeart/2009/3/layout/StepUpProcess"/>
    <dgm:cxn modelId="{21F3C208-47BB-4665-AF47-D055F64826B0}" type="presParOf" srcId="{95DD79D3-EA00-490C-AE9A-8D171CC50465}" destId="{3B405A59-583B-4E1A-85F5-312FC045F2CF}" srcOrd="1" destOrd="0" presId="urn:microsoft.com/office/officeart/2009/3/layout/StepUpProcess"/>
    <dgm:cxn modelId="{FA35EE37-6AD1-4D0E-9FB1-AA38EE1A4DD2}" type="presParOf" srcId="{95DD79D3-EA00-490C-AE9A-8D171CC50465}" destId="{5D0A11B6-DAD1-4ED2-B2AA-A9AB87EE92DD}" srcOrd="2" destOrd="0" presId="urn:microsoft.com/office/officeart/2009/3/layout/StepUpProcess"/>
    <dgm:cxn modelId="{21692ECA-A9CA-4E99-86FB-0FF5C7606FAF}" type="presParOf" srcId="{F24D1A32-9C01-445F-97A3-4CEF97854E0D}" destId="{9755F4DD-8D1F-4B06-AB70-91260AEF60FD}" srcOrd="5" destOrd="0" presId="urn:microsoft.com/office/officeart/2009/3/layout/StepUpProcess"/>
    <dgm:cxn modelId="{C34D7F11-6791-4CBC-8030-DF4EC095E893}" type="presParOf" srcId="{9755F4DD-8D1F-4B06-AB70-91260AEF60FD}" destId="{F146E447-49E3-416E-A613-8CA47BFD4AD3}" srcOrd="0" destOrd="0" presId="urn:microsoft.com/office/officeart/2009/3/layout/StepUpProcess"/>
    <dgm:cxn modelId="{52A342CD-6EB8-4302-91EC-3EA5EF7794CD}" type="presParOf" srcId="{F24D1A32-9C01-445F-97A3-4CEF97854E0D}" destId="{5598E3A4-78EE-45B1-8173-015930CC2CCE}" srcOrd="6" destOrd="0" presId="urn:microsoft.com/office/officeart/2009/3/layout/StepUpProcess"/>
    <dgm:cxn modelId="{2B9C9419-B113-4421-BFC3-C0C9C03BA209}" type="presParOf" srcId="{5598E3A4-78EE-45B1-8173-015930CC2CCE}" destId="{E83AFE19-9E52-4043-866F-B8414EB1C027}" srcOrd="0" destOrd="0" presId="urn:microsoft.com/office/officeart/2009/3/layout/StepUpProcess"/>
    <dgm:cxn modelId="{D4B7C0E0-1EBB-4ACE-B2C1-B982DE405D66}" type="presParOf" srcId="{5598E3A4-78EE-45B1-8173-015930CC2CCE}" destId="{79228872-4586-45A4-9719-488769FEA925}"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5908B4-7540-4EAE-B7F7-0E305CE7DB1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C2ED81DE-9E75-463D-BB81-2B06330E3A86}">
      <dgm:prSet phldrT="[Text]"/>
      <dgm:spPr/>
      <dgm:t>
        <a:bodyPr/>
        <a:lstStyle/>
        <a:p>
          <a:r>
            <a:rPr lang="en-GB"/>
            <a:t>Primary Stakeholders</a:t>
          </a:r>
        </a:p>
      </dgm:t>
    </dgm:pt>
    <dgm:pt modelId="{E4D59870-C67E-4291-9F01-BE038EB6697F}" type="parTrans" cxnId="{2F8BAE3A-26B2-4240-923F-1E1DF6618365}">
      <dgm:prSet/>
      <dgm:spPr/>
      <dgm:t>
        <a:bodyPr/>
        <a:lstStyle/>
        <a:p>
          <a:endParaRPr lang="en-GB"/>
        </a:p>
      </dgm:t>
    </dgm:pt>
    <dgm:pt modelId="{F7B55110-97F5-44B5-958C-9C425DF3B0E4}" type="sibTrans" cxnId="{2F8BAE3A-26B2-4240-923F-1E1DF6618365}">
      <dgm:prSet/>
      <dgm:spPr/>
      <dgm:t>
        <a:bodyPr/>
        <a:lstStyle/>
        <a:p>
          <a:endParaRPr lang="en-GB"/>
        </a:p>
      </dgm:t>
    </dgm:pt>
    <dgm:pt modelId="{C315F7E6-BD2A-4E89-B429-6FDEC3C885FA}">
      <dgm:prSet phldrT="[Text]"/>
      <dgm:spPr/>
      <dgm:t>
        <a:bodyPr/>
        <a:lstStyle/>
        <a:p>
          <a:r>
            <a:rPr lang="en-US"/>
            <a:t>Delegates: Tour operators, travel agents, media</a:t>
          </a:r>
          <a:endParaRPr lang="en-GB"/>
        </a:p>
      </dgm:t>
    </dgm:pt>
    <dgm:pt modelId="{F99AE54A-87C4-4190-8AA7-59BC3AF1B60F}" type="parTrans" cxnId="{6438C9FE-7339-4A28-944D-D410906F1F74}">
      <dgm:prSet/>
      <dgm:spPr/>
      <dgm:t>
        <a:bodyPr/>
        <a:lstStyle/>
        <a:p>
          <a:endParaRPr lang="en-GB"/>
        </a:p>
      </dgm:t>
    </dgm:pt>
    <dgm:pt modelId="{759094CE-A5F9-406B-B673-291DFF009E7D}" type="sibTrans" cxnId="{6438C9FE-7339-4A28-944D-D410906F1F74}">
      <dgm:prSet/>
      <dgm:spPr/>
      <dgm:t>
        <a:bodyPr/>
        <a:lstStyle/>
        <a:p>
          <a:endParaRPr lang="en-GB"/>
        </a:p>
      </dgm:t>
    </dgm:pt>
    <dgm:pt modelId="{D18BA292-359D-4CF1-85DC-39F33074C6B6}">
      <dgm:prSet phldrT="[Text]"/>
      <dgm:spPr/>
      <dgm:t>
        <a:bodyPr/>
        <a:lstStyle/>
        <a:p>
          <a:r>
            <a:rPr lang="en-GB" b="1"/>
            <a:t>Secondary Stakeholders</a:t>
          </a:r>
          <a:endParaRPr lang="en-GB"/>
        </a:p>
      </dgm:t>
    </dgm:pt>
    <dgm:pt modelId="{13812379-5FA6-4D5F-B59C-F31A58DC474B}" type="parTrans" cxnId="{22D916EF-A9AA-42AD-85B2-8A86023C1215}">
      <dgm:prSet/>
      <dgm:spPr/>
      <dgm:t>
        <a:bodyPr/>
        <a:lstStyle/>
        <a:p>
          <a:endParaRPr lang="en-GB"/>
        </a:p>
      </dgm:t>
    </dgm:pt>
    <dgm:pt modelId="{050244B5-FE26-494D-BAE1-79B2C346C32C}" type="sibTrans" cxnId="{22D916EF-A9AA-42AD-85B2-8A86023C1215}">
      <dgm:prSet/>
      <dgm:spPr/>
      <dgm:t>
        <a:bodyPr/>
        <a:lstStyle/>
        <a:p>
          <a:endParaRPr lang="en-GB"/>
        </a:p>
      </dgm:t>
    </dgm:pt>
    <dgm:pt modelId="{3BC8E74A-B406-4782-B7A6-1F57E05715CD}">
      <dgm:prSet/>
      <dgm:spPr/>
      <dgm:t>
        <a:bodyPr/>
        <a:lstStyle/>
        <a:p>
          <a:r>
            <a:rPr lang="en-US"/>
            <a:t>Exhibitors/Speakers: Welsh tourism businesses, cultural performers</a:t>
          </a:r>
          <a:endParaRPr lang="en-GB"/>
        </a:p>
      </dgm:t>
    </dgm:pt>
    <dgm:pt modelId="{14E24EE1-4FDC-43EF-BD30-212ECC03C185}" type="parTrans" cxnId="{BCC58EF9-8E36-402D-A1D7-FE2B4155943A}">
      <dgm:prSet/>
      <dgm:spPr/>
      <dgm:t>
        <a:bodyPr/>
        <a:lstStyle/>
        <a:p>
          <a:endParaRPr lang="en-GB"/>
        </a:p>
      </dgm:t>
    </dgm:pt>
    <dgm:pt modelId="{A53A8190-3DC6-49B6-8146-5432A0E55D65}" type="sibTrans" cxnId="{BCC58EF9-8E36-402D-A1D7-FE2B4155943A}">
      <dgm:prSet/>
      <dgm:spPr/>
      <dgm:t>
        <a:bodyPr/>
        <a:lstStyle/>
        <a:p>
          <a:endParaRPr lang="en-GB"/>
        </a:p>
      </dgm:t>
    </dgm:pt>
    <dgm:pt modelId="{CD10C5F7-5B1C-49A6-9B72-B878096EA11D}">
      <dgm:prSet/>
      <dgm:spPr/>
      <dgm:t>
        <a:bodyPr/>
        <a:lstStyle/>
        <a:p>
          <a:r>
            <a:rPr lang="en-US"/>
            <a:t>Venue &amp; Suppliers: ICC Wales, catering, AV providers</a:t>
          </a:r>
          <a:endParaRPr lang="en-GB"/>
        </a:p>
      </dgm:t>
    </dgm:pt>
    <dgm:pt modelId="{42A2D670-16C3-4460-910B-B9AAC104872C}" type="parTrans" cxnId="{16E19E8F-6768-4529-999B-19EA72547E54}">
      <dgm:prSet/>
      <dgm:spPr/>
      <dgm:t>
        <a:bodyPr/>
        <a:lstStyle/>
        <a:p>
          <a:endParaRPr lang="en-GB"/>
        </a:p>
      </dgm:t>
    </dgm:pt>
    <dgm:pt modelId="{4521C85F-A574-48A1-A7D4-8362F2F8AC40}" type="sibTrans" cxnId="{16E19E8F-6768-4529-999B-19EA72547E54}">
      <dgm:prSet/>
      <dgm:spPr/>
      <dgm:t>
        <a:bodyPr/>
        <a:lstStyle/>
        <a:p>
          <a:endParaRPr lang="en-GB"/>
        </a:p>
      </dgm:t>
    </dgm:pt>
    <dgm:pt modelId="{39DBC1EB-0DC0-4FFC-96D7-BB4B04380B84}">
      <dgm:prSet/>
      <dgm:spPr/>
      <dgm:t>
        <a:bodyPr/>
        <a:lstStyle/>
        <a:p>
          <a:r>
            <a:rPr lang="en-US"/>
            <a:t>Sponsors/Partners: Airlines, hotel chains, tourism boards</a:t>
          </a:r>
          <a:endParaRPr lang="en-GB"/>
        </a:p>
      </dgm:t>
    </dgm:pt>
    <dgm:pt modelId="{38195EC7-09C0-4DFB-80DB-E93D20A5F2BE}" type="parTrans" cxnId="{0CF816E7-5744-4776-8A23-2D3B76032E75}">
      <dgm:prSet/>
      <dgm:spPr/>
      <dgm:t>
        <a:bodyPr/>
        <a:lstStyle/>
        <a:p>
          <a:endParaRPr lang="en-GB"/>
        </a:p>
      </dgm:t>
    </dgm:pt>
    <dgm:pt modelId="{A130BD58-0FBC-4D3E-B8CA-F929B66ACB8F}" type="sibTrans" cxnId="{0CF816E7-5744-4776-8A23-2D3B76032E75}">
      <dgm:prSet/>
      <dgm:spPr/>
      <dgm:t>
        <a:bodyPr/>
        <a:lstStyle/>
        <a:p>
          <a:endParaRPr lang="en-GB"/>
        </a:p>
      </dgm:t>
    </dgm:pt>
    <dgm:pt modelId="{FBB45A5C-EE35-4270-AC03-5B414A631FB0}">
      <dgm:prSet/>
      <dgm:spPr/>
      <dgm:t>
        <a:bodyPr/>
        <a:lstStyle/>
        <a:p>
          <a:r>
            <a:rPr lang="en-GB" b="1"/>
            <a:t>Local Community</a:t>
          </a:r>
          <a:r>
            <a:rPr lang="en-GB"/>
            <a:t>: Residents, local businesses</a:t>
          </a:r>
        </a:p>
      </dgm:t>
    </dgm:pt>
    <dgm:pt modelId="{4573D206-0FFD-4348-A1D3-26B5C4EA32D2}" type="parTrans" cxnId="{784F5779-3AEA-423B-B2BC-E4C7267A406D}">
      <dgm:prSet/>
      <dgm:spPr/>
      <dgm:t>
        <a:bodyPr/>
        <a:lstStyle/>
        <a:p>
          <a:endParaRPr lang="en-GB"/>
        </a:p>
      </dgm:t>
    </dgm:pt>
    <dgm:pt modelId="{565682E7-A4F1-4849-95B1-F62C40314046}" type="sibTrans" cxnId="{784F5779-3AEA-423B-B2BC-E4C7267A406D}">
      <dgm:prSet/>
      <dgm:spPr/>
      <dgm:t>
        <a:bodyPr/>
        <a:lstStyle/>
        <a:p>
          <a:endParaRPr lang="en-GB"/>
        </a:p>
      </dgm:t>
    </dgm:pt>
    <dgm:pt modelId="{C09BBEBF-8A48-4017-9D40-56120FC25D58}">
      <dgm:prSet/>
      <dgm:spPr/>
      <dgm:t>
        <a:bodyPr/>
        <a:lstStyle/>
        <a:p>
          <a:r>
            <a:rPr lang="en-GB" b="1"/>
            <a:t>Government</a:t>
          </a:r>
          <a:r>
            <a:rPr lang="en-GB"/>
            <a:t>: Local council, police, health authorities</a:t>
          </a:r>
        </a:p>
      </dgm:t>
    </dgm:pt>
    <dgm:pt modelId="{8435C560-ACBE-442D-A417-29C41BE2C288}" type="parTrans" cxnId="{283D19AE-8901-4225-BE9C-383F0815735F}">
      <dgm:prSet/>
      <dgm:spPr/>
      <dgm:t>
        <a:bodyPr/>
        <a:lstStyle/>
        <a:p>
          <a:endParaRPr lang="en-GB"/>
        </a:p>
      </dgm:t>
    </dgm:pt>
    <dgm:pt modelId="{46BC80FF-C388-4653-87B6-40DEB482EE08}" type="sibTrans" cxnId="{283D19AE-8901-4225-BE9C-383F0815735F}">
      <dgm:prSet/>
      <dgm:spPr/>
      <dgm:t>
        <a:bodyPr/>
        <a:lstStyle/>
        <a:p>
          <a:endParaRPr lang="en-GB"/>
        </a:p>
      </dgm:t>
    </dgm:pt>
    <dgm:pt modelId="{F5785ED7-A036-4856-8A69-590ABB299163}">
      <dgm:prSet/>
      <dgm:spPr/>
      <dgm:t>
        <a:bodyPr/>
        <a:lstStyle/>
        <a:p>
          <a:r>
            <a:rPr lang="en-GB" b="1"/>
            <a:t>Volunteers</a:t>
          </a:r>
          <a:r>
            <a:rPr lang="en-GB"/>
            <a:t>: Student ambassadors for event support</a:t>
          </a:r>
        </a:p>
      </dgm:t>
    </dgm:pt>
    <dgm:pt modelId="{FAEEF631-5D9C-470D-B35E-821254895A14}" type="parTrans" cxnId="{9FD4FD69-AE58-4380-9A19-1731C41DC522}">
      <dgm:prSet/>
      <dgm:spPr/>
      <dgm:t>
        <a:bodyPr/>
        <a:lstStyle/>
        <a:p>
          <a:endParaRPr lang="en-GB"/>
        </a:p>
      </dgm:t>
    </dgm:pt>
    <dgm:pt modelId="{95D3724F-5957-4287-994C-9DFC4E724046}" type="sibTrans" cxnId="{9FD4FD69-AE58-4380-9A19-1731C41DC522}">
      <dgm:prSet/>
      <dgm:spPr/>
      <dgm:t>
        <a:bodyPr/>
        <a:lstStyle/>
        <a:p>
          <a:endParaRPr lang="en-GB"/>
        </a:p>
      </dgm:t>
    </dgm:pt>
    <dgm:pt modelId="{688CAF46-020B-4EB8-BA84-FC0189FBD9BF}" type="pres">
      <dgm:prSet presAssocID="{2E5908B4-7540-4EAE-B7F7-0E305CE7DB13}" presName="Name0" presStyleCnt="0">
        <dgm:presLayoutVars>
          <dgm:dir/>
          <dgm:animLvl val="lvl"/>
          <dgm:resizeHandles val="exact"/>
        </dgm:presLayoutVars>
      </dgm:prSet>
      <dgm:spPr/>
    </dgm:pt>
    <dgm:pt modelId="{F212380F-6A55-4233-95F8-1F4C418ABE03}" type="pres">
      <dgm:prSet presAssocID="{C2ED81DE-9E75-463D-BB81-2B06330E3A86}" presName="composite" presStyleCnt="0"/>
      <dgm:spPr/>
    </dgm:pt>
    <dgm:pt modelId="{5803604D-B658-4336-A139-3D3AAED403A6}" type="pres">
      <dgm:prSet presAssocID="{C2ED81DE-9E75-463D-BB81-2B06330E3A86}" presName="parTx" presStyleLbl="alignNode1" presStyleIdx="0" presStyleCnt="2">
        <dgm:presLayoutVars>
          <dgm:chMax val="0"/>
          <dgm:chPref val="0"/>
          <dgm:bulletEnabled val="1"/>
        </dgm:presLayoutVars>
      </dgm:prSet>
      <dgm:spPr/>
    </dgm:pt>
    <dgm:pt modelId="{4C7CE9AC-9105-4AF7-A015-83E0C393B299}" type="pres">
      <dgm:prSet presAssocID="{C2ED81DE-9E75-463D-BB81-2B06330E3A86}" presName="desTx" presStyleLbl="alignAccFollowNode1" presStyleIdx="0" presStyleCnt="2">
        <dgm:presLayoutVars>
          <dgm:bulletEnabled val="1"/>
        </dgm:presLayoutVars>
      </dgm:prSet>
      <dgm:spPr/>
    </dgm:pt>
    <dgm:pt modelId="{8C915EDA-EFE0-49B0-B7BB-7C590A6E28A5}" type="pres">
      <dgm:prSet presAssocID="{F7B55110-97F5-44B5-958C-9C425DF3B0E4}" presName="space" presStyleCnt="0"/>
      <dgm:spPr/>
    </dgm:pt>
    <dgm:pt modelId="{A1C3677A-F306-49B9-BE02-E16E39269C60}" type="pres">
      <dgm:prSet presAssocID="{D18BA292-359D-4CF1-85DC-39F33074C6B6}" presName="composite" presStyleCnt="0"/>
      <dgm:spPr/>
    </dgm:pt>
    <dgm:pt modelId="{6807DF83-2871-4716-B69A-40DC6699A1AC}" type="pres">
      <dgm:prSet presAssocID="{D18BA292-359D-4CF1-85DC-39F33074C6B6}" presName="parTx" presStyleLbl="alignNode1" presStyleIdx="1" presStyleCnt="2">
        <dgm:presLayoutVars>
          <dgm:chMax val="0"/>
          <dgm:chPref val="0"/>
          <dgm:bulletEnabled val="1"/>
        </dgm:presLayoutVars>
      </dgm:prSet>
      <dgm:spPr/>
    </dgm:pt>
    <dgm:pt modelId="{E5E6CB0A-5C96-4E48-B831-3F1DF4D01720}" type="pres">
      <dgm:prSet presAssocID="{D18BA292-359D-4CF1-85DC-39F33074C6B6}" presName="desTx" presStyleLbl="alignAccFollowNode1" presStyleIdx="1" presStyleCnt="2">
        <dgm:presLayoutVars>
          <dgm:bulletEnabled val="1"/>
        </dgm:presLayoutVars>
      </dgm:prSet>
      <dgm:spPr/>
    </dgm:pt>
  </dgm:ptLst>
  <dgm:cxnLst>
    <dgm:cxn modelId="{45A49801-543E-4E87-8C77-2ECD7C13B301}" type="presOf" srcId="{39DBC1EB-0DC0-4FFC-96D7-BB4B04380B84}" destId="{4C7CE9AC-9105-4AF7-A015-83E0C393B299}" srcOrd="0" destOrd="3" presId="urn:microsoft.com/office/officeart/2005/8/layout/hList1"/>
    <dgm:cxn modelId="{8147E013-C20E-4CA5-92B4-693F877E324F}" type="presOf" srcId="{2E5908B4-7540-4EAE-B7F7-0E305CE7DB13}" destId="{688CAF46-020B-4EB8-BA84-FC0189FBD9BF}" srcOrd="0" destOrd="0" presId="urn:microsoft.com/office/officeart/2005/8/layout/hList1"/>
    <dgm:cxn modelId="{E5A5B41D-E756-447B-8103-11C8CEB1D74D}" type="presOf" srcId="{F5785ED7-A036-4856-8A69-590ABB299163}" destId="{E5E6CB0A-5C96-4E48-B831-3F1DF4D01720}" srcOrd="0" destOrd="2" presId="urn:microsoft.com/office/officeart/2005/8/layout/hList1"/>
    <dgm:cxn modelId="{6F40AA21-62F0-4D5D-9287-641F3B01CFEE}" type="presOf" srcId="{3BC8E74A-B406-4782-B7A6-1F57E05715CD}" destId="{4C7CE9AC-9105-4AF7-A015-83E0C393B299}" srcOrd="0" destOrd="1" presId="urn:microsoft.com/office/officeart/2005/8/layout/hList1"/>
    <dgm:cxn modelId="{2F8BAE3A-26B2-4240-923F-1E1DF6618365}" srcId="{2E5908B4-7540-4EAE-B7F7-0E305CE7DB13}" destId="{C2ED81DE-9E75-463D-BB81-2B06330E3A86}" srcOrd="0" destOrd="0" parTransId="{E4D59870-C67E-4291-9F01-BE038EB6697F}" sibTransId="{F7B55110-97F5-44B5-958C-9C425DF3B0E4}"/>
    <dgm:cxn modelId="{D65D7A69-D4B7-46D8-9B2A-077C5B7A4A4D}" type="presOf" srcId="{C2ED81DE-9E75-463D-BB81-2B06330E3A86}" destId="{5803604D-B658-4336-A139-3D3AAED403A6}" srcOrd="0" destOrd="0" presId="urn:microsoft.com/office/officeart/2005/8/layout/hList1"/>
    <dgm:cxn modelId="{9FD4FD69-AE58-4380-9A19-1731C41DC522}" srcId="{D18BA292-359D-4CF1-85DC-39F33074C6B6}" destId="{F5785ED7-A036-4856-8A69-590ABB299163}" srcOrd="2" destOrd="0" parTransId="{FAEEF631-5D9C-470D-B35E-821254895A14}" sibTransId="{95D3724F-5957-4287-994C-9DFC4E724046}"/>
    <dgm:cxn modelId="{784F5779-3AEA-423B-B2BC-E4C7267A406D}" srcId="{D18BA292-359D-4CF1-85DC-39F33074C6B6}" destId="{FBB45A5C-EE35-4270-AC03-5B414A631FB0}" srcOrd="0" destOrd="0" parTransId="{4573D206-0FFD-4348-A1D3-26B5C4EA32D2}" sibTransId="{565682E7-A4F1-4849-95B1-F62C40314046}"/>
    <dgm:cxn modelId="{324BAE84-E33D-469C-B384-503E2E61C515}" type="presOf" srcId="{CD10C5F7-5B1C-49A6-9B72-B878096EA11D}" destId="{4C7CE9AC-9105-4AF7-A015-83E0C393B299}" srcOrd="0" destOrd="2" presId="urn:microsoft.com/office/officeart/2005/8/layout/hList1"/>
    <dgm:cxn modelId="{16E19E8F-6768-4529-999B-19EA72547E54}" srcId="{C2ED81DE-9E75-463D-BB81-2B06330E3A86}" destId="{CD10C5F7-5B1C-49A6-9B72-B878096EA11D}" srcOrd="2" destOrd="0" parTransId="{42A2D670-16C3-4460-910B-B9AAC104872C}" sibTransId="{4521C85F-A574-48A1-A7D4-8362F2F8AC40}"/>
    <dgm:cxn modelId="{3C2879A2-3AF8-49E5-B336-1B4655CD08E5}" type="presOf" srcId="{C09BBEBF-8A48-4017-9D40-56120FC25D58}" destId="{E5E6CB0A-5C96-4E48-B831-3F1DF4D01720}" srcOrd="0" destOrd="1" presId="urn:microsoft.com/office/officeart/2005/8/layout/hList1"/>
    <dgm:cxn modelId="{283D19AE-8901-4225-BE9C-383F0815735F}" srcId="{D18BA292-359D-4CF1-85DC-39F33074C6B6}" destId="{C09BBEBF-8A48-4017-9D40-56120FC25D58}" srcOrd="1" destOrd="0" parTransId="{8435C560-ACBE-442D-A417-29C41BE2C288}" sibTransId="{46BC80FF-C388-4653-87B6-40DEB482EE08}"/>
    <dgm:cxn modelId="{0CF816E7-5744-4776-8A23-2D3B76032E75}" srcId="{C2ED81DE-9E75-463D-BB81-2B06330E3A86}" destId="{39DBC1EB-0DC0-4FFC-96D7-BB4B04380B84}" srcOrd="3" destOrd="0" parTransId="{38195EC7-09C0-4DFB-80DB-E93D20A5F2BE}" sibTransId="{A130BD58-0FBC-4D3E-B8CA-F929B66ACB8F}"/>
    <dgm:cxn modelId="{22D916EF-A9AA-42AD-85B2-8A86023C1215}" srcId="{2E5908B4-7540-4EAE-B7F7-0E305CE7DB13}" destId="{D18BA292-359D-4CF1-85DC-39F33074C6B6}" srcOrd="1" destOrd="0" parTransId="{13812379-5FA6-4D5F-B59C-F31A58DC474B}" sibTransId="{050244B5-FE26-494D-BAE1-79B2C346C32C}"/>
    <dgm:cxn modelId="{8AAE2FF0-EDD9-4123-89E9-E3ECF71C5884}" type="presOf" srcId="{FBB45A5C-EE35-4270-AC03-5B414A631FB0}" destId="{E5E6CB0A-5C96-4E48-B831-3F1DF4D01720}" srcOrd="0" destOrd="0" presId="urn:microsoft.com/office/officeart/2005/8/layout/hList1"/>
    <dgm:cxn modelId="{A855ABF0-E37B-4D15-A320-424EB971FEAC}" type="presOf" srcId="{D18BA292-359D-4CF1-85DC-39F33074C6B6}" destId="{6807DF83-2871-4716-B69A-40DC6699A1AC}" srcOrd="0" destOrd="0" presId="urn:microsoft.com/office/officeart/2005/8/layout/hList1"/>
    <dgm:cxn modelId="{BCC58EF9-8E36-402D-A1D7-FE2B4155943A}" srcId="{C2ED81DE-9E75-463D-BB81-2B06330E3A86}" destId="{3BC8E74A-B406-4782-B7A6-1F57E05715CD}" srcOrd="1" destOrd="0" parTransId="{14E24EE1-4FDC-43EF-BD30-212ECC03C185}" sibTransId="{A53A8190-3DC6-49B6-8146-5432A0E55D65}"/>
    <dgm:cxn modelId="{0FFB74FC-744B-461B-ADAF-B6D6E9692F75}" type="presOf" srcId="{C315F7E6-BD2A-4E89-B429-6FDEC3C885FA}" destId="{4C7CE9AC-9105-4AF7-A015-83E0C393B299}" srcOrd="0" destOrd="0" presId="urn:microsoft.com/office/officeart/2005/8/layout/hList1"/>
    <dgm:cxn modelId="{6438C9FE-7339-4A28-944D-D410906F1F74}" srcId="{C2ED81DE-9E75-463D-BB81-2B06330E3A86}" destId="{C315F7E6-BD2A-4E89-B429-6FDEC3C885FA}" srcOrd="0" destOrd="0" parTransId="{F99AE54A-87C4-4190-8AA7-59BC3AF1B60F}" sibTransId="{759094CE-A5F9-406B-B673-291DFF009E7D}"/>
    <dgm:cxn modelId="{416934BE-5CAC-4A35-9391-6712CBA31335}" type="presParOf" srcId="{688CAF46-020B-4EB8-BA84-FC0189FBD9BF}" destId="{F212380F-6A55-4233-95F8-1F4C418ABE03}" srcOrd="0" destOrd="0" presId="urn:microsoft.com/office/officeart/2005/8/layout/hList1"/>
    <dgm:cxn modelId="{A9362164-AF55-4A97-812D-DF3DCC47BEE3}" type="presParOf" srcId="{F212380F-6A55-4233-95F8-1F4C418ABE03}" destId="{5803604D-B658-4336-A139-3D3AAED403A6}" srcOrd="0" destOrd="0" presId="urn:microsoft.com/office/officeart/2005/8/layout/hList1"/>
    <dgm:cxn modelId="{6681AD8D-4320-46F1-B464-29334C4AA1BD}" type="presParOf" srcId="{F212380F-6A55-4233-95F8-1F4C418ABE03}" destId="{4C7CE9AC-9105-4AF7-A015-83E0C393B299}" srcOrd="1" destOrd="0" presId="urn:microsoft.com/office/officeart/2005/8/layout/hList1"/>
    <dgm:cxn modelId="{4F7ACF92-374C-4CFD-A8F2-1730F4DEFDA3}" type="presParOf" srcId="{688CAF46-020B-4EB8-BA84-FC0189FBD9BF}" destId="{8C915EDA-EFE0-49B0-B7BB-7C590A6E28A5}" srcOrd="1" destOrd="0" presId="urn:microsoft.com/office/officeart/2005/8/layout/hList1"/>
    <dgm:cxn modelId="{DE5131D3-09C6-46FA-8363-DEBDFA1EEC72}" type="presParOf" srcId="{688CAF46-020B-4EB8-BA84-FC0189FBD9BF}" destId="{A1C3677A-F306-49B9-BE02-E16E39269C60}" srcOrd="2" destOrd="0" presId="urn:microsoft.com/office/officeart/2005/8/layout/hList1"/>
    <dgm:cxn modelId="{CD545201-F244-446C-A1E0-D06CD7E65E00}" type="presParOf" srcId="{A1C3677A-F306-49B9-BE02-E16E39269C60}" destId="{6807DF83-2871-4716-B69A-40DC6699A1AC}" srcOrd="0" destOrd="0" presId="urn:microsoft.com/office/officeart/2005/8/layout/hList1"/>
    <dgm:cxn modelId="{3C28F938-09CC-4FED-AC54-F6333F92C4CB}" type="presParOf" srcId="{A1C3677A-F306-49B9-BE02-E16E39269C60}" destId="{E5E6CB0A-5C96-4E48-B831-3F1DF4D0172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7A503EE-ACC8-4AC6-98A1-1A94EA007FB0}" type="doc">
      <dgm:prSet loTypeId="urn:microsoft.com/office/officeart/2005/8/layout/process1" loCatId="process" qsTypeId="urn:microsoft.com/office/officeart/2005/8/quickstyle/simple1" qsCatId="simple" csTypeId="urn:microsoft.com/office/officeart/2005/8/colors/accent1_2" csCatId="accent1" phldr="1"/>
      <dgm:spPr/>
    </dgm:pt>
    <dgm:pt modelId="{DF7A7F57-057B-466A-A0FD-7F90C79590A9}">
      <dgm:prSet phldrT="[Text]"/>
      <dgm:spPr/>
      <dgm:t>
        <a:bodyPr/>
        <a:lstStyle/>
        <a:p>
          <a:r>
            <a:rPr lang="en-US"/>
            <a:t>Day 1: Opening ceremony, keynote speeches, Welsh legends-themed welcome reception</a:t>
          </a:r>
          <a:endParaRPr lang="en-GB"/>
        </a:p>
      </dgm:t>
    </dgm:pt>
    <dgm:pt modelId="{ACCEEA6E-D4F7-4BFA-A1F7-DCAEBF5D2B6F}" type="parTrans" cxnId="{3CE3F320-F341-41E3-B63D-7DFBCFF45113}">
      <dgm:prSet/>
      <dgm:spPr/>
    </dgm:pt>
    <dgm:pt modelId="{0611D043-D7BC-41B7-9B22-425383653323}" type="sibTrans" cxnId="{3CE3F320-F341-41E3-B63D-7DFBCFF45113}">
      <dgm:prSet/>
      <dgm:spPr/>
      <dgm:t>
        <a:bodyPr/>
        <a:lstStyle/>
        <a:p>
          <a:endParaRPr lang="en-GB"/>
        </a:p>
      </dgm:t>
    </dgm:pt>
    <dgm:pt modelId="{C53DD700-9785-4D03-97FC-C0FB4F24A19B}">
      <dgm:prSet phldrT="[Text]"/>
      <dgm:spPr/>
      <dgm:t>
        <a:bodyPr/>
        <a:lstStyle/>
        <a:p>
          <a:r>
            <a:rPr lang="en-US"/>
            <a:t>Day 2: Workshops, exhibitions, site visits to Cardiff Castle and St Fagans</a:t>
          </a:r>
          <a:endParaRPr lang="en-GB"/>
        </a:p>
      </dgm:t>
    </dgm:pt>
    <dgm:pt modelId="{D1CCFDC7-A32C-4EE2-B34C-663814DBA831}" type="parTrans" cxnId="{CCC00B03-B7D8-4E83-A76F-2BFA150DC559}">
      <dgm:prSet/>
      <dgm:spPr/>
    </dgm:pt>
    <dgm:pt modelId="{B9049979-4E5D-4954-AE16-BF03DB3FFA99}" type="sibTrans" cxnId="{CCC00B03-B7D8-4E83-A76F-2BFA150DC559}">
      <dgm:prSet/>
      <dgm:spPr/>
      <dgm:t>
        <a:bodyPr/>
        <a:lstStyle/>
        <a:p>
          <a:endParaRPr lang="en-GB"/>
        </a:p>
      </dgm:t>
    </dgm:pt>
    <dgm:pt modelId="{F10838D1-5AC4-40EB-9F09-229419932C06}">
      <dgm:prSet phldrT="[Text]"/>
      <dgm:spPr/>
      <dgm:t>
        <a:bodyPr/>
        <a:lstStyle/>
        <a:p>
          <a:r>
            <a:rPr lang="en-US"/>
            <a:t>Day 3: Strategic forums, networking sessions, closing gala at Cardiff Castle</a:t>
          </a:r>
          <a:endParaRPr lang="en-GB"/>
        </a:p>
      </dgm:t>
    </dgm:pt>
    <dgm:pt modelId="{A182A632-61F7-4FB5-B98C-60B9F3B3C70B}" type="parTrans" cxnId="{3C96E4E0-F894-4631-BA47-E4CBAA1196CC}">
      <dgm:prSet/>
      <dgm:spPr/>
    </dgm:pt>
    <dgm:pt modelId="{32D5DFEC-8744-4137-8D52-BC9BD9526CC6}" type="sibTrans" cxnId="{3C96E4E0-F894-4631-BA47-E4CBAA1196CC}">
      <dgm:prSet/>
      <dgm:spPr/>
    </dgm:pt>
    <dgm:pt modelId="{13FB4CFD-CE16-4740-A45E-630481756E7A}" type="pres">
      <dgm:prSet presAssocID="{77A503EE-ACC8-4AC6-98A1-1A94EA007FB0}" presName="Name0" presStyleCnt="0">
        <dgm:presLayoutVars>
          <dgm:dir/>
          <dgm:resizeHandles val="exact"/>
        </dgm:presLayoutVars>
      </dgm:prSet>
      <dgm:spPr/>
    </dgm:pt>
    <dgm:pt modelId="{C8D6F58F-1CC6-4972-92A9-E01846FC8B4D}" type="pres">
      <dgm:prSet presAssocID="{DF7A7F57-057B-466A-A0FD-7F90C79590A9}" presName="node" presStyleLbl="node1" presStyleIdx="0" presStyleCnt="3">
        <dgm:presLayoutVars>
          <dgm:bulletEnabled val="1"/>
        </dgm:presLayoutVars>
      </dgm:prSet>
      <dgm:spPr/>
    </dgm:pt>
    <dgm:pt modelId="{060E8CD7-C565-4945-920C-CAEE49AA1F81}" type="pres">
      <dgm:prSet presAssocID="{0611D043-D7BC-41B7-9B22-425383653323}" presName="sibTrans" presStyleLbl="sibTrans2D1" presStyleIdx="0" presStyleCnt="2"/>
      <dgm:spPr/>
    </dgm:pt>
    <dgm:pt modelId="{50A23A07-C168-4795-9196-645296514902}" type="pres">
      <dgm:prSet presAssocID="{0611D043-D7BC-41B7-9B22-425383653323}" presName="connectorText" presStyleLbl="sibTrans2D1" presStyleIdx="0" presStyleCnt="2"/>
      <dgm:spPr/>
    </dgm:pt>
    <dgm:pt modelId="{7E9D6F7D-7422-4F05-A808-9D52E691375C}" type="pres">
      <dgm:prSet presAssocID="{C53DD700-9785-4D03-97FC-C0FB4F24A19B}" presName="node" presStyleLbl="node1" presStyleIdx="1" presStyleCnt="3">
        <dgm:presLayoutVars>
          <dgm:bulletEnabled val="1"/>
        </dgm:presLayoutVars>
      </dgm:prSet>
      <dgm:spPr/>
    </dgm:pt>
    <dgm:pt modelId="{52AAEF39-A49A-4FAC-A4D0-236899A91018}" type="pres">
      <dgm:prSet presAssocID="{B9049979-4E5D-4954-AE16-BF03DB3FFA99}" presName="sibTrans" presStyleLbl="sibTrans2D1" presStyleIdx="1" presStyleCnt="2"/>
      <dgm:spPr/>
    </dgm:pt>
    <dgm:pt modelId="{08E69F11-0935-4C23-844C-A824F9E17C86}" type="pres">
      <dgm:prSet presAssocID="{B9049979-4E5D-4954-AE16-BF03DB3FFA99}" presName="connectorText" presStyleLbl="sibTrans2D1" presStyleIdx="1" presStyleCnt="2"/>
      <dgm:spPr/>
    </dgm:pt>
    <dgm:pt modelId="{EF95C653-C4D5-43C4-A92F-9400CEBDDD01}" type="pres">
      <dgm:prSet presAssocID="{F10838D1-5AC4-40EB-9F09-229419932C06}" presName="node" presStyleLbl="node1" presStyleIdx="2" presStyleCnt="3">
        <dgm:presLayoutVars>
          <dgm:bulletEnabled val="1"/>
        </dgm:presLayoutVars>
      </dgm:prSet>
      <dgm:spPr/>
    </dgm:pt>
  </dgm:ptLst>
  <dgm:cxnLst>
    <dgm:cxn modelId="{CCC00B03-B7D8-4E83-A76F-2BFA150DC559}" srcId="{77A503EE-ACC8-4AC6-98A1-1A94EA007FB0}" destId="{C53DD700-9785-4D03-97FC-C0FB4F24A19B}" srcOrd="1" destOrd="0" parTransId="{D1CCFDC7-A32C-4EE2-B34C-663814DBA831}" sibTransId="{B9049979-4E5D-4954-AE16-BF03DB3FFA99}"/>
    <dgm:cxn modelId="{FA518716-6509-44E9-8206-2692395D8937}" type="presOf" srcId="{0611D043-D7BC-41B7-9B22-425383653323}" destId="{060E8CD7-C565-4945-920C-CAEE49AA1F81}" srcOrd="0" destOrd="0" presId="urn:microsoft.com/office/officeart/2005/8/layout/process1"/>
    <dgm:cxn modelId="{3CE3F320-F341-41E3-B63D-7DFBCFF45113}" srcId="{77A503EE-ACC8-4AC6-98A1-1A94EA007FB0}" destId="{DF7A7F57-057B-466A-A0FD-7F90C79590A9}" srcOrd="0" destOrd="0" parTransId="{ACCEEA6E-D4F7-4BFA-A1F7-DCAEBF5D2B6F}" sibTransId="{0611D043-D7BC-41B7-9B22-425383653323}"/>
    <dgm:cxn modelId="{EB1E1A54-95A9-42D4-B03B-7E7EDDB02DF7}" type="presOf" srcId="{C53DD700-9785-4D03-97FC-C0FB4F24A19B}" destId="{7E9D6F7D-7422-4F05-A808-9D52E691375C}" srcOrd="0" destOrd="0" presId="urn:microsoft.com/office/officeart/2005/8/layout/process1"/>
    <dgm:cxn modelId="{E0EDB671-4426-4FDD-A1B7-F3C44D1ABAE6}" type="presOf" srcId="{B9049979-4E5D-4954-AE16-BF03DB3FFA99}" destId="{08E69F11-0935-4C23-844C-A824F9E17C86}" srcOrd="1" destOrd="0" presId="urn:microsoft.com/office/officeart/2005/8/layout/process1"/>
    <dgm:cxn modelId="{41B62282-B9B2-4991-AB92-52E9DAB8C6B9}" type="presOf" srcId="{0611D043-D7BC-41B7-9B22-425383653323}" destId="{50A23A07-C168-4795-9196-645296514902}" srcOrd="1" destOrd="0" presId="urn:microsoft.com/office/officeart/2005/8/layout/process1"/>
    <dgm:cxn modelId="{5802C499-8F2E-46D3-BE33-AEEAEB30DF37}" type="presOf" srcId="{F10838D1-5AC4-40EB-9F09-229419932C06}" destId="{EF95C653-C4D5-43C4-A92F-9400CEBDDD01}" srcOrd="0" destOrd="0" presId="urn:microsoft.com/office/officeart/2005/8/layout/process1"/>
    <dgm:cxn modelId="{4DF4FEA7-A549-48A9-9522-554C9E302D55}" type="presOf" srcId="{DF7A7F57-057B-466A-A0FD-7F90C79590A9}" destId="{C8D6F58F-1CC6-4972-92A9-E01846FC8B4D}" srcOrd="0" destOrd="0" presId="urn:microsoft.com/office/officeart/2005/8/layout/process1"/>
    <dgm:cxn modelId="{551A00D5-E424-46B0-B868-D9A2B86655DC}" type="presOf" srcId="{77A503EE-ACC8-4AC6-98A1-1A94EA007FB0}" destId="{13FB4CFD-CE16-4740-A45E-630481756E7A}" srcOrd="0" destOrd="0" presId="urn:microsoft.com/office/officeart/2005/8/layout/process1"/>
    <dgm:cxn modelId="{640801DE-3771-496F-9596-EBBD1AE164A4}" type="presOf" srcId="{B9049979-4E5D-4954-AE16-BF03DB3FFA99}" destId="{52AAEF39-A49A-4FAC-A4D0-236899A91018}" srcOrd="0" destOrd="0" presId="urn:microsoft.com/office/officeart/2005/8/layout/process1"/>
    <dgm:cxn modelId="{3C96E4E0-F894-4631-BA47-E4CBAA1196CC}" srcId="{77A503EE-ACC8-4AC6-98A1-1A94EA007FB0}" destId="{F10838D1-5AC4-40EB-9F09-229419932C06}" srcOrd="2" destOrd="0" parTransId="{A182A632-61F7-4FB5-B98C-60B9F3B3C70B}" sibTransId="{32D5DFEC-8744-4137-8D52-BC9BD9526CC6}"/>
    <dgm:cxn modelId="{1AC5FC06-4B7F-4073-BFDA-570F640EC665}" type="presParOf" srcId="{13FB4CFD-CE16-4740-A45E-630481756E7A}" destId="{C8D6F58F-1CC6-4972-92A9-E01846FC8B4D}" srcOrd="0" destOrd="0" presId="urn:microsoft.com/office/officeart/2005/8/layout/process1"/>
    <dgm:cxn modelId="{069F932B-99C2-433A-99D6-6915600105DB}" type="presParOf" srcId="{13FB4CFD-CE16-4740-A45E-630481756E7A}" destId="{060E8CD7-C565-4945-920C-CAEE49AA1F81}" srcOrd="1" destOrd="0" presId="urn:microsoft.com/office/officeart/2005/8/layout/process1"/>
    <dgm:cxn modelId="{F9BD3D93-3F99-42B1-8596-49E4186079EB}" type="presParOf" srcId="{060E8CD7-C565-4945-920C-CAEE49AA1F81}" destId="{50A23A07-C168-4795-9196-645296514902}" srcOrd="0" destOrd="0" presId="urn:microsoft.com/office/officeart/2005/8/layout/process1"/>
    <dgm:cxn modelId="{782E85C6-11A2-4FB6-BBFA-F6EFAB4F2782}" type="presParOf" srcId="{13FB4CFD-CE16-4740-A45E-630481756E7A}" destId="{7E9D6F7D-7422-4F05-A808-9D52E691375C}" srcOrd="2" destOrd="0" presId="urn:microsoft.com/office/officeart/2005/8/layout/process1"/>
    <dgm:cxn modelId="{6D3505D6-38FA-47C3-9CAA-CAF3394504E7}" type="presParOf" srcId="{13FB4CFD-CE16-4740-A45E-630481756E7A}" destId="{52AAEF39-A49A-4FAC-A4D0-236899A91018}" srcOrd="3" destOrd="0" presId="urn:microsoft.com/office/officeart/2005/8/layout/process1"/>
    <dgm:cxn modelId="{32422C00-DBEB-45C8-AB58-9992CCFF482B}" type="presParOf" srcId="{52AAEF39-A49A-4FAC-A4D0-236899A91018}" destId="{08E69F11-0935-4C23-844C-A824F9E17C86}" srcOrd="0" destOrd="0" presId="urn:microsoft.com/office/officeart/2005/8/layout/process1"/>
    <dgm:cxn modelId="{7395F718-F1AE-4E2E-AAAE-14ACC58BC21F}" type="presParOf" srcId="{13FB4CFD-CE16-4740-A45E-630481756E7A}" destId="{EF95C653-C4D5-43C4-A92F-9400CEBDDD01}"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501791-DA1C-4430-9FA0-BC7C3909BC78}"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C43B857F-FB9A-4178-AF85-27AD05B51CAA}">
      <dgm:prSet phldrT="[Text]"/>
      <dgm:spPr/>
      <dgm:t>
        <a:bodyPr/>
        <a:lstStyle/>
        <a:p>
          <a:r>
            <a:rPr lang="en-US"/>
            <a:t>Environmental Initiatives: Plastic-free, waste reduction, renewable energy use</a:t>
          </a:r>
          <a:endParaRPr lang="en-GB"/>
        </a:p>
      </dgm:t>
    </dgm:pt>
    <dgm:pt modelId="{57C605EC-A479-4433-8843-6B9CBCD9B61C}" type="parTrans" cxnId="{E485AED3-1CF1-418A-BC93-FE97B544A798}">
      <dgm:prSet/>
      <dgm:spPr/>
      <dgm:t>
        <a:bodyPr/>
        <a:lstStyle/>
        <a:p>
          <a:endParaRPr lang="en-GB"/>
        </a:p>
      </dgm:t>
    </dgm:pt>
    <dgm:pt modelId="{4C96DDEA-660E-4232-A957-12A1FD97935E}" type="sibTrans" cxnId="{E485AED3-1CF1-418A-BC93-FE97B544A798}">
      <dgm:prSet/>
      <dgm:spPr/>
      <dgm:t>
        <a:bodyPr/>
        <a:lstStyle/>
        <a:p>
          <a:endParaRPr lang="en-GB"/>
        </a:p>
      </dgm:t>
    </dgm:pt>
    <dgm:pt modelId="{5E4BB7F7-57E4-4864-84D9-6F2E48714AFD}">
      <dgm:prSet phldrT="[Text]"/>
      <dgm:spPr/>
      <dgm:t>
        <a:bodyPr/>
        <a:lstStyle/>
        <a:p>
          <a:r>
            <a:rPr lang="en-US"/>
            <a:t>Social Responsibility: Inclusivity (accessibility for all), local community engagement</a:t>
          </a:r>
          <a:endParaRPr lang="en-GB"/>
        </a:p>
      </dgm:t>
    </dgm:pt>
    <dgm:pt modelId="{D686B0EE-7410-4BDC-BC47-D98362D94A88}" type="parTrans" cxnId="{6211B63D-9709-4DFC-B041-2D91D5EF3144}">
      <dgm:prSet/>
      <dgm:spPr/>
      <dgm:t>
        <a:bodyPr/>
        <a:lstStyle/>
        <a:p>
          <a:endParaRPr lang="en-GB"/>
        </a:p>
      </dgm:t>
    </dgm:pt>
    <dgm:pt modelId="{7B8A14A9-2A22-43B8-B001-0A514EE1D829}" type="sibTrans" cxnId="{6211B63D-9709-4DFC-B041-2D91D5EF3144}">
      <dgm:prSet/>
      <dgm:spPr/>
      <dgm:t>
        <a:bodyPr/>
        <a:lstStyle/>
        <a:p>
          <a:endParaRPr lang="en-GB"/>
        </a:p>
      </dgm:t>
    </dgm:pt>
    <dgm:pt modelId="{ACC7ED44-D87E-423E-951D-67D21CF321A2}">
      <dgm:prSet phldrT="[Text]"/>
      <dgm:spPr/>
      <dgm:t>
        <a:bodyPr/>
        <a:lstStyle/>
        <a:p>
          <a:r>
            <a:rPr lang="en-US"/>
            <a:t>Economic Sustainability: Local procurement, fair wages, budget monitoring</a:t>
          </a:r>
          <a:endParaRPr lang="en-GB"/>
        </a:p>
      </dgm:t>
    </dgm:pt>
    <dgm:pt modelId="{3C10C82A-DF4D-4CB1-88E3-3294C917BAB0}" type="parTrans" cxnId="{730C5D86-1DDB-4425-9A8C-7041DDD6AFD0}">
      <dgm:prSet/>
      <dgm:spPr/>
      <dgm:t>
        <a:bodyPr/>
        <a:lstStyle/>
        <a:p>
          <a:endParaRPr lang="en-GB"/>
        </a:p>
      </dgm:t>
    </dgm:pt>
    <dgm:pt modelId="{8C00A292-1DC9-4831-8F6E-74DAE2514206}" type="sibTrans" cxnId="{730C5D86-1DDB-4425-9A8C-7041DDD6AFD0}">
      <dgm:prSet/>
      <dgm:spPr/>
      <dgm:t>
        <a:bodyPr/>
        <a:lstStyle/>
        <a:p>
          <a:endParaRPr lang="en-GB"/>
        </a:p>
      </dgm:t>
    </dgm:pt>
    <dgm:pt modelId="{C39CBCA5-C0C0-4A74-BDD5-E432BEE10216}" type="pres">
      <dgm:prSet presAssocID="{E5501791-DA1C-4430-9FA0-BC7C3909BC78}" presName="outerComposite" presStyleCnt="0">
        <dgm:presLayoutVars>
          <dgm:chMax val="5"/>
          <dgm:dir/>
          <dgm:resizeHandles val="exact"/>
        </dgm:presLayoutVars>
      </dgm:prSet>
      <dgm:spPr/>
    </dgm:pt>
    <dgm:pt modelId="{4BC6A33C-4709-4239-8D64-3A1CDF738C4B}" type="pres">
      <dgm:prSet presAssocID="{E5501791-DA1C-4430-9FA0-BC7C3909BC78}" presName="dummyMaxCanvas" presStyleCnt="0">
        <dgm:presLayoutVars/>
      </dgm:prSet>
      <dgm:spPr/>
    </dgm:pt>
    <dgm:pt modelId="{60E957D9-1406-49FC-962D-7C4FC5759DA6}" type="pres">
      <dgm:prSet presAssocID="{E5501791-DA1C-4430-9FA0-BC7C3909BC78}" presName="ThreeNodes_1" presStyleLbl="node1" presStyleIdx="0" presStyleCnt="3">
        <dgm:presLayoutVars>
          <dgm:bulletEnabled val="1"/>
        </dgm:presLayoutVars>
      </dgm:prSet>
      <dgm:spPr/>
    </dgm:pt>
    <dgm:pt modelId="{9DE5554B-3E6B-4FD1-AAD9-9D990B4E2CA2}" type="pres">
      <dgm:prSet presAssocID="{E5501791-DA1C-4430-9FA0-BC7C3909BC78}" presName="ThreeNodes_2" presStyleLbl="node1" presStyleIdx="1" presStyleCnt="3">
        <dgm:presLayoutVars>
          <dgm:bulletEnabled val="1"/>
        </dgm:presLayoutVars>
      </dgm:prSet>
      <dgm:spPr/>
    </dgm:pt>
    <dgm:pt modelId="{03C78CA3-E1A5-46D5-86A6-83AB8C0176EC}" type="pres">
      <dgm:prSet presAssocID="{E5501791-DA1C-4430-9FA0-BC7C3909BC78}" presName="ThreeNodes_3" presStyleLbl="node1" presStyleIdx="2" presStyleCnt="3">
        <dgm:presLayoutVars>
          <dgm:bulletEnabled val="1"/>
        </dgm:presLayoutVars>
      </dgm:prSet>
      <dgm:spPr/>
    </dgm:pt>
    <dgm:pt modelId="{675E1443-3B8C-4030-8C3D-E05AD8F709EE}" type="pres">
      <dgm:prSet presAssocID="{E5501791-DA1C-4430-9FA0-BC7C3909BC78}" presName="ThreeConn_1-2" presStyleLbl="fgAccFollowNode1" presStyleIdx="0" presStyleCnt="2">
        <dgm:presLayoutVars>
          <dgm:bulletEnabled val="1"/>
        </dgm:presLayoutVars>
      </dgm:prSet>
      <dgm:spPr/>
    </dgm:pt>
    <dgm:pt modelId="{08717794-5D14-4EA8-ADC1-418245A00E86}" type="pres">
      <dgm:prSet presAssocID="{E5501791-DA1C-4430-9FA0-BC7C3909BC78}" presName="ThreeConn_2-3" presStyleLbl="fgAccFollowNode1" presStyleIdx="1" presStyleCnt="2">
        <dgm:presLayoutVars>
          <dgm:bulletEnabled val="1"/>
        </dgm:presLayoutVars>
      </dgm:prSet>
      <dgm:spPr/>
    </dgm:pt>
    <dgm:pt modelId="{962F4CB7-7FC1-49FA-B436-86190723D574}" type="pres">
      <dgm:prSet presAssocID="{E5501791-DA1C-4430-9FA0-BC7C3909BC78}" presName="ThreeNodes_1_text" presStyleLbl="node1" presStyleIdx="2" presStyleCnt="3">
        <dgm:presLayoutVars>
          <dgm:bulletEnabled val="1"/>
        </dgm:presLayoutVars>
      </dgm:prSet>
      <dgm:spPr/>
    </dgm:pt>
    <dgm:pt modelId="{FD9C7DFE-A201-4E14-BC4D-7440ACFF37A6}" type="pres">
      <dgm:prSet presAssocID="{E5501791-DA1C-4430-9FA0-BC7C3909BC78}" presName="ThreeNodes_2_text" presStyleLbl="node1" presStyleIdx="2" presStyleCnt="3">
        <dgm:presLayoutVars>
          <dgm:bulletEnabled val="1"/>
        </dgm:presLayoutVars>
      </dgm:prSet>
      <dgm:spPr/>
    </dgm:pt>
    <dgm:pt modelId="{93E0BAD7-126B-4340-9F9D-841A74F96D4D}" type="pres">
      <dgm:prSet presAssocID="{E5501791-DA1C-4430-9FA0-BC7C3909BC78}" presName="ThreeNodes_3_text" presStyleLbl="node1" presStyleIdx="2" presStyleCnt="3">
        <dgm:presLayoutVars>
          <dgm:bulletEnabled val="1"/>
        </dgm:presLayoutVars>
      </dgm:prSet>
      <dgm:spPr/>
    </dgm:pt>
  </dgm:ptLst>
  <dgm:cxnLst>
    <dgm:cxn modelId="{6211B63D-9709-4DFC-B041-2D91D5EF3144}" srcId="{E5501791-DA1C-4430-9FA0-BC7C3909BC78}" destId="{5E4BB7F7-57E4-4864-84D9-6F2E48714AFD}" srcOrd="1" destOrd="0" parTransId="{D686B0EE-7410-4BDC-BC47-D98362D94A88}" sibTransId="{7B8A14A9-2A22-43B8-B001-0A514EE1D829}"/>
    <dgm:cxn modelId="{FFEA9143-BF2C-43D5-B3CF-3210B6C0247D}" type="presOf" srcId="{5E4BB7F7-57E4-4864-84D9-6F2E48714AFD}" destId="{FD9C7DFE-A201-4E14-BC4D-7440ACFF37A6}" srcOrd="1" destOrd="0" presId="urn:microsoft.com/office/officeart/2005/8/layout/vProcess5"/>
    <dgm:cxn modelId="{E293E455-97C7-4F4A-95D6-375522D5BA75}" type="presOf" srcId="{4C96DDEA-660E-4232-A957-12A1FD97935E}" destId="{675E1443-3B8C-4030-8C3D-E05AD8F709EE}" srcOrd="0" destOrd="0" presId="urn:microsoft.com/office/officeart/2005/8/layout/vProcess5"/>
    <dgm:cxn modelId="{730C5D86-1DDB-4425-9A8C-7041DDD6AFD0}" srcId="{E5501791-DA1C-4430-9FA0-BC7C3909BC78}" destId="{ACC7ED44-D87E-423E-951D-67D21CF321A2}" srcOrd="2" destOrd="0" parTransId="{3C10C82A-DF4D-4CB1-88E3-3294C917BAB0}" sibTransId="{8C00A292-1DC9-4831-8F6E-74DAE2514206}"/>
    <dgm:cxn modelId="{D44429A6-704C-412B-913B-B0DF4DC7C5F2}" type="presOf" srcId="{C43B857F-FB9A-4178-AF85-27AD05B51CAA}" destId="{962F4CB7-7FC1-49FA-B436-86190723D574}" srcOrd="1" destOrd="0" presId="urn:microsoft.com/office/officeart/2005/8/layout/vProcess5"/>
    <dgm:cxn modelId="{49F19CA6-984D-435A-8D0F-2D4E5FF5AF81}" type="presOf" srcId="{C43B857F-FB9A-4178-AF85-27AD05B51CAA}" destId="{60E957D9-1406-49FC-962D-7C4FC5759DA6}" srcOrd="0" destOrd="0" presId="urn:microsoft.com/office/officeart/2005/8/layout/vProcess5"/>
    <dgm:cxn modelId="{072C7CB5-77FA-40F4-B794-8A4F7739653C}" type="presOf" srcId="{E5501791-DA1C-4430-9FA0-BC7C3909BC78}" destId="{C39CBCA5-C0C0-4A74-BDD5-E432BEE10216}" srcOrd="0" destOrd="0" presId="urn:microsoft.com/office/officeart/2005/8/layout/vProcess5"/>
    <dgm:cxn modelId="{38059ABB-2FFB-41F7-9617-F25A32760F78}" type="presOf" srcId="{ACC7ED44-D87E-423E-951D-67D21CF321A2}" destId="{93E0BAD7-126B-4340-9F9D-841A74F96D4D}" srcOrd="1" destOrd="0" presId="urn:microsoft.com/office/officeart/2005/8/layout/vProcess5"/>
    <dgm:cxn modelId="{043BF9BF-1E34-455B-A2B1-051379A5770A}" type="presOf" srcId="{ACC7ED44-D87E-423E-951D-67D21CF321A2}" destId="{03C78CA3-E1A5-46D5-86A6-83AB8C0176EC}" srcOrd="0" destOrd="0" presId="urn:microsoft.com/office/officeart/2005/8/layout/vProcess5"/>
    <dgm:cxn modelId="{AA217DC4-1591-4EC5-BC0A-94316BF98431}" type="presOf" srcId="{7B8A14A9-2A22-43B8-B001-0A514EE1D829}" destId="{08717794-5D14-4EA8-ADC1-418245A00E86}" srcOrd="0" destOrd="0" presId="urn:microsoft.com/office/officeart/2005/8/layout/vProcess5"/>
    <dgm:cxn modelId="{E485AED3-1CF1-418A-BC93-FE97B544A798}" srcId="{E5501791-DA1C-4430-9FA0-BC7C3909BC78}" destId="{C43B857F-FB9A-4178-AF85-27AD05B51CAA}" srcOrd="0" destOrd="0" parTransId="{57C605EC-A479-4433-8843-6B9CBCD9B61C}" sibTransId="{4C96DDEA-660E-4232-A957-12A1FD97935E}"/>
    <dgm:cxn modelId="{7430DEEF-B490-4DDF-ACA8-E053662D6020}" type="presOf" srcId="{5E4BB7F7-57E4-4864-84D9-6F2E48714AFD}" destId="{9DE5554B-3E6B-4FD1-AAD9-9D990B4E2CA2}" srcOrd="0" destOrd="0" presId="urn:microsoft.com/office/officeart/2005/8/layout/vProcess5"/>
    <dgm:cxn modelId="{B0E22A7E-342A-4367-A5BA-E2FAC671C790}" type="presParOf" srcId="{C39CBCA5-C0C0-4A74-BDD5-E432BEE10216}" destId="{4BC6A33C-4709-4239-8D64-3A1CDF738C4B}" srcOrd="0" destOrd="0" presId="urn:microsoft.com/office/officeart/2005/8/layout/vProcess5"/>
    <dgm:cxn modelId="{C9F039F2-2066-492C-B937-2B13A1223486}" type="presParOf" srcId="{C39CBCA5-C0C0-4A74-BDD5-E432BEE10216}" destId="{60E957D9-1406-49FC-962D-7C4FC5759DA6}" srcOrd="1" destOrd="0" presId="urn:microsoft.com/office/officeart/2005/8/layout/vProcess5"/>
    <dgm:cxn modelId="{EB9B5EF1-6FAC-4C24-8286-E5CF535FCF34}" type="presParOf" srcId="{C39CBCA5-C0C0-4A74-BDD5-E432BEE10216}" destId="{9DE5554B-3E6B-4FD1-AAD9-9D990B4E2CA2}" srcOrd="2" destOrd="0" presId="urn:microsoft.com/office/officeart/2005/8/layout/vProcess5"/>
    <dgm:cxn modelId="{817B96FB-56BC-4B41-8E21-BA0A2052D996}" type="presParOf" srcId="{C39CBCA5-C0C0-4A74-BDD5-E432BEE10216}" destId="{03C78CA3-E1A5-46D5-86A6-83AB8C0176EC}" srcOrd="3" destOrd="0" presId="urn:microsoft.com/office/officeart/2005/8/layout/vProcess5"/>
    <dgm:cxn modelId="{EEFBFF7C-D2E0-497C-9902-00EE9CB726C7}" type="presParOf" srcId="{C39CBCA5-C0C0-4A74-BDD5-E432BEE10216}" destId="{675E1443-3B8C-4030-8C3D-E05AD8F709EE}" srcOrd="4" destOrd="0" presId="urn:microsoft.com/office/officeart/2005/8/layout/vProcess5"/>
    <dgm:cxn modelId="{BF544AEB-FFDF-4900-8591-BC8E276F31B6}" type="presParOf" srcId="{C39CBCA5-C0C0-4A74-BDD5-E432BEE10216}" destId="{08717794-5D14-4EA8-ADC1-418245A00E86}" srcOrd="5" destOrd="0" presId="urn:microsoft.com/office/officeart/2005/8/layout/vProcess5"/>
    <dgm:cxn modelId="{C51ECD80-5301-46D1-9137-029BFC2A673F}" type="presParOf" srcId="{C39CBCA5-C0C0-4A74-BDD5-E432BEE10216}" destId="{962F4CB7-7FC1-49FA-B436-86190723D574}" srcOrd="6" destOrd="0" presId="urn:microsoft.com/office/officeart/2005/8/layout/vProcess5"/>
    <dgm:cxn modelId="{B3F58A10-7E90-4922-90D3-BBE0DE789218}" type="presParOf" srcId="{C39CBCA5-C0C0-4A74-BDD5-E432BEE10216}" destId="{FD9C7DFE-A201-4E14-BC4D-7440ACFF37A6}" srcOrd="7" destOrd="0" presId="urn:microsoft.com/office/officeart/2005/8/layout/vProcess5"/>
    <dgm:cxn modelId="{4F73AFC9-102D-4965-92E9-E56F77796B60}" type="presParOf" srcId="{C39CBCA5-C0C0-4A74-BDD5-E432BEE10216}" destId="{93E0BAD7-126B-4340-9F9D-841A74F96D4D}"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44CEBF4-27C1-451F-AE21-7ECEB0A6133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GB"/>
        </a:p>
      </dgm:t>
    </dgm:pt>
    <dgm:pt modelId="{3484BB37-01F3-4B0A-A928-5B6E1CFA29BE}">
      <dgm:prSet phldrT="[Text]"/>
      <dgm:spPr/>
      <dgm:t>
        <a:bodyPr/>
        <a:lstStyle/>
        <a:p>
          <a:r>
            <a:rPr lang="en-GB"/>
            <a:t>Risk Management &amp; Crisis Plan</a:t>
          </a:r>
        </a:p>
      </dgm:t>
    </dgm:pt>
    <dgm:pt modelId="{AE0BC375-8531-4A11-B35E-E4CB02207DCF}" type="parTrans" cxnId="{C7AD6060-421C-4B3E-BD75-34CEF5481BFE}">
      <dgm:prSet/>
      <dgm:spPr/>
      <dgm:t>
        <a:bodyPr/>
        <a:lstStyle/>
        <a:p>
          <a:endParaRPr lang="en-GB"/>
        </a:p>
      </dgm:t>
    </dgm:pt>
    <dgm:pt modelId="{2BCDBEE4-BD7E-4BF8-ADF6-5D23A9D23B83}" type="sibTrans" cxnId="{C7AD6060-421C-4B3E-BD75-34CEF5481BFE}">
      <dgm:prSet/>
      <dgm:spPr/>
      <dgm:t>
        <a:bodyPr/>
        <a:lstStyle/>
        <a:p>
          <a:endParaRPr lang="en-GB"/>
        </a:p>
      </dgm:t>
    </dgm:pt>
    <dgm:pt modelId="{B805B5FB-E513-4C5B-AE8C-A0FBF4929EF2}">
      <dgm:prSet phldrT="[Text]"/>
      <dgm:spPr/>
      <dgm:t>
        <a:bodyPr/>
        <a:lstStyle/>
        <a:p>
          <a:r>
            <a:rPr lang="en-GB"/>
            <a:t>Risk Assessment</a:t>
          </a:r>
        </a:p>
      </dgm:t>
    </dgm:pt>
    <dgm:pt modelId="{97EB1CDC-5EEC-449E-AFF6-60CEF8D4644B}" type="parTrans" cxnId="{78B5F0E6-091D-47DF-8BF1-E49D96FAD48D}">
      <dgm:prSet/>
      <dgm:spPr/>
      <dgm:t>
        <a:bodyPr/>
        <a:lstStyle/>
        <a:p>
          <a:endParaRPr lang="en-GB"/>
        </a:p>
      </dgm:t>
    </dgm:pt>
    <dgm:pt modelId="{1EDB0B10-9D82-4F43-8153-3EA8CEB0728A}" type="sibTrans" cxnId="{78B5F0E6-091D-47DF-8BF1-E49D96FAD48D}">
      <dgm:prSet/>
      <dgm:spPr/>
      <dgm:t>
        <a:bodyPr/>
        <a:lstStyle/>
        <a:p>
          <a:endParaRPr lang="en-GB"/>
        </a:p>
      </dgm:t>
    </dgm:pt>
    <dgm:pt modelId="{B49F8B49-2429-4BAF-AB96-37E1191FEA51}">
      <dgm:prSet phldrT="[Text]"/>
      <dgm:spPr/>
      <dgm:t>
        <a:bodyPr/>
        <a:lstStyle/>
        <a:p>
          <a:r>
            <a:rPr lang="en-GB"/>
            <a:t>Mitigation Strategies</a:t>
          </a:r>
        </a:p>
      </dgm:t>
    </dgm:pt>
    <dgm:pt modelId="{32A8A8D3-26B3-4AB7-B044-FE489A85BEB2}" type="parTrans" cxnId="{271B2540-A10B-4990-8C6E-0CDF15DD3CAE}">
      <dgm:prSet/>
      <dgm:spPr/>
      <dgm:t>
        <a:bodyPr/>
        <a:lstStyle/>
        <a:p>
          <a:endParaRPr lang="en-GB"/>
        </a:p>
      </dgm:t>
    </dgm:pt>
    <dgm:pt modelId="{5CE4387C-97C1-4E53-BCEC-5B39BC9FB15A}" type="sibTrans" cxnId="{271B2540-A10B-4990-8C6E-0CDF15DD3CAE}">
      <dgm:prSet/>
      <dgm:spPr/>
      <dgm:t>
        <a:bodyPr/>
        <a:lstStyle/>
        <a:p>
          <a:endParaRPr lang="en-GB"/>
        </a:p>
      </dgm:t>
    </dgm:pt>
    <dgm:pt modelId="{106B85B6-133C-46F3-8C69-FB56A9113B1D}">
      <dgm:prSet phldrT="[Text]"/>
      <dgm:spPr/>
      <dgm:t>
        <a:bodyPr/>
        <a:lstStyle/>
        <a:p>
          <a:r>
            <a:rPr lang="en-GB"/>
            <a:t>Crisis Management Protocol</a:t>
          </a:r>
        </a:p>
      </dgm:t>
    </dgm:pt>
    <dgm:pt modelId="{0813708E-2E5F-4FC6-8B79-CFED28C8C546}" type="parTrans" cxnId="{8481B24A-616C-4EF0-A978-6B4AF37CDA97}">
      <dgm:prSet/>
      <dgm:spPr/>
      <dgm:t>
        <a:bodyPr/>
        <a:lstStyle/>
        <a:p>
          <a:endParaRPr lang="en-GB"/>
        </a:p>
      </dgm:t>
    </dgm:pt>
    <dgm:pt modelId="{3269E96F-1DD1-494A-9E0B-9AD3831EA8EE}" type="sibTrans" cxnId="{8481B24A-616C-4EF0-A978-6B4AF37CDA97}">
      <dgm:prSet/>
      <dgm:spPr/>
      <dgm:t>
        <a:bodyPr/>
        <a:lstStyle/>
        <a:p>
          <a:endParaRPr lang="en-GB"/>
        </a:p>
      </dgm:t>
    </dgm:pt>
    <dgm:pt modelId="{E6552C40-2F95-45C0-B8F4-9FEB21D4C797}" type="pres">
      <dgm:prSet presAssocID="{044CEBF4-27C1-451F-AE21-7ECEB0A61338}" presName="Name0" presStyleCnt="0">
        <dgm:presLayoutVars>
          <dgm:chMax val="1"/>
          <dgm:dir/>
          <dgm:animLvl val="ctr"/>
          <dgm:resizeHandles val="exact"/>
        </dgm:presLayoutVars>
      </dgm:prSet>
      <dgm:spPr/>
    </dgm:pt>
    <dgm:pt modelId="{B649C555-36B0-4173-B9DC-41481E09AA8D}" type="pres">
      <dgm:prSet presAssocID="{3484BB37-01F3-4B0A-A928-5B6E1CFA29BE}" presName="centerShape" presStyleLbl="node0" presStyleIdx="0" presStyleCnt="1"/>
      <dgm:spPr/>
    </dgm:pt>
    <dgm:pt modelId="{8CD5D661-9A9D-40D7-8425-95391C8B0DF9}" type="pres">
      <dgm:prSet presAssocID="{B805B5FB-E513-4C5B-AE8C-A0FBF4929EF2}" presName="node" presStyleLbl="node1" presStyleIdx="0" presStyleCnt="3">
        <dgm:presLayoutVars>
          <dgm:bulletEnabled val="1"/>
        </dgm:presLayoutVars>
      </dgm:prSet>
      <dgm:spPr/>
    </dgm:pt>
    <dgm:pt modelId="{CBFEF284-F4ED-4DEE-B698-6A428885DF50}" type="pres">
      <dgm:prSet presAssocID="{B805B5FB-E513-4C5B-AE8C-A0FBF4929EF2}" presName="dummy" presStyleCnt="0"/>
      <dgm:spPr/>
    </dgm:pt>
    <dgm:pt modelId="{AF2D4460-F801-4509-93D9-5D460E662688}" type="pres">
      <dgm:prSet presAssocID="{1EDB0B10-9D82-4F43-8153-3EA8CEB0728A}" presName="sibTrans" presStyleLbl="sibTrans2D1" presStyleIdx="0" presStyleCnt="3"/>
      <dgm:spPr/>
    </dgm:pt>
    <dgm:pt modelId="{D91DE365-A5A2-4EA0-BAD4-08D72D11C411}" type="pres">
      <dgm:prSet presAssocID="{B49F8B49-2429-4BAF-AB96-37E1191FEA51}" presName="node" presStyleLbl="node1" presStyleIdx="1" presStyleCnt="3">
        <dgm:presLayoutVars>
          <dgm:bulletEnabled val="1"/>
        </dgm:presLayoutVars>
      </dgm:prSet>
      <dgm:spPr/>
    </dgm:pt>
    <dgm:pt modelId="{4ACDB444-AB51-4EF3-85E8-CE5AAB418B47}" type="pres">
      <dgm:prSet presAssocID="{B49F8B49-2429-4BAF-AB96-37E1191FEA51}" presName="dummy" presStyleCnt="0"/>
      <dgm:spPr/>
    </dgm:pt>
    <dgm:pt modelId="{956F997B-485D-4FAE-BC2D-CBF58C181965}" type="pres">
      <dgm:prSet presAssocID="{5CE4387C-97C1-4E53-BCEC-5B39BC9FB15A}" presName="sibTrans" presStyleLbl="sibTrans2D1" presStyleIdx="1" presStyleCnt="3"/>
      <dgm:spPr/>
    </dgm:pt>
    <dgm:pt modelId="{31E0E31B-F12D-41AA-B2E7-E9329D9FE434}" type="pres">
      <dgm:prSet presAssocID="{106B85B6-133C-46F3-8C69-FB56A9113B1D}" presName="node" presStyleLbl="node1" presStyleIdx="2" presStyleCnt="3">
        <dgm:presLayoutVars>
          <dgm:bulletEnabled val="1"/>
        </dgm:presLayoutVars>
      </dgm:prSet>
      <dgm:spPr/>
    </dgm:pt>
    <dgm:pt modelId="{DFE13FC9-87AC-4C2F-92F2-1D8F5BE0A892}" type="pres">
      <dgm:prSet presAssocID="{106B85B6-133C-46F3-8C69-FB56A9113B1D}" presName="dummy" presStyleCnt="0"/>
      <dgm:spPr/>
    </dgm:pt>
    <dgm:pt modelId="{329997F6-20BE-40A7-9666-038F5C52E747}" type="pres">
      <dgm:prSet presAssocID="{3269E96F-1DD1-494A-9E0B-9AD3831EA8EE}" presName="sibTrans" presStyleLbl="sibTrans2D1" presStyleIdx="2" presStyleCnt="3"/>
      <dgm:spPr/>
    </dgm:pt>
  </dgm:ptLst>
  <dgm:cxnLst>
    <dgm:cxn modelId="{3432F920-04C2-47BA-87D1-35481F0BD796}" type="presOf" srcId="{1EDB0B10-9D82-4F43-8153-3EA8CEB0728A}" destId="{AF2D4460-F801-4509-93D9-5D460E662688}" srcOrd="0" destOrd="0" presId="urn:microsoft.com/office/officeart/2005/8/layout/radial6"/>
    <dgm:cxn modelId="{271B2540-A10B-4990-8C6E-0CDF15DD3CAE}" srcId="{3484BB37-01F3-4B0A-A928-5B6E1CFA29BE}" destId="{B49F8B49-2429-4BAF-AB96-37E1191FEA51}" srcOrd="1" destOrd="0" parTransId="{32A8A8D3-26B3-4AB7-B044-FE489A85BEB2}" sibTransId="{5CE4387C-97C1-4E53-BCEC-5B39BC9FB15A}"/>
    <dgm:cxn modelId="{8481B24A-616C-4EF0-A978-6B4AF37CDA97}" srcId="{3484BB37-01F3-4B0A-A928-5B6E1CFA29BE}" destId="{106B85B6-133C-46F3-8C69-FB56A9113B1D}" srcOrd="2" destOrd="0" parTransId="{0813708E-2E5F-4FC6-8B79-CFED28C8C546}" sibTransId="{3269E96F-1DD1-494A-9E0B-9AD3831EA8EE}"/>
    <dgm:cxn modelId="{197D0C4B-56C7-427F-BF32-8071EDF19E67}" type="presOf" srcId="{3269E96F-1DD1-494A-9E0B-9AD3831EA8EE}" destId="{329997F6-20BE-40A7-9666-038F5C52E747}" srcOrd="0" destOrd="0" presId="urn:microsoft.com/office/officeart/2005/8/layout/radial6"/>
    <dgm:cxn modelId="{C7AD6060-421C-4B3E-BD75-34CEF5481BFE}" srcId="{044CEBF4-27C1-451F-AE21-7ECEB0A61338}" destId="{3484BB37-01F3-4B0A-A928-5B6E1CFA29BE}" srcOrd="0" destOrd="0" parTransId="{AE0BC375-8531-4A11-B35E-E4CB02207DCF}" sibTransId="{2BCDBEE4-BD7E-4BF8-ADF6-5D23A9D23B83}"/>
    <dgm:cxn modelId="{4359496F-702D-4374-9FC6-339C953BE98B}" type="presOf" srcId="{044CEBF4-27C1-451F-AE21-7ECEB0A61338}" destId="{E6552C40-2F95-45C0-B8F4-9FEB21D4C797}" srcOrd="0" destOrd="0" presId="urn:microsoft.com/office/officeart/2005/8/layout/radial6"/>
    <dgm:cxn modelId="{A820FA91-0208-4AA4-BB12-4CEE8E769A85}" type="presOf" srcId="{106B85B6-133C-46F3-8C69-FB56A9113B1D}" destId="{31E0E31B-F12D-41AA-B2E7-E9329D9FE434}" srcOrd="0" destOrd="0" presId="urn:microsoft.com/office/officeart/2005/8/layout/radial6"/>
    <dgm:cxn modelId="{EB069293-A377-4F4E-9887-F2720669F078}" type="presOf" srcId="{5CE4387C-97C1-4E53-BCEC-5B39BC9FB15A}" destId="{956F997B-485D-4FAE-BC2D-CBF58C181965}" srcOrd="0" destOrd="0" presId="urn:microsoft.com/office/officeart/2005/8/layout/radial6"/>
    <dgm:cxn modelId="{78EEF0A9-CE20-45F6-BAEF-3875FC8D35D6}" type="presOf" srcId="{B49F8B49-2429-4BAF-AB96-37E1191FEA51}" destId="{D91DE365-A5A2-4EA0-BAD4-08D72D11C411}" srcOrd="0" destOrd="0" presId="urn:microsoft.com/office/officeart/2005/8/layout/radial6"/>
    <dgm:cxn modelId="{FD87A8DF-DC40-443C-B8AA-CFEB091710F8}" type="presOf" srcId="{3484BB37-01F3-4B0A-A928-5B6E1CFA29BE}" destId="{B649C555-36B0-4173-B9DC-41481E09AA8D}" srcOrd="0" destOrd="0" presId="urn:microsoft.com/office/officeart/2005/8/layout/radial6"/>
    <dgm:cxn modelId="{78B5F0E6-091D-47DF-8BF1-E49D96FAD48D}" srcId="{3484BB37-01F3-4B0A-A928-5B6E1CFA29BE}" destId="{B805B5FB-E513-4C5B-AE8C-A0FBF4929EF2}" srcOrd="0" destOrd="0" parTransId="{97EB1CDC-5EEC-449E-AFF6-60CEF8D4644B}" sibTransId="{1EDB0B10-9D82-4F43-8153-3EA8CEB0728A}"/>
    <dgm:cxn modelId="{C8687EF1-9CCA-44D9-A430-5B61272F8675}" type="presOf" srcId="{B805B5FB-E513-4C5B-AE8C-A0FBF4929EF2}" destId="{8CD5D661-9A9D-40D7-8425-95391C8B0DF9}" srcOrd="0" destOrd="0" presId="urn:microsoft.com/office/officeart/2005/8/layout/radial6"/>
    <dgm:cxn modelId="{E2740545-8266-48D9-9072-5490FC171456}" type="presParOf" srcId="{E6552C40-2F95-45C0-B8F4-9FEB21D4C797}" destId="{B649C555-36B0-4173-B9DC-41481E09AA8D}" srcOrd="0" destOrd="0" presId="urn:microsoft.com/office/officeart/2005/8/layout/radial6"/>
    <dgm:cxn modelId="{1E9AA497-6F1F-40F8-A452-6079202F122E}" type="presParOf" srcId="{E6552C40-2F95-45C0-B8F4-9FEB21D4C797}" destId="{8CD5D661-9A9D-40D7-8425-95391C8B0DF9}" srcOrd="1" destOrd="0" presId="urn:microsoft.com/office/officeart/2005/8/layout/radial6"/>
    <dgm:cxn modelId="{43978FA0-5F45-46F5-A1A3-057892F93B5F}" type="presParOf" srcId="{E6552C40-2F95-45C0-B8F4-9FEB21D4C797}" destId="{CBFEF284-F4ED-4DEE-B698-6A428885DF50}" srcOrd="2" destOrd="0" presId="urn:microsoft.com/office/officeart/2005/8/layout/radial6"/>
    <dgm:cxn modelId="{2E533AD1-2F0C-44DB-8D4E-F1696B89C6ED}" type="presParOf" srcId="{E6552C40-2F95-45C0-B8F4-9FEB21D4C797}" destId="{AF2D4460-F801-4509-93D9-5D460E662688}" srcOrd="3" destOrd="0" presId="urn:microsoft.com/office/officeart/2005/8/layout/radial6"/>
    <dgm:cxn modelId="{1E1B20C1-FB23-4747-A4B7-66384DA69EE5}" type="presParOf" srcId="{E6552C40-2F95-45C0-B8F4-9FEB21D4C797}" destId="{D91DE365-A5A2-4EA0-BAD4-08D72D11C411}" srcOrd="4" destOrd="0" presId="urn:microsoft.com/office/officeart/2005/8/layout/radial6"/>
    <dgm:cxn modelId="{59CEE22D-411C-4313-8F23-A1A93A45F7C0}" type="presParOf" srcId="{E6552C40-2F95-45C0-B8F4-9FEB21D4C797}" destId="{4ACDB444-AB51-4EF3-85E8-CE5AAB418B47}" srcOrd="5" destOrd="0" presId="urn:microsoft.com/office/officeart/2005/8/layout/radial6"/>
    <dgm:cxn modelId="{1AED9521-F9FA-4D09-B9F6-C51AF6B4CD24}" type="presParOf" srcId="{E6552C40-2F95-45C0-B8F4-9FEB21D4C797}" destId="{956F997B-485D-4FAE-BC2D-CBF58C181965}" srcOrd="6" destOrd="0" presId="urn:microsoft.com/office/officeart/2005/8/layout/radial6"/>
    <dgm:cxn modelId="{5C741D8E-7138-4D16-8634-DA1DF5686337}" type="presParOf" srcId="{E6552C40-2F95-45C0-B8F4-9FEB21D4C797}" destId="{31E0E31B-F12D-41AA-B2E7-E9329D9FE434}" srcOrd="7" destOrd="0" presId="urn:microsoft.com/office/officeart/2005/8/layout/radial6"/>
    <dgm:cxn modelId="{E4787E2F-10CE-4D83-AB0B-08385643DAA9}" type="presParOf" srcId="{E6552C40-2F95-45C0-B8F4-9FEB21D4C797}" destId="{DFE13FC9-87AC-4C2F-92F2-1D8F5BE0A892}" srcOrd="8" destOrd="0" presId="urn:microsoft.com/office/officeart/2005/8/layout/radial6"/>
    <dgm:cxn modelId="{7AC610CE-7CAA-4799-94E6-4F4B7FB57E92}" type="presParOf" srcId="{E6552C40-2F95-45C0-B8F4-9FEB21D4C797}" destId="{329997F6-20BE-40A7-9666-038F5C52E747}"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6B88242-A1E5-42C9-B1C7-E143114EEAF0}"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GB"/>
        </a:p>
      </dgm:t>
    </dgm:pt>
    <dgm:pt modelId="{556E10C3-0B43-4142-A2D6-0C01ED4F4522}">
      <dgm:prSet phldrT="[Text]"/>
      <dgm:spPr/>
      <dgm:t>
        <a:bodyPr/>
        <a:lstStyle/>
        <a:p>
          <a:r>
            <a:rPr lang="en-US"/>
            <a:t>Project Management: Event cycle approach with a Gantt chart and milestone checkpoints</a:t>
          </a:r>
          <a:endParaRPr lang="en-GB"/>
        </a:p>
      </dgm:t>
    </dgm:pt>
    <dgm:pt modelId="{0804FBE5-E7D1-46C9-8D39-74F204FC2752}" type="parTrans" cxnId="{2605D8F1-1257-44BA-BD91-E28621FBC91D}">
      <dgm:prSet/>
      <dgm:spPr/>
      <dgm:t>
        <a:bodyPr/>
        <a:lstStyle/>
        <a:p>
          <a:endParaRPr lang="en-GB"/>
        </a:p>
      </dgm:t>
    </dgm:pt>
    <dgm:pt modelId="{2B41C448-8201-4DB6-99A5-53AE0CF13AB5}" type="sibTrans" cxnId="{2605D8F1-1257-44BA-BD91-E28621FBC91D}">
      <dgm:prSet/>
      <dgm:spPr/>
      <dgm:t>
        <a:bodyPr/>
        <a:lstStyle/>
        <a:p>
          <a:endParaRPr lang="en-GB"/>
        </a:p>
      </dgm:t>
    </dgm:pt>
    <dgm:pt modelId="{69A596CA-0D4F-41F5-A7BA-797916A42F59}">
      <dgm:prSet phldrT="[Text]"/>
      <dgm:spPr/>
      <dgm:t>
        <a:bodyPr/>
        <a:lstStyle/>
        <a:p>
          <a:r>
            <a:rPr lang="en-US"/>
            <a:t>Staffing: Core team of 5, 30 on-site staff/volunteers</a:t>
          </a:r>
          <a:endParaRPr lang="en-GB"/>
        </a:p>
      </dgm:t>
    </dgm:pt>
    <dgm:pt modelId="{CD1A0652-9676-4E3F-8296-8088554ED318}" type="parTrans" cxnId="{994BC0C9-9C42-4A2D-86BF-3FCFCCBAD9EE}">
      <dgm:prSet/>
      <dgm:spPr/>
      <dgm:t>
        <a:bodyPr/>
        <a:lstStyle/>
        <a:p>
          <a:endParaRPr lang="en-GB"/>
        </a:p>
      </dgm:t>
    </dgm:pt>
    <dgm:pt modelId="{256B6599-4C11-45C0-84AC-26444D52FD61}" type="sibTrans" cxnId="{994BC0C9-9C42-4A2D-86BF-3FCFCCBAD9EE}">
      <dgm:prSet/>
      <dgm:spPr/>
      <dgm:t>
        <a:bodyPr/>
        <a:lstStyle/>
        <a:p>
          <a:endParaRPr lang="en-GB"/>
        </a:p>
      </dgm:t>
    </dgm:pt>
    <dgm:pt modelId="{57102912-A29B-4E53-A2D2-F8F67385C88B}">
      <dgm:prSet phldrT="[Text]"/>
      <dgm:spPr/>
      <dgm:t>
        <a:bodyPr/>
        <a:lstStyle/>
        <a:p>
          <a:r>
            <a:rPr lang="en-GB"/>
            <a:t>Delegate Services: Online registration, pre-arrival info packs, on-site signage, multilingual support</a:t>
          </a:r>
        </a:p>
      </dgm:t>
    </dgm:pt>
    <dgm:pt modelId="{B1E5B309-E27F-471A-A02E-3AFA82482373}" type="parTrans" cxnId="{5D7FE3FA-DEBF-4F5B-A2F0-298A8B49F8C2}">
      <dgm:prSet/>
      <dgm:spPr/>
      <dgm:t>
        <a:bodyPr/>
        <a:lstStyle/>
        <a:p>
          <a:endParaRPr lang="en-GB"/>
        </a:p>
      </dgm:t>
    </dgm:pt>
    <dgm:pt modelId="{162EBC2C-9B54-4B2D-B9BF-2762C25E1D15}" type="sibTrans" cxnId="{5D7FE3FA-DEBF-4F5B-A2F0-298A8B49F8C2}">
      <dgm:prSet/>
      <dgm:spPr/>
      <dgm:t>
        <a:bodyPr/>
        <a:lstStyle/>
        <a:p>
          <a:endParaRPr lang="en-GB"/>
        </a:p>
      </dgm:t>
    </dgm:pt>
    <dgm:pt modelId="{A581EFF2-9C5C-464C-A2F3-36E6234469AA}">
      <dgm:prSet phldrT="[Text]"/>
      <dgm:spPr/>
      <dgm:t>
        <a:bodyPr/>
        <a:lstStyle/>
        <a:p>
          <a:r>
            <a:rPr lang="en-GB" b="1"/>
            <a:t>Technology</a:t>
          </a:r>
          <a:r>
            <a:rPr lang="en-GB"/>
            <a:t>: Event management software, mobile app, high-speed Wi-Fi</a:t>
          </a:r>
        </a:p>
      </dgm:t>
    </dgm:pt>
    <dgm:pt modelId="{3501BCAA-6D0F-4209-9D6B-65C5AF67BBD4}" type="parTrans" cxnId="{C893B0A2-C043-4E67-BE81-7E91F8EE1E7A}">
      <dgm:prSet/>
      <dgm:spPr/>
    </dgm:pt>
    <dgm:pt modelId="{91D91B68-41DC-4A0A-BA47-CE192495DAFA}" type="sibTrans" cxnId="{C893B0A2-C043-4E67-BE81-7E91F8EE1E7A}">
      <dgm:prSet/>
      <dgm:spPr/>
    </dgm:pt>
    <dgm:pt modelId="{8A074B18-885B-45C4-92ED-5BDA9EB6D73B}" type="pres">
      <dgm:prSet presAssocID="{E6B88242-A1E5-42C9-B1C7-E143114EEAF0}" presName="Name0" presStyleCnt="0">
        <dgm:presLayoutVars>
          <dgm:dir/>
          <dgm:resizeHandles val="exact"/>
        </dgm:presLayoutVars>
      </dgm:prSet>
      <dgm:spPr/>
    </dgm:pt>
    <dgm:pt modelId="{408FF679-6BA3-4A7D-A249-41833B7B9EB8}" type="pres">
      <dgm:prSet presAssocID="{556E10C3-0B43-4142-A2D6-0C01ED4F4522}" presName="node" presStyleLbl="node1" presStyleIdx="0" presStyleCnt="4">
        <dgm:presLayoutVars>
          <dgm:bulletEnabled val="1"/>
        </dgm:presLayoutVars>
      </dgm:prSet>
      <dgm:spPr/>
    </dgm:pt>
    <dgm:pt modelId="{7E10FD1C-FA4B-4336-801C-7B5D89E609EF}" type="pres">
      <dgm:prSet presAssocID="{2B41C448-8201-4DB6-99A5-53AE0CF13AB5}" presName="sibTrans" presStyleCnt="0"/>
      <dgm:spPr/>
    </dgm:pt>
    <dgm:pt modelId="{36CC6140-68A0-4EC8-9878-64EF8A9B4545}" type="pres">
      <dgm:prSet presAssocID="{69A596CA-0D4F-41F5-A7BA-797916A42F59}" presName="node" presStyleLbl="node1" presStyleIdx="1" presStyleCnt="4">
        <dgm:presLayoutVars>
          <dgm:bulletEnabled val="1"/>
        </dgm:presLayoutVars>
      </dgm:prSet>
      <dgm:spPr/>
    </dgm:pt>
    <dgm:pt modelId="{EFAFB4C7-9FA3-4C7F-AAC1-D176CD2C78BB}" type="pres">
      <dgm:prSet presAssocID="{256B6599-4C11-45C0-84AC-26444D52FD61}" presName="sibTrans" presStyleCnt="0"/>
      <dgm:spPr/>
    </dgm:pt>
    <dgm:pt modelId="{0BD7E39D-007B-4546-9EBB-811FD8F5AEE0}" type="pres">
      <dgm:prSet presAssocID="{57102912-A29B-4E53-A2D2-F8F67385C88B}" presName="node" presStyleLbl="node1" presStyleIdx="2" presStyleCnt="4">
        <dgm:presLayoutVars>
          <dgm:bulletEnabled val="1"/>
        </dgm:presLayoutVars>
      </dgm:prSet>
      <dgm:spPr/>
    </dgm:pt>
    <dgm:pt modelId="{2750A8DA-E354-4398-9700-2311015AF1A2}" type="pres">
      <dgm:prSet presAssocID="{162EBC2C-9B54-4B2D-B9BF-2762C25E1D15}" presName="sibTrans" presStyleCnt="0"/>
      <dgm:spPr/>
    </dgm:pt>
    <dgm:pt modelId="{070817A4-5B09-4759-90E3-9425C7A730CF}" type="pres">
      <dgm:prSet presAssocID="{A581EFF2-9C5C-464C-A2F3-36E6234469AA}" presName="node" presStyleLbl="node1" presStyleIdx="3" presStyleCnt="4">
        <dgm:presLayoutVars>
          <dgm:bulletEnabled val="1"/>
        </dgm:presLayoutVars>
      </dgm:prSet>
      <dgm:spPr/>
    </dgm:pt>
  </dgm:ptLst>
  <dgm:cxnLst>
    <dgm:cxn modelId="{543D502F-FDE8-4285-A6BD-1C93C839EC7E}" type="presOf" srcId="{E6B88242-A1E5-42C9-B1C7-E143114EEAF0}" destId="{8A074B18-885B-45C4-92ED-5BDA9EB6D73B}" srcOrd="0" destOrd="0" presId="urn:microsoft.com/office/officeart/2005/8/layout/hList6"/>
    <dgm:cxn modelId="{E6053235-4F51-4995-9619-36116E8A556D}" type="presOf" srcId="{A581EFF2-9C5C-464C-A2F3-36E6234469AA}" destId="{070817A4-5B09-4759-90E3-9425C7A730CF}" srcOrd="0" destOrd="0" presId="urn:microsoft.com/office/officeart/2005/8/layout/hList6"/>
    <dgm:cxn modelId="{758F1B6C-E27D-459C-88F5-43AACCCFDEED}" type="presOf" srcId="{57102912-A29B-4E53-A2D2-F8F67385C88B}" destId="{0BD7E39D-007B-4546-9EBB-811FD8F5AEE0}" srcOrd="0" destOrd="0" presId="urn:microsoft.com/office/officeart/2005/8/layout/hList6"/>
    <dgm:cxn modelId="{C893B0A2-C043-4E67-BE81-7E91F8EE1E7A}" srcId="{E6B88242-A1E5-42C9-B1C7-E143114EEAF0}" destId="{A581EFF2-9C5C-464C-A2F3-36E6234469AA}" srcOrd="3" destOrd="0" parTransId="{3501BCAA-6D0F-4209-9D6B-65C5AF67BBD4}" sibTransId="{91D91B68-41DC-4A0A-BA47-CE192495DAFA}"/>
    <dgm:cxn modelId="{78505CAC-FD1C-4133-9DBC-F5312EC8F314}" type="presOf" srcId="{69A596CA-0D4F-41F5-A7BA-797916A42F59}" destId="{36CC6140-68A0-4EC8-9878-64EF8A9B4545}" srcOrd="0" destOrd="0" presId="urn:microsoft.com/office/officeart/2005/8/layout/hList6"/>
    <dgm:cxn modelId="{994BC0C9-9C42-4A2D-86BF-3FCFCCBAD9EE}" srcId="{E6B88242-A1E5-42C9-B1C7-E143114EEAF0}" destId="{69A596CA-0D4F-41F5-A7BA-797916A42F59}" srcOrd="1" destOrd="0" parTransId="{CD1A0652-9676-4E3F-8296-8088554ED318}" sibTransId="{256B6599-4C11-45C0-84AC-26444D52FD61}"/>
    <dgm:cxn modelId="{A83361CA-9EEE-41FD-8AD6-9EDC6B18A6FB}" type="presOf" srcId="{556E10C3-0B43-4142-A2D6-0C01ED4F4522}" destId="{408FF679-6BA3-4A7D-A249-41833B7B9EB8}" srcOrd="0" destOrd="0" presId="urn:microsoft.com/office/officeart/2005/8/layout/hList6"/>
    <dgm:cxn modelId="{2605D8F1-1257-44BA-BD91-E28621FBC91D}" srcId="{E6B88242-A1E5-42C9-B1C7-E143114EEAF0}" destId="{556E10C3-0B43-4142-A2D6-0C01ED4F4522}" srcOrd="0" destOrd="0" parTransId="{0804FBE5-E7D1-46C9-8D39-74F204FC2752}" sibTransId="{2B41C448-8201-4DB6-99A5-53AE0CF13AB5}"/>
    <dgm:cxn modelId="{5D7FE3FA-DEBF-4F5B-A2F0-298A8B49F8C2}" srcId="{E6B88242-A1E5-42C9-B1C7-E143114EEAF0}" destId="{57102912-A29B-4E53-A2D2-F8F67385C88B}" srcOrd="2" destOrd="0" parTransId="{B1E5B309-E27F-471A-A02E-3AFA82482373}" sibTransId="{162EBC2C-9B54-4B2D-B9BF-2762C25E1D15}"/>
    <dgm:cxn modelId="{2E0B8F9F-F16C-4BAC-B3A5-AC7867D96A18}" type="presParOf" srcId="{8A074B18-885B-45C4-92ED-5BDA9EB6D73B}" destId="{408FF679-6BA3-4A7D-A249-41833B7B9EB8}" srcOrd="0" destOrd="0" presId="urn:microsoft.com/office/officeart/2005/8/layout/hList6"/>
    <dgm:cxn modelId="{3E96D289-119F-44B1-ADE3-76708BF043C1}" type="presParOf" srcId="{8A074B18-885B-45C4-92ED-5BDA9EB6D73B}" destId="{7E10FD1C-FA4B-4336-801C-7B5D89E609EF}" srcOrd="1" destOrd="0" presId="urn:microsoft.com/office/officeart/2005/8/layout/hList6"/>
    <dgm:cxn modelId="{94CFE289-2879-446D-B088-8572E8BE9134}" type="presParOf" srcId="{8A074B18-885B-45C4-92ED-5BDA9EB6D73B}" destId="{36CC6140-68A0-4EC8-9878-64EF8A9B4545}" srcOrd="2" destOrd="0" presId="urn:microsoft.com/office/officeart/2005/8/layout/hList6"/>
    <dgm:cxn modelId="{5811A677-E101-46A0-865E-72CCD24F73F0}" type="presParOf" srcId="{8A074B18-885B-45C4-92ED-5BDA9EB6D73B}" destId="{EFAFB4C7-9FA3-4C7F-AAC1-D176CD2C78BB}" srcOrd="3" destOrd="0" presId="urn:microsoft.com/office/officeart/2005/8/layout/hList6"/>
    <dgm:cxn modelId="{BC4F94CF-C3D9-4F3E-AFA3-FC8FB75CE8A9}" type="presParOf" srcId="{8A074B18-885B-45C4-92ED-5BDA9EB6D73B}" destId="{0BD7E39D-007B-4546-9EBB-811FD8F5AEE0}" srcOrd="4" destOrd="0" presId="urn:microsoft.com/office/officeart/2005/8/layout/hList6"/>
    <dgm:cxn modelId="{FE153F7A-76E9-47CB-98F2-8D1267DE7BD9}" type="presParOf" srcId="{8A074B18-885B-45C4-92ED-5BDA9EB6D73B}" destId="{2750A8DA-E354-4398-9700-2311015AF1A2}" srcOrd="5" destOrd="0" presId="urn:microsoft.com/office/officeart/2005/8/layout/hList6"/>
    <dgm:cxn modelId="{6D30C7AB-52C0-41BD-9F4D-6CF8AEFC63FD}" type="presParOf" srcId="{8A074B18-885B-45C4-92ED-5BDA9EB6D73B}" destId="{070817A4-5B09-4759-90E3-9425C7A730CF}"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ABE0B-A231-4B64-86BB-4DFBB14B9A36}">
      <dsp:nvSpPr>
        <dsp:cNvPr id="0" name=""/>
        <dsp:cNvSpPr/>
      </dsp:nvSpPr>
      <dsp:spPr>
        <a:xfrm>
          <a:off x="0" y="714538"/>
          <a:ext cx="10353675" cy="655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0F4F89-B760-4F41-BCF6-070990CCBF81}">
      <dsp:nvSpPr>
        <dsp:cNvPr id="0" name=""/>
        <dsp:cNvSpPr/>
      </dsp:nvSpPr>
      <dsp:spPr>
        <a:xfrm>
          <a:off x="517683" y="330778"/>
          <a:ext cx="7247572" cy="7675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941" tIns="0" rIns="273941" bIns="0" numCol="1" spcCol="1270" anchor="ctr" anchorCtr="0">
          <a:noAutofit/>
        </a:bodyPr>
        <a:lstStyle/>
        <a:p>
          <a:pPr marL="0" lvl="0" indent="0" algn="l" defTabSz="1155700">
            <a:lnSpc>
              <a:spcPct val="90000"/>
            </a:lnSpc>
            <a:spcBef>
              <a:spcPct val="0"/>
            </a:spcBef>
            <a:spcAft>
              <a:spcPct val="35000"/>
            </a:spcAft>
            <a:buNone/>
          </a:pPr>
          <a:r>
            <a:rPr lang="en-US" sz="2600" kern="1200"/>
            <a:t>Objective 1: Attract 300 international delegates from 15+ countries</a:t>
          </a:r>
          <a:endParaRPr lang="en-GB" sz="2600" kern="1200"/>
        </a:p>
      </dsp:txBody>
      <dsp:txXfrm>
        <a:off x="555150" y="368245"/>
        <a:ext cx="7172638" cy="692586"/>
      </dsp:txXfrm>
    </dsp:sp>
    <dsp:sp modelId="{48840274-2B20-4663-A3F0-A35AE32A896E}">
      <dsp:nvSpPr>
        <dsp:cNvPr id="0" name=""/>
        <dsp:cNvSpPr/>
      </dsp:nvSpPr>
      <dsp:spPr>
        <a:xfrm>
          <a:off x="0" y="1893898"/>
          <a:ext cx="10353675" cy="655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4D6926D-D246-4C32-99AF-7C6C5E3819B5}">
      <dsp:nvSpPr>
        <dsp:cNvPr id="0" name=""/>
        <dsp:cNvSpPr/>
      </dsp:nvSpPr>
      <dsp:spPr>
        <a:xfrm>
          <a:off x="517683" y="1510138"/>
          <a:ext cx="7247572" cy="7675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941" tIns="0" rIns="273941" bIns="0" numCol="1" spcCol="1270" anchor="ctr" anchorCtr="0">
          <a:noAutofit/>
        </a:bodyPr>
        <a:lstStyle/>
        <a:p>
          <a:pPr marL="0" lvl="0" indent="0" algn="l" defTabSz="1155700">
            <a:lnSpc>
              <a:spcPct val="90000"/>
            </a:lnSpc>
            <a:spcBef>
              <a:spcPct val="0"/>
            </a:spcBef>
            <a:spcAft>
              <a:spcPct val="35000"/>
            </a:spcAft>
            <a:buNone/>
          </a:pPr>
          <a:r>
            <a:rPr lang="en-US" sz="2600" kern="1200"/>
            <a:t>Objective 2: Generate £500,000+ in tourism spending and at least 50 new B2B partnerships</a:t>
          </a:r>
          <a:endParaRPr lang="en-GB" sz="2600" kern="1200"/>
        </a:p>
      </dsp:txBody>
      <dsp:txXfrm>
        <a:off x="555150" y="1547605"/>
        <a:ext cx="7172638" cy="692586"/>
      </dsp:txXfrm>
    </dsp:sp>
    <dsp:sp modelId="{C18CFDD4-C0D5-4BC4-977A-C45E34033F8F}">
      <dsp:nvSpPr>
        <dsp:cNvPr id="0" name=""/>
        <dsp:cNvSpPr/>
      </dsp:nvSpPr>
      <dsp:spPr>
        <a:xfrm>
          <a:off x="0" y="3073258"/>
          <a:ext cx="10353675" cy="6552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68EAC0-9E51-45F4-A817-7D5A9F177CF3}">
      <dsp:nvSpPr>
        <dsp:cNvPr id="0" name=""/>
        <dsp:cNvSpPr/>
      </dsp:nvSpPr>
      <dsp:spPr>
        <a:xfrm>
          <a:off x="517683" y="2689498"/>
          <a:ext cx="7247572" cy="76752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3941" tIns="0" rIns="273941" bIns="0" numCol="1" spcCol="1270" anchor="ctr" anchorCtr="0">
          <a:noAutofit/>
        </a:bodyPr>
        <a:lstStyle/>
        <a:p>
          <a:pPr marL="0" lvl="0" indent="0" algn="l" defTabSz="1155700">
            <a:lnSpc>
              <a:spcPct val="90000"/>
            </a:lnSpc>
            <a:spcBef>
              <a:spcPct val="0"/>
            </a:spcBef>
            <a:spcAft>
              <a:spcPct val="35000"/>
            </a:spcAft>
            <a:buNone/>
          </a:pPr>
          <a:r>
            <a:rPr lang="en-US" sz="2600" kern="1200"/>
            <a:t>Objective 3: Achieve an 80%+ satisfaction rate among attendees</a:t>
          </a:r>
          <a:endParaRPr lang="en-GB" sz="2600" kern="1200"/>
        </a:p>
      </dsp:txBody>
      <dsp:txXfrm>
        <a:off x="555150" y="2726965"/>
        <a:ext cx="7172638"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B7EA7-F2B2-4317-BB3C-AB65EEACC58C}">
      <dsp:nvSpPr>
        <dsp:cNvPr id="0" name=""/>
        <dsp:cNvSpPr/>
      </dsp:nvSpPr>
      <dsp:spPr>
        <a:xfrm rot="5400000">
          <a:off x="531803" y="1473431"/>
          <a:ext cx="1424754" cy="237075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63B6B-2771-48D5-8CF5-D9A7525831E4}">
      <dsp:nvSpPr>
        <dsp:cNvPr id="0" name=""/>
        <dsp:cNvSpPr/>
      </dsp:nvSpPr>
      <dsp:spPr>
        <a:xfrm>
          <a:off x="293976" y="2181778"/>
          <a:ext cx="2140334" cy="1876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Destination: Wales, UK – rich cultural heritage &amp; government support via Visit Wales</a:t>
          </a:r>
          <a:endParaRPr lang="en-GB" sz="2100" kern="1200"/>
        </a:p>
      </dsp:txBody>
      <dsp:txXfrm>
        <a:off x="293976" y="2181778"/>
        <a:ext cx="2140334" cy="1876128"/>
      </dsp:txXfrm>
    </dsp:sp>
    <dsp:sp modelId="{E2A5DAA8-031A-49AD-BA60-8379950872CC}">
      <dsp:nvSpPr>
        <dsp:cNvPr id="0" name=""/>
        <dsp:cNvSpPr/>
      </dsp:nvSpPr>
      <dsp:spPr>
        <a:xfrm>
          <a:off x="2030474" y="1298894"/>
          <a:ext cx="403836" cy="403836"/>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D8DCBE8-4740-461B-9B13-2C7A39AACBFB}">
      <dsp:nvSpPr>
        <dsp:cNvPr id="0" name=""/>
        <dsp:cNvSpPr/>
      </dsp:nvSpPr>
      <dsp:spPr>
        <a:xfrm rot="5400000">
          <a:off x="3151991" y="825063"/>
          <a:ext cx="1424754" cy="237075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3D6BD3-E648-4401-B140-EB6A38E6D72D}">
      <dsp:nvSpPr>
        <dsp:cNvPr id="0" name=""/>
        <dsp:cNvSpPr/>
      </dsp:nvSpPr>
      <dsp:spPr>
        <a:xfrm>
          <a:off x="2914164" y="1533410"/>
          <a:ext cx="2140334" cy="1876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Venue: ICC Wales, Newport – modern venue with 4,000+ capacity</a:t>
          </a:r>
          <a:endParaRPr lang="en-GB" sz="2100" kern="1200"/>
        </a:p>
      </dsp:txBody>
      <dsp:txXfrm>
        <a:off x="2914164" y="1533410"/>
        <a:ext cx="2140334" cy="1876128"/>
      </dsp:txXfrm>
    </dsp:sp>
    <dsp:sp modelId="{88620E30-9804-481F-9064-44AA20BE3657}">
      <dsp:nvSpPr>
        <dsp:cNvPr id="0" name=""/>
        <dsp:cNvSpPr/>
      </dsp:nvSpPr>
      <dsp:spPr>
        <a:xfrm>
          <a:off x="4650662" y="650526"/>
          <a:ext cx="403836" cy="403836"/>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230564-1D7D-4B16-A78D-22B22DFC828E}">
      <dsp:nvSpPr>
        <dsp:cNvPr id="0" name=""/>
        <dsp:cNvSpPr/>
      </dsp:nvSpPr>
      <dsp:spPr>
        <a:xfrm rot="5400000">
          <a:off x="5772178" y="176695"/>
          <a:ext cx="1424754" cy="237075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405A59-583B-4E1A-85F5-312FC045F2CF}">
      <dsp:nvSpPr>
        <dsp:cNvPr id="0" name=""/>
        <dsp:cNvSpPr/>
      </dsp:nvSpPr>
      <dsp:spPr>
        <a:xfrm>
          <a:off x="5534351" y="885042"/>
          <a:ext cx="2140334" cy="1876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Accessibility: 30 min from Cardiff Airport, easy transport links</a:t>
          </a:r>
          <a:endParaRPr lang="en-GB" sz="2100" kern="1200"/>
        </a:p>
      </dsp:txBody>
      <dsp:txXfrm>
        <a:off x="5534351" y="885042"/>
        <a:ext cx="2140334" cy="1876128"/>
      </dsp:txXfrm>
    </dsp:sp>
    <dsp:sp modelId="{5D0A11B6-DAD1-4ED2-B2AA-A9AB87EE92DD}">
      <dsp:nvSpPr>
        <dsp:cNvPr id="0" name=""/>
        <dsp:cNvSpPr/>
      </dsp:nvSpPr>
      <dsp:spPr>
        <a:xfrm>
          <a:off x="7270849" y="2158"/>
          <a:ext cx="403836" cy="403836"/>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3AFE19-9E52-4043-866F-B8414EB1C027}">
      <dsp:nvSpPr>
        <dsp:cNvPr id="0" name=""/>
        <dsp:cNvSpPr/>
      </dsp:nvSpPr>
      <dsp:spPr>
        <a:xfrm rot="5400000">
          <a:off x="8392366" y="-471672"/>
          <a:ext cx="1424754" cy="2370758"/>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228872-4586-45A4-9719-488769FEA925}">
      <dsp:nvSpPr>
        <dsp:cNvPr id="0" name=""/>
        <dsp:cNvSpPr/>
      </dsp:nvSpPr>
      <dsp:spPr>
        <a:xfrm>
          <a:off x="8154539" y="236674"/>
          <a:ext cx="2140334" cy="1876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Venue Suitability: Modern A/V, flexible space, sustainability certified</a:t>
          </a:r>
        </a:p>
      </dsp:txBody>
      <dsp:txXfrm>
        <a:off x="8154539" y="236674"/>
        <a:ext cx="2140334" cy="18761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03604D-B658-4336-A139-3D3AAED403A6}">
      <dsp:nvSpPr>
        <dsp:cNvPr id="0" name=""/>
        <dsp:cNvSpPr/>
      </dsp:nvSpPr>
      <dsp:spPr>
        <a:xfrm>
          <a:off x="50" y="4078"/>
          <a:ext cx="4838118" cy="691200"/>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t>Primary Stakeholders</a:t>
          </a:r>
        </a:p>
      </dsp:txBody>
      <dsp:txXfrm>
        <a:off x="50" y="4078"/>
        <a:ext cx="4838118" cy="691200"/>
      </dsp:txXfrm>
    </dsp:sp>
    <dsp:sp modelId="{4C7CE9AC-9105-4AF7-A015-83E0C393B299}">
      <dsp:nvSpPr>
        <dsp:cNvPr id="0" name=""/>
        <dsp:cNvSpPr/>
      </dsp:nvSpPr>
      <dsp:spPr>
        <a:xfrm>
          <a:off x="50" y="695278"/>
          <a:ext cx="4838118" cy="3359880"/>
        </a:xfrm>
        <a:prstGeom prst="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a:t>Delegates: Tour operators, travel agents, media</a:t>
          </a:r>
          <a:endParaRPr lang="en-GB" sz="2400" kern="1200"/>
        </a:p>
        <a:p>
          <a:pPr marL="228600" lvl="1" indent="-228600" algn="l" defTabSz="1066800">
            <a:lnSpc>
              <a:spcPct val="90000"/>
            </a:lnSpc>
            <a:spcBef>
              <a:spcPct val="0"/>
            </a:spcBef>
            <a:spcAft>
              <a:spcPct val="15000"/>
            </a:spcAft>
            <a:buChar char="•"/>
          </a:pPr>
          <a:r>
            <a:rPr lang="en-US" sz="2400" kern="1200"/>
            <a:t>Exhibitors/Speakers: Welsh tourism businesses, cultural performers</a:t>
          </a:r>
          <a:endParaRPr lang="en-GB" sz="2400" kern="1200"/>
        </a:p>
        <a:p>
          <a:pPr marL="228600" lvl="1" indent="-228600" algn="l" defTabSz="1066800">
            <a:lnSpc>
              <a:spcPct val="90000"/>
            </a:lnSpc>
            <a:spcBef>
              <a:spcPct val="0"/>
            </a:spcBef>
            <a:spcAft>
              <a:spcPct val="15000"/>
            </a:spcAft>
            <a:buChar char="•"/>
          </a:pPr>
          <a:r>
            <a:rPr lang="en-US" sz="2400" kern="1200"/>
            <a:t>Venue &amp; Suppliers: ICC Wales, catering, AV providers</a:t>
          </a:r>
          <a:endParaRPr lang="en-GB" sz="2400" kern="1200"/>
        </a:p>
        <a:p>
          <a:pPr marL="228600" lvl="1" indent="-228600" algn="l" defTabSz="1066800">
            <a:lnSpc>
              <a:spcPct val="90000"/>
            </a:lnSpc>
            <a:spcBef>
              <a:spcPct val="0"/>
            </a:spcBef>
            <a:spcAft>
              <a:spcPct val="15000"/>
            </a:spcAft>
            <a:buChar char="•"/>
          </a:pPr>
          <a:r>
            <a:rPr lang="en-US" sz="2400" kern="1200"/>
            <a:t>Sponsors/Partners: Airlines, hotel chains, tourism boards</a:t>
          </a:r>
          <a:endParaRPr lang="en-GB" sz="2400" kern="1200"/>
        </a:p>
      </dsp:txBody>
      <dsp:txXfrm>
        <a:off x="50" y="695278"/>
        <a:ext cx="4838118" cy="3359880"/>
      </dsp:txXfrm>
    </dsp:sp>
    <dsp:sp modelId="{6807DF83-2871-4716-B69A-40DC6699A1AC}">
      <dsp:nvSpPr>
        <dsp:cNvPr id="0" name=""/>
        <dsp:cNvSpPr/>
      </dsp:nvSpPr>
      <dsp:spPr>
        <a:xfrm>
          <a:off x="5515505" y="4078"/>
          <a:ext cx="4838118" cy="691200"/>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b="1" kern="1200"/>
            <a:t>Secondary Stakeholders</a:t>
          </a:r>
          <a:endParaRPr lang="en-GB" sz="2400" kern="1200"/>
        </a:p>
      </dsp:txBody>
      <dsp:txXfrm>
        <a:off x="5515505" y="4078"/>
        <a:ext cx="4838118" cy="691200"/>
      </dsp:txXfrm>
    </dsp:sp>
    <dsp:sp modelId="{E5E6CB0A-5C96-4E48-B831-3F1DF4D01720}">
      <dsp:nvSpPr>
        <dsp:cNvPr id="0" name=""/>
        <dsp:cNvSpPr/>
      </dsp:nvSpPr>
      <dsp:spPr>
        <a:xfrm>
          <a:off x="5515505" y="695278"/>
          <a:ext cx="4838118" cy="3359880"/>
        </a:xfrm>
        <a:prstGeom prst="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b="1" kern="1200"/>
            <a:t>Local Community</a:t>
          </a:r>
          <a:r>
            <a:rPr lang="en-GB" sz="2400" kern="1200"/>
            <a:t>: Residents, local businesses</a:t>
          </a:r>
        </a:p>
        <a:p>
          <a:pPr marL="228600" lvl="1" indent="-228600" algn="l" defTabSz="1066800">
            <a:lnSpc>
              <a:spcPct val="90000"/>
            </a:lnSpc>
            <a:spcBef>
              <a:spcPct val="0"/>
            </a:spcBef>
            <a:spcAft>
              <a:spcPct val="15000"/>
            </a:spcAft>
            <a:buChar char="•"/>
          </a:pPr>
          <a:r>
            <a:rPr lang="en-GB" sz="2400" b="1" kern="1200"/>
            <a:t>Government</a:t>
          </a:r>
          <a:r>
            <a:rPr lang="en-GB" sz="2400" kern="1200"/>
            <a:t>: Local council, police, health authorities</a:t>
          </a:r>
        </a:p>
        <a:p>
          <a:pPr marL="228600" lvl="1" indent="-228600" algn="l" defTabSz="1066800">
            <a:lnSpc>
              <a:spcPct val="90000"/>
            </a:lnSpc>
            <a:spcBef>
              <a:spcPct val="0"/>
            </a:spcBef>
            <a:spcAft>
              <a:spcPct val="15000"/>
            </a:spcAft>
            <a:buChar char="•"/>
          </a:pPr>
          <a:r>
            <a:rPr lang="en-GB" sz="2400" b="1" kern="1200"/>
            <a:t>Volunteers</a:t>
          </a:r>
          <a:r>
            <a:rPr lang="en-GB" sz="2400" kern="1200"/>
            <a:t>: Student ambassadors for event support</a:t>
          </a:r>
        </a:p>
      </dsp:txBody>
      <dsp:txXfrm>
        <a:off x="5515505" y="695278"/>
        <a:ext cx="4838118" cy="33598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D6F58F-1CC6-4972-92A9-E01846FC8B4D}">
      <dsp:nvSpPr>
        <dsp:cNvPr id="0" name=""/>
        <dsp:cNvSpPr/>
      </dsp:nvSpPr>
      <dsp:spPr>
        <a:xfrm>
          <a:off x="9099" y="1213659"/>
          <a:ext cx="2719861" cy="163191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Day 1: Opening ceremony, keynote speeches, Welsh legends-themed welcome reception</a:t>
          </a:r>
          <a:endParaRPr lang="en-GB" sz="2000" kern="1200"/>
        </a:p>
      </dsp:txBody>
      <dsp:txXfrm>
        <a:off x="56896" y="1261456"/>
        <a:ext cx="2624267" cy="1536323"/>
      </dsp:txXfrm>
    </dsp:sp>
    <dsp:sp modelId="{060E8CD7-C565-4945-920C-CAEE49AA1F81}">
      <dsp:nvSpPr>
        <dsp:cNvPr id="0" name=""/>
        <dsp:cNvSpPr/>
      </dsp:nvSpPr>
      <dsp:spPr>
        <a:xfrm>
          <a:off x="3000947" y="1692355"/>
          <a:ext cx="576610" cy="6745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3000947" y="1827260"/>
        <a:ext cx="403627" cy="404715"/>
      </dsp:txXfrm>
    </dsp:sp>
    <dsp:sp modelId="{7E9D6F7D-7422-4F05-A808-9D52E691375C}">
      <dsp:nvSpPr>
        <dsp:cNvPr id="0" name=""/>
        <dsp:cNvSpPr/>
      </dsp:nvSpPr>
      <dsp:spPr>
        <a:xfrm>
          <a:off x="3816906" y="1213659"/>
          <a:ext cx="2719861" cy="163191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Day 2: Workshops, exhibitions, site visits to Cardiff Castle and St Fagans</a:t>
          </a:r>
          <a:endParaRPr lang="en-GB" sz="2000" kern="1200"/>
        </a:p>
      </dsp:txBody>
      <dsp:txXfrm>
        <a:off x="3864703" y="1261456"/>
        <a:ext cx="2624267" cy="1536323"/>
      </dsp:txXfrm>
    </dsp:sp>
    <dsp:sp modelId="{52AAEF39-A49A-4FAC-A4D0-236899A91018}">
      <dsp:nvSpPr>
        <dsp:cNvPr id="0" name=""/>
        <dsp:cNvSpPr/>
      </dsp:nvSpPr>
      <dsp:spPr>
        <a:xfrm>
          <a:off x="6808754" y="1692355"/>
          <a:ext cx="576610" cy="6745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6808754" y="1827260"/>
        <a:ext cx="403627" cy="404715"/>
      </dsp:txXfrm>
    </dsp:sp>
    <dsp:sp modelId="{EF95C653-C4D5-43C4-A92F-9400CEBDDD01}">
      <dsp:nvSpPr>
        <dsp:cNvPr id="0" name=""/>
        <dsp:cNvSpPr/>
      </dsp:nvSpPr>
      <dsp:spPr>
        <a:xfrm>
          <a:off x="7624713" y="1213659"/>
          <a:ext cx="2719861" cy="163191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Day 3: Strategic forums, networking sessions, closing gala at Cardiff Castle</a:t>
          </a:r>
          <a:endParaRPr lang="en-GB" sz="2000" kern="1200"/>
        </a:p>
      </dsp:txBody>
      <dsp:txXfrm>
        <a:off x="7672510" y="1261456"/>
        <a:ext cx="2624267" cy="15363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957D9-1406-49FC-962D-7C4FC5759DA6}">
      <dsp:nvSpPr>
        <dsp:cNvPr id="0" name=""/>
        <dsp:cNvSpPr/>
      </dsp:nvSpPr>
      <dsp:spPr>
        <a:xfrm>
          <a:off x="0" y="0"/>
          <a:ext cx="8800623" cy="121777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Environmental Initiatives: Plastic-free, waste reduction, renewable energy use</a:t>
          </a:r>
          <a:endParaRPr lang="en-GB" sz="2800" kern="1200"/>
        </a:p>
      </dsp:txBody>
      <dsp:txXfrm>
        <a:off x="35667" y="35667"/>
        <a:ext cx="7486554" cy="1146437"/>
      </dsp:txXfrm>
    </dsp:sp>
    <dsp:sp modelId="{9DE5554B-3E6B-4FD1-AAD9-9D990B4E2CA2}">
      <dsp:nvSpPr>
        <dsp:cNvPr id="0" name=""/>
        <dsp:cNvSpPr/>
      </dsp:nvSpPr>
      <dsp:spPr>
        <a:xfrm>
          <a:off x="776525" y="1420732"/>
          <a:ext cx="8800623" cy="121777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Social Responsibility: Inclusivity (accessibility for all), local community engagement</a:t>
          </a:r>
          <a:endParaRPr lang="en-GB" sz="2800" kern="1200"/>
        </a:p>
      </dsp:txBody>
      <dsp:txXfrm>
        <a:off x="812192" y="1456399"/>
        <a:ext cx="7161212" cy="1146437"/>
      </dsp:txXfrm>
    </dsp:sp>
    <dsp:sp modelId="{03C78CA3-E1A5-46D5-86A6-83AB8C0176EC}">
      <dsp:nvSpPr>
        <dsp:cNvPr id="0" name=""/>
        <dsp:cNvSpPr/>
      </dsp:nvSpPr>
      <dsp:spPr>
        <a:xfrm>
          <a:off x="1553051" y="2841465"/>
          <a:ext cx="8800623" cy="1217771"/>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Economic Sustainability: Local procurement, fair wages, budget monitoring</a:t>
          </a:r>
          <a:endParaRPr lang="en-GB" sz="2800" kern="1200"/>
        </a:p>
      </dsp:txBody>
      <dsp:txXfrm>
        <a:off x="1588718" y="2877132"/>
        <a:ext cx="7161212" cy="1146437"/>
      </dsp:txXfrm>
    </dsp:sp>
    <dsp:sp modelId="{675E1443-3B8C-4030-8C3D-E05AD8F709EE}">
      <dsp:nvSpPr>
        <dsp:cNvPr id="0" name=""/>
        <dsp:cNvSpPr/>
      </dsp:nvSpPr>
      <dsp:spPr>
        <a:xfrm>
          <a:off x="8009072" y="923476"/>
          <a:ext cx="791551" cy="791551"/>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8187171" y="923476"/>
        <a:ext cx="435353" cy="595642"/>
      </dsp:txXfrm>
    </dsp:sp>
    <dsp:sp modelId="{08717794-5D14-4EA8-ADC1-418245A00E86}">
      <dsp:nvSpPr>
        <dsp:cNvPr id="0" name=""/>
        <dsp:cNvSpPr/>
      </dsp:nvSpPr>
      <dsp:spPr>
        <a:xfrm>
          <a:off x="8785598" y="2336090"/>
          <a:ext cx="791551" cy="791551"/>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8963697" y="2336090"/>
        <a:ext cx="435353" cy="5956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997F6-20BE-40A7-9666-038F5C52E747}">
      <dsp:nvSpPr>
        <dsp:cNvPr id="0" name=""/>
        <dsp:cNvSpPr/>
      </dsp:nvSpPr>
      <dsp:spPr>
        <a:xfrm>
          <a:off x="3505818" y="499790"/>
          <a:ext cx="3342038" cy="3342038"/>
        </a:xfrm>
        <a:prstGeom prst="blockArc">
          <a:avLst>
            <a:gd name="adj1" fmla="val 9000000"/>
            <a:gd name="adj2" fmla="val 1620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56F997B-485D-4FAE-BC2D-CBF58C181965}">
      <dsp:nvSpPr>
        <dsp:cNvPr id="0" name=""/>
        <dsp:cNvSpPr/>
      </dsp:nvSpPr>
      <dsp:spPr>
        <a:xfrm>
          <a:off x="3505818" y="499790"/>
          <a:ext cx="3342038" cy="3342038"/>
        </a:xfrm>
        <a:prstGeom prst="blockArc">
          <a:avLst>
            <a:gd name="adj1" fmla="val 1800000"/>
            <a:gd name="adj2" fmla="val 900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F2D4460-F801-4509-93D9-5D460E662688}">
      <dsp:nvSpPr>
        <dsp:cNvPr id="0" name=""/>
        <dsp:cNvSpPr/>
      </dsp:nvSpPr>
      <dsp:spPr>
        <a:xfrm>
          <a:off x="3505818" y="499790"/>
          <a:ext cx="3342038" cy="3342038"/>
        </a:xfrm>
        <a:prstGeom prst="blockArc">
          <a:avLst>
            <a:gd name="adj1" fmla="val 16200000"/>
            <a:gd name="adj2" fmla="val 1800000"/>
            <a:gd name="adj3" fmla="val 463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649C555-36B0-4173-B9DC-41481E09AA8D}">
      <dsp:nvSpPr>
        <dsp:cNvPr id="0" name=""/>
        <dsp:cNvSpPr/>
      </dsp:nvSpPr>
      <dsp:spPr>
        <a:xfrm>
          <a:off x="4408400" y="1402373"/>
          <a:ext cx="1536873" cy="1536873"/>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Risk Management &amp; Crisis Plan</a:t>
          </a:r>
        </a:p>
      </dsp:txBody>
      <dsp:txXfrm>
        <a:off x="4633470" y="1627443"/>
        <a:ext cx="1086733" cy="1086733"/>
      </dsp:txXfrm>
    </dsp:sp>
    <dsp:sp modelId="{8CD5D661-9A9D-40D7-8425-95391C8B0DF9}">
      <dsp:nvSpPr>
        <dsp:cNvPr id="0" name=""/>
        <dsp:cNvSpPr/>
      </dsp:nvSpPr>
      <dsp:spPr>
        <a:xfrm>
          <a:off x="4638931" y="614"/>
          <a:ext cx="1075811" cy="1075811"/>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Risk Assessment</a:t>
          </a:r>
        </a:p>
      </dsp:txBody>
      <dsp:txXfrm>
        <a:off x="4796480" y="158163"/>
        <a:ext cx="760713" cy="760713"/>
      </dsp:txXfrm>
    </dsp:sp>
    <dsp:sp modelId="{D91DE365-A5A2-4EA0-BAD4-08D72D11C411}">
      <dsp:nvSpPr>
        <dsp:cNvPr id="0" name=""/>
        <dsp:cNvSpPr/>
      </dsp:nvSpPr>
      <dsp:spPr>
        <a:xfrm>
          <a:off x="6052536" y="2449049"/>
          <a:ext cx="1075811" cy="1075811"/>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Mitigation Strategies</a:t>
          </a:r>
        </a:p>
      </dsp:txBody>
      <dsp:txXfrm>
        <a:off x="6210085" y="2606598"/>
        <a:ext cx="760713" cy="760713"/>
      </dsp:txXfrm>
    </dsp:sp>
    <dsp:sp modelId="{31E0E31B-F12D-41AA-B2E7-E9329D9FE434}">
      <dsp:nvSpPr>
        <dsp:cNvPr id="0" name=""/>
        <dsp:cNvSpPr/>
      </dsp:nvSpPr>
      <dsp:spPr>
        <a:xfrm>
          <a:off x="3225327" y="2449049"/>
          <a:ext cx="1075811" cy="1075811"/>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GB" sz="1000" kern="1200"/>
            <a:t>Crisis Management Protocol</a:t>
          </a:r>
        </a:p>
      </dsp:txBody>
      <dsp:txXfrm>
        <a:off x="3382876" y="2606598"/>
        <a:ext cx="760713" cy="7607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FF679-6BA3-4A7D-A249-41833B7B9EB8}">
      <dsp:nvSpPr>
        <dsp:cNvPr id="0" name=""/>
        <dsp:cNvSpPr/>
      </dsp:nvSpPr>
      <dsp:spPr>
        <a:xfrm rot="16200000">
          <a:off x="-802426" y="804922"/>
          <a:ext cx="4059237" cy="2449392"/>
        </a:xfrm>
        <a:prstGeom prst="flowChartManualOperation">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5364" bIns="0" numCol="1" spcCol="1270" anchor="ctr" anchorCtr="0">
          <a:noAutofit/>
        </a:bodyPr>
        <a:lstStyle/>
        <a:p>
          <a:pPr marL="0" lvl="0" indent="0" algn="ctr" defTabSz="1022350">
            <a:lnSpc>
              <a:spcPct val="90000"/>
            </a:lnSpc>
            <a:spcBef>
              <a:spcPct val="0"/>
            </a:spcBef>
            <a:spcAft>
              <a:spcPct val="35000"/>
            </a:spcAft>
            <a:buNone/>
          </a:pPr>
          <a:r>
            <a:rPr lang="en-US" sz="2300" kern="1200"/>
            <a:t>Project Management: Event cycle approach with a Gantt chart and milestone checkpoints</a:t>
          </a:r>
          <a:endParaRPr lang="en-GB" sz="2300" kern="1200"/>
        </a:p>
      </dsp:txBody>
      <dsp:txXfrm rot="5400000">
        <a:off x="2497" y="811846"/>
        <a:ext cx="2449392" cy="2435543"/>
      </dsp:txXfrm>
    </dsp:sp>
    <dsp:sp modelId="{36CC6140-68A0-4EC8-9878-64EF8A9B4545}">
      <dsp:nvSpPr>
        <dsp:cNvPr id="0" name=""/>
        <dsp:cNvSpPr/>
      </dsp:nvSpPr>
      <dsp:spPr>
        <a:xfrm rot="16200000">
          <a:off x="1830670" y="804922"/>
          <a:ext cx="4059237" cy="2449392"/>
        </a:xfrm>
        <a:prstGeom prst="flowChartManualOperation">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5364" bIns="0" numCol="1" spcCol="1270" anchor="ctr" anchorCtr="0">
          <a:noAutofit/>
        </a:bodyPr>
        <a:lstStyle/>
        <a:p>
          <a:pPr marL="0" lvl="0" indent="0" algn="ctr" defTabSz="1022350">
            <a:lnSpc>
              <a:spcPct val="90000"/>
            </a:lnSpc>
            <a:spcBef>
              <a:spcPct val="0"/>
            </a:spcBef>
            <a:spcAft>
              <a:spcPct val="35000"/>
            </a:spcAft>
            <a:buNone/>
          </a:pPr>
          <a:r>
            <a:rPr lang="en-US" sz="2300" kern="1200"/>
            <a:t>Staffing: Core team of 5, 30 on-site staff/volunteers</a:t>
          </a:r>
          <a:endParaRPr lang="en-GB" sz="2300" kern="1200"/>
        </a:p>
      </dsp:txBody>
      <dsp:txXfrm rot="5400000">
        <a:off x="2635593" y="811846"/>
        <a:ext cx="2449392" cy="2435543"/>
      </dsp:txXfrm>
    </dsp:sp>
    <dsp:sp modelId="{0BD7E39D-007B-4546-9EBB-811FD8F5AEE0}">
      <dsp:nvSpPr>
        <dsp:cNvPr id="0" name=""/>
        <dsp:cNvSpPr/>
      </dsp:nvSpPr>
      <dsp:spPr>
        <a:xfrm rot="16200000">
          <a:off x="4463767" y="804922"/>
          <a:ext cx="4059237" cy="2449392"/>
        </a:xfrm>
        <a:prstGeom prst="flowChartManualOperation">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5364" bIns="0" numCol="1" spcCol="1270" anchor="ctr" anchorCtr="0">
          <a:noAutofit/>
        </a:bodyPr>
        <a:lstStyle/>
        <a:p>
          <a:pPr marL="0" lvl="0" indent="0" algn="ctr" defTabSz="1022350">
            <a:lnSpc>
              <a:spcPct val="90000"/>
            </a:lnSpc>
            <a:spcBef>
              <a:spcPct val="0"/>
            </a:spcBef>
            <a:spcAft>
              <a:spcPct val="35000"/>
            </a:spcAft>
            <a:buNone/>
          </a:pPr>
          <a:r>
            <a:rPr lang="en-GB" sz="2300" kern="1200"/>
            <a:t>Delegate Services: Online registration, pre-arrival info packs, on-site signage, multilingual support</a:t>
          </a:r>
        </a:p>
      </dsp:txBody>
      <dsp:txXfrm rot="5400000">
        <a:off x="5268690" y="811846"/>
        <a:ext cx="2449392" cy="2435543"/>
      </dsp:txXfrm>
    </dsp:sp>
    <dsp:sp modelId="{070817A4-5B09-4759-90E3-9425C7A730CF}">
      <dsp:nvSpPr>
        <dsp:cNvPr id="0" name=""/>
        <dsp:cNvSpPr/>
      </dsp:nvSpPr>
      <dsp:spPr>
        <a:xfrm rot="16200000">
          <a:off x="7096864" y="804922"/>
          <a:ext cx="4059237" cy="2449392"/>
        </a:xfrm>
        <a:prstGeom prst="flowChartManualOperation">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0" tIns="0" rIns="145364" bIns="0" numCol="1" spcCol="1270" anchor="ctr" anchorCtr="0">
          <a:noAutofit/>
        </a:bodyPr>
        <a:lstStyle/>
        <a:p>
          <a:pPr marL="0" lvl="0" indent="0" algn="ctr" defTabSz="1022350">
            <a:lnSpc>
              <a:spcPct val="90000"/>
            </a:lnSpc>
            <a:spcBef>
              <a:spcPct val="0"/>
            </a:spcBef>
            <a:spcAft>
              <a:spcPct val="35000"/>
            </a:spcAft>
            <a:buNone/>
          </a:pPr>
          <a:r>
            <a:rPr lang="en-GB" sz="2300" b="1" kern="1200"/>
            <a:t>Technology</a:t>
          </a:r>
          <a:r>
            <a:rPr lang="en-GB" sz="2300" kern="1200"/>
            <a:t>: Event management software, mobile app, high-speed Wi-Fi</a:t>
          </a:r>
        </a:p>
      </dsp:txBody>
      <dsp:txXfrm rot="5400000">
        <a:off x="7901787" y="811846"/>
        <a:ext cx="2449392" cy="243554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D41A01-746E-427E-ABDC-6830B4D87625}" type="datetimeFigureOut">
              <a:rPr lang="en-GB" smtClean="0"/>
              <a:t>03/11/2025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6539DA-D3ED-4BB2-96C4-5BA279AE517C}" type="slidenum">
              <a:rPr lang="en-GB" smtClean="0"/>
              <a:t>‹#›</a:t>
            </a:fld>
            <a:endParaRPr lang="en-GB"/>
          </a:p>
        </p:txBody>
      </p:sp>
    </p:spTree>
    <p:extLst>
      <p:ext uri="{BB962C8B-B14F-4D97-AF65-F5344CB8AC3E}">
        <p14:creationId xmlns:p14="http://schemas.microsoft.com/office/powerpoint/2010/main" val="175040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This slide covers the structure of presentation. We will address the objectives of the event, the choice of the place, the role of the stakeholders, and the highlights of the event. There will also be sustainability endeavors, risk mitigation endeavors, as well as the operations logistics of the event. We will conclude by examining the way in which the success will be measured and then conclude by summarizing the feasibility of the event</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2</a:t>
            </a:fld>
            <a:endParaRPr lang="en-GB"/>
          </a:p>
        </p:txBody>
      </p:sp>
    </p:spTree>
    <p:extLst>
      <p:ext uri="{BB962C8B-B14F-4D97-AF65-F5344CB8AC3E}">
        <p14:creationId xmlns:p14="http://schemas.microsoft.com/office/powerpoint/2010/main" val="105669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 Year of Legends will present Wales Tourism Week is an industry led opportunity to raise awareness of the issues impacting the tourism industry in Wales, but it is also a time to showcase the quality of Welsh tourism (</a:t>
            </a:r>
            <a:r>
              <a:rPr lang="en-GB" sz="1200" kern="1200">
                <a:solidFill>
                  <a:schemeClr val="tx1"/>
                </a:solidFill>
                <a:effectLst/>
                <a:latin typeface="+mn-lt"/>
                <a:ea typeface="+mn-ea"/>
                <a:cs typeface="+mn-cs"/>
              </a:rPr>
              <a:t>Business Wales, 2025)</a:t>
            </a:r>
            <a:r>
              <a:rPr lang="en-US" sz="1200" kern="1200">
                <a:solidFill>
                  <a:schemeClr val="tx1"/>
                </a:solidFill>
                <a:effectLst/>
                <a:latin typeface="+mn-lt"/>
                <a:ea typeface="+mn-ea"/>
                <a:cs typeface="+mn-cs"/>
              </a:rPr>
              <a:t>. This is a hybrid international cultural tourism conference and expo. The event is to be held at ICC Wales, Newport, which provides one of the best places with good facilities that can accommodate the anticipated 300 delegates (</a:t>
            </a:r>
            <a:r>
              <a:rPr lang="en-GB" sz="1200" kern="1200">
                <a:solidFill>
                  <a:schemeClr val="tx1"/>
                </a:solidFill>
                <a:effectLst/>
                <a:latin typeface="+mn-lt"/>
                <a:ea typeface="+mn-ea"/>
                <a:cs typeface="+mn-cs"/>
              </a:rPr>
              <a:t>ICC Wales, 2025)</a:t>
            </a:r>
            <a:r>
              <a:rPr lang="en-US" sz="1200" kern="1200">
                <a:solidFill>
                  <a:schemeClr val="tx1"/>
                </a:solidFill>
                <a:effectLst/>
                <a:latin typeface="+mn-lt"/>
                <a:ea typeface="+mn-ea"/>
                <a:cs typeface="+mn-cs"/>
              </a:rPr>
              <a:t>. The summit will give the tourism professionals and media an opportunity to experience Wales first hand, which will increase global tourism to Wales</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3</a:t>
            </a:fld>
            <a:endParaRPr lang="en-GB"/>
          </a:p>
        </p:txBody>
      </p:sp>
    </p:spTree>
    <p:extLst>
      <p:ext uri="{BB962C8B-B14F-4D97-AF65-F5344CB8AC3E}">
        <p14:creationId xmlns:p14="http://schemas.microsoft.com/office/powerpoint/2010/main" val="2841581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We have identified specific, measures, achievable, relevant as well as time-based (SMART) goals of the summit. The initial target is to hire 300 international delegates and this will guarantee the international coverage of the event. The second is aimed at economic influence by the spending of delegates and B2B opportunities. Finally, we will target a satisfaction of 80%+ of the delegates through post-event surveys, so that the summit achieves the purposes of education and networking</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4</a:t>
            </a:fld>
            <a:endParaRPr lang="en-GB"/>
          </a:p>
        </p:txBody>
      </p:sp>
    </p:spTree>
    <p:extLst>
      <p:ext uri="{BB962C8B-B14F-4D97-AF65-F5344CB8AC3E}">
        <p14:creationId xmlns:p14="http://schemas.microsoft.com/office/powerpoint/2010/main" val="3620109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Wales is a great place to visit and it is a historic place with a combination of natural beauty and a friendly tourism structure (Galagar et al., 2025). The ideal place to host this summit is ICC Wales at Newport that has state-of-the-art facilities, versatile spaces, and good accessibility via the Cardiff Airport. It is also sustainable, as it is an ISO 20121 certified event management company</a:t>
            </a:r>
            <a:r>
              <a:rPr lang="en-GB" sz="1200" kern="1200">
                <a:solidFill>
                  <a:schemeClr val="tx1"/>
                </a:solidFill>
                <a:effectLst/>
                <a:latin typeface="+mn-lt"/>
                <a:ea typeface="+mn-ea"/>
                <a:cs typeface="+mn-cs"/>
              </a:rPr>
              <a:t>. Moreover, modern facilities of the venue, such as outstanding A/V facilities and versatile facilities, will make sure that all sessions and activities will go on smoothly</a:t>
            </a:r>
            <a:r>
              <a:rPr lang="en-US" sz="1200" kern="1200">
                <a:solidFill>
                  <a:schemeClr val="tx1"/>
                </a:solidFill>
                <a:effectLst/>
                <a:latin typeface="+mn-lt"/>
                <a:ea typeface="+mn-ea"/>
                <a:cs typeface="+mn-cs"/>
              </a:rPr>
              <a:t> (Borrego-Baslalobre et al., 2025)</a:t>
            </a:r>
            <a:r>
              <a:rPr lang="en-GB" sz="1200" kern="1200">
                <a:solidFill>
                  <a:schemeClr val="tx1"/>
                </a:solidFill>
                <a:effectLst/>
                <a:latin typeface="+mn-lt"/>
                <a:ea typeface="+mn-ea"/>
                <a:cs typeface="+mn-cs"/>
              </a:rPr>
              <a:t>. Its close location to Cardiff and major transport links also make it further convenient to international delegates who would have attended the summit</a:t>
            </a:r>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5</a:t>
            </a:fld>
            <a:endParaRPr lang="en-GB"/>
          </a:p>
        </p:txBody>
      </p:sp>
    </p:spTree>
    <p:extLst>
      <p:ext uri="{BB962C8B-B14F-4D97-AF65-F5344CB8AC3E}">
        <p14:creationId xmlns:p14="http://schemas.microsoft.com/office/powerpoint/2010/main" val="3624816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Management of the stakeholders is paramount towards the success of the event. The main stakeholders are the delegates, exhibitors, staff of the venue and sponsors (Chullen et al., 2025). These teams directly participate in the provision of the experience of the event and its success. The local community and the government of the area are secondary stakeholders, as they would assist in logistics and compliance. The use of volunteers in the local universities will make the work easy and create a feeling that the community is a part and parcel of it</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6</a:t>
            </a:fld>
            <a:endParaRPr lang="en-GB"/>
          </a:p>
        </p:txBody>
      </p:sp>
    </p:spTree>
    <p:extLst>
      <p:ext uri="{BB962C8B-B14F-4D97-AF65-F5344CB8AC3E}">
        <p14:creationId xmlns:p14="http://schemas.microsoft.com/office/powerpoint/2010/main" val="2867738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The event program will be over a period of three days providing an active balance of professional and cultural activities. The first day will consist of keynotes and a cultural reception. Day 2 will consist of interactive workshops, exhibition and visit to some of the classic Welsh landmarks. The 3rd day will be based on strategy and networking, and it will be finished with the gala dinner with Welsh food and performances. This combination will make delegates involved and interested in Welsh culture</a:t>
            </a:r>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7</a:t>
            </a:fld>
            <a:endParaRPr lang="en-GB"/>
          </a:p>
        </p:txBody>
      </p:sp>
    </p:spTree>
    <p:extLst>
      <p:ext uri="{BB962C8B-B14F-4D97-AF65-F5344CB8AC3E}">
        <p14:creationId xmlns:p14="http://schemas.microsoft.com/office/powerpoint/2010/main" val="11218569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We will make our summit sustainable, in the Triple Bottom Line manner (Nica, Chiriță and Georgescu, 2025). On the environmental front, we will be rid of single-use plastics and will apply recyclable material. At the social level, we strive to be inclusive and would have easy access to services and interactions with the local cultural groups. Economically, the event will benefit the local economy by ensuring the ethical buying approach and fair wages to all</a:t>
            </a:r>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8</a:t>
            </a:fld>
            <a:endParaRPr lang="en-GB"/>
          </a:p>
        </p:txBody>
      </p:sp>
    </p:spTree>
    <p:extLst>
      <p:ext uri="{BB962C8B-B14F-4D97-AF65-F5344CB8AC3E}">
        <p14:creationId xmlns:p14="http://schemas.microsoft.com/office/powerpoint/2010/main" val="62716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Risk management is a must in any big event (Gallardo‐Vázquez, 2025). Our risk assessment has been done with main risks being identified such as health emergency, weather disturbances and security risks. On site medical personnel, alternative locations in case of weather complications and security provisions are some of the mitigation measures. Our crisis management plan will be such that there is a fast and clear communication in the event that something goes wrong</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9</a:t>
            </a:fld>
            <a:endParaRPr lang="en-GB"/>
          </a:p>
        </p:txBody>
      </p:sp>
    </p:spTree>
    <p:extLst>
      <p:ext uri="{BB962C8B-B14F-4D97-AF65-F5344CB8AC3E}">
        <p14:creationId xmlns:p14="http://schemas.microsoft.com/office/powerpoint/2010/main" val="2281850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Our operation strategy will have a systematized project management process, having clear time lines, responsibilities, and check points. The number of staff involved will comprise a core team of 5 people who will undertake all the event management processes with a total of 30 people going on-site as volunteers. A delegate experience will be smooth and simple through easy online registration, ultimate pre-arrival information and our multilingual support. We will also capitalize on technology where we use a mobile application to network and engage in real-time to keep operations running smoothly</a:t>
            </a:r>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10</a:t>
            </a:fld>
            <a:endParaRPr lang="en-GB"/>
          </a:p>
        </p:txBody>
      </p:sp>
    </p:spTree>
    <p:extLst>
      <p:ext uri="{BB962C8B-B14F-4D97-AF65-F5344CB8AC3E}">
        <p14:creationId xmlns:p14="http://schemas.microsoft.com/office/powerpoint/2010/main" val="1145319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 key performance indicators (KPIs) will be used to measure the event success, i.e., attendance of delegates, financial performance, and satisfaction of the attendants. The collection of data will be conducted through post-event surveys, application analytics, and use of social media. The analysis of ROI will assist us to evaluate financial results, and an event evaluation report will give us the information about achievements and the aspects that will be improved in the future</a:t>
            </a:r>
            <a:r>
              <a:rPr lang="en-GB" sz="1200" kern="1200">
                <a:solidFill>
                  <a:schemeClr val="tx1"/>
                </a:solidFill>
                <a:effectLst/>
                <a:latin typeface="+mn-lt"/>
                <a:ea typeface="+mn-ea"/>
                <a:cs typeface="+mn-cs"/>
              </a:rPr>
              <a:t>.</a:t>
            </a: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11</a:t>
            </a:fld>
            <a:endParaRPr lang="en-GB"/>
          </a:p>
        </p:txBody>
      </p:sp>
    </p:spTree>
    <p:extLst>
      <p:ext uri="{BB962C8B-B14F-4D97-AF65-F5344CB8AC3E}">
        <p14:creationId xmlns:p14="http://schemas.microsoft.com/office/powerpoint/2010/main" val="3524613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In summary, Year of Legends is a well-coordinated and viable event that has a high prospect of enhancing the image of the tourism in Wales. The event also helps in the economic development by networking and partnering with international countries and also through the provision of cultural experiences, which are beneficial to the delegates and the local people. The success of the event will not only achieve short-term objectives but also provide the foundation to the cultural tourism sector in Wales grow in the future</a:t>
            </a:r>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10"/>
          </p:nvPr>
        </p:nvSpPr>
        <p:spPr/>
        <p:txBody>
          <a:bodyPr/>
          <a:lstStyle/>
          <a:p>
            <a:fld id="{976539DA-D3ED-4BB2-96C4-5BA279AE517C}" type="slidenum">
              <a:rPr lang="en-GB" smtClean="0"/>
              <a:t>12</a:t>
            </a:fld>
            <a:endParaRPr lang="en-GB"/>
          </a:p>
        </p:txBody>
      </p:sp>
    </p:spTree>
    <p:extLst>
      <p:ext uri="{BB962C8B-B14F-4D97-AF65-F5344CB8AC3E}">
        <p14:creationId xmlns:p14="http://schemas.microsoft.com/office/powerpoint/2010/main" val="3303444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4736B0-A85F-4142-A552-FA34EF0CAC6A}"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1631247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4736B0-A85F-4142-A552-FA34EF0CAC6A}"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3751787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4736B0-A85F-4142-A552-FA34EF0CAC6A}"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3256645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2923211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4736B0-A85F-4142-A552-FA34EF0CAC6A}" type="datetimeFigureOut">
              <a:rPr lang="en-GB" smtClean="0"/>
              <a:t>03/11/2025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1734290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4736B0-A85F-4142-A552-FA34EF0CAC6A}" type="datetimeFigureOut">
              <a:rPr lang="en-GB" smtClean="0"/>
              <a:t>03/11/2025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66471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4736B0-A85F-4142-A552-FA34EF0CAC6A}" type="datetimeFigureOut">
              <a:rPr lang="en-GB" smtClean="0"/>
              <a:t>03/11/2025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294878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610633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420949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3812064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4178387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742437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4736B0-A85F-4142-A552-FA34EF0CAC6A}"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15065860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F4736B0-A85F-4142-A552-FA34EF0CAC6A}" type="datetimeFigureOut">
              <a:rPr lang="en-GB" smtClean="0"/>
              <a:t>03/11/2025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2455085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F4736B0-A85F-4142-A552-FA34EF0CAC6A}" type="datetimeFigureOut">
              <a:rPr lang="en-GB" smtClean="0"/>
              <a:t>03/11/2025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87208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4736B0-A85F-4142-A552-FA34EF0CAC6A}"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3484207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4736B0-A85F-4142-A552-FA34EF0CAC6A}"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9997DD-60BB-4EE9-8D47-B0163CCCC5D2}" type="slidenum">
              <a:rPr lang="en-GB" smtClean="0"/>
              <a:t>‹#›</a:t>
            </a:fld>
            <a:endParaRPr lang="en-GB"/>
          </a:p>
        </p:txBody>
      </p:sp>
    </p:spTree>
    <p:extLst>
      <p:ext uri="{BB962C8B-B14F-4D97-AF65-F5344CB8AC3E}">
        <p14:creationId xmlns:p14="http://schemas.microsoft.com/office/powerpoint/2010/main" val="1041231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8F4736B0-A85F-4142-A552-FA34EF0CAC6A}" type="datetimeFigureOut">
              <a:rPr lang="en-GB" smtClean="0"/>
              <a:t>03/11/2025</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979997DD-60BB-4EE9-8D47-B0163CCCC5D2}" type="slidenum">
              <a:rPr lang="en-GB" smtClean="0"/>
              <a:t>‹#›</a:t>
            </a:fld>
            <a:endParaRPr lang="en-GB"/>
          </a:p>
        </p:txBody>
      </p:sp>
    </p:spTree>
    <p:extLst>
      <p:ext uri="{BB962C8B-B14F-4D97-AF65-F5344CB8AC3E}">
        <p14:creationId xmlns:p14="http://schemas.microsoft.com/office/powerpoint/2010/main" val="153541077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iccwales.com/whats-on/wales-tech-week-2025" TargetMode="External"/><Relationship Id="rId2" Type="http://schemas.openxmlformats.org/officeDocument/2006/relationships/hyperlink" Target="https://businesswales.gov.wales/news-and-blog/wales-tourism-week-202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a:effectLst/>
              </a:rPr>
              <a:t>Title</a:t>
            </a:r>
            <a:r>
              <a:rPr lang="en-GB">
                <a:effectLst/>
              </a:rPr>
              <a:t>: </a:t>
            </a:r>
            <a:r>
              <a:rPr lang="en-GB" i="1">
                <a:effectLst/>
              </a:rPr>
              <a:t>Year of Legends – International Cultural Tourism Summit 2025</a:t>
            </a:r>
            <a:endParaRPr lang="en-GB"/>
          </a:p>
        </p:txBody>
      </p:sp>
      <p:sp>
        <p:nvSpPr>
          <p:cNvPr id="3" name="Subtitle 2"/>
          <p:cNvSpPr>
            <a:spLocks noGrp="1"/>
          </p:cNvSpPr>
          <p:nvPr>
            <p:ph type="subTitle" idx="1"/>
          </p:nvPr>
        </p:nvSpPr>
        <p:spPr>
          <a:xfrm>
            <a:off x="1370693" y="3598339"/>
            <a:ext cx="9440034" cy="3259661"/>
          </a:xfrm>
        </p:spPr>
        <p:txBody>
          <a:bodyPr>
            <a:normAutofit fontScale="77500" lnSpcReduction="20000"/>
          </a:bodyPr>
          <a:lstStyle/>
          <a:p>
            <a:br>
              <a:rPr lang="en-GB" dirty="0">
                <a:effectLst/>
              </a:rPr>
            </a:br>
            <a:r>
              <a:rPr lang="en-GB" b="1" dirty="0">
                <a:effectLst/>
              </a:rPr>
              <a:t>Subtitle</a:t>
            </a:r>
            <a:r>
              <a:rPr lang="en-GB" dirty="0">
                <a:effectLst/>
              </a:rPr>
              <a:t>: Feasibility Plan and Strategic Event Overview</a:t>
            </a:r>
            <a:br>
              <a:rPr lang="en-GB" dirty="0">
                <a:effectLst/>
              </a:rPr>
            </a:br>
            <a:r>
              <a:rPr lang="en-GB" b="1" dirty="0">
                <a:effectLst/>
              </a:rPr>
              <a:t>Presenter</a:t>
            </a:r>
            <a:r>
              <a:rPr lang="en-GB" dirty="0">
                <a:effectLst/>
              </a:rPr>
              <a:t>: Sabbir Hussain, Event Planner</a:t>
            </a:r>
          </a:p>
          <a:p>
            <a:r>
              <a:rPr lang="en-GB" b="1" dirty="0"/>
              <a:t>Module code: BMIH6007</a:t>
            </a:r>
            <a:r>
              <a:rPr lang="en-GB" dirty="0"/>
              <a:t> </a:t>
            </a:r>
            <a:endParaRPr lang="en-US" dirty="0"/>
          </a:p>
          <a:p>
            <a:r>
              <a:rPr lang="en-GB" b="1" dirty="0"/>
              <a:t>Student name: Sabbir Ansar Hussain</a:t>
            </a:r>
            <a:endParaRPr lang="en-US" dirty="0"/>
          </a:p>
          <a:p>
            <a:r>
              <a:rPr lang="en-GB" b="1" dirty="0"/>
              <a:t>Student ID number: 2233891</a:t>
            </a:r>
          </a:p>
          <a:p>
            <a:r>
              <a:rPr lang="en-US" b="1" dirty="0">
                <a:effectLst/>
              </a:rPr>
              <a:t>AI Acknowledgement</a:t>
            </a:r>
          </a:p>
          <a:p>
            <a:endParaRPr lang="en-GB" dirty="0">
              <a:effectLst/>
            </a:endParaRPr>
          </a:p>
          <a:p>
            <a:r>
              <a:rPr lang="en-US" b="1" dirty="0">
                <a:effectLst/>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GB" dirty="0">
              <a:effectLst/>
            </a:endParaRPr>
          </a:p>
          <a:p>
            <a:endParaRPr lang="en-US" dirty="0"/>
          </a:p>
          <a:p>
            <a:endParaRPr lang="en-GB" dirty="0">
              <a:effectLst/>
            </a:endParaRPr>
          </a:p>
          <a:p>
            <a:endParaRPr lang="en-GB" dirty="0">
              <a:effectLst/>
            </a:endParaRPr>
          </a:p>
          <a:p>
            <a:endParaRPr lang="en-GB" dirty="0">
              <a:effectLst/>
            </a:endParaRPr>
          </a:p>
          <a:p>
            <a:endParaRPr lang="en-GB" dirty="0">
              <a:effectLst/>
            </a:endParaRPr>
          </a:p>
          <a:p>
            <a:endParaRPr lang="en-GB" dirty="0">
              <a:effectLst/>
            </a:endParaRPr>
          </a:p>
          <a:p>
            <a:endParaRPr lang="en-GB" dirty="0">
              <a:effectLst/>
            </a:endParaRPr>
          </a:p>
          <a:p>
            <a:endParaRPr lang="en-GB" dirty="0"/>
          </a:p>
        </p:txBody>
      </p:sp>
    </p:spTree>
    <p:extLst>
      <p:ext uri="{BB962C8B-B14F-4D97-AF65-F5344CB8AC3E}">
        <p14:creationId xmlns:p14="http://schemas.microsoft.com/office/powerpoint/2010/main" val="55357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effectLst/>
              </a:rPr>
              <a:t>Agenda</a:t>
            </a:r>
            <a:endParaRPr lang="en-GB"/>
          </a:p>
        </p:txBody>
      </p:sp>
      <p:sp>
        <p:nvSpPr>
          <p:cNvPr id="3" name="Content Placeholder 2"/>
          <p:cNvSpPr>
            <a:spLocks noGrp="1"/>
          </p:cNvSpPr>
          <p:nvPr>
            <p:ph idx="1"/>
          </p:nvPr>
        </p:nvSpPr>
        <p:spPr/>
        <p:txBody>
          <a:bodyPr/>
          <a:lstStyle/>
          <a:p>
            <a:pPr lvl="0"/>
            <a:r>
              <a:rPr lang="en-GB">
                <a:effectLst/>
              </a:rPr>
              <a:t>Introduction &amp; Event Overview</a:t>
            </a:r>
          </a:p>
          <a:p>
            <a:pPr lvl="0"/>
            <a:r>
              <a:rPr lang="en-GB">
                <a:effectLst/>
              </a:rPr>
              <a:t>Venue Selection &amp; Destination</a:t>
            </a:r>
          </a:p>
          <a:p>
            <a:pPr lvl="0"/>
            <a:r>
              <a:rPr lang="en-GB">
                <a:effectLst/>
              </a:rPr>
              <a:t>Stakeholder Analysis</a:t>
            </a:r>
          </a:p>
          <a:p>
            <a:pPr lvl="0"/>
            <a:r>
              <a:rPr lang="en-GB">
                <a:effectLst/>
              </a:rPr>
              <a:t>Event Program &amp; Experience</a:t>
            </a:r>
          </a:p>
          <a:p>
            <a:pPr lvl="0"/>
            <a:r>
              <a:rPr lang="en-GB">
                <a:effectLst/>
              </a:rPr>
              <a:t>Sustainability Measures</a:t>
            </a:r>
          </a:p>
          <a:p>
            <a:pPr lvl="0"/>
            <a:r>
              <a:rPr lang="en-GB">
                <a:effectLst/>
              </a:rPr>
              <a:t>Risk &amp; Crisis Management</a:t>
            </a:r>
          </a:p>
          <a:p>
            <a:pPr lvl="0"/>
            <a:r>
              <a:rPr lang="en-GB">
                <a:effectLst/>
              </a:rPr>
              <a:t>Operational Plan &amp; Budget</a:t>
            </a:r>
          </a:p>
          <a:p>
            <a:pPr lvl="0"/>
            <a:r>
              <a:rPr lang="en-GB">
                <a:effectLst/>
              </a:rPr>
              <a:t>Event Evaluation</a:t>
            </a:r>
          </a:p>
          <a:p>
            <a:pPr lvl="0"/>
            <a:r>
              <a:rPr lang="en-GB">
                <a:effectLst/>
              </a:rPr>
              <a:t>Conclusion &amp; Questions</a:t>
            </a:r>
          </a:p>
          <a:p>
            <a:endParaRPr lang="en-GB"/>
          </a:p>
        </p:txBody>
      </p:sp>
    </p:spTree>
    <p:extLst>
      <p:ext uri="{BB962C8B-B14F-4D97-AF65-F5344CB8AC3E}">
        <p14:creationId xmlns:p14="http://schemas.microsoft.com/office/powerpoint/2010/main" val="1183779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effectLst/>
              </a:rPr>
              <a:t>Introduction &amp; Event Overview</a:t>
            </a:r>
            <a:endParaRPr lang="en-GB"/>
          </a:p>
        </p:txBody>
      </p:sp>
      <p:sp>
        <p:nvSpPr>
          <p:cNvPr id="3" name="Content Placeholder 2"/>
          <p:cNvSpPr>
            <a:spLocks noGrp="1"/>
          </p:cNvSpPr>
          <p:nvPr>
            <p:ph idx="1"/>
          </p:nvPr>
        </p:nvSpPr>
        <p:spPr/>
        <p:txBody>
          <a:bodyPr/>
          <a:lstStyle/>
          <a:p>
            <a:pPr lvl="0"/>
            <a:r>
              <a:rPr lang="en-GB" b="1">
                <a:effectLst/>
              </a:rPr>
              <a:t>Event Name</a:t>
            </a:r>
            <a:r>
              <a:rPr lang="en-GB">
                <a:effectLst/>
              </a:rPr>
              <a:t>: Year of Legends</a:t>
            </a:r>
          </a:p>
          <a:p>
            <a:pPr lvl="0"/>
            <a:r>
              <a:rPr lang="en-GB" b="1">
                <a:effectLst/>
              </a:rPr>
              <a:t>Theme &amp; Purpose</a:t>
            </a:r>
            <a:r>
              <a:rPr lang="en-GB">
                <a:effectLst/>
              </a:rPr>
              <a:t>: Showcase Welsh culture &amp; heritage to boost tourism</a:t>
            </a:r>
          </a:p>
          <a:p>
            <a:pPr lvl="0"/>
            <a:r>
              <a:rPr lang="en-GB" b="1">
                <a:effectLst/>
              </a:rPr>
              <a:t>Event Type</a:t>
            </a:r>
            <a:r>
              <a:rPr lang="en-GB">
                <a:effectLst/>
              </a:rPr>
              <a:t>: International Conference &amp; Expo (Keynotes, workshops, cultural showcases, B2B networking)</a:t>
            </a:r>
          </a:p>
          <a:p>
            <a:pPr lvl="0"/>
            <a:r>
              <a:rPr lang="en-GB" b="1">
                <a:effectLst/>
              </a:rPr>
              <a:t>Location &amp; Dates</a:t>
            </a:r>
            <a:r>
              <a:rPr lang="en-GB">
                <a:effectLst/>
              </a:rPr>
              <a:t>: ICC Wales, Newport – Summer 2025 (3 days)</a:t>
            </a:r>
          </a:p>
          <a:p>
            <a:r>
              <a:rPr lang="en-GB" b="1">
                <a:effectLst/>
              </a:rPr>
              <a:t>Scale</a:t>
            </a:r>
            <a:r>
              <a:rPr lang="en-GB">
                <a:effectLst/>
              </a:rPr>
              <a:t>: ~300 international delegates</a:t>
            </a:r>
            <a:endParaRPr lang="en-GB"/>
          </a:p>
        </p:txBody>
      </p:sp>
    </p:spTree>
    <p:extLst>
      <p:ext uri="{BB962C8B-B14F-4D97-AF65-F5344CB8AC3E}">
        <p14:creationId xmlns:p14="http://schemas.microsoft.com/office/powerpoint/2010/main" val="1680942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effectLst/>
              </a:rPr>
              <a:t>Event Objectives (SMART)</a:t>
            </a: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74679149"/>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288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effectLst/>
              </a:rPr>
              <a:t>Venue Selection &amp; Destination</a:t>
            </a: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39297159"/>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6051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effectLst/>
              </a:rPr>
              <a:t>Stakeholder Analysis</a:t>
            </a: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57449236"/>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2985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a:effectLst/>
              </a:rPr>
              <a:t>Event Program &amp; Experience</a:t>
            </a:r>
            <a:br>
              <a:rPr lang="en-GB" b="1">
                <a:effectLst/>
              </a:rPr>
            </a:b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37214296"/>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5611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Sustainability &amp; CSR</a:t>
            </a:r>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74790333"/>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2831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Risk Management &amp; Crisis Plan</a:t>
            </a: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95056718"/>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9649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Operational Plan &amp; Logistics</a:t>
            </a: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14619743"/>
              </p:ext>
            </p:extLst>
          </p:nvPr>
        </p:nvGraphicFramePr>
        <p:xfrm>
          <a:off x="914400" y="1731963"/>
          <a:ext cx="10353675" cy="4059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1416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Event Evaluation &amp; Success Metrics</a:t>
            </a:r>
            <a:endParaRPr lang="en-GB"/>
          </a:p>
        </p:txBody>
      </p:sp>
      <p:sp>
        <p:nvSpPr>
          <p:cNvPr id="3" name="Content Placeholder 2"/>
          <p:cNvSpPr>
            <a:spLocks noGrp="1"/>
          </p:cNvSpPr>
          <p:nvPr>
            <p:ph idx="1"/>
          </p:nvPr>
        </p:nvSpPr>
        <p:spPr/>
        <p:txBody>
          <a:bodyPr>
            <a:normAutofit/>
          </a:bodyPr>
          <a:lstStyle/>
          <a:p>
            <a:pPr lvl="0"/>
            <a:r>
              <a:rPr lang="en-GB" sz="3200" b="1">
                <a:effectLst/>
              </a:rPr>
              <a:t>KPIs</a:t>
            </a:r>
            <a:r>
              <a:rPr lang="en-GB" sz="3200">
                <a:effectLst/>
              </a:rPr>
              <a:t>: Attendance, financial outcomes, attendee satisfaction (80%+ positive feedback)</a:t>
            </a:r>
          </a:p>
          <a:p>
            <a:pPr lvl="0"/>
            <a:r>
              <a:rPr lang="en-GB" sz="3200" b="1">
                <a:effectLst/>
              </a:rPr>
              <a:t>Data Collection</a:t>
            </a:r>
            <a:r>
              <a:rPr lang="en-GB" sz="3200">
                <a:effectLst/>
              </a:rPr>
              <a:t>: Surveys, app analytics, social media metrics, ROI analysis</a:t>
            </a:r>
          </a:p>
          <a:p>
            <a:pPr lvl="0"/>
            <a:r>
              <a:rPr lang="en-GB" sz="3200" b="1">
                <a:effectLst/>
              </a:rPr>
              <a:t>Reporting</a:t>
            </a:r>
            <a:r>
              <a:rPr lang="en-GB" sz="3200">
                <a:effectLst/>
              </a:rPr>
              <a:t>: Event evaluation report with findings and improvement areas</a:t>
            </a:r>
          </a:p>
          <a:p>
            <a:endParaRPr lang="en-GB" sz="3200"/>
          </a:p>
        </p:txBody>
      </p:sp>
    </p:spTree>
    <p:extLst>
      <p:ext uri="{BB962C8B-B14F-4D97-AF65-F5344CB8AC3E}">
        <p14:creationId xmlns:p14="http://schemas.microsoft.com/office/powerpoint/2010/main" val="2718674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Conclusion</a:t>
            </a:r>
            <a:endParaRPr lang="en-GB"/>
          </a:p>
        </p:txBody>
      </p:sp>
      <p:sp>
        <p:nvSpPr>
          <p:cNvPr id="3" name="Content Placeholder 2"/>
          <p:cNvSpPr>
            <a:spLocks noGrp="1"/>
          </p:cNvSpPr>
          <p:nvPr>
            <p:ph idx="1"/>
          </p:nvPr>
        </p:nvSpPr>
        <p:spPr/>
        <p:txBody>
          <a:bodyPr>
            <a:normAutofit/>
          </a:bodyPr>
          <a:lstStyle/>
          <a:p>
            <a:pPr lvl="0"/>
            <a:r>
              <a:rPr lang="en-GB" sz="2800" b="1">
                <a:effectLst/>
              </a:rPr>
              <a:t>Feasibility Confirmed</a:t>
            </a:r>
            <a:r>
              <a:rPr lang="en-GB" sz="2800">
                <a:effectLst/>
              </a:rPr>
              <a:t>: Event is viable with a strong market demand, operational support, and financial sustainability.</a:t>
            </a:r>
          </a:p>
          <a:p>
            <a:pPr lvl="0"/>
            <a:r>
              <a:rPr lang="en-GB" sz="2800" b="1">
                <a:effectLst/>
              </a:rPr>
              <a:t>Strategic Alignment</a:t>
            </a:r>
            <a:r>
              <a:rPr lang="en-GB" sz="2800">
                <a:effectLst/>
              </a:rPr>
              <a:t>: Aligns with industry trends, leveraging MICE tourism and promoting Wales as a top cultural destination.</a:t>
            </a:r>
          </a:p>
          <a:p>
            <a:r>
              <a:rPr lang="en-GB" sz="2800" b="1">
                <a:effectLst/>
              </a:rPr>
              <a:t>Value Proposition</a:t>
            </a:r>
            <a:r>
              <a:rPr lang="en-GB" sz="2800">
                <a:effectLst/>
              </a:rPr>
              <a:t>: Benefits for all stakeholders: delegates, sponsors, exhibitors, the host destination, and the local community</a:t>
            </a:r>
            <a:endParaRPr lang="en-GB" sz="2800"/>
          </a:p>
        </p:txBody>
      </p:sp>
    </p:spTree>
    <p:extLst>
      <p:ext uri="{BB962C8B-B14F-4D97-AF65-F5344CB8AC3E}">
        <p14:creationId xmlns:p14="http://schemas.microsoft.com/office/powerpoint/2010/main" val="2742527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effectLst/>
              </a:rPr>
              <a:t>References</a:t>
            </a:r>
            <a:endParaRPr lang="en-GB"/>
          </a:p>
        </p:txBody>
      </p:sp>
      <p:sp>
        <p:nvSpPr>
          <p:cNvPr id="3" name="Content Placeholder 2"/>
          <p:cNvSpPr>
            <a:spLocks noGrp="1"/>
          </p:cNvSpPr>
          <p:nvPr>
            <p:ph idx="1"/>
          </p:nvPr>
        </p:nvSpPr>
        <p:spPr/>
        <p:txBody>
          <a:bodyPr>
            <a:normAutofit fontScale="77500" lnSpcReduction="20000"/>
          </a:bodyPr>
          <a:lstStyle/>
          <a:p>
            <a:r>
              <a:rPr lang="en-GB">
                <a:effectLst/>
              </a:rPr>
              <a:t>Business Wales, 2025. Wales Tourism Week 2025. Online: </a:t>
            </a:r>
            <a:r>
              <a:rPr lang="en-GB" u="sng">
                <a:effectLst/>
                <a:hlinkClick r:id="rId2"/>
              </a:rPr>
              <a:t>https://businesswales.gov.wales/news-and-blog/wales-tourism-week-2025</a:t>
            </a:r>
            <a:r>
              <a:rPr lang="en-GB">
                <a:effectLst/>
              </a:rPr>
              <a:t> </a:t>
            </a:r>
          </a:p>
          <a:p>
            <a:r>
              <a:rPr lang="en-GB">
                <a:effectLst/>
              </a:rPr>
              <a:t>ICC Wales, 2025. Wales Tech Week 2025. Online: </a:t>
            </a:r>
            <a:r>
              <a:rPr lang="en-GB" u="sng">
                <a:effectLst/>
                <a:hlinkClick r:id="rId3"/>
              </a:rPr>
              <a:t>https://www.iccwales.com/whats-on/wales-tech-week-2025</a:t>
            </a:r>
            <a:r>
              <a:rPr lang="en-GB">
                <a:effectLst/>
              </a:rPr>
              <a:t> </a:t>
            </a:r>
          </a:p>
          <a:p>
            <a:r>
              <a:rPr lang="en-US">
                <a:effectLst/>
              </a:rPr>
              <a:t>Galagar, M.S., Libo-on, R.M. and Miñoza, J.T., 2025. An exploratory case study of sustainable tourism environment for a nature-oriented market: inputs to the development of a travel brochure. </a:t>
            </a:r>
            <a:r>
              <a:rPr lang="en-US" i="1">
                <a:effectLst/>
              </a:rPr>
              <a:t>Journal of Ecotourism</a:t>
            </a:r>
            <a:r>
              <a:rPr lang="en-US">
                <a:effectLst/>
              </a:rPr>
              <a:t>, pp.1-17.</a:t>
            </a:r>
            <a:endParaRPr lang="en-GB">
              <a:effectLst/>
            </a:endParaRPr>
          </a:p>
          <a:p>
            <a:r>
              <a:rPr lang="en-US">
                <a:effectLst/>
              </a:rPr>
              <a:t>Borrego-Baslalobre, F.J., Angosto, S., Zurita-Ortega, F. and Morales-Baños, V., 2025. Quality of Web Offering for Canoeing as a Sustainable Tourism and Recreational Tool. </a:t>
            </a:r>
            <a:r>
              <a:rPr lang="en-US" i="1">
                <a:effectLst/>
              </a:rPr>
              <a:t>Journal of Tourism and Services</a:t>
            </a:r>
            <a:r>
              <a:rPr lang="en-US">
                <a:effectLst/>
              </a:rPr>
              <a:t>, </a:t>
            </a:r>
            <a:r>
              <a:rPr lang="en-US" i="1">
                <a:effectLst/>
              </a:rPr>
              <a:t>16</a:t>
            </a:r>
            <a:r>
              <a:rPr lang="en-US">
                <a:effectLst/>
              </a:rPr>
              <a:t>(30), pp.190-214.</a:t>
            </a:r>
            <a:endParaRPr lang="en-GB">
              <a:effectLst/>
            </a:endParaRPr>
          </a:p>
          <a:p>
            <a:r>
              <a:rPr lang="en-US">
                <a:effectLst/>
              </a:rPr>
              <a:t>Chullen, C., Hall, T., Oliva, V., Nuhfer, Z., Rodgers, D.L., Krenzel, J., Ibanez, R. and Andrews, G.M., 2025, July. Cultivating and Communicating Robust Knowledge Through Collaboration. In </a:t>
            </a:r>
            <a:r>
              <a:rPr lang="en-US" i="1">
                <a:effectLst/>
              </a:rPr>
              <a:t>54th International Conference on Environmental Systems (ICES)</a:t>
            </a:r>
            <a:r>
              <a:rPr lang="en-US">
                <a:effectLst/>
              </a:rPr>
              <a:t> (No. ICES-2025-32).</a:t>
            </a:r>
            <a:endParaRPr lang="en-GB">
              <a:effectLst/>
            </a:endParaRPr>
          </a:p>
          <a:p>
            <a:r>
              <a:rPr lang="en-US">
                <a:effectLst/>
              </a:rPr>
              <a:t>Nica, I., Chiriță, N. and Georgescu, I., 2025. Triple Bottom Line in Sustainable Development: A Comprehensive Bibliometric Analysis. </a:t>
            </a:r>
            <a:r>
              <a:rPr lang="en-US" i="1">
                <a:effectLst/>
              </a:rPr>
              <a:t>Sustainability</a:t>
            </a:r>
            <a:r>
              <a:rPr lang="en-US">
                <a:effectLst/>
              </a:rPr>
              <a:t>, </a:t>
            </a:r>
            <a:r>
              <a:rPr lang="en-US" i="1">
                <a:effectLst/>
              </a:rPr>
              <a:t>17</a:t>
            </a:r>
            <a:r>
              <a:rPr lang="en-US">
                <a:effectLst/>
              </a:rPr>
              <a:t>(5), p.1932.</a:t>
            </a:r>
            <a:endParaRPr lang="en-GB">
              <a:effectLst/>
            </a:endParaRPr>
          </a:p>
          <a:p>
            <a:r>
              <a:rPr lang="en-US">
                <a:effectLst/>
              </a:rPr>
              <a:t>Gallardo‐Vázquez, D., 2025. Defining the Path to Sustainability Based on Triple Bottom Line Dimensions. </a:t>
            </a:r>
            <a:r>
              <a:rPr lang="en-US" i="1">
                <a:effectLst/>
              </a:rPr>
              <a:t>Corporate Social Responsibility and Environmental Management</a:t>
            </a:r>
            <a:r>
              <a:rPr lang="en-US">
                <a:effectLst/>
              </a:rPr>
              <a:t>.</a:t>
            </a:r>
            <a:endParaRPr lang="en-GB">
              <a:effectLst/>
            </a:endParaRPr>
          </a:p>
          <a:p>
            <a:endParaRPr lang="en-GB"/>
          </a:p>
        </p:txBody>
      </p:sp>
    </p:spTree>
    <p:extLst>
      <p:ext uri="{BB962C8B-B14F-4D97-AF65-F5344CB8AC3E}">
        <p14:creationId xmlns:p14="http://schemas.microsoft.com/office/powerpoint/2010/main" val="18494877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12</TotalTime>
  <Words>1971</Words>
  <Application>Microsoft Macintosh PowerPoint</Application>
  <PresentationFormat>Widescreen</PresentationFormat>
  <Paragraphs>105</Paragraphs>
  <Slides>13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Calisto MT</vt:lpstr>
      <vt:lpstr>Wingdings 2</vt:lpstr>
      <vt:lpstr>Slate</vt:lpstr>
      <vt:lpstr>Title: Year of Legends – International Cultural Tourism Summit 2025</vt:lpstr>
      <vt:lpstr>Agenda</vt:lpstr>
      <vt:lpstr>Introduction &amp; Event Overview</vt:lpstr>
      <vt:lpstr>Event Objectives (SMART)</vt:lpstr>
      <vt:lpstr>Venue Selection &amp; Destination</vt:lpstr>
      <vt:lpstr>Stakeholder Analysis</vt:lpstr>
      <vt:lpstr>Event Program &amp; Experience </vt:lpstr>
      <vt:lpstr>Sustainability &amp; CSR</vt:lpstr>
      <vt:lpstr>Risk Management &amp; Crisis Plan</vt:lpstr>
      <vt:lpstr>Operational Plan &amp; Logistics</vt:lpstr>
      <vt:lpstr>Event Evaluation &amp; Success Metrics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Year of Legends – International Cultural Tourism Summit 2025</dc:title>
  <dc:creator>ABC</dc:creator>
  <cp:lastModifiedBy>Sabbir Ansar Hussain (2233891)</cp:lastModifiedBy>
  <cp:revision>4</cp:revision>
  <dcterms:created xsi:type="dcterms:W3CDTF">2025-10-21T04:11:07Z</dcterms:created>
  <dcterms:modified xsi:type="dcterms:W3CDTF">2025-11-03T10:17:22Z</dcterms:modified>
</cp:coreProperties>
</file>