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handoutMasterIdLst>
    <p:handoutMasterId r:id="rId15"/>
  </p:handout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165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A97B7570-C4B7-425C-BBEE-2DB13A2515FF}" type="slidenum">
              <a:t>‹#›</a:t>
            </a:fld>
            <a:endParaRPr lang="en-GB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9629160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0503A661-751F-4913-B41B-CE8CAA0578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139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GB" sz="2000" b="0" i="0" u="none" strike="noStrike" kern="1200">
        <a:ln>
          <a:noFill/>
        </a:ln>
        <a:latin typeface="Arial" pitchFamily="18"/>
        <a:ea typeface="Microsoft YaHei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D4CA90FC-B3A9-4237-9CD2-0B937A6C9C1E}" type="slidenum">
              <a:t>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>
            <a:spAutoFit/>
          </a:bodyPr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2E6020B0-F95C-47B9-90BC-8A077AD33F72}" type="slidenum">
              <a:t>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6AE7CF4B-C46F-4408-A35F-7B4272ED6C9E}" type="slidenum">
              <a:t>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01566D57-A4B2-4326-BE40-17F746D07B09}" type="slidenum">
              <a:t>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1A81B456-6437-40CF-8769-EA352F9BBED1}" type="slidenum">
              <a:t>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93770F10-D835-494A-B6D9-F5ED8A94E912}" type="slidenum">
              <a:t>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AC87364C-9FBE-4880-A69F-3D29B1D2C789}" type="slidenum">
              <a:t>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3D3C0C60-075A-4525-ABF2-A53E283D6DCC}" type="slidenum">
              <a:t>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CAD60D3-EA42-4126-8C39-84664200E893}" type="slidenum">
              <a:t>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620178C-8E1F-46D3-B2D8-8176FAB257AB}" type="slidenum">
              <a:t>10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93F84C9C-F77D-45A6-997A-D928E7D1DDEC}" type="slidenum">
              <a:t>11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160"/>
            <a:ext cx="6047640" cy="4811040"/>
          </a:xfrm>
        </p:spPr>
        <p:txBody>
          <a:bodyPr/>
          <a:lstStyle/>
          <a:p>
            <a:endParaRPr lang="en-GB" sz="2810">
              <a:latin typeface="Albany" pitchFamily="18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8539ED9-7986-4E15-8F29-406355530EC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06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DF39609-9504-474B-AC8C-D4DDCB010C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914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0D57E85-FF02-4CF4-B20B-503F6096C60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199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CD546B2-24C1-41A8-A5F7-88CF40D052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24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5AA9E1E-A86C-42FA-9DAE-21BC5F09088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388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A3F04E9-D5FC-41FE-9CCA-E958B4118C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575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10FFC93-9D11-4C31-863D-B733326724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240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8A3468C-21A6-4A39-8159-0FB0801CBA4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745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344F537-0639-4562-BB0F-4ABD982F714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678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2F1846F-37BF-4A7A-90AA-8F7755A0AE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574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1285D0D-5751-48F8-ADBA-BA9C7494FB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96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5F1F95A-EE25-4D1C-8EC4-60B71DE0874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244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5953919-5AC1-4EF0-94AD-5FB00C5B101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06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D3A2471-41F1-477C-8CED-071958F30AC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151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C16C5FC-276A-4B23-9880-A87E11A84CB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050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3193BA1-3D0D-4CFD-811E-C3B5A8C2ED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85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AE9CD38-50CF-4B33-8A28-A1B29E9CE1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6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FC7FABD-8304-41FE-9E16-CBD87B350D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247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1D0B21-E16E-454C-B9DA-7B5C388B2E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11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9F30C40-439E-484A-90D5-B013C0CE94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322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FCDBC9-25E3-4C78-B65C-B39F6D2B82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652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DB25ADD-022D-4028-A08D-4A62EABC02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316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ct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A4491FAD-BD11-479C-B6C5-3EB55830DF02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algn="ctr" rtl="0" hangingPunct="0">
        <a:tabLst/>
        <a:defRPr lang="en-GB" sz="4400" b="0" i="0" u="none" strike="noStrike" kern="1200">
          <a:ln>
            <a:noFill/>
          </a:ln>
          <a:latin typeface="Arial" pitchFamily="18"/>
          <a:ea typeface="Microsoft YaHei" pitchFamily="2"/>
        </a:defRPr>
      </a:lvl1pPr>
    </p:titleStyle>
    <p:bodyStyle>
      <a:lvl1pPr marL="0" marR="0" indent="0" rtl="0" hangingPunct="0">
        <a:spcBef>
          <a:spcPts val="0"/>
        </a:spcBef>
        <a:spcAft>
          <a:spcPts val="1414"/>
        </a:spcAft>
        <a:tabLst/>
        <a:defRPr lang="en-GB" sz="3200" b="0" i="0" u="none" strike="noStrike" kern="1200">
          <a:ln>
            <a:noFill/>
          </a:ln>
          <a:latin typeface="Arial" pitchFamily="18"/>
          <a:ea typeface="Microsoft YaHei" pitchFamily="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0" marR="0" lvl="0" indent="0" rtl="0" hangingPunct="0">
              <a:buNone/>
              <a:tabLst/>
              <a:defRPr lang="en-GB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0" marR="0" lvl="0" indent="0" algn="ctr" rtl="0" hangingPunct="0">
              <a:buNone/>
              <a:tabLst/>
              <a:defRPr lang="en-GB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marL="0" marR="0" lvl="0" indent="0" algn="r" rtl="0" hangingPunct="0">
              <a:buNone/>
              <a:tabLst/>
              <a:defRPr lang="en-GB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EA320482-0B89-4E2B-B398-8BA893E454F0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algn="ctr" rtl="0" hangingPunct="0">
        <a:tabLst/>
        <a:defRPr lang="en-GB" sz="4680" b="1" i="0" u="none" strike="noStrike">
          <a:ln>
            <a:noFill/>
          </a:ln>
          <a:solidFill>
            <a:srgbClr val="000080"/>
          </a:solidFill>
          <a:latin typeface="Albany" pitchFamily="18"/>
          <a:cs typeface="Tahoma" pitchFamily="2"/>
        </a:defRPr>
      </a:lvl1pPr>
    </p:titleStyle>
    <p:bodyStyle>
      <a:lvl1pPr marL="0" marR="0" indent="0" rtl="0" hangingPunct="0">
        <a:spcBef>
          <a:spcPts val="0"/>
        </a:spcBef>
        <a:spcAft>
          <a:spcPts val="1417"/>
        </a:spcAft>
        <a:tabLst/>
        <a:defRPr lang="en-GB" sz="3200" b="0" i="0" u="none" strike="noStrike">
          <a:ln>
            <a:noFill/>
          </a:ln>
          <a:latin typeface="Albany" pitchFamily="18"/>
          <a:cs typeface="Tahoma" pitchFamily="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R9ZSNny0xg&amp;feature=youtu.b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1394639"/>
            <a:ext cx="9071640" cy="1701360"/>
          </a:xfrm>
        </p:spPr>
        <p:txBody>
          <a:bodyPr>
            <a:spAutoFit/>
          </a:bodyPr>
          <a:lstStyle/>
          <a:p>
            <a:pPr lvl="0"/>
            <a:r>
              <a:rPr lang="en-GB" sz="4000"/>
              <a:t>Can existing UK housing stock be practicality adapted to carbon neutral standards?</a:t>
            </a:r>
          </a:p>
        </p:txBody>
      </p:sp>
      <p:sp>
        <p:nvSpPr>
          <p:cNvPr id="3" name="Title 2"/>
          <p:cNvSpPr txBox="1">
            <a:spLocks noGrp="1"/>
          </p:cNvSpPr>
          <p:nvPr>
            <p:ph type="title" idx="4294967295"/>
          </p:nvPr>
        </p:nvSpPr>
        <p:spPr>
          <a:xfrm>
            <a:off x="504359" y="5047200"/>
            <a:ext cx="9071640" cy="1308240"/>
          </a:xfrm>
        </p:spPr>
        <p:txBody>
          <a:bodyPr>
            <a:spAutoFit/>
          </a:bodyPr>
          <a:lstStyle/>
          <a:p>
            <a:pPr lvl="0"/>
            <a:r>
              <a:rPr lang="en-GB" sz="3000"/>
              <a:t>By</a:t>
            </a:r>
            <a:br>
              <a:rPr lang="en-GB" sz="3000"/>
            </a:br>
            <a:r>
              <a:rPr lang="en-GB" sz="3000"/>
              <a:t/>
            </a:r>
            <a:br>
              <a:rPr lang="en-GB" sz="3000"/>
            </a:br>
            <a:r>
              <a:rPr lang="en-GB" sz="3000"/>
              <a:t>Cerys Elizabeth Gulley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lvl="0"/>
            <a:r>
              <a:rPr lang="en-GB"/>
              <a:t>Objective?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56000" y="1728000"/>
            <a:ext cx="4104000" cy="3558960"/>
          </a:xfrm>
        </p:spPr>
        <p:txBody>
          <a:bodyPr>
            <a:spAutoFit/>
          </a:bodyPr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The purpose of this proposal is to evaluate the practicality and feasibility of adapting the existing UK housing stock to carbon neutral standards.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How we can use GIS to monitor and analyse data.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613440" y="6336000"/>
            <a:ext cx="8746560" cy="750600"/>
          </a:xfrm>
        </p:spPr>
        <p:txBody>
          <a:bodyPr/>
          <a:lstStyle/>
          <a:p>
            <a:pPr lvl="0"/>
            <a:r>
              <a:rPr lang="en-GB" sz="2000">
                <a:hlinkClick r:id="rId3"/>
              </a:rPr>
              <a:t>https://www.youtube.com/watch?v=JR9ZSNny0xg&amp;feature=youtu.be</a:t>
            </a:r>
          </a:p>
          <a:p>
            <a:pPr lvl="0"/>
            <a:endParaRPr lang="en-GB" sz="2000"/>
          </a:p>
        </p:txBody>
      </p:sp>
      <p:pic>
        <p:nvPicPr>
          <p:cNvPr id="5" name="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440000" y="1655999"/>
            <a:ext cx="3168000" cy="410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/>
              <a:t>What is GIS?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3744000" cy="4938120"/>
          </a:xfrm>
        </p:spPr>
        <p:txBody>
          <a:bodyPr/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Geographic Information System (GIS) for gathering, managing, and analyzing data.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Science of geography to analyzes location and layers this information into maps and 3D scenes - deeper insights into data, such as patterns, relationships, and situations helping users make smarter decisions.</a:t>
            </a:r>
          </a:p>
        </p:txBody>
      </p:sp>
      <p:pic>
        <p:nvPicPr>
          <p:cNvPr id="4" name="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40000" y="1655999"/>
            <a:ext cx="3744000" cy="537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lvl="0"/>
            <a:r>
              <a:rPr lang="en-GB"/>
              <a:t>Problem?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1440" y="1728000"/>
            <a:ext cx="4426560" cy="5145120"/>
          </a:xfrm>
        </p:spPr>
        <p:txBody>
          <a:bodyPr/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UK Government passed Climate Change Act 2008 to help reduce GHG emissions by at least 80% by 2050.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Significantly through individual dwellings (27.2 million, 2017).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Carbon Brief -</a:t>
            </a:r>
            <a:r>
              <a:rPr lang="en-GB" sz="2400" b="1">
                <a:solidFill>
                  <a:srgbClr val="000066"/>
                </a:solidFill>
              </a:rPr>
              <a:t> carbon neutral approach for all new dwellings</a:t>
            </a:r>
            <a:r>
              <a:rPr lang="en-GB" sz="2400">
                <a:solidFill>
                  <a:srgbClr val="000066"/>
                </a:solidFill>
              </a:rPr>
              <a:t> should be enforced to obtain goals outlined in the Climate Change Act 2008 and Paris Climate Deal, 2015.</a:t>
            </a:r>
          </a:p>
        </p:txBody>
      </p:sp>
      <p:pic>
        <p:nvPicPr>
          <p:cNvPr id="4" name="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254920" y="2015999"/>
            <a:ext cx="4321080" cy="45248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/>
              <a:t>Standards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440000"/>
            <a:ext cx="4824000" cy="5184000"/>
          </a:xfrm>
        </p:spPr>
        <p:txBody>
          <a:bodyPr/>
          <a:lstStyle/>
          <a:p>
            <a:pPr lvl="0"/>
            <a:endParaRPr lang="en-GB" sz="2400">
              <a:solidFill>
                <a:srgbClr val="000066"/>
              </a:solidFill>
              <a:cs typeface="Times New Roman" pitchFamily="18"/>
            </a:endParaRP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The </a:t>
            </a:r>
            <a:r>
              <a:rPr lang="en-GB" sz="2400" b="1">
                <a:solidFill>
                  <a:srgbClr val="000066"/>
                </a:solidFill>
                <a:cs typeface="Times New Roman" pitchFamily="18"/>
              </a:rPr>
              <a:t>EU Energy Performance of Buildings Directive</a:t>
            </a: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 want existing UK stock to be nearly zero energy homes 2020 for practicality of implementation and achieves the high volume of reduced CO² emissions.  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Implement low flow toilets, double pane glass, efficient appliances, solar panels and wind turbines in order to reduce emissions.</a:t>
            </a:r>
          </a:p>
        </p:txBody>
      </p:sp>
      <p:pic>
        <p:nvPicPr>
          <p:cNvPr id="4" name="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544000" y="2015999"/>
            <a:ext cx="4176000" cy="39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/>
              <a:t>What have we done so far?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1440" y="1976760"/>
            <a:ext cx="8890560" cy="3602160"/>
          </a:xfrm>
        </p:spPr>
        <p:txBody>
          <a:bodyPr>
            <a:spAutoFit/>
          </a:bodyPr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Carbon nuetral housing has been evaluated - economically, materials and specifications.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Little evidence of research into converting the existing housing stock.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Addressing carbon neutral standards to the existing housing stock could prove beneficial if implemented as this sector comprises a third of the UK's current CO² problem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  <a:cs typeface="Times New Roman" pitchFamily="18"/>
              </a:rPr>
              <a:t>May not be practical in achieving standards as houses differ in age, construction and quality.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/>
              <a:t>The Solcer House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00000" cy="1539720"/>
          </a:xfrm>
        </p:spPr>
        <p:txBody>
          <a:bodyPr/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Possible to achieve a zero-carbon house affordably using off-the-shelf technologies.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Using a systems-based approach, combining technologies that reduce energy use, generate energy and store energy.</a:t>
            </a:r>
          </a:p>
        </p:txBody>
      </p:sp>
      <p:pic>
        <p:nvPicPr>
          <p:cNvPr id="4" name="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256000" y="3671999"/>
            <a:ext cx="4181760" cy="3051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119458" y="3736544"/>
            <a:ext cx="5018555" cy="2921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</a:pPr>
            <a:r>
              <a:rPr lang="en-GB" sz="2400" b="0" i="0" u="none" strike="noStrike" kern="1200" dirty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photovoltaic panels are the </a:t>
            </a: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roof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</a:pP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 </a:t>
            </a:r>
            <a:r>
              <a:rPr lang="en-GB" sz="2400" b="0" i="0" u="none" strike="noStrike" kern="1200" dirty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- tiles with a battery system implemented.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</a:pPr>
            <a:endParaRPr lang="en-GB" sz="2400" b="0" i="0" u="none" strike="noStrike" kern="1200" dirty="0">
              <a:ln>
                <a:noFill/>
              </a:ln>
              <a:solidFill>
                <a:srgbClr val="000066"/>
              </a:solidFill>
              <a:latin typeface="Albany" pitchFamily="34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</a:pPr>
            <a:r>
              <a:rPr lang="en-GB" sz="2400" b="0" i="0" u="none" strike="noStrike" kern="1200" dirty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1.75 times more energy than it </a:t>
            </a: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uses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</a:pP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 </a:t>
            </a:r>
            <a:r>
              <a:rPr lang="en-GB" sz="2400" b="0" i="0" u="none" strike="noStrike" kern="1200" dirty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and has the added bonus that </a:t>
            </a: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energy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</a:pP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 </a:t>
            </a:r>
            <a:r>
              <a:rPr lang="en-GB" sz="2400" b="0" i="0" u="none" strike="noStrike" kern="1200" dirty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bills will be very low, at around £</a:t>
            </a: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300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</a:pPr>
            <a:r>
              <a:rPr lang="en-GB" sz="2400" b="0" i="0" u="none" strike="noStrike" kern="1200" dirty="0" smtClean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 </a:t>
            </a:r>
            <a:r>
              <a:rPr lang="en-GB" sz="2400" b="0" i="0" u="none" strike="noStrike" kern="1200" dirty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per year.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/>
              <a:t>Obsticles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3702960"/>
          </a:xfrm>
        </p:spPr>
        <p:txBody>
          <a:bodyPr/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12,000 homes in Wales have reduced emissions using renewable energy methods, many people cannot afford the new technologies and could not get funding.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Need for a policy drive, potentially including quantitative targets, there remains little incentive to change current practice.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Governments need to realise the benefits that existing technologies can deliver to society; reduced carbon emissions and energy costs, as well as the stimulation of market opportunities.</a:t>
            </a:r>
          </a:p>
        </p:txBody>
      </p:sp>
      <p:pic>
        <p:nvPicPr>
          <p:cNvPr id="4" name="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898720" y="4968000"/>
            <a:ext cx="6245280" cy="237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/>
              <a:t>Practicality of GIS?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2550960"/>
          </a:xfrm>
        </p:spPr>
        <p:txBody>
          <a:bodyPr/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Using GIS would allow for the analyse and evaluation of data collected before and after implementation – provide evidence of benefits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Enables interpretation of data in order to estimate/predict for future implementations and lend a new perspective to insight and decision-making.</a:t>
            </a:r>
          </a:p>
        </p:txBody>
      </p:sp>
      <p:pic>
        <p:nvPicPr>
          <p:cNvPr id="4" name="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546079" y="3960000"/>
            <a:ext cx="4453920" cy="288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383494" y="4320000"/>
            <a:ext cx="3890122" cy="1152516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tabLst/>
              <a:defRPr sz="2400">
                <a:solidFill>
                  <a:srgbClr val="000066"/>
                </a:solidFill>
                <a:latin typeface="Albany" pitchFamily="32"/>
              </a:defRPr>
            </a:pPr>
            <a:r>
              <a:rPr lang="en-GB" sz="2400" b="0" i="0" u="none" strike="noStrike" kern="1200" dirty="0">
                <a:ln>
                  <a:noFill/>
                </a:ln>
                <a:solidFill>
                  <a:srgbClr val="000066"/>
                </a:solidFill>
                <a:latin typeface="Albany" pitchFamily="34"/>
                <a:ea typeface="Microsoft YaHei" pitchFamily="2"/>
                <a:cs typeface="Mangal" pitchFamily="2"/>
              </a:rPr>
              <a:t>Looking to change Government views on using renewables in old housing.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 sz="3600"/>
              <a:t>Economically viable in the long-term?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Broad range of stakeholder groups from both the UK and internationally have expressed a keen interest, indicating the desire to change within the sector - low-carbon technology industries confidence to continue to make positive changes.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Contribute to solving a number of current social issues - energy poverty, climate change and security of energy supply.</a:t>
            </a:r>
          </a:p>
          <a:p>
            <a:pPr lvl="0">
              <a:buClr>
                <a:srgbClr val="800000"/>
              </a:buClr>
              <a:buSzPct val="45000"/>
              <a:buFont typeface="StarSymbol"/>
              <a:buChar char="●"/>
            </a:pPr>
            <a:r>
              <a:rPr lang="en-GB" sz="2400">
                <a:solidFill>
                  <a:srgbClr val="000066"/>
                </a:solidFill>
              </a:rPr>
              <a:t>In the long-term, these benefits will allow low-carbon housing to be viewed as self-sustaining and will become the ‘norm’ rather than what might be seen as a ‘novelty’ project.</a:t>
            </a:r>
          </a:p>
          <a:p>
            <a:pPr lvl="0"/>
            <a:r>
              <a:rPr lang="en-GB" sz="2400"/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2088000"/>
            <a:ext cx="9071640" cy="1262160"/>
          </a:xfrm>
        </p:spPr>
        <p:txBody>
          <a:bodyPr/>
          <a:lstStyle/>
          <a:p>
            <a:pPr lvl="0"/>
            <a:r>
              <a:rPr lang="en-GB"/>
              <a:t>Thank You!</a:t>
            </a:r>
          </a:p>
        </p:txBody>
      </p:sp>
      <p:sp>
        <p:nvSpPr>
          <p:cNvPr id="3" name="Title 2"/>
          <p:cNvSpPr txBox="1">
            <a:spLocks noGrp="1"/>
          </p:cNvSpPr>
          <p:nvPr>
            <p:ph type="title" idx="4294967295"/>
          </p:nvPr>
        </p:nvSpPr>
        <p:spPr>
          <a:xfrm>
            <a:off x="503999" y="3816000"/>
            <a:ext cx="9071640" cy="1262160"/>
          </a:xfrm>
        </p:spPr>
        <p:txBody>
          <a:bodyPr/>
          <a:lstStyle/>
          <a:p>
            <a:pPr lvl="0"/>
            <a:r>
              <a:rPr lang="en-GB"/>
              <a:t>Any Questions?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lyt-techpol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627</Words>
  <Application>Microsoft Office PowerPoint</Application>
  <PresentationFormat>Widescreen</PresentationFormat>
  <Paragraphs>58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Microsoft YaHei</vt:lpstr>
      <vt:lpstr>Albany</vt:lpstr>
      <vt:lpstr>Arial</vt:lpstr>
      <vt:lpstr>Calibri</vt:lpstr>
      <vt:lpstr>Lucida Sans Unicode</vt:lpstr>
      <vt:lpstr>Mangal</vt:lpstr>
      <vt:lpstr>StarSymbol</vt:lpstr>
      <vt:lpstr>Tahoma</vt:lpstr>
      <vt:lpstr>Times New Roman</vt:lpstr>
      <vt:lpstr>Default</vt:lpstr>
      <vt:lpstr>lyt-techpoly</vt:lpstr>
      <vt:lpstr>Can existing UK housing stock be practicality adapted to carbon neutral standards?</vt:lpstr>
      <vt:lpstr>Objective?</vt:lpstr>
      <vt:lpstr>What is GIS?</vt:lpstr>
      <vt:lpstr>Problem?</vt:lpstr>
      <vt:lpstr>Standards</vt:lpstr>
      <vt:lpstr>What have we done so far?</vt:lpstr>
      <vt:lpstr>The Solcer House</vt:lpstr>
      <vt:lpstr>Obsticles</vt:lpstr>
      <vt:lpstr>Practicality of GIS?</vt:lpstr>
      <vt:lpstr>Economically viable in the long-term?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 existing UK housing stock be practicality adapted to carbon neutral standards?</dc:title>
  <dc:creator>Cerys Elizabeth Cole</dc:creator>
  <cp:lastModifiedBy>Cerys Gulley (P151440)</cp:lastModifiedBy>
  <cp:revision>69</cp:revision>
  <dcterms:created xsi:type="dcterms:W3CDTF">2018-04-26T15:13:10Z</dcterms:created>
  <dcterms:modified xsi:type="dcterms:W3CDTF">2019-03-14T08:48:00Z</dcterms:modified>
</cp:coreProperties>
</file>