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5672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31322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18186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44933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alpha val="60000"/>
                </a:prstClr>
              </a:solidFill>
            </a:endParaRPr>
          </a:p>
        </p:txBody>
      </p:sp>
      <p:sp>
        <p:nvSpPr>
          <p:cNvPr id="9" name="Slide Number Placeholder 8"/>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8645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3"/>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4"/>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66915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2"/>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3"/>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94207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05446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834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24908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340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Tree>
    <p:extLst>
      <p:ext uri="{BB962C8B-B14F-4D97-AF65-F5344CB8AC3E}">
        <p14:creationId xmlns:p14="http://schemas.microsoft.com/office/powerpoint/2010/main" val="375974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661295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28126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26169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485662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238915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96EB577-1805-437C-B1C6-DAA6C2BBBD5E}" type="datetimeFigureOut">
              <a:rPr lang="en-GB" smtClean="0">
                <a:solidFill>
                  <a:prstClr val="white">
                    <a:tint val="75000"/>
                    <a:alpha val="60000"/>
                  </a:prstClr>
                </a:solidFill>
              </a:rPr>
              <a:pPr/>
              <a:t>13/02/2017</a:t>
            </a:fld>
            <a:endParaRPr lang="en-GB">
              <a:solidFill>
                <a:prstClr val="white">
                  <a:tint val="75000"/>
                  <a:alpha val="60000"/>
                </a:prstClr>
              </a:solidFill>
            </a:endParaRP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solidFill>
                <a:prstClr val="white">
                  <a:tint val="75000"/>
                  <a:alpha val="60000"/>
                </a:prstClr>
              </a:solidFill>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319493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Thucydides</a:t>
            </a:r>
            <a:endParaRPr lang="en-GB" dirty="0"/>
          </a:p>
        </p:txBody>
      </p:sp>
      <p:sp>
        <p:nvSpPr>
          <p:cNvPr id="3" name="Subtitle 2"/>
          <p:cNvSpPr>
            <a:spLocks noGrp="1"/>
          </p:cNvSpPr>
          <p:nvPr>
            <p:ph type="subTitle" idx="1"/>
          </p:nvPr>
        </p:nvSpPr>
        <p:spPr/>
        <p:txBody>
          <a:bodyPr/>
          <a:lstStyle/>
          <a:p>
            <a:r>
              <a:rPr lang="en-GB" dirty="0" err="1" smtClean="0"/>
              <a:t>Brasidas</a:t>
            </a:r>
            <a:r>
              <a:rPr lang="en-GB" dirty="0" smtClean="0"/>
              <a:t> and the </a:t>
            </a:r>
            <a:r>
              <a:rPr lang="en-GB" dirty="0" err="1" smtClean="0"/>
              <a:t>acanthians</a:t>
            </a:r>
            <a:endParaRPr lang="en-GB" dirty="0"/>
          </a:p>
        </p:txBody>
      </p:sp>
    </p:spTree>
    <p:extLst>
      <p:ext uri="{BB962C8B-B14F-4D97-AF65-F5344CB8AC3E}">
        <p14:creationId xmlns:p14="http://schemas.microsoft.com/office/powerpoint/2010/main" val="1511859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introduction to </a:t>
            </a:r>
            <a:r>
              <a:rPr lang="en-GB" dirty="0" err="1" smtClean="0"/>
              <a:t>Brasidas</a:t>
            </a:r>
            <a:endParaRPr lang="en-GB" dirty="0"/>
          </a:p>
        </p:txBody>
      </p:sp>
      <p:sp>
        <p:nvSpPr>
          <p:cNvPr id="3" name="Content Placeholder 2"/>
          <p:cNvSpPr>
            <a:spLocks noGrp="1"/>
          </p:cNvSpPr>
          <p:nvPr>
            <p:ph idx="1"/>
          </p:nvPr>
        </p:nvSpPr>
        <p:spPr>
          <a:xfrm>
            <a:off x="1103312" y="1237785"/>
            <a:ext cx="10661225" cy="5374887"/>
          </a:xfrm>
        </p:spPr>
        <p:txBody>
          <a:bodyPr>
            <a:normAutofit/>
          </a:bodyPr>
          <a:lstStyle/>
          <a:p>
            <a:r>
              <a:rPr lang="en-GB" sz="2800" dirty="0"/>
              <a:t>But it so happened that </a:t>
            </a:r>
            <a:r>
              <a:rPr lang="en-GB" sz="2800" dirty="0" err="1"/>
              <a:t>Brasidas</a:t>
            </a:r>
            <a:r>
              <a:rPr lang="en-GB" sz="2800" dirty="0"/>
              <a:t>, son of </a:t>
            </a:r>
            <a:r>
              <a:rPr lang="en-GB" sz="2800" dirty="0" err="1"/>
              <a:t>Tellis</a:t>
            </a:r>
            <a:r>
              <a:rPr lang="en-GB" sz="2800" dirty="0"/>
              <a:t>, a Spartan, was in command of a guard for the defence of the district. Hearing of the attack, he hurried with a hundred heavy infantry to the assistance of the besieged, and dashing through the army of the Athenians, which was scattered over the country and had its attention turned to the wall, threw himself into </a:t>
            </a:r>
            <a:r>
              <a:rPr lang="en-GB" sz="2800" dirty="0" err="1"/>
              <a:t>Methone</a:t>
            </a:r>
            <a:r>
              <a:rPr lang="en-GB" sz="2800" dirty="0"/>
              <a:t>. He lost a few men in making good his entrance, but saved the place and won the thanks of Sparta by his exploit, being thus the first officer who obtained this notice during the war. </a:t>
            </a:r>
            <a:r>
              <a:rPr lang="en-GB" sz="2800" dirty="0" err="1" smtClean="0"/>
              <a:t>Thuc</a:t>
            </a:r>
            <a:r>
              <a:rPr lang="en-GB" sz="2800" dirty="0" smtClean="0"/>
              <a:t>. 2.25</a:t>
            </a:r>
            <a:endParaRPr lang="en-GB" sz="2800" dirty="0"/>
          </a:p>
        </p:txBody>
      </p:sp>
    </p:spTree>
    <p:extLst>
      <p:ext uri="{BB962C8B-B14F-4D97-AF65-F5344CB8AC3E}">
        <p14:creationId xmlns:p14="http://schemas.microsoft.com/office/powerpoint/2010/main" val="3874969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t>
            </a:r>
            <a:r>
              <a:rPr lang="en-GB" dirty="0" err="1" smtClean="0"/>
              <a:t>Pylos</a:t>
            </a:r>
            <a:endParaRPr lang="en-GB" dirty="0"/>
          </a:p>
        </p:txBody>
      </p:sp>
      <p:sp>
        <p:nvSpPr>
          <p:cNvPr id="3" name="Content Placeholder 2"/>
          <p:cNvSpPr>
            <a:spLocks noGrp="1"/>
          </p:cNvSpPr>
          <p:nvPr>
            <p:ph idx="1"/>
          </p:nvPr>
        </p:nvSpPr>
        <p:spPr>
          <a:xfrm>
            <a:off x="1103312" y="1204332"/>
            <a:ext cx="8946541" cy="5430644"/>
          </a:xfrm>
        </p:spPr>
        <p:txBody>
          <a:bodyPr>
            <a:normAutofit/>
          </a:bodyPr>
          <a:lstStyle/>
          <a:p>
            <a:r>
              <a:rPr lang="en-GB" sz="2400" dirty="0"/>
              <a:t>He who most distinguished himself was </a:t>
            </a:r>
            <a:r>
              <a:rPr lang="en-GB" sz="2400" dirty="0" err="1"/>
              <a:t>Brasidas</a:t>
            </a:r>
            <a:r>
              <a:rPr lang="en-GB" sz="2400" dirty="0"/>
              <a:t>. Captain of a galley, and seeing that the captains and steersmen, impressed by the difficulty of the position, hung back even where a landing might have seemed possible, for fear of wrecking their vessels, he shouted out to them, that they must never allow the enemy to fortify himself in their country for the sake of saving timber, but must shiver their vessels and force a landing; and bade the allies, instead of hesitating in such a moment to sacrifice their ships for Lacedaemon in return for her many benefits, to run them boldly aground, land in one way or another, and make themselves masters of the place and its garrison</a:t>
            </a:r>
            <a:r>
              <a:rPr lang="en-GB" sz="2400" dirty="0" smtClean="0"/>
              <a:t>. </a:t>
            </a:r>
            <a:r>
              <a:rPr lang="en-GB" sz="2400" dirty="0" err="1" smtClean="0"/>
              <a:t>Thuc</a:t>
            </a:r>
            <a:r>
              <a:rPr lang="en-GB" sz="2400" dirty="0" smtClean="0"/>
              <a:t>. 4.11</a:t>
            </a:r>
            <a:endParaRPr lang="en-GB" sz="2400" dirty="0"/>
          </a:p>
        </p:txBody>
      </p:sp>
    </p:spTree>
    <p:extLst>
      <p:ext uri="{BB962C8B-B14F-4D97-AF65-F5344CB8AC3E}">
        <p14:creationId xmlns:p14="http://schemas.microsoft.com/office/powerpoint/2010/main" val="3664948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second introduction</a:t>
            </a:r>
            <a:endParaRPr lang="en-GB" dirty="0"/>
          </a:p>
        </p:txBody>
      </p:sp>
      <p:sp>
        <p:nvSpPr>
          <p:cNvPr id="3" name="Content Placeholder 2"/>
          <p:cNvSpPr>
            <a:spLocks noGrp="1"/>
          </p:cNvSpPr>
          <p:nvPr>
            <p:ph idx="1"/>
          </p:nvPr>
        </p:nvSpPr>
        <p:spPr>
          <a:xfrm>
            <a:off x="200722" y="1271239"/>
            <a:ext cx="11686478" cy="5374887"/>
          </a:xfrm>
        </p:spPr>
        <p:txBody>
          <a:bodyPr>
            <a:noAutofit/>
          </a:bodyPr>
          <a:lstStyle/>
          <a:p>
            <a:r>
              <a:rPr lang="en-GB" sz="2400" dirty="0" err="1"/>
              <a:t>Brasidas</a:t>
            </a:r>
            <a:r>
              <a:rPr lang="en-GB" sz="2400" dirty="0"/>
              <a:t> himself was sent out by the </a:t>
            </a:r>
            <a:r>
              <a:rPr lang="en-GB" sz="2400" dirty="0" err="1"/>
              <a:t>Lacedaemonians</a:t>
            </a:r>
            <a:r>
              <a:rPr lang="en-GB" sz="2400" dirty="0"/>
              <a:t> mainly at his own desire, although the </a:t>
            </a:r>
            <a:r>
              <a:rPr lang="en-GB" sz="2400" dirty="0" err="1"/>
              <a:t>Chalcidians</a:t>
            </a:r>
            <a:r>
              <a:rPr lang="en-GB" sz="2400" dirty="0"/>
              <a:t> also were eager to have a man so thorough as he had shown himself whenever there was anything to be done at Sparta, and whose after service abroad proved of the utmost use to his country. [2] At the present moment his just and moderate conduct towards the towns generally succeeded in procuring their revolt, besides the places which he managed to take by treachery; and thus when the </a:t>
            </a:r>
            <a:r>
              <a:rPr lang="en-GB" sz="2400" dirty="0" err="1"/>
              <a:t>Lacedaemonians</a:t>
            </a:r>
            <a:r>
              <a:rPr lang="en-GB" sz="2400" dirty="0"/>
              <a:t> desired to treat, as they ultimately did, they had places to offer in exchange, and the burden of war meanwhile shifted from Peloponnese. </a:t>
            </a:r>
            <a:r>
              <a:rPr lang="en-GB" sz="2400" b="1" dirty="0"/>
              <a:t>Later on in the war, after the events in Sicily, the present valour and conduct of </a:t>
            </a:r>
            <a:r>
              <a:rPr lang="en-GB" sz="2400" b="1" dirty="0" err="1"/>
              <a:t>Brasidas</a:t>
            </a:r>
            <a:r>
              <a:rPr lang="en-GB" sz="2400" b="1" dirty="0"/>
              <a:t>, known by experience to some, by hearsay to others, was what mainly created in the allies of Athens a feeling for the </a:t>
            </a:r>
            <a:r>
              <a:rPr lang="en-GB" sz="2400" b="1" dirty="0" err="1"/>
              <a:t>Lacedaemonians</a:t>
            </a:r>
            <a:r>
              <a:rPr lang="en-GB" sz="2400" b="1" dirty="0"/>
              <a:t>. [3] He was the first who went out and showed himself so good a man at all points as to leave behind him the conviction that the rest were like </a:t>
            </a:r>
            <a:r>
              <a:rPr lang="en-GB" sz="2400" b="1" dirty="0" smtClean="0"/>
              <a:t>him</a:t>
            </a:r>
            <a:r>
              <a:rPr lang="en-GB" sz="2400" dirty="0" smtClean="0"/>
              <a:t>. </a:t>
            </a:r>
            <a:r>
              <a:rPr lang="en-GB" sz="2400" dirty="0" err="1" smtClean="0"/>
              <a:t>Thuc</a:t>
            </a:r>
            <a:r>
              <a:rPr lang="en-GB" sz="2400" dirty="0" smtClean="0"/>
              <a:t>. 4.81</a:t>
            </a:r>
            <a:endParaRPr lang="en-GB" sz="2400" dirty="0"/>
          </a:p>
        </p:txBody>
      </p:sp>
    </p:spTree>
    <p:extLst>
      <p:ext uri="{BB962C8B-B14F-4D97-AF65-F5344CB8AC3E}">
        <p14:creationId xmlns:p14="http://schemas.microsoft.com/office/powerpoint/2010/main" val="1852738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to the speech</a:t>
            </a:r>
            <a:endParaRPr lang="en-GB" dirty="0"/>
          </a:p>
        </p:txBody>
      </p:sp>
      <p:sp>
        <p:nvSpPr>
          <p:cNvPr id="3" name="Content Placeholder 2"/>
          <p:cNvSpPr>
            <a:spLocks noGrp="1"/>
          </p:cNvSpPr>
          <p:nvPr>
            <p:ph idx="1"/>
          </p:nvPr>
        </p:nvSpPr>
        <p:spPr>
          <a:xfrm>
            <a:off x="178420" y="1282390"/>
            <a:ext cx="11797990" cy="5352586"/>
          </a:xfrm>
        </p:spPr>
        <p:txBody>
          <a:bodyPr>
            <a:normAutofit/>
          </a:bodyPr>
          <a:lstStyle/>
          <a:p>
            <a:r>
              <a:rPr lang="en-GB" sz="2800" dirty="0"/>
              <a:t>The same summer, without loss of time, </a:t>
            </a:r>
            <a:r>
              <a:rPr lang="en-GB" sz="2800" dirty="0" err="1"/>
              <a:t>Brasidas</a:t>
            </a:r>
            <a:r>
              <a:rPr lang="en-GB" sz="2800" dirty="0"/>
              <a:t> marched with the </a:t>
            </a:r>
            <a:r>
              <a:rPr lang="en-GB" sz="2800" dirty="0" err="1"/>
              <a:t>Chalcidians</a:t>
            </a:r>
            <a:r>
              <a:rPr lang="en-GB" sz="2800" dirty="0"/>
              <a:t> against Acanthus, a colony of the </a:t>
            </a:r>
            <a:r>
              <a:rPr lang="en-GB" sz="2800" dirty="0" err="1"/>
              <a:t>Andrians</a:t>
            </a:r>
            <a:r>
              <a:rPr lang="en-GB" sz="2800" dirty="0"/>
              <a:t>, a little before vintage. [2] The inhabitants were divided into two parties on the question of receiving him; those who had joined the </a:t>
            </a:r>
            <a:r>
              <a:rPr lang="en-GB" sz="2800" dirty="0" err="1"/>
              <a:t>Chalcidians</a:t>
            </a:r>
            <a:r>
              <a:rPr lang="en-GB" sz="2800" dirty="0"/>
              <a:t> in inviting him, and the popular party. However, fear for their fruit, which was still out, enabled </a:t>
            </a:r>
            <a:r>
              <a:rPr lang="en-GB" sz="2800" dirty="0" err="1"/>
              <a:t>Brasidas</a:t>
            </a:r>
            <a:r>
              <a:rPr lang="en-GB" sz="2800" dirty="0"/>
              <a:t> to persuade the multitude to admit him alone, and to hear what he had to say before making a decision; and he was admitted accordingly and appeared before the people, </a:t>
            </a:r>
            <a:r>
              <a:rPr lang="en-GB" sz="2800" b="1" dirty="0"/>
              <a:t>and not being a bad speaker for a </a:t>
            </a:r>
            <a:r>
              <a:rPr lang="en-GB" sz="2800" b="1" dirty="0" err="1"/>
              <a:t>Lacedaemonian</a:t>
            </a:r>
            <a:r>
              <a:rPr lang="en-GB" sz="2800" b="1" dirty="0"/>
              <a:t>, addressed them as follows</a:t>
            </a:r>
            <a:r>
              <a:rPr lang="en-GB" sz="2800" dirty="0" smtClean="0"/>
              <a:t>: </a:t>
            </a:r>
            <a:r>
              <a:rPr lang="en-GB" sz="2800" dirty="0" err="1" smtClean="0"/>
              <a:t>Thuc</a:t>
            </a:r>
            <a:r>
              <a:rPr lang="en-GB" sz="2800" dirty="0" smtClean="0"/>
              <a:t>. 4.84</a:t>
            </a:r>
            <a:endParaRPr lang="en-GB" sz="2800" dirty="0"/>
          </a:p>
        </p:txBody>
      </p:sp>
    </p:spTree>
    <p:extLst>
      <p:ext uri="{BB962C8B-B14F-4D97-AF65-F5344CB8AC3E}">
        <p14:creationId xmlns:p14="http://schemas.microsoft.com/office/powerpoint/2010/main" val="207069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1</a:t>
            </a:r>
            <a:endParaRPr lang="en-GB" dirty="0"/>
          </a:p>
        </p:txBody>
      </p:sp>
      <p:sp>
        <p:nvSpPr>
          <p:cNvPr id="3" name="Content Placeholder 2"/>
          <p:cNvSpPr>
            <a:spLocks noGrp="1"/>
          </p:cNvSpPr>
          <p:nvPr>
            <p:ph idx="1"/>
          </p:nvPr>
        </p:nvSpPr>
        <p:spPr>
          <a:xfrm>
            <a:off x="234176" y="1282390"/>
            <a:ext cx="11329639" cy="5330283"/>
          </a:xfrm>
        </p:spPr>
        <p:txBody>
          <a:bodyPr>
            <a:normAutofit/>
          </a:bodyPr>
          <a:lstStyle/>
          <a:p>
            <a:r>
              <a:rPr lang="en-GB" dirty="0" err="1"/>
              <a:t>Acanthians</a:t>
            </a:r>
            <a:r>
              <a:rPr lang="en-GB" dirty="0"/>
              <a:t>, the </a:t>
            </a:r>
            <a:r>
              <a:rPr lang="en-GB" dirty="0" err="1"/>
              <a:t>Lacedaemonians</a:t>
            </a:r>
            <a:r>
              <a:rPr lang="en-GB" dirty="0"/>
              <a:t> have sent out me and my army to make good the reason that we gave for the war when we began it, viz. that we were going to war with the Athenians </a:t>
            </a:r>
            <a:r>
              <a:rPr lang="en-GB" b="1" dirty="0"/>
              <a:t>in order to free Hellas</a:t>
            </a:r>
            <a:r>
              <a:rPr lang="en-GB" dirty="0"/>
              <a:t>. [2] Our delay in coming has been caused by mistaken expectations as to the war at home, which led us to hope, by our own unassisted efforts and without your risking anything, to effect the speedy downfall of the Athenians and </a:t>
            </a:r>
            <a:r>
              <a:rPr lang="en-GB" b="1" dirty="0"/>
              <a:t>you must not blame us for this, as we are now come the moment that we were able, prepared with your aid to do our best to subdue them</a:t>
            </a:r>
            <a:r>
              <a:rPr lang="en-GB" dirty="0"/>
              <a:t>. [3] Meanwhile I am astonished at finding your gates shut against me, and at not meeting with a better welcome. [4] We </a:t>
            </a:r>
            <a:r>
              <a:rPr lang="en-GB" dirty="0" err="1"/>
              <a:t>Lacedaemonians</a:t>
            </a:r>
            <a:r>
              <a:rPr lang="en-GB" dirty="0"/>
              <a:t> </a:t>
            </a:r>
            <a:r>
              <a:rPr lang="en-GB" b="1" dirty="0"/>
              <a:t>thought of you as allies eager to have us</a:t>
            </a:r>
            <a:r>
              <a:rPr lang="en-GB" dirty="0"/>
              <a:t>, to whom we should come in spirit even before we were with you in body; and in this expectation undertook all the risks of a march of many days through a strange country, so far did our zeal carry us. [5] It will be a terrible thing if after this you have other intentions, and mean to stand in the way of your own and </a:t>
            </a:r>
            <a:r>
              <a:rPr lang="en-GB" b="1" dirty="0"/>
              <a:t>Hellenic freedom</a:t>
            </a:r>
            <a:r>
              <a:rPr lang="en-GB" dirty="0"/>
              <a:t>. </a:t>
            </a:r>
            <a:r>
              <a:rPr lang="en-GB" dirty="0" err="1" smtClean="0"/>
              <a:t>Thuc</a:t>
            </a:r>
            <a:r>
              <a:rPr lang="en-GB" dirty="0" smtClean="0"/>
              <a:t>. 4.85</a:t>
            </a:r>
            <a:endParaRPr lang="en-GB" dirty="0"/>
          </a:p>
        </p:txBody>
      </p:sp>
    </p:spTree>
    <p:extLst>
      <p:ext uri="{BB962C8B-B14F-4D97-AF65-F5344CB8AC3E}">
        <p14:creationId xmlns:p14="http://schemas.microsoft.com/office/powerpoint/2010/main" val="4021169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2</a:t>
            </a:r>
            <a:endParaRPr lang="en-GB" dirty="0"/>
          </a:p>
        </p:txBody>
      </p:sp>
      <p:sp>
        <p:nvSpPr>
          <p:cNvPr id="3" name="Content Placeholder 2"/>
          <p:cNvSpPr>
            <a:spLocks noGrp="1"/>
          </p:cNvSpPr>
          <p:nvPr>
            <p:ph idx="1"/>
          </p:nvPr>
        </p:nvSpPr>
        <p:spPr>
          <a:xfrm>
            <a:off x="301084" y="1282390"/>
            <a:ext cx="11552662" cy="4966009"/>
          </a:xfrm>
        </p:spPr>
        <p:txBody>
          <a:bodyPr>
            <a:normAutofit/>
          </a:bodyPr>
          <a:lstStyle/>
          <a:p>
            <a:r>
              <a:rPr lang="en-GB" sz="2400" dirty="0"/>
              <a:t>It is not merely that you oppose me yourselves; but wherever I may go people will be less inclined to join me, on the score that you, to whom I first came—an important town like Acanthus, and prudent men like the </a:t>
            </a:r>
            <a:r>
              <a:rPr lang="en-GB" sz="2400" dirty="0" err="1"/>
              <a:t>Acanthians</a:t>
            </a:r>
            <a:r>
              <a:rPr lang="en-GB" sz="2400" dirty="0"/>
              <a:t>—refused to admit me. </a:t>
            </a:r>
            <a:r>
              <a:rPr lang="en-GB" sz="2400" b="1" dirty="0"/>
              <a:t>I shall have nothing to prove that the reason which I advance is the true one; it will be said either that there is something unfair in the freedom which I offer</a:t>
            </a:r>
            <a:r>
              <a:rPr lang="en-GB" sz="2400" dirty="0"/>
              <a:t>, or that I am here in insufficient force and unable to protect you against an attack from Athens. [7] </a:t>
            </a:r>
            <a:r>
              <a:rPr lang="en-GB" sz="2400" b="1" dirty="0"/>
              <a:t>Yet when I went with the army which I now have to the relief of </a:t>
            </a:r>
            <a:r>
              <a:rPr lang="en-GB" sz="2400" b="1" dirty="0" err="1"/>
              <a:t>Nisaea</a:t>
            </a:r>
            <a:r>
              <a:rPr lang="en-GB" sz="2400" b="1" dirty="0"/>
              <a:t>, the Athenians did not venture to engage me although in greater force than I</a:t>
            </a:r>
            <a:r>
              <a:rPr lang="en-GB" sz="2400" dirty="0"/>
              <a:t>; and it is not likely they will ever send across sea against you an army as numerous as they had at </a:t>
            </a:r>
            <a:r>
              <a:rPr lang="en-GB" sz="2400" dirty="0" err="1"/>
              <a:t>Nisaea</a:t>
            </a:r>
            <a:r>
              <a:rPr lang="en-GB" sz="2400" dirty="0" smtClean="0"/>
              <a:t>. </a:t>
            </a:r>
            <a:r>
              <a:rPr lang="en-GB" sz="2400" dirty="0" err="1" smtClean="0"/>
              <a:t>Thuc</a:t>
            </a:r>
            <a:r>
              <a:rPr lang="en-GB" sz="2400" dirty="0" smtClean="0"/>
              <a:t>. 4.85</a:t>
            </a:r>
            <a:endParaRPr lang="en-GB" sz="2400" dirty="0"/>
          </a:p>
        </p:txBody>
      </p:sp>
    </p:spTree>
    <p:extLst>
      <p:ext uri="{BB962C8B-B14F-4D97-AF65-F5344CB8AC3E}">
        <p14:creationId xmlns:p14="http://schemas.microsoft.com/office/powerpoint/2010/main" val="2297435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3</a:t>
            </a:r>
            <a:endParaRPr lang="en-GB" dirty="0"/>
          </a:p>
        </p:txBody>
      </p:sp>
      <p:sp>
        <p:nvSpPr>
          <p:cNvPr id="3" name="Content Placeholder 2"/>
          <p:cNvSpPr>
            <a:spLocks noGrp="1"/>
          </p:cNvSpPr>
          <p:nvPr>
            <p:ph idx="1"/>
          </p:nvPr>
        </p:nvSpPr>
        <p:spPr>
          <a:xfrm>
            <a:off x="301083" y="1204332"/>
            <a:ext cx="10983951" cy="5274527"/>
          </a:xfrm>
        </p:spPr>
        <p:txBody>
          <a:bodyPr>
            <a:normAutofit/>
          </a:bodyPr>
          <a:lstStyle/>
          <a:p>
            <a:r>
              <a:rPr lang="en-GB" sz="2800" dirty="0"/>
              <a:t>And for myself, I have come here not to hurt </a:t>
            </a:r>
            <a:r>
              <a:rPr lang="en-GB" sz="2800" b="1" dirty="0"/>
              <a:t>but to free the Hellenes</a:t>
            </a:r>
            <a:r>
              <a:rPr lang="en-GB" sz="2800" dirty="0"/>
              <a:t>, witness </a:t>
            </a:r>
            <a:r>
              <a:rPr lang="en-GB" sz="2800" b="1" dirty="0"/>
              <a:t>the solemn oaths </a:t>
            </a:r>
            <a:r>
              <a:rPr lang="en-GB" sz="2800" dirty="0"/>
              <a:t>by which I have bound my government that the allies that I may bring over shall be independent; and besides my object in coming is not by force or fraud to obtain your alliance</a:t>
            </a:r>
            <a:r>
              <a:rPr lang="en-GB" sz="2800" b="1" dirty="0"/>
              <a:t>, but to offer you mine to help you against your Athenian masters</a:t>
            </a:r>
            <a:r>
              <a:rPr lang="en-GB" sz="2800" dirty="0"/>
              <a:t>. [2] I protest, therefore, </a:t>
            </a:r>
            <a:r>
              <a:rPr lang="en-GB" sz="2800" b="1" dirty="0"/>
              <a:t>against any suspicions of my intentions </a:t>
            </a:r>
            <a:r>
              <a:rPr lang="en-GB" sz="2800" dirty="0"/>
              <a:t>after the guarantees which I offer, and equally so against doubts of my ability to protect you, and I invite you to join me without hesitation</a:t>
            </a:r>
            <a:r>
              <a:rPr lang="en-GB" sz="2800" dirty="0" smtClean="0"/>
              <a:t>. </a:t>
            </a:r>
            <a:r>
              <a:rPr lang="en-GB" sz="2800" dirty="0" err="1" smtClean="0"/>
              <a:t>Thuc</a:t>
            </a:r>
            <a:r>
              <a:rPr lang="en-GB" sz="2800" dirty="0" smtClean="0"/>
              <a:t>. 4.86</a:t>
            </a:r>
            <a:endParaRPr lang="en-GB" sz="2800" dirty="0"/>
          </a:p>
        </p:txBody>
      </p:sp>
    </p:spTree>
    <p:extLst>
      <p:ext uri="{BB962C8B-B14F-4D97-AF65-F5344CB8AC3E}">
        <p14:creationId xmlns:p14="http://schemas.microsoft.com/office/powerpoint/2010/main" val="3572444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4</a:t>
            </a:r>
            <a:endParaRPr lang="en-GB" dirty="0"/>
          </a:p>
        </p:txBody>
      </p:sp>
      <p:sp>
        <p:nvSpPr>
          <p:cNvPr id="3" name="Content Placeholder 2"/>
          <p:cNvSpPr>
            <a:spLocks noGrp="1"/>
          </p:cNvSpPr>
          <p:nvPr>
            <p:ph idx="1"/>
          </p:nvPr>
        </p:nvSpPr>
        <p:spPr>
          <a:xfrm>
            <a:off x="256478" y="1159728"/>
            <a:ext cx="11742234" cy="5497550"/>
          </a:xfrm>
        </p:spPr>
        <p:txBody>
          <a:bodyPr>
            <a:normAutofit/>
          </a:bodyPr>
          <a:lstStyle/>
          <a:p>
            <a:r>
              <a:rPr lang="en-GB" sz="2400" dirty="0"/>
              <a:t>Some of you may hang back because they have private enemies, and fear that I may put the city into the hands of a party: none need be more tranquil than they. [4] </a:t>
            </a:r>
            <a:r>
              <a:rPr lang="en-GB" sz="2400" b="1" dirty="0"/>
              <a:t>I am not come here to help this party or that</a:t>
            </a:r>
            <a:r>
              <a:rPr lang="en-GB" sz="2400" dirty="0"/>
              <a:t>; and I do not consider that I should be bringing you freedom in any real sense, </a:t>
            </a:r>
            <a:r>
              <a:rPr lang="en-GB" sz="2400" b="1" dirty="0"/>
              <a:t>if I should disregard your constitution, and enslave the many to the few or the few to the many</a:t>
            </a:r>
            <a:r>
              <a:rPr lang="en-GB" sz="2400" dirty="0"/>
              <a:t>. [5] This would be heavier than a foreign yoke; and we </a:t>
            </a:r>
            <a:r>
              <a:rPr lang="en-GB" sz="2400" dirty="0" err="1"/>
              <a:t>Lacedaemonians</a:t>
            </a:r>
            <a:r>
              <a:rPr lang="en-GB" sz="2400" dirty="0"/>
              <a:t> instead of being thanked for our pains, </a:t>
            </a:r>
            <a:r>
              <a:rPr lang="en-GB" sz="2400" b="1" dirty="0"/>
              <a:t>should get neither honour nor glory, but contrariwise reproaches.</a:t>
            </a:r>
            <a:r>
              <a:rPr lang="en-GB" sz="2400" dirty="0"/>
              <a:t> The charges which strengthen our hands in the war against the Athenians would on our own showing be merited by ourselves, and more hateful in us than in those who make no pretensions to honesty; [6] </a:t>
            </a:r>
            <a:r>
              <a:rPr lang="en-GB" sz="2400" b="1" dirty="0"/>
              <a:t>as it is more disgraceful for persons of character to take what they covet by fair-seeming fraud than by open force</a:t>
            </a:r>
            <a:r>
              <a:rPr lang="en-GB" sz="2400" dirty="0"/>
              <a:t>; the one aggression having for its justification the might which fortune gives, the other being simply a piece of clever roguery</a:t>
            </a:r>
            <a:r>
              <a:rPr lang="en-GB" sz="2400" dirty="0" smtClean="0"/>
              <a:t>. </a:t>
            </a:r>
            <a:r>
              <a:rPr lang="en-GB" sz="2400" dirty="0" err="1" smtClean="0"/>
              <a:t>Thuc</a:t>
            </a:r>
            <a:r>
              <a:rPr lang="en-GB" sz="2400" dirty="0" smtClean="0"/>
              <a:t>. 4.86</a:t>
            </a:r>
            <a:endParaRPr lang="en-GB" sz="2400" dirty="0"/>
          </a:p>
        </p:txBody>
      </p:sp>
    </p:spTree>
    <p:extLst>
      <p:ext uri="{BB962C8B-B14F-4D97-AF65-F5344CB8AC3E}">
        <p14:creationId xmlns:p14="http://schemas.microsoft.com/office/powerpoint/2010/main" val="465267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5</a:t>
            </a:r>
            <a:endParaRPr lang="en-GB" dirty="0"/>
          </a:p>
        </p:txBody>
      </p:sp>
      <p:sp>
        <p:nvSpPr>
          <p:cNvPr id="3" name="Content Placeholder 2"/>
          <p:cNvSpPr>
            <a:spLocks noGrp="1"/>
          </p:cNvSpPr>
          <p:nvPr>
            <p:ph idx="1"/>
          </p:nvPr>
        </p:nvSpPr>
        <p:spPr>
          <a:xfrm>
            <a:off x="0" y="1226634"/>
            <a:ext cx="11864898" cy="5419493"/>
          </a:xfrm>
        </p:spPr>
        <p:txBody>
          <a:bodyPr>
            <a:noAutofit/>
          </a:bodyPr>
          <a:lstStyle/>
          <a:p>
            <a:r>
              <a:rPr lang="en-GB" sz="2200" dirty="0"/>
              <a:t>A matter which concerns us thus nearly we naturally look to most jealously; and over and above the oaths that I have mentioned, what stronger assurance can you have, when you see that our words, compared with the actual facts, produce the necessary conviction that it is our interest to act as we say? [</a:t>
            </a:r>
            <a:r>
              <a:rPr lang="en-GB" sz="2200" dirty="0" smtClean="0"/>
              <a:t>2] If </a:t>
            </a:r>
            <a:r>
              <a:rPr lang="en-GB" sz="2200" dirty="0"/>
              <a:t>to these considerations of mine you put in the plea of inability, and claim that your friendly feeling should save you from being hurt by your refusal; if you say that freedom, in your opinion, is not without its dangers, and that it is right to offer it to those who can accept it, but not to force it on any against their will, </a:t>
            </a:r>
            <a:r>
              <a:rPr lang="en-GB" sz="2200" b="1" dirty="0"/>
              <a:t>then I shall take the gods and heroes of your country to witness that I came for your good and was rejected, and shall do my best to compel you by laying waste your land</a:t>
            </a:r>
            <a:r>
              <a:rPr lang="en-GB" sz="2200" dirty="0"/>
              <a:t>. [3] I shall do so without scruple, being justified by the necessity which constrains me, </a:t>
            </a:r>
            <a:r>
              <a:rPr lang="en-GB" sz="2200" b="1" dirty="0"/>
              <a:t>first, to prevent the </a:t>
            </a:r>
            <a:r>
              <a:rPr lang="en-GB" sz="2200" b="1" dirty="0" err="1"/>
              <a:t>Lacedaemonians</a:t>
            </a:r>
            <a:r>
              <a:rPr lang="en-GB" sz="2200" b="1" dirty="0"/>
              <a:t> from being damaged by you, their friends, in the event of your non-adhesion, through the monies that you pay to the Athenians; and secondly, to prevent the Hellenes from being hindered by you in shaking off their </a:t>
            </a:r>
            <a:r>
              <a:rPr lang="en-GB" sz="2200" b="1" dirty="0" smtClean="0"/>
              <a:t>servitude</a:t>
            </a:r>
            <a:r>
              <a:rPr lang="en-GB" sz="2200" dirty="0" smtClean="0"/>
              <a:t>. </a:t>
            </a:r>
            <a:r>
              <a:rPr lang="en-GB" sz="2200" dirty="0" err="1" smtClean="0"/>
              <a:t>Thuc</a:t>
            </a:r>
            <a:r>
              <a:rPr lang="en-GB" sz="2200" dirty="0" smtClean="0"/>
              <a:t>. 4.87</a:t>
            </a:r>
            <a:endParaRPr lang="en-GB" sz="2200" dirty="0"/>
          </a:p>
          <a:p>
            <a:endParaRPr lang="en-GB" sz="2200" dirty="0"/>
          </a:p>
        </p:txBody>
      </p:sp>
    </p:spTree>
    <p:extLst>
      <p:ext uri="{BB962C8B-B14F-4D97-AF65-F5344CB8AC3E}">
        <p14:creationId xmlns:p14="http://schemas.microsoft.com/office/powerpoint/2010/main" val="793666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6</a:t>
            </a:r>
            <a:endParaRPr lang="en-GB" dirty="0"/>
          </a:p>
        </p:txBody>
      </p:sp>
      <p:sp>
        <p:nvSpPr>
          <p:cNvPr id="3" name="Content Placeholder 2"/>
          <p:cNvSpPr>
            <a:spLocks noGrp="1"/>
          </p:cNvSpPr>
          <p:nvPr>
            <p:ph idx="1"/>
          </p:nvPr>
        </p:nvSpPr>
        <p:spPr>
          <a:xfrm>
            <a:off x="546410" y="1193180"/>
            <a:ext cx="10883590" cy="5055219"/>
          </a:xfrm>
        </p:spPr>
        <p:txBody>
          <a:bodyPr>
            <a:normAutofit/>
          </a:bodyPr>
          <a:lstStyle/>
          <a:p>
            <a:r>
              <a:rPr lang="en-GB" sz="2400" dirty="0"/>
              <a:t>Otherwise indeed we should have no right to act as we propose; </a:t>
            </a:r>
            <a:r>
              <a:rPr lang="en-GB" sz="2400" b="1" dirty="0"/>
              <a:t>except in the name of some public interest, what call should we </a:t>
            </a:r>
            <a:r>
              <a:rPr lang="en-GB" sz="2400" b="1" dirty="0" err="1"/>
              <a:t>Lacedaemonians</a:t>
            </a:r>
            <a:r>
              <a:rPr lang="en-GB" sz="2400" b="1" dirty="0"/>
              <a:t> have to free those who do not wish it?</a:t>
            </a:r>
            <a:r>
              <a:rPr lang="en-GB" sz="2400" dirty="0"/>
              <a:t> [5] </a:t>
            </a:r>
            <a:r>
              <a:rPr lang="en-GB" sz="2400" b="1" dirty="0"/>
              <a:t>Empire we do not aspire to: it is what we are labouring to put down;</a:t>
            </a:r>
            <a:r>
              <a:rPr lang="en-GB" sz="2400" dirty="0"/>
              <a:t> and we should wrong the greater number if we allowed you to stand in the way of the independence that we offer to all. [6] Endeavour, therefore, to decide wisely, </a:t>
            </a:r>
            <a:r>
              <a:rPr lang="en-GB" sz="2400" b="1" dirty="0"/>
              <a:t>and strive to begin the work of liberation for the Hellenes, and lay up for yourselves endless renown, while you escape private loss, and cover your commonwealth with glory</a:t>
            </a:r>
            <a:r>
              <a:rPr lang="en-GB" sz="2400" dirty="0" smtClean="0"/>
              <a:t>.’ </a:t>
            </a:r>
            <a:r>
              <a:rPr lang="en-GB" sz="2400" dirty="0" err="1"/>
              <a:t>T</a:t>
            </a:r>
            <a:r>
              <a:rPr lang="en-GB" sz="2400" dirty="0" err="1" smtClean="0"/>
              <a:t>huc</a:t>
            </a:r>
            <a:r>
              <a:rPr lang="en-GB" sz="2400" dirty="0" smtClean="0"/>
              <a:t>. 4.87</a:t>
            </a:r>
            <a:endParaRPr lang="en-GB" sz="2400" dirty="0"/>
          </a:p>
        </p:txBody>
      </p:sp>
    </p:spTree>
    <p:extLst>
      <p:ext uri="{BB962C8B-B14F-4D97-AF65-F5344CB8AC3E}">
        <p14:creationId xmlns:p14="http://schemas.microsoft.com/office/powerpoint/2010/main" val="535100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a:t>
            </a:r>
            <a:endParaRPr lang="en-GB" dirty="0"/>
          </a:p>
        </p:txBody>
      </p:sp>
      <p:sp>
        <p:nvSpPr>
          <p:cNvPr id="3" name="Content Placeholder 2"/>
          <p:cNvSpPr>
            <a:spLocks noGrp="1"/>
          </p:cNvSpPr>
          <p:nvPr>
            <p:ph idx="1"/>
          </p:nvPr>
        </p:nvSpPr>
        <p:spPr/>
        <p:txBody>
          <a:bodyPr>
            <a:normAutofit/>
          </a:bodyPr>
          <a:lstStyle/>
          <a:p>
            <a:r>
              <a:rPr lang="en-GB" sz="2400" dirty="0"/>
              <a:t>There was also the fear of the allies revolting, [2] owing to </a:t>
            </a:r>
            <a:r>
              <a:rPr lang="en-GB" sz="2400" b="1" dirty="0"/>
              <a:t>the moderation displayed by </a:t>
            </a:r>
            <a:r>
              <a:rPr lang="en-GB" sz="2400" b="1" dirty="0" err="1"/>
              <a:t>Brasidas</a:t>
            </a:r>
            <a:r>
              <a:rPr lang="en-GB" sz="2400" b="1" dirty="0"/>
              <a:t> </a:t>
            </a:r>
            <a:r>
              <a:rPr lang="en-GB" sz="2400" dirty="0"/>
              <a:t>in all his conduct, and to the declarations which he was everywhere making that he was </a:t>
            </a:r>
            <a:r>
              <a:rPr lang="en-GB" sz="2400" b="1" dirty="0"/>
              <a:t>sent out to free Hellas</a:t>
            </a:r>
            <a:r>
              <a:rPr lang="en-GB" sz="2400" dirty="0"/>
              <a:t>. [3] The towns subject to the Athenians, hearing of the capture of </a:t>
            </a:r>
            <a:r>
              <a:rPr lang="en-GB" sz="2400" dirty="0" err="1"/>
              <a:t>Amphipolis</a:t>
            </a:r>
            <a:r>
              <a:rPr lang="en-GB" sz="2400" dirty="0"/>
              <a:t> and of the terms accorded to it, and of the </a:t>
            </a:r>
            <a:r>
              <a:rPr lang="en-GB" sz="2400" b="1" dirty="0"/>
              <a:t>gentleness of </a:t>
            </a:r>
            <a:r>
              <a:rPr lang="en-GB" sz="2400" b="1" dirty="0" err="1"/>
              <a:t>Brasidas</a:t>
            </a:r>
            <a:r>
              <a:rPr lang="en-GB" sz="2400" b="1" dirty="0"/>
              <a:t>, felt most strongly encouraged to change their condition</a:t>
            </a:r>
            <a:r>
              <a:rPr lang="en-GB" sz="2400" dirty="0"/>
              <a:t>, and sent secret messages to him, begging him to come on to them; each wishing to be the first to revolt. </a:t>
            </a:r>
            <a:r>
              <a:rPr lang="en-GB" sz="2400" dirty="0" err="1" smtClean="0"/>
              <a:t>Thuc</a:t>
            </a:r>
            <a:r>
              <a:rPr lang="en-GB" sz="2400" dirty="0" smtClean="0"/>
              <a:t>. 4.108</a:t>
            </a:r>
            <a:endParaRPr lang="en-GB" sz="2400" dirty="0"/>
          </a:p>
        </p:txBody>
      </p:sp>
    </p:spTree>
    <p:extLst>
      <p:ext uri="{BB962C8B-B14F-4D97-AF65-F5344CB8AC3E}">
        <p14:creationId xmlns:p14="http://schemas.microsoft.com/office/powerpoint/2010/main" val="2262898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hero</a:t>
            </a:r>
            <a:endParaRPr lang="en-GB" dirty="0"/>
          </a:p>
        </p:txBody>
      </p:sp>
      <p:sp>
        <p:nvSpPr>
          <p:cNvPr id="3" name="Content Placeholder 2"/>
          <p:cNvSpPr>
            <a:spLocks noGrp="1"/>
          </p:cNvSpPr>
          <p:nvPr>
            <p:ph idx="1"/>
          </p:nvPr>
        </p:nvSpPr>
        <p:spPr>
          <a:xfrm>
            <a:off x="301084" y="1293542"/>
            <a:ext cx="11273882" cy="4954858"/>
          </a:xfrm>
        </p:spPr>
        <p:txBody>
          <a:bodyPr>
            <a:normAutofit/>
          </a:bodyPr>
          <a:lstStyle/>
          <a:p>
            <a:r>
              <a:rPr lang="en-GB" sz="2400" dirty="0"/>
              <a:t>After this all the allies attended in arms and buried </a:t>
            </a:r>
            <a:r>
              <a:rPr lang="en-GB" sz="2400" dirty="0" err="1"/>
              <a:t>Brasidas</a:t>
            </a:r>
            <a:r>
              <a:rPr lang="en-GB" sz="2400" dirty="0"/>
              <a:t> at the public expense in the city, in front of what is now the market-place, and the </a:t>
            </a:r>
            <a:r>
              <a:rPr lang="en-GB" sz="2400" b="1" dirty="0" err="1"/>
              <a:t>Amphipolitans</a:t>
            </a:r>
            <a:r>
              <a:rPr lang="en-GB" sz="2400" b="1" dirty="0"/>
              <a:t> having enclosed his tomb, ever afterwards sacrifice to him as a hero and have given to him the </a:t>
            </a:r>
            <a:r>
              <a:rPr lang="en-GB" sz="2400" b="1" dirty="0" err="1"/>
              <a:t>honor</a:t>
            </a:r>
            <a:r>
              <a:rPr lang="en-GB" sz="2400" b="1" dirty="0"/>
              <a:t> of games and annual offerings</a:t>
            </a:r>
            <a:r>
              <a:rPr lang="en-GB" sz="2400" dirty="0"/>
              <a:t>. They constituted him the </a:t>
            </a:r>
            <a:r>
              <a:rPr lang="en-GB" sz="2400" b="1" dirty="0"/>
              <a:t>founder of their colony</a:t>
            </a:r>
            <a:r>
              <a:rPr lang="en-GB" sz="2400" dirty="0"/>
              <a:t>, and pulled down the </a:t>
            </a:r>
            <a:r>
              <a:rPr lang="en-GB" sz="2400" dirty="0" err="1"/>
              <a:t>Hagnonic</a:t>
            </a:r>
            <a:r>
              <a:rPr lang="en-GB" sz="2400" dirty="0"/>
              <a:t> erections and obliterated everything that could be interpreted as a memorial of his having founded the place; for they considered that </a:t>
            </a:r>
            <a:r>
              <a:rPr lang="en-GB" sz="2400" dirty="0" err="1"/>
              <a:t>Brasidas</a:t>
            </a:r>
            <a:r>
              <a:rPr lang="en-GB" sz="2400" dirty="0"/>
              <a:t> had been their preserver and courting as they did the alliance of Lacedaemon for fear of Athens, in their present hostile relations with the latter they could no longer with the same advantage or satisfaction pay </a:t>
            </a:r>
            <a:r>
              <a:rPr lang="en-GB" sz="2400" dirty="0" err="1"/>
              <a:t>Hagnon</a:t>
            </a:r>
            <a:r>
              <a:rPr lang="en-GB" sz="2400" dirty="0"/>
              <a:t> his </a:t>
            </a:r>
            <a:r>
              <a:rPr lang="en-GB" sz="2400" dirty="0" err="1"/>
              <a:t>honors</a:t>
            </a:r>
            <a:r>
              <a:rPr lang="en-GB" sz="2400" dirty="0" smtClean="0"/>
              <a:t>. </a:t>
            </a:r>
            <a:r>
              <a:rPr lang="en-GB" sz="2400" dirty="0" err="1" smtClean="0"/>
              <a:t>Thuc</a:t>
            </a:r>
            <a:r>
              <a:rPr lang="en-GB" sz="2400" dirty="0" smtClean="0"/>
              <a:t>. 5.11</a:t>
            </a:r>
            <a:endParaRPr lang="en-GB" sz="2400" dirty="0"/>
          </a:p>
        </p:txBody>
      </p:sp>
    </p:spTree>
    <p:extLst>
      <p:ext uri="{BB962C8B-B14F-4D97-AF65-F5344CB8AC3E}">
        <p14:creationId xmlns:p14="http://schemas.microsoft.com/office/powerpoint/2010/main" val="2924088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17</TotalTime>
  <Words>1585</Words>
  <Application>Microsoft Office PowerPoint</Application>
  <PresentationFormat>Widescreen</PresentationFormat>
  <Paragraphs>26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Ion</vt:lpstr>
      <vt:lpstr>Thucydides</vt:lpstr>
      <vt:lpstr>The introduction to Brasidas</vt:lpstr>
      <vt:lpstr>At Pylos</vt:lpstr>
      <vt:lpstr>The second introduction</vt:lpstr>
      <vt:lpstr>Introduction to the speech</vt:lpstr>
      <vt:lpstr>Part 1</vt:lpstr>
      <vt:lpstr>Part 2</vt:lpstr>
      <vt:lpstr>Part 3</vt:lpstr>
      <vt:lpstr>Part 4</vt:lpstr>
      <vt:lpstr>Part 5</vt:lpstr>
      <vt:lpstr>Part 6</vt:lpstr>
      <vt:lpstr>Success</vt:lpstr>
      <vt:lpstr>The hero</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Thucydides</dc:title>
  <dc:creator>Errietta Bissa</dc:creator>
  <cp:lastModifiedBy>Errietta Bissa</cp:lastModifiedBy>
  <cp:revision>15</cp:revision>
  <dcterms:created xsi:type="dcterms:W3CDTF">2017-02-13T17:39:02Z</dcterms:created>
  <dcterms:modified xsi:type="dcterms:W3CDTF">2017-02-13T17:56:41Z</dcterms:modified>
</cp:coreProperties>
</file>