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83" r:id="rId3"/>
    <p:sldId id="257" r:id="rId5"/>
    <p:sldId id="258" r:id="rId6"/>
    <p:sldId id="259" r:id="rId7"/>
    <p:sldId id="260" r:id="rId8"/>
    <p:sldId id="262" r:id="rId9"/>
    <p:sldId id="286" r:id="rId10"/>
    <p:sldId id="265" r:id="rId11"/>
    <p:sldId id="310" r:id="rId12"/>
    <p:sldId id="311" r:id="rId13"/>
    <p:sldId id="313" r:id="rId14"/>
    <p:sldId id="314" r:id="rId15"/>
    <p:sldId id="312" r:id="rId16"/>
    <p:sldId id="267" r:id="rId17"/>
    <p:sldId id="315" r:id="rId18"/>
    <p:sldId id="268" r:id="rId19"/>
    <p:sldId id="316" r:id="rId20"/>
    <p:sldId id="317" r:id="rId21"/>
    <p:sldId id="287" r:id="rId22"/>
    <p:sldId id="271" r:id="rId23"/>
    <p:sldId id="272" r:id="rId24"/>
    <p:sldId id="318" r:id="rId25"/>
    <p:sldId id="282" r:id="rId26"/>
  </p:sldIdLst>
  <p:sldSz cx="12192000" cy="6858000"/>
  <p:notesSz cx="6858000" cy="9144000"/>
  <p:custDataLst>
    <p:tags r:id="rId3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1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F4F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78" d="100"/>
          <a:sy n="78" d="100"/>
        </p:scale>
        <p:origin x="43" y="120"/>
      </p:cViewPr>
      <p:guideLst>
        <p:guide orient="horz" pos="2160"/>
        <p:guide pos="381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0" Type="http://schemas.openxmlformats.org/officeDocument/2006/relationships/tags" Target="tags/tag1.xml"/><Relationship Id="rId3" Type="http://schemas.openxmlformats.org/officeDocument/2006/relationships/slide" Target="slides/slide1.xml"/><Relationship Id="rId29" Type="http://schemas.openxmlformats.org/officeDocument/2006/relationships/tableStyles" Target="tableStyles.xml"/><Relationship Id="rId28" Type="http://schemas.openxmlformats.org/officeDocument/2006/relationships/viewProps" Target="viewProps.xml"/><Relationship Id="rId27" Type="http://schemas.openxmlformats.org/officeDocument/2006/relationships/presProps" Target="presProps.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1C8F73-671C-4B5F-8395-985998F8466F}"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529C3D-70BA-49FF-ABBD-2680D071E2C8}"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5529C3D-70BA-49FF-ABBD-2680D071E2C8}"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bg>
      <p:bgPr>
        <a:solidFill>
          <a:srgbClr val="F4F4F4"/>
        </a:solid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28F2FA-13A9-4EBC-B74F-7F892098883E}"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5A04FC-F03D-4A2A-8928-F6621BE80E2D}"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mc:AlternateContent xmlns:mc="http://schemas.openxmlformats.org/markup-compatibility/2006">
    <mc:Choice xmlns:p14="http://schemas.microsoft.com/office/powerpoint/2010/main" Requires="p14">
      <p:transition spd="slow" p14:dur="2000" advTm="3000"/>
    </mc:Choice>
    <mc:Fallback>
      <p:transition spd="slow" advTm="300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1.xml"/><Relationship Id="rId2" Type="http://schemas.microsoft.com/office/2007/relationships/hdphoto" Target="../media/image2.wdp"/><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2.xml"/><Relationship Id="rId2" Type="http://schemas.microsoft.com/office/2007/relationships/hdphoto" Target="../media/image4.wdp"/><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5.jpeg"/></Relationships>
</file>

<file path=ppt/slides/_rels/slide6.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2.xml"/><Relationship Id="rId2" Type="http://schemas.openxmlformats.org/officeDocument/2006/relationships/image" Target="../media/image7.png"/><Relationship Id="rId1"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6" Type="http://schemas.openxmlformats.org/officeDocument/2006/relationships/notesSlide" Target="../notesSlides/notesSlide8.xml"/><Relationship Id="rId5" Type="http://schemas.openxmlformats.org/officeDocument/2006/relationships/slideLayout" Target="../slideLayouts/slideLayout2.xml"/><Relationship Id="rId4" Type="http://schemas.openxmlformats.org/officeDocument/2006/relationships/image" Target="../media/image11.jpeg"/><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slides/_rels/slide9.xml.rels><?xml version="1.0" encoding="UTF-8" standalone="yes"?>
<Relationships xmlns="http://schemas.openxmlformats.org/package/2006/relationships"><Relationship Id="rId6" Type="http://schemas.openxmlformats.org/officeDocument/2006/relationships/notesSlide" Target="../notesSlides/notesSlide9.xml"/><Relationship Id="rId5" Type="http://schemas.openxmlformats.org/officeDocument/2006/relationships/slideLayout" Target="../slideLayouts/slideLayout2.xml"/><Relationship Id="rId4" Type="http://schemas.openxmlformats.org/officeDocument/2006/relationships/image" Target="../media/image11.jpeg"/><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slides/_rels/slide10.xml.rels><?xml version="1.0" encoding="UTF-8" standalone="yes"?>
<Relationships xmlns="http://schemas.openxmlformats.org/package/2006/relationships"><Relationship Id="rId6" Type="http://schemas.openxmlformats.org/officeDocument/2006/relationships/notesSlide" Target="../notesSlides/notesSlide10.xml"/><Relationship Id="rId5" Type="http://schemas.openxmlformats.org/officeDocument/2006/relationships/slideLayout" Target="../slideLayouts/slideLayout2.xml"/><Relationship Id="rId4" Type="http://schemas.openxmlformats.org/officeDocument/2006/relationships/image" Target="../media/image11.jpeg"/><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slides/_rels/slide11.xml.rels><?xml version="1.0" encoding="UTF-8" standalone="yes"?>
<Relationships xmlns="http://schemas.openxmlformats.org/package/2006/relationships"><Relationship Id="rId6" Type="http://schemas.openxmlformats.org/officeDocument/2006/relationships/notesSlide" Target="../notesSlides/notesSlide11.xml"/><Relationship Id="rId5" Type="http://schemas.openxmlformats.org/officeDocument/2006/relationships/slideLayout" Target="../slideLayouts/slideLayout2.xml"/><Relationship Id="rId4" Type="http://schemas.openxmlformats.org/officeDocument/2006/relationships/image" Target="../media/image11.jpeg"/><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slides/_rels/slide12.xml.rels><?xml version="1.0" encoding="UTF-8" standalone="yes"?>
<Relationships xmlns="http://schemas.openxmlformats.org/package/2006/relationships"><Relationship Id="rId6" Type="http://schemas.openxmlformats.org/officeDocument/2006/relationships/notesSlide" Target="../notesSlides/notesSlide12.xml"/><Relationship Id="rId5" Type="http://schemas.openxmlformats.org/officeDocument/2006/relationships/slideLayout" Target="../slideLayouts/slideLayout2.xml"/><Relationship Id="rId4" Type="http://schemas.openxmlformats.org/officeDocument/2006/relationships/image" Target="../media/image11.jpeg"/><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slides/_rels/slide13.xml.rels><?xml version="1.0" encoding="UTF-8" standalone="yes"?>
<Relationships xmlns="http://schemas.openxmlformats.org/package/2006/relationships"><Relationship Id="rId6" Type="http://schemas.openxmlformats.org/officeDocument/2006/relationships/notesSlide" Target="../notesSlides/notesSlide13.xml"/><Relationship Id="rId5" Type="http://schemas.openxmlformats.org/officeDocument/2006/relationships/slideLayout" Target="../slideLayouts/slideLayout2.xml"/><Relationship Id="rId4" Type="http://schemas.openxmlformats.org/officeDocument/2006/relationships/image" Target="../media/image11.jpeg"/><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5" Type="http://schemas.openxmlformats.org/officeDocument/2006/relationships/notesSlide" Target="../notesSlides/notesSlide21.xml"/><Relationship Id="rId4" Type="http://schemas.openxmlformats.org/officeDocument/2006/relationships/slideLayout" Target="../slideLayouts/slideLayout2.xml"/><Relationship Id="rId3" Type="http://schemas.openxmlformats.org/officeDocument/2006/relationships/image" Target="../media/image10.jpeg"/><Relationship Id="rId2" Type="http://schemas.openxmlformats.org/officeDocument/2006/relationships/image" Target="../media/image12.jpeg"/><Relationship Id="rId1" Type="http://schemas.openxmlformats.org/officeDocument/2006/relationships/image" Target="../media/image8.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4" Type="http://schemas.openxmlformats.org/officeDocument/2006/relationships/notesSlide" Target="../notesSlides/notesSlide23.xml"/><Relationship Id="rId3" Type="http://schemas.openxmlformats.org/officeDocument/2006/relationships/slideLayout" Target="../slideLayouts/slideLayout2.xml"/><Relationship Id="rId2" Type="http://schemas.microsoft.com/office/2007/relationships/hdphoto" Target="../media/image2.wdp"/><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0" y="0"/>
            <a:ext cx="12192000" cy="6858000"/>
          </a:xfrm>
          <a:prstGeom prst="rect">
            <a:avLst/>
          </a:prstGeom>
          <a:blipFill>
            <a:blip r:embed="rId1" cstate="print">
              <a:extLst>
                <a:ext uri="{BEBA8EAE-BF5A-486C-A8C5-ECC9F3942E4B}">
                  <a14:imgProps xmlns:a14="http://schemas.microsoft.com/office/drawing/2010/main">
                    <a14:imgLayer r:embed="rId2">
                      <a14:imgEffect>
                        <a14:saturation sat="0"/>
                      </a14:imgEffect>
                    </a14:imgLayer>
                  </a14:imgProps>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矩形 5"/>
          <p:cNvSpPr/>
          <p:nvPr/>
        </p:nvSpPr>
        <p:spPr>
          <a:xfrm>
            <a:off x="0" y="0"/>
            <a:ext cx="12192000" cy="6858000"/>
          </a:xfrm>
          <a:prstGeom prst="rect">
            <a:avLst/>
          </a:prstGeom>
          <a:gradFill flip="none" rotWithShape="1">
            <a:gsLst>
              <a:gs pos="0">
                <a:schemeClr val="accent1">
                  <a:alpha val="58000"/>
                </a:schemeClr>
              </a:gs>
              <a:gs pos="45000">
                <a:schemeClr val="accent1">
                  <a:alpha val="76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等腰三角形 7"/>
          <p:cNvSpPr/>
          <p:nvPr/>
        </p:nvSpPr>
        <p:spPr>
          <a:xfrm rot="9776642">
            <a:off x="4330701" y="1955799"/>
            <a:ext cx="3505200" cy="3352800"/>
          </a:xfrm>
          <a:prstGeom prst="triangle">
            <a:avLst/>
          </a:prstGeom>
          <a:noFill/>
          <a:ln>
            <a:solidFill>
              <a:schemeClr val="accent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等腰三角形 8"/>
          <p:cNvSpPr/>
          <p:nvPr/>
        </p:nvSpPr>
        <p:spPr>
          <a:xfrm rot="10307628">
            <a:off x="4330701" y="1943099"/>
            <a:ext cx="3505200" cy="3352800"/>
          </a:xfrm>
          <a:prstGeom prst="triangle">
            <a:avLst/>
          </a:prstGeom>
          <a:noFill/>
          <a:ln>
            <a:solidFill>
              <a:schemeClr val="accent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4" name="直接连接符 3"/>
          <p:cNvCxnSpPr>
            <a:stCxn id="8" idx="4"/>
            <a:endCxn id="8" idx="2"/>
          </p:cNvCxnSpPr>
          <p:nvPr/>
        </p:nvCxnSpPr>
        <p:spPr>
          <a:xfrm flipV="1">
            <a:off x="3916085" y="1515482"/>
            <a:ext cx="3351037" cy="1028095"/>
          </a:xfrm>
          <a:prstGeom prst="line">
            <a:avLst/>
          </a:prstGeom>
          <a:ln>
            <a:solidFill>
              <a:schemeClr val="accent1">
                <a:lumMod val="50000"/>
                <a:lumOff val="50000"/>
                <a:alpha val="49000"/>
              </a:schemeClr>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a:stCxn id="8" idx="2"/>
            <a:endCxn id="8" idx="0"/>
          </p:cNvCxnSpPr>
          <p:nvPr/>
        </p:nvCxnSpPr>
        <p:spPr>
          <a:xfrm flipH="1">
            <a:off x="6574999" y="1515482"/>
            <a:ext cx="692123" cy="3719387"/>
          </a:xfrm>
          <a:prstGeom prst="line">
            <a:avLst/>
          </a:prstGeom>
          <a:ln>
            <a:solidFill>
              <a:schemeClr val="accent1">
                <a:lumMod val="50000"/>
                <a:lumOff val="50000"/>
                <a:alpha val="49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a:stCxn id="8" idx="0"/>
            <a:endCxn id="8" idx="4"/>
          </p:cNvCxnSpPr>
          <p:nvPr/>
        </p:nvCxnSpPr>
        <p:spPr>
          <a:xfrm flipH="1" flipV="1">
            <a:off x="3916085" y="2543577"/>
            <a:ext cx="2658914" cy="2691292"/>
          </a:xfrm>
          <a:prstGeom prst="line">
            <a:avLst/>
          </a:prstGeom>
          <a:ln>
            <a:solidFill>
              <a:schemeClr val="accent1">
                <a:lumMod val="50000"/>
                <a:lumOff val="50000"/>
                <a:alpha val="49000"/>
              </a:schemeClr>
            </a:solidFill>
          </a:ln>
        </p:spPr>
        <p:style>
          <a:lnRef idx="1">
            <a:schemeClr val="accent1"/>
          </a:lnRef>
          <a:fillRef idx="0">
            <a:schemeClr val="accent1"/>
          </a:fillRef>
          <a:effectRef idx="0">
            <a:schemeClr val="accent1"/>
          </a:effectRef>
          <a:fontRef idx="minor">
            <a:schemeClr val="tx1"/>
          </a:fontRef>
        </p:style>
      </p:cxnSp>
      <p:cxnSp>
        <p:nvCxnSpPr>
          <p:cNvPr id="20" name="直接连接符 19"/>
          <p:cNvCxnSpPr>
            <a:stCxn id="9" idx="4"/>
            <a:endCxn id="9" idx="2"/>
          </p:cNvCxnSpPr>
          <p:nvPr/>
        </p:nvCxnSpPr>
        <p:spPr>
          <a:xfrm flipV="1">
            <a:off x="4109364" y="1710105"/>
            <a:ext cx="3469309" cy="500318"/>
          </a:xfrm>
          <a:prstGeom prst="line">
            <a:avLst/>
          </a:prstGeom>
          <a:ln>
            <a:solidFill>
              <a:schemeClr val="accent1">
                <a:lumMod val="50000"/>
                <a:lumOff val="50000"/>
                <a:alpha val="49000"/>
              </a:schemeClr>
            </a:soli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a:stCxn id="9" idx="2"/>
            <a:endCxn id="9" idx="0"/>
          </p:cNvCxnSpPr>
          <p:nvPr/>
        </p:nvCxnSpPr>
        <p:spPr>
          <a:xfrm flipH="1">
            <a:off x="6322584" y="1710105"/>
            <a:ext cx="1256089" cy="3568629"/>
          </a:xfrm>
          <a:prstGeom prst="line">
            <a:avLst/>
          </a:prstGeom>
          <a:ln>
            <a:solidFill>
              <a:schemeClr val="accent1">
                <a:lumMod val="50000"/>
                <a:lumOff val="50000"/>
                <a:alpha val="49000"/>
              </a:schemeClr>
            </a:soli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a:endCxn id="9" idx="4"/>
          </p:cNvCxnSpPr>
          <p:nvPr/>
        </p:nvCxnSpPr>
        <p:spPr>
          <a:xfrm flipH="1" flipV="1">
            <a:off x="4109364" y="2210423"/>
            <a:ext cx="2213220" cy="3068311"/>
          </a:xfrm>
          <a:prstGeom prst="line">
            <a:avLst/>
          </a:prstGeom>
          <a:ln>
            <a:solidFill>
              <a:schemeClr val="accent1">
                <a:lumMod val="50000"/>
                <a:lumOff val="50000"/>
                <a:alpha val="49000"/>
              </a:schemeClr>
            </a:solidFill>
          </a:ln>
        </p:spPr>
        <p:style>
          <a:lnRef idx="1">
            <a:schemeClr val="accent1"/>
          </a:lnRef>
          <a:fillRef idx="0">
            <a:schemeClr val="accent1"/>
          </a:fillRef>
          <a:effectRef idx="0">
            <a:schemeClr val="accent1"/>
          </a:effectRef>
          <a:fontRef idx="minor">
            <a:schemeClr val="tx1"/>
          </a:fontRef>
        </p:style>
      </p:cxnSp>
      <p:sp>
        <p:nvSpPr>
          <p:cNvPr id="11" name="文本框 10"/>
          <p:cNvSpPr txBox="1"/>
          <p:nvPr/>
        </p:nvSpPr>
        <p:spPr>
          <a:xfrm>
            <a:off x="3303905" y="2210435"/>
            <a:ext cx="5210810" cy="1459230"/>
          </a:xfrm>
          <a:prstGeom prst="rect">
            <a:avLst/>
          </a:prstGeom>
          <a:noFill/>
        </p:spPr>
        <p:txBody>
          <a:bodyPr wrap="square" rtlCol="0">
            <a:noAutofit/>
          </a:bodyPr>
          <a:lstStyle/>
          <a:p>
            <a:pPr algn="ctr"/>
            <a:r>
              <a:rPr lang="en-US" altLang="zh-CN" sz="3200" b="1" dirty="0">
                <a:solidFill>
                  <a:schemeClr val="bg1"/>
                </a:solidFill>
                <a:latin typeface="+mj-ea"/>
              </a:rPr>
              <a:t>The change management</a:t>
            </a:r>
            <a:endParaRPr lang="en-US" altLang="zh-CN" sz="3200" b="1" dirty="0">
              <a:solidFill>
                <a:schemeClr val="bg1"/>
              </a:solidFill>
              <a:latin typeface="+mj-ea"/>
            </a:endParaRPr>
          </a:p>
          <a:p>
            <a:pPr algn="ctr"/>
            <a:r>
              <a:rPr lang="en-US" altLang="zh-CN" sz="3200" b="1" dirty="0">
                <a:solidFill>
                  <a:schemeClr val="bg1"/>
                </a:solidFill>
                <a:latin typeface="+mj-ea"/>
              </a:rPr>
              <a:t>of British P</a:t>
            </a:r>
            <a:r>
              <a:rPr lang="en-US" altLang="zh-CN" sz="3200" b="1" dirty="0">
                <a:solidFill>
                  <a:schemeClr val="bg1"/>
                </a:solidFill>
                <a:latin typeface="+mj-ea"/>
              </a:rPr>
              <a:t>etroleum (BP)</a:t>
            </a:r>
            <a:endParaRPr lang="en-US" altLang="zh-CN" sz="3200" b="1" dirty="0">
              <a:solidFill>
                <a:schemeClr val="bg1"/>
              </a:solidFill>
              <a:latin typeface="+mj-ea"/>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6" name="直接连接符 15"/>
          <p:cNvCxnSpPr/>
          <p:nvPr/>
        </p:nvCxnSpPr>
        <p:spPr>
          <a:xfrm flipH="1">
            <a:off x="3478530" y="0"/>
            <a:ext cx="1082040" cy="6858000"/>
          </a:xfrm>
          <a:prstGeom prst="line">
            <a:avLst/>
          </a:prstGeom>
          <a:ln w="12700">
            <a:solidFill>
              <a:schemeClr val="accent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等腰三角形 5"/>
          <p:cNvSpPr/>
          <p:nvPr/>
        </p:nvSpPr>
        <p:spPr>
          <a:xfrm rot="10800000">
            <a:off x="419100" y="1862038"/>
            <a:ext cx="4508500" cy="3657600"/>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Lst>
            <a:ahLst/>
            <a:cxnLst>
              <a:cxn ang="0">
                <a:pos x="connsiteX0-1" y="connsiteY0-2"/>
              </a:cxn>
              <a:cxn ang="0">
                <a:pos x="connsiteX1-3" y="connsiteY1-4"/>
              </a:cxn>
              <a:cxn ang="0">
                <a:pos x="connsiteX2-5" y="connsiteY2-6"/>
              </a:cxn>
              <a:cxn ang="0">
                <a:pos x="connsiteX3-7" y="connsiteY3-8"/>
              </a:cxn>
            </a:cxnLst>
            <a:rect l="l" t="t" r="r" b="b"/>
            <a:pathLst>
              <a:path w="4508500" h="3657600">
                <a:moveTo>
                  <a:pt x="0" y="1879600"/>
                </a:moveTo>
                <a:lnTo>
                  <a:pt x="3746500" y="0"/>
                </a:lnTo>
                <a:lnTo>
                  <a:pt x="4508500" y="3657600"/>
                </a:lnTo>
                <a:lnTo>
                  <a:pt x="0" y="1879600"/>
                </a:lnTo>
                <a:close/>
              </a:path>
            </a:pathLst>
          </a:custGeom>
          <a:solidFill>
            <a:schemeClr val="accent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p:cNvSpPr txBox="1"/>
          <p:nvPr/>
        </p:nvSpPr>
        <p:spPr>
          <a:xfrm>
            <a:off x="1054100" y="3260090"/>
            <a:ext cx="2667000" cy="707886"/>
          </a:xfrm>
          <a:prstGeom prst="rect">
            <a:avLst/>
          </a:prstGeom>
          <a:noFill/>
        </p:spPr>
        <p:txBody>
          <a:bodyPr wrap="square" rtlCol="0">
            <a:spAutoFit/>
          </a:bodyPr>
          <a:lstStyle/>
          <a:p>
            <a:pPr algn="ctr"/>
            <a:r>
              <a:rPr lang="en-US" altLang="zh-CN" sz="4000" dirty="0">
                <a:solidFill>
                  <a:schemeClr val="bg1"/>
                </a:solidFill>
                <a:latin typeface="+mj-lt"/>
                <a:ea typeface="张海山锐线体简" panose="02000000000000000000" pitchFamily="2" charset="-122"/>
              </a:rPr>
              <a:t>CONTENTS</a:t>
            </a:r>
            <a:endParaRPr lang="zh-CN" altLang="en-US" sz="4000" dirty="0">
              <a:solidFill>
                <a:schemeClr val="bg1"/>
              </a:solidFill>
              <a:latin typeface="+mj-lt"/>
              <a:ea typeface="张海山锐线体简" panose="02000000000000000000" pitchFamily="2" charset="-122"/>
            </a:endParaRPr>
          </a:p>
        </p:txBody>
      </p:sp>
      <p:cxnSp>
        <p:nvCxnSpPr>
          <p:cNvPr id="11" name="直接连接符 10"/>
          <p:cNvCxnSpPr/>
          <p:nvPr/>
        </p:nvCxnSpPr>
        <p:spPr>
          <a:xfrm flipV="1">
            <a:off x="0" y="0"/>
            <a:ext cx="4419600" cy="3260160"/>
          </a:xfrm>
          <a:prstGeom prst="line">
            <a:avLst/>
          </a:prstGeom>
          <a:ln w="12700">
            <a:solidFill>
              <a:schemeClr val="accent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a:off x="0" y="3584223"/>
            <a:ext cx="3327400" cy="3273777"/>
          </a:xfrm>
          <a:prstGeom prst="line">
            <a:avLst/>
          </a:prstGeom>
          <a:ln w="12700">
            <a:solidFill>
              <a:schemeClr val="accent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2" name="组合 1"/>
          <p:cNvGrpSpPr/>
          <p:nvPr/>
        </p:nvGrpSpPr>
        <p:grpSpPr>
          <a:xfrm>
            <a:off x="6095847" y="1966948"/>
            <a:ext cx="4786630" cy="678505"/>
            <a:chOff x="5885662" y="1128113"/>
            <a:chExt cx="4786630" cy="678505"/>
          </a:xfrm>
        </p:grpSpPr>
        <p:sp>
          <p:nvSpPr>
            <p:cNvPr id="18" name="文本框 17"/>
            <p:cNvSpPr txBox="1"/>
            <p:nvPr/>
          </p:nvSpPr>
          <p:spPr>
            <a:xfrm>
              <a:off x="5885662" y="1160287"/>
              <a:ext cx="418704" cy="646331"/>
            </a:xfrm>
            <a:prstGeom prst="rect">
              <a:avLst/>
            </a:prstGeom>
            <a:noFill/>
          </p:spPr>
          <p:txBody>
            <a:bodyPr wrap="none" rtlCol="0">
              <a:spAutoFit/>
            </a:bodyPr>
            <a:lstStyle/>
            <a:p>
              <a:r>
                <a:rPr lang="en-US" altLang="zh-CN" sz="3600" dirty="0">
                  <a:solidFill>
                    <a:schemeClr val="bg2">
                      <a:lumMod val="25000"/>
                    </a:schemeClr>
                  </a:solidFill>
                </a:rPr>
                <a:t>1</a:t>
              </a:r>
              <a:endParaRPr lang="zh-CN" altLang="en-US" sz="3600" dirty="0">
                <a:solidFill>
                  <a:schemeClr val="bg2">
                    <a:lumMod val="25000"/>
                  </a:schemeClr>
                </a:solidFill>
              </a:endParaRPr>
            </a:p>
          </p:txBody>
        </p:sp>
        <p:sp>
          <p:nvSpPr>
            <p:cNvPr id="22" name="文本框 21"/>
            <p:cNvSpPr txBox="1"/>
            <p:nvPr/>
          </p:nvSpPr>
          <p:spPr>
            <a:xfrm>
              <a:off x="8216112" y="1128113"/>
              <a:ext cx="2456180" cy="583565"/>
            </a:xfrm>
            <a:prstGeom prst="rect">
              <a:avLst/>
            </a:prstGeom>
            <a:noFill/>
          </p:spPr>
          <p:txBody>
            <a:bodyPr wrap="square" rtlCol="0">
              <a:spAutoFit/>
            </a:bodyPr>
            <a:lstStyle/>
            <a:p>
              <a:pPr algn="ctr"/>
              <a:r>
                <a:rPr lang="en-US" altLang="zh-CN" sz="3200" dirty="0">
                  <a:solidFill>
                    <a:schemeClr val="bg2">
                      <a:lumMod val="25000"/>
                    </a:schemeClr>
                  </a:solidFill>
                  <a:latin typeface="+mn-ea"/>
                </a:rPr>
                <a:t>Introduction</a:t>
              </a:r>
              <a:endParaRPr lang="en-US" altLang="zh-CN" sz="3200" dirty="0">
                <a:solidFill>
                  <a:schemeClr val="bg2">
                    <a:lumMod val="25000"/>
                  </a:schemeClr>
                </a:solidFill>
                <a:latin typeface="+mn-ea"/>
              </a:endParaRPr>
            </a:p>
          </p:txBody>
        </p:sp>
      </p:grpSp>
      <p:grpSp>
        <p:nvGrpSpPr>
          <p:cNvPr id="4" name="组合 3"/>
          <p:cNvGrpSpPr/>
          <p:nvPr/>
        </p:nvGrpSpPr>
        <p:grpSpPr>
          <a:xfrm>
            <a:off x="6095847" y="4444391"/>
            <a:ext cx="4689475" cy="646331"/>
            <a:chOff x="5885662" y="3605556"/>
            <a:chExt cx="4689475" cy="646331"/>
          </a:xfrm>
        </p:grpSpPr>
        <p:sp>
          <p:nvSpPr>
            <p:cNvPr id="20" name="文本框 19"/>
            <p:cNvSpPr txBox="1"/>
            <p:nvPr/>
          </p:nvSpPr>
          <p:spPr>
            <a:xfrm>
              <a:off x="5885662" y="3605556"/>
              <a:ext cx="418704" cy="646331"/>
            </a:xfrm>
            <a:prstGeom prst="rect">
              <a:avLst/>
            </a:prstGeom>
            <a:noFill/>
          </p:spPr>
          <p:txBody>
            <a:bodyPr wrap="none" rtlCol="0">
              <a:spAutoFit/>
            </a:bodyPr>
            <a:lstStyle/>
            <a:p>
              <a:r>
                <a:rPr lang="en-US" altLang="zh-CN" sz="3600" dirty="0">
                  <a:solidFill>
                    <a:schemeClr val="bg2">
                      <a:lumMod val="25000"/>
                    </a:schemeClr>
                  </a:solidFill>
                </a:rPr>
                <a:t>3</a:t>
              </a:r>
              <a:endParaRPr lang="zh-CN" altLang="en-US" sz="3600" dirty="0">
                <a:solidFill>
                  <a:schemeClr val="bg2">
                    <a:lumMod val="25000"/>
                  </a:schemeClr>
                </a:solidFill>
              </a:endParaRPr>
            </a:p>
          </p:txBody>
        </p:sp>
        <p:sp>
          <p:nvSpPr>
            <p:cNvPr id="23" name="文本框 22"/>
            <p:cNvSpPr txBox="1"/>
            <p:nvPr/>
          </p:nvSpPr>
          <p:spPr>
            <a:xfrm>
              <a:off x="8216112" y="3605556"/>
              <a:ext cx="2359025" cy="583565"/>
            </a:xfrm>
            <a:prstGeom prst="rect">
              <a:avLst/>
            </a:prstGeom>
            <a:noFill/>
          </p:spPr>
          <p:txBody>
            <a:bodyPr wrap="square" rtlCol="0">
              <a:spAutoFit/>
            </a:bodyPr>
            <a:lstStyle>
              <a:defPPr>
                <a:defRPr lang="zh-CN"/>
              </a:defPPr>
              <a:lvl1pPr algn="ctr">
                <a:defRPr sz="3200">
                  <a:solidFill>
                    <a:schemeClr val="tx1">
                      <a:lumMod val="75000"/>
                      <a:lumOff val="25000"/>
                    </a:schemeClr>
                  </a:solidFill>
                  <a:latin typeface="张海山锐线体简" panose="02000000000000000000" pitchFamily="2" charset="-122"/>
                  <a:ea typeface="张海山锐线体简" panose="02000000000000000000" pitchFamily="2" charset="-122"/>
                </a:defRPr>
              </a:lvl1pPr>
            </a:lstStyle>
            <a:p>
              <a:r>
                <a:rPr lang="en-US" altLang="zh-CN" dirty="0">
                  <a:solidFill>
                    <a:schemeClr val="bg2">
                      <a:lumMod val="25000"/>
                    </a:schemeClr>
                  </a:solidFill>
                  <a:latin typeface="+mn-ea"/>
                  <a:ea typeface="+mn-ea"/>
                </a:rPr>
                <a:t>Conclusion</a:t>
              </a:r>
              <a:endParaRPr lang="en-US" altLang="zh-CN" dirty="0">
                <a:solidFill>
                  <a:schemeClr val="bg2">
                    <a:lumMod val="25000"/>
                  </a:schemeClr>
                </a:solidFill>
                <a:latin typeface="+mn-ea"/>
                <a:ea typeface="+mn-ea"/>
              </a:endParaRPr>
            </a:p>
          </p:txBody>
        </p:sp>
      </p:grpSp>
      <p:grpSp>
        <p:nvGrpSpPr>
          <p:cNvPr id="3" name="组合 2"/>
          <p:cNvGrpSpPr/>
          <p:nvPr/>
        </p:nvGrpSpPr>
        <p:grpSpPr>
          <a:xfrm>
            <a:off x="6095847" y="3214829"/>
            <a:ext cx="4798695" cy="646331"/>
            <a:chOff x="5885662" y="2375994"/>
            <a:chExt cx="4798695" cy="646331"/>
          </a:xfrm>
        </p:grpSpPr>
        <p:sp>
          <p:nvSpPr>
            <p:cNvPr id="19" name="文本框 18"/>
            <p:cNvSpPr txBox="1"/>
            <p:nvPr/>
          </p:nvSpPr>
          <p:spPr>
            <a:xfrm>
              <a:off x="5885662" y="2375994"/>
              <a:ext cx="418704" cy="646331"/>
            </a:xfrm>
            <a:prstGeom prst="rect">
              <a:avLst/>
            </a:prstGeom>
            <a:noFill/>
          </p:spPr>
          <p:txBody>
            <a:bodyPr wrap="none" rtlCol="0">
              <a:spAutoFit/>
            </a:bodyPr>
            <a:lstStyle/>
            <a:p>
              <a:r>
                <a:rPr lang="en-US" altLang="zh-CN" sz="3600" dirty="0">
                  <a:solidFill>
                    <a:schemeClr val="bg2">
                      <a:lumMod val="25000"/>
                    </a:schemeClr>
                  </a:solidFill>
                </a:rPr>
                <a:t>2</a:t>
              </a:r>
              <a:endParaRPr lang="zh-CN" altLang="en-US" sz="3600" dirty="0">
                <a:solidFill>
                  <a:schemeClr val="bg2">
                    <a:lumMod val="25000"/>
                  </a:schemeClr>
                </a:solidFill>
              </a:endParaRPr>
            </a:p>
          </p:txBody>
        </p:sp>
        <p:sp>
          <p:nvSpPr>
            <p:cNvPr id="24" name="文本框 23"/>
            <p:cNvSpPr txBox="1"/>
            <p:nvPr/>
          </p:nvSpPr>
          <p:spPr>
            <a:xfrm>
              <a:off x="7980527" y="2386789"/>
              <a:ext cx="2703830" cy="583565"/>
            </a:xfrm>
            <a:prstGeom prst="rect">
              <a:avLst/>
            </a:prstGeom>
            <a:noFill/>
          </p:spPr>
          <p:txBody>
            <a:bodyPr wrap="square" rtlCol="0">
              <a:spAutoFit/>
            </a:bodyPr>
            <a:lstStyle>
              <a:defPPr>
                <a:defRPr lang="zh-CN"/>
              </a:defPPr>
              <a:lvl1pPr algn="ctr">
                <a:defRPr sz="3200">
                  <a:solidFill>
                    <a:schemeClr val="tx1">
                      <a:lumMod val="75000"/>
                      <a:lumOff val="25000"/>
                    </a:schemeClr>
                  </a:solidFill>
                  <a:latin typeface="张海山锐线体简" panose="02000000000000000000" pitchFamily="2" charset="-122"/>
                  <a:ea typeface="张海山锐线体简" panose="02000000000000000000" pitchFamily="2" charset="-122"/>
                </a:defRPr>
              </a:lvl1pPr>
            </a:lstStyle>
            <a:p>
              <a:r>
                <a:rPr lang="en-US" altLang="zh-CN" dirty="0">
                  <a:solidFill>
                    <a:schemeClr val="bg2">
                      <a:lumMod val="25000"/>
                    </a:schemeClr>
                  </a:solidFill>
                  <a:latin typeface="+mn-ea"/>
                  <a:ea typeface="+mn-ea"/>
                </a:rPr>
                <a:t>Main </a:t>
              </a:r>
              <a:r>
                <a:rPr lang="en-US" altLang="zh-CN" dirty="0">
                  <a:solidFill>
                    <a:schemeClr val="bg2">
                      <a:lumMod val="25000"/>
                    </a:schemeClr>
                  </a:solidFill>
                  <a:latin typeface="+mn-ea"/>
                  <a:ea typeface="+mn-ea"/>
                </a:rPr>
                <a:t>Body</a:t>
              </a:r>
              <a:endParaRPr lang="en-US" altLang="zh-CN" dirty="0">
                <a:solidFill>
                  <a:schemeClr val="bg2">
                    <a:lumMod val="25000"/>
                  </a:schemeClr>
                </a:solidFill>
                <a:latin typeface="+mn-ea"/>
                <a:ea typeface="+mn-ea"/>
              </a:endParaRPr>
            </a:p>
          </p:txBody>
        </p:sp>
      </p:grpSp>
      <p:sp>
        <p:nvSpPr>
          <p:cNvPr id="26" name="等腰三角形 5"/>
          <p:cNvSpPr/>
          <p:nvPr/>
        </p:nvSpPr>
        <p:spPr>
          <a:xfrm rot="10800000">
            <a:off x="10100828" y="3968033"/>
            <a:ext cx="1959263" cy="4719783"/>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Lst>
            <a:ahLst/>
            <a:cxnLst>
              <a:cxn ang="0">
                <a:pos x="connsiteX0-1" y="connsiteY0-2"/>
              </a:cxn>
              <a:cxn ang="0">
                <a:pos x="connsiteX1-3" y="connsiteY1-4"/>
              </a:cxn>
              <a:cxn ang="0">
                <a:pos x="connsiteX2-5" y="connsiteY2-6"/>
              </a:cxn>
              <a:cxn ang="0">
                <a:pos x="connsiteX3-7" y="connsiteY3-8"/>
              </a:cxn>
            </a:cxnLst>
            <a:rect l="l" t="t" r="r" b="b"/>
            <a:pathLst>
              <a:path w="1959263" h="4719783">
                <a:moveTo>
                  <a:pt x="0" y="4719783"/>
                </a:moveTo>
                <a:lnTo>
                  <a:pt x="1959263" y="3713019"/>
                </a:lnTo>
                <a:lnTo>
                  <a:pt x="1127991" y="0"/>
                </a:lnTo>
                <a:lnTo>
                  <a:pt x="0" y="4719783"/>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等腰三角形 4"/>
          <p:cNvSpPr/>
          <p:nvPr/>
        </p:nvSpPr>
        <p:spPr>
          <a:xfrm rot="10800000">
            <a:off x="2161310" y="-5"/>
            <a:ext cx="7841672" cy="3283529"/>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75000"/>
                  <a:lumOff val="25000"/>
                </a:schemeClr>
              </a:solidFill>
            </a:endParaRPr>
          </a:p>
        </p:txBody>
      </p:sp>
      <p:sp>
        <p:nvSpPr>
          <p:cNvPr id="6" name="文本框 5"/>
          <p:cNvSpPr txBox="1"/>
          <p:nvPr/>
        </p:nvSpPr>
        <p:spPr>
          <a:xfrm>
            <a:off x="4735735" y="1374013"/>
            <a:ext cx="2634884" cy="707886"/>
          </a:xfrm>
          <a:prstGeom prst="rect">
            <a:avLst/>
          </a:prstGeom>
          <a:noFill/>
        </p:spPr>
        <p:txBody>
          <a:bodyPr wrap="square" rtlCol="0">
            <a:spAutoFit/>
          </a:bodyPr>
          <a:lstStyle/>
          <a:p>
            <a:pPr algn="dist"/>
            <a:r>
              <a:rPr lang="en-US" altLang="zh-CN" sz="4000" dirty="0">
                <a:solidFill>
                  <a:schemeClr val="bg1"/>
                </a:solidFill>
              </a:rPr>
              <a:t>PART ONE</a:t>
            </a:r>
            <a:endParaRPr lang="zh-CN" altLang="en-US" sz="4000" dirty="0">
              <a:solidFill>
                <a:schemeClr val="bg1"/>
              </a:solidFill>
            </a:endParaRPr>
          </a:p>
        </p:txBody>
      </p:sp>
      <p:cxnSp>
        <p:nvCxnSpPr>
          <p:cNvPr id="8" name="直接连接符 7"/>
          <p:cNvCxnSpPr/>
          <p:nvPr/>
        </p:nvCxnSpPr>
        <p:spPr>
          <a:xfrm>
            <a:off x="5389418" y="2095754"/>
            <a:ext cx="1399309"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5722452" y="2247916"/>
            <a:ext cx="609076" cy="523220"/>
          </a:xfrm>
          <a:prstGeom prst="rect">
            <a:avLst/>
          </a:prstGeom>
          <a:noFill/>
        </p:spPr>
        <p:txBody>
          <a:bodyPr wrap="square" rtlCol="0">
            <a:spAutoFit/>
          </a:bodyPr>
          <a:lstStyle/>
          <a:p>
            <a:pPr algn="dist"/>
            <a:r>
              <a:rPr lang="en-US" altLang="zh-CN" sz="2800" b="1" dirty="0">
                <a:solidFill>
                  <a:schemeClr val="bg1"/>
                </a:solidFill>
                <a:latin typeface="+mn-ea"/>
              </a:rPr>
              <a:t>01</a:t>
            </a:r>
            <a:endParaRPr lang="zh-CN" altLang="en-US" sz="2800" b="1" dirty="0">
              <a:solidFill>
                <a:schemeClr val="bg1"/>
              </a:solidFill>
              <a:latin typeface="+mn-ea"/>
            </a:endParaRPr>
          </a:p>
        </p:txBody>
      </p:sp>
      <p:sp>
        <p:nvSpPr>
          <p:cNvPr id="10" name="等腰三角形 9"/>
          <p:cNvSpPr/>
          <p:nvPr/>
        </p:nvSpPr>
        <p:spPr>
          <a:xfrm rot="10800000">
            <a:off x="6033057" y="2870642"/>
            <a:ext cx="112687" cy="114045"/>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 name="组合 1"/>
          <p:cNvGrpSpPr/>
          <p:nvPr/>
        </p:nvGrpSpPr>
        <p:grpSpPr>
          <a:xfrm>
            <a:off x="2037807" y="0"/>
            <a:ext cx="8130873" cy="3420932"/>
            <a:chOff x="2037807" y="0"/>
            <a:chExt cx="8130873" cy="3420932"/>
          </a:xfrm>
        </p:grpSpPr>
        <p:cxnSp>
          <p:nvCxnSpPr>
            <p:cNvPr id="11" name="直接连接符 10"/>
            <p:cNvCxnSpPr/>
            <p:nvPr/>
          </p:nvCxnSpPr>
          <p:spPr>
            <a:xfrm flipH="1" flipV="1">
              <a:off x="2037807" y="1"/>
              <a:ext cx="4056400" cy="3420931"/>
            </a:xfrm>
            <a:prstGeom prst="line">
              <a:avLst/>
            </a:prstGeom>
            <a:ln w="12700">
              <a:solidFill>
                <a:schemeClr val="accent1">
                  <a:lumMod val="50000"/>
                  <a:lumOff val="50000"/>
                  <a:alpha val="15000"/>
                </a:schemeClr>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flipH="1">
              <a:off x="6094207" y="0"/>
              <a:ext cx="4074473" cy="3420932"/>
            </a:xfrm>
            <a:prstGeom prst="line">
              <a:avLst/>
            </a:prstGeom>
            <a:ln w="12700">
              <a:solidFill>
                <a:schemeClr val="accent1">
                  <a:lumMod val="50000"/>
                  <a:lumOff val="50000"/>
                  <a:alpha val="15000"/>
                </a:schemeClr>
              </a:solidFil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1872110" y="0"/>
            <a:ext cx="8434419" cy="3563377"/>
            <a:chOff x="1872110" y="0"/>
            <a:chExt cx="8434419" cy="3563377"/>
          </a:xfrm>
        </p:grpSpPr>
        <p:cxnSp>
          <p:nvCxnSpPr>
            <p:cNvPr id="18" name="直接连接符 17"/>
            <p:cNvCxnSpPr/>
            <p:nvPr/>
          </p:nvCxnSpPr>
          <p:spPr>
            <a:xfrm flipH="1" flipV="1">
              <a:off x="1872110" y="0"/>
              <a:ext cx="4222097" cy="3563377"/>
            </a:xfrm>
            <a:prstGeom prst="line">
              <a:avLst/>
            </a:prstGeom>
            <a:ln w="12700">
              <a:solidFill>
                <a:schemeClr val="accent1">
                  <a:lumMod val="50000"/>
                  <a:lumOff val="50000"/>
                  <a:alpha val="15000"/>
                </a:schemeClr>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flipH="1">
              <a:off x="6094207" y="0"/>
              <a:ext cx="4212322" cy="3563377"/>
            </a:xfrm>
            <a:prstGeom prst="line">
              <a:avLst/>
            </a:prstGeom>
            <a:ln w="12700">
              <a:solidFill>
                <a:schemeClr val="accent1">
                  <a:lumMod val="50000"/>
                  <a:lumOff val="50000"/>
                  <a:alpha val="15000"/>
                </a:schemeClr>
              </a:solidFill>
            </a:ln>
          </p:spPr>
          <p:style>
            <a:lnRef idx="1">
              <a:schemeClr val="accent1"/>
            </a:lnRef>
            <a:fillRef idx="0">
              <a:schemeClr val="accent1"/>
            </a:fillRef>
            <a:effectRef idx="0">
              <a:schemeClr val="accent1"/>
            </a:effectRef>
            <a:fontRef idx="minor">
              <a:schemeClr val="tx1"/>
            </a:fontRef>
          </p:style>
        </p:cxnSp>
      </p:grpSp>
      <p:sp>
        <p:nvSpPr>
          <p:cNvPr id="25" name="等腰三角形 5"/>
          <p:cNvSpPr/>
          <p:nvPr/>
        </p:nvSpPr>
        <p:spPr>
          <a:xfrm rot="10800000">
            <a:off x="10100828" y="3968033"/>
            <a:ext cx="1959263" cy="4719783"/>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Lst>
            <a:ahLst/>
            <a:cxnLst>
              <a:cxn ang="0">
                <a:pos x="connsiteX0-1" y="connsiteY0-2"/>
              </a:cxn>
              <a:cxn ang="0">
                <a:pos x="connsiteX1-3" y="connsiteY1-4"/>
              </a:cxn>
              <a:cxn ang="0">
                <a:pos x="connsiteX2-5" y="connsiteY2-6"/>
              </a:cxn>
              <a:cxn ang="0">
                <a:pos x="connsiteX3-7" y="connsiteY3-8"/>
              </a:cxn>
            </a:cxnLst>
            <a:rect l="l" t="t" r="r" b="b"/>
            <a:pathLst>
              <a:path w="1959263" h="4719783">
                <a:moveTo>
                  <a:pt x="0" y="4719783"/>
                </a:moveTo>
                <a:lnTo>
                  <a:pt x="1959263" y="3713019"/>
                </a:lnTo>
                <a:lnTo>
                  <a:pt x="1127991" y="0"/>
                </a:lnTo>
                <a:lnTo>
                  <a:pt x="0" y="4719783"/>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26" name="等腰三角形 5"/>
          <p:cNvSpPr/>
          <p:nvPr/>
        </p:nvSpPr>
        <p:spPr>
          <a:xfrm rot="10800000">
            <a:off x="227422" y="1131022"/>
            <a:ext cx="3356758" cy="4095668"/>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 name="connsiteX0-57" fmla="*/ 0 w 885205"/>
              <a:gd name="connsiteY0-58" fmla="*/ 6359897 h 6359897"/>
              <a:gd name="connsiteX1-59" fmla="*/ 885205 w 885205"/>
              <a:gd name="connsiteY1-60" fmla="*/ 3713019 h 6359897"/>
              <a:gd name="connsiteX2-61" fmla="*/ 53933 w 885205"/>
              <a:gd name="connsiteY2-62" fmla="*/ 0 h 6359897"/>
              <a:gd name="connsiteX3-63" fmla="*/ 0 w 885205"/>
              <a:gd name="connsiteY3-64" fmla="*/ 6359897 h 6359897"/>
              <a:gd name="connsiteX0-65" fmla="*/ 2776353 w 3661558"/>
              <a:gd name="connsiteY0-66" fmla="*/ 4095668 h 4095668"/>
              <a:gd name="connsiteX1-67" fmla="*/ 3661558 w 3661558"/>
              <a:gd name="connsiteY1-68" fmla="*/ 1448790 h 4095668"/>
              <a:gd name="connsiteX2-69" fmla="*/ 0 w 3661558"/>
              <a:gd name="connsiteY2-70" fmla="*/ 0 h 4095668"/>
              <a:gd name="connsiteX3-71" fmla="*/ 2776353 w 3661558"/>
              <a:gd name="connsiteY3-72" fmla="*/ 4095668 h 4095668"/>
              <a:gd name="connsiteX0-73" fmla="*/ 2776353 w 2993901"/>
              <a:gd name="connsiteY0-74" fmla="*/ 4095668 h 4095668"/>
              <a:gd name="connsiteX1-75" fmla="*/ 2993901 w 2993901"/>
              <a:gd name="connsiteY1-76" fmla="*/ 2305133 h 4095668"/>
              <a:gd name="connsiteX2-77" fmla="*/ 0 w 2993901"/>
              <a:gd name="connsiteY2-78" fmla="*/ 0 h 4095668"/>
              <a:gd name="connsiteX3-79" fmla="*/ 2776353 w 2993901"/>
              <a:gd name="connsiteY3-80" fmla="*/ 4095668 h 4095668"/>
              <a:gd name="connsiteX0-81" fmla="*/ 2776353 w 3356758"/>
              <a:gd name="connsiteY0-82" fmla="*/ 4095668 h 4095668"/>
              <a:gd name="connsiteX1-83" fmla="*/ 3356758 w 3356758"/>
              <a:gd name="connsiteY1-84" fmla="*/ 1971304 h 4095668"/>
              <a:gd name="connsiteX2-85" fmla="*/ 0 w 3356758"/>
              <a:gd name="connsiteY2-86" fmla="*/ 0 h 4095668"/>
              <a:gd name="connsiteX3-87" fmla="*/ 2776353 w 3356758"/>
              <a:gd name="connsiteY3-88" fmla="*/ 4095668 h 4095668"/>
            </a:gdLst>
            <a:ahLst/>
            <a:cxnLst>
              <a:cxn ang="0">
                <a:pos x="connsiteX0-1" y="connsiteY0-2"/>
              </a:cxn>
              <a:cxn ang="0">
                <a:pos x="connsiteX1-3" y="connsiteY1-4"/>
              </a:cxn>
              <a:cxn ang="0">
                <a:pos x="connsiteX2-5" y="connsiteY2-6"/>
              </a:cxn>
              <a:cxn ang="0">
                <a:pos x="connsiteX3-7" y="connsiteY3-8"/>
              </a:cxn>
            </a:cxnLst>
            <a:rect l="l" t="t" r="r" b="b"/>
            <a:pathLst>
              <a:path w="3356758" h="4095668">
                <a:moveTo>
                  <a:pt x="2776353" y="4095668"/>
                </a:moveTo>
                <a:lnTo>
                  <a:pt x="3356758" y="1971304"/>
                </a:lnTo>
                <a:lnTo>
                  <a:pt x="0" y="0"/>
                </a:lnTo>
                <a:lnTo>
                  <a:pt x="2776353" y="4095668"/>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27" name="等腰三角形 5"/>
          <p:cNvSpPr/>
          <p:nvPr/>
        </p:nvSpPr>
        <p:spPr>
          <a:xfrm rot="10800000">
            <a:off x="3841727" y="4355375"/>
            <a:ext cx="1113475" cy="1062182"/>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 name="connsiteX0-57" fmla="*/ 0 w 885205"/>
              <a:gd name="connsiteY0-58" fmla="*/ 6359897 h 6359897"/>
              <a:gd name="connsiteX1-59" fmla="*/ 885205 w 885205"/>
              <a:gd name="connsiteY1-60" fmla="*/ 3713019 h 6359897"/>
              <a:gd name="connsiteX2-61" fmla="*/ 53933 w 885205"/>
              <a:gd name="connsiteY2-62" fmla="*/ 0 h 6359897"/>
              <a:gd name="connsiteX3-63" fmla="*/ 0 w 885205"/>
              <a:gd name="connsiteY3-64" fmla="*/ 6359897 h 6359897"/>
              <a:gd name="connsiteX0-65" fmla="*/ 2776353 w 3661558"/>
              <a:gd name="connsiteY0-66" fmla="*/ 4095668 h 4095668"/>
              <a:gd name="connsiteX1-67" fmla="*/ 3661558 w 3661558"/>
              <a:gd name="connsiteY1-68" fmla="*/ 1448790 h 4095668"/>
              <a:gd name="connsiteX2-69" fmla="*/ 0 w 3661558"/>
              <a:gd name="connsiteY2-70" fmla="*/ 0 h 4095668"/>
              <a:gd name="connsiteX3-71" fmla="*/ 2776353 w 3661558"/>
              <a:gd name="connsiteY3-72" fmla="*/ 4095668 h 4095668"/>
              <a:gd name="connsiteX0-73" fmla="*/ 2776353 w 2993901"/>
              <a:gd name="connsiteY0-74" fmla="*/ 4095668 h 4095668"/>
              <a:gd name="connsiteX1-75" fmla="*/ 2993901 w 2993901"/>
              <a:gd name="connsiteY1-76" fmla="*/ 2305133 h 4095668"/>
              <a:gd name="connsiteX2-77" fmla="*/ 0 w 2993901"/>
              <a:gd name="connsiteY2-78" fmla="*/ 0 h 4095668"/>
              <a:gd name="connsiteX3-79" fmla="*/ 2776353 w 2993901"/>
              <a:gd name="connsiteY3-80" fmla="*/ 4095668 h 4095668"/>
              <a:gd name="connsiteX0-81" fmla="*/ 2776353 w 3356758"/>
              <a:gd name="connsiteY0-82" fmla="*/ 4095668 h 4095668"/>
              <a:gd name="connsiteX1-83" fmla="*/ 3356758 w 3356758"/>
              <a:gd name="connsiteY1-84" fmla="*/ 1971304 h 4095668"/>
              <a:gd name="connsiteX2-85" fmla="*/ 0 w 3356758"/>
              <a:gd name="connsiteY2-86" fmla="*/ 0 h 4095668"/>
              <a:gd name="connsiteX3-87" fmla="*/ 2776353 w 3356758"/>
              <a:gd name="connsiteY3-88" fmla="*/ 4095668 h 4095668"/>
              <a:gd name="connsiteX0-89" fmla="*/ 0 w 1113475"/>
              <a:gd name="connsiteY0-90" fmla="*/ 2124364 h 2426525"/>
              <a:gd name="connsiteX1-91" fmla="*/ 580405 w 1113475"/>
              <a:gd name="connsiteY1-92" fmla="*/ 0 h 2426525"/>
              <a:gd name="connsiteX2-93" fmla="*/ 1113475 w 1113475"/>
              <a:gd name="connsiteY2-94" fmla="*/ 2426525 h 2426525"/>
              <a:gd name="connsiteX3-95" fmla="*/ 0 w 1113475"/>
              <a:gd name="connsiteY3-96" fmla="*/ 2124364 h 2426525"/>
              <a:gd name="connsiteX0-97" fmla="*/ 0 w 1113475"/>
              <a:gd name="connsiteY0-98" fmla="*/ 760021 h 1062182"/>
              <a:gd name="connsiteX1-99" fmla="*/ 28862 w 1113475"/>
              <a:gd name="connsiteY1-100" fmla="*/ 0 h 1062182"/>
              <a:gd name="connsiteX2-101" fmla="*/ 1113475 w 1113475"/>
              <a:gd name="connsiteY2-102" fmla="*/ 1062182 h 1062182"/>
              <a:gd name="connsiteX3-103" fmla="*/ 0 w 1113475"/>
              <a:gd name="connsiteY3-104" fmla="*/ 760021 h 1062182"/>
            </a:gdLst>
            <a:ahLst/>
            <a:cxnLst>
              <a:cxn ang="0">
                <a:pos x="connsiteX0-1" y="connsiteY0-2"/>
              </a:cxn>
              <a:cxn ang="0">
                <a:pos x="connsiteX1-3" y="connsiteY1-4"/>
              </a:cxn>
              <a:cxn ang="0">
                <a:pos x="connsiteX2-5" y="connsiteY2-6"/>
              </a:cxn>
              <a:cxn ang="0">
                <a:pos x="connsiteX3-7" y="connsiteY3-8"/>
              </a:cxn>
            </a:cxnLst>
            <a:rect l="l" t="t" r="r" b="b"/>
            <a:pathLst>
              <a:path w="1113475" h="1062182">
                <a:moveTo>
                  <a:pt x="0" y="760021"/>
                </a:moveTo>
                <a:lnTo>
                  <a:pt x="28862" y="0"/>
                </a:lnTo>
                <a:lnTo>
                  <a:pt x="1113475" y="1062182"/>
                </a:lnTo>
                <a:lnTo>
                  <a:pt x="0" y="760021"/>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2">
                  <a:lumMod val="25000"/>
                </a:schemeClr>
              </a:solidFill>
            </a:endParaRPr>
          </a:p>
        </p:txBody>
      </p:sp>
      <p:sp>
        <p:nvSpPr>
          <p:cNvPr id="28" name="矩形 27"/>
          <p:cNvSpPr/>
          <p:nvPr/>
        </p:nvSpPr>
        <p:spPr>
          <a:xfrm>
            <a:off x="4881510" y="3596839"/>
            <a:ext cx="2415540" cy="583565"/>
          </a:xfrm>
          <a:prstGeom prst="rect">
            <a:avLst/>
          </a:prstGeom>
        </p:spPr>
        <p:txBody>
          <a:bodyPr wrap="none">
            <a:spAutoFit/>
          </a:bodyPr>
          <a:lstStyle/>
          <a:p>
            <a:r>
              <a:rPr lang="en-US" altLang="zh-CN" sz="3200" b="1" dirty="0">
                <a:solidFill>
                  <a:schemeClr val="bg2">
                    <a:lumMod val="25000"/>
                  </a:schemeClr>
                </a:solidFill>
                <a:latin typeface="+mn-ea"/>
              </a:rPr>
              <a:t>Introduction</a:t>
            </a:r>
            <a:endParaRPr lang="en-US" altLang="zh-CN" sz="3200" b="1" dirty="0">
              <a:solidFill>
                <a:schemeClr val="bg2">
                  <a:lumMod val="25000"/>
                </a:schemeClr>
              </a:solidFill>
              <a:latin typeface="+mn-ea"/>
            </a:endParaRPr>
          </a:p>
        </p:txBody>
      </p:sp>
      <p:sp>
        <p:nvSpPr>
          <p:cNvPr id="29" name="矩形 28"/>
          <p:cNvSpPr/>
          <p:nvPr/>
        </p:nvSpPr>
        <p:spPr>
          <a:xfrm>
            <a:off x="2515832" y="4178534"/>
            <a:ext cx="7020054" cy="650240"/>
          </a:xfrm>
          <a:prstGeom prst="rect">
            <a:avLst/>
          </a:prstGeom>
        </p:spPr>
        <p:txBody>
          <a:bodyPr wrap="square">
            <a:spAutoFit/>
          </a:bodyPr>
          <a:lstStyle/>
          <a:p>
            <a:pPr algn="ctr">
              <a:lnSpc>
                <a:spcPct val="130000"/>
              </a:lnSpc>
            </a:pPr>
            <a:r>
              <a:rPr lang="zh-CN" altLang="en-US" sz="1400" dirty="0">
                <a:solidFill>
                  <a:schemeClr val="bg2">
                    <a:lumMod val="25000"/>
                  </a:schemeClr>
                </a:solidFill>
                <a:latin typeface="+mj-ea"/>
                <a:ea typeface="+mj-ea"/>
              </a:rPr>
              <a:t>This part contains three contents: the definition of change, the introduction of BP and the changes BP has </a:t>
            </a:r>
            <a:r>
              <a:rPr lang="en-US" altLang="zh-CN" sz="1400" dirty="0">
                <a:solidFill>
                  <a:schemeClr val="bg2">
                    <a:lumMod val="25000"/>
                  </a:schemeClr>
                </a:solidFill>
                <a:latin typeface="+mj-ea"/>
                <a:ea typeface="+mj-ea"/>
              </a:rPr>
              <a:t>experienced.</a:t>
            </a:r>
            <a:endParaRPr lang="zh-CN" altLang="en-US" sz="1400" dirty="0">
              <a:solidFill>
                <a:schemeClr val="bg2">
                  <a:lumMod val="25000"/>
                </a:schemeClr>
              </a:solidFill>
              <a:latin typeface="+mj-ea"/>
              <a:ea typeface="+mj-ea"/>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14767" y="-5250"/>
            <a:ext cx="6066971" cy="6863250"/>
            <a:chOff x="14767" y="-5250"/>
            <a:chExt cx="6066971" cy="6863250"/>
          </a:xfrm>
        </p:grpSpPr>
        <p:sp>
          <p:nvSpPr>
            <p:cNvPr id="7" name="矩形 6"/>
            <p:cNvSpPr/>
            <p:nvPr/>
          </p:nvSpPr>
          <p:spPr>
            <a:xfrm flipH="1">
              <a:off x="14767" y="0"/>
              <a:ext cx="6066971" cy="6858000"/>
            </a:xfrm>
            <a:prstGeom prst="rect">
              <a:avLst/>
            </a:prstGeom>
            <a:blipFill>
              <a:blip r:embed="rId1" cstate="email">
                <a:extLst>
                  <a:ext uri="{BEBA8EAE-BF5A-486C-A8C5-ECC9F3942E4B}">
                    <a14:imgProps xmlns:a14="http://schemas.microsoft.com/office/drawing/2010/main">
                      <a14:imgLayer r:embed="rId2">
                        <a14:imgEffect>
                          <a14:saturation sat="0"/>
                        </a14:imgEffect>
                      </a14:imgLayer>
                    </a14:imgProps>
                  </a:ext>
                </a:extLst>
              </a:blip>
              <a:stretch>
                <a:fillRect t="-12181" b="-16879"/>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矩形 7"/>
            <p:cNvSpPr/>
            <p:nvPr/>
          </p:nvSpPr>
          <p:spPr>
            <a:xfrm flipH="1">
              <a:off x="14767" y="-5250"/>
              <a:ext cx="6066971" cy="6858000"/>
            </a:xfrm>
            <a:prstGeom prst="rect">
              <a:avLst/>
            </a:prstGeom>
            <a:gradFill>
              <a:gsLst>
                <a:gs pos="0">
                  <a:schemeClr val="accent1">
                    <a:alpha val="58000"/>
                  </a:schemeClr>
                </a:gs>
                <a:gs pos="45000">
                  <a:schemeClr val="accent1">
                    <a:alpha val="76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
        <p:nvSpPr>
          <p:cNvPr id="9" name="等腰三角形 8"/>
          <p:cNvSpPr/>
          <p:nvPr/>
        </p:nvSpPr>
        <p:spPr>
          <a:xfrm>
            <a:off x="1510113" y="2071418"/>
            <a:ext cx="3065253" cy="2674189"/>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nvSpPr>
        <p:spPr>
          <a:xfrm>
            <a:off x="2099945" y="3496310"/>
            <a:ext cx="1884680" cy="1014730"/>
          </a:xfrm>
          <a:prstGeom prst="rect">
            <a:avLst/>
          </a:prstGeom>
        </p:spPr>
        <p:txBody>
          <a:bodyPr wrap="square">
            <a:spAutoFit/>
          </a:bodyPr>
          <a:lstStyle/>
          <a:p>
            <a:pPr algn="ctr"/>
            <a:r>
              <a:rPr lang="en-US" altLang="zh-CN" sz="2000" b="1" dirty="0">
                <a:solidFill>
                  <a:schemeClr val="bg2">
                    <a:lumMod val="25000"/>
                  </a:schemeClr>
                </a:solidFill>
                <a:latin typeface="+mn-ea"/>
              </a:rPr>
              <a:t>T</a:t>
            </a:r>
            <a:r>
              <a:rPr lang="zh-CN" altLang="en-US" sz="2000" b="1" dirty="0">
                <a:solidFill>
                  <a:schemeClr val="bg2">
                    <a:lumMod val="25000"/>
                  </a:schemeClr>
                </a:solidFill>
                <a:latin typeface="+mn-ea"/>
              </a:rPr>
              <a:t>he definition of</a:t>
            </a:r>
            <a:r>
              <a:rPr lang="en-US" altLang="zh-CN" sz="2000" b="1" dirty="0">
                <a:solidFill>
                  <a:schemeClr val="bg2">
                    <a:lumMod val="25000"/>
                  </a:schemeClr>
                </a:solidFill>
                <a:latin typeface="+mn-ea"/>
              </a:rPr>
              <a:t>                                                                                                                                                                                                                                                                                                                                                                                                                                                                                         </a:t>
            </a:r>
            <a:r>
              <a:rPr lang="zh-CN" altLang="en-US" sz="2000" b="1" dirty="0">
                <a:solidFill>
                  <a:schemeClr val="bg2">
                    <a:lumMod val="25000"/>
                  </a:schemeClr>
                </a:solidFill>
                <a:latin typeface="+mn-ea"/>
              </a:rPr>
              <a:t> change</a:t>
            </a:r>
            <a:endParaRPr lang="zh-CN" altLang="en-US" sz="2000" b="1" dirty="0">
              <a:solidFill>
                <a:schemeClr val="bg2">
                  <a:lumMod val="25000"/>
                </a:schemeClr>
              </a:solidFill>
              <a:latin typeface="+mn-ea"/>
            </a:endParaRPr>
          </a:p>
        </p:txBody>
      </p:sp>
      <p:sp>
        <p:nvSpPr>
          <p:cNvPr id="12" name="等腰三角形 5"/>
          <p:cNvSpPr/>
          <p:nvPr/>
        </p:nvSpPr>
        <p:spPr>
          <a:xfrm rot="19356855">
            <a:off x="6593585" y="1454222"/>
            <a:ext cx="396280" cy="138779"/>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3746498"/>
              <a:gd name="connsiteY0-26" fmla="*/ 1879600 h 3424350"/>
              <a:gd name="connsiteX1-27" fmla="*/ 3746500 w 3746498"/>
              <a:gd name="connsiteY1-28" fmla="*/ 0 h 3424350"/>
              <a:gd name="connsiteX2-29" fmla="*/ 3732084 w 3746498"/>
              <a:gd name="connsiteY2-30" fmla="*/ 3424348 h 3424350"/>
              <a:gd name="connsiteX3-31" fmla="*/ 0 w 3746498"/>
              <a:gd name="connsiteY3-32" fmla="*/ 1879600 h 3424350"/>
              <a:gd name="connsiteX0-33" fmla="*/ 0 w 3746498"/>
              <a:gd name="connsiteY0-34" fmla="*/ 1879600 h 3424350"/>
              <a:gd name="connsiteX1-35" fmla="*/ 3746500 w 3746498"/>
              <a:gd name="connsiteY1-36" fmla="*/ 0 h 3424350"/>
              <a:gd name="connsiteX2-37" fmla="*/ 3732084 w 3746498"/>
              <a:gd name="connsiteY2-38" fmla="*/ 3424348 h 3424350"/>
              <a:gd name="connsiteX3-39" fmla="*/ 0 w 3746498"/>
              <a:gd name="connsiteY3-40" fmla="*/ 1879600 h 3424350"/>
              <a:gd name="connsiteX0-41" fmla="*/ 0 w 4270503"/>
              <a:gd name="connsiteY0-42" fmla="*/ 1879600 h 2511072"/>
              <a:gd name="connsiteX1-43" fmla="*/ 3746500 w 4270503"/>
              <a:gd name="connsiteY1-44" fmla="*/ 0 h 2511072"/>
              <a:gd name="connsiteX2-45" fmla="*/ 4270432 w 4270503"/>
              <a:gd name="connsiteY2-46" fmla="*/ 2511075 h 2511072"/>
              <a:gd name="connsiteX3-47" fmla="*/ 0 w 4270503"/>
              <a:gd name="connsiteY3-48" fmla="*/ 1879600 h 2511072"/>
              <a:gd name="connsiteX0-49" fmla="*/ 1 w 2283684"/>
              <a:gd name="connsiteY0-50" fmla="*/ 2919045 h 2919038"/>
              <a:gd name="connsiteX1-51" fmla="*/ 1759681 w 2283684"/>
              <a:gd name="connsiteY1-52" fmla="*/ 0 h 2919038"/>
              <a:gd name="connsiteX2-53" fmla="*/ 2283613 w 2283684"/>
              <a:gd name="connsiteY2-54" fmla="*/ 2511075 h 2919038"/>
              <a:gd name="connsiteX3-55" fmla="*/ 1 w 2283684"/>
              <a:gd name="connsiteY3-56" fmla="*/ 2919045 h 2919038"/>
              <a:gd name="connsiteX0-57" fmla="*/ 0 w 2296147"/>
              <a:gd name="connsiteY0-58" fmla="*/ 2137357 h 2511072"/>
              <a:gd name="connsiteX1-59" fmla="*/ 1772144 w 2296147"/>
              <a:gd name="connsiteY1-60" fmla="*/ 0 h 2511072"/>
              <a:gd name="connsiteX2-61" fmla="*/ 2296076 w 2296147"/>
              <a:gd name="connsiteY2-62" fmla="*/ 2511075 h 2511072"/>
              <a:gd name="connsiteX3-63" fmla="*/ 0 w 2296147"/>
              <a:gd name="connsiteY3-64" fmla="*/ 2137357 h 2511072"/>
              <a:gd name="connsiteX0-65" fmla="*/ 0 w 2460786"/>
              <a:gd name="connsiteY0-66" fmla="*/ 2137357 h 2512682"/>
              <a:gd name="connsiteX1-67" fmla="*/ 1772144 w 2460786"/>
              <a:gd name="connsiteY1-68" fmla="*/ 0 h 2512682"/>
              <a:gd name="connsiteX2-69" fmla="*/ 2296076 w 2460786"/>
              <a:gd name="connsiteY2-70" fmla="*/ 2511075 h 2512682"/>
              <a:gd name="connsiteX3-71" fmla="*/ 0 w 2460786"/>
              <a:gd name="connsiteY3-72" fmla="*/ 2137357 h 2512682"/>
              <a:gd name="connsiteX0-73" fmla="*/ 0 w 2296078"/>
              <a:gd name="connsiteY0-74" fmla="*/ 2137357 h 2511072"/>
              <a:gd name="connsiteX1-75" fmla="*/ 1772144 w 2296078"/>
              <a:gd name="connsiteY1-76" fmla="*/ 0 h 2511072"/>
              <a:gd name="connsiteX2-77" fmla="*/ 2296076 w 2296078"/>
              <a:gd name="connsiteY2-78" fmla="*/ 2511075 h 2511072"/>
              <a:gd name="connsiteX3-79" fmla="*/ 0 w 2296078"/>
              <a:gd name="connsiteY3-80" fmla="*/ 2137357 h 2511072"/>
              <a:gd name="connsiteX0-81" fmla="*/ 0 w 2296078"/>
              <a:gd name="connsiteY0-82" fmla="*/ 2137357 h 2511072"/>
              <a:gd name="connsiteX1-83" fmla="*/ 1772144 w 2296078"/>
              <a:gd name="connsiteY1-84" fmla="*/ 0 h 2511072"/>
              <a:gd name="connsiteX2-85" fmla="*/ 2296076 w 2296078"/>
              <a:gd name="connsiteY2-86" fmla="*/ 2511075 h 2511072"/>
              <a:gd name="connsiteX3-87" fmla="*/ 0 w 2296078"/>
              <a:gd name="connsiteY3-88" fmla="*/ 2137357 h 2511072"/>
            </a:gdLst>
            <a:ahLst/>
            <a:cxnLst>
              <a:cxn ang="0">
                <a:pos x="connsiteX0-1" y="connsiteY0-2"/>
              </a:cxn>
              <a:cxn ang="0">
                <a:pos x="connsiteX1-3" y="connsiteY1-4"/>
              </a:cxn>
              <a:cxn ang="0">
                <a:pos x="connsiteX2-5" y="connsiteY2-6"/>
              </a:cxn>
              <a:cxn ang="0">
                <a:pos x="connsiteX3-7" y="connsiteY3-8"/>
              </a:cxn>
            </a:cxnLst>
            <a:rect l="l" t="t" r="r" b="b"/>
            <a:pathLst>
              <a:path w="2296078" h="2511072">
                <a:moveTo>
                  <a:pt x="0" y="2137357"/>
                </a:moveTo>
                <a:lnTo>
                  <a:pt x="1772144" y="0"/>
                </a:lnTo>
                <a:cubicBezTo>
                  <a:pt x="2016039" y="1234965"/>
                  <a:pt x="2034110" y="1255537"/>
                  <a:pt x="2296076" y="2511075"/>
                </a:cubicBezTo>
                <a:lnTo>
                  <a:pt x="0" y="2137357"/>
                </a:lnTo>
                <a:close/>
              </a:path>
            </a:pathLst>
          </a:custGeom>
          <a:solidFill>
            <a:schemeClr val="accent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6812280" y="1532890"/>
            <a:ext cx="4787265" cy="1963420"/>
          </a:xfrm>
          <a:prstGeom prst="rect">
            <a:avLst/>
          </a:prstGeom>
        </p:spPr>
        <p:txBody>
          <a:bodyPr wrap="square">
            <a:noAutofit/>
          </a:bodyPr>
          <a:lstStyle/>
          <a:p>
            <a:pPr>
              <a:lnSpc>
                <a:spcPct val="150000"/>
              </a:lnSpc>
            </a:pPr>
            <a:r>
              <a:rPr sz="1400" dirty="0">
                <a:solidFill>
                  <a:schemeClr val="bg2">
                    <a:lumMod val="25000"/>
                  </a:schemeClr>
                </a:solidFill>
                <a:latin typeface="+mj-ea"/>
                <a:ea typeface="+mj-ea"/>
              </a:rPr>
              <a:t>In general, change means the </a:t>
            </a:r>
            <a:r>
              <a:rPr lang="en-US" sz="1400" dirty="0">
                <a:solidFill>
                  <a:schemeClr val="bg2">
                    <a:lumMod val="25000"/>
                  </a:schemeClr>
                </a:solidFill>
                <a:latin typeface="+mj-ea"/>
                <a:ea typeface="+mj-ea"/>
              </a:rPr>
              <a:t>transformation</a:t>
            </a:r>
            <a:r>
              <a:rPr sz="1400" dirty="0">
                <a:solidFill>
                  <a:schemeClr val="bg2">
                    <a:lumMod val="25000"/>
                  </a:schemeClr>
                </a:solidFill>
                <a:latin typeface="+mj-ea"/>
                <a:ea typeface="+mj-ea"/>
              </a:rPr>
              <a:t> or transition of an object from one state to another. This object can be an entity such as a person, an organization, or even a country, a continent; It can also be an abstract concept, such as a definition or a relationship.</a:t>
            </a:r>
            <a:endParaRPr sz="1400" dirty="0">
              <a:solidFill>
                <a:schemeClr val="bg2">
                  <a:lumMod val="25000"/>
                </a:schemeClr>
              </a:solidFill>
              <a:latin typeface="+mj-ea"/>
              <a:ea typeface="+mj-ea"/>
            </a:endParaRPr>
          </a:p>
          <a:p>
            <a:pPr>
              <a:lnSpc>
                <a:spcPct val="150000"/>
              </a:lnSpc>
            </a:pPr>
            <a:endParaRPr sz="1400" dirty="0">
              <a:solidFill>
                <a:schemeClr val="bg2">
                  <a:lumMod val="25000"/>
                </a:schemeClr>
              </a:solidFill>
              <a:latin typeface="+mj-ea"/>
              <a:ea typeface="+mj-ea"/>
            </a:endParaRPr>
          </a:p>
          <a:p>
            <a:pPr>
              <a:lnSpc>
                <a:spcPct val="150000"/>
              </a:lnSpc>
            </a:pPr>
            <a:r>
              <a:rPr sz="1400" dirty="0">
                <a:solidFill>
                  <a:schemeClr val="bg2">
                    <a:lumMod val="25000"/>
                  </a:schemeClr>
                </a:solidFill>
                <a:latin typeface="+mj-ea"/>
                <a:ea typeface="+mj-ea"/>
              </a:rPr>
              <a:t>In the business context, change refers to the dynamic process by which an organization constantly changes its business scope to adapt to the changing business environment and achieve business goals.</a:t>
            </a:r>
            <a:endParaRPr sz="1400" dirty="0">
              <a:solidFill>
                <a:schemeClr val="bg2">
                  <a:lumMod val="25000"/>
                </a:schemeClr>
              </a:solidFill>
              <a:latin typeface="+mj-ea"/>
              <a:ea typeface="+mj-ea"/>
            </a:endParaRPr>
          </a:p>
        </p:txBody>
      </p:sp>
      <p:cxnSp>
        <p:nvCxnSpPr>
          <p:cNvPr id="4" name="直接连接符 3"/>
          <p:cNvCxnSpPr/>
          <p:nvPr/>
        </p:nvCxnSpPr>
        <p:spPr>
          <a:xfrm flipV="1">
            <a:off x="1386540" y="1972358"/>
            <a:ext cx="1644769" cy="2826588"/>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nvCxnSpPr>
        <p:spPr>
          <a:xfrm>
            <a:off x="3031309" y="1972358"/>
            <a:ext cx="1644769" cy="2826588"/>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flipH="1">
            <a:off x="1386540" y="4798946"/>
            <a:ext cx="3289538"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等腰三角形 5"/>
          <p:cNvSpPr/>
          <p:nvPr/>
        </p:nvSpPr>
        <p:spPr>
          <a:xfrm rot="19356855">
            <a:off x="497321" y="1845320"/>
            <a:ext cx="396280" cy="138779"/>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3746498"/>
              <a:gd name="connsiteY0-26" fmla="*/ 1879600 h 3424350"/>
              <a:gd name="connsiteX1-27" fmla="*/ 3746500 w 3746498"/>
              <a:gd name="connsiteY1-28" fmla="*/ 0 h 3424350"/>
              <a:gd name="connsiteX2-29" fmla="*/ 3732084 w 3746498"/>
              <a:gd name="connsiteY2-30" fmla="*/ 3424348 h 3424350"/>
              <a:gd name="connsiteX3-31" fmla="*/ 0 w 3746498"/>
              <a:gd name="connsiteY3-32" fmla="*/ 1879600 h 3424350"/>
              <a:gd name="connsiteX0-33" fmla="*/ 0 w 3746498"/>
              <a:gd name="connsiteY0-34" fmla="*/ 1879600 h 3424350"/>
              <a:gd name="connsiteX1-35" fmla="*/ 3746500 w 3746498"/>
              <a:gd name="connsiteY1-36" fmla="*/ 0 h 3424350"/>
              <a:gd name="connsiteX2-37" fmla="*/ 3732084 w 3746498"/>
              <a:gd name="connsiteY2-38" fmla="*/ 3424348 h 3424350"/>
              <a:gd name="connsiteX3-39" fmla="*/ 0 w 3746498"/>
              <a:gd name="connsiteY3-40" fmla="*/ 1879600 h 3424350"/>
              <a:gd name="connsiteX0-41" fmla="*/ 0 w 4270503"/>
              <a:gd name="connsiteY0-42" fmla="*/ 1879600 h 2511072"/>
              <a:gd name="connsiteX1-43" fmla="*/ 3746500 w 4270503"/>
              <a:gd name="connsiteY1-44" fmla="*/ 0 h 2511072"/>
              <a:gd name="connsiteX2-45" fmla="*/ 4270432 w 4270503"/>
              <a:gd name="connsiteY2-46" fmla="*/ 2511075 h 2511072"/>
              <a:gd name="connsiteX3-47" fmla="*/ 0 w 4270503"/>
              <a:gd name="connsiteY3-48" fmla="*/ 1879600 h 2511072"/>
              <a:gd name="connsiteX0-49" fmla="*/ 1 w 2283684"/>
              <a:gd name="connsiteY0-50" fmla="*/ 2919045 h 2919038"/>
              <a:gd name="connsiteX1-51" fmla="*/ 1759681 w 2283684"/>
              <a:gd name="connsiteY1-52" fmla="*/ 0 h 2919038"/>
              <a:gd name="connsiteX2-53" fmla="*/ 2283613 w 2283684"/>
              <a:gd name="connsiteY2-54" fmla="*/ 2511075 h 2919038"/>
              <a:gd name="connsiteX3-55" fmla="*/ 1 w 2283684"/>
              <a:gd name="connsiteY3-56" fmla="*/ 2919045 h 2919038"/>
              <a:gd name="connsiteX0-57" fmla="*/ 0 w 2296147"/>
              <a:gd name="connsiteY0-58" fmla="*/ 2137357 h 2511072"/>
              <a:gd name="connsiteX1-59" fmla="*/ 1772144 w 2296147"/>
              <a:gd name="connsiteY1-60" fmla="*/ 0 h 2511072"/>
              <a:gd name="connsiteX2-61" fmla="*/ 2296076 w 2296147"/>
              <a:gd name="connsiteY2-62" fmla="*/ 2511075 h 2511072"/>
              <a:gd name="connsiteX3-63" fmla="*/ 0 w 2296147"/>
              <a:gd name="connsiteY3-64" fmla="*/ 2137357 h 2511072"/>
              <a:gd name="connsiteX0-65" fmla="*/ 0 w 2460786"/>
              <a:gd name="connsiteY0-66" fmla="*/ 2137357 h 2512682"/>
              <a:gd name="connsiteX1-67" fmla="*/ 1772144 w 2460786"/>
              <a:gd name="connsiteY1-68" fmla="*/ 0 h 2512682"/>
              <a:gd name="connsiteX2-69" fmla="*/ 2296076 w 2460786"/>
              <a:gd name="connsiteY2-70" fmla="*/ 2511075 h 2512682"/>
              <a:gd name="connsiteX3-71" fmla="*/ 0 w 2460786"/>
              <a:gd name="connsiteY3-72" fmla="*/ 2137357 h 2512682"/>
              <a:gd name="connsiteX0-73" fmla="*/ 0 w 2296078"/>
              <a:gd name="connsiteY0-74" fmla="*/ 2137357 h 2511072"/>
              <a:gd name="connsiteX1-75" fmla="*/ 1772144 w 2296078"/>
              <a:gd name="connsiteY1-76" fmla="*/ 0 h 2511072"/>
              <a:gd name="connsiteX2-77" fmla="*/ 2296076 w 2296078"/>
              <a:gd name="connsiteY2-78" fmla="*/ 2511075 h 2511072"/>
              <a:gd name="connsiteX3-79" fmla="*/ 0 w 2296078"/>
              <a:gd name="connsiteY3-80" fmla="*/ 2137357 h 2511072"/>
              <a:gd name="connsiteX0-81" fmla="*/ 0 w 2296078"/>
              <a:gd name="connsiteY0-82" fmla="*/ 2137357 h 2511072"/>
              <a:gd name="connsiteX1-83" fmla="*/ 1772144 w 2296078"/>
              <a:gd name="connsiteY1-84" fmla="*/ 0 h 2511072"/>
              <a:gd name="connsiteX2-85" fmla="*/ 2296076 w 2296078"/>
              <a:gd name="connsiteY2-86" fmla="*/ 2511075 h 2511072"/>
              <a:gd name="connsiteX3-87" fmla="*/ 0 w 2296078"/>
              <a:gd name="connsiteY3-88" fmla="*/ 2137357 h 2511072"/>
            </a:gdLst>
            <a:ahLst/>
            <a:cxnLst>
              <a:cxn ang="0">
                <a:pos x="connsiteX0-1" y="connsiteY0-2"/>
              </a:cxn>
              <a:cxn ang="0">
                <a:pos x="connsiteX1-3" y="connsiteY1-4"/>
              </a:cxn>
              <a:cxn ang="0">
                <a:pos x="connsiteX2-5" y="connsiteY2-6"/>
              </a:cxn>
              <a:cxn ang="0">
                <a:pos x="connsiteX3-7" y="connsiteY3-8"/>
              </a:cxn>
            </a:cxnLst>
            <a:rect l="l" t="t" r="r" b="b"/>
            <a:pathLst>
              <a:path w="2296078" h="2511072">
                <a:moveTo>
                  <a:pt x="0" y="2137357"/>
                </a:moveTo>
                <a:lnTo>
                  <a:pt x="1772144" y="0"/>
                </a:lnTo>
                <a:cubicBezTo>
                  <a:pt x="2016039" y="1234965"/>
                  <a:pt x="2034110" y="1255537"/>
                  <a:pt x="2296076" y="2511075"/>
                </a:cubicBezTo>
                <a:lnTo>
                  <a:pt x="0" y="2137357"/>
                </a:lnTo>
                <a:close/>
              </a:path>
            </a:pathLst>
          </a:custGeom>
          <a:solidFill>
            <a:schemeClr val="accent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p:nvSpPr>
        <p:spPr>
          <a:xfrm>
            <a:off x="816568" y="1999346"/>
            <a:ext cx="1608455" cy="583565"/>
          </a:xfrm>
          <a:prstGeom prst="rect">
            <a:avLst/>
          </a:prstGeom>
        </p:spPr>
        <p:txBody>
          <a:bodyPr wrap="none">
            <a:spAutoFit/>
          </a:bodyPr>
          <a:lstStyle/>
          <a:p>
            <a:pPr algn="l"/>
            <a:r>
              <a:rPr lang="zh-CN" altLang="en-US" sz="3200" b="1" dirty="0">
                <a:solidFill>
                  <a:schemeClr val="bg2">
                    <a:lumMod val="25000"/>
                  </a:schemeClr>
                </a:solidFill>
                <a:latin typeface="+mn-ea"/>
              </a:rPr>
              <a:t>BP p.l.c.</a:t>
            </a:r>
            <a:endParaRPr lang="zh-CN" altLang="en-US" sz="3200" b="1" dirty="0">
              <a:solidFill>
                <a:schemeClr val="bg2">
                  <a:lumMod val="25000"/>
                </a:schemeClr>
              </a:solidFill>
              <a:latin typeface="+mn-ea"/>
            </a:endParaRPr>
          </a:p>
        </p:txBody>
      </p:sp>
      <p:sp>
        <p:nvSpPr>
          <p:cNvPr id="7" name="矩形 6"/>
          <p:cNvSpPr/>
          <p:nvPr/>
        </p:nvSpPr>
        <p:spPr>
          <a:xfrm>
            <a:off x="894715" y="2757805"/>
            <a:ext cx="5582920" cy="2353310"/>
          </a:xfrm>
          <a:prstGeom prst="rect">
            <a:avLst/>
          </a:prstGeom>
        </p:spPr>
        <p:txBody>
          <a:bodyPr wrap="square">
            <a:spAutoFit/>
          </a:bodyPr>
          <a:lstStyle/>
          <a:p>
            <a:pPr>
              <a:lnSpc>
                <a:spcPct val="150000"/>
              </a:lnSpc>
            </a:pPr>
            <a:r>
              <a:rPr lang="en-US" sz="1400" dirty="0">
                <a:solidFill>
                  <a:schemeClr val="bg2">
                    <a:lumMod val="25000"/>
                  </a:schemeClr>
                </a:solidFill>
                <a:latin typeface="+mj-ea"/>
                <a:ea typeface="+mj-ea"/>
              </a:rPr>
              <a:t>BP is a </a:t>
            </a:r>
            <a:r>
              <a:rPr sz="1400" dirty="0">
                <a:solidFill>
                  <a:schemeClr val="bg2">
                    <a:lumMod val="25000"/>
                  </a:schemeClr>
                </a:solidFill>
                <a:latin typeface="+mj-ea"/>
                <a:ea typeface="+mj-ea"/>
              </a:rPr>
              <a:t>British multinational oil and gas company headquartered in London, England. It is one of the oil and gas "supermajors" and one of the world's largest companies measured by revenues and profits</a:t>
            </a:r>
            <a:r>
              <a:rPr lang="en-US" sz="1400" dirty="0">
                <a:solidFill>
                  <a:schemeClr val="bg2">
                    <a:lumMod val="25000"/>
                  </a:schemeClr>
                </a:solidFill>
                <a:latin typeface="+mj-ea"/>
                <a:ea typeface="+mj-ea"/>
              </a:rPr>
              <a:t> (Reuters, 2008)</a:t>
            </a:r>
            <a:r>
              <a:rPr sz="1400" dirty="0">
                <a:solidFill>
                  <a:schemeClr val="bg2">
                    <a:lumMod val="25000"/>
                  </a:schemeClr>
                </a:solidFill>
                <a:latin typeface="+mj-ea"/>
                <a:ea typeface="+mj-ea"/>
              </a:rPr>
              <a:t>. It is a vertically integrated company operating in all areas of the oil and gas industry, including exploration and extraction, refining, distribution and marketing, power generation, and trading.</a:t>
            </a:r>
            <a:endParaRPr sz="1400" dirty="0">
              <a:solidFill>
                <a:schemeClr val="bg2">
                  <a:lumMod val="25000"/>
                </a:schemeClr>
              </a:solidFill>
              <a:latin typeface="+mj-ea"/>
              <a:ea typeface="+mj-ea"/>
            </a:endParaRPr>
          </a:p>
        </p:txBody>
      </p:sp>
      <p:sp>
        <p:nvSpPr>
          <p:cNvPr id="8" name="矩形 7"/>
          <p:cNvSpPr/>
          <p:nvPr/>
        </p:nvSpPr>
        <p:spPr>
          <a:xfrm>
            <a:off x="8630433" y="0"/>
            <a:ext cx="35615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0" name="图片 99"/>
          <p:cNvPicPr/>
          <p:nvPr/>
        </p:nvPicPr>
        <p:blipFill>
          <a:blip r:embed="rId1"/>
          <a:stretch>
            <a:fillRect/>
          </a:stretch>
        </p:blipFill>
        <p:spPr>
          <a:xfrm>
            <a:off x="7524115" y="2295525"/>
            <a:ext cx="2312035" cy="2312035"/>
          </a:xfrm>
          <a:prstGeom prst="rect">
            <a:avLst/>
          </a:prstGeom>
          <a:noFill/>
          <a:ln w="9525">
            <a:noFill/>
          </a:ln>
        </p:spPr>
      </p:pic>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0" name="直接连接符 29"/>
          <p:cNvCxnSpPr>
            <a:stCxn id="12" idx="4"/>
            <a:endCxn id="24" idx="0"/>
          </p:cNvCxnSpPr>
          <p:nvPr/>
        </p:nvCxnSpPr>
        <p:spPr>
          <a:xfrm>
            <a:off x="2903625" y="2600295"/>
            <a:ext cx="12192" cy="3190896"/>
          </a:xfrm>
          <a:prstGeom prst="line">
            <a:avLst/>
          </a:prstGeom>
          <a:ln>
            <a:solidFill>
              <a:schemeClr val="accent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矩形 2"/>
          <p:cNvSpPr/>
          <p:nvPr/>
        </p:nvSpPr>
        <p:spPr>
          <a:xfrm>
            <a:off x="701633" y="462451"/>
            <a:ext cx="8568055" cy="583565"/>
          </a:xfrm>
          <a:prstGeom prst="rect">
            <a:avLst/>
          </a:prstGeom>
        </p:spPr>
        <p:txBody>
          <a:bodyPr wrap="none">
            <a:spAutoFit/>
          </a:bodyPr>
          <a:lstStyle/>
          <a:p>
            <a:pPr algn="l"/>
            <a:r>
              <a:rPr lang="en-US" altLang="zh-CN" sz="3200" b="1" dirty="0">
                <a:solidFill>
                  <a:schemeClr val="bg2">
                    <a:lumMod val="25000"/>
                  </a:schemeClr>
                </a:solidFill>
                <a:latin typeface="+mn-ea"/>
                <a:sym typeface="+mn-ea"/>
              </a:rPr>
              <a:t>The changes BP has experienced (2020-2022)</a:t>
            </a:r>
            <a:endParaRPr lang="en-US" altLang="zh-CN" sz="3200" b="1" dirty="0">
              <a:solidFill>
                <a:schemeClr val="bg2">
                  <a:lumMod val="25000"/>
                </a:schemeClr>
              </a:solidFill>
              <a:latin typeface="+mn-ea"/>
              <a:sym typeface="+mn-ea"/>
            </a:endParaRPr>
          </a:p>
        </p:txBody>
      </p:sp>
      <p:cxnSp>
        <p:nvCxnSpPr>
          <p:cNvPr id="5" name="直接连接符 4"/>
          <p:cNvCxnSpPr/>
          <p:nvPr/>
        </p:nvCxnSpPr>
        <p:spPr>
          <a:xfrm>
            <a:off x="831116" y="1059101"/>
            <a:ext cx="688769" cy="0"/>
          </a:xfrm>
          <a:prstGeom prst="line">
            <a:avLst/>
          </a:prstGeom>
          <a:ln w="19050">
            <a:solidFill>
              <a:schemeClr val="accent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等腰三角形 5"/>
          <p:cNvSpPr/>
          <p:nvPr/>
        </p:nvSpPr>
        <p:spPr>
          <a:xfrm rot="10800000">
            <a:off x="76097" y="926910"/>
            <a:ext cx="3269442" cy="4416775"/>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 name="connsiteX0-57" fmla="*/ 0 w 1127991"/>
              <a:gd name="connsiteY0-58" fmla="*/ 4719783 h 4719783"/>
              <a:gd name="connsiteX1-59" fmla="*/ 669082 w 1127991"/>
              <a:gd name="connsiteY1-60" fmla="*/ 3625337 h 4719783"/>
              <a:gd name="connsiteX2-61" fmla="*/ 1127991 w 1127991"/>
              <a:gd name="connsiteY2-62" fmla="*/ 0 h 4719783"/>
              <a:gd name="connsiteX3-63" fmla="*/ 0 w 1127991"/>
              <a:gd name="connsiteY3-64" fmla="*/ 4719783 h 4719783"/>
              <a:gd name="connsiteX0-65" fmla="*/ 976382 w 1645464"/>
              <a:gd name="connsiteY0-66" fmla="*/ 2627936 h 2627936"/>
              <a:gd name="connsiteX1-67" fmla="*/ 1645464 w 1645464"/>
              <a:gd name="connsiteY1-68" fmla="*/ 1533490 h 2627936"/>
              <a:gd name="connsiteX2-69" fmla="*/ 0 w 1645464"/>
              <a:gd name="connsiteY2-70" fmla="*/ 0 h 2627936"/>
              <a:gd name="connsiteX3-71" fmla="*/ 976382 w 1645464"/>
              <a:gd name="connsiteY3-72" fmla="*/ 2627936 h 2627936"/>
              <a:gd name="connsiteX0-73" fmla="*/ 1093110 w 1762192"/>
              <a:gd name="connsiteY0-74" fmla="*/ 2542497 h 2542497"/>
              <a:gd name="connsiteX1-75" fmla="*/ 1762192 w 1762192"/>
              <a:gd name="connsiteY1-76" fmla="*/ 1448051 h 2542497"/>
              <a:gd name="connsiteX2-77" fmla="*/ 0 w 1762192"/>
              <a:gd name="connsiteY2-78" fmla="*/ 0 h 2542497"/>
              <a:gd name="connsiteX3-79" fmla="*/ 1093110 w 1762192"/>
              <a:gd name="connsiteY3-80" fmla="*/ 2542497 h 2542497"/>
              <a:gd name="connsiteX0-81" fmla="*/ 1326566 w 1762192"/>
              <a:gd name="connsiteY0-82" fmla="*/ 2613696 h 2613696"/>
              <a:gd name="connsiteX1-83" fmla="*/ 1762192 w 1762192"/>
              <a:gd name="connsiteY1-84" fmla="*/ 1448051 h 2613696"/>
              <a:gd name="connsiteX2-85" fmla="*/ 0 w 1762192"/>
              <a:gd name="connsiteY2-86" fmla="*/ 0 h 2613696"/>
              <a:gd name="connsiteX3-87" fmla="*/ 1326566 w 1762192"/>
              <a:gd name="connsiteY3-88" fmla="*/ 2613696 h 2613696"/>
            </a:gdLst>
            <a:ahLst/>
            <a:cxnLst>
              <a:cxn ang="0">
                <a:pos x="connsiteX0-1" y="connsiteY0-2"/>
              </a:cxn>
              <a:cxn ang="0">
                <a:pos x="connsiteX1-3" y="connsiteY1-4"/>
              </a:cxn>
              <a:cxn ang="0">
                <a:pos x="connsiteX2-5" y="connsiteY2-6"/>
              </a:cxn>
              <a:cxn ang="0">
                <a:pos x="connsiteX3-7" y="connsiteY3-8"/>
              </a:cxn>
            </a:cxnLst>
            <a:rect l="l" t="t" r="r" b="b"/>
            <a:pathLst>
              <a:path w="1762192" h="2613696">
                <a:moveTo>
                  <a:pt x="1326566" y="2613696"/>
                </a:moveTo>
                <a:lnTo>
                  <a:pt x="1762192" y="1448051"/>
                </a:lnTo>
                <a:lnTo>
                  <a:pt x="0" y="0"/>
                </a:lnTo>
                <a:lnTo>
                  <a:pt x="1326566" y="2613696"/>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6" name="等腰三角形 5"/>
          <p:cNvSpPr/>
          <p:nvPr/>
        </p:nvSpPr>
        <p:spPr>
          <a:xfrm rot="19356855">
            <a:off x="447226" y="306844"/>
            <a:ext cx="538156" cy="304273"/>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3746498"/>
              <a:gd name="connsiteY0-26" fmla="*/ 1879600 h 3424350"/>
              <a:gd name="connsiteX1-27" fmla="*/ 3746500 w 3746498"/>
              <a:gd name="connsiteY1-28" fmla="*/ 0 h 3424350"/>
              <a:gd name="connsiteX2-29" fmla="*/ 3732084 w 3746498"/>
              <a:gd name="connsiteY2-30" fmla="*/ 3424348 h 3424350"/>
              <a:gd name="connsiteX3-31" fmla="*/ 0 w 3746498"/>
              <a:gd name="connsiteY3-32" fmla="*/ 1879600 h 3424350"/>
              <a:gd name="connsiteX0-33" fmla="*/ 0 w 3746498"/>
              <a:gd name="connsiteY0-34" fmla="*/ 1879600 h 3424350"/>
              <a:gd name="connsiteX1-35" fmla="*/ 3746500 w 3746498"/>
              <a:gd name="connsiteY1-36" fmla="*/ 0 h 3424350"/>
              <a:gd name="connsiteX2-37" fmla="*/ 3732084 w 3746498"/>
              <a:gd name="connsiteY2-38" fmla="*/ 3424348 h 3424350"/>
              <a:gd name="connsiteX3-39" fmla="*/ 0 w 3746498"/>
              <a:gd name="connsiteY3-40" fmla="*/ 1879600 h 3424350"/>
              <a:gd name="connsiteX0-41" fmla="*/ 0 w 4270503"/>
              <a:gd name="connsiteY0-42" fmla="*/ 1879600 h 2511072"/>
              <a:gd name="connsiteX1-43" fmla="*/ 3746500 w 4270503"/>
              <a:gd name="connsiteY1-44" fmla="*/ 0 h 2511072"/>
              <a:gd name="connsiteX2-45" fmla="*/ 4270432 w 4270503"/>
              <a:gd name="connsiteY2-46" fmla="*/ 2511075 h 2511072"/>
              <a:gd name="connsiteX3-47" fmla="*/ 0 w 4270503"/>
              <a:gd name="connsiteY3-48" fmla="*/ 1879600 h 2511072"/>
              <a:gd name="connsiteX0-49" fmla="*/ 1 w 2283684"/>
              <a:gd name="connsiteY0-50" fmla="*/ 2919045 h 2919038"/>
              <a:gd name="connsiteX1-51" fmla="*/ 1759681 w 2283684"/>
              <a:gd name="connsiteY1-52" fmla="*/ 0 h 2919038"/>
              <a:gd name="connsiteX2-53" fmla="*/ 2283613 w 2283684"/>
              <a:gd name="connsiteY2-54" fmla="*/ 2511075 h 2919038"/>
              <a:gd name="connsiteX3-55" fmla="*/ 1 w 2283684"/>
              <a:gd name="connsiteY3-56" fmla="*/ 2919045 h 2919038"/>
              <a:gd name="connsiteX0-57" fmla="*/ 0 w 2296147"/>
              <a:gd name="connsiteY0-58" fmla="*/ 2137357 h 2511072"/>
              <a:gd name="connsiteX1-59" fmla="*/ 1772144 w 2296147"/>
              <a:gd name="connsiteY1-60" fmla="*/ 0 h 2511072"/>
              <a:gd name="connsiteX2-61" fmla="*/ 2296076 w 2296147"/>
              <a:gd name="connsiteY2-62" fmla="*/ 2511075 h 2511072"/>
              <a:gd name="connsiteX3-63" fmla="*/ 0 w 2296147"/>
              <a:gd name="connsiteY3-64" fmla="*/ 2137357 h 2511072"/>
              <a:gd name="connsiteX0-65" fmla="*/ 0 w 2460786"/>
              <a:gd name="connsiteY0-66" fmla="*/ 2137357 h 2512682"/>
              <a:gd name="connsiteX1-67" fmla="*/ 1772144 w 2460786"/>
              <a:gd name="connsiteY1-68" fmla="*/ 0 h 2512682"/>
              <a:gd name="connsiteX2-69" fmla="*/ 2296076 w 2460786"/>
              <a:gd name="connsiteY2-70" fmla="*/ 2511075 h 2512682"/>
              <a:gd name="connsiteX3-71" fmla="*/ 0 w 2460786"/>
              <a:gd name="connsiteY3-72" fmla="*/ 2137357 h 2512682"/>
              <a:gd name="connsiteX0-73" fmla="*/ 0 w 2296078"/>
              <a:gd name="connsiteY0-74" fmla="*/ 2137357 h 2511072"/>
              <a:gd name="connsiteX1-75" fmla="*/ 1772144 w 2296078"/>
              <a:gd name="connsiteY1-76" fmla="*/ 0 h 2511072"/>
              <a:gd name="connsiteX2-77" fmla="*/ 2296076 w 2296078"/>
              <a:gd name="connsiteY2-78" fmla="*/ 2511075 h 2511072"/>
              <a:gd name="connsiteX3-79" fmla="*/ 0 w 2296078"/>
              <a:gd name="connsiteY3-80" fmla="*/ 2137357 h 2511072"/>
              <a:gd name="connsiteX0-81" fmla="*/ 0 w 2296078"/>
              <a:gd name="connsiteY0-82" fmla="*/ 2137357 h 2511072"/>
              <a:gd name="connsiteX1-83" fmla="*/ 1772144 w 2296078"/>
              <a:gd name="connsiteY1-84" fmla="*/ 0 h 2511072"/>
              <a:gd name="connsiteX2-85" fmla="*/ 2296076 w 2296078"/>
              <a:gd name="connsiteY2-86" fmla="*/ 2511075 h 2511072"/>
              <a:gd name="connsiteX3-87" fmla="*/ 0 w 2296078"/>
              <a:gd name="connsiteY3-88" fmla="*/ 2137357 h 2511072"/>
              <a:gd name="connsiteX0-89" fmla="*/ 0 w 2398508"/>
              <a:gd name="connsiteY0-90" fmla="*/ 2137357 h 2137356"/>
              <a:gd name="connsiteX1-91" fmla="*/ 1772144 w 2398508"/>
              <a:gd name="connsiteY1-92" fmla="*/ 0 h 2137356"/>
              <a:gd name="connsiteX2-93" fmla="*/ 2398507 w 2398508"/>
              <a:gd name="connsiteY2-94" fmla="*/ 1037291 h 2137356"/>
              <a:gd name="connsiteX3-95" fmla="*/ 0 w 2398508"/>
              <a:gd name="connsiteY3-96" fmla="*/ 2137357 h 2137356"/>
              <a:gd name="connsiteX0-97" fmla="*/ 0 w 770411"/>
              <a:gd name="connsiteY0-98" fmla="*/ 3328587 h 3328589"/>
              <a:gd name="connsiteX1-99" fmla="*/ 144047 w 770411"/>
              <a:gd name="connsiteY1-100" fmla="*/ 0 h 3328589"/>
              <a:gd name="connsiteX2-101" fmla="*/ 770410 w 770411"/>
              <a:gd name="connsiteY2-102" fmla="*/ 1037291 h 3328589"/>
              <a:gd name="connsiteX3-103" fmla="*/ 0 w 770411"/>
              <a:gd name="connsiteY3-104" fmla="*/ 3328587 h 3328589"/>
              <a:gd name="connsiteX0-105" fmla="*/ 1 w 1847386"/>
              <a:gd name="connsiteY0-106" fmla="*/ 1808113 h 1808114"/>
              <a:gd name="connsiteX1-107" fmla="*/ 1221022 w 1847386"/>
              <a:gd name="connsiteY1-108" fmla="*/ 0 h 1808114"/>
              <a:gd name="connsiteX2-109" fmla="*/ 1847385 w 1847386"/>
              <a:gd name="connsiteY2-110" fmla="*/ 1037291 h 1808114"/>
              <a:gd name="connsiteX3-111" fmla="*/ 1 w 1847386"/>
              <a:gd name="connsiteY3-112" fmla="*/ 1808113 h 1808114"/>
              <a:gd name="connsiteX0-113" fmla="*/ 0 w 1837261"/>
              <a:gd name="connsiteY0-114" fmla="*/ 2016730 h 2016731"/>
              <a:gd name="connsiteX1-115" fmla="*/ 1210897 w 1837261"/>
              <a:gd name="connsiteY1-116" fmla="*/ 0 h 2016731"/>
              <a:gd name="connsiteX2-117" fmla="*/ 1837260 w 1837261"/>
              <a:gd name="connsiteY2-118" fmla="*/ 1037291 h 2016731"/>
              <a:gd name="connsiteX3-119" fmla="*/ 0 w 1837261"/>
              <a:gd name="connsiteY3-120" fmla="*/ 2016730 h 2016731"/>
              <a:gd name="connsiteX0-121" fmla="*/ 0 w 1930651"/>
              <a:gd name="connsiteY0-122" fmla="*/ 2016730 h 2016731"/>
              <a:gd name="connsiteX1-123" fmla="*/ 1210897 w 1930651"/>
              <a:gd name="connsiteY1-124" fmla="*/ 0 h 2016731"/>
              <a:gd name="connsiteX2-125" fmla="*/ 1930651 w 1930651"/>
              <a:gd name="connsiteY2-126" fmla="*/ 1023405 h 2016731"/>
              <a:gd name="connsiteX3-127" fmla="*/ 0 w 1930651"/>
              <a:gd name="connsiteY3-128" fmla="*/ 2016730 h 2016731"/>
              <a:gd name="connsiteX0-129" fmla="*/ 0 w 1930651"/>
              <a:gd name="connsiteY0-130" fmla="*/ 2016730 h 2016731"/>
              <a:gd name="connsiteX1-131" fmla="*/ 1210897 w 1930651"/>
              <a:gd name="connsiteY1-132" fmla="*/ 0 h 2016731"/>
              <a:gd name="connsiteX2-133" fmla="*/ 1930651 w 1930651"/>
              <a:gd name="connsiteY2-134" fmla="*/ 1023405 h 2016731"/>
              <a:gd name="connsiteX3-135" fmla="*/ 0 w 1930651"/>
              <a:gd name="connsiteY3-136" fmla="*/ 2016730 h 2016731"/>
              <a:gd name="connsiteX0-137" fmla="*/ 0 w 1930651"/>
              <a:gd name="connsiteY0-138" fmla="*/ 2016730 h 2016731"/>
              <a:gd name="connsiteX1-139" fmla="*/ 1210897 w 1930651"/>
              <a:gd name="connsiteY1-140" fmla="*/ 0 h 2016731"/>
              <a:gd name="connsiteX2-141" fmla="*/ 1930651 w 1930651"/>
              <a:gd name="connsiteY2-142" fmla="*/ 1023405 h 2016731"/>
              <a:gd name="connsiteX3-143" fmla="*/ 0 w 1930651"/>
              <a:gd name="connsiteY3-144" fmla="*/ 2016730 h 2016731"/>
            </a:gdLst>
            <a:ahLst/>
            <a:cxnLst>
              <a:cxn ang="0">
                <a:pos x="connsiteX0-1" y="connsiteY0-2"/>
              </a:cxn>
              <a:cxn ang="0">
                <a:pos x="connsiteX1-3" y="connsiteY1-4"/>
              </a:cxn>
              <a:cxn ang="0">
                <a:pos x="connsiteX2-5" y="connsiteY2-6"/>
              </a:cxn>
              <a:cxn ang="0">
                <a:pos x="connsiteX3-7" y="connsiteY3-8"/>
              </a:cxn>
            </a:cxnLst>
            <a:rect l="l" t="t" r="r" b="b"/>
            <a:pathLst>
              <a:path w="1930651" h="2016731">
                <a:moveTo>
                  <a:pt x="0" y="2016730"/>
                </a:moveTo>
                <a:lnTo>
                  <a:pt x="1210897" y="0"/>
                </a:lnTo>
                <a:cubicBezTo>
                  <a:pt x="1723167" y="755635"/>
                  <a:pt x="1567308" y="563928"/>
                  <a:pt x="1930651" y="1023405"/>
                </a:cubicBezTo>
                <a:lnTo>
                  <a:pt x="0" y="2016730"/>
                </a:lnTo>
                <a:close/>
              </a:path>
            </a:pathLst>
          </a:custGeom>
          <a:solidFill>
            <a:schemeClr val="accent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等腰三角形 5"/>
          <p:cNvSpPr/>
          <p:nvPr/>
        </p:nvSpPr>
        <p:spPr>
          <a:xfrm rot="12786587">
            <a:off x="9553124" y="3779819"/>
            <a:ext cx="3007845" cy="4888223"/>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 name="connsiteX0-57" fmla="*/ 0 w 1127991"/>
              <a:gd name="connsiteY0-58" fmla="*/ 4719783 h 4719783"/>
              <a:gd name="connsiteX1-59" fmla="*/ 669082 w 1127991"/>
              <a:gd name="connsiteY1-60" fmla="*/ 3625337 h 4719783"/>
              <a:gd name="connsiteX2-61" fmla="*/ 1127991 w 1127991"/>
              <a:gd name="connsiteY2-62" fmla="*/ 0 h 4719783"/>
              <a:gd name="connsiteX3-63" fmla="*/ 0 w 1127991"/>
              <a:gd name="connsiteY3-64" fmla="*/ 4719783 h 4719783"/>
              <a:gd name="connsiteX0-65" fmla="*/ 976382 w 1645464"/>
              <a:gd name="connsiteY0-66" fmla="*/ 2627936 h 2627936"/>
              <a:gd name="connsiteX1-67" fmla="*/ 1645464 w 1645464"/>
              <a:gd name="connsiteY1-68" fmla="*/ 1533490 h 2627936"/>
              <a:gd name="connsiteX2-69" fmla="*/ 0 w 1645464"/>
              <a:gd name="connsiteY2-70" fmla="*/ 0 h 2627936"/>
              <a:gd name="connsiteX3-71" fmla="*/ 976382 w 1645464"/>
              <a:gd name="connsiteY3-72" fmla="*/ 2627936 h 2627936"/>
              <a:gd name="connsiteX0-73" fmla="*/ 1093110 w 1762192"/>
              <a:gd name="connsiteY0-74" fmla="*/ 2542497 h 2542497"/>
              <a:gd name="connsiteX1-75" fmla="*/ 1762192 w 1762192"/>
              <a:gd name="connsiteY1-76" fmla="*/ 1448051 h 2542497"/>
              <a:gd name="connsiteX2-77" fmla="*/ 0 w 1762192"/>
              <a:gd name="connsiteY2-78" fmla="*/ 0 h 2542497"/>
              <a:gd name="connsiteX3-79" fmla="*/ 1093110 w 1762192"/>
              <a:gd name="connsiteY3-80" fmla="*/ 2542497 h 2542497"/>
              <a:gd name="connsiteX0-81" fmla="*/ 1326566 w 1762192"/>
              <a:gd name="connsiteY0-82" fmla="*/ 2613696 h 2613696"/>
              <a:gd name="connsiteX1-83" fmla="*/ 1762192 w 1762192"/>
              <a:gd name="connsiteY1-84" fmla="*/ 1448051 h 2613696"/>
              <a:gd name="connsiteX2-85" fmla="*/ 0 w 1762192"/>
              <a:gd name="connsiteY2-86" fmla="*/ 0 h 2613696"/>
              <a:gd name="connsiteX3-87" fmla="*/ 1326566 w 1762192"/>
              <a:gd name="connsiteY3-88" fmla="*/ 2613696 h 2613696"/>
              <a:gd name="connsiteX0-89" fmla="*/ 1326566 w 1927744"/>
              <a:gd name="connsiteY0-90" fmla="*/ 2613696 h 2613696"/>
              <a:gd name="connsiteX1-91" fmla="*/ 1927744 w 1927744"/>
              <a:gd name="connsiteY1-92" fmla="*/ 1440019 h 2613696"/>
              <a:gd name="connsiteX2-93" fmla="*/ 0 w 1927744"/>
              <a:gd name="connsiteY2-94" fmla="*/ 0 h 2613696"/>
              <a:gd name="connsiteX3-95" fmla="*/ 1326566 w 1927744"/>
              <a:gd name="connsiteY3-96" fmla="*/ 2613696 h 2613696"/>
              <a:gd name="connsiteX0-97" fmla="*/ 1020016 w 1621194"/>
              <a:gd name="connsiteY0-98" fmla="*/ 2892683 h 2892683"/>
              <a:gd name="connsiteX1-99" fmla="*/ 1621194 w 1621194"/>
              <a:gd name="connsiteY1-100" fmla="*/ 1719006 h 2892683"/>
              <a:gd name="connsiteX2-101" fmla="*/ 0 w 1621194"/>
              <a:gd name="connsiteY2-102" fmla="*/ 0 h 2892683"/>
              <a:gd name="connsiteX3-103" fmla="*/ 1020016 w 1621194"/>
              <a:gd name="connsiteY3-104" fmla="*/ 2892683 h 2892683"/>
            </a:gdLst>
            <a:ahLst/>
            <a:cxnLst>
              <a:cxn ang="0">
                <a:pos x="connsiteX0-1" y="connsiteY0-2"/>
              </a:cxn>
              <a:cxn ang="0">
                <a:pos x="connsiteX1-3" y="connsiteY1-4"/>
              </a:cxn>
              <a:cxn ang="0">
                <a:pos x="connsiteX2-5" y="connsiteY2-6"/>
              </a:cxn>
              <a:cxn ang="0">
                <a:pos x="connsiteX3-7" y="connsiteY3-8"/>
              </a:cxn>
            </a:cxnLst>
            <a:rect l="l" t="t" r="r" b="b"/>
            <a:pathLst>
              <a:path w="1621194" h="2892683">
                <a:moveTo>
                  <a:pt x="1020016" y="2892683"/>
                </a:moveTo>
                <a:lnTo>
                  <a:pt x="1621194" y="1719006"/>
                </a:lnTo>
                <a:lnTo>
                  <a:pt x="0" y="0"/>
                </a:lnTo>
                <a:lnTo>
                  <a:pt x="1020016" y="2892683"/>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9" name="等腰三角形 5"/>
          <p:cNvSpPr/>
          <p:nvPr/>
        </p:nvSpPr>
        <p:spPr>
          <a:xfrm rot="20505188">
            <a:off x="3378112" y="3699261"/>
            <a:ext cx="1063249" cy="1329954"/>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 name="connsiteX0-57" fmla="*/ 0 w 1127991"/>
              <a:gd name="connsiteY0-58" fmla="*/ 4719783 h 4719783"/>
              <a:gd name="connsiteX1-59" fmla="*/ 669082 w 1127991"/>
              <a:gd name="connsiteY1-60" fmla="*/ 3625337 h 4719783"/>
              <a:gd name="connsiteX2-61" fmla="*/ 1127991 w 1127991"/>
              <a:gd name="connsiteY2-62" fmla="*/ 0 h 4719783"/>
              <a:gd name="connsiteX3-63" fmla="*/ 0 w 1127991"/>
              <a:gd name="connsiteY3-64" fmla="*/ 4719783 h 4719783"/>
              <a:gd name="connsiteX0-65" fmla="*/ 976382 w 1645464"/>
              <a:gd name="connsiteY0-66" fmla="*/ 2627936 h 2627936"/>
              <a:gd name="connsiteX1-67" fmla="*/ 1645464 w 1645464"/>
              <a:gd name="connsiteY1-68" fmla="*/ 1533490 h 2627936"/>
              <a:gd name="connsiteX2-69" fmla="*/ 0 w 1645464"/>
              <a:gd name="connsiteY2-70" fmla="*/ 0 h 2627936"/>
              <a:gd name="connsiteX3-71" fmla="*/ 976382 w 1645464"/>
              <a:gd name="connsiteY3-72" fmla="*/ 2627936 h 2627936"/>
              <a:gd name="connsiteX0-73" fmla="*/ 1093110 w 1762192"/>
              <a:gd name="connsiteY0-74" fmla="*/ 2542497 h 2542497"/>
              <a:gd name="connsiteX1-75" fmla="*/ 1762192 w 1762192"/>
              <a:gd name="connsiteY1-76" fmla="*/ 1448051 h 2542497"/>
              <a:gd name="connsiteX2-77" fmla="*/ 0 w 1762192"/>
              <a:gd name="connsiteY2-78" fmla="*/ 0 h 2542497"/>
              <a:gd name="connsiteX3-79" fmla="*/ 1093110 w 1762192"/>
              <a:gd name="connsiteY3-80" fmla="*/ 2542497 h 2542497"/>
              <a:gd name="connsiteX0-81" fmla="*/ 1326566 w 1762192"/>
              <a:gd name="connsiteY0-82" fmla="*/ 2613696 h 2613696"/>
              <a:gd name="connsiteX1-83" fmla="*/ 1762192 w 1762192"/>
              <a:gd name="connsiteY1-84" fmla="*/ 1448051 h 2613696"/>
              <a:gd name="connsiteX2-85" fmla="*/ 0 w 1762192"/>
              <a:gd name="connsiteY2-86" fmla="*/ 0 h 2613696"/>
              <a:gd name="connsiteX3-87" fmla="*/ 1326566 w 1762192"/>
              <a:gd name="connsiteY3-88" fmla="*/ 2613696 h 2613696"/>
              <a:gd name="connsiteX0-89" fmla="*/ 831195 w 1266821"/>
              <a:gd name="connsiteY0-90" fmla="*/ 1534814 h 1534814"/>
              <a:gd name="connsiteX1-91" fmla="*/ 1266821 w 1266821"/>
              <a:gd name="connsiteY1-92" fmla="*/ 369169 h 1534814"/>
              <a:gd name="connsiteX2-93" fmla="*/ -1 w 1266821"/>
              <a:gd name="connsiteY2-94" fmla="*/ 0 h 1534814"/>
              <a:gd name="connsiteX3-95" fmla="*/ 831195 w 1266821"/>
              <a:gd name="connsiteY3-96" fmla="*/ 1534814 h 1534814"/>
              <a:gd name="connsiteX0-97" fmla="*/ 996994 w 1432620"/>
              <a:gd name="connsiteY0-98" fmla="*/ 2119578 h 2119578"/>
              <a:gd name="connsiteX1-99" fmla="*/ 1432620 w 1432620"/>
              <a:gd name="connsiteY1-100" fmla="*/ 953933 h 2119578"/>
              <a:gd name="connsiteX2-101" fmla="*/ 1 w 1432620"/>
              <a:gd name="connsiteY2-102" fmla="*/ 0 h 2119578"/>
              <a:gd name="connsiteX3-103" fmla="*/ 996994 w 1432620"/>
              <a:gd name="connsiteY3-104" fmla="*/ 2119578 h 2119578"/>
              <a:gd name="connsiteX0-105" fmla="*/ 425654 w 1432619"/>
              <a:gd name="connsiteY0-106" fmla="*/ 1350536 h 1350536"/>
              <a:gd name="connsiteX1-107" fmla="*/ 1432619 w 1432619"/>
              <a:gd name="connsiteY1-108" fmla="*/ 953933 h 1350536"/>
              <a:gd name="connsiteX2-109" fmla="*/ 0 w 1432619"/>
              <a:gd name="connsiteY2-110" fmla="*/ 0 h 1350536"/>
              <a:gd name="connsiteX3-111" fmla="*/ 425654 w 1432619"/>
              <a:gd name="connsiteY3-112" fmla="*/ 1350536 h 1350536"/>
              <a:gd name="connsiteX0-113" fmla="*/ 1042678 w 1432619"/>
              <a:gd name="connsiteY0-114" fmla="*/ 1967444 h 1967444"/>
              <a:gd name="connsiteX1-115" fmla="*/ 1432619 w 1432619"/>
              <a:gd name="connsiteY1-116" fmla="*/ 953933 h 1967444"/>
              <a:gd name="connsiteX2-117" fmla="*/ 0 w 1432619"/>
              <a:gd name="connsiteY2-118" fmla="*/ 0 h 1967444"/>
              <a:gd name="connsiteX3-119" fmla="*/ 1042678 w 1432619"/>
              <a:gd name="connsiteY3-120" fmla="*/ 1967444 h 1967444"/>
            </a:gdLst>
            <a:ahLst/>
            <a:cxnLst>
              <a:cxn ang="0">
                <a:pos x="connsiteX0-1" y="connsiteY0-2"/>
              </a:cxn>
              <a:cxn ang="0">
                <a:pos x="connsiteX1-3" y="connsiteY1-4"/>
              </a:cxn>
              <a:cxn ang="0">
                <a:pos x="connsiteX2-5" y="connsiteY2-6"/>
              </a:cxn>
              <a:cxn ang="0">
                <a:pos x="connsiteX3-7" y="connsiteY3-8"/>
              </a:cxn>
            </a:cxnLst>
            <a:rect l="l" t="t" r="r" b="b"/>
            <a:pathLst>
              <a:path w="1432619" h="1967444">
                <a:moveTo>
                  <a:pt x="1042678" y="1967444"/>
                </a:moveTo>
                <a:lnTo>
                  <a:pt x="1432619" y="953933"/>
                </a:lnTo>
                <a:lnTo>
                  <a:pt x="0" y="0"/>
                </a:lnTo>
                <a:lnTo>
                  <a:pt x="1042678" y="1967444"/>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10" name="等腰三角形 5"/>
          <p:cNvSpPr/>
          <p:nvPr/>
        </p:nvSpPr>
        <p:spPr>
          <a:xfrm rot="4038334">
            <a:off x="-1179432" y="3656049"/>
            <a:ext cx="2190917" cy="1482120"/>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 name="connsiteX0-57" fmla="*/ 0 w 1127991"/>
              <a:gd name="connsiteY0-58" fmla="*/ 4719783 h 4719783"/>
              <a:gd name="connsiteX1-59" fmla="*/ 669082 w 1127991"/>
              <a:gd name="connsiteY1-60" fmla="*/ 3625337 h 4719783"/>
              <a:gd name="connsiteX2-61" fmla="*/ 1127991 w 1127991"/>
              <a:gd name="connsiteY2-62" fmla="*/ 0 h 4719783"/>
              <a:gd name="connsiteX3-63" fmla="*/ 0 w 1127991"/>
              <a:gd name="connsiteY3-64" fmla="*/ 4719783 h 4719783"/>
              <a:gd name="connsiteX0-65" fmla="*/ 976382 w 1645464"/>
              <a:gd name="connsiteY0-66" fmla="*/ 2627936 h 2627936"/>
              <a:gd name="connsiteX1-67" fmla="*/ 1645464 w 1645464"/>
              <a:gd name="connsiteY1-68" fmla="*/ 1533490 h 2627936"/>
              <a:gd name="connsiteX2-69" fmla="*/ 0 w 1645464"/>
              <a:gd name="connsiteY2-70" fmla="*/ 0 h 2627936"/>
              <a:gd name="connsiteX3-71" fmla="*/ 976382 w 1645464"/>
              <a:gd name="connsiteY3-72" fmla="*/ 2627936 h 2627936"/>
              <a:gd name="connsiteX0-73" fmla="*/ 1093110 w 1762192"/>
              <a:gd name="connsiteY0-74" fmla="*/ 2542497 h 2542497"/>
              <a:gd name="connsiteX1-75" fmla="*/ 1762192 w 1762192"/>
              <a:gd name="connsiteY1-76" fmla="*/ 1448051 h 2542497"/>
              <a:gd name="connsiteX2-77" fmla="*/ 0 w 1762192"/>
              <a:gd name="connsiteY2-78" fmla="*/ 0 h 2542497"/>
              <a:gd name="connsiteX3-79" fmla="*/ 1093110 w 1762192"/>
              <a:gd name="connsiteY3-80" fmla="*/ 2542497 h 2542497"/>
              <a:gd name="connsiteX0-81" fmla="*/ 1326566 w 1762192"/>
              <a:gd name="connsiteY0-82" fmla="*/ 2613696 h 2613696"/>
              <a:gd name="connsiteX1-83" fmla="*/ 1762192 w 1762192"/>
              <a:gd name="connsiteY1-84" fmla="*/ 1448051 h 2613696"/>
              <a:gd name="connsiteX2-85" fmla="*/ 0 w 1762192"/>
              <a:gd name="connsiteY2-86" fmla="*/ 0 h 2613696"/>
              <a:gd name="connsiteX3-87" fmla="*/ 1326566 w 1762192"/>
              <a:gd name="connsiteY3-88" fmla="*/ 2613696 h 2613696"/>
              <a:gd name="connsiteX0-89" fmla="*/ 831195 w 1266821"/>
              <a:gd name="connsiteY0-90" fmla="*/ 1534814 h 1534814"/>
              <a:gd name="connsiteX1-91" fmla="*/ 1266821 w 1266821"/>
              <a:gd name="connsiteY1-92" fmla="*/ 369169 h 1534814"/>
              <a:gd name="connsiteX2-93" fmla="*/ -1 w 1266821"/>
              <a:gd name="connsiteY2-94" fmla="*/ 0 h 1534814"/>
              <a:gd name="connsiteX3-95" fmla="*/ 831195 w 1266821"/>
              <a:gd name="connsiteY3-96" fmla="*/ 1534814 h 1534814"/>
              <a:gd name="connsiteX0-97" fmla="*/ 996994 w 1432620"/>
              <a:gd name="connsiteY0-98" fmla="*/ 2119578 h 2119578"/>
              <a:gd name="connsiteX1-99" fmla="*/ 1432620 w 1432620"/>
              <a:gd name="connsiteY1-100" fmla="*/ 953933 h 2119578"/>
              <a:gd name="connsiteX2-101" fmla="*/ 1 w 1432620"/>
              <a:gd name="connsiteY2-102" fmla="*/ 0 h 2119578"/>
              <a:gd name="connsiteX3-103" fmla="*/ 996994 w 1432620"/>
              <a:gd name="connsiteY3-104" fmla="*/ 2119578 h 2119578"/>
              <a:gd name="connsiteX0-105" fmla="*/ 425654 w 1432619"/>
              <a:gd name="connsiteY0-106" fmla="*/ 1350536 h 1350536"/>
              <a:gd name="connsiteX1-107" fmla="*/ 1432619 w 1432619"/>
              <a:gd name="connsiteY1-108" fmla="*/ 953933 h 1350536"/>
              <a:gd name="connsiteX2-109" fmla="*/ 0 w 1432619"/>
              <a:gd name="connsiteY2-110" fmla="*/ 0 h 1350536"/>
              <a:gd name="connsiteX3-111" fmla="*/ 425654 w 1432619"/>
              <a:gd name="connsiteY3-112" fmla="*/ 1350536 h 1350536"/>
              <a:gd name="connsiteX0-113" fmla="*/ 1042678 w 1432619"/>
              <a:gd name="connsiteY0-114" fmla="*/ 1967444 h 1967444"/>
              <a:gd name="connsiteX1-115" fmla="*/ 1432619 w 1432619"/>
              <a:gd name="connsiteY1-116" fmla="*/ 953933 h 1967444"/>
              <a:gd name="connsiteX2-117" fmla="*/ 0 w 1432619"/>
              <a:gd name="connsiteY2-118" fmla="*/ 0 h 1967444"/>
              <a:gd name="connsiteX3-119" fmla="*/ 1042678 w 1432619"/>
              <a:gd name="connsiteY3-120" fmla="*/ 1967444 h 1967444"/>
              <a:gd name="connsiteX0-121" fmla="*/ 1042678 w 2952036"/>
              <a:gd name="connsiteY0-122" fmla="*/ 1967444 h 1967444"/>
              <a:gd name="connsiteX1-123" fmla="*/ 2952036 w 2952036"/>
              <a:gd name="connsiteY1-124" fmla="*/ 1592915 h 1967444"/>
              <a:gd name="connsiteX2-125" fmla="*/ 0 w 2952036"/>
              <a:gd name="connsiteY2-126" fmla="*/ 0 h 1967444"/>
              <a:gd name="connsiteX3-127" fmla="*/ 1042678 w 2952036"/>
              <a:gd name="connsiteY3-128" fmla="*/ 1967444 h 1967444"/>
              <a:gd name="connsiteX0-129" fmla="*/ 2256781 w 2952036"/>
              <a:gd name="connsiteY0-130" fmla="*/ 2192548 h 2192548"/>
              <a:gd name="connsiteX1-131" fmla="*/ 2952036 w 2952036"/>
              <a:gd name="connsiteY1-132" fmla="*/ 1592915 h 2192548"/>
              <a:gd name="connsiteX2-133" fmla="*/ 0 w 2952036"/>
              <a:gd name="connsiteY2-134" fmla="*/ 0 h 2192548"/>
              <a:gd name="connsiteX3-135" fmla="*/ 2256781 w 2952036"/>
              <a:gd name="connsiteY3-136" fmla="*/ 2192548 h 2192548"/>
            </a:gdLst>
            <a:ahLst/>
            <a:cxnLst>
              <a:cxn ang="0">
                <a:pos x="connsiteX0-1" y="connsiteY0-2"/>
              </a:cxn>
              <a:cxn ang="0">
                <a:pos x="connsiteX1-3" y="connsiteY1-4"/>
              </a:cxn>
              <a:cxn ang="0">
                <a:pos x="connsiteX2-5" y="connsiteY2-6"/>
              </a:cxn>
              <a:cxn ang="0">
                <a:pos x="connsiteX3-7" y="connsiteY3-8"/>
              </a:cxn>
            </a:cxnLst>
            <a:rect l="l" t="t" r="r" b="b"/>
            <a:pathLst>
              <a:path w="2952036" h="2192548">
                <a:moveTo>
                  <a:pt x="2256781" y="2192548"/>
                </a:moveTo>
                <a:lnTo>
                  <a:pt x="2952036" y="1592915"/>
                </a:lnTo>
                <a:lnTo>
                  <a:pt x="0" y="0"/>
                </a:lnTo>
                <a:lnTo>
                  <a:pt x="2256781" y="2192548"/>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grpSp>
        <p:nvGrpSpPr>
          <p:cNvPr id="41" name="组合 40"/>
          <p:cNvGrpSpPr/>
          <p:nvPr/>
        </p:nvGrpSpPr>
        <p:grpSpPr>
          <a:xfrm>
            <a:off x="2567769" y="1928583"/>
            <a:ext cx="671712" cy="671712"/>
            <a:chOff x="4225754" y="1305648"/>
            <a:chExt cx="671712" cy="671712"/>
          </a:xfrm>
        </p:grpSpPr>
        <p:sp>
          <p:nvSpPr>
            <p:cNvPr id="12" name="椭圆 11"/>
            <p:cNvSpPr/>
            <p:nvPr/>
          </p:nvSpPr>
          <p:spPr>
            <a:xfrm>
              <a:off x="4225754" y="1305648"/>
              <a:ext cx="671712" cy="671712"/>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1" lang="zh-CN" altLang="en-US" sz="1800" b="0" i="0" u="none" strike="noStrike" kern="0" cap="none" spc="0" normalizeH="0" baseline="0" noProof="0">
                <a:ln>
                  <a:noFill/>
                </a:ln>
                <a:solidFill>
                  <a:sysClr val="windowText" lastClr="000000"/>
                </a:solidFill>
                <a:effectLst/>
                <a:uLnTx/>
                <a:uFillTx/>
              </a:endParaRPr>
            </a:p>
          </p:txBody>
        </p:sp>
        <p:grpSp>
          <p:nvGrpSpPr>
            <p:cNvPr id="13" name="组 6"/>
            <p:cNvGrpSpPr/>
            <p:nvPr/>
          </p:nvGrpSpPr>
          <p:grpSpPr>
            <a:xfrm>
              <a:off x="4353018" y="1455626"/>
              <a:ext cx="417183" cy="371755"/>
              <a:chOff x="4148138" y="2051050"/>
              <a:chExt cx="874713" cy="779463"/>
            </a:xfrm>
            <a:solidFill>
              <a:schemeClr val="bg1"/>
            </a:solidFill>
          </p:grpSpPr>
          <p:sp>
            <p:nvSpPr>
              <p:cNvPr id="14" name="Freeform 72"/>
              <p:cNvSpPr>
                <a:spLocks noEditPoints="1"/>
              </p:cNvSpPr>
              <p:nvPr/>
            </p:nvSpPr>
            <p:spPr bwMode="auto">
              <a:xfrm>
                <a:off x="4367213" y="2193925"/>
                <a:ext cx="655638" cy="563563"/>
              </a:xfrm>
              <a:custGeom>
                <a:avLst/>
                <a:gdLst>
                  <a:gd name="T0" fmla="*/ 295 w 313"/>
                  <a:gd name="T1" fmla="*/ 88 h 268"/>
                  <a:gd name="T2" fmla="*/ 282 w 313"/>
                  <a:gd name="T3" fmla="*/ 88 h 268"/>
                  <a:gd name="T4" fmla="*/ 298 w 313"/>
                  <a:gd name="T5" fmla="*/ 149 h 268"/>
                  <a:gd name="T6" fmla="*/ 273 w 313"/>
                  <a:gd name="T7" fmla="*/ 192 h 268"/>
                  <a:gd name="T8" fmla="*/ 24 w 313"/>
                  <a:gd name="T9" fmla="*/ 257 h 268"/>
                  <a:gd name="T10" fmla="*/ 21 w 313"/>
                  <a:gd name="T11" fmla="*/ 258 h 268"/>
                  <a:gd name="T12" fmla="*/ 37 w 313"/>
                  <a:gd name="T13" fmla="*/ 268 h 268"/>
                  <a:gd name="T14" fmla="*/ 295 w 313"/>
                  <a:gd name="T15" fmla="*/ 268 h 268"/>
                  <a:gd name="T16" fmla="*/ 313 w 313"/>
                  <a:gd name="T17" fmla="*/ 251 h 268"/>
                  <a:gd name="T18" fmla="*/ 313 w 313"/>
                  <a:gd name="T19" fmla="*/ 106 h 268"/>
                  <a:gd name="T20" fmla="*/ 295 w 313"/>
                  <a:gd name="T21" fmla="*/ 88 h 268"/>
                  <a:gd name="T22" fmla="*/ 292 w 313"/>
                  <a:gd name="T23" fmla="*/ 252 h 268"/>
                  <a:gd name="T24" fmla="*/ 158 w 313"/>
                  <a:gd name="T25" fmla="*/ 253 h 268"/>
                  <a:gd name="T26" fmla="*/ 153 w 313"/>
                  <a:gd name="T27" fmla="*/ 248 h 268"/>
                  <a:gd name="T28" fmla="*/ 158 w 313"/>
                  <a:gd name="T29" fmla="*/ 243 h 268"/>
                  <a:gd name="T30" fmla="*/ 292 w 313"/>
                  <a:gd name="T31" fmla="*/ 242 h 268"/>
                  <a:gd name="T32" fmla="*/ 297 w 313"/>
                  <a:gd name="T33" fmla="*/ 247 h 268"/>
                  <a:gd name="T34" fmla="*/ 292 w 313"/>
                  <a:gd name="T35" fmla="*/ 252 h 268"/>
                  <a:gd name="T36" fmla="*/ 282 w 313"/>
                  <a:gd name="T37" fmla="*/ 158 h 268"/>
                  <a:gd name="T38" fmla="*/ 281 w 313"/>
                  <a:gd name="T39" fmla="*/ 154 h 268"/>
                  <a:gd name="T40" fmla="*/ 245 w 313"/>
                  <a:gd name="T41" fmla="*/ 13 h 268"/>
                  <a:gd name="T42" fmla="*/ 228 w 313"/>
                  <a:gd name="T43" fmla="*/ 0 h 268"/>
                  <a:gd name="T44" fmla="*/ 223 w 313"/>
                  <a:gd name="T45" fmla="*/ 1 h 268"/>
                  <a:gd name="T46" fmla="*/ 210 w 313"/>
                  <a:gd name="T47" fmla="*/ 4 h 268"/>
                  <a:gd name="T48" fmla="*/ 241 w 313"/>
                  <a:gd name="T49" fmla="*/ 59 h 268"/>
                  <a:gd name="T50" fmla="*/ 227 w 313"/>
                  <a:gd name="T51" fmla="*/ 107 h 268"/>
                  <a:gd name="T52" fmla="*/ 2 w 313"/>
                  <a:gd name="T53" fmla="*/ 233 h 268"/>
                  <a:gd name="T54" fmla="*/ 0 w 313"/>
                  <a:gd name="T55" fmla="*/ 233 h 268"/>
                  <a:gd name="T56" fmla="*/ 15 w 313"/>
                  <a:gd name="T57" fmla="*/ 241 h 268"/>
                  <a:gd name="T58" fmla="*/ 19 w 313"/>
                  <a:gd name="T59" fmla="*/ 241 h 268"/>
                  <a:gd name="T60" fmla="*/ 269 w 313"/>
                  <a:gd name="T61" fmla="*/ 175 h 268"/>
                  <a:gd name="T62" fmla="*/ 282 w 313"/>
                  <a:gd name="T63" fmla="*/ 158 h 268"/>
                  <a:gd name="T64" fmla="*/ 259 w 313"/>
                  <a:gd name="T65" fmla="*/ 159 h 268"/>
                  <a:gd name="T66" fmla="*/ 131 w 313"/>
                  <a:gd name="T67" fmla="*/ 198 h 268"/>
                  <a:gd name="T68" fmla="*/ 125 w 313"/>
                  <a:gd name="T69" fmla="*/ 195 h 268"/>
                  <a:gd name="T70" fmla="*/ 128 w 313"/>
                  <a:gd name="T71" fmla="*/ 189 h 268"/>
                  <a:gd name="T72" fmla="*/ 256 w 313"/>
                  <a:gd name="T73" fmla="*/ 149 h 268"/>
                  <a:gd name="T74" fmla="*/ 263 w 313"/>
                  <a:gd name="T75" fmla="*/ 153 h 268"/>
                  <a:gd name="T76" fmla="*/ 259 w 313"/>
                  <a:gd name="T77" fmla="*/ 159 h 2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13" h="268">
                    <a:moveTo>
                      <a:pt x="295" y="88"/>
                    </a:moveTo>
                    <a:cubicBezTo>
                      <a:pt x="282" y="88"/>
                      <a:pt x="282" y="88"/>
                      <a:pt x="282" y="88"/>
                    </a:cubicBezTo>
                    <a:cubicBezTo>
                      <a:pt x="298" y="149"/>
                      <a:pt x="298" y="149"/>
                      <a:pt x="298" y="149"/>
                    </a:cubicBezTo>
                    <a:cubicBezTo>
                      <a:pt x="303" y="168"/>
                      <a:pt x="292" y="187"/>
                      <a:pt x="273" y="192"/>
                    </a:cubicBezTo>
                    <a:cubicBezTo>
                      <a:pt x="24" y="257"/>
                      <a:pt x="24" y="257"/>
                      <a:pt x="24" y="257"/>
                    </a:cubicBezTo>
                    <a:cubicBezTo>
                      <a:pt x="23" y="258"/>
                      <a:pt x="22" y="258"/>
                      <a:pt x="21" y="258"/>
                    </a:cubicBezTo>
                    <a:cubicBezTo>
                      <a:pt x="24" y="264"/>
                      <a:pt x="30" y="268"/>
                      <a:pt x="37" y="268"/>
                    </a:cubicBezTo>
                    <a:cubicBezTo>
                      <a:pt x="295" y="268"/>
                      <a:pt x="295" y="268"/>
                      <a:pt x="295" y="268"/>
                    </a:cubicBezTo>
                    <a:cubicBezTo>
                      <a:pt x="305" y="268"/>
                      <a:pt x="313" y="261"/>
                      <a:pt x="313" y="251"/>
                    </a:cubicBezTo>
                    <a:cubicBezTo>
                      <a:pt x="313" y="106"/>
                      <a:pt x="313" y="106"/>
                      <a:pt x="313" y="106"/>
                    </a:cubicBezTo>
                    <a:cubicBezTo>
                      <a:pt x="313" y="96"/>
                      <a:pt x="305" y="88"/>
                      <a:pt x="295" y="88"/>
                    </a:cubicBezTo>
                    <a:close/>
                    <a:moveTo>
                      <a:pt x="292" y="252"/>
                    </a:moveTo>
                    <a:cubicBezTo>
                      <a:pt x="158" y="253"/>
                      <a:pt x="158" y="253"/>
                      <a:pt x="158" y="253"/>
                    </a:cubicBezTo>
                    <a:cubicBezTo>
                      <a:pt x="155" y="253"/>
                      <a:pt x="153" y="251"/>
                      <a:pt x="153" y="248"/>
                    </a:cubicBezTo>
                    <a:cubicBezTo>
                      <a:pt x="153" y="245"/>
                      <a:pt x="155" y="243"/>
                      <a:pt x="158" y="243"/>
                    </a:cubicBezTo>
                    <a:cubicBezTo>
                      <a:pt x="292" y="242"/>
                      <a:pt x="292" y="242"/>
                      <a:pt x="292" y="242"/>
                    </a:cubicBezTo>
                    <a:cubicBezTo>
                      <a:pt x="295" y="242"/>
                      <a:pt x="297" y="245"/>
                      <a:pt x="297" y="247"/>
                    </a:cubicBezTo>
                    <a:cubicBezTo>
                      <a:pt x="297" y="250"/>
                      <a:pt x="295" y="252"/>
                      <a:pt x="292" y="252"/>
                    </a:cubicBezTo>
                    <a:close/>
                    <a:moveTo>
                      <a:pt x="282" y="158"/>
                    </a:moveTo>
                    <a:cubicBezTo>
                      <a:pt x="282" y="157"/>
                      <a:pt x="282" y="155"/>
                      <a:pt x="281" y="154"/>
                    </a:cubicBezTo>
                    <a:cubicBezTo>
                      <a:pt x="245" y="13"/>
                      <a:pt x="245" y="13"/>
                      <a:pt x="245" y="13"/>
                    </a:cubicBezTo>
                    <a:cubicBezTo>
                      <a:pt x="243" y="5"/>
                      <a:pt x="235" y="0"/>
                      <a:pt x="228" y="0"/>
                    </a:cubicBezTo>
                    <a:cubicBezTo>
                      <a:pt x="226" y="0"/>
                      <a:pt x="225" y="0"/>
                      <a:pt x="223" y="1"/>
                    </a:cubicBezTo>
                    <a:cubicBezTo>
                      <a:pt x="210" y="4"/>
                      <a:pt x="210" y="4"/>
                      <a:pt x="210" y="4"/>
                    </a:cubicBezTo>
                    <a:cubicBezTo>
                      <a:pt x="241" y="59"/>
                      <a:pt x="241" y="59"/>
                      <a:pt x="241" y="59"/>
                    </a:cubicBezTo>
                    <a:cubicBezTo>
                      <a:pt x="250" y="76"/>
                      <a:pt x="244" y="97"/>
                      <a:pt x="227" y="107"/>
                    </a:cubicBezTo>
                    <a:cubicBezTo>
                      <a:pt x="2" y="233"/>
                      <a:pt x="2" y="233"/>
                      <a:pt x="2" y="233"/>
                    </a:cubicBezTo>
                    <a:cubicBezTo>
                      <a:pt x="1" y="233"/>
                      <a:pt x="1" y="233"/>
                      <a:pt x="0" y="233"/>
                    </a:cubicBezTo>
                    <a:cubicBezTo>
                      <a:pt x="3" y="238"/>
                      <a:pt x="9" y="241"/>
                      <a:pt x="15" y="241"/>
                    </a:cubicBezTo>
                    <a:cubicBezTo>
                      <a:pt x="16" y="241"/>
                      <a:pt x="18" y="241"/>
                      <a:pt x="19" y="241"/>
                    </a:cubicBezTo>
                    <a:cubicBezTo>
                      <a:pt x="269" y="175"/>
                      <a:pt x="269" y="175"/>
                      <a:pt x="269" y="175"/>
                    </a:cubicBezTo>
                    <a:cubicBezTo>
                      <a:pt x="277" y="173"/>
                      <a:pt x="282" y="166"/>
                      <a:pt x="282" y="158"/>
                    </a:cubicBezTo>
                    <a:close/>
                    <a:moveTo>
                      <a:pt x="259" y="159"/>
                    </a:moveTo>
                    <a:cubicBezTo>
                      <a:pt x="131" y="198"/>
                      <a:pt x="131" y="198"/>
                      <a:pt x="131" y="198"/>
                    </a:cubicBezTo>
                    <a:cubicBezTo>
                      <a:pt x="129" y="199"/>
                      <a:pt x="126" y="198"/>
                      <a:pt x="125" y="195"/>
                    </a:cubicBezTo>
                    <a:cubicBezTo>
                      <a:pt x="124" y="192"/>
                      <a:pt x="126" y="190"/>
                      <a:pt x="128" y="189"/>
                    </a:cubicBezTo>
                    <a:cubicBezTo>
                      <a:pt x="256" y="149"/>
                      <a:pt x="256" y="149"/>
                      <a:pt x="256" y="149"/>
                    </a:cubicBezTo>
                    <a:cubicBezTo>
                      <a:pt x="259" y="149"/>
                      <a:pt x="262" y="150"/>
                      <a:pt x="263" y="153"/>
                    </a:cubicBezTo>
                    <a:cubicBezTo>
                      <a:pt x="263" y="155"/>
                      <a:pt x="262" y="158"/>
                      <a:pt x="259" y="15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5" name="Freeform 73"/>
              <p:cNvSpPr>
                <a:spLocks noEditPoints="1"/>
              </p:cNvSpPr>
              <p:nvPr/>
            </p:nvSpPr>
            <p:spPr bwMode="auto">
              <a:xfrm>
                <a:off x="4148138" y="2051050"/>
                <a:ext cx="874713" cy="779463"/>
              </a:xfrm>
              <a:custGeom>
                <a:avLst/>
                <a:gdLst>
                  <a:gd name="T0" fmla="*/ 141 w 417"/>
                  <a:gd name="T1" fmla="*/ 336 h 371"/>
                  <a:gd name="T2" fmla="*/ 124 w 417"/>
                  <a:gd name="T3" fmla="*/ 326 h 371"/>
                  <a:gd name="T4" fmla="*/ 141 w 417"/>
                  <a:gd name="T5" fmla="*/ 371 h 371"/>
                  <a:gd name="T6" fmla="*/ 417 w 417"/>
                  <a:gd name="T7" fmla="*/ 354 h 371"/>
                  <a:gd name="T8" fmla="*/ 399 w 417"/>
                  <a:gd name="T9" fmla="*/ 336 h 371"/>
                  <a:gd name="T10" fmla="*/ 329 w 417"/>
                  <a:gd name="T11" fmla="*/ 136 h 371"/>
                  <a:gd name="T12" fmla="*/ 243 w 417"/>
                  <a:gd name="T13" fmla="*/ 0 h 371"/>
                  <a:gd name="T14" fmla="*/ 9 w 417"/>
                  <a:gd name="T15" fmla="*/ 128 h 371"/>
                  <a:gd name="T16" fmla="*/ 3 w 417"/>
                  <a:gd name="T17" fmla="*/ 152 h 371"/>
                  <a:gd name="T18" fmla="*/ 89 w 417"/>
                  <a:gd name="T19" fmla="*/ 287 h 371"/>
                  <a:gd name="T20" fmla="*/ 323 w 417"/>
                  <a:gd name="T21" fmla="*/ 159 h 371"/>
                  <a:gd name="T22" fmla="*/ 111 w 417"/>
                  <a:gd name="T23" fmla="*/ 220 h 371"/>
                  <a:gd name="T24" fmla="*/ 57 w 417"/>
                  <a:gd name="T25" fmla="*/ 122 h 371"/>
                  <a:gd name="T26" fmla="*/ 111 w 417"/>
                  <a:gd name="T27" fmla="*/ 220 h 371"/>
                  <a:gd name="T28" fmla="*/ 190 w 417"/>
                  <a:gd name="T29" fmla="*/ 210 h 371"/>
                  <a:gd name="T30" fmla="*/ 185 w 417"/>
                  <a:gd name="T31" fmla="*/ 201 h 371"/>
                  <a:gd name="T32" fmla="*/ 309 w 417"/>
                  <a:gd name="T33" fmla="*/ 139 h 371"/>
                  <a:gd name="T34" fmla="*/ 86 w 417"/>
                  <a:gd name="T35" fmla="*/ 165 h 371"/>
                  <a:gd name="T36" fmla="*/ 79 w 417"/>
                  <a:gd name="T37" fmla="*/ 147 h 371"/>
                  <a:gd name="T38" fmla="*/ 92 w 417"/>
                  <a:gd name="T39" fmla="*/ 155 h 371"/>
                  <a:gd name="T40" fmla="*/ 82 w 417"/>
                  <a:gd name="T41" fmla="*/ 138 h 371"/>
                  <a:gd name="T42" fmla="*/ 64 w 417"/>
                  <a:gd name="T43" fmla="*/ 136 h 371"/>
                  <a:gd name="T44" fmla="*/ 57 w 417"/>
                  <a:gd name="T45" fmla="*/ 152 h 371"/>
                  <a:gd name="T46" fmla="*/ 71 w 417"/>
                  <a:gd name="T47" fmla="*/ 178 h 371"/>
                  <a:gd name="T48" fmla="*/ 92 w 417"/>
                  <a:gd name="T49" fmla="*/ 195 h 371"/>
                  <a:gd name="T50" fmla="*/ 76 w 417"/>
                  <a:gd name="T51" fmla="*/ 188 h 371"/>
                  <a:gd name="T52" fmla="*/ 97 w 417"/>
                  <a:gd name="T53" fmla="*/ 204 h 371"/>
                  <a:gd name="T54" fmla="*/ 104 w 417"/>
                  <a:gd name="T55" fmla="*/ 207 h 371"/>
                  <a:gd name="T56" fmla="*/ 105 w 417"/>
                  <a:gd name="T57" fmla="*/ 199 h 371"/>
                  <a:gd name="T58" fmla="*/ 86 w 417"/>
                  <a:gd name="T59" fmla="*/ 165 h 371"/>
                  <a:gd name="T60" fmla="*/ 68 w 417"/>
                  <a:gd name="T61" fmla="*/ 163 h 371"/>
                  <a:gd name="T62" fmla="*/ 77 w 417"/>
                  <a:gd name="T63" fmla="*/ 168 h 371"/>
                  <a:gd name="T64" fmla="*/ 100 w 417"/>
                  <a:gd name="T65" fmla="*/ 190 h 371"/>
                  <a:gd name="T66" fmla="*/ 100 w 417"/>
                  <a:gd name="T67" fmla="*/ 180 h 3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17" h="371">
                    <a:moveTo>
                      <a:pt x="399" y="336"/>
                    </a:moveTo>
                    <a:cubicBezTo>
                      <a:pt x="141" y="336"/>
                      <a:pt x="141" y="336"/>
                      <a:pt x="141" y="336"/>
                    </a:cubicBezTo>
                    <a:cubicBezTo>
                      <a:pt x="134" y="336"/>
                      <a:pt x="128" y="332"/>
                      <a:pt x="125" y="326"/>
                    </a:cubicBezTo>
                    <a:cubicBezTo>
                      <a:pt x="125" y="326"/>
                      <a:pt x="124" y="326"/>
                      <a:pt x="124" y="326"/>
                    </a:cubicBezTo>
                    <a:cubicBezTo>
                      <a:pt x="124" y="354"/>
                      <a:pt x="124" y="354"/>
                      <a:pt x="124" y="354"/>
                    </a:cubicBezTo>
                    <a:cubicBezTo>
                      <a:pt x="124" y="363"/>
                      <a:pt x="132" y="371"/>
                      <a:pt x="141" y="371"/>
                    </a:cubicBezTo>
                    <a:cubicBezTo>
                      <a:pt x="399" y="371"/>
                      <a:pt x="399" y="371"/>
                      <a:pt x="399" y="371"/>
                    </a:cubicBezTo>
                    <a:cubicBezTo>
                      <a:pt x="409" y="371"/>
                      <a:pt x="417" y="363"/>
                      <a:pt x="417" y="354"/>
                    </a:cubicBezTo>
                    <a:cubicBezTo>
                      <a:pt x="417" y="319"/>
                      <a:pt x="417" y="319"/>
                      <a:pt x="417" y="319"/>
                    </a:cubicBezTo>
                    <a:cubicBezTo>
                      <a:pt x="417" y="329"/>
                      <a:pt x="409" y="336"/>
                      <a:pt x="399" y="336"/>
                    </a:cubicBezTo>
                    <a:close/>
                    <a:moveTo>
                      <a:pt x="332" y="144"/>
                    </a:moveTo>
                    <a:cubicBezTo>
                      <a:pt x="332" y="141"/>
                      <a:pt x="331" y="138"/>
                      <a:pt x="329" y="136"/>
                    </a:cubicBezTo>
                    <a:cubicBezTo>
                      <a:pt x="259" y="9"/>
                      <a:pt x="259" y="9"/>
                      <a:pt x="259" y="9"/>
                    </a:cubicBezTo>
                    <a:cubicBezTo>
                      <a:pt x="255" y="3"/>
                      <a:pt x="249" y="0"/>
                      <a:pt x="243" y="0"/>
                    </a:cubicBezTo>
                    <a:cubicBezTo>
                      <a:pt x="240" y="0"/>
                      <a:pt x="237" y="0"/>
                      <a:pt x="235" y="2"/>
                    </a:cubicBezTo>
                    <a:cubicBezTo>
                      <a:pt x="9" y="128"/>
                      <a:pt x="9" y="128"/>
                      <a:pt x="9" y="128"/>
                    </a:cubicBezTo>
                    <a:cubicBezTo>
                      <a:pt x="4" y="131"/>
                      <a:pt x="0" y="137"/>
                      <a:pt x="0" y="143"/>
                    </a:cubicBezTo>
                    <a:cubicBezTo>
                      <a:pt x="0" y="146"/>
                      <a:pt x="1" y="149"/>
                      <a:pt x="3" y="152"/>
                    </a:cubicBezTo>
                    <a:cubicBezTo>
                      <a:pt x="74" y="278"/>
                      <a:pt x="74" y="278"/>
                      <a:pt x="74" y="278"/>
                    </a:cubicBezTo>
                    <a:cubicBezTo>
                      <a:pt x="77" y="284"/>
                      <a:pt x="83" y="287"/>
                      <a:pt x="89" y="287"/>
                    </a:cubicBezTo>
                    <a:cubicBezTo>
                      <a:pt x="92" y="287"/>
                      <a:pt x="95" y="287"/>
                      <a:pt x="97" y="285"/>
                    </a:cubicBezTo>
                    <a:cubicBezTo>
                      <a:pt x="323" y="159"/>
                      <a:pt x="323" y="159"/>
                      <a:pt x="323" y="159"/>
                    </a:cubicBezTo>
                    <a:cubicBezTo>
                      <a:pt x="328" y="156"/>
                      <a:pt x="332" y="150"/>
                      <a:pt x="332" y="144"/>
                    </a:cubicBezTo>
                    <a:close/>
                    <a:moveTo>
                      <a:pt x="111" y="220"/>
                    </a:moveTo>
                    <a:cubicBezTo>
                      <a:pt x="88" y="232"/>
                      <a:pt x="58" y="220"/>
                      <a:pt x="43" y="193"/>
                    </a:cubicBezTo>
                    <a:cubicBezTo>
                      <a:pt x="29" y="166"/>
                      <a:pt x="35" y="134"/>
                      <a:pt x="57" y="122"/>
                    </a:cubicBezTo>
                    <a:cubicBezTo>
                      <a:pt x="80" y="110"/>
                      <a:pt x="110" y="122"/>
                      <a:pt x="125" y="149"/>
                    </a:cubicBezTo>
                    <a:cubicBezTo>
                      <a:pt x="139" y="176"/>
                      <a:pt x="133" y="208"/>
                      <a:pt x="111" y="220"/>
                    </a:cubicBezTo>
                    <a:close/>
                    <a:moveTo>
                      <a:pt x="307" y="146"/>
                    </a:moveTo>
                    <a:cubicBezTo>
                      <a:pt x="190" y="210"/>
                      <a:pt x="190" y="210"/>
                      <a:pt x="190" y="210"/>
                    </a:cubicBezTo>
                    <a:cubicBezTo>
                      <a:pt x="187" y="211"/>
                      <a:pt x="184" y="210"/>
                      <a:pt x="183" y="208"/>
                    </a:cubicBezTo>
                    <a:cubicBezTo>
                      <a:pt x="181" y="206"/>
                      <a:pt x="182" y="202"/>
                      <a:pt x="185" y="201"/>
                    </a:cubicBezTo>
                    <a:cubicBezTo>
                      <a:pt x="303" y="137"/>
                      <a:pt x="303" y="137"/>
                      <a:pt x="303" y="137"/>
                    </a:cubicBezTo>
                    <a:cubicBezTo>
                      <a:pt x="305" y="136"/>
                      <a:pt x="308" y="137"/>
                      <a:pt x="309" y="139"/>
                    </a:cubicBezTo>
                    <a:cubicBezTo>
                      <a:pt x="311" y="142"/>
                      <a:pt x="310" y="145"/>
                      <a:pt x="307" y="146"/>
                    </a:cubicBezTo>
                    <a:close/>
                    <a:moveTo>
                      <a:pt x="86" y="165"/>
                    </a:moveTo>
                    <a:cubicBezTo>
                      <a:pt x="76" y="147"/>
                      <a:pt x="76" y="147"/>
                      <a:pt x="76" y="147"/>
                    </a:cubicBezTo>
                    <a:cubicBezTo>
                      <a:pt x="77" y="147"/>
                      <a:pt x="78" y="147"/>
                      <a:pt x="79" y="147"/>
                    </a:cubicBezTo>
                    <a:cubicBezTo>
                      <a:pt x="83" y="149"/>
                      <a:pt x="85" y="153"/>
                      <a:pt x="85" y="153"/>
                    </a:cubicBezTo>
                    <a:cubicBezTo>
                      <a:pt x="87" y="155"/>
                      <a:pt x="90" y="156"/>
                      <a:pt x="92" y="155"/>
                    </a:cubicBezTo>
                    <a:cubicBezTo>
                      <a:pt x="95" y="153"/>
                      <a:pt x="96" y="150"/>
                      <a:pt x="94" y="148"/>
                    </a:cubicBezTo>
                    <a:cubicBezTo>
                      <a:pt x="94" y="147"/>
                      <a:pt x="90" y="140"/>
                      <a:pt x="82" y="138"/>
                    </a:cubicBezTo>
                    <a:cubicBezTo>
                      <a:pt x="78" y="137"/>
                      <a:pt x="75" y="137"/>
                      <a:pt x="71" y="138"/>
                    </a:cubicBezTo>
                    <a:cubicBezTo>
                      <a:pt x="70" y="136"/>
                      <a:pt x="67" y="135"/>
                      <a:pt x="64" y="136"/>
                    </a:cubicBezTo>
                    <a:cubicBezTo>
                      <a:pt x="62" y="138"/>
                      <a:pt x="61" y="141"/>
                      <a:pt x="62" y="143"/>
                    </a:cubicBezTo>
                    <a:cubicBezTo>
                      <a:pt x="60" y="145"/>
                      <a:pt x="58" y="148"/>
                      <a:pt x="57" y="152"/>
                    </a:cubicBezTo>
                    <a:cubicBezTo>
                      <a:pt x="55" y="160"/>
                      <a:pt x="58" y="167"/>
                      <a:pt x="59" y="168"/>
                    </a:cubicBezTo>
                    <a:cubicBezTo>
                      <a:pt x="59" y="169"/>
                      <a:pt x="63" y="176"/>
                      <a:pt x="71" y="178"/>
                    </a:cubicBezTo>
                    <a:cubicBezTo>
                      <a:pt x="75" y="179"/>
                      <a:pt x="78" y="179"/>
                      <a:pt x="82" y="178"/>
                    </a:cubicBezTo>
                    <a:cubicBezTo>
                      <a:pt x="92" y="195"/>
                      <a:pt x="92" y="195"/>
                      <a:pt x="92" y="195"/>
                    </a:cubicBezTo>
                    <a:cubicBezTo>
                      <a:pt x="86" y="195"/>
                      <a:pt x="83" y="191"/>
                      <a:pt x="82" y="190"/>
                    </a:cubicBezTo>
                    <a:cubicBezTo>
                      <a:pt x="81" y="187"/>
                      <a:pt x="78" y="186"/>
                      <a:pt x="76" y="188"/>
                    </a:cubicBezTo>
                    <a:cubicBezTo>
                      <a:pt x="73" y="189"/>
                      <a:pt x="72" y="192"/>
                      <a:pt x="74" y="194"/>
                    </a:cubicBezTo>
                    <a:cubicBezTo>
                      <a:pt x="77" y="201"/>
                      <a:pt x="86" y="208"/>
                      <a:pt x="97" y="204"/>
                    </a:cubicBezTo>
                    <a:cubicBezTo>
                      <a:pt x="97" y="205"/>
                      <a:pt x="97" y="205"/>
                      <a:pt x="97" y="205"/>
                    </a:cubicBezTo>
                    <a:cubicBezTo>
                      <a:pt x="99" y="208"/>
                      <a:pt x="102" y="209"/>
                      <a:pt x="104" y="207"/>
                    </a:cubicBezTo>
                    <a:cubicBezTo>
                      <a:pt x="107" y="206"/>
                      <a:pt x="108" y="203"/>
                      <a:pt x="106" y="201"/>
                    </a:cubicBezTo>
                    <a:cubicBezTo>
                      <a:pt x="105" y="199"/>
                      <a:pt x="105" y="199"/>
                      <a:pt x="105" y="199"/>
                    </a:cubicBezTo>
                    <a:cubicBezTo>
                      <a:pt x="114" y="192"/>
                      <a:pt x="113" y="181"/>
                      <a:pt x="109" y="175"/>
                    </a:cubicBezTo>
                    <a:cubicBezTo>
                      <a:pt x="106" y="168"/>
                      <a:pt x="97" y="161"/>
                      <a:pt x="86" y="165"/>
                    </a:cubicBezTo>
                    <a:close/>
                    <a:moveTo>
                      <a:pt x="74" y="168"/>
                    </a:moveTo>
                    <a:cubicBezTo>
                      <a:pt x="70" y="167"/>
                      <a:pt x="68" y="163"/>
                      <a:pt x="68" y="163"/>
                    </a:cubicBezTo>
                    <a:cubicBezTo>
                      <a:pt x="67" y="161"/>
                      <a:pt x="65" y="156"/>
                      <a:pt x="68" y="152"/>
                    </a:cubicBezTo>
                    <a:cubicBezTo>
                      <a:pt x="77" y="168"/>
                      <a:pt x="77" y="168"/>
                      <a:pt x="77" y="168"/>
                    </a:cubicBezTo>
                    <a:cubicBezTo>
                      <a:pt x="76" y="168"/>
                      <a:pt x="75" y="168"/>
                      <a:pt x="74" y="168"/>
                    </a:cubicBezTo>
                    <a:close/>
                    <a:moveTo>
                      <a:pt x="100" y="190"/>
                    </a:moveTo>
                    <a:cubicBezTo>
                      <a:pt x="91" y="174"/>
                      <a:pt x="91" y="174"/>
                      <a:pt x="91" y="174"/>
                    </a:cubicBezTo>
                    <a:cubicBezTo>
                      <a:pt x="96" y="174"/>
                      <a:pt x="99" y="178"/>
                      <a:pt x="100" y="180"/>
                    </a:cubicBezTo>
                    <a:cubicBezTo>
                      <a:pt x="101" y="181"/>
                      <a:pt x="103" y="186"/>
                      <a:pt x="100" y="19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grpSp>
      <p:grpSp>
        <p:nvGrpSpPr>
          <p:cNvPr id="42" name="组合 41"/>
          <p:cNvGrpSpPr/>
          <p:nvPr/>
        </p:nvGrpSpPr>
        <p:grpSpPr>
          <a:xfrm>
            <a:off x="2579961" y="3367319"/>
            <a:ext cx="671712" cy="671712"/>
            <a:chOff x="4237946" y="2594524"/>
            <a:chExt cx="671712" cy="671712"/>
          </a:xfrm>
        </p:grpSpPr>
        <p:sp>
          <p:nvSpPr>
            <p:cNvPr id="16" name="椭圆 15"/>
            <p:cNvSpPr/>
            <p:nvPr/>
          </p:nvSpPr>
          <p:spPr>
            <a:xfrm>
              <a:off x="4237946" y="2594524"/>
              <a:ext cx="671712" cy="671712"/>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1" lang="zh-CN" altLang="en-US" sz="1800" b="0" i="0" u="none" strike="noStrike" kern="0" cap="none" spc="0" normalizeH="0" baseline="0" noProof="0">
                <a:ln>
                  <a:noFill/>
                </a:ln>
                <a:solidFill>
                  <a:sysClr val="windowText" lastClr="000000"/>
                </a:solidFill>
                <a:effectLst/>
                <a:uLnTx/>
                <a:uFillTx/>
              </a:endParaRPr>
            </a:p>
          </p:txBody>
        </p:sp>
        <p:grpSp>
          <p:nvGrpSpPr>
            <p:cNvPr id="17" name="组 11"/>
            <p:cNvGrpSpPr/>
            <p:nvPr/>
          </p:nvGrpSpPr>
          <p:grpSpPr>
            <a:xfrm>
              <a:off x="4398898" y="2744502"/>
              <a:ext cx="349806" cy="375351"/>
              <a:chOff x="5492751" y="1990725"/>
              <a:chExt cx="782637" cy="839788"/>
            </a:xfrm>
            <a:solidFill>
              <a:schemeClr val="bg1"/>
            </a:solidFill>
          </p:grpSpPr>
          <p:pic>
            <p:nvPicPr>
              <p:cNvPr id="18" name="Picture 60"/>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5492751" y="2403475"/>
                <a:ext cx="19050" cy="254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9" name="Picture 6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56338" y="2493963"/>
                <a:ext cx="19050"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sp>
            <p:nvSpPr>
              <p:cNvPr id="20" name="Freeform 62"/>
              <p:cNvSpPr>
                <a:spLocks noEditPoints="1"/>
              </p:cNvSpPr>
              <p:nvPr/>
            </p:nvSpPr>
            <p:spPr bwMode="auto">
              <a:xfrm>
                <a:off x="5502276" y="2133600"/>
                <a:ext cx="762000" cy="696913"/>
              </a:xfrm>
              <a:custGeom>
                <a:avLst/>
                <a:gdLst>
                  <a:gd name="T0" fmla="*/ 363 w 363"/>
                  <a:gd name="T1" fmla="*/ 177 h 332"/>
                  <a:gd name="T2" fmla="*/ 284 w 363"/>
                  <a:gd name="T3" fmla="*/ 244 h 332"/>
                  <a:gd name="T4" fmla="*/ 205 w 363"/>
                  <a:gd name="T5" fmla="*/ 177 h 332"/>
                  <a:gd name="T6" fmla="*/ 260 w 363"/>
                  <a:gd name="T7" fmla="*/ 113 h 332"/>
                  <a:gd name="T8" fmla="*/ 260 w 363"/>
                  <a:gd name="T9" fmla="*/ 1 h 332"/>
                  <a:gd name="T10" fmla="*/ 181 w 363"/>
                  <a:gd name="T11" fmla="*/ 67 h 332"/>
                  <a:gd name="T12" fmla="*/ 102 w 363"/>
                  <a:gd name="T13" fmla="*/ 0 h 332"/>
                  <a:gd name="T14" fmla="*/ 102 w 363"/>
                  <a:gd name="T15" fmla="*/ 0 h 332"/>
                  <a:gd name="T16" fmla="*/ 102 w 363"/>
                  <a:gd name="T17" fmla="*/ 73 h 332"/>
                  <a:gd name="T18" fmla="*/ 158 w 363"/>
                  <a:gd name="T19" fmla="*/ 137 h 332"/>
                  <a:gd name="T20" fmla="*/ 79 w 363"/>
                  <a:gd name="T21" fmla="*/ 204 h 332"/>
                  <a:gd name="T22" fmla="*/ 0 w 363"/>
                  <a:gd name="T23" fmla="*/ 138 h 332"/>
                  <a:gd name="T24" fmla="*/ 0 w 363"/>
                  <a:gd name="T25" fmla="*/ 261 h 332"/>
                  <a:gd name="T26" fmla="*/ 0 w 363"/>
                  <a:gd name="T27" fmla="*/ 263 h 332"/>
                  <a:gd name="T28" fmla="*/ 0 w 363"/>
                  <a:gd name="T29" fmla="*/ 265 h 332"/>
                  <a:gd name="T30" fmla="*/ 79 w 363"/>
                  <a:gd name="T31" fmla="*/ 332 h 332"/>
                  <a:gd name="T32" fmla="*/ 158 w 363"/>
                  <a:gd name="T33" fmla="*/ 265 h 332"/>
                  <a:gd name="T34" fmla="*/ 158 w 363"/>
                  <a:gd name="T35" fmla="*/ 263 h 332"/>
                  <a:gd name="T36" fmla="*/ 158 w 363"/>
                  <a:gd name="T37" fmla="*/ 261 h 332"/>
                  <a:gd name="T38" fmla="*/ 158 w 363"/>
                  <a:gd name="T39" fmla="*/ 255 h 332"/>
                  <a:gd name="T40" fmla="*/ 181 w 363"/>
                  <a:gd name="T41" fmla="*/ 258 h 332"/>
                  <a:gd name="T42" fmla="*/ 205 w 363"/>
                  <a:gd name="T43" fmla="*/ 255 h 332"/>
                  <a:gd name="T44" fmla="*/ 205 w 363"/>
                  <a:gd name="T45" fmla="*/ 265 h 332"/>
                  <a:gd name="T46" fmla="*/ 205 w 363"/>
                  <a:gd name="T47" fmla="*/ 265 h 332"/>
                  <a:gd name="T48" fmla="*/ 284 w 363"/>
                  <a:gd name="T49" fmla="*/ 332 h 332"/>
                  <a:gd name="T50" fmla="*/ 363 w 363"/>
                  <a:gd name="T51" fmla="*/ 265 h 332"/>
                  <a:gd name="T52" fmla="*/ 363 w 363"/>
                  <a:gd name="T53" fmla="*/ 265 h 332"/>
                  <a:gd name="T54" fmla="*/ 363 w 363"/>
                  <a:gd name="T55" fmla="*/ 177 h 332"/>
                  <a:gd name="T56" fmla="*/ 132 w 363"/>
                  <a:gd name="T57" fmla="*/ 305 h 332"/>
                  <a:gd name="T58" fmla="*/ 79 w 363"/>
                  <a:gd name="T59" fmla="*/ 323 h 332"/>
                  <a:gd name="T60" fmla="*/ 72 w 363"/>
                  <a:gd name="T61" fmla="*/ 317 h 332"/>
                  <a:gd name="T62" fmla="*/ 79 w 363"/>
                  <a:gd name="T63" fmla="*/ 310 h 332"/>
                  <a:gd name="T64" fmla="*/ 124 w 363"/>
                  <a:gd name="T65" fmla="*/ 295 h 332"/>
                  <a:gd name="T66" fmla="*/ 133 w 363"/>
                  <a:gd name="T67" fmla="*/ 295 h 332"/>
                  <a:gd name="T68" fmla="*/ 132 w 363"/>
                  <a:gd name="T69" fmla="*/ 305 h 332"/>
                  <a:gd name="T70" fmla="*/ 181 w 363"/>
                  <a:gd name="T71" fmla="*/ 250 h 332"/>
                  <a:gd name="T72" fmla="*/ 175 w 363"/>
                  <a:gd name="T73" fmla="*/ 243 h 332"/>
                  <a:gd name="T74" fmla="*/ 181 w 363"/>
                  <a:gd name="T75" fmla="*/ 236 h 332"/>
                  <a:gd name="T76" fmla="*/ 205 w 363"/>
                  <a:gd name="T77" fmla="*/ 232 h 332"/>
                  <a:gd name="T78" fmla="*/ 205 w 363"/>
                  <a:gd name="T79" fmla="*/ 246 h 332"/>
                  <a:gd name="T80" fmla="*/ 181 w 363"/>
                  <a:gd name="T81" fmla="*/ 250 h 332"/>
                  <a:gd name="T82" fmla="*/ 337 w 363"/>
                  <a:gd name="T83" fmla="*/ 304 h 332"/>
                  <a:gd name="T84" fmla="*/ 284 w 363"/>
                  <a:gd name="T85" fmla="*/ 323 h 332"/>
                  <a:gd name="T86" fmla="*/ 277 w 363"/>
                  <a:gd name="T87" fmla="*/ 316 h 332"/>
                  <a:gd name="T88" fmla="*/ 284 w 363"/>
                  <a:gd name="T89" fmla="*/ 310 h 332"/>
                  <a:gd name="T90" fmla="*/ 329 w 363"/>
                  <a:gd name="T91" fmla="*/ 294 h 332"/>
                  <a:gd name="T92" fmla="*/ 338 w 363"/>
                  <a:gd name="T93" fmla="*/ 295 h 332"/>
                  <a:gd name="T94" fmla="*/ 337 w 363"/>
                  <a:gd name="T95" fmla="*/ 304 h 3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63" h="332">
                    <a:moveTo>
                      <a:pt x="363" y="177"/>
                    </a:moveTo>
                    <a:cubicBezTo>
                      <a:pt x="363" y="214"/>
                      <a:pt x="328" y="244"/>
                      <a:pt x="284" y="244"/>
                    </a:cubicBezTo>
                    <a:cubicBezTo>
                      <a:pt x="240" y="244"/>
                      <a:pt x="205" y="214"/>
                      <a:pt x="205" y="177"/>
                    </a:cubicBezTo>
                    <a:cubicBezTo>
                      <a:pt x="205" y="147"/>
                      <a:pt x="228" y="121"/>
                      <a:pt x="260" y="113"/>
                    </a:cubicBezTo>
                    <a:cubicBezTo>
                      <a:pt x="260" y="1"/>
                      <a:pt x="260" y="1"/>
                      <a:pt x="260" y="1"/>
                    </a:cubicBezTo>
                    <a:cubicBezTo>
                      <a:pt x="260" y="37"/>
                      <a:pt x="225" y="67"/>
                      <a:pt x="181" y="67"/>
                    </a:cubicBezTo>
                    <a:cubicBezTo>
                      <a:pt x="137" y="67"/>
                      <a:pt x="102" y="37"/>
                      <a:pt x="102" y="0"/>
                    </a:cubicBezTo>
                    <a:cubicBezTo>
                      <a:pt x="102" y="0"/>
                      <a:pt x="102" y="0"/>
                      <a:pt x="102" y="0"/>
                    </a:cubicBezTo>
                    <a:cubicBezTo>
                      <a:pt x="102" y="73"/>
                      <a:pt x="102" y="73"/>
                      <a:pt x="102" y="73"/>
                    </a:cubicBezTo>
                    <a:cubicBezTo>
                      <a:pt x="135" y="81"/>
                      <a:pt x="158" y="107"/>
                      <a:pt x="158" y="137"/>
                    </a:cubicBezTo>
                    <a:cubicBezTo>
                      <a:pt x="158" y="174"/>
                      <a:pt x="123" y="204"/>
                      <a:pt x="79" y="204"/>
                    </a:cubicBezTo>
                    <a:cubicBezTo>
                      <a:pt x="35" y="204"/>
                      <a:pt x="0" y="174"/>
                      <a:pt x="0" y="138"/>
                    </a:cubicBezTo>
                    <a:cubicBezTo>
                      <a:pt x="0" y="261"/>
                      <a:pt x="0" y="261"/>
                      <a:pt x="0" y="261"/>
                    </a:cubicBezTo>
                    <a:cubicBezTo>
                      <a:pt x="0" y="262"/>
                      <a:pt x="0" y="262"/>
                      <a:pt x="0" y="263"/>
                    </a:cubicBezTo>
                    <a:cubicBezTo>
                      <a:pt x="0" y="264"/>
                      <a:pt x="0" y="264"/>
                      <a:pt x="0" y="265"/>
                    </a:cubicBezTo>
                    <a:cubicBezTo>
                      <a:pt x="0" y="302"/>
                      <a:pt x="35" y="332"/>
                      <a:pt x="79" y="332"/>
                    </a:cubicBezTo>
                    <a:cubicBezTo>
                      <a:pt x="123" y="332"/>
                      <a:pt x="158" y="302"/>
                      <a:pt x="158" y="265"/>
                    </a:cubicBezTo>
                    <a:cubicBezTo>
                      <a:pt x="158" y="264"/>
                      <a:pt x="158" y="264"/>
                      <a:pt x="158" y="263"/>
                    </a:cubicBezTo>
                    <a:cubicBezTo>
                      <a:pt x="158" y="262"/>
                      <a:pt x="158" y="262"/>
                      <a:pt x="158" y="261"/>
                    </a:cubicBezTo>
                    <a:cubicBezTo>
                      <a:pt x="158" y="255"/>
                      <a:pt x="158" y="255"/>
                      <a:pt x="158" y="255"/>
                    </a:cubicBezTo>
                    <a:cubicBezTo>
                      <a:pt x="166" y="257"/>
                      <a:pt x="173" y="258"/>
                      <a:pt x="181" y="258"/>
                    </a:cubicBezTo>
                    <a:cubicBezTo>
                      <a:pt x="189" y="258"/>
                      <a:pt x="197" y="257"/>
                      <a:pt x="205" y="255"/>
                    </a:cubicBezTo>
                    <a:cubicBezTo>
                      <a:pt x="205" y="265"/>
                      <a:pt x="205" y="265"/>
                      <a:pt x="205" y="265"/>
                    </a:cubicBezTo>
                    <a:cubicBezTo>
                      <a:pt x="205" y="265"/>
                      <a:pt x="205" y="265"/>
                      <a:pt x="205" y="265"/>
                    </a:cubicBezTo>
                    <a:cubicBezTo>
                      <a:pt x="205" y="302"/>
                      <a:pt x="240" y="332"/>
                      <a:pt x="284" y="332"/>
                    </a:cubicBezTo>
                    <a:cubicBezTo>
                      <a:pt x="328" y="332"/>
                      <a:pt x="363" y="302"/>
                      <a:pt x="363" y="265"/>
                    </a:cubicBezTo>
                    <a:cubicBezTo>
                      <a:pt x="363" y="265"/>
                      <a:pt x="363" y="265"/>
                      <a:pt x="363" y="265"/>
                    </a:cubicBezTo>
                    <a:lnTo>
                      <a:pt x="363" y="177"/>
                    </a:lnTo>
                    <a:close/>
                    <a:moveTo>
                      <a:pt x="132" y="305"/>
                    </a:moveTo>
                    <a:cubicBezTo>
                      <a:pt x="118" y="317"/>
                      <a:pt x="99" y="323"/>
                      <a:pt x="79" y="323"/>
                    </a:cubicBezTo>
                    <a:cubicBezTo>
                      <a:pt x="75" y="323"/>
                      <a:pt x="72" y="321"/>
                      <a:pt x="72" y="317"/>
                    </a:cubicBezTo>
                    <a:cubicBezTo>
                      <a:pt x="72" y="313"/>
                      <a:pt x="75" y="310"/>
                      <a:pt x="79" y="310"/>
                    </a:cubicBezTo>
                    <a:cubicBezTo>
                      <a:pt x="96" y="310"/>
                      <a:pt x="112" y="305"/>
                      <a:pt x="124" y="295"/>
                    </a:cubicBezTo>
                    <a:cubicBezTo>
                      <a:pt x="126" y="292"/>
                      <a:pt x="131" y="293"/>
                      <a:pt x="133" y="295"/>
                    </a:cubicBezTo>
                    <a:cubicBezTo>
                      <a:pt x="135" y="298"/>
                      <a:pt x="135" y="302"/>
                      <a:pt x="132" y="305"/>
                    </a:cubicBezTo>
                    <a:close/>
                    <a:moveTo>
                      <a:pt x="181" y="250"/>
                    </a:moveTo>
                    <a:cubicBezTo>
                      <a:pt x="178" y="250"/>
                      <a:pt x="175" y="247"/>
                      <a:pt x="175" y="243"/>
                    </a:cubicBezTo>
                    <a:cubicBezTo>
                      <a:pt x="175" y="239"/>
                      <a:pt x="178" y="236"/>
                      <a:pt x="181" y="236"/>
                    </a:cubicBezTo>
                    <a:cubicBezTo>
                      <a:pt x="189" y="236"/>
                      <a:pt x="197" y="235"/>
                      <a:pt x="205" y="232"/>
                    </a:cubicBezTo>
                    <a:cubicBezTo>
                      <a:pt x="205" y="246"/>
                      <a:pt x="205" y="246"/>
                      <a:pt x="205" y="246"/>
                    </a:cubicBezTo>
                    <a:cubicBezTo>
                      <a:pt x="197" y="248"/>
                      <a:pt x="189" y="250"/>
                      <a:pt x="181" y="250"/>
                    </a:cubicBezTo>
                    <a:close/>
                    <a:moveTo>
                      <a:pt x="337" y="304"/>
                    </a:moveTo>
                    <a:cubicBezTo>
                      <a:pt x="323" y="316"/>
                      <a:pt x="304" y="323"/>
                      <a:pt x="284" y="323"/>
                    </a:cubicBezTo>
                    <a:cubicBezTo>
                      <a:pt x="280" y="323"/>
                      <a:pt x="277" y="320"/>
                      <a:pt x="277" y="316"/>
                    </a:cubicBezTo>
                    <a:cubicBezTo>
                      <a:pt x="277" y="313"/>
                      <a:pt x="280" y="310"/>
                      <a:pt x="284" y="310"/>
                    </a:cubicBezTo>
                    <a:cubicBezTo>
                      <a:pt x="301" y="310"/>
                      <a:pt x="317" y="304"/>
                      <a:pt x="329" y="294"/>
                    </a:cubicBezTo>
                    <a:cubicBezTo>
                      <a:pt x="331" y="292"/>
                      <a:pt x="336" y="292"/>
                      <a:pt x="338" y="295"/>
                    </a:cubicBezTo>
                    <a:cubicBezTo>
                      <a:pt x="340" y="298"/>
                      <a:pt x="340" y="302"/>
                      <a:pt x="337" y="30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1" name="Freeform 63"/>
              <p:cNvSpPr>
                <a:spLocks noEditPoints="1"/>
              </p:cNvSpPr>
              <p:nvPr/>
            </p:nvSpPr>
            <p:spPr bwMode="auto">
              <a:xfrm>
                <a:off x="5502276" y="1990725"/>
                <a:ext cx="762000" cy="655638"/>
              </a:xfrm>
              <a:custGeom>
                <a:avLst/>
                <a:gdLst>
                  <a:gd name="T0" fmla="*/ 175 w 363"/>
                  <a:gd name="T1" fmla="*/ 55 h 312"/>
                  <a:gd name="T2" fmla="*/ 261 w 363"/>
                  <a:gd name="T3" fmla="*/ 68 h 312"/>
                  <a:gd name="T4" fmla="*/ 102 w 363"/>
                  <a:gd name="T5" fmla="*/ 68 h 312"/>
                  <a:gd name="T6" fmla="*/ 156 w 363"/>
                  <a:gd name="T7" fmla="*/ 77 h 312"/>
                  <a:gd name="T8" fmla="*/ 168 w 363"/>
                  <a:gd name="T9" fmla="*/ 77 h 312"/>
                  <a:gd name="T10" fmla="*/ 156 w 363"/>
                  <a:gd name="T11" fmla="*/ 45 h 312"/>
                  <a:gd name="T12" fmla="*/ 181 w 363"/>
                  <a:gd name="T13" fmla="*/ 18 h 312"/>
                  <a:gd name="T14" fmla="*/ 206 w 363"/>
                  <a:gd name="T15" fmla="*/ 45 h 312"/>
                  <a:gd name="T16" fmla="*/ 194 w 363"/>
                  <a:gd name="T17" fmla="*/ 45 h 312"/>
                  <a:gd name="T18" fmla="*/ 206 w 363"/>
                  <a:gd name="T19" fmla="*/ 77 h 312"/>
                  <a:gd name="T20" fmla="*/ 181 w 363"/>
                  <a:gd name="T21" fmla="*/ 104 h 312"/>
                  <a:gd name="T22" fmla="*/ 156 w 363"/>
                  <a:gd name="T23" fmla="*/ 77 h 312"/>
                  <a:gd name="T24" fmla="*/ 175 w 363"/>
                  <a:gd name="T25" fmla="*/ 120 h 312"/>
                  <a:gd name="T26" fmla="*/ 235 w 363"/>
                  <a:gd name="T27" fmla="*/ 99 h 312"/>
                  <a:gd name="T28" fmla="*/ 187 w 363"/>
                  <a:gd name="T29" fmla="*/ 67 h 312"/>
                  <a:gd name="T30" fmla="*/ 102 w 363"/>
                  <a:gd name="T31" fmla="*/ 141 h 312"/>
                  <a:gd name="T32" fmla="*/ 0 w 363"/>
                  <a:gd name="T33" fmla="*/ 205 h 312"/>
                  <a:gd name="T34" fmla="*/ 79 w 363"/>
                  <a:gd name="T35" fmla="*/ 272 h 312"/>
                  <a:gd name="T36" fmla="*/ 45 w 363"/>
                  <a:gd name="T37" fmla="*/ 191 h 312"/>
                  <a:gd name="T38" fmla="*/ 80 w 363"/>
                  <a:gd name="T39" fmla="*/ 161 h 312"/>
                  <a:gd name="T40" fmla="*/ 93 w 363"/>
                  <a:gd name="T41" fmla="*/ 184 h 312"/>
                  <a:gd name="T42" fmla="*/ 67 w 363"/>
                  <a:gd name="T43" fmla="*/ 184 h 312"/>
                  <a:gd name="T44" fmla="*/ 79 w 363"/>
                  <a:gd name="T45" fmla="*/ 191 h 312"/>
                  <a:gd name="T46" fmla="*/ 45 w 363"/>
                  <a:gd name="T47" fmla="*/ 191 h 312"/>
                  <a:gd name="T48" fmla="*/ 52 w 363"/>
                  <a:gd name="T49" fmla="*/ 204 h 312"/>
                  <a:gd name="T50" fmla="*/ 80 w 363"/>
                  <a:gd name="T51" fmla="*/ 196 h 312"/>
                  <a:gd name="T52" fmla="*/ 66 w 363"/>
                  <a:gd name="T53" fmla="*/ 205 h 312"/>
                  <a:gd name="T54" fmla="*/ 102 w 363"/>
                  <a:gd name="T55" fmla="*/ 217 h 312"/>
                  <a:gd name="T56" fmla="*/ 102 w 363"/>
                  <a:gd name="T57" fmla="*/ 229 h 312"/>
                  <a:gd name="T58" fmla="*/ 132 w 363"/>
                  <a:gd name="T59" fmla="*/ 246 h 312"/>
                  <a:gd name="T60" fmla="*/ 79 w 363"/>
                  <a:gd name="T61" fmla="*/ 251 h 312"/>
                  <a:gd name="T62" fmla="*/ 132 w 363"/>
                  <a:gd name="T63" fmla="*/ 246 h 312"/>
                  <a:gd name="T64" fmla="*/ 284 w 363"/>
                  <a:gd name="T65" fmla="*/ 178 h 312"/>
                  <a:gd name="T66" fmla="*/ 284 w 363"/>
                  <a:gd name="T67" fmla="*/ 312 h 312"/>
                  <a:gd name="T68" fmla="*/ 363 w 363"/>
                  <a:gd name="T69" fmla="*/ 245 h 312"/>
                  <a:gd name="T70" fmla="*/ 241 w 363"/>
                  <a:gd name="T71" fmla="*/ 243 h 312"/>
                  <a:gd name="T72" fmla="*/ 247 w 363"/>
                  <a:gd name="T73" fmla="*/ 228 h 312"/>
                  <a:gd name="T74" fmla="*/ 287 w 363"/>
                  <a:gd name="T75" fmla="*/ 209 h 312"/>
                  <a:gd name="T76" fmla="*/ 315 w 363"/>
                  <a:gd name="T77" fmla="*/ 231 h 312"/>
                  <a:gd name="T78" fmla="*/ 267 w 363"/>
                  <a:gd name="T79" fmla="*/ 228 h 312"/>
                  <a:gd name="T80" fmla="*/ 297 w 363"/>
                  <a:gd name="T81" fmla="*/ 239 h 312"/>
                  <a:gd name="T82" fmla="*/ 293 w 363"/>
                  <a:gd name="T83" fmla="*/ 249 h 312"/>
                  <a:gd name="T84" fmla="*/ 306 w 363"/>
                  <a:gd name="T85" fmla="*/ 249 h 312"/>
                  <a:gd name="T86" fmla="*/ 317 w 363"/>
                  <a:gd name="T87" fmla="*/ 255 h 312"/>
                  <a:gd name="T88" fmla="*/ 253 w 363"/>
                  <a:gd name="T89" fmla="*/ 249 h 312"/>
                  <a:gd name="T90" fmla="*/ 277 w 363"/>
                  <a:gd name="T91" fmla="*/ 298 h 312"/>
                  <a:gd name="T92" fmla="*/ 338 w 363"/>
                  <a:gd name="T93" fmla="*/ 276 h 3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63" h="312">
                    <a:moveTo>
                      <a:pt x="175" y="35"/>
                    </a:moveTo>
                    <a:cubicBezTo>
                      <a:pt x="169" y="38"/>
                      <a:pt x="168" y="44"/>
                      <a:pt x="168" y="45"/>
                    </a:cubicBezTo>
                    <a:cubicBezTo>
                      <a:pt x="168" y="46"/>
                      <a:pt x="169" y="53"/>
                      <a:pt x="175" y="55"/>
                    </a:cubicBezTo>
                    <a:lnTo>
                      <a:pt x="175" y="35"/>
                    </a:lnTo>
                    <a:close/>
                    <a:moveTo>
                      <a:pt x="260" y="69"/>
                    </a:moveTo>
                    <a:cubicBezTo>
                      <a:pt x="260" y="68"/>
                      <a:pt x="261" y="68"/>
                      <a:pt x="261" y="68"/>
                    </a:cubicBezTo>
                    <a:cubicBezTo>
                      <a:pt x="261" y="30"/>
                      <a:pt x="225" y="0"/>
                      <a:pt x="181" y="0"/>
                    </a:cubicBezTo>
                    <a:cubicBezTo>
                      <a:pt x="137" y="0"/>
                      <a:pt x="102" y="30"/>
                      <a:pt x="102" y="68"/>
                    </a:cubicBezTo>
                    <a:cubicBezTo>
                      <a:pt x="102" y="68"/>
                      <a:pt x="102" y="68"/>
                      <a:pt x="102" y="68"/>
                    </a:cubicBezTo>
                    <a:cubicBezTo>
                      <a:pt x="102" y="105"/>
                      <a:pt x="137" y="135"/>
                      <a:pt x="181" y="135"/>
                    </a:cubicBezTo>
                    <a:cubicBezTo>
                      <a:pt x="225" y="135"/>
                      <a:pt x="260" y="105"/>
                      <a:pt x="260" y="69"/>
                    </a:cubicBezTo>
                    <a:close/>
                    <a:moveTo>
                      <a:pt x="156" y="77"/>
                    </a:moveTo>
                    <a:cubicBezTo>
                      <a:pt x="156" y="74"/>
                      <a:pt x="159" y="72"/>
                      <a:pt x="162" y="72"/>
                    </a:cubicBezTo>
                    <a:cubicBezTo>
                      <a:pt x="165" y="72"/>
                      <a:pt x="168" y="74"/>
                      <a:pt x="168" y="77"/>
                    </a:cubicBezTo>
                    <a:cubicBezTo>
                      <a:pt x="168" y="77"/>
                      <a:pt x="168" y="77"/>
                      <a:pt x="168" y="77"/>
                    </a:cubicBezTo>
                    <a:cubicBezTo>
                      <a:pt x="168" y="78"/>
                      <a:pt x="169" y="85"/>
                      <a:pt x="175" y="87"/>
                    </a:cubicBezTo>
                    <a:cubicBezTo>
                      <a:pt x="175" y="66"/>
                      <a:pt x="175" y="66"/>
                      <a:pt x="175" y="66"/>
                    </a:cubicBezTo>
                    <a:cubicBezTo>
                      <a:pt x="160" y="63"/>
                      <a:pt x="156" y="51"/>
                      <a:pt x="156" y="45"/>
                    </a:cubicBezTo>
                    <a:cubicBezTo>
                      <a:pt x="156" y="39"/>
                      <a:pt x="160" y="27"/>
                      <a:pt x="175" y="24"/>
                    </a:cubicBezTo>
                    <a:cubicBezTo>
                      <a:pt x="175" y="24"/>
                      <a:pt x="175" y="24"/>
                      <a:pt x="175" y="24"/>
                    </a:cubicBezTo>
                    <a:cubicBezTo>
                      <a:pt x="175" y="21"/>
                      <a:pt x="178" y="18"/>
                      <a:pt x="181" y="18"/>
                    </a:cubicBezTo>
                    <a:cubicBezTo>
                      <a:pt x="184" y="18"/>
                      <a:pt x="187" y="21"/>
                      <a:pt x="187" y="24"/>
                    </a:cubicBezTo>
                    <a:cubicBezTo>
                      <a:pt x="187" y="24"/>
                      <a:pt x="187" y="24"/>
                      <a:pt x="187" y="24"/>
                    </a:cubicBezTo>
                    <a:cubicBezTo>
                      <a:pt x="202" y="27"/>
                      <a:pt x="206" y="39"/>
                      <a:pt x="206" y="45"/>
                    </a:cubicBezTo>
                    <a:cubicBezTo>
                      <a:pt x="206" y="48"/>
                      <a:pt x="203" y="50"/>
                      <a:pt x="200" y="50"/>
                    </a:cubicBezTo>
                    <a:cubicBezTo>
                      <a:pt x="197" y="50"/>
                      <a:pt x="194" y="48"/>
                      <a:pt x="194" y="45"/>
                    </a:cubicBezTo>
                    <a:cubicBezTo>
                      <a:pt x="194" y="45"/>
                      <a:pt x="194" y="45"/>
                      <a:pt x="194" y="45"/>
                    </a:cubicBezTo>
                    <a:cubicBezTo>
                      <a:pt x="194" y="44"/>
                      <a:pt x="194" y="38"/>
                      <a:pt x="187" y="35"/>
                    </a:cubicBezTo>
                    <a:cubicBezTo>
                      <a:pt x="187" y="56"/>
                      <a:pt x="187" y="56"/>
                      <a:pt x="187" y="56"/>
                    </a:cubicBezTo>
                    <a:cubicBezTo>
                      <a:pt x="202" y="59"/>
                      <a:pt x="206" y="71"/>
                      <a:pt x="206" y="77"/>
                    </a:cubicBezTo>
                    <a:cubicBezTo>
                      <a:pt x="206" y="83"/>
                      <a:pt x="202" y="96"/>
                      <a:pt x="187" y="98"/>
                    </a:cubicBezTo>
                    <a:cubicBezTo>
                      <a:pt x="187" y="99"/>
                      <a:pt x="187" y="99"/>
                      <a:pt x="187" y="99"/>
                    </a:cubicBezTo>
                    <a:cubicBezTo>
                      <a:pt x="187" y="102"/>
                      <a:pt x="184" y="104"/>
                      <a:pt x="181" y="104"/>
                    </a:cubicBezTo>
                    <a:cubicBezTo>
                      <a:pt x="178" y="104"/>
                      <a:pt x="175" y="102"/>
                      <a:pt x="175" y="99"/>
                    </a:cubicBezTo>
                    <a:cubicBezTo>
                      <a:pt x="175" y="98"/>
                      <a:pt x="175" y="98"/>
                      <a:pt x="175" y="98"/>
                    </a:cubicBezTo>
                    <a:cubicBezTo>
                      <a:pt x="160" y="96"/>
                      <a:pt x="156" y="83"/>
                      <a:pt x="156" y="77"/>
                    </a:cubicBezTo>
                    <a:close/>
                    <a:moveTo>
                      <a:pt x="234" y="108"/>
                    </a:moveTo>
                    <a:cubicBezTo>
                      <a:pt x="220" y="120"/>
                      <a:pt x="201" y="127"/>
                      <a:pt x="181" y="127"/>
                    </a:cubicBezTo>
                    <a:cubicBezTo>
                      <a:pt x="178" y="127"/>
                      <a:pt x="175" y="124"/>
                      <a:pt x="175" y="120"/>
                    </a:cubicBezTo>
                    <a:cubicBezTo>
                      <a:pt x="175" y="116"/>
                      <a:pt x="178" y="113"/>
                      <a:pt x="181" y="113"/>
                    </a:cubicBezTo>
                    <a:cubicBezTo>
                      <a:pt x="198" y="113"/>
                      <a:pt x="214" y="108"/>
                      <a:pt x="226" y="98"/>
                    </a:cubicBezTo>
                    <a:cubicBezTo>
                      <a:pt x="229" y="96"/>
                      <a:pt x="233" y="96"/>
                      <a:pt x="235" y="99"/>
                    </a:cubicBezTo>
                    <a:cubicBezTo>
                      <a:pt x="237" y="101"/>
                      <a:pt x="237" y="106"/>
                      <a:pt x="234" y="108"/>
                    </a:cubicBezTo>
                    <a:close/>
                    <a:moveTo>
                      <a:pt x="194" y="77"/>
                    </a:moveTo>
                    <a:cubicBezTo>
                      <a:pt x="194" y="76"/>
                      <a:pt x="194" y="70"/>
                      <a:pt x="187" y="67"/>
                    </a:cubicBezTo>
                    <a:cubicBezTo>
                      <a:pt x="187" y="87"/>
                      <a:pt x="187" y="87"/>
                      <a:pt x="187" y="87"/>
                    </a:cubicBezTo>
                    <a:cubicBezTo>
                      <a:pt x="194" y="85"/>
                      <a:pt x="194" y="78"/>
                      <a:pt x="194" y="77"/>
                    </a:cubicBezTo>
                    <a:close/>
                    <a:moveTo>
                      <a:pt x="102" y="141"/>
                    </a:moveTo>
                    <a:cubicBezTo>
                      <a:pt x="95" y="139"/>
                      <a:pt x="87" y="138"/>
                      <a:pt x="79" y="138"/>
                    </a:cubicBezTo>
                    <a:cubicBezTo>
                      <a:pt x="36" y="138"/>
                      <a:pt x="2" y="166"/>
                      <a:pt x="0" y="202"/>
                    </a:cubicBezTo>
                    <a:cubicBezTo>
                      <a:pt x="0" y="203"/>
                      <a:pt x="0" y="204"/>
                      <a:pt x="0" y="205"/>
                    </a:cubicBezTo>
                    <a:cubicBezTo>
                      <a:pt x="0" y="205"/>
                      <a:pt x="0" y="205"/>
                      <a:pt x="0" y="205"/>
                    </a:cubicBezTo>
                    <a:cubicBezTo>
                      <a:pt x="0" y="205"/>
                      <a:pt x="0" y="205"/>
                      <a:pt x="0" y="206"/>
                    </a:cubicBezTo>
                    <a:cubicBezTo>
                      <a:pt x="0" y="242"/>
                      <a:pt x="35" y="272"/>
                      <a:pt x="79" y="272"/>
                    </a:cubicBezTo>
                    <a:cubicBezTo>
                      <a:pt x="123" y="272"/>
                      <a:pt x="158" y="242"/>
                      <a:pt x="158" y="205"/>
                    </a:cubicBezTo>
                    <a:cubicBezTo>
                      <a:pt x="158" y="175"/>
                      <a:pt x="135" y="149"/>
                      <a:pt x="102" y="141"/>
                    </a:cubicBezTo>
                    <a:close/>
                    <a:moveTo>
                      <a:pt x="45" y="191"/>
                    </a:moveTo>
                    <a:cubicBezTo>
                      <a:pt x="47" y="188"/>
                      <a:pt x="50" y="186"/>
                      <a:pt x="53" y="185"/>
                    </a:cubicBezTo>
                    <a:cubicBezTo>
                      <a:pt x="53" y="184"/>
                      <a:pt x="53" y="184"/>
                      <a:pt x="53" y="184"/>
                    </a:cubicBezTo>
                    <a:cubicBezTo>
                      <a:pt x="53" y="176"/>
                      <a:pt x="59" y="161"/>
                      <a:pt x="80" y="161"/>
                    </a:cubicBezTo>
                    <a:cubicBezTo>
                      <a:pt x="101" y="161"/>
                      <a:pt x="106" y="176"/>
                      <a:pt x="106" y="184"/>
                    </a:cubicBezTo>
                    <a:cubicBezTo>
                      <a:pt x="106" y="187"/>
                      <a:pt x="103" y="190"/>
                      <a:pt x="99" y="190"/>
                    </a:cubicBezTo>
                    <a:cubicBezTo>
                      <a:pt x="96" y="190"/>
                      <a:pt x="93" y="187"/>
                      <a:pt x="93" y="184"/>
                    </a:cubicBezTo>
                    <a:cubicBezTo>
                      <a:pt x="93" y="184"/>
                      <a:pt x="93" y="184"/>
                      <a:pt x="93" y="184"/>
                    </a:cubicBezTo>
                    <a:cubicBezTo>
                      <a:pt x="93" y="181"/>
                      <a:pt x="92" y="173"/>
                      <a:pt x="80" y="173"/>
                    </a:cubicBezTo>
                    <a:cubicBezTo>
                      <a:pt x="68" y="173"/>
                      <a:pt x="67" y="181"/>
                      <a:pt x="67" y="184"/>
                    </a:cubicBezTo>
                    <a:cubicBezTo>
                      <a:pt x="67" y="185"/>
                      <a:pt x="67" y="185"/>
                      <a:pt x="67" y="185"/>
                    </a:cubicBezTo>
                    <a:cubicBezTo>
                      <a:pt x="69" y="185"/>
                      <a:pt x="69" y="185"/>
                      <a:pt x="69" y="185"/>
                    </a:cubicBezTo>
                    <a:cubicBezTo>
                      <a:pt x="73" y="185"/>
                      <a:pt x="77" y="187"/>
                      <a:pt x="79" y="191"/>
                    </a:cubicBezTo>
                    <a:cubicBezTo>
                      <a:pt x="80" y="193"/>
                      <a:pt x="80" y="193"/>
                      <a:pt x="80" y="193"/>
                    </a:cubicBezTo>
                    <a:cubicBezTo>
                      <a:pt x="44" y="193"/>
                      <a:pt x="44" y="193"/>
                      <a:pt x="44" y="193"/>
                    </a:cubicBezTo>
                    <a:lnTo>
                      <a:pt x="45" y="191"/>
                    </a:lnTo>
                    <a:close/>
                    <a:moveTo>
                      <a:pt x="44" y="223"/>
                    </a:moveTo>
                    <a:cubicBezTo>
                      <a:pt x="44" y="222"/>
                      <a:pt x="44" y="216"/>
                      <a:pt x="50" y="208"/>
                    </a:cubicBezTo>
                    <a:cubicBezTo>
                      <a:pt x="51" y="207"/>
                      <a:pt x="52" y="205"/>
                      <a:pt x="52" y="204"/>
                    </a:cubicBezTo>
                    <a:cubicBezTo>
                      <a:pt x="49" y="203"/>
                      <a:pt x="46" y="201"/>
                      <a:pt x="45" y="199"/>
                    </a:cubicBezTo>
                    <a:cubicBezTo>
                      <a:pt x="44" y="196"/>
                      <a:pt x="44" y="196"/>
                      <a:pt x="44" y="196"/>
                    </a:cubicBezTo>
                    <a:cubicBezTo>
                      <a:pt x="80" y="196"/>
                      <a:pt x="80" y="196"/>
                      <a:pt x="80" y="196"/>
                    </a:cubicBezTo>
                    <a:cubicBezTo>
                      <a:pt x="79" y="199"/>
                      <a:pt x="79" y="199"/>
                      <a:pt x="79" y="199"/>
                    </a:cubicBezTo>
                    <a:cubicBezTo>
                      <a:pt x="77" y="202"/>
                      <a:pt x="73" y="205"/>
                      <a:pt x="69" y="205"/>
                    </a:cubicBezTo>
                    <a:cubicBezTo>
                      <a:pt x="66" y="205"/>
                      <a:pt x="66" y="205"/>
                      <a:pt x="66" y="205"/>
                    </a:cubicBezTo>
                    <a:cubicBezTo>
                      <a:pt x="65" y="207"/>
                      <a:pt x="64" y="211"/>
                      <a:pt x="61" y="215"/>
                    </a:cubicBezTo>
                    <a:cubicBezTo>
                      <a:pt x="61" y="215"/>
                      <a:pt x="60" y="216"/>
                      <a:pt x="60" y="217"/>
                    </a:cubicBezTo>
                    <a:cubicBezTo>
                      <a:pt x="102" y="217"/>
                      <a:pt x="102" y="217"/>
                      <a:pt x="102" y="217"/>
                    </a:cubicBezTo>
                    <a:cubicBezTo>
                      <a:pt x="103" y="217"/>
                      <a:pt x="105" y="217"/>
                      <a:pt x="106" y="218"/>
                    </a:cubicBezTo>
                    <a:cubicBezTo>
                      <a:pt x="108" y="219"/>
                      <a:pt x="108" y="221"/>
                      <a:pt x="108" y="223"/>
                    </a:cubicBezTo>
                    <a:cubicBezTo>
                      <a:pt x="108" y="226"/>
                      <a:pt x="105" y="229"/>
                      <a:pt x="102" y="229"/>
                    </a:cubicBezTo>
                    <a:cubicBezTo>
                      <a:pt x="51" y="229"/>
                      <a:pt x="51" y="229"/>
                      <a:pt x="51" y="229"/>
                    </a:cubicBezTo>
                    <a:cubicBezTo>
                      <a:pt x="47" y="229"/>
                      <a:pt x="45" y="226"/>
                      <a:pt x="44" y="223"/>
                    </a:cubicBezTo>
                    <a:close/>
                    <a:moveTo>
                      <a:pt x="132" y="246"/>
                    </a:moveTo>
                    <a:cubicBezTo>
                      <a:pt x="118" y="258"/>
                      <a:pt x="99" y="264"/>
                      <a:pt x="79" y="264"/>
                    </a:cubicBezTo>
                    <a:cubicBezTo>
                      <a:pt x="75" y="264"/>
                      <a:pt x="72" y="261"/>
                      <a:pt x="72" y="258"/>
                    </a:cubicBezTo>
                    <a:cubicBezTo>
                      <a:pt x="72" y="254"/>
                      <a:pt x="75" y="251"/>
                      <a:pt x="79" y="251"/>
                    </a:cubicBezTo>
                    <a:cubicBezTo>
                      <a:pt x="96" y="251"/>
                      <a:pt x="112" y="246"/>
                      <a:pt x="124" y="235"/>
                    </a:cubicBezTo>
                    <a:cubicBezTo>
                      <a:pt x="126" y="233"/>
                      <a:pt x="131" y="233"/>
                      <a:pt x="133" y="236"/>
                    </a:cubicBezTo>
                    <a:cubicBezTo>
                      <a:pt x="135" y="239"/>
                      <a:pt x="135" y="243"/>
                      <a:pt x="132" y="246"/>
                    </a:cubicBezTo>
                    <a:close/>
                    <a:moveTo>
                      <a:pt x="363" y="245"/>
                    </a:moveTo>
                    <a:cubicBezTo>
                      <a:pt x="363" y="244"/>
                      <a:pt x="363" y="243"/>
                      <a:pt x="363" y="242"/>
                    </a:cubicBezTo>
                    <a:cubicBezTo>
                      <a:pt x="361" y="206"/>
                      <a:pt x="327" y="178"/>
                      <a:pt x="284" y="178"/>
                    </a:cubicBezTo>
                    <a:cubicBezTo>
                      <a:pt x="276" y="178"/>
                      <a:pt x="268" y="179"/>
                      <a:pt x="260" y="181"/>
                    </a:cubicBezTo>
                    <a:cubicBezTo>
                      <a:pt x="228" y="189"/>
                      <a:pt x="205" y="215"/>
                      <a:pt x="205" y="245"/>
                    </a:cubicBezTo>
                    <a:cubicBezTo>
                      <a:pt x="205" y="282"/>
                      <a:pt x="240" y="312"/>
                      <a:pt x="284" y="312"/>
                    </a:cubicBezTo>
                    <a:cubicBezTo>
                      <a:pt x="328" y="312"/>
                      <a:pt x="363" y="282"/>
                      <a:pt x="363" y="245"/>
                    </a:cubicBezTo>
                    <a:cubicBezTo>
                      <a:pt x="363" y="245"/>
                      <a:pt x="363" y="245"/>
                      <a:pt x="363" y="245"/>
                    </a:cubicBezTo>
                    <a:cubicBezTo>
                      <a:pt x="363" y="245"/>
                      <a:pt x="363" y="245"/>
                      <a:pt x="363" y="245"/>
                    </a:cubicBezTo>
                    <a:close/>
                    <a:moveTo>
                      <a:pt x="253" y="249"/>
                    </a:moveTo>
                    <a:cubicBezTo>
                      <a:pt x="247" y="249"/>
                      <a:pt x="247" y="249"/>
                      <a:pt x="247" y="249"/>
                    </a:cubicBezTo>
                    <a:cubicBezTo>
                      <a:pt x="244" y="249"/>
                      <a:pt x="241" y="246"/>
                      <a:pt x="241" y="243"/>
                    </a:cubicBezTo>
                    <a:cubicBezTo>
                      <a:pt x="241" y="241"/>
                      <a:pt x="243" y="239"/>
                      <a:pt x="245" y="238"/>
                    </a:cubicBezTo>
                    <a:cubicBezTo>
                      <a:pt x="243" y="238"/>
                      <a:pt x="241" y="236"/>
                      <a:pt x="241" y="233"/>
                    </a:cubicBezTo>
                    <a:cubicBezTo>
                      <a:pt x="241" y="230"/>
                      <a:pt x="244" y="228"/>
                      <a:pt x="247" y="228"/>
                    </a:cubicBezTo>
                    <a:cubicBezTo>
                      <a:pt x="253" y="228"/>
                      <a:pt x="253" y="228"/>
                      <a:pt x="253" y="228"/>
                    </a:cubicBezTo>
                    <a:cubicBezTo>
                      <a:pt x="256" y="220"/>
                      <a:pt x="263" y="215"/>
                      <a:pt x="267" y="213"/>
                    </a:cubicBezTo>
                    <a:cubicBezTo>
                      <a:pt x="275" y="209"/>
                      <a:pt x="284" y="209"/>
                      <a:pt x="287" y="209"/>
                    </a:cubicBezTo>
                    <a:cubicBezTo>
                      <a:pt x="292" y="209"/>
                      <a:pt x="308" y="209"/>
                      <a:pt x="317" y="224"/>
                    </a:cubicBezTo>
                    <a:cubicBezTo>
                      <a:pt x="318" y="225"/>
                      <a:pt x="318" y="226"/>
                      <a:pt x="318" y="228"/>
                    </a:cubicBezTo>
                    <a:cubicBezTo>
                      <a:pt x="317" y="229"/>
                      <a:pt x="316" y="231"/>
                      <a:pt x="315" y="231"/>
                    </a:cubicBezTo>
                    <a:cubicBezTo>
                      <a:pt x="312" y="233"/>
                      <a:pt x="308" y="232"/>
                      <a:pt x="306" y="229"/>
                    </a:cubicBezTo>
                    <a:cubicBezTo>
                      <a:pt x="301" y="220"/>
                      <a:pt x="291" y="220"/>
                      <a:pt x="287" y="220"/>
                    </a:cubicBezTo>
                    <a:cubicBezTo>
                      <a:pt x="277" y="220"/>
                      <a:pt x="270" y="223"/>
                      <a:pt x="267" y="228"/>
                    </a:cubicBezTo>
                    <a:cubicBezTo>
                      <a:pt x="297" y="228"/>
                      <a:pt x="297" y="228"/>
                      <a:pt x="297" y="228"/>
                    </a:cubicBezTo>
                    <a:cubicBezTo>
                      <a:pt x="301" y="228"/>
                      <a:pt x="303" y="230"/>
                      <a:pt x="303" y="233"/>
                    </a:cubicBezTo>
                    <a:cubicBezTo>
                      <a:pt x="303" y="237"/>
                      <a:pt x="301" y="239"/>
                      <a:pt x="297" y="239"/>
                    </a:cubicBezTo>
                    <a:cubicBezTo>
                      <a:pt x="297" y="239"/>
                      <a:pt x="297" y="239"/>
                      <a:pt x="297" y="239"/>
                    </a:cubicBezTo>
                    <a:cubicBezTo>
                      <a:pt x="298" y="240"/>
                      <a:pt x="299" y="242"/>
                      <a:pt x="299" y="243"/>
                    </a:cubicBezTo>
                    <a:cubicBezTo>
                      <a:pt x="299" y="246"/>
                      <a:pt x="297" y="249"/>
                      <a:pt x="293" y="249"/>
                    </a:cubicBezTo>
                    <a:cubicBezTo>
                      <a:pt x="266" y="249"/>
                      <a:pt x="266" y="249"/>
                      <a:pt x="266" y="249"/>
                    </a:cubicBezTo>
                    <a:cubicBezTo>
                      <a:pt x="269" y="255"/>
                      <a:pt x="276" y="258"/>
                      <a:pt x="287" y="258"/>
                    </a:cubicBezTo>
                    <a:cubicBezTo>
                      <a:pt x="291" y="258"/>
                      <a:pt x="300" y="258"/>
                      <a:pt x="306" y="249"/>
                    </a:cubicBezTo>
                    <a:cubicBezTo>
                      <a:pt x="308" y="247"/>
                      <a:pt x="312" y="246"/>
                      <a:pt x="315" y="247"/>
                    </a:cubicBezTo>
                    <a:cubicBezTo>
                      <a:pt x="316" y="248"/>
                      <a:pt x="317" y="249"/>
                      <a:pt x="318" y="251"/>
                    </a:cubicBezTo>
                    <a:cubicBezTo>
                      <a:pt x="318" y="252"/>
                      <a:pt x="318" y="254"/>
                      <a:pt x="317" y="255"/>
                    </a:cubicBezTo>
                    <a:cubicBezTo>
                      <a:pt x="307" y="269"/>
                      <a:pt x="292" y="269"/>
                      <a:pt x="287" y="269"/>
                    </a:cubicBezTo>
                    <a:cubicBezTo>
                      <a:pt x="284" y="269"/>
                      <a:pt x="275" y="269"/>
                      <a:pt x="267" y="265"/>
                    </a:cubicBezTo>
                    <a:cubicBezTo>
                      <a:pt x="262" y="263"/>
                      <a:pt x="256" y="258"/>
                      <a:pt x="253" y="249"/>
                    </a:cubicBezTo>
                    <a:close/>
                    <a:moveTo>
                      <a:pt x="337" y="286"/>
                    </a:moveTo>
                    <a:cubicBezTo>
                      <a:pt x="323" y="298"/>
                      <a:pt x="304" y="304"/>
                      <a:pt x="284" y="304"/>
                    </a:cubicBezTo>
                    <a:cubicBezTo>
                      <a:pt x="280" y="304"/>
                      <a:pt x="277" y="301"/>
                      <a:pt x="277" y="298"/>
                    </a:cubicBezTo>
                    <a:cubicBezTo>
                      <a:pt x="277" y="294"/>
                      <a:pt x="280" y="291"/>
                      <a:pt x="284" y="291"/>
                    </a:cubicBezTo>
                    <a:cubicBezTo>
                      <a:pt x="301" y="291"/>
                      <a:pt x="317" y="285"/>
                      <a:pt x="329" y="275"/>
                    </a:cubicBezTo>
                    <a:cubicBezTo>
                      <a:pt x="331" y="273"/>
                      <a:pt x="336" y="273"/>
                      <a:pt x="338" y="276"/>
                    </a:cubicBezTo>
                    <a:cubicBezTo>
                      <a:pt x="340" y="279"/>
                      <a:pt x="340" y="283"/>
                      <a:pt x="337" y="28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grpSp>
      <p:grpSp>
        <p:nvGrpSpPr>
          <p:cNvPr id="43" name="组合 42"/>
          <p:cNvGrpSpPr/>
          <p:nvPr/>
        </p:nvGrpSpPr>
        <p:grpSpPr>
          <a:xfrm>
            <a:off x="2579961" y="4671810"/>
            <a:ext cx="671712" cy="671712"/>
            <a:chOff x="4237946" y="3886950"/>
            <a:chExt cx="671712" cy="671712"/>
          </a:xfrm>
        </p:grpSpPr>
        <p:sp>
          <p:nvSpPr>
            <p:cNvPr id="22" name="椭圆 21"/>
            <p:cNvSpPr/>
            <p:nvPr/>
          </p:nvSpPr>
          <p:spPr>
            <a:xfrm>
              <a:off x="4237946" y="3886950"/>
              <a:ext cx="671712" cy="671712"/>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1" lang="zh-CN" altLang="en-US" sz="1800" b="0" i="0" u="none" strike="noStrike" kern="0" cap="none" spc="0" normalizeH="0" baseline="0" noProof="0">
                <a:ln>
                  <a:noFill/>
                </a:ln>
                <a:solidFill>
                  <a:sysClr val="windowText" lastClr="000000"/>
                </a:solidFill>
                <a:effectLst/>
                <a:uLnTx/>
                <a:uFillTx/>
              </a:endParaRPr>
            </a:p>
          </p:txBody>
        </p:sp>
        <p:sp>
          <p:nvSpPr>
            <p:cNvPr id="23" name="Freeform 74"/>
            <p:cNvSpPr>
              <a:spLocks noEditPoints="1"/>
            </p:cNvSpPr>
            <p:nvPr/>
          </p:nvSpPr>
          <p:spPr bwMode="auto">
            <a:xfrm>
              <a:off x="4401848" y="4102514"/>
              <a:ext cx="410743" cy="270993"/>
            </a:xfrm>
            <a:custGeom>
              <a:avLst/>
              <a:gdLst>
                <a:gd name="T0" fmla="*/ 220 w 511"/>
                <a:gd name="T1" fmla="*/ 149 h 337"/>
                <a:gd name="T2" fmla="*/ 200 w 511"/>
                <a:gd name="T3" fmla="*/ 121 h 337"/>
                <a:gd name="T4" fmla="*/ 257 w 511"/>
                <a:gd name="T5" fmla="*/ 195 h 337"/>
                <a:gd name="T6" fmla="*/ 237 w 511"/>
                <a:gd name="T7" fmla="*/ 223 h 337"/>
                <a:gd name="T8" fmla="*/ 465 w 511"/>
                <a:gd name="T9" fmla="*/ 129 h 337"/>
                <a:gd name="T10" fmla="*/ 422 w 511"/>
                <a:gd name="T11" fmla="*/ 129 h 337"/>
                <a:gd name="T12" fmla="*/ 38 w 511"/>
                <a:gd name="T13" fmla="*/ 116 h 337"/>
                <a:gd name="T14" fmla="*/ 0 w 511"/>
                <a:gd name="T15" fmla="*/ 135 h 337"/>
                <a:gd name="T16" fmla="*/ 18 w 511"/>
                <a:gd name="T17" fmla="*/ 209 h 337"/>
                <a:gd name="T18" fmla="*/ 120 w 511"/>
                <a:gd name="T19" fmla="*/ 282 h 337"/>
                <a:gd name="T20" fmla="*/ 153 w 511"/>
                <a:gd name="T21" fmla="*/ 337 h 337"/>
                <a:gd name="T22" fmla="*/ 192 w 511"/>
                <a:gd name="T23" fmla="*/ 309 h 337"/>
                <a:gd name="T24" fmla="*/ 250 w 511"/>
                <a:gd name="T25" fmla="*/ 293 h 337"/>
                <a:gd name="T26" fmla="*/ 280 w 511"/>
                <a:gd name="T27" fmla="*/ 337 h 337"/>
                <a:gd name="T28" fmla="*/ 320 w 511"/>
                <a:gd name="T29" fmla="*/ 309 h 337"/>
                <a:gd name="T30" fmla="*/ 424 w 511"/>
                <a:gd name="T31" fmla="*/ 152 h 337"/>
                <a:gd name="T32" fmla="*/ 431 w 511"/>
                <a:gd name="T33" fmla="*/ 150 h 337"/>
                <a:gd name="T34" fmla="*/ 433 w 511"/>
                <a:gd name="T35" fmla="*/ 187 h 337"/>
                <a:gd name="T36" fmla="*/ 478 w 511"/>
                <a:gd name="T37" fmla="*/ 176 h 337"/>
                <a:gd name="T38" fmla="*/ 465 w 511"/>
                <a:gd name="T39" fmla="*/ 148 h 337"/>
                <a:gd name="T40" fmla="*/ 503 w 511"/>
                <a:gd name="T41" fmla="*/ 171 h 337"/>
                <a:gd name="T42" fmla="*/ 274 w 511"/>
                <a:gd name="T43" fmla="*/ 195 h 337"/>
                <a:gd name="T44" fmla="*/ 237 w 511"/>
                <a:gd name="T45" fmla="*/ 245 h 337"/>
                <a:gd name="T46" fmla="*/ 220 w 511"/>
                <a:gd name="T47" fmla="*/ 245 h 337"/>
                <a:gd name="T48" fmla="*/ 183 w 511"/>
                <a:gd name="T49" fmla="*/ 195 h 337"/>
                <a:gd name="T50" fmla="*/ 200 w 511"/>
                <a:gd name="T51" fmla="*/ 195 h 337"/>
                <a:gd name="T52" fmla="*/ 220 w 511"/>
                <a:gd name="T53" fmla="*/ 223 h 337"/>
                <a:gd name="T54" fmla="*/ 183 w 511"/>
                <a:gd name="T55" fmla="*/ 121 h 337"/>
                <a:gd name="T56" fmla="*/ 220 w 511"/>
                <a:gd name="T57" fmla="*/ 72 h 337"/>
                <a:gd name="T58" fmla="*/ 237 w 511"/>
                <a:gd name="T59" fmla="*/ 72 h 337"/>
                <a:gd name="T60" fmla="*/ 274 w 511"/>
                <a:gd name="T61" fmla="*/ 121 h 337"/>
                <a:gd name="T62" fmla="*/ 257 w 511"/>
                <a:gd name="T63" fmla="*/ 121 h 337"/>
                <a:gd name="T64" fmla="*/ 237 w 511"/>
                <a:gd name="T65" fmla="*/ 94 h 337"/>
                <a:gd name="T66" fmla="*/ 274 w 511"/>
                <a:gd name="T67" fmla="*/ 195 h 337"/>
                <a:gd name="T68" fmla="*/ 268 w 511"/>
                <a:gd name="T69" fmla="*/ 43 h 337"/>
                <a:gd name="T70" fmla="*/ 176 w 511"/>
                <a:gd name="T71" fmla="*/ 43 h 337"/>
                <a:gd name="T72" fmla="*/ 172 w 511"/>
                <a:gd name="T73" fmla="*/ 25 h 337"/>
                <a:gd name="T74" fmla="*/ 280 w 511"/>
                <a:gd name="T75" fmla="*/ 36 h 337"/>
                <a:gd name="T76" fmla="*/ 457 w 511"/>
                <a:gd name="T77" fmla="*/ 177 h 337"/>
                <a:gd name="T78" fmla="*/ 447 w 511"/>
                <a:gd name="T79" fmla="*/ 165 h 337"/>
                <a:gd name="T80" fmla="*/ 447 w 511"/>
                <a:gd name="T81" fmla="*/ 164 h 337"/>
                <a:gd name="T82" fmla="*/ 456 w 511"/>
                <a:gd name="T83" fmla="*/ 168 h 3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11" h="337">
                  <a:moveTo>
                    <a:pt x="200" y="121"/>
                  </a:moveTo>
                  <a:cubicBezTo>
                    <a:pt x="200" y="124"/>
                    <a:pt x="200" y="145"/>
                    <a:pt x="220" y="149"/>
                  </a:cubicBezTo>
                  <a:cubicBezTo>
                    <a:pt x="220" y="94"/>
                    <a:pt x="220" y="94"/>
                    <a:pt x="220" y="94"/>
                  </a:cubicBezTo>
                  <a:cubicBezTo>
                    <a:pt x="201" y="98"/>
                    <a:pt x="200" y="119"/>
                    <a:pt x="200" y="121"/>
                  </a:cubicBezTo>
                  <a:close/>
                  <a:moveTo>
                    <a:pt x="237" y="223"/>
                  </a:moveTo>
                  <a:cubicBezTo>
                    <a:pt x="256" y="219"/>
                    <a:pt x="257" y="198"/>
                    <a:pt x="257" y="195"/>
                  </a:cubicBezTo>
                  <a:cubicBezTo>
                    <a:pt x="257" y="193"/>
                    <a:pt x="256" y="172"/>
                    <a:pt x="237" y="168"/>
                  </a:cubicBezTo>
                  <a:lnTo>
                    <a:pt x="237" y="223"/>
                  </a:lnTo>
                  <a:close/>
                  <a:moveTo>
                    <a:pt x="509" y="159"/>
                  </a:moveTo>
                  <a:cubicBezTo>
                    <a:pt x="508" y="158"/>
                    <a:pt x="496" y="129"/>
                    <a:pt x="465" y="129"/>
                  </a:cubicBezTo>
                  <a:cubicBezTo>
                    <a:pt x="457" y="129"/>
                    <a:pt x="450" y="131"/>
                    <a:pt x="445" y="134"/>
                  </a:cubicBezTo>
                  <a:cubicBezTo>
                    <a:pt x="438" y="132"/>
                    <a:pt x="431" y="130"/>
                    <a:pt x="422" y="129"/>
                  </a:cubicBezTo>
                  <a:cubicBezTo>
                    <a:pt x="408" y="9"/>
                    <a:pt x="283" y="0"/>
                    <a:pt x="231" y="0"/>
                  </a:cubicBezTo>
                  <a:cubicBezTo>
                    <a:pt x="181" y="0"/>
                    <a:pt x="60" y="9"/>
                    <a:pt x="38" y="116"/>
                  </a:cubicBezTo>
                  <a:cubicBezTo>
                    <a:pt x="18" y="116"/>
                    <a:pt x="18" y="116"/>
                    <a:pt x="18" y="116"/>
                  </a:cubicBezTo>
                  <a:cubicBezTo>
                    <a:pt x="8" y="116"/>
                    <a:pt x="0" y="124"/>
                    <a:pt x="0" y="135"/>
                  </a:cubicBezTo>
                  <a:cubicBezTo>
                    <a:pt x="0" y="191"/>
                    <a:pt x="0" y="191"/>
                    <a:pt x="0" y="191"/>
                  </a:cubicBezTo>
                  <a:cubicBezTo>
                    <a:pt x="0" y="201"/>
                    <a:pt x="8" y="209"/>
                    <a:pt x="18" y="209"/>
                  </a:cubicBezTo>
                  <a:cubicBezTo>
                    <a:pt x="45" y="209"/>
                    <a:pt x="45" y="209"/>
                    <a:pt x="45" y="209"/>
                  </a:cubicBezTo>
                  <a:cubicBezTo>
                    <a:pt x="60" y="250"/>
                    <a:pt x="92" y="271"/>
                    <a:pt x="120" y="282"/>
                  </a:cubicBezTo>
                  <a:cubicBezTo>
                    <a:pt x="125" y="309"/>
                    <a:pt x="125" y="309"/>
                    <a:pt x="125" y="309"/>
                  </a:cubicBezTo>
                  <a:cubicBezTo>
                    <a:pt x="125" y="324"/>
                    <a:pt x="138" y="337"/>
                    <a:pt x="153" y="337"/>
                  </a:cubicBezTo>
                  <a:cubicBezTo>
                    <a:pt x="165" y="337"/>
                    <a:pt x="165" y="337"/>
                    <a:pt x="165" y="337"/>
                  </a:cubicBezTo>
                  <a:cubicBezTo>
                    <a:pt x="180" y="337"/>
                    <a:pt x="192" y="324"/>
                    <a:pt x="192" y="309"/>
                  </a:cubicBezTo>
                  <a:cubicBezTo>
                    <a:pt x="195" y="293"/>
                    <a:pt x="195" y="293"/>
                    <a:pt x="195" y="293"/>
                  </a:cubicBezTo>
                  <a:cubicBezTo>
                    <a:pt x="250" y="293"/>
                    <a:pt x="250" y="293"/>
                    <a:pt x="250" y="293"/>
                  </a:cubicBezTo>
                  <a:cubicBezTo>
                    <a:pt x="253" y="309"/>
                    <a:pt x="253" y="309"/>
                    <a:pt x="253" y="309"/>
                  </a:cubicBezTo>
                  <a:cubicBezTo>
                    <a:pt x="253" y="324"/>
                    <a:pt x="265" y="337"/>
                    <a:pt x="280" y="337"/>
                  </a:cubicBezTo>
                  <a:cubicBezTo>
                    <a:pt x="292" y="337"/>
                    <a:pt x="292" y="337"/>
                    <a:pt x="292" y="337"/>
                  </a:cubicBezTo>
                  <a:cubicBezTo>
                    <a:pt x="307" y="337"/>
                    <a:pt x="320" y="324"/>
                    <a:pt x="320" y="309"/>
                  </a:cubicBezTo>
                  <a:cubicBezTo>
                    <a:pt x="324" y="286"/>
                    <a:pt x="324" y="286"/>
                    <a:pt x="324" y="286"/>
                  </a:cubicBezTo>
                  <a:cubicBezTo>
                    <a:pt x="365" y="275"/>
                    <a:pt x="424" y="242"/>
                    <a:pt x="424" y="152"/>
                  </a:cubicBezTo>
                  <a:cubicBezTo>
                    <a:pt x="424" y="150"/>
                    <a:pt x="424" y="149"/>
                    <a:pt x="424" y="148"/>
                  </a:cubicBezTo>
                  <a:cubicBezTo>
                    <a:pt x="426" y="149"/>
                    <a:pt x="429" y="149"/>
                    <a:pt x="431" y="150"/>
                  </a:cubicBezTo>
                  <a:cubicBezTo>
                    <a:pt x="429" y="154"/>
                    <a:pt x="428" y="158"/>
                    <a:pt x="428" y="161"/>
                  </a:cubicBezTo>
                  <a:cubicBezTo>
                    <a:pt x="427" y="164"/>
                    <a:pt x="425" y="177"/>
                    <a:pt x="433" y="187"/>
                  </a:cubicBezTo>
                  <a:cubicBezTo>
                    <a:pt x="437" y="191"/>
                    <a:pt x="444" y="196"/>
                    <a:pt x="457" y="196"/>
                  </a:cubicBezTo>
                  <a:cubicBezTo>
                    <a:pt x="469" y="196"/>
                    <a:pt x="478" y="188"/>
                    <a:pt x="478" y="176"/>
                  </a:cubicBezTo>
                  <a:cubicBezTo>
                    <a:pt x="478" y="166"/>
                    <a:pt x="473" y="156"/>
                    <a:pt x="465" y="148"/>
                  </a:cubicBezTo>
                  <a:cubicBezTo>
                    <a:pt x="465" y="148"/>
                    <a:pt x="465" y="148"/>
                    <a:pt x="465" y="148"/>
                  </a:cubicBezTo>
                  <a:cubicBezTo>
                    <a:pt x="483" y="148"/>
                    <a:pt x="491" y="166"/>
                    <a:pt x="491" y="166"/>
                  </a:cubicBezTo>
                  <a:cubicBezTo>
                    <a:pt x="493" y="171"/>
                    <a:pt x="499" y="173"/>
                    <a:pt x="503" y="171"/>
                  </a:cubicBezTo>
                  <a:cubicBezTo>
                    <a:pt x="508" y="169"/>
                    <a:pt x="511" y="164"/>
                    <a:pt x="509" y="159"/>
                  </a:cubicBezTo>
                  <a:close/>
                  <a:moveTo>
                    <a:pt x="274" y="195"/>
                  </a:moveTo>
                  <a:cubicBezTo>
                    <a:pt x="274" y="210"/>
                    <a:pt x="266" y="236"/>
                    <a:pt x="237" y="240"/>
                  </a:cubicBezTo>
                  <a:cubicBezTo>
                    <a:pt x="237" y="245"/>
                    <a:pt x="237" y="245"/>
                    <a:pt x="237" y="245"/>
                  </a:cubicBezTo>
                  <a:cubicBezTo>
                    <a:pt x="237" y="250"/>
                    <a:pt x="233" y="253"/>
                    <a:pt x="228" y="253"/>
                  </a:cubicBezTo>
                  <a:cubicBezTo>
                    <a:pt x="224" y="253"/>
                    <a:pt x="220" y="250"/>
                    <a:pt x="220" y="245"/>
                  </a:cubicBezTo>
                  <a:cubicBezTo>
                    <a:pt x="220" y="240"/>
                    <a:pt x="220" y="240"/>
                    <a:pt x="220" y="240"/>
                  </a:cubicBezTo>
                  <a:cubicBezTo>
                    <a:pt x="191" y="236"/>
                    <a:pt x="183" y="210"/>
                    <a:pt x="183" y="195"/>
                  </a:cubicBezTo>
                  <a:cubicBezTo>
                    <a:pt x="183" y="191"/>
                    <a:pt x="187" y="187"/>
                    <a:pt x="191" y="187"/>
                  </a:cubicBezTo>
                  <a:cubicBezTo>
                    <a:pt x="196" y="187"/>
                    <a:pt x="200" y="191"/>
                    <a:pt x="200" y="195"/>
                  </a:cubicBezTo>
                  <a:cubicBezTo>
                    <a:pt x="200" y="195"/>
                    <a:pt x="200" y="195"/>
                    <a:pt x="200" y="195"/>
                  </a:cubicBezTo>
                  <a:cubicBezTo>
                    <a:pt x="200" y="198"/>
                    <a:pt x="201" y="219"/>
                    <a:pt x="220" y="223"/>
                  </a:cubicBezTo>
                  <a:cubicBezTo>
                    <a:pt x="220" y="166"/>
                    <a:pt x="220" y="166"/>
                    <a:pt x="220" y="166"/>
                  </a:cubicBezTo>
                  <a:cubicBezTo>
                    <a:pt x="191" y="162"/>
                    <a:pt x="183" y="136"/>
                    <a:pt x="183" y="121"/>
                  </a:cubicBezTo>
                  <a:cubicBezTo>
                    <a:pt x="183" y="107"/>
                    <a:pt x="191" y="81"/>
                    <a:pt x="220" y="77"/>
                  </a:cubicBezTo>
                  <a:cubicBezTo>
                    <a:pt x="220" y="72"/>
                    <a:pt x="220" y="72"/>
                    <a:pt x="220" y="72"/>
                  </a:cubicBezTo>
                  <a:cubicBezTo>
                    <a:pt x="220" y="67"/>
                    <a:pt x="224" y="64"/>
                    <a:pt x="228" y="64"/>
                  </a:cubicBezTo>
                  <a:cubicBezTo>
                    <a:pt x="233" y="64"/>
                    <a:pt x="237" y="67"/>
                    <a:pt x="237" y="72"/>
                  </a:cubicBezTo>
                  <a:cubicBezTo>
                    <a:pt x="237" y="77"/>
                    <a:pt x="237" y="77"/>
                    <a:pt x="237" y="77"/>
                  </a:cubicBezTo>
                  <a:cubicBezTo>
                    <a:pt x="266" y="81"/>
                    <a:pt x="274" y="107"/>
                    <a:pt x="274" y="121"/>
                  </a:cubicBezTo>
                  <a:cubicBezTo>
                    <a:pt x="274" y="126"/>
                    <a:pt x="270" y="130"/>
                    <a:pt x="265" y="130"/>
                  </a:cubicBezTo>
                  <a:cubicBezTo>
                    <a:pt x="261" y="130"/>
                    <a:pt x="257" y="126"/>
                    <a:pt x="257" y="121"/>
                  </a:cubicBezTo>
                  <a:cubicBezTo>
                    <a:pt x="257" y="121"/>
                    <a:pt x="257" y="121"/>
                    <a:pt x="257" y="121"/>
                  </a:cubicBezTo>
                  <a:cubicBezTo>
                    <a:pt x="257" y="119"/>
                    <a:pt x="256" y="98"/>
                    <a:pt x="237" y="94"/>
                  </a:cubicBezTo>
                  <a:cubicBezTo>
                    <a:pt x="237" y="151"/>
                    <a:pt x="237" y="151"/>
                    <a:pt x="237" y="151"/>
                  </a:cubicBezTo>
                  <a:cubicBezTo>
                    <a:pt x="266" y="155"/>
                    <a:pt x="274" y="181"/>
                    <a:pt x="274" y="195"/>
                  </a:cubicBezTo>
                  <a:close/>
                  <a:moveTo>
                    <a:pt x="280" y="36"/>
                  </a:moveTo>
                  <a:cubicBezTo>
                    <a:pt x="278" y="41"/>
                    <a:pt x="273" y="44"/>
                    <a:pt x="268" y="43"/>
                  </a:cubicBezTo>
                  <a:cubicBezTo>
                    <a:pt x="228" y="32"/>
                    <a:pt x="177" y="43"/>
                    <a:pt x="176" y="43"/>
                  </a:cubicBezTo>
                  <a:cubicBezTo>
                    <a:pt x="176" y="43"/>
                    <a:pt x="176" y="43"/>
                    <a:pt x="176" y="43"/>
                  </a:cubicBezTo>
                  <a:cubicBezTo>
                    <a:pt x="171" y="44"/>
                    <a:pt x="166" y="41"/>
                    <a:pt x="165" y="36"/>
                  </a:cubicBezTo>
                  <a:cubicBezTo>
                    <a:pt x="164" y="31"/>
                    <a:pt x="167" y="26"/>
                    <a:pt x="172" y="25"/>
                  </a:cubicBezTo>
                  <a:cubicBezTo>
                    <a:pt x="175" y="24"/>
                    <a:pt x="228" y="12"/>
                    <a:pt x="273" y="25"/>
                  </a:cubicBezTo>
                  <a:cubicBezTo>
                    <a:pt x="278" y="26"/>
                    <a:pt x="281" y="31"/>
                    <a:pt x="280" y="36"/>
                  </a:cubicBezTo>
                  <a:close/>
                  <a:moveTo>
                    <a:pt x="459" y="177"/>
                  </a:moveTo>
                  <a:cubicBezTo>
                    <a:pt x="458" y="177"/>
                    <a:pt x="458" y="177"/>
                    <a:pt x="457" y="177"/>
                  </a:cubicBezTo>
                  <a:cubicBezTo>
                    <a:pt x="454" y="177"/>
                    <a:pt x="450" y="177"/>
                    <a:pt x="448" y="175"/>
                  </a:cubicBezTo>
                  <a:cubicBezTo>
                    <a:pt x="446" y="172"/>
                    <a:pt x="447" y="166"/>
                    <a:pt x="447" y="165"/>
                  </a:cubicBezTo>
                  <a:cubicBezTo>
                    <a:pt x="447" y="164"/>
                    <a:pt x="447" y="164"/>
                    <a:pt x="447" y="164"/>
                  </a:cubicBezTo>
                  <a:cubicBezTo>
                    <a:pt x="447" y="164"/>
                    <a:pt x="447" y="164"/>
                    <a:pt x="447" y="164"/>
                  </a:cubicBezTo>
                  <a:cubicBezTo>
                    <a:pt x="447" y="163"/>
                    <a:pt x="447" y="161"/>
                    <a:pt x="448" y="159"/>
                  </a:cubicBezTo>
                  <a:cubicBezTo>
                    <a:pt x="452" y="162"/>
                    <a:pt x="454" y="165"/>
                    <a:pt x="456" y="168"/>
                  </a:cubicBezTo>
                  <a:cubicBezTo>
                    <a:pt x="459" y="173"/>
                    <a:pt x="459" y="176"/>
                    <a:pt x="459" y="177"/>
                  </a:cubicBezTo>
                  <a:close/>
                </a:path>
              </a:pathLst>
            </a:custGeom>
            <a:solidFill>
              <a:schemeClr val="bg1"/>
            </a:solidFill>
            <a:ln>
              <a:noFill/>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grpSp>
        <p:nvGrpSpPr>
          <p:cNvPr id="44" name="组合 43"/>
          <p:cNvGrpSpPr/>
          <p:nvPr/>
        </p:nvGrpSpPr>
        <p:grpSpPr>
          <a:xfrm>
            <a:off x="2579961" y="5791191"/>
            <a:ext cx="671712" cy="671712"/>
            <a:chOff x="4237946" y="5168256"/>
            <a:chExt cx="671712" cy="671712"/>
          </a:xfrm>
        </p:grpSpPr>
        <p:sp>
          <p:nvSpPr>
            <p:cNvPr id="24" name="椭圆 23"/>
            <p:cNvSpPr/>
            <p:nvPr/>
          </p:nvSpPr>
          <p:spPr>
            <a:xfrm>
              <a:off x="4237946" y="5168256"/>
              <a:ext cx="671712" cy="671712"/>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1" lang="zh-CN" altLang="en-US" sz="1800" b="0" i="0" u="none" strike="noStrike" kern="0" cap="none" spc="0" normalizeH="0" baseline="0" noProof="0">
                <a:ln>
                  <a:noFill/>
                </a:ln>
                <a:solidFill>
                  <a:sysClr val="windowText" lastClr="000000"/>
                </a:solidFill>
                <a:effectLst/>
                <a:uLnTx/>
                <a:uFillTx/>
              </a:endParaRPr>
            </a:p>
          </p:txBody>
        </p:sp>
        <p:grpSp>
          <p:nvGrpSpPr>
            <p:cNvPr id="25" name="组 21"/>
            <p:cNvGrpSpPr/>
            <p:nvPr/>
          </p:nvGrpSpPr>
          <p:grpSpPr>
            <a:xfrm>
              <a:off x="4433441" y="5313651"/>
              <a:ext cx="280009" cy="380920"/>
              <a:chOff x="6873876" y="5411788"/>
              <a:chExt cx="665163" cy="904875"/>
            </a:xfrm>
            <a:solidFill>
              <a:schemeClr val="bg1"/>
            </a:solidFill>
          </p:grpSpPr>
          <p:sp>
            <p:nvSpPr>
              <p:cNvPr id="26" name="Freeform 64"/>
              <p:cNvSpPr>
                <a:spLocks noEditPoints="1"/>
              </p:cNvSpPr>
              <p:nvPr/>
            </p:nvSpPr>
            <p:spPr bwMode="auto">
              <a:xfrm>
                <a:off x="6873876" y="5411788"/>
                <a:ext cx="665163" cy="835025"/>
              </a:xfrm>
              <a:custGeom>
                <a:avLst/>
                <a:gdLst>
                  <a:gd name="T0" fmla="*/ 209 w 317"/>
                  <a:gd name="T1" fmla="*/ 99 h 398"/>
                  <a:gd name="T2" fmla="*/ 119 w 317"/>
                  <a:gd name="T3" fmla="*/ 105 h 398"/>
                  <a:gd name="T4" fmla="*/ 86 w 317"/>
                  <a:gd name="T5" fmla="*/ 99 h 398"/>
                  <a:gd name="T6" fmla="*/ 0 w 317"/>
                  <a:gd name="T7" fmla="*/ 316 h 398"/>
                  <a:gd name="T8" fmla="*/ 230 w 317"/>
                  <a:gd name="T9" fmla="*/ 398 h 398"/>
                  <a:gd name="T10" fmla="*/ 317 w 317"/>
                  <a:gd name="T11" fmla="*/ 214 h 398"/>
                  <a:gd name="T12" fmla="*/ 230 w 317"/>
                  <a:gd name="T13" fmla="*/ 99 h 398"/>
                  <a:gd name="T14" fmla="*/ 171 w 317"/>
                  <a:gd name="T15" fmla="*/ 334 h 398"/>
                  <a:gd name="T16" fmla="*/ 153 w 317"/>
                  <a:gd name="T17" fmla="*/ 334 h 398"/>
                  <a:gd name="T18" fmla="*/ 113 w 317"/>
                  <a:gd name="T19" fmla="*/ 282 h 398"/>
                  <a:gd name="T20" fmla="*/ 131 w 317"/>
                  <a:gd name="T21" fmla="*/ 282 h 398"/>
                  <a:gd name="T22" fmla="*/ 153 w 317"/>
                  <a:gd name="T23" fmla="*/ 311 h 398"/>
                  <a:gd name="T24" fmla="*/ 113 w 317"/>
                  <a:gd name="T25" fmla="*/ 203 h 398"/>
                  <a:gd name="T26" fmla="*/ 153 w 317"/>
                  <a:gd name="T27" fmla="*/ 150 h 398"/>
                  <a:gd name="T28" fmla="*/ 171 w 317"/>
                  <a:gd name="T29" fmla="*/ 150 h 398"/>
                  <a:gd name="T30" fmla="*/ 210 w 317"/>
                  <a:gd name="T31" fmla="*/ 203 h 398"/>
                  <a:gd name="T32" fmla="*/ 192 w 317"/>
                  <a:gd name="T33" fmla="*/ 203 h 398"/>
                  <a:gd name="T34" fmla="*/ 171 w 317"/>
                  <a:gd name="T35" fmla="*/ 173 h 398"/>
                  <a:gd name="T36" fmla="*/ 210 w 317"/>
                  <a:gd name="T37" fmla="*/ 282 h 398"/>
                  <a:gd name="T38" fmla="*/ 211 w 317"/>
                  <a:gd name="T39" fmla="*/ 375 h 398"/>
                  <a:gd name="T40" fmla="*/ 211 w 317"/>
                  <a:gd name="T41" fmla="*/ 364 h 398"/>
                  <a:gd name="T42" fmla="*/ 285 w 317"/>
                  <a:gd name="T43" fmla="*/ 317 h 398"/>
                  <a:gd name="T44" fmla="*/ 296 w 317"/>
                  <a:gd name="T45" fmla="*/ 317 h 398"/>
                  <a:gd name="T46" fmla="*/ 171 w 317"/>
                  <a:gd name="T47" fmla="*/ 252 h 398"/>
                  <a:gd name="T48" fmla="*/ 192 w 317"/>
                  <a:gd name="T49" fmla="*/ 282 h 398"/>
                  <a:gd name="T50" fmla="*/ 131 w 317"/>
                  <a:gd name="T51" fmla="*/ 203 h 398"/>
                  <a:gd name="T52" fmla="*/ 153 w 317"/>
                  <a:gd name="T53" fmla="*/ 173 h 398"/>
                  <a:gd name="T54" fmla="*/ 119 w 317"/>
                  <a:gd name="T55" fmla="*/ 79 h 398"/>
                  <a:gd name="T56" fmla="*/ 203 w 317"/>
                  <a:gd name="T57" fmla="*/ 80 h 398"/>
                  <a:gd name="T58" fmla="*/ 211 w 317"/>
                  <a:gd name="T59" fmla="*/ 0 h 398"/>
                  <a:gd name="T60" fmla="*/ 79 w 317"/>
                  <a:gd name="T61" fmla="*/ 24 h 398"/>
                  <a:gd name="T62" fmla="*/ 119 w 317"/>
                  <a:gd name="T63" fmla="*/ 79 h 3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17" h="398">
                    <a:moveTo>
                      <a:pt x="230" y="99"/>
                    </a:moveTo>
                    <a:cubicBezTo>
                      <a:pt x="209" y="99"/>
                      <a:pt x="209" y="99"/>
                      <a:pt x="209" y="99"/>
                    </a:cubicBezTo>
                    <a:cubicBezTo>
                      <a:pt x="207" y="103"/>
                      <a:pt x="203" y="105"/>
                      <a:pt x="198" y="105"/>
                    </a:cubicBezTo>
                    <a:cubicBezTo>
                      <a:pt x="119" y="105"/>
                      <a:pt x="119" y="105"/>
                      <a:pt x="119" y="105"/>
                    </a:cubicBezTo>
                    <a:cubicBezTo>
                      <a:pt x="114" y="105"/>
                      <a:pt x="110" y="103"/>
                      <a:pt x="107" y="99"/>
                    </a:cubicBezTo>
                    <a:cubicBezTo>
                      <a:pt x="94" y="99"/>
                      <a:pt x="86" y="99"/>
                      <a:pt x="86" y="99"/>
                    </a:cubicBezTo>
                    <a:cubicBezTo>
                      <a:pt x="86" y="99"/>
                      <a:pt x="0" y="99"/>
                      <a:pt x="0" y="180"/>
                    </a:cubicBezTo>
                    <a:cubicBezTo>
                      <a:pt x="0" y="316"/>
                      <a:pt x="0" y="316"/>
                      <a:pt x="0" y="316"/>
                    </a:cubicBezTo>
                    <a:cubicBezTo>
                      <a:pt x="0" y="316"/>
                      <a:pt x="0" y="398"/>
                      <a:pt x="86" y="398"/>
                    </a:cubicBezTo>
                    <a:cubicBezTo>
                      <a:pt x="173" y="398"/>
                      <a:pt x="230" y="398"/>
                      <a:pt x="230" y="398"/>
                    </a:cubicBezTo>
                    <a:cubicBezTo>
                      <a:pt x="230" y="398"/>
                      <a:pt x="317" y="398"/>
                      <a:pt x="317" y="316"/>
                    </a:cubicBezTo>
                    <a:cubicBezTo>
                      <a:pt x="317" y="254"/>
                      <a:pt x="317" y="214"/>
                      <a:pt x="317" y="214"/>
                    </a:cubicBezTo>
                    <a:cubicBezTo>
                      <a:pt x="317" y="193"/>
                      <a:pt x="317" y="180"/>
                      <a:pt x="317" y="180"/>
                    </a:cubicBezTo>
                    <a:cubicBezTo>
                      <a:pt x="317" y="180"/>
                      <a:pt x="317" y="99"/>
                      <a:pt x="230" y="99"/>
                    </a:cubicBezTo>
                    <a:close/>
                    <a:moveTo>
                      <a:pt x="171" y="329"/>
                    </a:moveTo>
                    <a:cubicBezTo>
                      <a:pt x="171" y="334"/>
                      <a:pt x="171" y="334"/>
                      <a:pt x="171" y="334"/>
                    </a:cubicBezTo>
                    <a:cubicBezTo>
                      <a:pt x="171" y="339"/>
                      <a:pt x="167" y="343"/>
                      <a:pt x="162" y="343"/>
                    </a:cubicBezTo>
                    <a:cubicBezTo>
                      <a:pt x="157" y="343"/>
                      <a:pt x="153" y="339"/>
                      <a:pt x="153" y="334"/>
                    </a:cubicBezTo>
                    <a:cubicBezTo>
                      <a:pt x="153" y="329"/>
                      <a:pt x="153" y="329"/>
                      <a:pt x="153" y="329"/>
                    </a:cubicBezTo>
                    <a:cubicBezTo>
                      <a:pt x="122" y="325"/>
                      <a:pt x="113" y="297"/>
                      <a:pt x="113" y="282"/>
                    </a:cubicBezTo>
                    <a:cubicBezTo>
                      <a:pt x="113" y="277"/>
                      <a:pt x="117" y="273"/>
                      <a:pt x="122" y="273"/>
                    </a:cubicBezTo>
                    <a:cubicBezTo>
                      <a:pt x="127" y="273"/>
                      <a:pt x="131" y="277"/>
                      <a:pt x="131" y="282"/>
                    </a:cubicBezTo>
                    <a:cubicBezTo>
                      <a:pt x="131" y="282"/>
                      <a:pt x="131" y="282"/>
                      <a:pt x="131" y="282"/>
                    </a:cubicBezTo>
                    <a:cubicBezTo>
                      <a:pt x="131" y="284"/>
                      <a:pt x="132" y="306"/>
                      <a:pt x="153" y="311"/>
                    </a:cubicBezTo>
                    <a:cubicBezTo>
                      <a:pt x="153" y="250"/>
                      <a:pt x="153" y="250"/>
                      <a:pt x="153" y="250"/>
                    </a:cubicBezTo>
                    <a:cubicBezTo>
                      <a:pt x="122" y="246"/>
                      <a:pt x="113" y="218"/>
                      <a:pt x="113" y="203"/>
                    </a:cubicBezTo>
                    <a:cubicBezTo>
                      <a:pt x="113" y="187"/>
                      <a:pt x="122" y="159"/>
                      <a:pt x="153" y="155"/>
                    </a:cubicBezTo>
                    <a:cubicBezTo>
                      <a:pt x="153" y="150"/>
                      <a:pt x="153" y="150"/>
                      <a:pt x="153" y="150"/>
                    </a:cubicBezTo>
                    <a:cubicBezTo>
                      <a:pt x="153" y="145"/>
                      <a:pt x="157" y="141"/>
                      <a:pt x="162" y="141"/>
                    </a:cubicBezTo>
                    <a:cubicBezTo>
                      <a:pt x="167" y="141"/>
                      <a:pt x="171" y="145"/>
                      <a:pt x="171" y="150"/>
                    </a:cubicBezTo>
                    <a:cubicBezTo>
                      <a:pt x="171" y="155"/>
                      <a:pt x="171" y="155"/>
                      <a:pt x="171" y="155"/>
                    </a:cubicBezTo>
                    <a:cubicBezTo>
                      <a:pt x="201" y="159"/>
                      <a:pt x="210" y="187"/>
                      <a:pt x="210" y="203"/>
                    </a:cubicBezTo>
                    <a:cubicBezTo>
                      <a:pt x="210" y="208"/>
                      <a:pt x="206" y="212"/>
                      <a:pt x="201" y="212"/>
                    </a:cubicBezTo>
                    <a:cubicBezTo>
                      <a:pt x="196" y="212"/>
                      <a:pt x="192" y="208"/>
                      <a:pt x="192" y="203"/>
                    </a:cubicBezTo>
                    <a:cubicBezTo>
                      <a:pt x="192" y="203"/>
                      <a:pt x="192" y="203"/>
                      <a:pt x="192" y="203"/>
                    </a:cubicBezTo>
                    <a:cubicBezTo>
                      <a:pt x="192" y="200"/>
                      <a:pt x="191" y="178"/>
                      <a:pt x="171" y="173"/>
                    </a:cubicBezTo>
                    <a:cubicBezTo>
                      <a:pt x="171" y="234"/>
                      <a:pt x="171" y="234"/>
                      <a:pt x="171" y="234"/>
                    </a:cubicBezTo>
                    <a:cubicBezTo>
                      <a:pt x="201" y="238"/>
                      <a:pt x="210" y="266"/>
                      <a:pt x="210" y="282"/>
                    </a:cubicBezTo>
                    <a:cubicBezTo>
                      <a:pt x="210" y="297"/>
                      <a:pt x="201" y="325"/>
                      <a:pt x="171" y="329"/>
                    </a:cubicBezTo>
                    <a:close/>
                    <a:moveTo>
                      <a:pt x="211" y="375"/>
                    </a:moveTo>
                    <a:cubicBezTo>
                      <a:pt x="208" y="375"/>
                      <a:pt x="205" y="373"/>
                      <a:pt x="205" y="370"/>
                    </a:cubicBezTo>
                    <a:cubicBezTo>
                      <a:pt x="205" y="366"/>
                      <a:pt x="208" y="364"/>
                      <a:pt x="211" y="364"/>
                    </a:cubicBezTo>
                    <a:cubicBezTo>
                      <a:pt x="283" y="364"/>
                      <a:pt x="285" y="319"/>
                      <a:pt x="285" y="317"/>
                    </a:cubicBezTo>
                    <a:cubicBezTo>
                      <a:pt x="285" y="317"/>
                      <a:pt x="285" y="317"/>
                      <a:pt x="285" y="317"/>
                    </a:cubicBezTo>
                    <a:cubicBezTo>
                      <a:pt x="285" y="313"/>
                      <a:pt x="287" y="311"/>
                      <a:pt x="290" y="311"/>
                    </a:cubicBezTo>
                    <a:cubicBezTo>
                      <a:pt x="294" y="311"/>
                      <a:pt x="296" y="313"/>
                      <a:pt x="296" y="317"/>
                    </a:cubicBezTo>
                    <a:cubicBezTo>
                      <a:pt x="296" y="317"/>
                      <a:pt x="295" y="375"/>
                      <a:pt x="211" y="375"/>
                    </a:cubicBezTo>
                    <a:close/>
                    <a:moveTo>
                      <a:pt x="171" y="252"/>
                    </a:moveTo>
                    <a:cubicBezTo>
                      <a:pt x="171" y="311"/>
                      <a:pt x="171" y="311"/>
                      <a:pt x="171" y="311"/>
                    </a:cubicBezTo>
                    <a:cubicBezTo>
                      <a:pt x="191" y="306"/>
                      <a:pt x="192" y="284"/>
                      <a:pt x="192" y="282"/>
                    </a:cubicBezTo>
                    <a:cubicBezTo>
                      <a:pt x="192" y="279"/>
                      <a:pt x="191" y="257"/>
                      <a:pt x="171" y="252"/>
                    </a:cubicBezTo>
                    <a:close/>
                    <a:moveTo>
                      <a:pt x="131" y="203"/>
                    </a:moveTo>
                    <a:cubicBezTo>
                      <a:pt x="131" y="205"/>
                      <a:pt x="132" y="227"/>
                      <a:pt x="153" y="232"/>
                    </a:cubicBezTo>
                    <a:cubicBezTo>
                      <a:pt x="153" y="173"/>
                      <a:pt x="153" y="173"/>
                      <a:pt x="153" y="173"/>
                    </a:cubicBezTo>
                    <a:cubicBezTo>
                      <a:pt x="132" y="178"/>
                      <a:pt x="131" y="200"/>
                      <a:pt x="131" y="203"/>
                    </a:cubicBezTo>
                    <a:close/>
                    <a:moveTo>
                      <a:pt x="119" y="79"/>
                    </a:moveTo>
                    <a:cubicBezTo>
                      <a:pt x="198" y="79"/>
                      <a:pt x="198" y="79"/>
                      <a:pt x="198" y="79"/>
                    </a:cubicBezTo>
                    <a:cubicBezTo>
                      <a:pt x="200" y="79"/>
                      <a:pt x="202" y="79"/>
                      <a:pt x="203" y="80"/>
                    </a:cubicBezTo>
                    <a:cubicBezTo>
                      <a:pt x="218" y="63"/>
                      <a:pt x="238" y="39"/>
                      <a:pt x="238" y="24"/>
                    </a:cubicBezTo>
                    <a:cubicBezTo>
                      <a:pt x="238" y="0"/>
                      <a:pt x="211" y="0"/>
                      <a:pt x="211" y="0"/>
                    </a:cubicBezTo>
                    <a:cubicBezTo>
                      <a:pt x="105" y="0"/>
                      <a:pt x="105" y="0"/>
                      <a:pt x="105" y="0"/>
                    </a:cubicBezTo>
                    <a:cubicBezTo>
                      <a:pt x="105" y="0"/>
                      <a:pt x="79" y="0"/>
                      <a:pt x="79" y="24"/>
                    </a:cubicBezTo>
                    <a:cubicBezTo>
                      <a:pt x="79" y="39"/>
                      <a:pt x="98" y="63"/>
                      <a:pt x="113" y="80"/>
                    </a:cubicBezTo>
                    <a:cubicBezTo>
                      <a:pt x="115" y="79"/>
                      <a:pt x="117" y="79"/>
                      <a:pt x="119" y="7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7" name="Freeform 65"/>
              <p:cNvSpPr>
                <a:spLocks noEditPoints="1"/>
              </p:cNvSpPr>
              <p:nvPr/>
            </p:nvSpPr>
            <p:spPr bwMode="auto">
              <a:xfrm>
                <a:off x="6873876" y="5578475"/>
                <a:ext cx="665163" cy="738188"/>
              </a:xfrm>
              <a:custGeom>
                <a:avLst/>
                <a:gdLst>
                  <a:gd name="T0" fmla="*/ 230 w 317"/>
                  <a:gd name="T1" fmla="*/ 319 h 352"/>
                  <a:gd name="T2" fmla="*/ 86 w 317"/>
                  <a:gd name="T3" fmla="*/ 319 h 352"/>
                  <a:gd name="T4" fmla="*/ 0 w 317"/>
                  <a:gd name="T5" fmla="*/ 237 h 352"/>
                  <a:gd name="T6" fmla="*/ 0 w 317"/>
                  <a:gd name="T7" fmla="*/ 271 h 352"/>
                  <a:gd name="T8" fmla="*/ 86 w 317"/>
                  <a:gd name="T9" fmla="*/ 352 h 352"/>
                  <a:gd name="T10" fmla="*/ 230 w 317"/>
                  <a:gd name="T11" fmla="*/ 352 h 352"/>
                  <a:gd name="T12" fmla="*/ 317 w 317"/>
                  <a:gd name="T13" fmla="*/ 271 h 352"/>
                  <a:gd name="T14" fmla="*/ 317 w 317"/>
                  <a:gd name="T15" fmla="*/ 237 h 352"/>
                  <a:gd name="T16" fmla="*/ 230 w 317"/>
                  <a:gd name="T17" fmla="*/ 319 h 352"/>
                  <a:gd name="T18" fmla="*/ 119 w 317"/>
                  <a:gd name="T19" fmla="*/ 26 h 352"/>
                  <a:gd name="T20" fmla="*/ 198 w 317"/>
                  <a:gd name="T21" fmla="*/ 26 h 352"/>
                  <a:gd name="T22" fmla="*/ 209 w 317"/>
                  <a:gd name="T23" fmla="*/ 20 h 352"/>
                  <a:gd name="T24" fmla="*/ 211 w 317"/>
                  <a:gd name="T25" fmla="*/ 13 h 352"/>
                  <a:gd name="T26" fmla="*/ 203 w 317"/>
                  <a:gd name="T27" fmla="*/ 1 h 352"/>
                  <a:gd name="T28" fmla="*/ 198 w 317"/>
                  <a:gd name="T29" fmla="*/ 0 h 352"/>
                  <a:gd name="T30" fmla="*/ 119 w 317"/>
                  <a:gd name="T31" fmla="*/ 0 h 352"/>
                  <a:gd name="T32" fmla="*/ 113 w 317"/>
                  <a:gd name="T33" fmla="*/ 1 h 352"/>
                  <a:gd name="T34" fmla="*/ 105 w 317"/>
                  <a:gd name="T35" fmla="*/ 13 h 352"/>
                  <a:gd name="T36" fmla="*/ 107 w 317"/>
                  <a:gd name="T37" fmla="*/ 20 h 352"/>
                  <a:gd name="T38" fmla="*/ 119 w 317"/>
                  <a:gd name="T39" fmla="*/ 2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17" h="352">
                    <a:moveTo>
                      <a:pt x="230" y="319"/>
                    </a:moveTo>
                    <a:cubicBezTo>
                      <a:pt x="230" y="319"/>
                      <a:pt x="173" y="319"/>
                      <a:pt x="86" y="319"/>
                    </a:cubicBezTo>
                    <a:cubicBezTo>
                      <a:pt x="0" y="319"/>
                      <a:pt x="0" y="237"/>
                      <a:pt x="0" y="237"/>
                    </a:cubicBezTo>
                    <a:cubicBezTo>
                      <a:pt x="0" y="259"/>
                      <a:pt x="0" y="271"/>
                      <a:pt x="0" y="271"/>
                    </a:cubicBezTo>
                    <a:cubicBezTo>
                      <a:pt x="0" y="271"/>
                      <a:pt x="0" y="352"/>
                      <a:pt x="86" y="352"/>
                    </a:cubicBezTo>
                    <a:cubicBezTo>
                      <a:pt x="173" y="352"/>
                      <a:pt x="230" y="352"/>
                      <a:pt x="230" y="352"/>
                    </a:cubicBezTo>
                    <a:cubicBezTo>
                      <a:pt x="230" y="352"/>
                      <a:pt x="317" y="352"/>
                      <a:pt x="317" y="271"/>
                    </a:cubicBezTo>
                    <a:cubicBezTo>
                      <a:pt x="317" y="237"/>
                      <a:pt x="317" y="237"/>
                      <a:pt x="317" y="237"/>
                    </a:cubicBezTo>
                    <a:cubicBezTo>
                      <a:pt x="317" y="319"/>
                      <a:pt x="230" y="319"/>
                      <a:pt x="230" y="319"/>
                    </a:cubicBezTo>
                    <a:close/>
                    <a:moveTo>
                      <a:pt x="119" y="26"/>
                    </a:moveTo>
                    <a:cubicBezTo>
                      <a:pt x="198" y="26"/>
                      <a:pt x="198" y="26"/>
                      <a:pt x="198" y="26"/>
                    </a:cubicBezTo>
                    <a:cubicBezTo>
                      <a:pt x="203" y="26"/>
                      <a:pt x="207" y="24"/>
                      <a:pt x="209" y="20"/>
                    </a:cubicBezTo>
                    <a:cubicBezTo>
                      <a:pt x="210" y="18"/>
                      <a:pt x="211" y="16"/>
                      <a:pt x="211" y="13"/>
                    </a:cubicBezTo>
                    <a:cubicBezTo>
                      <a:pt x="211" y="8"/>
                      <a:pt x="208" y="3"/>
                      <a:pt x="203" y="1"/>
                    </a:cubicBezTo>
                    <a:cubicBezTo>
                      <a:pt x="202" y="0"/>
                      <a:pt x="200" y="0"/>
                      <a:pt x="198" y="0"/>
                    </a:cubicBezTo>
                    <a:cubicBezTo>
                      <a:pt x="119" y="0"/>
                      <a:pt x="119" y="0"/>
                      <a:pt x="119" y="0"/>
                    </a:cubicBezTo>
                    <a:cubicBezTo>
                      <a:pt x="117" y="0"/>
                      <a:pt x="115" y="0"/>
                      <a:pt x="113" y="1"/>
                    </a:cubicBezTo>
                    <a:cubicBezTo>
                      <a:pt x="109" y="3"/>
                      <a:pt x="105" y="8"/>
                      <a:pt x="105" y="13"/>
                    </a:cubicBezTo>
                    <a:cubicBezTo>
                      <a:pt x="105" y="16"/>
                      <a:pt x="106" y="18"/>
                      <a:pt x="107" y="20"/>
                    </a:cubicBezTo>
                    <a:cubicBezTo>
                      <a:pt x="110" y="24"/>
                      <a:pt x="114" y="26"/>
                      <a:pt x="119"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grpSp>
      <p:sp>
        <p:nvSpPr>
          <p:cNvPr id="31" name="矩形 30"/>
          <p:cNvSpPr/>
          <p:nvPr/>
        </p:nvSpPr>
        <p:spPr>
          <a:xfrm>
            <a:off x="3493875" y="1728528"/>
            <a:ext cx="2236510" cy="398780"/>
          </a:xfrm>
          <a:prstGeom prst="rect">
            <a:avLst/>
          </a:prstGeom>
        </p:spPr>
        <p:txBody>
          <a:bodyPr wrap="square">
            <a:spAutoFit/>
          </a:bodyPr>
          <a:lstStyle/>
          <a:p>
            <a:r>
              <a:rPr lang="en-US" altLang="zh-CN" sz="2000" b="1" dirty="0">
                <a:solidFill>
                  <a:schemeClr val="bg2">
                    <a:lumMod val="25000"/>
                  </a:schemeClr>
                </a:solidFill>
                <a:latin typeface="+mn-ea"/>
              </a:rPr>
              <a:t>2020.2</a:t>
            </a:r>
            <a:endParaRPr lang="en-US" altLang="zh-CN" sz="2000" b="1" dirty="0">
              <a:solidFill>
                <a:schemeClr val="bg2">
                  <a:lumMod val="25000"/>
                </a:schemeClr>
              </a:solidFill>
              <a:latin typeface="+mn-ea"/>
            </a:endParaRPr>
          </a:p>
        </p:txBody>
      </p:sp>
      <p:sp>
        <p:nvSpPr>
          <p:cNvPr id="32" name="矩形 31"/>
          <p:cNvSpPr/>
          <p:nvPr/>
        </p:nvSpPr>
        <p:spPr>
          <a:xfrm>
            <a:off x="3493770" y="2069465"/>
            <a:ext cx="6483350" cy="521970"/>
          </a:xfrm>
          <a:prstGeom prst="rect">
            <a:avLst/>
          </a:prstGeom>
        </p:spPr>
        <p:txBody>
          <a:bodyPr wrap="square">
            <a:spAutoFit/>
          </a:bodyPr>
          <a:lstStyle/>
          <a:p>
            <a:pPr indent="0" fontAlgn="auto">
              <a:lnSpc>
                <a:spcPct val="100000"/>
              </a:lnSpc>
            </a:pPr>
            <a:r>
              <a:rPr sz="1400" dirty="0">
                <a:solidFill>
                  <a:schemeClr val="bg2">
                    <a:lumMod val="25000"/>
                  </a:schemeClr>
                </a:solidFill>
                <a:latin typeface="+mj-ea"/>
                <a:ea typeface="+mj-ea"/>
              </a:rPr>
              <a:t>Amidst the COVID-19 pandemic, BP claimed that it would "accelerate the transition to a lower carbon economy and energy system" </a:t>
            </a:r>
            <a:r>
              <a:rPr lang="en-US" sz="1400" dirty="0">
                <a:solidFill>
                  <a:schemeClr val="bg2">
                    <a:lumMod val="25000"/>
                  </a:schemeClr>
                </a:solidFill>
                <a:latin typeface="+mj-ea"/>
                <a:ea typeface="+mj-ea"/>
              </a:rPr>
              <a:t>(Keown, 2020).</a:t>
            </a:r>
            <a:endParaRPr lang="en-US" sz="1400" dirty="0">
              <a:solidFill>
                <a:schemeClr val="bg2">
                  <a:lumMod val="25000"/>
                </a:schemeClr>
              </a:solidFill>
              <a:latin typeface="+mj-ea"/>
              <a:ea typeface="+mj-ea"/>
            </a:endParaRPr>
          </a:p>
        </p:txBody>
      </p:sp>
      <p:sp>
        <p:nvSpPr>
          <p:cNvPr id="33" name="矩形 32"/>
          <p:cNvSpPr/>
          <p:nvPr/>
        </p:nvSpPr>
        <p:spPr>
          <a:xfrm>
            <a:off x="3493875" y="2818156"/>
            <a:ext cx="2236510" cy="398780"/>
          </a:xfrm>
          <a:prstGeom prst="rect">
            <a:avLst/>
          </a:prstGeom>
        </p:spPr>
        <p:txBody>
          <a:bodyPr wrap="square">
            <a:spAutoFit/>
          </a:bodyPr>
          <a:lstStyle/>
          <a:p>
            <a:r>
              <a:rPr lang="en-US" altLang="zh-CN" sz="2000" b="1" dirty="0">
                <a:solidFill>
                  <a:schemeClr val="bg2">
                    <a:lumMod val="25000"/>
                  </a:schemeClr>
                </a:solidFill>
                <a:latin typeface="+mn-ea"/>
              </a:rPr>
              <a:t>2020.6</a:t>
            </a:r>
            <a:endParaRPr lang="zh-CN" altLang="en-US" sz="2000" b="1" dirty="0">
              <a:solidFill>
                <a:schemeClr val="bg2">
                  <a:lumMod val="25000"/>
                </a:schemeClr>
              </a:solidFill>
              <a:latin typeface="+mn-ea"/>
            </a:endParaRPr>
          </a:p>
        </p:txBody>
      </p:sp>
      <p:sp>
        <p:nvSpPr>
          <p:cNvPr id="34" name="矩形 33"/>
          <p:cNvSpPr/>
          <p:nvPr/>
        </p:nvSpPr>
        <p:spPr>
          <a:xfrm>
            <a:off x="3493770" y="3015615"/>
            <a:ext cx="6483350" cy="414020"/>
          </a:xfrm>
          <a:prstGeom prst="rect">
            <a:avLst/>
          </a:prstGeom>
        </p:spPr>
        <p:txBody>
          <a:bodyPr wrap="square">
            <a:spAutoFit/>
          </a:bodyPr>
          <a:lstStyle/>
          <a:p>
            <a:pPr>
              <a:lnSpc>
                <a:spcPct val="150000"/>
              </a:lnSpc>
            </a:pPr>
            <a:r>
              <a:rPr sz="1400" dirty="0">
                <a:solidFill>
                  <a:schemeClr val="bg2">
                    <a:lumMod val="25000"/>
                  </a:schemeClr>
                </a:solidFill>
                <a:latin typeface="+mj-ea"/>
                <a:ea typeface="+mj-ea"/>
              </a:rPr>
              <a:t>BP sold its petrochemicals unit to Ineos for $5 billion.</a:t>
            </a:r>
            <a:endParaRPr sz="1400" dirty="0">
              <a:solidFill>
                <a:schemeClr val="bg2">
                  <a:lumMod val="25000"/>
                </a:schemeClr>
              </a:solidFill>
              <a:latin typeface="+mj-ea"/>
              <a:ea typeface="+mj-ea"/>
            </a:endParaRPr>
          </a:p>
        </p:txBody>
      </p:sp>
      <p:sp>
        <p:nvSpPr>
          <p:cNvPr id="35" name="矩形 34"/>
          <p:cNvSpPr/>
          <p:nvPr/>
        </p:nvSpPr>
        <p:spPr>
          <a:xfrm>
            <a:off x="3493875" y="4492365"/>
            <a:ext cx="2236510" cy="398780"/>
          </a:xfrm>
          <a:prstGeom prst="rect">
            <a:avLst/>
          </a:prstGeom>
        </p:spPr>
        <p:txBody>
          <a:bodyPr wrap="square">
            <a:spAutoFit/>
          </a:bodyPr>
          <a:lstStyle/>
          <a:p>
            <a:r>
              <a:rPr lang="en-US" altLang="zh-CN" sz="2000" b="1" dirty="0">
                <a:solidFill>
                  <a:schemeClr val="bg2">
                    <a:lumMod val="25000"/>
                  </a:schemeClr>
                </a:solidFill>
                <a:latin typeface="+mn-ea"/>
              </a:rPr>
              <a:t>2022</a:t>
            </a:r>
            <a:endParaRPr lang="en-US" altLang="zh-CN" sz="2000" b="1" dirty="0">
              <a:solidFill>
                <a:schemeClr val="bg2">
                  <a:lumMod val="25000"/>
                </a:schemeClr>
              </a:solidFill>
              <a:latin typeface="+mn-ea"/>
            </a:endParaRPr>
          </a:p>
        </p:txBody>
      </p:sp>
      <p:sp>
        <p:nvSpPr>
          <p:cNvPr id="36" name="矩形 35"/>
          <p:cNvSpPr/>
          <p:nvPr/>
        </p:nvSpPr>
        <p:spPr>
          <a:xfrm>
            <a:off x="3493770" y="4891405"/>
            <a:ext cx="6483350" cy="521970"/>
          </a:xfrm>
          <a:prstGeom prst="rect">
            <a:avLst/>
          </a:prstGeom>
        </p:spPr>
        <p:txBody>
          <a:bodyPr wrap="square">
            <a:spAutoFit/>
          </a:bodyPr>
          <a:lstStyle/>
          <a:p>
            <a:pPr indent="0" fontAlgn="auto">
              <a:lnSpc>
                <a:spcPct val="100000"/>
              </a:lnSpc>
            </a:pPr>
            <a:r>
              <a:rPr sz="1400" dirty="0">
                <a:solidFill>
                  <a:schemeClr val="bg2">
                    <a:lumMod val="25000"/>
                  </a:schemeClr>
                </a:solidFill>
                <a:latin typeface="+mj-ea"/>
                <a:ea typeface="+mj-ea"/>
              </a:rPr>
              <a:t>BP announced that it would sell its 19.75% stake in Rosneft, although no timeline was announced</a:t>
            </a:r>
            <a:r>
              <a:rPr lang="en-US" sz="1400" dirty="0">
                <a:solidFill>
                  <a:schemeClr val="bg2">
                    <a:lumMod val="25000"/>
                  </a:schemeClr>
                </a:solidFill>
                <a:latin typeface="+mj-ea"/>
                <a:ea typeface="+mj-ea"/>
              </a:rPr>
              <a:t> (BBC News, 2022)</a:t>
            </a:r>
            <a:r>
              <a:rPr sz="1400" dirty="0">
                <a:solidFill>
                  <a:schemeClr val="bg2">
                    <a:lumMod val="25000"/>
                  </a:schemeClr>
                </a:solidFill>
                <a:latin typeface="+mj-ea"/>
                <a:ea typeface="+mj-ea"/>
              </a:rPr>
              <a:t>.</a:t>
            </a:r>
            <a:endParaRPr sz="1400" dirty="0">
              <a:solidFill>
                <a:schemeClr val="bg2">
                  <a:lumMod val="25000"/>
                </a:schemeClr>
              </a:solidFill>
              <a:latin typeface="+mj-ea"/>
              <a:ea typeface="+mj-ea"/>
            </a:endParaRPr>
          </a:p>
        </p:txBody>
      </p:sp>
      <p:sp>
        <p:nvSpPr>
          <p:cNvPr id="37" name="矩形 36"/>
          <p:cNvSpPr/>
          <p:nvPr/>
        </p:nvSpPr>
        <p:spPr>
          <a:xfrm>
            <a:off x="3493875" y="5613576"/>
            <a:ext cx="2236510" cy="398780"/>
          </a:xfrm>
          <a:prstGeom prst="rect">
            <a:avLst/>
          </a:prstGeom>
        </p:spPr>
        <p:txBody>
          <a:bodyPr wrap="square">
            <a:spAutoFit/>
          </a:bodyPr>
          <a:lstStyle/>
          <a:p>
            <a:r>
              <a:rPr lang="en-US" altLang="zh-CN" sz="2000" b="1" dirty="0">
                <a:solidFill>
                  <a:schemeClr val="bg2">
                    <a:lumMod val="25000"/>
                  </a:schemeClr>
                </a:solidFill>
                <a:latin typeface="+mn-ea"/>
              </a:rPr>
              <a:t>2022.10</a:t>
            </a:r>
            <a:endParaRPr lang="en-US" altLang="zh-CN" sz="2000" b="1" dirty="0">
              <a:solidFill>
                <a:schemeClr val="bg2">
                  <a:lumMod val="25000"/>
                </a:schemeClr>
              </a:solidFill>
              <a:latin typeface="+mn-ea"/>
            </a:endParaRPr>
          </a:p>
        </p:txBody>
      </p:sp>
      <p:sp>
        <p:nvSpPr>
          <p:cNvPr id="38" name="矩形 37"/>
          <p:cNvSpPr/>
          <p:nvPr/>
        </p:nvSpPr>
        <p:spPr>
          <a:xfrm>
            <a:off x="3493770" y="5954395"/>
            <a:ext cx="6484620" cy="521970"/>
          </a:xfrm>
          <a:prstGeom prst="rect">
            <a:avLst/>
          </a:prstGeom>
        </p:spPr>
        <p:txBody>
          <a:bodyPr wrap="square">
            <a:spAutoFit/>
          </a:bodyPr>
          <a:lstStyle/>
          <a:p>
            <a:pPr indent="0" fontAlgn="auto">
              <a:lnSpc>
                <a:spcPct val="100000"/>
              </a:lnSpc>
            </a:pPr>
            <a:r>
              <a:rPr lang="en-US" sz="1400" dirty="0">
                <a:solidFill>
                  <a:schemeClr val="bg2">
                    <a:lumMod val="25000"/>
                  </a:schemeClr>
                </a:solidFill>
                <a:latin typeface="+mj-ea"/>
                <a:ea typeface="+mj-ea"/>
              </a:rPr>
              <a:t>BP </a:t>
            </a:r>
            <a:r>
              <a:rPr sz="1400" dirty="0">
                <a:solidFill>
                  <a:schemeClr val="bg2">
                    <a:lumMod val="25000"/>
                  </a:schemeClr>
                </a:solidFill>
                <a:latin typeface="+mj-ea"/>
                <a:ea typeface="+mj-ea"/>
              </a:rPr>
              <a:t>announced a large increase in profit for the period from July to September</a:t>
            </a:r>
            <a:r>
              <a:rPr lang="en-US" sz="1400" dirty="0">
                <a:solidFill>
                  <a:schemeClr val="bg2">
                    <a:lumMod val="25000"/>
                  </a:schemeClr>
                </a:solidFill>
                <a:latin typeface="+mj-ea"/>
                <a:ea typeface="+mj-ea"/>
              </a:rPr>
              <a:t> (BBC News, 2022).</a:t>
            </a:r>
            <a:endParaRPr lang="en-US" sz="1400" dirty="0">
              <a:solidFill>
                <a:schemeClr val="bg2">
                  <a:lumMod val="25000"/>
                </a:schemeClr>
              </a:solidFill>
              <a:latin typeface="+mj-ea"/>
              <a:ea typeface="+mj-ea"/>
            </a:endParaRPr>
          </a:p>
        </p:txBody>
      </p:sp>
      <p:sp>
        <p:nvSpPr>
          <p:cNvPr id="4" name="文本框 3"/>
          <p:cNvSpPr txBox="1"/>
          <p:nvPr/>
        </p:nvSpPr>
        <p:spPr>
          <a:xfrm>
            <a:off x="831215" y="1061720"/>
            <a:ext cx="9145905" cy="651510"/>
          </a:xfrm>
          <a:prstGeom prst="rect">
            <a:avLst/>
          </a:prstGeom>
          <a:noFill/>
        </p:spPr>
        <p:txBody>
          <a:bodyPr wrap="square" rtlCol="0">
            <a:noAutofit/>
          </a:bodyPr>
          <a:p>
            <a:r>
              <a:rPr lang="en-US" altLang="zh-CN" b="1" dirty="0">
                <a:solidFill>
                  <a:schemeClr val="bg2">
                    <a:lumMod val="25000"/>
                  </a:schemeClr>
                </a:solidFill>
                <a:latin typeface="+mn-ea"/>
              </a:rPr>
              <a:t>Affected by the Covid-19 pandemic that began in late 2019 and the Russia-Ukraine war in 2022, the changes BP experienced in 2020-2022 are as follows.</a:t>
            </a:r>
            <a:endParaRPr lang="en-US" altLang="zh-CN" b="1" dirty="0">
              <a:solidFill>
                <a:schemeClr val="bg2">
                  <a:lumMod val="25000"/>
                </a:schemeClr>
              </a:solidFill>
              <a:latin typeface="+mn-ea"/>
            </a:endParaRPr>
          </a:p>
        </p:txBody>
      </p:sp>
      <p:sp>
        <p:nvSpPr>
          <p:cNvPr id="28" name="矩形 27"/>
          <p:cNvSpPr/>
          <p:nvPr/>
        </p:nvSpPr>
        <p:spPr>
          <a:xfrm>
            <a:off x="3493875" y="3329331"/>
            <a:ext cx="2236510" cy="398780"/>
          </a:xfrm>
          <a:prstGeom prst="rect">
            <a:avLst/>
          </a:prstGeom>
        </p:spPr>
        <p:txBody>
          <a:bodyPr wrap="square">
            <a:spAutoFit/>
          </a:bodyPr>
          <a:p>
            <a:r>
              <a:rPr lang="en-US" altLang="zh-CN" sz="2000" b="1" dirty="0">
                <a:solidFill>
                  <a:schemeClr val="bg2">
                    <a:lumMod val="25000"/>
                  </a:schemeClr>
                </a:solidFill>
                <a:latin typeface="+mn-ea"/>
              </a:rPr>
              <a:t>2020.9</a:t>
            </a:r>
            <a:endParaRPr lang="zh-CN" altLang="en-US" sz="2000" b="1" dirty="0">
              <a:solidFill>
                <a:schemeClr val="bg2">
                  <a:lumMod val="25000"/>
                </a:schemeClr>
              </a:solidFill>
              <a:latin typeface="+mn-ea"/>
            </a:endParaRPr>
          </a:p>
        </p:txBody>
      </p:sp>
      <p:sp>
        <p:nvSpPr>
          <p:cNvPr id="29" name="矩形 28"/>
          <p:cNvSpPr/>
          <p:nvPr/>
        </p:nvSpPr>
        <p:spPr>
          <a:xfrm>
            <a:off x="3493770" y="3607435"/>
            <a:ext cx="6483985" cy="953135"/>
          </a:xfrm>
          <a:prstGeom prst="rect">
            <a:avLst/>
          </a:prstGeom>
        </p:spPr>
        <p:txBody>
          <a:bodyPr wrap="square">
            <a:spAutoFit/>
          </a:bodyPr>
          <a:p>
            <a:pPr indent="0" fontAlgn="auto">
              <a:lnSpc>
                <a:spcPct val="100000"/>
              </a:lnSpc>
            </a:pPr>
            <a:r>
              <a:rPr sz="1400" dirty="0">
                <a:solidFill>
                  <a:schemeClr val="bg2">
                    <a:lumMod val="25000"/>
                  </a:schemeClr>
                </a:solidFill>
                <a:latin typeface="+mj-ea"/>
                <a:ea typeface="+mj-ea"/>
              </a:rPr>
              <a:t>BP formed a partnership with Equinor to develop offshore wind and announced it will acquire 50% non-operating stake in the Empire Wind off New York and Beacon Wind off Massachusetts offshore wind farms</a:t>
            </a:r>
            <a:r>
              <a:rPr lang="en-US" sz="1400" dirty="0">
                <a:solidFill>
                  <a:schemeClr val="bg2">
                    <a:lumMod val="25000"/>
                  </a:schemeClr>
                </a:solidFill>
                <a:latin typeface="+mj-ea"/>
                <a:ea typeface="+mj-ea"/>
              </a:rPr>
              <a:t> (Adomaitis, 2020</a:t>
            </a:r>
            <a:r>
              <a:rPr lang="zh-CN" altLang="en-US" sz="1400" dirty="0">
                <a:solidFill>
                  <a:schemeClr val="bg2">
                    <a:lumMod val="25000"/>
                  </a:schemeClr>
                </a:solidFill>
                <a:latin typeface="+mj-ea"/>
                <a:ea typeface="+mj-ea"/>
              </a:rPr>
              <a:t>）</a:t>
            </a:r>
            <a:r>
              <a:rPr sz="1400" dirty="0">
                <a:solidFill>
                  <a:schemeClr val="bg2">
                    <a:lumMod val="25000"/>
                  </a:schemeClr>
                </a:solidFill>
                <a:latin typeface="+mj-ea"/>
                <a:ea typeface="+mj-ea"/>
              </a:rPr>
              <a:t>. </a:t>
            </a:r>
            <a:endParaRPr sz="1400" dirty="0">
              <a:solidFill>
                <a:schemeClr val="bg2">
                  <a:lumMod val="25000"/>
                </a:schemeClr>
              </a:solidFill>
              <a:latin typeface="+mj-ea"/>
              <a:ea typeface="+mj-ea"/>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等腰三角形 4"/>
          <p:cNvSpPr/>
          <p:nvPr/>
        </p:nvSpPr>
        <p:spPr>
          <a:xfrm rot="10800000">
            <a:off x="2161310" y="-5"/>
            <a:ext cx="7841672" cy="3283529"/>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75000"/>
                  <a:lumOff val="25000"/>
                </a:schemeClr>
              </a:solidFill>
            </a:endParaRPr>
          </a:p>
        </p:txBody>
      </p:sp>
      <p:sp>
        <p:nvSpPr>
          <p:cNvPr id="6" name="文本框 5"/>
          <p:cNvSpPr txBox="1"/>
          <p:nvPr/>
        </p:nvSpPr>
        <p:spPr>
          <a:xfrm>
            <a:off x="4735735" y="1374013"/>
            <a:ext cx="2634884" cy="707886"/>
          </a:xfrm>
          <a:prstGeom prst="rect">
            <a:avLst/>
          </a:prstGeom>
          <a:noFill/>
        </p:spPr>
        <p:txBody>
          <a:bodyPr wrap="square" rtlCol="0">
            <a:spAutoFit/>
          </a:bodyPr>
          <a:lstStyle/>
          <a:p>
            <a:pPr algn="dist"/>
            <a:r>
              <a:rPr lang="en-US" altLang="zh-CN" sz="4000" dirty="0">
                <a:solidFill>
                  <a:schemeClr val="bg1"/>
                </a:solidFill>
              </a:rPr>
              <a:t>PART TWO</a:t>
            </a:r>
            <a:endParaRPr lang="zh-CN" altLang="en-US" sz="4000" dirty="0">
              <a:solidFill>
                <a:schemeClr val="bg1"/>
              </a:solidFill>
            </a:endParaRPr>
          </a:p>
        </p:txBody>
      </p:sp>
      <p:cxnSp>
        <p:nvCxnSpPr>
          <p:cNvPr id="8" name="直接连接符 7"/>
          <p:cNvCxnSpPr/>
          <p:nvPr/>
        </p:nvCxnSpPr>
        <p:spPr>
          <a:xfrm>
            <a:off x="5389418" y="2095754"/>
            <a:ext cx="1399309"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5722452" y="2247916"/>
            <a:ext cx="609076" cy="523220"/>
          </a:xfrm>
          <a:prstGeom prst="rect">
            <a:avLst/>
          </a:prstGeom>
          <a:noFill/>
        </p:spPr>
        <p:txBody>
          <a:bodyPr wrap="square" rtlCol="0">
            <a:spAutoFit/>
          </a:bodyPr>
          <a:lstStyle/>
          <a:p>
            <a:pPr algn="dist"/>
            <a:r>
              <a:rPr lang="en-US" altLang="zh-CN" sz="2800" b="1" dirty="0">
                <a:solidFill>
                  <a:schemeClr val="bg1"/>
                </a:solidFill>
                <a:latin typeface="+mn-ea"/>
              </a:rPr>
              <a:t>02</a:t>
            </a:r>
            <a:endParaRPr lang="zh-CN" altLang="en-US" sz="2800" b="1" dirty="0">
              <a:solidFill>
                <a:schemeClr val="bg1"/>
              </a:solidFill>
              <a:latin typeface="+mn-ea"/>
            </a:endParaRPr>
          </a:p>
        </p:txBody>
      </p:sp>
      <p:sp>
        <p:nvSpPr>
          <p:cNvPr id="10" name="等腰三角形 9"/>
          <p:cNvSpPr/>
          <p:nvPr/>
        </p:nvSpPr>
        <p:spPr>
          <a:xfrm rot="10800000">
            <a:off x="6033057" y="2870642"/>
            <a:ext cx="112687" cy="114045"/>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 name="组合 1"/>
          <p:cNvGrpSpPr/>
          <p:nvPr/>
        </p:nvGrpSpPr>
        <p:grpSpPr>
          <a:xfrm>
            <a:off x="2037807" y="0"/>
            <a:ext cx="8130873" cy="3420932"/>
            <a:chOff x="2037807" y="0"/>
            <a:chExt cx="8130873" cy="3420932"/>
          </a:xfrm>
        </p:grpSpPr>
        <p:cxnSp>
          <p:nvCxnSpPr>
            <p:cNvPr id="11" name="直接连接符 10"/>
            <p:cNvCxnSpPr/>
            <p:nvPr/>
          </p:nvCxnSpPr>
          <p:spPr>
            <a:xfrm flipH="1" flipV="1">
              <a:off x="2037807" y="1"/>
              <a:ext cx="4056400" cy="3420931"/>
            </a:xfrm>
            <a:prstGeom prst="line">
              <a:avLst/>
            </a:prstGeom>
            <a:ln w="12700">
              <a:solidFill>
                <a:schemeClr val="accent1">
                  <a:lumMod val="50000"/>
                  <a:lumOff val="50000"/>
                  <a:alpha val="15000"/>
                </a:schemeClr>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flipH="1">
              <a:off x="6094207" y="0"/>
              <a:ext cx="4074473" cy="3420932"/>
            </a:xfrm>
            <a:prstGeom prst="line">
              <a:avLst/>
            </a:prstGeom>
            <a:ln w="12700">
              <a:solidFill>
                <a:schemeClr val="accent1">
                  <a:lumMod val="50000"/>
                  <a:lumOff val="50000"/>
                  <a:alpha val="15000"/>
                </a:schemeClr>
              </a:solidFil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1872110" y="0"/>
            <a:ext cx="8434419" cy="3563377"/>
            <a:chOff x="1872110" y="0"/>
            <a:chExt cx="8434419" cy="3563377"/>
          </a:xfrm>
        </p:grpSpPr>
        <p:cxnSp>
          <p:nvCxnSpPr>
            <p:cNvPr id="18" name="直接连接符 17"/>
            <p:cNvCxnSpPr/>
            <p:nvPr/>
          </p:nvCxnSpPr>
          <p:spPr>
            <a:xfrm flipH="1" flipV="1">
              <a:off x="1872110" y="0"/>
              <a:ext cx="4222097" cy="3563377"/>
            </a:xfrm>
            <a:prstGeom prst="line">
              <a:avLst/>
            </a:prstGeom>
            <a:ln w="12700">
              <a:solidFill>
                <a:schemeClr val="accent1">
                  <a:lumMod val="50000"/>
                  <a:lumOff val="50000"/>
                  <a:alpha val="15000"/>
                </a:schemeClr>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flipH="1">
              <a:off x="6094207" y="0"/>
              <a:ext cx="4212322" cy="3563377"/>
            </a:xfrm>
            <a:prstGeom prst="line">
              <a:avLst/>
            </a:prstGeom>
            <a:ln w="12700">
              <a:solidFill>
                <a:schemeClr val="accent1">
                  <a:lumMod val="50000"/>
                  <a:lumOff val="50000"/>
                  <a:alpha val="15000"/>
                </a:schemeClr>
              </a:solidFill>
            </a:ln>
          </p:spPr>
          <p:style>
            <a:lnRef idx="1">
              <a:schemeClr val="accent1"/>
            </a:lnRef>
            <a:fillRef idx="0">
              <a:schemeClr val="accent1"/>
            </a:fillRef>
            <a:effectRef idx="0">
              <a:schemeClr val="accent1"/>
            </a:effectRef>
            <a:fontRef idx="minor">
              <a:schemeClr val="tx1"/>
            </a:fontRef>
          </p:style>
        </p:cxnSp>
      </p:grpSp>
      <p:sp>
        <p:nvSpPr>
          <p:cNvPr id="25" name="等腰三角形 5"/>
          <p:cNvSpPr/>
          <p:nvPr/>
        </p:nvSpPr>
        <p:spPr>
          <a:xfrm rot="10800000">
            <a:off x="10100828" y="3968033"/>
            <a:ext cx="1959263" cy="4719783"/>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Lst>
            <a:ahLst/>
            <a:cxnLst>
              <a:cxn ang="0">
                <a:pos x="connsiteX0-1" y="connsiteY0-2"/>
              </a:cxn>
              <a:cxn ang="0">
                <a:pos x="connsiteX1-3" y="connsiteY1-4"/>
              </a:cxn>
              <a:cxn ang="0">
                <a:pos x="connsiteX2-5" y="connsiteY2-6"/>
              </a:cxn>
              <a:cxn ang="0">
                <a:pos x="connsiteX3-7" y="connsiteY3-8"/>
              </a:cxn>
            </a:cxnLst>
            <a:rect l="l" t="t" r="r" b="b"/>
            <a:pathLst>
              <a:path w="1959263" h="4719783">
                <a:moveTo>
                  <a:pt x="0" y="4719783"/>
                </a:moveTo>
                <a:lnTo>
                  <a:pt x="1959263" y="3713019"/>
                </a:lnTo>
                <a:lnTo>
                  <a:pt x="1127991" y="0"/>
                </a:lnTo>
                <a:lnTo>
                  <a:pt x="0" y="4719783"/>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26" name="等腰三角形 5"/>
          <p:cNvSpPr/>
          <p:nvPr/>
        </p:nvSpPr>
        <p:spPr>
          <a:xfrm rot="10800000">
            <a:off x="227422" y="1131022"/>
            <a:ext cx="3356758" cy="4095668"/>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 name="connsiteX0-57" fmla="*/ 0 w 885205"/>
              <a:gd name="connsiteY0-58" fmla="*/ 6359897 h 6359897"/>
              <a:gd name="connsiteX1-59" fmla="*/ 885205 w 885205"/>
              <a:gd name="connsiteY1-60" fmla="*/ 3713019 h 6359897"/>
              <a:gd name="connsiteX2-61" fmla="*/ 53933 w 885205"/>
              <a:gd name="connsiteY2-62" fmla="*/ 0 h 6359897"/>
              <a:gd name="connsiteX3-63" fmla="*/ 0 w 885205"/>
              <a:gd name="connsiteY3-64" fmla="*/ 6359897 h 6359897"/>
              <a:gd name="connsiteX0-65" fmla="*/ 2776353 w 3661558"/>
              <a:gd name="connsiteY0-66" fmla="*/ 4095668 h 4095668"/>
              <a:gd name="connsiteX1-67" fmla="*/ 3661558 w 3661558"/>
              <a:gd name="connsiteY1-68" fmla="*/ 1448790 h 4095668"/>
              <a:gd name="connsiteX2-69" fmla="*/ 0 w 3661558"/>
              <a:gd name="connsiteY2-70" fmla="*/ 0 h 4095668"/>
              <a:gd name="connsiteX3-71" fmla="*/ 2776353 w 3661558"/>
              <a:gd name="connsiteY3-72" fmla="*/ 4095668 h 4095668"/>
              <a:gd name="connsiteX0-73" fmla="*/ 2776353 w 2993901"/>
              <a:gd name="connsiteY0-74" fmla="*/ 4095668 h 4095668"/>
              <a:gd name="connsiteX1-75" fmla="*/ 2993901 w 2993901"/>
              <a:gd name="connsiteY1-76" fmla="*/ 2305133 h 4095668"/>
              <a:gd name="connsiteX2-77" fmla="*/ 0 w 2993901"/>
              <a:gd name="connsiteY2-78" fmla="*/ 0 h 4095668"/>
              <a:gd name="connsiteX3-79" fmla="*/ 2776353 w 2993901"/>
              <a:gd name="connsiteY3-80" fmla="*/ 4095668 h 4095668"/>
              <a:gd name="connsiteX0-81" fmla="*/ 2776353 w 3356758"/>
              <a:gd name="connsiteY0-82" fmla="*/ 4095668 h 4095668"/>
              <a:gd name="connsiteX1-83" fmla="*/ 3356758 w 3356758"/>
              <a:gd name="connsiteY1-84" fmla="*/ 1971304 h 4095668"/>
              <a:gd name="connsiteX2-85" fmla="*/ 0 w 3356758"/>
              <a:gd name="connsiteY2-86" fmla="*/ 0 h 4095668"/>
              <a:gd name="connsiteX3-87" fmla="*/ 2776353 w 3356758"/>
              <a:gd name="connsiteY3-88" fmla="*/ 4095668 h 4095668"/>
            </a:gdLst>
            <a:ahLst/>
            <a:cxnLst>
              <a:cxn ang="0">
                <a:pos x="connsiteX0-1" y="connsiteY0-2"/>
              </a:cxn>
              <a:cxn ang="0">
                <a:pos x="connsiteX1-3" y="connsiteY1-4"/>
              </a:cxn>
              <a:cxn ang="0">
                <a:pos x="connsiteX2-5" y="connsiteY2-6"/>
              </a:cxn>
              <a:cxn ang="0">
                <a:pos x="connsiteX3-7" y="connsiteY3-8"/>
              </a:cxn>
            </a:cxnLst>
            <a:rect l="l" t="t" r="r" b="b"/>
            <a:pathLst>
              <a:path w="3356758" h="4095668">
                <a:moveTo>
                  <a:pt x="2776353" y="4095668"/>
                </a:moveTo>
                <a:lnTo>
                  <a:pt x="3356758" y="1971304"/>
                </a:lnTo>
                <a:lnTo>
                  <a:pt x="0" y="0"/>
                </a:lnTo>
                <a:lnTo>
                  <a:pt x="2776353" y="4095668"/>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27" name="等腰三角形 5"/>
          <p:cNvSpPr/>
          <p:nvPr/>
        </p:nvSpPr>
        <p:spPr>
          <a:xfrm rot="10800000">
            <a:off x="3841727" y="4355375"/>
            <a:ext cx="1113475" cy="1062182"/>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 name="connsiteX0-57" fmla="*/ 0 w 885205"/>
              <a:gd name="connsiteY0-58" fmla="*/ 6359897 h 6359897"/>
              <a:gd name="connsiteX1-59" fmla="*/ 885205 w 885205"/>
              <a:gd name="connsiteY1-60" fmla="*/ 3713019 h 6359897"/>
              <a:gd name="connsiteX2-61" fmla="*/ 53933 w 885205"/>
              <a:gd name="connsiteY2-62" fmla="*/ 0 h 6359897"/>
              <a:gd name="connsiteX3-63" fmla="*/ 0 w 885205"/>
              <a:gd name="connsiteY3-64" fmla="*/ 6359897 h 6359897"/>
              <a:gd name="connsiteX0-65" fmla="*/ 2776353 w 3661558"/>
              <a:gd name="connsiteY0-66" fmla="*/ 4095668 h 4095668"/>
              <a:gd name="connsiteX1-67" fmla="*/ 3661558 w 3661558"/>
              <a:gd name="connsiteY1-68" fmla="*/ 1448790 h 4095668"/>
              <a:gd name="connsiteX2-69" fmla="*/ 0 w 3661558"/>
              <a:gd name="connsiteY2-70" fmla="*/ 0 h 4095668"/>
              <a:gd name="connsiteX3-71" fmla="*/ 2776353 w 3661558"/>
              <a:gd name="connsiteY3-72" fmla="*/ 4095668 h 4095668"/>
              <a:gd name="connsiteX0-73" fmla="*/ 2776353 w 2993901"/>
              <a:gd name="connsiteY0-74" fmla="*/ 4095668 h 4095668"/>
              <a:gd name="connsiteX1-75" fmla="*/ 2993901 w 2993901"/>
              <a:gd name="connsiteY1-76" fmla="*/ 2305133 h 4095668"/>
              <a:gd name="connsiteX2-77" fmla="*/ 0 w 2993901"/>
              <a:gd name="connsiteY2-78" fmla="*/ 0 h 4095668"/>
              <a:gd name="connsiteX3-79" fmla="*/ 2776353 w 2993901"/>
              <a:gd name="connsiteY3-80" fmla="*/ 4095668 h 4095668"/>
              <a:gd name="connsiteX0-81" fmla="*/ 2776353 w 3356758"/>
              <a:gd name="connsiteY0-82" fmla="*/ 4095668 h 4095668"/>
              <a:gd name="connsiteX1-83" fmla="*/ 3356758 w 3356758"/>
              <a:gd name="connsiteY1-84" fmla="*/ 1971304 h 4095668"/>
              <a:gd name="connsiteX2-85" fmla="*/ 0 w 3356758"/>
              <a:gd name="connsiteY2-86" fmla="*/ 0 h 4095668"/>
              <a:gd name="connsiteX3-87" fmla="*/ 2776353 w 3356758"/>
              <a:gd name="connsiteY3-88" fmla="*/ 4095668 h 4095668"/>
              <a:gd name="connsiteX0-89" fmla="*/ 0 w 1113475"/>
              <a:gd name="connsiteY0-90" fmla="*/ 2124364 h 2426525"/>
              <a:gd name="connsiteX1-91" fmla="*/ 580405 w 1113475"/>
              <a:gd name="connsiteY1-92" fmla="*/ 0 h 2426525"/>
              <a:gd name="connsiteX2-93" fmla="*/ 1113475 w 1113475"/>
              <a:gd name="connsiteY2-94" fmla="*/ 2426525 h 2426525"/>
              <a:gd name="connsiteX3-95" fmla="*/ 0 w 1113475"/>
              <a:gd name="connsiteY3-96" fmla="*/ 2124364 h 2426525"/>
              <a:gd name="connsiteX0-97" fmla="*/ 0 w 1113475"/>
              <a:gd name="connsiteY0-98" fmla="*/ 760021 h 1062182"/>
              <a:gd name="connsiteX1-99" fmla="*/ 28862 w 1113475"/>
              <a:gd name="connsiteY1-100" fmla="*/ 0 h 1062182"/>
              <a:gd name="connsiteX2-101" fmla="*/ 1113475 w 1113475"/>
              <a:gd name="connsiteY2-102" fmla="*/ 1062182 h 1062182"/>
              <a:gd name="connsiteX3-103" fmla="*/ 0 w 1113475"/>
              <a:gd name="connsiteY3-104" fmla="*/ 760021 h 1062182"/>
            </a:gdLst>
            <a:ahLst/>
            <a:cxnLst>
              <a:cxn ang="0">
                <a:pos x="connsiteX0-1" y="connsiteY0-2"/>
              </a:cxn>
              <a:cxn ang="0">
                <a:pos x="connsiteX1-3" y="connsiteY1-4"/>
              </a:cxn>
              <a:cxn ang="0">
                <a:pos x="connsiteX2-5" y="connsiteY2-6"/>
              </a:cxn>
              <a:cxn ang="0">
                <a:pos x="connsiteX3-7" y="connsiteY3-8"/>
              </a:cxn>
            </a:cxnLst>
            <a:rect l="l" t="t" r="r" b="b"/>
            <a:pathLst>
              <a:path w="1113475" h="1062182">
                <a:moveTo>
                  <a:pt x="0" y="760021"/>
                </a:moveTo>
                <a:lnTo>
                  <a:pt x="28862" y="0"/>
                </a:lnTo>
                <a:lnTo>
                  <a:pt x="1113475" y="1062182"/>
                </a:lnTo>
                <a:lnTo>
                  <a:pt x="0" y="760021"/>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2">
                  <a:lumMod val="25000"/>
                </a:schemeClr>
              </a:solidFill>
            </a:endParaRPr>
          </a:p>
        </p:txBody>
      </p:sp>
      <p:sp>
        <p:nvSpPr>
          <p:cNvPr id="28" name="矩形 27"/>
          <p:cNvSpPr/>
          <p:nvPr/>
        </p:nvSpPr>
        <p:spPr>
          <a:xfrm>
            <a:off x="5019305" y="3594934"/>
            <a:ext cx="2140585" cy="583565"/>
          </a:xfrm>
          <a:prstGeom prst="rect">
            <a:avLst/>
          </a:prstGeom>
        </p:spPr>
        <p:txBody>
          <a:bodyPr wrap="none">
            <a:spAutoFit/>
          </a:bodyPr>
          <a:lstStyle/>
          <a:p>
            <a:pPr algn="l"/>
            <a:r>
              <a:rPr lang="en-US" altLang="zh-CN" sz="3200" dirty="0">
                <a:solidFill>
                  <a:schemeClr val="bg2">
                    <a:lumMod val="25000"/>
                  </a:schemeClr>
                </a:solidFill>
                <a:latin typeface="+mn-ea"/>
                <a:sym typeface="+mn-ea"/>
              </a:rPr>
              <a:t>Main Body</a:t>
            </a:r>
            <a:endParaRPr lang="zh-CN" altLang="en-US" sz="3200" b="1" dirty="0">
              <a:solidFill>
                <a:schemeClr val="bg2">
                  <a:lumMod val="25000"/>
                </a:schemeClr>
              </a:solidFill>
              <a:latin typeface="+mn-ea"/>
            </a:endParaRPr>
          </a:p>
        </p:txBody>
      </p:sp>
      <p:sp>
        <p:nvSpPr>
          <p:cNvPr id="29" name="矩形 28"/>
          <p:cNvSpPr/>
          <p:nvPr/>
        </p:nvSpPr>
        <p:spPr>
          <a:xfrm>
            <a:off x="2586317" y="4178534"/>
            <a:ext cx="7020054" cy="929640"/>
          </a:xfrm>
          <a:prstGeom prst="rect">
            <a:avLst/>
          </a:prstGeom>
        </p:spPr>
        <p:txBody>
          <a:bodyPr wrap="square">
            <a:spAutoFit/>
          </a:bodyPr>
          <a:lstStyle/>
          <a:p>
            <a:pPr algn="ctr">
              <a:lnSpc>
                <a:spcPct val="130000"/>
              </a:lnSpc>
            </a:pPr>
            <a:r>
              <a:rPr lang="zh-CN" altLang="en-US" sz="1400" dirty="0">
                <a:solidFill>
                  <a:schemeClr val="bg2">
                    <a:lumMod val="25000"/>
                  </a:schemeClr>
                </a:solidFill>
                <a:latin typeface="+mj-ea"/>
                <a:ea typeface="+mj-ea"/>
              </a:rPr>
              <a:t>This part includes four contents: the factors of change </a:t>
            </a:r>
            <a:r>
              <a:rPr lang="en-US" altLang="zh-CN" sz="1400" dirty="0">
                <a:solidFill>
                  <a:schemeClr val="bg2">
                    <a:lumMod val="25000"/>
                  </a:schemeClr>
                </a:solidFill>
                <a:latin typeface="+mj-ea"/>
                <a:ea typeface="+mj-ea"/>
              </a:rPr>
              <a:t>experienced</a:t>
            </a:r>
            <a:r>
              <a:rPr lang="zh-CN" altLang="en-US" sz="1400" dirty="0">
                <a:solidFill>
                  <a:schemeClr val="bg2">
                    <a:lumMod val="25000"/>
                  </a:schemeClr>
                </a:solidFill>
                <a:latin typeface="+mj-ea"/>
                <a:ea typeface="+mj-ea"/>
              </a:rPr>
              <a:t> by BP, the occurrence of change and the overcoming of resistance, the kotter analysis model of change management and the judgment of interests.</a:t>
            </a:r>
            <a:endParaRPr lang="zh-CN" altLang="en-US" sz="1400" dirty="0">
              <a:solidFill>
                <a:schemeClr val="bg2">
                  <a:lumMod val="25000"/>
                </a:schemeClr>
              </a:solidFill>
              <a:latin typeface="+mj-ea"/>
              <a:ea typeface="+mj-ea"/>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等腰三角形 5"/>
          <p:cNvSpPr/>
          <p:nvPr/>
        </p:nvSpPr>
        <p:spPr>
          <a:xfrm rot="8677559">
            <a:off x="10693620" y="4841358"/>
            <a:ext cx="1148722" cy="2767224"/>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Lst>
            <a:ahLst/>
            <a:cxnLst>
              <a:cxn ang="0">
                <a:pos x="connsiteX0-1" y="connsiteY0-2"/>
              </a:cxn>
              <a:cxn ang="0">
                <a:pos x="connsiteX1-3" y="connsiteY1-4"/>
              </a:cxn>
              <a:cxn ang="0">
                <a:pos x="connsiteX2-5" y="connsiteY2-6"/>
              </a:cxn>
              <a:cxn ang="0">
                <a:pos x="connsiteX3-7" y="connsiteY3-8"/>
              </a:cxn>
            </a:cxnLst>
            <a:rect l="l" t="t" r="r" b="b"/>
            <a:pathLst>
              <a:path w="1959263" h="4719783">
                <a:moveTo>
                  <a:pt x="0" y="4719783"/>
                </a:moveTo>
                <a:lnTo>
                  <a:pt x="1959263" y="3713019"/>
                </a:lnTo>
                <a:lnTo>
                  <a:pt x="1127991" y="0"/>
                </a:lnTo>
                <a:lnTo>
                  <a:pt x="0" y="4719783"/>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23" name="矩形 22"/>
          <p:cNvSpPr/>
          <p:nvPr/>
        </p:nvSpPr>
        <p:spPr>
          <a:xfrm>
            <a:off x="701633" y="462451"/>
            <a:ext cx="4170680" cy="583565"/>
          </a:xfrm>
          <a:prstGeom prst="rect">
            <a:avLst/>
          </a:prstGeom>
        </p:spPr>
        <p:txBody>
          <a:bodyPr wrap="none">
            <a:spAutoFit/>
          </a:bodyPr>
          <a:lstStyle/>
          <a:p>
            <a:r>
              <a:rPr lang="en-US" altLang="zh-CN" sz="3200" b="1" dirty="0">
                <a:solidFill>
                  <a:schemeClr val="bg2">
                    <a:lumMod val="25000"/>
                  </a:schemeClr>
                </a:solidFill>
                <a:latin typeface="+mn-ea"/>
              </a:rPr>
              <a:t>The factors of change</a:t>
            </a:r>
            <a:endParaRPr lang="en-US" altLang="zh-CN" sz="3200" b="1" dirty="0">
              <a:solidFill>
                <a:schemeClr val="bg2">
                  <a:lumMod val="25000"/>
                </a:schemeClr>
              </a:solidFill>
              <a:latin typeface="+mn-ea"/>
            </a:endParaRPr>
          </a:p>
        </p:txBody>
      </p:sp>
      <p:cxnSp>
        <p:nvCxnSpPr>
          <p:cNvPr id="24" name="直接连接符 23"/>
          <p:cNvCxnSpPr/>
          <p:nvPr/>
        </p:nvCxnSpPr>
        <p:spPr>
          <a:xfrm>
            <a:off x="831116" y="1059101"/>
            <a:ext cx="688769" cy="0"/>
          </a:xfrm>
          <a:prstGeom prst="line">
            <a:avLst/>
          </a:prstGeom>
          <a:ln w="19050">
            <a:solidFill>
              <a:schemeClr val="accent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矩形 2"/>
          <p:cNvSpPr/>
          <p:nvPr/>
        </p:nvSpPr>
        <p:spPr>
          <a:xfrm>
            <a:off x="0" y="1407694"/>
            <a:ext cx="12192000" cy="2815389"/>
          </a:xfrm>
          <a:prstGeom prst="rect">
            <a:avLst/>
          </a:prstGeom>
          <a:solidFill>
            <a:schemeClr val="accent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 name="平行四边形 3"/>
          <p:cNvSpPr/>
          <p:nvPr/>
        </p:nvSpPr>
        <p:spPr>
          <a:xfrm>
            <a:off x="773826" y="1612230"/>
            <a:ext cx="2955964" cy="2430379"/>
          </a:xfrm>
          <a:prstGeom prst="parallelogram">
            <a:avLst/>
          </a:prstGeom>
          <a:blipFill dpi="0" rotWithShape="1">
            <a:blip r:embed="rId1" cstate="email"/>
            <a:srcRect/>
            <a:tile tx="-920750" ty="-12700" sx="50000" sy="50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平行四边形 15"/>
          <p:cNvSpPr/>
          <p:nvPr/>
        </p:nvSpPr>
        <p:spPr>
          <a:xfrm>
            <a:off x="3336552" y="1612230"/>
            <a:ext cx="2955964" cy="2430379"/>
          </a:xfrm>
          <a:prstGeom prst="parallelogram">
            <a:avLst/>
          </a:prstGeom>
          <a:blipFill rotWithShape="1">
            <a:blip r:embed="rId2" cstate="email"/>
            <a:tile tx="-965200" ty="-6731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5" name="平行四边形 24"/>
          <p:cNvSpPr/>
          <p:nvPr/>
        </p:nvSpPr>
        <p:spPr>
          <a:xfrm>
            <a:off x="5899278" y="1612230"/>
            <a:ext cx="2955964" cy="2430379"/>
          </a:xfrm>
          <a:prstGeom prst="parallelogram">
            <a:avLst/>
          </a:prstGeom>
          <a:blipFill rotWithShape="1">
            <a:blip r:embed="rId3" cstate="email"/>
            <a:tile tx="-1371600" ty="-641350" sx="15000" sy="15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6" name="平行四边形 25"/>
          <p:cNvSpPr/>
          <p:nvPr/>
        </p:nvSpPr>
        <p:spPr>
          <a:xfrm>
            <a:off x="8462004" y="1612230"/>
            <a:ext cx="2955964" cy="2430379"/>
          </a:xfrm>
          <a:prstGeom prst="parallelogram">
            <a:avLst/>
          </a:prstGeom>
          <a:blipFill dpi="0" rotWithShape="1">
            <a:blip r:embed="rId4" cstate="email"/>
            <a:srcRect/>
            <a:tile tx="-660400" ty="-304800" sx="80000" sy="80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9" name="矩形 28"/>
          <p:cNvSpPr/>
          <p:nvPr/>
        </p:nvSpPr>
        <p:spPr>
          <a:xfrm>
            <a:off x="701040" y="4313555"/>
            <a:ext cx="10716895" cy="2584450"/>
          </a:xfrm>
          <a:prstGeom prst="rect">
            <a:avLst/>
          </a:prstGeom>
        </p:spPr>
        <p:txBody>
          <a:bodyPr wrap="square">
            <a:spAutoFit/>
          </a:bodyPr>
          <a:p>
            <a:pPr algn="l"/>
            <a:r>
              <a:rPr lang="en-US" altLang="zh-CN" sz="3600" b="1" dirty="0">
                <a:solidFill>
                  <a:schemeClr val="bg2">
                    <a:lumMod val="25000"/>
                  </a:schemeClr>
                </a:solidFill>
                <a:latin typeface="+mn-ea"/>
              </a:rPr>
              <a:t>P</a:t>
            </a:r>
            <a:r>
              <a:rPr lang="en-US" altLang="zh-CN" b="1" dirty="0">
                <a:solidFill>
                  <a:schemeClr val="bg2">
                    <a:lumMod val="25000"/>
                  </a:schemeClr>
                </a:solidFill>
                <a:latin typeface="+mn-ea"/>
              </a:rPr>
              <a:t>olitically, the lockdowns of governments around the world during the pandemic have led to a reduction in human activity, which has directly affected BP's reduction in oil production. The decline in human activity has also led to a decrease in the world's demand for oil, which in turn has affected BP's product sales.</a:t>
            </a:r>
            <a:endParaRPr lang="en-US" altLang="zh-CN" b="1" dirty="0">
              <a:solidFill>
                <a:schemeClr val="bg2">
                  <a:lumMod val="25000"/>
                </a:schemeClr>
              </a:solidFill>
              <a:latin typeface="+mn-ea"/>
            </a:endParaRPr>
          </a:p>
          <a:p>
            <a:pPr algn="l"/>
            <a:r>
              <a:rPr lang="en-US" altLang="zh-CN" b="1" dirty="0">
                <a:solidFill>
                  <a:schemeClr val="bg2">
                    <a:lumMod val="25000"/>
                  </a:schemeClr>
                </a:solidFill>
                <a:latin typeface="+mn-ea"/>
              </a:rPr>
              <a:t>And during the Russian-Ukrainian conflict, the organization announced it was giving up its stake in Rosneft after the British government raised concerns about BP's involvement in Russia (The Guardian, 2022), but the energy shortage caused by the war directly led to the growth of the organization's profits.</a:t>
            </a:r>
            <a:endParaRPr lang="en-US" altLang="zh-CN" b="1" dirty="0">
              <a:solidFill>
                <a:schemeClr val="bg2">
                  <a:lumMod val="25000"/>
                </a:schemeClr>
              </a:solidFill>
              <a:latin typeface="+mn-ea"/>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等腰三角形 5"/>
          <p:cNvSpPr/>
          <p:nvPr/>
        </p:nvSpPr>
        <p:spPr>
          <a:xfrm rot="8677559">
            <a:off x="10693620" y="4841358"/>
            <a:ext cx="1148722" cy="2767224"/>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Lst>
            <a:ahLst/>
            <a:cxnLst>
              <a:cxn ang="0">
                <a:pos x="connsiteX0-1" y="connsiteY0-2"/>
              </a:cxn>
              <a:cxn ang="0">
                <a:pos x="connsiteX1-3" y="connsiteY1-4"/>
              </a:cxn>
              <a:cxn ang="0">
                <a:pos x="connsiteX2-5" y="connsiteY2-6"/>
              </a:cxn>
              <a:cxn ang="0">
                <a:pos x="connsiteX3-7" y="connsiteY3-8"/>
              </a:cxn>
            </a:cxnLst>
            <a:rect l="l" t="t" r="r" b="b"/>
            <a:pathLst>
              <a:path w="1959263" h="4719783">
                <a:moveTo>
                  <a:pt x="0" y="4719783"/>
                </a:moveTo>
                <a:lnTo>
                  <a:pt x="1959263" y="3713019"/>
                </a:lnTo>
                <a:lnTo>
                  <a:pt x="1127991" y="0"/>
                </a:lnTo>
                <a:lnTo>
                  <a:pt x="0" y="4719783"/>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23" name="矩形 22"/>
          <p:cNvSpPr/>
          <p:nvPr/>
        </p:nvSpPr>
        <p:spPr>
          <a:xfrm>
            <a:off x="701633" y="462451"/>
            <a:ext cx="4170680" cy="583565"/>
          </a:xfrm>
          <a:prstGeom prst="rect">
            <a:avLst/>
          </a:prstGeom>
        </p:spPr>
        <p:txBody>
          <a:bodyPr wrap="none">
            <a:spAutoFit/>
          </a:bodyPr>
          <a:lstStyle/>
          <a:p>
            <a:r>
              <a:rPr lang="en-US" altLang="zh-CN" sz="3200" b="1" dirty="0">
                <a:solidFill>
                  <a:schemeClr val="bg2">
                    <a:lumMod val="25000"/>
                  </a:schemeClr>
                </a:solidFill>
                <a:latin typeface="+mn-ea"/>
              </a:rPr>
              <a:t>The factors of change</a:t>
            </a:r>
            <a:endParaRPr lang="en-US" altLang="zh-CN" sz="3200" b="1" dirty="0">
              <a:solidFill>
                <a:schemeClr val="bg2">
                  <a:lumMod val="25000"/>
                </a:schemeClr>
              </a:solidFill>
              <a:latin typeface="+mn-ea"/>
            </a:endParaRPr>
          </a:p>
        </p:txBody>
      </p:sp>
      <p:cxnSp>
        <p:nvCxnSpPr>
          <p:cNvPr id="24" name="直接连接符 23"/>
          <p:cNvCxnSpPr/>
          <p:nvPr/>
        </p:nvCxnSpPr>
        <p:spPr>
          <a:xfrm>
            <a:off x="831116" y="1059101"/>
            <a:ext cx="688769" cy="0"/>
          </a:xfrm>
          <a:prstGeom prst="line">
            <a:avLst/>
          </a:prstGeom>
          <a:ln w="19050">
            <a:solidFill>
              <a:schemeClr val="accent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矩形 2"/>
          <p:cNvSpPr/>
          <p:nvPr/>
        </p:nvSpPr>
        <p:spPr>
          <a:xfrm>
            <a:off x="0" y="1407694"/>
            <a:ext cx="12192000" cy="2815389"/>
          </a:xfrm>
          <a:prstGeom prst="rect">
            <a:avLst/>
          </a:prstGeom>
          <a:solidFill>
            <a:schemeClr val="accent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 name="平行四边形 3"/>
          <p:cNvSpPr/>
          <p:nvPr/>
        </p:nvSpPr>
        <p:spPr>
          <a:xfrm>
            <a:off x="773826" y="1612230"/>
            <a:ext cx="2955964" cy="2430379"/>
          </a:xfrm>
          <a:prstGeom prst="parallelogram">
            <a:avLst/>
          </a:prstGeom>
          <a:blipFill dpi="0" rotWithShape="1">
            <a:blip r:embed="rId1" cstate="email"/>
            <a:srcRect/>
            <a:tile tx="-920750" ty="-12700" sx="50000" sy="50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平行四边形 15"/>
          <p:cNvSpPr/>
          <p:nvPr/>
        </p:nvSpPr>
        <p:spPr>
          <a:xfrm>
            <a:off x="3336552" y="1612230"/>
            <a:ext cx="2955964" cy="2430379"/>
          </a:xfrm>
          <a:prstGeom prst="parallelogram">
            <a:avLst/>
          </a:prstGeom>
          <a:blipFill rotWithShape="1">
            <a:blip r:embed="rId2" cstate="email"/>
            <a:tile tx="-965200" ty="-6731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5" name="平行四边形 24"/>
          <p:cNvSpPr/>
          <p:nvPr/>
        </p:nvSpPr>
        <p:spPr>
          <a:xfrm>
            <a:off x="5899278" y="1612230"/>
            <a:ext cx="2955964" cy="2430379"/>
          </a:xfrm>
          <a:prstGeom prst="parallelogram">
            <a:avLst/>
          </a:prstGeom>
          <a:blipFill rotWithShape="1">
            <a:blip r:embed="rId3" cstate="email"/>
            <a:tile tx="-1371600" ty="-641350" sx="15000" sy="15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6" name="平行四边形 25"/>
          <p:cNvSpPr/>
          <p:nvPr/>
        </p:nvSpPr>
        <p:spPr>
          <a:xfrm>
            <a:off x="8462004" y="1612230"/>
            <a:ext cx="2955964" cy="2430379"/>
          </a:xfrm>
          <a:prstGeom prst="parallelogram">
            <a:avLst/>
          </a:prstGeom>
          <a:blipFill dpi="0" rotWithShape="1">
            <a:blip r:embed="rId4" cstate="email"/>
            <a:srcRect/>
            <a:tile tx="-660400" ty="-304800" sx="80000" sy="80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9" name="矩形 28"/>
          <p:cNvSpPr/>
          <p:nvPr/>
        </p:nvSpPr>
        <p:spPr>
          <a:xfrm>
            <a:off x="701040" y="4313555"/>
            <a:ext cx="10716895" cy="1198880"/>
          </a:xfrm>
          <a:prstGeom prst="rect">
            <a:avLst/>
          </a:prstGeom>
        </p:spPr>
        <p:txBody>
          <a:bodyPr wrap="square">
            <a:spAutoFit/>
          </a:bodyPr>
          <a:p>
            <a:pPr algn="l"/>
            <a:r>
              <a:rPr lang="en-US" altLang="zh-CN" sz="3600" b="1" dirty="0">
                <a:solidFill>
                  <a:schemeClr val="bg2">
                    <a:lumMod val="25000"/>
                  </a:schemeClr>
                </a:solidFill>
                <a:latin typeface="+mn-ea"/>
              </a:rPr>
              <a:t>E</a:t>
            </a:r>
            <a:r>
              <a:rPr lang="en-US" altLang="zh-CN" b="1" dirty="0">
                <a:solidFill>
                  <a:schemeClr val="bg2">
                    <a:lumMod val="25000"/>
                  </a:schemeClr>
                </a:solidFill>
                <a:latin typeface="+mn-ea"/>
              </a:rPr>
              <a:t>conomically, the global economic downturn during the pandemic affected BP by laying off its workforce and selling some of its businesses, as did the recession in the pre-Russia-Ukraine conflict, but then took a turn.</a:t>
            </a:r>
            <a:endParaRPr lang="en-US" altLang="zh-CN" b="1" dirty="0">
              <a:solidFill>
                <a:schemeClr val="bg2">
                  <a:lumMod val="25000"/>
                </a:schemeClr>
              </a:solidFill>
              <a:latin typeface="+mn-ea"/>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等腰三角形 5"/>
          <p:cNvSpPr/>
          <p:nvPr/>
        </p:nvSpPr>
        <p:spPr>
          <a:xfrm rot="8677559">
            <a:off x="10693620" y="4841358"/>
            <a:ext cx="1148722" cy="2767224"/>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Lst>
            <a:ahLst/>
            <a:cxnLst>
              <a:cxn ang="0">
                <a:pos x="connsiteX0-1" y="connsiteY0-2"/>
              </a:cxn>
              <a:cxn ang="0">
                <a:pos x="connsiteX1-3" y="connsiteY1-4"/>
              </a:cxn>
              <a:cxn ang="0">
                <a:pos x="connsiteX2-5" y="connsiteY2-6"/>
              </a:cxn>
              <a:cxn ang="0">
                <a:pos x="connsiteX3-7" y="connsiteY3-8"/>
              </a:cxn>
            </a:cxnLst>
            <a:rect l="l" t="t" r="r" b="b"/>
            <a:pathLst>
              <a:path w="1959263" h="4719783">
                <a:moveTo>
                  <a:pt x="0" y="4719783"/>
                </a:moveTo>
                <a:lnTo>
                  <a:pt x="1959263" y="3713019"/>
                </a:lnTo>
                <a:lnTo>
                  <a:pt x="1127991" y="0"/>
                </a:lnTo>
                <a:lnTo>
                  <a:pt x="0" y="4719783"/>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23" name="矩形 22"/>
          <p:cNvSpPr/>
          <p:nvPr/>
        </p:nvSpPr>
        <p:spPr>
          <a:xfrm>
            <a:off x="701633" y="462451"/>
            <a:ext cx="4170680" cy="583565"/>
          </a:xfrm>
          <a:prstGeom prst="rect">
            <a:avLst/>
          </a:prstGeom>
        </p:spPr>
        <p:txBody>
          <a:bodyPr wrap="none">
            <a:spAutoFit/>
          </a:bodyPr>
          <a:lstStyle/>
          <a:p>
            <a:r>
              <a:rPr lang="en-US" altLang="zh-CN" sz="3200" b="1" dirty="0">
                <a:solidFill>
                  <a:schemeClr val="bg2">
                    <a:lumMod val="25000"/>
                  </a:schemeClr>
                </a:solidFill>
                <a:latin typeface="+mn-ea"/>
              </a:rPr>
              <a:t>The factors of change</a:t>
            </a:r>
            <a:endParaRPr lang="en-US" altLang="zh-CN" sz="3200" b="1" dirty="0">
              <a:solidFill>
                <a:schemeClr val="bg2">
                  <a:lumMod val="25000"/>
                </a:schemeClr>
              </a:solidFill>
              <a:latin typeface="+mn-ea"/>
            </a:endParaRPr>
          </a:p>
        </p:txBody>
      </p:sp>
      <p:cxnSp>
        <p:nvCxnSpPr>
          <p:cNvPr id="24" name="直接连接符 23"/>
          <p:cNvCxnSpPr/>
          <p:nvPr/>
        </p:nvCxnSpPr>
        <p:spPr>
          <a:xfrm>
            <a:off x="831116" y="1059101"/>
            <a:ext cx="688769" cy="0"/>
          </a:xfrm>
          <a:prstGeom prst="line">
            <a:avLst/>
          </a:prstGeom>
          <a:ln w="19050">
            <a:solidFill>
              <a:schemeClr val="accent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矩形 2"/>
          <p:cNvSpPr/>
          <p:nvPr/>
        </p:nvSpPr>
        <p:spPr>
          <a:xfrm>
            <a:off x="0" y="1407694"/>
            <a:ext cx="12192000" cy="2815389"/>
          </a:xfrm>
          <a:prstGeom prst="rect">
            <a:avLst/>
          </a:prstGeom>
          <a:solidFill>
            <a:schemeClr val="accent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 name="平行四边形 3"/>
          <p:cNvSpPr/>
          <p:nvPr/>
        </p:nvSpPr>
        <p:spPr>
          <a:xfrm>
            <a:off x="773826" y="1612230"/>
            <a:ext cx="2955964" cy="2430379"/>
          </a:xfrm>
          <a:prstGeom prst="parallelogram">
            <a:avLst/>
          </a:prstGeom>
          <a:blipFill dpi="0" rotWithShape="1">
            <a:blip r:embed="rId1" cstate="email"/>
            <a:srcRect/>
            <a:tile tx="-920750" ty="-12700" sx="50000" sy="50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平行四边形 15"/>
          <p:cNvSpPr/>
          <p:nvPr/>
        </p:nvSpPr>
        <p:spPr>
          <a:xfrm>
            <a:off x="3336552" y="1612230"/>
            <a:ext cx="2955964" cy="2430379"/>
          </a:xfrm>
          <a:prstGeom prst="parallelogram">
            <a:avLst/>
          </a:prstGeom>
          <a:blipFill rotWithShape="1">
            <a:blip r:embed="rId2" cstate="email"/>
            <a:tile tx="-965200" ty="-6731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5" name="平行四边形 24"/>
          <p:cNvSpPr/>
          <p:nvPr/>
        </p:nvSpPr>
        <p:spPr>
          <a:xfrm>
            <a:off x="5899278" y="1612230"/>
            <a:ext cx="2955964" cy="2430379"/>
          </a:xfrm>
          <a:prstGeom prst="parallelogram">
            <a:avLst/>
          </a:prstGeom>
          <a:blipFill rotWithShape="1">
            <a:blip r:embed="rId3" cstate="email"/>
            <a:tile tx="-1371600" ty="-641350" sx="15000" sy="15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6" name="平行四边形 25"/>
          <p:cNvSpPr/>
          <p:nvPr/>
        </p:nvSpPr>
        <p:spPr>
          <a:xfrm>
            <a:off x="8462004" y="1612230"/>
            <a:ext cx="2955964" cy="2430379"/>
          </a:xfrm>
          <a:prstGeom prst="parallelogram">
            <a:avLst/>
          </a:prstGeom>
          <a:blipFill dpi="0" rotWithShape="1">
            <a:blip r:embed="rId4" cstate="email"/>
            <a:srcRect/>
            <a:tile tx="-660400" ty="-304800" sx="80000" sy="80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9" name="矩形 28"/>
          <p:cNvSpPr/>
          <p:nvPr/>
        </p:nvSpPr>
        <p:spPr>
          <a:xfrm>
            <a:off x="701040" y="4313555"/>
            <a:ext cx="10716895" cy="1198880"/>
          </a:xfrm>
          <a:prstGeom prst="rect">
            <a:avLst/>
          </a:prstGeom>
        </p:spPr>
        <p:txBody>
          <a:bodyPr wrap="square">
            <a:spAutoFit/>
          </a:bodyPr>
          <a:p>
            <a:pPr algn="l"/>
            <a:r>
              <a:rPr lang="en-US" altLang="zh-CN" sz="3600" b="1" dirty="0">
                <a:solidFill>
                  <a:schemeClr val="bg2">
                    <a:lumMod val="25000"/>
                  </a:schemeClr>
                </a:solidFill>
                <a:latin typeface="+mn-ea"/>
              </a:rPr>
              <a:t>S</a:t>
            </a:r>
            <a:r>
              <a:rPr lang="en-US" altLang="zh-CN" b="1" dirty="0">
                <a:solidFill>
                  <a:schemeClr val="bg2">
                    <a:lumMod val="25000"/>
                  </a:schemeClr>
                </a:solidFill>
                <a:latin typeface="+mn-ea"/>
              </a:rPr>
              <a:t>ocioculturally, the Western values of traditional British companies influenced BP's judgment in the Russia-Ukraine conflict, indirectly leading it to give up most of its stake and business in Russia (Ron Bousso, 2022).</a:t>
            </a:r>
            <a:endParaRPr lang="en-US" altLang="zh-CN" b="1" dirty="0">
              <a:solidFill>
                <a:schemeClr val="bg2">
                  <a:lumMod val="25000"/>
                </a:schemeClr>
              </a:solidFill>
              <a:latin typeface="+mn-ea"/>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等腰三角形 5"/>
          <p:cNvSpPr/>
          <p:nvPr/>
        </p:nvSpPr>
        <p:spPr>
          <a:xfrm rot="8677559">
            <a:off x="10693620" y="4841358"/>
            <a:ext cx="1148722" cy="2767224"/>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Lst>
            <a:ahLst/>
            <a:cxnLst>
              <a:cxn ang="0">
                <a:pos x="connsiteX0-1" y="connsiteY0-2"/>
              </a:cxn>
              <a:cxn ang="0">
                <a:pos x="connsiteX1-3" y="connsiteY1-4"/>
              </a:cxn>
              <a:cxn ang="0">
                <a:pos x="connsiteX2-5" y="connsiteY2-6"/>
              </a:cxn>
              <a:cxn ang="0">
                <a:pos x="connsiteX3-7" y="connsiteY3-8"/>
              </a:cxn>
            </a:cxnLst>
            <a:rect l="l" t="t" r="r" b="b"/>
            <a:pathLst>
              <a:path w="1959263" h="4719783">
                <a:moveTo>
                  <a:pt x="0" y="4719783"/>
                </a:moveTo>
                <a:lnTo>
                  <a:pt x="1959263" y="3713019"/>
                </a:lnTo>
                <a:lnTo>
                  <a:pt x="1127991" y="0"/>
                </a:lnTo>
                <a:lnTo>
                  <a:pt x="0" y="4719783"/>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23" name="矩形 22"/>
          <p:cNvSpPr/>
          <p:nvPr/>
        </p:nvSpPr>
        <p:spPr>
          <a:xfrm>
            <a:off x="701633" y="462451"/>
            <a:ext cx="4170680" cy="583565"/>
          </a:xfrm>
          <a:prstGeom prst="rect">
            <a:avLst/>
          </a:prstGeom>
        </p:spPr>
        <p:txBody>
          <a:bodyPr wrap="none">
            <a:spAutoFit/>
          </a:bodyPr>
          <a:lstStyle/>
          <a:p>
            <a:r>
              <a:rPr lang="en-US" altLang="zh-CN" sz="3200" b="1" dirty="0">
                <a:solidFill>
                  <a:schemeClr val="bg2">
                    <a:lumMod val="25000"/>
                  </a:schemeClr>
                </a:solidFill>
                <a:latin typeface="+mn-ea"/>
              </a:rPr>
              <a:t>The factors of change</a:t>
            </a:r>
            <a:endParaRPr lang="en-US" altLang="zh-CN" sz="3200" b="1" dirty="0">
              <a:solidFill>
                <a:schemeClr val="bg2">
                  <a:lumMod val="25000"/>
                </a:schemeClr>
              </a:solidFill>
              <a:latin typeface="+mn-ea"/>
            </a:endParaRPr>
          </a:p>
        </p:txBody>
      </p:sp>
      <p:cxnSp>
        <p:nvCxnSpPr>
          <p:cNvPr id="24" name="直接连接符 23"/>
          <p:cNvCxnSpPr/>
          <p:nvPr/>
        </p:nvCxnSpPr>
        <p:spPr>
          <a:xfrm>
            <a:off x="831116" y="1059101"/>
            <a:ext cx="688769" cy="0"/>
          </a:xfrm>
          <a:prstGeom prst="line">
            <a:avLst/>
          </a:prstGeom>
          <a:ln w="19050">
            <a:solidFill>
              <a:schemeClr val="accent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矩形 2"/>
          <p:cNvSpPr/>
          <p:nvPr/>
        </p:nvSpPr>
        <p:spPr>
          <a:xfrm>
            <a:off x="0" y="1407694"/>
            <a:ext cx="12192000" cy="2815389"/>
          </a:xfrm>
          <a:prstGeom prst="rect">
            <a:avLst/>
          </a:prstGeom>
          <a:solidFill>
            <a:schemeClr val="accent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 name="平行四边形 3"/>
          <p:cNvSpPr/>
          <p:nvPr/>
        </p:nvSpPr>
        <p:spPr>
          <a:xfrm>
            <a:off x="773826" y="1612230"/>
            <a:ext cx="2955964" cy="2430379"/>
          </a:xfrm>
          <a:prstGeom prst="parallelogram">
            <a:avLst/>
          </a:prstGeom>
          <a:blipFill dpi="0" rotWithShape="1">
            <a:blip r:embed="rId1" cstate="email"/>
            <a:srcRect/>
            <a:tile tx="-920750" ty="-12700" sx="50000" sy="50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平行四边形 15"/>
          <p:cNvSpPr/>
          <p:nvPr/>
        </p:nvSpPr>
        <p:spPr>
          <a:xfrm>
            <a:off x="3336552" y="1612230"/>
            <a:ext cx="2955964" cy="2430379"/>
          </a:xfrm>
          <a:prstGeom prst="parallelogram">
            <a:avLst/>
          </a:prstGeom>
          <a:blipFill rotWithShape="1">
            <a:blip r:embed="rId2" cstate="email"/>
            <a:tile tx="-965200" ty="-6731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5" name="平行四边形 24"/>
          <p:cNvSpPr/>
          <p:nvPr/>
        </p:nvSpPr>
        <p:spPr>
          <a:xfrm>
            <a:off x="5899278" y="1612230"/>
            <a:ext cx="2955964" cy="2430379"/>
          </a:xfrm>
          <a:prstGeom prst="parallelogram">
            <a:avLst/>
          </a:prstGeom>
          <a:blipFill rotWithShape="1">
            <a:blip r:embed="rId3" cstate="email"/>
            <a:tile tx="-1371600" ty="-641350" sx="15000" sy="15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6" name="平行四边形 25"/>
          <p:cNvSpPr/>
          <p:nvPr/>
        </p:nvSpPr>
        <p:spPr>
          <a:xfrm>
            <a:off x="8462004" y="1612230"/>
            <a:ext cx="2955964" cy="2430379"/>
          </a:xfrm>
          <a:prstGeom prst="parallelogram">
            <a:avLst/>
          </a:prstGeom>
          <a:blipFill dpi="0" rotWithShape="1">
            <a:blip r:embed="rId4" cstate="email"/>
            <a:srcRect/>
            <a:tile tx="-660400" ty="-304800" sx="80000" sy="80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9" name="矩形 28"/>
          <p:cNvSpPr/>
          <p:nvPr/>
        </p:nvSpPr>
        <p:spPr>
          <a:xfrm>
            <a:off x="701040" y="4313555"/>
            <a:ext cx="10716895" cy="1476375"/>
          </a:xfrm>
          <a:prstGeom prst="rect">
            <a:avLst/>
          </a:prstGeom>
        </p:spPr>
        <p:txBody>
          <a:bodyPr wrap="square">
            <a:spAutoFit/>
          </a:bodyPr>
          <a:p>
            <a:pPr algn="l"/>
            <a:r>
              <a:rPr lang="en-US" altLang="zh-CN" sz="3600" b="1" dirty="0">
                <a:solidFill>
                  <a:schemeClr val="bg2">
                    <a:lumMod val="25000"/>
                  </a:schemeClr>
                </a:solidFill>
                <a:latin typeface="+mn-ea"/>
              </a:rPr>
              <a:t>T</a:t>
            </a:r>
            <a:r>
              <a:rPr lang="en-US" altLang="zh-CN" b="1" dirty="0">
                <a:solidFill>
                  <a:schemeClr val="bg2">
                    <a:lumMod val="25000"/>
                  </a:schemeClr>
                </a:solidFill>
                <a:latin typeface="+mn-ea"/>
              </a:rPr>
              <a:t>echnologically, the technological development of new energy has forced BP to pay attention to and invest in new energy enterprises, but given that there is no revolutionary new energy technology in a short period of time, BP's business will not be greatly affected by scientific and technological factors. business in Russia..</a:t>
            </a:r>
            <a:endParaRPr lang="en-US" altLang="zh-CN" b="1" dirty="0">
              <a:solidFill>
                <a:schemeClr val="bg2">
                  <a:lumMod val="25000"/>
                </a:schemeClr>
              </a:solidFill>
              <a:latin typeface="+mn-ea"/>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等腰三角形 5"/>
          <p:cNvSpPr/>
          <p:nvPr/>
        </p:nvSpPr>
        <p:spPr>
          <a:xfrm rot="8677559">
            <a:off x="10693620" y="4841358"/>
            <a:ext cx="1148722" cy="2767224"/>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Lst>
            <a:ahLst/>
            <a:cxnLst>
              <a:cxn ang="0">
                <a:pos x="connsiteX0-1" y="connsiteY0-2"/>
              </a:cxn>
              <a:cxn ang="0">
                <a:pos x="connsiteX1-3" y="connsiteY1-4"/>
              </a:cxn>
              <a:cxn ang="0">
                <a:pos x="connsiteX2-5" y="connsiteY2-6"/>
              </a:cxn>
              <a:cxn ang="0">
                <a:pos x="connsiteX3-7" y="connsiteY3-8"/>
              </a:cxn>
            </a:cxnLst>
            <a:rect l="l" t="t" r="r" b="b"/>
            <a:pathLst>
              <a:path w="1959263" h="4719783">
                <a:moveTo>
                  <a:pt x="0" y="4719783"/>
                </a:moveTo>
                <a:lnTo>
                  <a:pt x="1959263" y="3713019"/>
                </a:lnTo>
                <a:lnTo>
                  <a:pt x="1127991" y="0"/>
                </a:lnTo>
                <a:lnTo>
                  <a:pt x="0" y="4719783"/>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23" name="矩形 22"/>
          <p:cNvSpPr/>
          <p:nvPr/>
        </p:nvSpPr>
        <p:spPr>
          <a:xfrm>
            <a:off x="701633" y="462451"/>
            <a:ext cx="4170680" cy="583565"/>
          </a:xfrm>
          <a:prstGeom prst="rect">
            <a:avLst/>
          </a:prstGeom>
        </p:spPr>
        <p:txBody>
          <a:bodyPr wrap="none">
            <a:spAutoFit/>
          </a:bodyPr>
          <a:lstStyle/>
          <a:p>
            <a:r>
              <a:rPr lang="en-US" altLang="zh-CN" sz="3200" b="1" dirty="0">
                <a:solidFill>
                  <a:schemeClr val="bg2">
                    <a:lumMod val="25000"/>
                  </a:schemeClr>
                </a:solidFill>
                <a:latin typeface="+mn-ea"/>
              </a:rPr>
              <a:t>The factors of change</a:t>
            </a:r>
            <a:endParaRPr lang="en-US" altLang="zh-CN" sz="3200" b="1" dirty="0">
              <a:solidFill>
                <a:schemeClr val="bg2">
                  <a:lumMod val="25000"/>
                </a:schemeClr>
              </a:solidFill>
              <a:latin typeface="+mn-ea"/>
            </a:endParaRPr>
          </a:p>
        </p:txBody>
      </p:sp>
      <p:cxnSp>
        <p:nvCxnSpPr>
          <p:cNvPr id="24" name="直接连接符 23"/>
          <p:cNvCxnSpPr/>
          <p:nvPr/>
        </p:nvCxnSpPr>
        <p:spPr>
          <a:xfrm>
            <a:off x="831116" y="1059101"/>
            <a:ext cx="688769" cy="0"/>
          </a:xfrm>
          <a:prstGeom prst="line">
            <a:avLst/>
          </a:prstGeom>
          <a:ln w="19050">
            <a:solidFill>
              <a:schemeClr val="accent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矩形 2"/>
          <p:cNvSpPr/>
          <p:nvPr/>
        </p:nvSpPr>
        <p:spPr>
          <a:xfrm>
            <a:off x="0" y="1407694"/>
            <a:ext cx="12192000" cy="2815389"/>
          </a:xfrm>
          <a:prstGeom prst="rect">
            <a:avLst/>
          </a:prstGeom>
          <a:solidFill>
            <a:schemeClr val="accent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 name="平行四边形 3"/>
          <p:cNvSpPr/>
          <p:nvPr/>
        </p:nvSpPr>
        <p:spPr>
          <a:xfrm>
            <a:off x="773826" y="1612230"/>
            <a:ext cx="2955964" cy="2430379"/>
          </a:xfrm>
          <a:prstGeom prst="parallelogram">
            <a:avLst/>
          </a:prstGeom>
          <a:blipFill dpi="0" rotWithShape="1">
            <a:blip r:embed="rId1" cstate="email"/>
            <a:srcRect/>
            <a:tile tx="-920750" ty="-12700" sx="50000" sy="50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平行四边形 15"/>
          <p:cNvSpPr/>
          <p:nvPr/>
        </p:nvSpPr>
        <p:spPr>
          <a:xfrm>
            <a:off x="3336552" y="1612230"/>
            <a:ext cx="2955964" cy="2430379"/>
          </a:xfrm>
          <a:prstGeom prst="parallelogram">
            <a:avLst/>
          </a:prstGeom>
          <a:blipFill rotWithShape="1">
            <a:blip r:embed="rId2" cstate="email"/>
            <a:tile tx="-965200" ty="-6731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5" name="平行四边形 24"/>
          <p:cNvSpPr/>
          <p:nvPr/>
        </p:nvSpPr>
        <p:spPr>
          <a:xfrm>
            <a:off x="5899278" y="1612230"/>
            <a:ext cx="2955964" cy="2430379"/>
          </a:xfrm>
          <a:prstGeom prst="parallelogram">
            <a:avLst/>
          </a:prstGeom>
          <a:blipFill rotWithShape="1">
            <a:blip r:embed="rId3" cstate="email"/>
            <a:tile tx="-1371600" ty="-641350" sx="15000" sy="15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6" name="平行四边形 25"/>
          <p:cNvSpPr/>
          <p:nvPr/>
        </p:nvSpPr>
        <p:spPr>
          <a:xfrm>
            <a:off x="8462004" y="1612230"/>
            <a:ext cx="2955964" cy="2430379"/>
          </a:xfrm>
          <a:prstGeom prst="parallelogram">
            <a:avLst/>
          </a:prstGeom>
          <a:blipFill dpi="0" rotWithShape="1">
            <a:blip r:embed="rId4" cstate="email"/>
            <a:srcRect/>
            <a:tile tx="-660400" ty="-304800" sx="80000" sy="80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9" name="矩形 28"/>
          <p:cNvSpPr/>
          <p:nvPr/>
        </p:nvSpPr>
        <p:spPr>
          <a:xfrm>
            <a:off x="701040" y="4313555"/>
            <a:ext cx="10716895" cy="1753235"/>
          </a:xfrm>
          <a:prstGeom prst="rect">
            <a:avLst/>
          </a:prstGeom>
        </p:spPr>
        <p:txBody>
          <a:bodyPr wrap="square">
            <a:spAutoFit/>
          </a:bodyPr>
          <a:p>
            <a:pPr algn="l"/>
            <a:r>
              <a:rPr lang="en-US" altLang="zh-CN" sz="3600" b="1" dirty="0">
                <a:solidFill>
                  <a:schemeClr val="bg2">
                    <a:lumMod val="25000"/>
                  </a:schemeClr>
                </a:solidFill>
                <a:latin typeface="+mn-ea"/>
              </a:rPr>
              <a:t>E</a:t>
            </a:r>
            <a:r>
              <a:rPr lang="en-US" altLang="zh-CN" b="1" dirty="0">
                <a:solidFill>
                  <a:schemeClr val="bg2">
                    <a:lumMod val="25000"/>
                  </a:schemeClr>
                </a:solidFill>
                <a:latin typeface="+mn-ea"/>
              </a:rPr>
              <a:t>nviromentally, the impact of traditional fossil energy on the ecological environment has become increasingly impossible to ignore, which indirectly leads to BP's announcement of a "shift to a low-carbon society and energy system". But </a:t>
            </a:r>
            <a:r>
              <a:rPr lang="en-US" altLang="zh-CN" b="1" dirty="0">
                <a:solidFill>
                  <a:schemeClr val="bg2">
                    <a:lumMod val="25000"/>
                  </a:schemeClr>
                </a:solidFill>
                <a:latin typeface="+mn-ea"/>
              </a:rPr>
              <a:t>on the other hand, industrial production and manufacturing still need the supply of fossil raw materials, and BP's future main business will still be the petrochemical industry.</a:t>
            </a:r>
            <a:endParaRPr lang="en-US" altLang="zh-CN" b="1" dirty="0">
              <a:solidFill>
                <a:schemeClr val="bg2">
                  <a:lumMod val="25000"/>
                </a:schemeClr>
              </a:solidFill>
              <a:latin typeface="+mn-ea"/>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等腰三角形 5"/>
          <p:cNvSpPr/>
          <p:nvPr/>
        </p:nvSpPr>
        <p:spPr>
          <a:xfrm rot="8677559">
            <a:off x="10693620" y="4841358"/>
            <a:ext cx="1148722" cy="2767224"/>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Lst>
            <a:ahLst/>
            <a:cxnLst>
              <a:cxn ang="0">
                <a:pos x="connsiteX0-1" y="connsiteY0-2"/>
              </a:cxn>
              <a:cxn ang="0">
                <a:pos x="connsiteX1-3" y="connsiteY1-4"/>
              </a:cxn>
              <a:cxn ang="0">
                <a:pos x="connsiteX2-5" y="connsiteY2-6"/>
              </a:cxn>
              <a:cxn ang="0">
                <a:pos x="connsiteX3-7" y="connsiteY3-8"/>
              </a:cxn>
            </a:cxnLst>
            <a:rect l="l" t="t" r="r" b="b"/>
            <a:pathLst>
              <a:path w="1959263" h="4719783">
                <a:moveTo>
                  <a:pt x="0" y="4719783"/>
                </a:moveTo>
                <a:lnTo>
                  <a:pt x="1959263" y="3713019"/>
                </a:lnTo>
                <a:lnTo>
                  <a:pt x="1127991" y="0"/>
                </a:lnTo>
                <a:lnTo>
                  <a:pt x="0" y="4719783"/>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23" name="矩形 22"/>
          <p:cNvSpPr/>
          <p:nvPr/>
        </p:nvSpPr>
        <p:spPr>
          <a:xfrm>
            <a:off x="701633" y="462451"/>
            <a:ext cx="4170680" cy="583565"/>
          </a:xfrm>
          <a:prstGeom prst="rect">
            <a:avLst/>
          </a:prstGeom>
        </p:spPr>
        <p:txBody>
          <a:bodyPr wrap="none">
            <a:spAutoFit/>
          </a:bodyPr>
          <a:lstStyle/>
          <a:p>
            <a:r>
              <a:rPr lang="en-US" altLang="zh-CN" sz="3200" b="1" dirty="0">
                <a:solidFill>
                  <a:schemeClr val="bg2">
                    <a:lumMod val="25000"/>
                  </a:schemeClr>
                </a:solidFill>
                <a:latin typeface="+mn-ea"/>
              </a:rPr>
              <a:t>The factors of change</a:t>
            </a:r>
            <a:endParaRPr lang="en-US" altLang="zh-CN" sz="3200" b="1" dirty="0">
              <a:solidFill>
                <a:schemeClr val="bg2">
                  <a:lumMod val="25000"/>
                </a:schemeClr>
              </a:solidFill>
              <a:latin typeface="+mn-ea"/>
            </a:endParaRPr>
          </a:p>
        </p:txBody>
      </p:sp>
      <p:cxnSp>
        <p:nvCxnSpPr>
          <p:cNvPr id="24" name="直接连接符 23"/>
          <p:cNvCxnSpPr/>
          <p:nvPr/>
        </p:nvCxnSpPr>
        <p:spPr>
          <a:xfrm>
            <a:off x="831116" y="1059101"/>
            <a:ext cx="688769" cy="0"/>
          </a:xfrm>
          <a:prstGeom prst="line">
            <a:avLst/>
          </a:prstGeom>
          <a:ln w="19050">
            <a:solidFill>
              <a:schemeClr val="accent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矩形 2"/>
          <p:cNvSpPr/>
          <p:nvPr/>
        </p:nvSpPr>
        <p:spPr>
          <a:xfrm>
            <a:off x="0" y="1407694"/>
            <a:ext cx="12192000" cy="2815389"/>
          </a:xfrm>
          <a:prstGeom prst="rect">
            <a:avLst/>
          </a:prstGeom>
          <a:solidFill>
            <a:schemeClr val="accent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 name="平行四边形 3"/>
          <p:cNvSpPr/>
          <p:nvPr/>
        </p:nvSpPr>
        <p:spPr>
          <a:xfrm>
            <a:off x="773826" y="1612230"/>
            <a:ext cx="2955964" cy="2430379"/>
          </a:xfrm>
          <a:prstGeom prst="parallelogram">
            <a:avLst/>
          </a:prstGeom>
          <a:blipFill dpi="0" rotWithShape="1">
            <a:blip r:embed="rId1" cstate="email"/>
            <a:srcRect/>
            <a:tile tx="-920750" ty="-12700" sx="50000" sy="50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平行四边形 15"/>
          <p:cNvSpPr/>
          <p:nvPr/>
        </p:nvSpPr>
        <p:spPr>
          <a:xfrm>
            <a:off x="3336552" y="1612230"/>
            <a:ext cx="2955964" cy="2430379"/>
          </a:xfrm>
          <a:prstGeom prst="parallelogram">
            <a:avLst/>
          </a:prstGeom>
          <a:blipFill rotWithShape="1">
            <a:blip r:embed="rId2" cstate="email"/>
            <a:tile tx="-965200" ty="-6731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5" name="平行四边形 24"/>
          <p:cNvSpPr/>
          <p:nvPr/>
        </p:nvSpPr>
        <p:spPr>
          <a:xfrm>
            <a:off x="5899278" y="1612230"/>
            <a:ext cx="2955964" cy="2430379"/>
          </a:xfrm>
          <a:prstGeom prst="parallelogram">
            <a:avLst/>
          </a:prstGeom>
          <a:blipFill rotWithShape="1">
            <a:blip r:embed="rId3" cstate="email"/>
            <a:tile tx="-1371600" ty="-641350" sx="15000" sy="15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6" name="平行四边形 25"/>
          <p:cNvSpPr/>
          <p:nvPr/>
        </p:nvSpPr>
        <p:spPr>
          <a:xfrm>
            <a:off x="8462004" y="1612230"/>
            <a:ext cx="2955964" cy="2430379"/>
          </a:xfrm>
          <a:prstGeom prst="parallelogram">
            <a:avLst/>
          </a:prstGeom>
          <a:blipFill dpi="0" rotWithShape="1">
            <a:blip r:embed="rId4" cstate="email"/>
            <a:srcRect/>
            <a:tile tx="-660400" ty="-304800" sx="80000" sy="80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 name="矩形 1"/>
          <p:cNvSpPr/>
          <p:nvPr/>
        </p:nvSpPr>
        <p:spPr>
          <a:xfrm>
            <a:off x="701040" y="4313555"/>
            <a:ext cx="10716895" cy="922020"/>
          </a:xfrm>
          <a:prstGeom prst="rect">
            <a:avLst/>
          </a:prstGeom>
        </p:spPr>
        <p:txBody>
          <a:bodyPr wrap="square">
            <a:spAutoFit/>
          </a:bodyPr>
          <a:p>
            <a:pPr algn="l"/>
            <a:r>
              <a:rPr lang="en-US" altLang="zh-CN" sz="3600" b="1" dirty="0">
                <a:solidFill>
                  <a:schemeClr val="bg2">
                    <a:lumMod val="25000"/>
                  </a:schemeClr>
                </a:solidFill>
                <a:latin typeface="+mn-ea"/>
              </a:rPr>
              <a:t>L</a:t>
            </a:r>
            <a:r>
              <a:rPr lang="en-US" altLang="zh-CN" b="1" dirty="0">
                <a:solidFill>
                  <a:schemeClr val="bg2">
                    <a:lumMod val="25000"/>
                  </a:schemeClr>
                </a:solidFill>
                <a:latin typeface="+mn-ea"/>
              </a:rPr>
              <a:t>egally, BP's layoffs during the pandemic have exposed it to a number of legal issues, but this has not affected BP's decision to change during the pandemic.</a:t>
            </a:r>
            <a:endParaRPr lang="en-US" altLang="zh-CN" b="1" dirty="0">
              <a:solidFill>
                <a:schemeClr val="bg2">
                  <a:lumMod val="25000"/>
                </a:schemeClr>
              </a:solidFill>
              <a:latin typeface="+mn-ea"/>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a:off x="701633" y="462451"/>
            <a:ext cx="3736340" cy="583565"/>
          </a:xfrm>
          <a:prstGeom prst="rect">
            <a:avLst/>
          </a:prstGeom>
        </p:spPr>
        <p:txBody>
          <a:bodyPr wrap="none">
            <a:spAutoFit/>
          </a:bodyPr>
          <a:lstStyle/>
          <a:p>
            <a:r>
              <a:rPr lang="en-US" altLang="zh-CN" sz="3200" b="1" dirty="0">
                <a:solidFill>
                  <a:schemeClr val="bg2">
                    <a:lumMod val="25000"/>
                  </a:schemeClr>
                </a:solidFill>
                <a:latin typeface="+mn-ea"/>
              </a:rPr>
              <a:t>The type of </a:t>
            </a:r>
            <a:r>
              <a:rPr lang="en-US" altLang="zh-CN" sz="3200" b="1" dirty="0">
                <a:solidFill>
                  <a:schemeClr val="bg2">
                    <a:lumMod val="25000"/>
                  </a:schemeClr>
                </a:solidFill>
                <a:latin typeface="+mn-ea"/>
              </a:rPr>
              <a:t>change</a:t>
            </a:r>
            <a:endParaRPr lang="en-US" altLang="zh-CN" sz="3200" b="1" dirty="0">
              <a:solidFill>
                <a:schemeClr val="bg2">
                  <a:lumMod val="25000"/>
                </a:schemeClr>
              </a:solidFill>
              <a:latin typeface="+mn-ea"/>
            </a:endParaRPr>
          </a:p>
        </p:txBody>
      </p:sp>
      <p:cxnSp>
        <p:nvCxnSpPr>
          <p:cNvPr id="17" name="直接连接符 16"/>
          <p:cNvCxnSpPr/>
          <p:nvPr/>
        </p:nvCxnSpPr>
        <p:spPr>
          <a:xfrm>
            <a:off x="831116" y="1059101"/>
            <a:ext cx="688769" cy="0"/>
          </a:xfrm>
          <a:prstGeom prst="line">
            <a:avLst/>
          </a:prstGeom>
          <a:ln w="19050">
            <a:solidFill>
              <a:schemeClr val="accent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317625" y="2724150"/>
            <a:ext cx="9556750" cy="2030095"/>
          </a:xfrm>
          <a:prstGeom prst="rect">
            <a:avLst/>
          </a:prstGeom>
        </p:spPr>
        <p:txBody>
          <a:bodyPr wrap="square">
            <a:spAutoFit/>
          </a:bodyPr>
          <a:lstStyle/>
          <a:p>
            <a:pPr algn="ctr">
              <a:lnSpc>
                <a:spcPct val="150000"/>
              </a:lnSpc>
            </a:pPr>
            <a:r>
              <a:rPr sz="1400" dirty="0">
                <a:solidFill>
                  <a:schemeClr val="bg2">
                    <a:lumMod val="25000"/>
                  </a:schemeClr>
                </a:solidFill>
                <a:latin typeface="+mj-ea"/>
                <a:ea typeface="+mj-ea"/>
              </a:rPr>
              <a:t>From the above PSTEl analysis, it can be seen that in the era of the pandemic and the Russian-Ukrainian conflict, the decisions of leader</a:t>
            </a:r>
            <a:r>
              <a:rPr lang="en-US" sz="1400" dirty="0">
                <a:solidFill>
                  <a:schemeClr val="bg2">
                    <a:lumMod val="25000"/>
                  </a:schemeClr>
                </a:solidFill>
                <a:latin typeface="+mj-ea"/>
                <a:ea typeface="+mj-ea"/>
              </a:rPr>
              <a:t>ship</a:t>
            </a:r>
            <a:r>
              <a:rPr sz="1400" dirty="0">
                <a:solidFill>
                  <a:schemeClr val="bg2">
                    <a:lumMod val="25000"/>
                  </a:schemeClr>
                </a:solidFill>
                <a:latin typeface="+mj-ea"/>
                <a:ea typeface="+mj-ea"/>
              </a:rPr>
              <a:t> directly lead to organizational changes. From announcing accelerated transformation to selling petrochemical divisions, from acquiring offshore power generation to selling Rosneft shares. The leadership's decision allowed BP to survive the pandemic recession and again achieve high profitability after the Russia-Ukraine conflict.Therefore, it can be considered that leadership is the key factor of organizational </a:t>
            </a:r>
            <a:r>
              <a:rPr lang="en-US" sz="1400" dirty="0">
                <a:solidFill>
                  <a:schemeClr val="bg2">
                    <a:lumMod val="25000"/>
                  </a:schemeClr>
                </a:solidFill>
                <a:latin typeface="+mj-ea"/>
                <a:ea typeface="+mj-ea"/>
              </a:rPr>
              <a:t>change</a:t>
            </a:r>
            <a:r>
              <a:rPr sz="1400" dirty="0">
                <a:solidFill>
                  <a:schemeClr val="bg2">
                    <a:lumMod val="25000"/>
                  </a:schemeClr>
                </a:solidFill>
                <a:latin typeface="+mj-ea"/>
                <a:ea typeface="+mj-ea"/>
              </a:rPr>
              <a:t>.</a:t>
            </a:r>
            <a:endParaRPr sz="1400" dirty="0">
              <a:solidFill>
                <a:schemeClr val="bg2">
                  <a:lumMod val="25000"/>
                </a:schemeClr>
              </a:solidFill>
              <a:latin typeface="+mj-ea"/>
              <a:ea typeface="+mj-ea"/>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a:off x="701633" y="462451"/>
            <a:ext cx="3736340" cy="583565"/>
          </a:xfrm>
          <a:prstGeom prst="rect">
            <a:avLst/>
          </a:prstGeom>
        </p:spPr>
        <p:txBody>
          <a:bodyPr wrap="none">
            <a:spAutoFit/>
          </a:bodyPr>
          <a:lstStyle/>
          <a:p>
            <a:r>
              <a:rPr lang="en-US" altLang="zh-CN" sz="3200" b="1" dirty="0">
                <a:solidFill>
                  <a:schemeClr val="bg2">
                    <a:lumMod val="25000"/>
                  </a:schemeClr>
                </a:solidFill>
                <a:latin typeface="+mn-ea"/>
              </a:rPr>
              <a:t>The type of </a:t>
            </a:r>
            <a:r>
              <a:rPr lang="en-US" altLang="zh-CN" sz="3200" b="1" dirty="0">
                <a:solidFill>
                  <a:schemeClr val="bg2">
                    <a:lumMod val="25000"/>
                  </a:schemeClr>
                </a:solidFill>
                <a:latin typeface="+mn-ea"/>
              </a:rPr>
              <a:t>change</a:t>
            </a:r>
            <a:endParaRPr lang="en-US" altLang="zh-CN" sz="3200" b="1" dirty="0">
              <a:solidFill>
                <a:schemeClr val="bg2">
                  <a:lumMod val="25000"/>
                </a:schemeClr>
              </a:solidFill>
              <a:latin typeface="+mn-ea"/>
            </a:endParaRPr>
          </a:p>
        </p:txBody>
      </p:sp>
      <p:cxnSp>
        <p:nvCxnSpPr>
          <p:cNvPr id="17" name="直接连接符 16"/>
          <p:cNvCxnSpPr/>
          <p:nvPr/>
        </p:nvCxnSpPr>
        <p:spPr>
          <a:xfrm>
            <a:off x="831116" y="1059101"/>
            <a:ext cx="688769" cy="0"/>
          </a:xfrm>
          <a:prstGeom prst="line">
            <a:avLst/>
          </a:prstGeom>
          <a:ln w="19050">
            <a:solidFill>
              <a:schemeClr val="accent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317625" y="2724150"/>
            <a:ext cx="9556750" cy="1383665"/>
          </a:xfrm>
          <a:prstGeom prst="rect">
            <a:avLst/>
          </a:prstGeom>
        </p:spPr>
        <p:txBody>
          <a:bodyPr wrap="square">
            <a:spAutoFit/>
          </a:bodyPr>
          <a:lstStyle/>
          <a:p>
            <a:pPr algn="ctr">
              <a:lnSpc>
                <a:spcPct val="150000"/>
              </a:lnSpc>
            </a:pPr>
            <a:r>
              <a:rPr sz="1400" dirty="0">
                <a:solidFill>
                  <a:schemeClr val="bg2">
                    <a:lumMod val="25000"/>
                  </a:schemeClr>
                </a:solidFill>
                <a:latin typeface="+mj-ea"/>
                <a:ea typeface="+mj-ea"/>
              </a:rPr>
              <a:t>The </a:t>
            </a:r>
            <a:r>
              <a:rPr lang="en-US" sz="1400" dirty="0">
                <a:solidFill>
                  <a:schemeClr val="bg2">
                    <a:lumMod val="25000"/>
                  </a:schemeClr>
                </a:solidFill>
                <a:latin typeface="+mj-ea"/>
                <a:ea typeface="+mj-ea"/>
              </a:rPr>
              <a:t>change</a:t>
            </a:r>
            <a:r>
              <a:rPr sz="1400" dirty="0">
                <a:solidFill>
                  <a:schemeClr val="bg2">
                    <a:lumMod val="25000"/>
                  </a:schemeClr>
                </a:solidFill>
                <a:latin typeface="+mj-ea"/>
                <a:ea typeface="+mj-ea"/>
              </a:rPr>
              <a:t> BP </a:t>
            </a:r>
            <a:r>
              <a:rPr lang="en-US" sz="1400" dirty="0">
                <a:solidFill>
                  <a:schemeClr val="bg2">
                    <a:lumMod val="25000"/>
                  </a:schemeClr>
                </a:solidFill>
                <a:latin typeface="+mj-ea"/>
                <a:ea typeface="+mj-ea"/>
              </a:rPr>
              <a:t>experienced</a:t>
            </a:r>
            <a:r>
              <a:rPr sz="1400" dirty="0">
                <a:solidFill>
                  <a:schemeClr val="bg2">
                    <a:lumMod val="25000"/>
                  </a:schemeClr>
                </a:solidFill>
                <a:latin typeface="+mj-ea"/>
                <a:ea typeface="+mj-ea"/>
              </a:rPr>
              <a:t> in 2020-2022 was more of an </a:t>
            </a:r>
            <a:r>
              <a:rPr lang="en-US" sz="1400" dirty="0">
                <a:solidFill>
                  <a:schemeClr val="bg2">
                    <a:lumMod val="25000"/>
                  </a:schemeClr>
                </a:solidFill>
                <a:latin typeface="+mj-ea"/>
                <a:ea typeface="+mj-ea"/>
              </a:rPr>
              <a:t>emergen</a:t>
            </a:r>
            <a:r>
              <a:rPr sz="1400" dirty="0">
                <a:solidFill>
                  <a:schemeClr val="bg2">
                    <a:lumMod val="25000"/>
                  </a:schemeClr>
                </a:solidFill>
                <a:latin typeface="+mj-ea"/>
                <a:ea typeface="+mj-ea"/>
              </a:rPr>
              <a:t>t change than a planned one. The pandemic and the Great Recession, a full-scale war between the two largest economies, would normally be unforeseeable. Therefore, BP's change is more like a hedging measure in the event of an external crisis. These </a:t>
            </a:r>
            <a:r>
              <a:rPr lang="en-US" sz="1400" dirty="0">
                <a:solidFill>
                  <a:schemeClr val="bg2">
                    <a:lumMod val="25000"/>
                  </a:schemeClr>
                </a:solidFill>
                <a:latin typeface="+mj-ea"/>
                <a:ea typeface="+mj-ea"/>
              </a:rPr>
              <a:t>change</a:t>
            </a:r>
            <a:r>
              <a:rPr sz="1400" dirty="0">
                <a:solidFill>
                  <a:schemeClr val="bg2">
                    <a:lumMod val="25000"/>
                  </a:schemeClr>
                </a:solidFill>
                <a:latin typeface="+mj-ea"/>
                <a:ea typeface="+mj-ea"/>
              </a:rPr>
              <a:t>s were not part of the organization's plans before the crisis, but when the crisis occurred, they followed.</a:t>
            </a:r>
            <a:endParaRPr sz="1400" dirty="0">
              <a:solidFill>
                <a:schemeClr val="bg2">
                  <a:lumMod val="25000"/>
                </a:schemeClr>
              </a:solidFill>
              <a:latin typeface="+mj-ea"/>
              <a:ea typeface="+mj-ea"/>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等腰三角形 5"/>
          <p:cNvSpPr/>
          <p:nvPr/>
        </p:nvSpPr>
        <p:spPr>
          <a:xfrm rot="10800000">
            <a:off x="10093069" y="3998976"/>
            <a:ext cx="1971647" cy="4749616"/>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Lst>
            <a:ahLst/>
            <a:cxnLst>
              <a:cxn ang="0">
                <a:pos x="connsiteX0-1" y="connsiteY0-2"/>
              </a:cxn>
              <a:cxn ang="0">
                <a:pos x="connsiteX1-3" y="connsiteY1-4"/>
              </a:cxn>
              <a:cxn ang="0">
                <a:pos x="connsiteX2-5" y="connsiteY2-6"/>
              </a:cxn>
              <a:cxn ang="0">
                <a:pos x="connsiteX3-7" y="connsiteY3-8"/>
              </a:cxn>
            </a:cxnLst>
            <a:rect l="l" t="t" r="r" b="b"/>
            <a:pathLst>
              <a:path w="1959263" h="4719783">
                <a:moveTo>
                  <a:pt x="0" y="4719783"/>
                </a:moveTo>
                <a:lnTo>
                  <a:pt x="1959263" y="3713019"/>
                </a:lnTo>
                <a:lnTo>
                  <a:pt x="1127991" y="0"/>
                </a:lnTo>
                <a:lnTo>
                  <a:pt x="0" y="4719783"/>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8" name="等腰三角形 5"/>
          <p:cNvSpPr/>
          <p:nvPr/>
        </p:nvSpPr>
        <p:spPr>
          <a:xfrm rot="10800000">
            <a:off x="76097" y="926910"/>
            <a:ext cx="3269442" cy="4416775"/>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 name="connsiteX0-57" fmla="*/ 0 w 1127991"/>
              <a:gd name="connsiteY0-58" fmla="*/ 4719783 h 4719783"/>
              <a:gd name="connsiteX1-59" fmla="*/ 669082 w 1127991"/>
              <a:gd name="connsiteY1-60" fmla="*/ 3625337 h 4719783"/>
              <a:gd name="connsiteX2-61" fmla="*/ 1127991 w 1127991"/>
              <a:gd name="connsiteY2-62" fmla="*/ 0 h 4719783"/>
              <a:gd name="connsiteX3-63" fmla="*/ 0 w 1127991"/>
              <a:gd name="connsiteY3-64" fmla="*/ 4719783 h 4719783"/>
              <a:gd name="connsiteX0-65" fmla="*/ 976382 w 1645464"/>
              <a:gd name="connsiteY0-66" fmla="*/ 2627936 h 2627936"/>
              <a:gd name="connsiteX1-67" fmla="*/ 1645464 w 1645464"/>
              <a:gd name="connsiteY1-68" fmla="*/ 1533490 h 2627936"/>
              <a:gd name="connsiteX2-69" fmla="*/ 0 w 1645464"/>
              <a:gd name="connsiteY2-70" fmla="*/ 0 h 2627936"/>
              <a:gd name="connsiteX3-71" fmla="*/ 976382 w 1645464"/>
              <a:gd name="connsiteY3-72" fmla="*/ 2627936 h 2627936"/>
              <a:gd name="connsiteX0-73" fmla="*/ 1093110 w 1762192"/>
              <a:gd name="connsiteY0-74" fmla="*/ 2542497 h 2542497"/>
              <a:gd name="connsiteX1-75" fmla="*/ 1762192 w 1762192"/>
              <a:gd name="connsiteY1-76" fmla="*/ 1448051 h 2542497"/>
              <a:gd name="connsiteX2-77" fmla="*/ 0 w 1762192"/>
              <a:gd name="connsiteY2-78" fmla="*/ 0 h 2542497"/>
              <a:gd name="connsiteX3-79" fmla="*/ 1093110 w 1762192"/>
              <a:gd name="connsiteY3-80" fmla="*/ 2542497 h 2542497"/>
              <a:gd name="connsiteX0-81" fmla="*/ 1326566 w 1762192"/>
              <a:gd name="connsiteY0-82" fmla="*/ 2613696 h 2613696"/>
              <a:gd name="connsiteX1-83" fmla="*/ 1762192 w 1762192"/>
              <a:gd name="connsiteY1-84" fmla="*/ 1448051 h 2613696"/>
              <a:gd name="connsiteX2-85" fmla="*/ 0 w 1762192"/>
              <a:gd name="connsiteY2-86" fmla="*/ 0 h 2613696"/>
              <a:gd name="connsiteX3-87" fmla="*/ 1326566 w 1762192"/>
              <a:gd name="connsiteY3-88" fmla="*/ 2613696 h 2613696"/>
            </a:gdLst>
            <a:ahLst/>
            <a:cxnLst>
              <a:cxn ang="0">
                <a:pos x="connsiteX0-1" y="connsiteY0-2"/>
              </a:cxn>
              <a:cxn ang="0">
                <a:pos x="connsiteX1-3" y="connsiteY1-4"/>
              </a:cxn>
              <a:cxn ang="0">
                <a:pos x="connsiteX2-5" y="connsiteY2-6"/>
              </a:cxn>
              <a:cxn ang="0">
                <a:pos x="connsiteX3-7" y="connsiteY3-8"/>
              </a:cxn>
            </a:cxnLst>
            <a:rect l="l" t="t" r="r" b="b"/>
            <a:pathLst>
              <a:path w="1762192" h="2613696">
                <a:moveTo>
                  <a:pt x="1326566" y="2613696"/>
                </a:moveTo>
                <a:lnTo>
                  <a:pt x="1762192" y="1448051"/>
                </a:lnTo>
                <a:lnTo>
                  <a:pt x="0" y="0"/>
                </a:lnTo>
                <a:lnTo>
                  <a:pt x="1326566" y="2613696"/>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10" name="等腰三角形 5"/>
          <p:cNvSpPr/>
          <p:nvPr/>
        </p:nvSpPr>
        <p:spPr>
          <a:xfrm rot="4038334">
            <a:off x="-1179432" y="3656049"/>
            <a:ext cx="2190917" cy="1482120"/>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 name="connsiteX0-57" fmla="*/ 0 w 1127991"/>
              <a:gd name="connsiteY0-58" fmla="*/ 4719783 h 4719783"/>
              <a:gd name="connsiteX1-59" fmla="*/ 669082 w 1127991"/>
              <a:gd name="connsiteY1-60" fmla="*/ 3625337 h 4719783"/>
              <a:gd name="connsiteX2-61" fmla="*/ 1127991 w 1127991"/>
              <a:gd name="connsiteY2-62" fmla="*/ 0 h 4719783"/>
              <a:gd name="connsiteX3-63" fmla="*/ 0 w 1127991"/>
              <a:gd name="connsiteY3-64" fmla="*/ 4719783 h 4719783"/>
              <a:gd name="connsiteX0-65" fmla="*/ 976382 w 1645464"/>
              <a:gd name="connsiteY0-66" fmla="*/ 2627936 h 2627936"/>
              <a:gd name="connsiteX1-67" fmla="*/ 1645464 w 1645464"/>
              <a:gd name="connsiteY1-68" fmla="*/ 1533490 h 2627936"/>
              <a:gd name="connsiteX2-69" fmla="*/ 0 w 1645464"/>
              <a:gd name="connsiteY2-70" fmla="*/ 0 h 2627936"/>
              <a:gd name="connsiteX3-71" fmla="*/ 976382 w 1645464"/>
              <a:gd name="connsiteY3-72" fmla="*/ 2627936 h 2627936"/>
              <a:gd name="connsiteX0-73" fmla="*/ 1093110 w 1762192"/>
              <a:gd name="connsiteY0-74" fmla="*/ 2542497 h 2542497"/>
              <a:gd name="connsiteX1-75" fmla="*/ 1762192 w 1762192"/>
              <a:gd name="connsiteY1-76" fmla="*/ 1448051 h 2542497"/>
              <a:gd name="connsiteX2-77" fmla="*/ 0 w 1762192"/>
              <a:gd name="connsiteY2-78" fmla="*/ 0 h 2542497"/>
              <a:gd name="connsiteX3-79" fmla="*/ 1093110 w 1762192"/>
              <a:gd name="connsiteY3-80" fmla="*/ 2542497 h 2542497"/>
              <a:gd name="connsiteX0-81" fmla="*/ 1326566 w 1762192"/>
              <a:gd name="connsiteY0-82" fmla="*/ 2613696 h 2613696"/>
              <a:gd name="connsiteX1-83" fmla="*/ 1762192 w 1762192"/>
              <a:gd name="connsiteY1-84" fmla="*/ 1448051 h 2613696"/>
              <a:gd name="connsiteX2-85" fmla="*/ 0 w 1762192"/>
              <a:gd name="connsiteY2-86" fmla="*/ 0 h 2613696"/>
              <a:gd name="connsiteX3-87" fmla="*/ 1326566 w 1762192"/>
              <a:gd name="connsiteY3-88" fmla="*/ 2613696 h 2613696"/>
              <a:gd name="connsiteX0-89" fmla="*/ 831195 w 1266821"/>
              <a:gd name="connsiteY0-90" fmla="*/ 1534814 h 1534814"/>
              <a:gd name="connsiteX1-91" fmla="*/ 1266821 w 1266821"/>
              <a:gd name="connsiteY1-92" fmla="*/ 369169 h 1534814"/>
              <a:gd name="connsiteX2-93" fmla="*/ -1 w 1266821"/>
              <a:gd name="connsiteY2-94" fmla="*/ 0 h 1534814"/>
              <a:gd name="connsiteX3-95" fmla="*/ 831195 w 1266821"/>
              <a:gd name="connsiteY3-96" fmla="*/ 1534814 h 1534814"/>
              <a:gd name="connsiteX0-97" fmla="*/ 996994 w 1432620"/>
              <a:gd name="connsiteY0-98" fmla="*/ 2119578 h 2119578"/>
              <a:gd name="connsiteX1-99" fmla="*/ 1432620 w 1432620"/>
              <a:gd name="connsiteY1-100" fmla="*/ 953933 h 2119578"/>
              <a:gd name="connsiteX2-101" fmla="*/ 1 w 1432620"/>
              <a:gd name="connsiteY2-102" fmla="*/ 0 h 2119578"/>
              <a:gd name="connsiteX3-103" fmla="*/ 996994 w 1432620"/>
              <a:gd name="connsiteY3-104" fmla="*/ 2119578 h 2119578"/>
              <a:gd name="connsiteX0-105" fmla="*/ 425654 w 1432619"/>
              <a:gd name="connsiteY0-106" fmla="*/ 1350536 h 1350536"/>
              <a:gd name="connsiteX1-107" fmla="*/ 1432619 w 1432619"/>
              <a:gd name="connsiteY1-108" fmla="*/ 953933 h 1350536"/>
              <a:gd name="connsiteX2-109" fmla="*/ 0 w 1432619"/>
              <a:gd name="connsiteY2-110" fmla="*/ 0 h 1350536"/>
              <a:gd name="connsiteX3-111" fmla="*/ 425654 w 1432619"/>
              <a:gd name="connsiteY3-112" fmla="*/ 1350536 h 1350536"/>
              <a:gd name="connsiteX0-113" fmla="*/ 1042678 w 1432619"/>
              <a:gd name="connsiteY0-114" fmla="*/ 1967444 h 1967444"/>
              <a:gd name="connsiteX1-115" fmla="*/ 1432619 w 1432619"/>
              <a:gd name="connsiteY1-116" fmla="*/ 953933 h 1967444"/>
              <a:gd name="connsiteX2-117" fmla="*/ 0 w 1432619"/>
              <a:gd name="connsiteY2-118" fmla="*/ 0 h 1967444"/>
              <a:gd name="connsiteX3-119" fmla="*/ 1042678 w 1432619"/>
              <a:gd name="connsiteY3-120" fmla="*/ 1967444 h 1967444"/>
              <a:gd name="connsiteX0-121" fmla="*/ 1042678 w 2952036"/>
              <a:gd name="connsiteY0-122" fmla="*/ 1967444 h 1967444"/>
              <a:gd name="connsiteX1-123" fmla="*/ 2952036 w 2952036"/>
              <a:gd name="connsiteY1-124" fmla="*/ 1592915 h 1967444"/>
              <a:gd name="connsiteX2-125" fmla="*/ 0 w 2952036"/>
              <a:gd name="connsiteY2-126" fmla="*/ 0 h 1967444"/>
              <a:gd name="connsiteX3-127" fmla="*/ 1042678 w 2952036"/>
              <a:gd name="connsiteY3-128" fmla="*/ 1967444 h 1967444"/>
              <a:gd name="connsiteX0-129" fmla="*/ 2256781 w 2952036"/>
              <a:gd name="connsiteY0-130" fmla="*/ 2192548 h 2192548"/>
              <a:gd name="connsiteX1-131" fmla="*/ 2952036 w 2952036"/>
              <a:gd name="connsiteY1-132" fmla="*/ 1592915 h 2192548"/>
              <a:gd name="connsiteX2-133" fmla="*/ 0 w 2952036"/>
              <a:gd name="connsiteY2-134" fmla="*/ 0 h 2192548"/>
              <a:gd name="connsiteX3-135" fmla="*/ 2256781 w 2952036"/>
              <a:gd name="connsiteY3-136" fmla="*/ 2192548 h 2192548"/>
            </a:gdLst>
            <a:ahLst/>
            <a:cxnLst>
              <a:cxn ang="0">
                <a:pos x="connsiteX0-1" y="connsiteY0-2"/>
              </a:cxn>
              <a:cxn ang="0">
                <a:pos x="connsiteX1-3" y="connsiteY1-4"/>
              </a:cxn>
              <a:cxn ang="0">
                <a:pos x="connsiteX2-5" y="connsiteY2-6"/>
              </a:cxn>
              <a:cxn ang="0">
                <a:pos x="connsiteX3-7" y="connsiteY3-8"/>
              </a:cxn>
            </a:cxnLst>
            <a:rect l="l" t="t" r="r" b="b"/>
            <a:pathLst>
              <a:path w="2952036" h="2192548">
                <a:moveTo>
                  <a:pt x="2256781" y="2192548"/>
                </a:moveTo>
                <a:lnTo>
                  <a:pt x="2952036" y="1592915"/>
                </a:lnTo>
                <a:lnTo>
                  <a:pt x="0" y="0"/>
                </a:lnTo>
                <a:lnTo>
                  <a:pt x="2256781" y="2192548"/>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11" name="矩形 10"/>
          <p:cNvSpPr/>
          <p:nvPr/>
        </p:nvSpPr>
        <p:spPr>
          <a:xfrm>
            <a:off x="1471271" y="605223"/>
            <a:ext cx="9249410" cy="583565"/>
          </a:xfrm>
          <a:prstGeom prst="rect">
            <a:avLst/>
          </a:prstGeom>
        </p:spPr>
        <p:txBody>
          <a:bodyPr wrap="none">
            <a:spAutoFit/>
          </a:bodyPr>
          <a:lstStyle/>
          <a:p>
            <a:r>
              <a:rPr lang="en-US" altLang="zh-CN" sz="3200" b="1" dirty="0">
                <a:solidFill>
                  <a:schemeClr val="bg2">
                    <a:lumMod val="25000"/>
                  </a:schemeClr>
                </a:solidFill>
                <a:latin typeface="+mn-ea"/>
              </a:rPr>
              <a:t>Kotter’s eight-step model applied for the change </a:t>
            </a:r>
            <a:endParaRPr lang="en-US" altLang="zh-CN" sz="3200" b="1" dirty="0">
              <a:solidFill>
                <a:schemeClr val="bg2">
                  <a:lumMod val="25000"/>
                </a:schemeClr>
              </a:solidFill>
              <a:latin typeface="+mn-ea"/>
            </a:endParaRPr>
          </a:p>
        </p:txBody>
      </p:sp>
      <p:sp>
        <p:nvSpPr>
          <p:cNvPr id="12" name="矩形 11"/>
          <p:cNvSpPr/>
          <p:nvPr/>
        </p:nvSpPr>
        <p:spPr>
          <a:xfrm>
            <a:off x="2919693" y="1820928"/>
            <a:ext cx="6352560" cy="1060450"/>
          </a:xfrm>
          <a:prstGeom prst="rect">
            <a:avLst/>
          </a:prstGeom>
        </p:spPr>
        <p:txBody>
          <a:bodyPr wrap="square">
            <a:spAutoFit/>
          </a:bodyPr>
          <a:lstStyle/>
          <a:p>
            <a:pPr algn="ctr">
              <a:lnSpc>
                <a:spcPct val="150000"/>
              </a:lnSpc>
            </a:pPr>
            <a:r>
              <a:rPr sz="1400" dirty="0">
                <a:solidFill>
                  <a:schemeClr val="bg2">
                    <a:lumMod val="25000"/>
                  </a:schemeClr>
                </a:solidFill>
                <a:latin typeface="+mj-ea"/>
                <a:ea typeface="+mj-ea"/>
              </a:rPr>
              <a:t>Kotter's eight-step model explains the steps of leadership in change management. Similarly, we can use this model to analyze BP's change measures in the pandemic.</a:t>
            </a:r>
            <a:endParaRPr sz="1400" dirty="0">
              <a:solidFill>
                <a:schemeClr val="bg2">
                  <a:lumMod val="25000"/>
                </a:schemeClr>
              </a:solidFill>
              <a:latin typeface="+mj-ea"/>
              <a:ea typeface="+mj-ea"/>
            </a:endParaRPr>
          </a:p>
        </p:txBody>
      </p:sp>
      <p:grpSp>
        <p:nvGrpSpPr>
          <p:cNvPr id="5" name="组合 4"/>
          <p:cNvGrpSpPr/>
          <p:nvPr/>
        </p:nvGrpSpPr>
        <p:grpSpPr>
          <a:xfrm>
            <a:off x="2951480" y="3068955"/>
            <a:ext cx="3691255" cy="1414535"/>
            <a:chOff x="4590978" y="2460263"/>
            <a:chExt cx="3044190" cy="1181819"/>
          </a:xfrm>
        </p:grpSpPr>
        <p:sp>
          <p:nvSpPr>
            <p:cNvPr id="6" name="矩形 5"/>
            <p:cNvSpPr/>
            <p:nvPr/>
          </p:nvSpPr>
          <p:spPr>
            <a:xfrm>
              <a:off x="4590978" y="2460263"/>
              <a:ext cx="3044190" cy="487558"/>
            </a:xfrm>
            <a:prstGeom prst="rect">
              <a:avLst/>
            </a:prstGeom>
          </p:spPr>
          <p:txBody>
            <a:bodyPr wrap="square">
              <a:spAutoFit/>
            </a:bodyPr>
            <a:p>
              <a:pPr algn="l"/>
              <a:r>
                <a:rPr lang="en-US" altLang="zh-CN" sz="1600" b="1" dirty="0">
                  <a:solidFill>
                    <a:schemeClr val="bg2">
                      <a:lumMod val="25000"/>
                    </a:schemeClr>
                  </a:solidFill>
                  <a:latin typeface="+mn-ea"/>
                </a:rPr>
                <a:t>Step 1 </a:t>
              </a:r>
              <a:endParaRPr lang="en-US" altLang="zh-CN" sz="1600" b="1" dirty="0">
                <a:solidFill>
                  <a:schemeClr val="bg2">
                    <a:lumMod val="25000"/>
                  </a:schemeClr>
                </a:solidFill>
                <a:latin typeface="+mn-ea"/>
              </a:endParaRPr>
            </a:p>
            <a:p>
              <a:pPr algn="l"/>
              <a:r>
                <a:rPr lang="en-US" altLang="zh-CN" sz="1600" b="1" dirty="0">
                  <a:solidFill>
                    <a:schemeClr val="bg2">
                      <a:lumMod val="25000"/>
                    </a:schemeClr>
                  </a:solidFill>
                  <a:latin typeface="+mn-ea"/>
                </a:rPr>
                <a:t>To establish a sense of urgency</a:t>
              </a:r>
              <a:endParaRPr lang="en-US" altLang="zh-CN" sz="1600" b="1" dirty="0">
                <a:solidFill>
                  <a:schemeClr val="bg2">
                    <a:lumMod val="25000"/>
                  </a:schemeClr>
                </a:solidFill>
                <a:latin typeface="+mn-ea"/>
              </a:endParaRPr>
            </a:p>
          </p:txBody>
        </p:sp>
        <p:sp>
          <p:nvSpPr>
            <p:cNvPr id="22" name="矩形 21"/>
            <p:cNvSpPr/>
            <p:nvPr/>
          </p:nvSpPr>
          <p:spPr>
            <a:xfrm>
              <a:off x="4591296" y="2948677"/>
              <a:ext cx="2708029" cy="693405"/>
            </a:xfrm>
            <a:prstGeom prst="rect">
              <a:avLst/>
            </a:prstGeom>
          </p:spPr>
          <p:txBody>
            <a:bodyPr wrap="square">
              <a:spAutoFit/>
            </a:bodyPr>
            <a:p>
              <a:pPr indent="0" fontAlgn="auto">
                <a:lnSpc>
                  <a:spcPct val="100000"/>
                </a:lnSpc>
              </a:pPr>
              <a:r>
                <a:rPr lang="zh-CN" altLang="en-US" sz="1200" dirty="0">
                  <a:solidFill>
                    <a:schemeClr val="bg2">
                      <a:lumMod val="25000"/>
                    </a:schemeClr>
                  </a:solidFill>
                  <a:latin typeface="+mj-ea"/>
                  <a:ea typeface="+mj-ea"/>
                </a:rPr>
                <a:t>For the world, the pandemic has already happened. For BP, the decline in staff activity and world energy demand has put the company in an urgent position.</a:t>
              </a:r>
              <a:endParaRPr lang="zh-CN" altLang="en-US" sz="1200" dirty="0">
                <a:solidFill>
                  <a:schemeClr val="bg2">
                    <a:lumMod val="25000"/>
                  </a:schemeClr>
                </a:solidFill>
                <a:latin typeface="+mj-ea"/>
                <a:ea typeface="+mj-ea"/>
              </a:endParaRPr>
            </a:p>
          </p:txBody>
        </p:sp>
      </p:grpSp>
      <p:grpSp>
        <p:nvGrpSpPr>
          <p:cNvPr id="23" name="组合 22"/>
          <p:cNvGrpSpPr/>
          <p:nvPr/>
        </p:nvGrpSpPr>
        <p:grpSpPr>
          <a:xfrm>
            <a:off x="6787515" y="3070225"/>
            <a:ext cx="4918075" cy="1751333"/>
            <a:chOff x="8427001" y="2443178"/>
            <a:chExt cx="4055959" cy="1463533"/>
          </a:xfrm>
        </p:grpSpPr>
        <p:sp>
          <p:nvSpPr>
            <p:cNvPr id="25" name="矩形 24"/>
            <p:cNvSpPr/>
            <p:nvPr/>
          </p:nvSpPr>
          <p:spPr>
            <a:xfrm>
              <a:off x="8427001" y="2443178"/>
              <a:ext cx="3323844" cy="487667"/>
            </a:xfrm>
            <a:prstGeom prst="rect">
              <a:avLst/>
            </a:prstGeom>
          </p:spPr>
          <p:txBody>
            <a:bodyPr wrap="square">
              <a:spAutoFit/>
            </a:bodyPr>
            <a:p>
              <a:r>
                <a:rPr lang="en-US" altLang="zh-CN" sz="1600" b="1" dirty="0">
                  <a:solidFill>
                    <a:schemeClr val="bg2">
                      <a:lumMod val="25000"/>
                    </a:schemeClr>
                  </a:solidFill>
                  <a:latin typeface="+mn-ea"/>
                </a:rPr>
                <a:t>Step 2</a:t>
              </a:r>
              <a:endParaRPr lang="zh-CN" altLang="en-US" sz="1600" b="1" dirty="0">
                <a:solidFill>
                  <a:schemeClr val="bg2">
                    <a:lumMod val="25000"/>
                  </a:schemeClr>
                </a:solidFill>
                <a:latin typeface="+mn-ea"/>
              </a:endParaRPr>
            </a:p>
            <a:p>
              <a:r>
                <a:rPr lang="zh-CN" altLang="en-US" sz="1600" b="1" dirty="0">
                  <a:solidFill>
                    <a:schemeClr val="bg2">
                      <a:lumMod val="25000"/>
                    </a:schemeClr>
                  </a:solidFill>
                  <a:latin typeface="+mn-ea"/>
                </a:rPr>
                <a:t>To form a powerful guiding coalition.</a:t>
              </a:r>
              <a:endParaRPr lang="zh-CN" altLang="en-US" sz="1600" b="1" dirty="0">
                <a:solidFill>
                  <a:schemeClr val="bg2">
                    <a:lumMod val="25000"/>
                  </a:schemeClr>
                </a:solidFill>
                <a:latin typeface="+mn-ea"/>
              </a:endParaRPr>
            </a:p>
          </p:txBody>
        </p:sp>
        <p:sp>
          <p:nvSpPr>
            <p:cNvPr id="26" name="矩形 25"/>
            <p:cNvSpPr/>
            <p:nvPr/>
          </p:nvSpPr>
          <p:spPr>
            <a:xfrm>
              <a:off x="8443235" y="2904845"/>
              <a:ext cx="4039725" cy="1001866"/>
            </a:xfrm>
            <a:prstGeom prst="rect">
              <a:avLst/>
            </a:prstGeom>
          </p:spPr>
          <p:txBody>
            <a:bodyPr wrap="square">
              <a:spAutoFit/>
            </a:bodyPr>
            <a:p>
              <a:pPr indent="0" fontAlgn="auto">
                <a:lnSpc>
                  <a:spcPct val="100000"/>
                </a:lnSpc>
              </a:pPr>
              <a:r>
                <a:rPr lang="zh-CN" altLang="en-US" sz="1200" dirty="0">
                  <a:solidFill>
                    <a:schemeClr val="bg2">
                      <a:lumMod val="25000"/>
                    </a:schemeClr>
                  </a:solidFill>
                  <a:latin typeface="+mj-ea"/>
                  <a:ea typeface="+mj-ea"/>
                </a:rPr>
                <a:t>For BP, the words of chief executive Bernard Looney are a powerful guide. He noted that BP's main objectives in the context of the pandemic were threescore: protecting people, supporting communities and, most importantly for the company, "strengthening finances"</a:t>
              </a:r>
              <a:r>
                <a:rPr lang="en-US" altLang="zh-CN" sz="1200" dirty="0">
                  <a:solidFill>
                    <a:schemeClr val="bg2">
                      <a:lumMod val="25000"/>
                    </a:schemeClr>
                  </a:solidFill>
                  <a:latin typeface="+mj-ea"/>
                  <a:ea typeface="+mj-ea"/>
                </a:rPr>
                <a:t>(bp global, 2020)</a:t>
              </a:r>
              <a:r>
                <a:rPr lang="zh-CN" altLang="en-US" sz="1200" dirty="0">
                  <a:solidFill>
                    <a:schemeClr val="bg2">
                      <a:lumMod val="25000"/>
                    </a:schemeClr>
                  </a:solidFill>
                  <a:latin typeface="+mj-ea"/>
                  <a:ea typeface="+mj-ea"/>
                </a:rPr>
                <a:t>. Everything BP has done since then has been guided by these three guidelines.</a:t>
              </a:r>
              <a:endParaRPr lang="zh-CN" altLang="en-US" sz="1200" dirty="0">
                <a:solidFill>
                  <a:schemeClr val="bg2">
                    <a:lumMod val="25000"/>
                  </a:schemeClr>
                </a:solidFill>
                <a:latin typeface="+mj-ea"/>
                <a:ea typeface="+mj-ea"/>
              </a:endParaRPr>
            </a:p>
          </p:txBody>
        </p:sp>
      </p:grpSp>
      <p:grpSp>
        <p:nvGrpSpPr>
          <p:cNvPr id="29" name="组合 28"/>
          <p:cNvGrpSpPr/>
          <p:nvPr/>
        </p:nvGrpSpPr>
        <p:grpSpPr>
          <a:xfrm>
            <a:off x="2965450" y="4837430"/>
            <a:ext cx="3303270" cy="2045335"/>
            <a:chOff x="4605120" y="3924859"/>
            <a:chExt cx="2724222" cy="1709221"/>
          </a:xfrm>
        </p:grpSpPr>
        <p:sp>
          <p:nvSpPr>
            <p:cNvPr id="30" name="矩形 29"/>
            <p:cNvSpPr/>
            <p:nvPr/>
          </p:nvSpPr>
          <p:spPr>
            <a:xfrm>
              <a:off x="4605120" y="3924859"/>
              <a:ext cx="1826141" cy="487667"/>
            </a:xfrm>
            <a:prstGeom prst="rect">
              <a:avLst/>
            </a:prstGeom>
          </p:spPr>
          <p:txBody>
            <a:bodyPr wrap="square">
              <a:spAutoFit/>
            </a:bodyPr>
            <a:p>
              <a:r>
                <a:rPr lang="en-US" altLang="zh-CN" sz="1600" b="1" dirty="0">
                  <a:solidFill>
                    <a:schemeClr val="bg2">
                      <a:lumMod val="25000"/>
                    </a:schemeClr>
                  </a:solidFill>
                  <a:latin typeface="+mn-ea"/>
                </a:rPr>
                <a:t>Step 3</a:t>
              </a:r>
              <a:endParaRPr lang="en-US" altLang="zh-CN" sz="1600" b="1" dirty="0">
                <a:solidFill>
                  <a:schemeClr val="bg2">
                    <a:lumMod val="25000"/>
                  </a:schemeClr>
                </a:solidFill>
                <a:latin typeface="+mn-ea"/>
              </a:endParaRPr>
            </a:p>
            <a:p>
              <a:r>
                <a:rPr lang="en-US" altLang="zh-CN" sz="1600" b="1" dirty="0">
                  <a:solidFill>
                    <a:schemeClr val="bg2">
                      <a:lumMod val="25000"/>
                    </a:schemeClr>
                  </a:solidFill>
                  <a:latin typeface="+mn-ea"/>
                </a:rPr>
                <a:t>To create a vision.</a:t>
              </a:r>
              <a:endParaRPr lang="en-US" altLang="zh-CN" sz="1600" b="1" dirty="0">
                <a:solidFill>
                  <a:schemeClr val="bg2">
                    <a:lumMod val="25000"/>
                  </a:schemeClr>
                </a:solidFill>
                <a:latin typeface="+mn-ea"/>
              </a:endParaRPr>
            </a:p>
          </p:txBody>
        </p:sp>
        <p:sp>
          <p:nvSpPr>
            <p:cNvPr id="31" name="矩形 30"/>
            <p:cNvSpPr/>
            <p:nvPr/>
          </p:nvSpPr>
          <p:spPr>
            <a:xfrm>
              <a:off x="4621313" y="4323376"/>
              <a:ext cx="2708029" cy="1310704"/>
            </a:xfrm>
            <a:prstGeom prst="rect">
              <a:avLst/>
            </a:prstGeom>
          </p:spPr>
          <p:txBody>
            <a:bodyPr wrap="square">
              <a:spAutoFit/>
            </a:bodyPr>
            <a:p>
              <a:pPr indent="0" fontAlgn="auto">
                <a:lnSpc>
                  <a:spcPct val="100000"/>
                </a:lnSpc>
              </a:pPr>
              <a:r>
                <a:rPr lang="zh-CN" altLang="en-US" sz="1200" dirty="0">
                  <a:solidFill>
                    <a:schemeClr val="bg2">
                      <a:lumMod val="25000"/>
                    </a:schemeClr>
                  </a:solidFill>
                  <a:latin typeface="+mj-ea"/>
                  <a:ea typeface="+mj-ea"/>
                </a:rPr>
                <a:t>According to Kotter (1995) a successful change coalition develops a vision of the</a:t>
              </a:r>
              <a:endParaRPr lang="zh-CN" altLang="en-US" sz="1200" dirty="0">
                <a:solidFill>
                  <a:schemeClr val="bg2">
                    <a:lumMod val="25000"/>
                  </a:schemeClr>
                </a:solidFill>
                <a:latin typeface="+mj-ea"/>
                <a:ea typeface="+mj-ea"/>
              </a:endParaRPr>
            </a:p>
            <a:p>
              <a:pPr indent="0" fontAlgn="auto">
                <a:lnSpc>
                  <a:spcPct val="100000"/>
                </a:lnSpc>
              </a:pPr>
              <a:r>
                <a:rPr lang="zh-CN" altLang="en-US" sz="1200" dirty="0">
                  <a:solidFill>
                    <a:schemeClr val="bg2">
                      <a:lumMod val="25000"/>
                    </a:schemeClr>
                  </a:solidFill>
                  <a:latin typeface="+mj-ea"/>
                  <a:ea typeface="+mj-ea"/>
                </a:rPr>
                <a:t>future they want to achieve. As described in Step 2, Bernard Looney's three guidelines for BP constitute a vision of a responsible, survival strategy that will help people fight the pandemic together and survive.</a:t>
              </a:r>
              <a:endParaRPr lang="zh-CN" altLang="en-US" sz="1200" dirty="0">
                <a:solidFill>
                  <a:schemeClr val="bg2">
                    <a:lumMod val="25000"/>
                  </a:schemeClr>
                </a:solidFill>
                <a:latin typeface="+mj-ea"/>
                <a:ea typeface="+mj-ea"/>
              </a:endParaRPr>
            </a:p>
          </p:txBody>
        </p:sp>
      </p:grpSp>
      <p:grpSp>
        <p:nvGrpSpPr>
          <p:cNvPr id="32" name="组合 31"/>
          <p:cNvGrpSpPr/>
          <p:nvPr/>
        </p:nvGrpSpPr>
        <p:grpSpPr>
          <a:xfrm>
            <a:off x="6753225" y="4842509"/>
            <a:ext cx="4951095" cy="1457960"/>
            <a:chOff x="8441143" y="3950245"/>
            <a:chExt cx="4083191" cy="1218371"/>
          </a:xfrm>
        </p:grpSpPr>
        <p:sp>
          <p:nvSpPr>
            <p:cNvPr id="35" name="矩形 34"/>
            <p:cNvSpPr/>
            <p:nvPr/>
          </p:nvSpPr>
          <p:spPr>
            <a:xfrm>
              <a:off x="8441143" y="3950245"/>
              <a:ext cx="2546168" cy="487667"/>
            </a:xfrm>
            <a:prstGeom prst="rect">
              <a:avLst/>
            </a:prstGeom>
          </p:spPr>
          <p:txBody>
            <a:bodyPr wrap="square">
              <a:spAutoFit/>
            </a:bodyPr>
            <a:p>
              <a:r>
                <a:rPr lang="en-US" altLang="zh-CN" sz="1600" b="1" dirty="0">
                  <a:solidFill>
                    <a:schemeClr val="bg2">
                      <a:lumMod val="25000"/>
                    </a:schemeClr>
                  </a:solidFill>
                  <a:latin typeface="+mn-ea"/>
                </a:rPr>
                <a:t>Step 4</a:t>
              </a:r>
              <a:endParaRPr lang="en-US" altLang="zh-CN" sz="1600" b="1" dirty="0">
                <a:solidFill>
                  <a:schemeClr val="bg2">
                    <a:lumMod val="25000"/>
                  </a:schemeClr>
                </a:solidFill>
                <a:latin typeface="+mn-ea"/>
              </a:endParaRPr>
            </a:p>
            <a:p>
              <a:r>
                <a:rPr lang="en-US" altLang="zh-CN" sz="1600" b="1" dirty="0">
                  <a:solidFill>
                    <a:schemeClr val="bg2">
                      <a:lumMod val="25000"/>
                    </a:schemeClr>
                  </a:solidFill>
                  <a:latin typeface="+mn-ea"/>
                </a:rPr>
                <a:t>To communicate the vision</a:t>
              </a:r>
              <a:endParaRPr lang="en-US" altLang="zh-CN" sz="1600" b="1" dirty="0">
                <a:solidFill>
                  <a:schemeClr val="bg2">
                    <a:lumMod val="25000"/>
                  </a:schemeClr>
                </a:solidFill>
                <a:latin typeface="+mn-ea"/>
              </a:endParaRPr>
            </a:p>
          </p:txBody>
        </p:sp>
        <p:sp>
          <p:nvSpPr>
            <p:cNvPr id="36" name="矩形 35"/>
            <p:cNvSpPr/>
            <p:nvPr/>
          </p:nvSpPr>
          <p:spPr>
            <a:xfrm>
              <a:off x="8457377" y="4320638"/>
              <a:ext cx="4066957" cy="847978"/>
            </a:xfrm>
            <a:prstGeom prst="rect">
              <a:avLst/>
            </a:prstGeom>
          </p:spPr>
          <p:txBody>
            <a:bodyPr wrap="square">
              <a:spAutoFit/>
            </a:bodyPr>
            <a:p>
              <a:pPr indent="0" fontAlgn="auto">
                <a:lnSpc>
                  <a:spcPct val="100000"/>
                </a:lnSpc>
              </a:pPr>
              <a:r>
                <a:rPr lang="zh-CN" altLang="en-US" sz="1200" dirty="0">
                  <a:solidFill>
                    <a:schemeClr val="bg2">
                      <a:lumMod val="25000"/>
                    </a:schemeClr>
                  </a:solidFill>
                  <a:latin typeface="+mj-ea"/>
                  <a:ea typeface="+mj-ea"/>
                </a:rPr>
                <a:t>Communication is a very important link in any organization. For this reason, BP has specially set up the communication and contact department to realize the internal and external communication of the organization and the transmission of vision</a:t>
              </a:r>
              <a:r>
                <a:rPr lang="en-US" altLang="zh-CN" sz="1200" dirty="0">
                  <a:solidFill>
                    <a:schemeClr val="bg2">
                      <a:lumMod val="25000"/>
                    </a:schemeClr>
                  </a:solidFill>
                  <a:latin typeface="+mj-ea"/>
                  <a:ea typeface="+mj-ea"/>
                </a:rPr>
                <a:t> (BP global)</a:t>
              </a:r>
              <a:r>
                <a:rPr lang="zh-CN" altLang="en-US" sz="1200" dirty="0">
                  <a:solidFill>
                    <a:schemeClr val="bg2">
                      <a:lumMod val="25000"/>
                    </a:schemeClr>
                  </a:solidFill>
                  <a:latin typeface="+mj-ea"/>
                  <a:ea typeface="+mj-ea"/>
                </a:rPr>
                <a:t>.</a:t>
              </a:r>
              <a:endParaRPr lang="en-US" altLang="zh-CN" sz="1200" dirty="0">
                <a:solidFill>
                  <a:schemeClr val="bg2">
                    <a:lumMod val="25000"/>
                  </a:schemeClr>
                </a:solidFill>
                <a:latin typeface="+mj-ea"/>
                <a:ea typeface="+mj-ea"/>
              </a:endParaRPr>
            </a:p>
          </p:txBody>
        </p:sp>
      </p:grpSp>
      <p:grpSp>
        <p:nvGrpSpPr>
          <p:cNvPr id="45" name="组合 44"/>
          <p:cNvGrpSpPr/>
          <p:nvPr/>
        </p:nvGrpSpPr>
        <p:grpSpPr>
          <a:xfrm>
            <a:off x="6353175" y="5150485"/>
            <a:ext cx="381000" cy="443230"/>
            <a:chOff x="5530015" y="222677"/>
            <a:chExt cx="719138" cy="846137"/>
          </a:xfrm>
        </p:grpSpPr>
        <p:sp>
          <p:nvSpPr>
            <p:cNvPr id="37" name="Freeform 102"/>
            <p:cNvSpPr/>
            <p:nvPr/>
          </p:nvSpPr>
          <p:spPr bwMode="auto">
            <a:xfrm>
              <a:off x="5530015" y="222677"/>
              <a:ext cx="719138" cy="846137"/>
            </a:xfrm>
            <a:custGeom>
              <a:avLst/>
              <a:gdLst>
                <a:gd name="T0" fmla="*/ 0 w 216"/>
                <a:gd name="T1" fmla="*/ 230 h 254"/>
                <a:gd name="T2" fmla="*/ 0 w 216"/>
                <a:gd name="T3" fmla="*/ 9 h 254"/>
                <a:gd name="T4" fmla="*/ 9 w 216"/>
                <a:gd name="T5" fmla="*/ 0 h 254"/>
                <a:gd name="T6" fmla="*/ 207 w 216"/>
                <a:gd name="T7" fmla="*/ 0 h 254"/>
                <a:gd name="T8" fmla="*/ 216 w 216"/>
                <a:gd name="T9" fmla="*/ 9 h 254"/>
                <a:gd name="T10" fmla="*/ 216 w 216"/>
                <a:gd name="T11" fmla="*/ 228 h 254"/>
                <a:gd name="T12" fmla="*/ 216 w 216"/>
                <a:gd name="T13" fmla="*/ 250 h 254"/>
                <a:gd name="T14" fmla="*/ 211 w 216"/>
                <a:gd name="T15" fmla="*/ 252 h 254"/>
                <a:gd name="T16" fmla="*/ 182 w 216"/>
                <a:gd name="T17" fmla="*/ 219 h 254"/>
                <a:gd name="T18" fmla="*/ 141 w 216"/>
                <a:gd name="T19" fmla="*/ 252 h 254"/>
                <a:gd name="T20" fmla="*/ 108 w 216"/>
                <a:gd name="T21" fmla="*/ 218 h 254"/>
                <a:gd name="T22" fmla="*/ 72 w 216"/>
                <a:gd name="T23" fmla="*/ 252 h 254"/>
                <a:gd name="T24" fmla="*/ 39 w 216"/>
                <a:gd name="T25" fmla="*/ 218 h 254"/>
                <a:gd name="T26" fmla="*/ 1 w 216"/>
                <a:gd name="T27" fmla="*/ 252 h 254"/>
                <a:gd name="T28" fmla="*/ 0 w 216"/>
                <a:gd name="T29" fmla="*/ 252 h 254"/>
                <a:gd name="T30" fmla="*/ 0 w 216"/>
                <a:gd name="T31" fmla="*/ 230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16" h="254">
                  <a:moveTo>
                    <a:pt x="0" y="230"/>
                  </a:moveTo>
                  <a:cubicBezTo>
                    <a:pt x="0" y="9"/>
                    <a:pt x="0" y="9"/>
                    <a:pt x="0" y="9"/>
                  </a:cubicBezTo>
                  <a:cubicBezTo>
                    <a:pt x="0" y="4"/>
                    <a:pt x="4" y="0"/>
                    <a:pt x="9" y="0"/>
                  </a:cubicBezTo>
                  <a:cubicBezTo>
                    <a:pt x="207" y="0"/>
                    <a:pt x="207" y="0"/>
                    <a:pt x="207" y="0"/>
                  </a:cubicBezTo>
                  <a:cubicBezTo>
                    <a:pt x="212" y="0"/>
                    <a:pt x="216" y="4"/>
                    <a:pt x="216" y="9"/>
                  </a:cubicBezTo>
                  <a:cubicBezTo>
                    <a:pt x="216" y="228"/>
                    <a:pt x="216" y="228"/>
                    <a:pt x="216" y="228"/>
                  </a:cubicBezTo>
                  <a:cubicBezTo>
                    <a:pt x="216" y="250"/>
                    <a:pt x="216" y="250"/>
                    <a:pt x="216" y="250"/>
                  </a:cubicBezTo>
                  <a:cubicBezTo>
                    <a:pt x="216" y="253"/>
                    <a:pt x="213" y="254"/>
                    <a:pt x="211" y="252"/>
                  </a:cubicBezTo>
                  <a:cubicBezTo>
                    <a:pt x="203" y="241"/>
                    <a:pt x="186" y="219"/>
                    <a:pt x="182" y="219"/>
                  </a:cubicBezTo>
                  <a:cubicBezTo>
                    <a:pt x="169" y="218"/>
                    <a:pt x="154" y="252"/>
                    <a:pt x="141" y="252"/>
                  </a:cubicBezTo>
                  <a:cubicBezTo>
                    <a:pt x="129" y="251"/>
                    <a:pt x="120" y="218"/>
                    <a:pt x="108" y="218"/>
                  </a:cubicBezTo>
                  <a:cubicBezTo>
                    <a:pt x="96" y="218"/>
                    <a:pt x="84" y="252"/>
                    <a:pt x="72" y="252"/>
                  </a:cubicBezTo>
                  <a:cubicBezTo>
                    <a:pt x="60" y="252"/>
                    <a:pt x="51" y="218"/>
                    <a:pt x="39" y="218"/>
                  </a:cubicBezTo>
                  <a:cubicBezTo>
                    <a:pt x="33" y="218"/>
                    <a:pt x="8" y="246"/>
                    <a:pt x="1" y="252"/>
                  </a:cubicBezTo>
                  <a:cubicBezTo>
                    <a:pt x="1" y="253"/>
                    <a:pt x="0" y="253"/>
                    <a:pt x="0" y="252"/>
                  </a:cubicBezTo>
                  <a:lnTo>
                    <a:pt x="0" y="230"/>
                  </a:lnTo>
                  <a:close/>
                </a:path>
              </a:pathLst>
            </a:custGeom>
            <a:noFill/>
            <a:ln w="15875" cap="flat">
              <a:solidFill>
                <a:srgbClr val="231F20"/>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
              <a:endParaRPr lang="zh-CN" altLang="en-US"/>
            </a:p>
          </p:txBody>
        </p:sp>
        <p:sp>
          <p:nvSpPr>
            <p:cNvPr id="38" name="Freeform 103"/>
            <p:cNvSpPr/>
            <p:nvPr/>
          </p:nvSpPr>
          <p:spPr bwMode="auto">
            <a:xfrm>
              <a:off x="5809415" y="422702"/>
              <a:ext cx="160338" cy="346075"/>
            </a:xfrm>
            <a:custGeom>
              <a:avLst/>
              <a:gdLst>
                <a:gd name="T0" fmla="*/ 48 w 48"/>
                <a:gd name="T1" fmla="*/ 8 h 104"/>
                <a:gd name="T2" fmla="*/ 28 w 48"/>
                <a:gd name="T3" fmla="*/ 0 h 104"/>
                <a:gd name="T4" fmla="*/ 0 w 48"/>
                <a:gd name="T5" fmla="*/ 20 h 104"/>
                <a:gd name="T6" fmla="*/ 0 w 48"/>
                <a:gd name="T7" fmla="*/ 104 h 104"/>
                <a:gd name="T8" fmla="*/ 44 w 48"/>
                <a:gd name="T9" fmla="*/ 104 h 104"/>
              </a:gdLst>
              <a:ahLst/>
              <a:cxnLst>
                <a:cxn ang="0">
                  <a:pos x="T0" y="T1"/>
                </a:cxn>
                <a:cxn ang="0">
                  <a:pos x="T2" y="T3"/>
                </a:cxn>
                <a:cxn ang="0">
                  <a:pos x="T4" y="T5"/>
                </a:cxn>
                <a:cxn ang="0">
                  <a:pos x="T6" y="T7"/>
                </a:cxn>
                <a:cxn ang="0">
                  <a:pos x="T8" y="T9"/>
                </a:cxn>
              </a:cxnLst>
              <a:rect l="0" t="0" r="r" b="b"/>
              <a:pathLst>
                <a:path w="48" h="104">
                  <a:moveTo>
                    <a:pt x="48" y="8"/>
                  </a:moveTo>
                  <a:cubicBezTo>
                    <a:pt x="48" y="8"/>
                    <a:pt x="44" y="0"/>
                    <a:pt x="28" y="0"/>
                  </a:cubicBezTo>
                  <a:cubicBezTo>
                    <a:pt x="13" y="0"/>
                    <a:pt x="0" y="4"/>
                    <a:pt x="0" y="20"/>
                  </a:cubicBezTo>
                  <a:cubicBezTo>
                    <a:pt x="0" y="104"/>
                    <a:pt x="0" y="104"/>
                    <a:pt x="0" y="104"/>
                  </a:cubicBezTo>
                  <a:cubicBezTo>
                    <a:pt x="44" y="104"/>
                    <a:pt x="44" y="104"/>
                    <a:pt x="44" y="104"/>
                  </a:cubicBezTo>
                </a:path>
              </a:pathLst>
            </a:custGeom>
            <a:noFill/>
            <a:ln w="15875" cap="rnd">
              <a:solidFill>
                <a:srgbClr val="000000"/>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
              <a:endParaRPr lang="zh-CN" altLang="en-US"/>
            </a:p>
          </p:txBody>
        </p:sp>
        <p:sp>
          <p:nvSpPr>
            <p:cNvPr id="39" name="Line 104"/>
            <p:cNvSpPr>
              <a:spLocks noChangeShapeType="1"/>
            </p:cNvSpPr>
            <p:nvPr/>
          </p:nvSpPr>
          <p:spPr bwMode="auto">
            <a:xfrm>
              <a:off x="5744328" y="595739"/>
              <a:ext cx="158750" cy="0"/>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sp>
          <p:nvSpPr>
            <p:cNvPr id="40" name="Line 105"/>
            <p:cNvSpPr>
              <a:spLocks noChangeShapeType="1"/>
            </p:cNvSpPr>
            <p:nvPr/>
          </p:nvSpPr>
          <p:spPr bwMode="auto">
            <a:xfrm>
              <a:off x="5744328" y="768777"/>
              <a:ext cx="65088" cy="0"/>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grpSp>
      <p:grpSp>
        <p:nvGrpSpPr>
          <p:cNvPr id="43" name="组合 42"/>
          <p:cNvGrpSpPr/>
          <p:nvPr/>
        </p:nvGrpSpPr>
        <p:grpSpPr>
          <a:xfrm>
            <a:off x="6402070" y="3392805"/>
            <a:ext cx="380365" cy="443230"/>
            <a:chOff x="8911390" y="216327"/>
            <a:chExt cx="717550" cy="846137"/>
          </a:xfrm>
        </p:grpSpPr>
        <p:sp>
          <p:nvSpPr>
            <p:cNvPr id="41" name="Freeform 110"/>
            <p:cNvSpPr/>
            <p:nvPr/>
          </p:nvSpPr>
          <p:spPr bwMode="auto">
            <a:xfrm>
              <a:off x="9163803" y="483027"/>
              <a:ext cx="227013" cy="306387"/>
            </a:xfrm>
            <a:custGeom>
              <a:avLst/>
              <a:gdLst>
                <a:gd name="T0" fmla="*/ 68 w 68"/>
                <a:gd name="T1" fmla="*/ 76 h 92"/>
                <a:gd name="T2" fmla="*/ 36 w 68"/>
                <a:gd name="T3" fmla="*/ 92 h 92"/>
                <a:gd name="T4" fmla="*/ 0 w 68"/>
                <a:gd name="T5" fmla="*/ 44 h 92"/>
                <a:gd name="T6" fmla="*/ 36 w 68"/>
                <a:gd name="T7" fmla="*/ 0 h 92"/>
                <a:gd name="T8" fmla="*/ 68 w 68"/>
                <a:gd name="T9" fmla="*/ 12 h 92"/>
              </a:gdLst>
              <a:ahLst/>
              <a:cxnLst>
                <a:cxn ang="0">
                  <a:pos x="T0" y="T1"/>
                </a:cxn>
                <a:cxn ang="0">
                  <a:pos x="T2" y="T3"/>
                </a:cxn>
                <a:cxn ang="0">
                  <a:pos x="T4" y="T5"/>
                </a:cxn>
                <a:cxn ang="0">
                  <a:pos x="T6" y="T7"/>
                </a:cxn>
                <a:cxn ang="0">
                  <a:pos x="T8" y="T9"/>
                </a:cxn>
              </a:cxnLst>
              <a:rect l="0" t="0" r="r" b="b"/>
              <a:pathLst>
                <a:path w="68" h="92">
                  <a:moveTo>
                    <a:pt x="68" y="76"/>
                  </a:moveTo>
                  <a:cubicBezTo>
                    <a:pt x="68" y="76"/>
                    <a:pt x="65" y="92"/>
                    <a:pt x="36" y="92"/>
                  </a:cubicBezTo>
                  <a:cubicBezTo>
                    <a:pt x="8" y="92"/>
                    <a:pt x="0" y="69"/>
                    <a:pt x="0" y="44"/>
                  </a:cubicBezTo>
                  <a:cubicBezTo>
                    <a:pt x="0" y="19"/>
                    <a:pt x="8" y="0"/>
                    <a:pt x="36" y="0"/>
                  </a:cubicBezTo>
                  <a:cubicBezTo>
                    <a:pt x="65" y="0"/>
                    <a:pt x="68" y="12"/>
                    <a:pt x="68" y="12"/>
                  </a:cubicBezTo>
                </a:path>
              </a:pathLst>
            </a:custGeom>
            <a:noFill/>
            <a:ln w="15875" cap="rnd">
              <a:solidFill>
                <a:srgbClr val="000000"/>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
              <a:endParaRPr lang="zh-CN" altLang="en-US"/>
            </a:p>
          </p:txBody>
        </p:sp>
        <p:sp>
          <p:nvSpPr>
            <p:cNvPr id="42" name="Line 111"/>
            <p:cNvSpPr>
              <a:spLocks noChangeShapeType="1"/>
            </p:cNvSpPr>
            <p:nvPr/>
          </p:nvSpPr>
          <p:spPr bwMode="auto">
            <a:xfrm>
              <a:off x="9109828" y="616377"/>
              <a:ext cx="200025" cy="0"/>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sp>
          <p:nvSpPr>
            <p:cNvPr id="44" name="Line 112"/>
            <p:cNvSpPr>
              <a:spLocks noChangeShapeType="1"/>
            </p:cNvSpPr>
            <p:nvPr/>
          </p:nvSpPr>
          <p:spPr bwMode="auto">
            <a:xfrm>
              <a:off x="9109828" y="668764"/>
              <a:ext cx="200025" cy="0"/>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sp>
          <p:nvSpPr>
            <p:cNvPr id="46" name="Freeform 113"/>
            <p:cNvSpPr/>
            <p:nvPr/>
          </p:nvSpPr>
          <p:spPr bwMode="auto">
            <a:xfrm>
              <a:off x="8911390" y="216327"/>
              <a:ext cx="717550" cy="846137"/>
            </a:xfrm>
            <a:custGeom>
              <a:avLst/>
              <a:gdLst>
                <a:gd name="T0" fmla="*/ 0 w 216"/>
                <a:gd name="T1" fmla="*/ 230 h 254"/>
                <a:gd name="T2" fmla="*/ 0 w 216"/>
                <a:gd name="T3" fmla="*/ 9 h 254"/>
                <a:gd name="T4" fmla="*/ 9 w 216"/>
                <a:gd name="T5" fmla="*/ 0 h 254"/>
                <a:gd name="T6" fmla="*/ 207 w 216"/>
                <a:gd name="T7" fmla="*/ 0 h 254"/>
                <a:gd name="T8" fmla="*/ 216 w 216"/>
                <a:gd name="T9" fmla="*/ 9 h 254"/>
                <a:gd name="T10" fmla="*/ 216 w 216"/>
                <a:gd name="T11" fmla="*/ 228 h 254"/>
                <a:gd name="T12" fmla="*/ 216 w 216"/>
                <a:gd name="T13" fmla="*/ 251 h 254"/>
                <a:gd name="T14" fmla="*/ 211 w 216"/>
                <a:gd name="T15" fmla="*/ 252 h 254"/>
                <a:gd name="T16" fmla="*/ 182 w 216"/>
                <a:gd name="T17" fmla="*/ 219 h 254"/>
                <a:gd name="T18" fmla="*/ 141 w 216"/>
                <a:gd name="T19" fmla="*/ 252 h 254"/>
                <a:gd name="T20" fmla="*/ 108 w 216"/>
                <a:gd name="T21" fmla="*/ 218 h 254"/>
                <a:gd name="T22" fmla="*/ 72 w 216"/>
                <a:gd name="T23" fmla="*/ 252 h 254"/>
                <a:gd name="T24" fmla="*/ 39 w 216"/>
                <a:gd name="T25" fmla="*/ 218 h 254"/>
                <a:gd name="T26" fmla="*/ 1 w 216"/>
                <a:gd name="T27" fmla="*/ 253 h 254"/>
                <a:gd name="T28" fmla="*/ 0 w 216"/>
                <a:gd name="T29" fmla="*/ 252 h 254"/>
                <a:gd name="T30" fmla="*/ 0 w 216"/>
                <a:gd name="T31" fmla="*/ 230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16" h="254">
                  <a:moveTo>
                    <a:pt x="0" y="230"/>
                  </a:moveTo>
                  <a:cubicBezTo>
                    <a:pt x="0" y="9"/>
                    <a:pt x="0" y="9"/>
                    <a:pt x="0" y="9"/>
                  </a:cubicBezTo>
                  <a:cubicBezTo>
                    <a:pt x="0" y="4"/>
                    <a:pt x="4" y="0"/>
                    <a:pt x="9" y="0"/>
                  </a:cubicBezTo>
                  <a:cubicBezTo>
                    <a:pt x="207" y="0"/>
                    <a:pt x="207" y="0"/>
                    <a:pt x="207" y="0"/>
                  </a:cubicBezTo>
                  <a:cubicBezTo>
                    <a:pt x="212" y="0"/>
                    <a:pt x="216" y="4"/>
                    <a:pt x="216" y="9"/>
                  </a:cubicBezTo>
                  <a:cubicBezTo>
                    <a:pt x="216" y="228"/>
                    <a:pt x="216" y="228"/>
                    <a:pt x="216" y="228"/>
                  </a:cubicBezTo>
                  <a:cubicBezTo>
                    <a:pt x="216" y="251"/>
                    <a:pt x="216" y="251"/>
                    <a:pt x="216" y="251"/>
                  </a:cubicBezTo>
                  <a:cubicBezTo>
                    <a:pt x="216" y="253"/>
                    <a:pt x="213" y="254"/>
                    <a:pt x="211" y="252"/>
                  </a:cubicBezTo>
                  <a:cubicBezTo>
                    <a:pt x="203" y="241"/>
                    <a:pt x="186" y="219"/>
                    <a:pt x="182" y="219"/>
                  </a:cubicBezTo>
                  <a:cubicBezTo>
                    <a:pt x="169" y="218"/>
                    <a:pt x="154" y="253"/>
                    <a:pt x="141" y="252"/>
                  </a:cubicBezTo>
                  <a:cubicBezTo>
                    <a:pt x="129" y="251"/>
                    <a:pt x="119" y="218"/>
                    <a:pt x="108" y="218"/>
                  </a:cubicBezTo>
                  <a:cubicBezTo>
                    <a:pt x="95" y="218"/>
                    <a:pt x="84" y="252"/>
                    <a:pt x="72" y="252"/>
                  </a:cubicBezTo>
                  <a:cubicBezTo>
                    <a:pt x="60" y="252"/>
                    <a:pt x="50" y="218"/>
                    <a:pt x="39" y="218"/>
                  </a:cubicBezTo>
                  <a:cubicBezTo>
                    <a:pt x="33" y="218"/>
                    <a:pt x="7" y="246"/>
                    <a:pt x="1" y="253"/>
                  </a:cubicBezTo>
                  <a:cubicBezTo>
                    <a:pt x="1" y="253"/>
                    <a:pt x="0" y="253"/>
                    <a:pt x="0" y="252"/>
                  </a:cubicBezTo>
                  <a:lnTo>
                    <a:pt x="0" y="230"/>
                  </a:lnTo>
                  <a:close/>
                </a:path>
              </a:pathLst>
            </a:custGeom>
            <a:noFill/>
            <a:ln w="15875" cap="flat">
              <a:solidFill>
                <a:srgbClr val="231F20"/>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
              <a:endParaRPr lang="zh-CN" altLang="en-US"/>
            </a:p>
          </p:txBody>
        </p:sp>
      </p:grpSp>
      <p:grpSp>
        <p:nvGrpSpPr>
          <p:cNvPr id="47" name="组合 46"/>
          <p:cNvGrpSpPr/>
          <p:nvPr/>
        </p:nvGrpSpPr>
        <p:grpSpPr>
          <a:xfrm>
            <a:off x="2593340" y="3392805"/>
            <a:ext cx="381000" cy="443230"/>
            <a:chOff x="10594140" y="219502"/>
            <a:chExt cx="719138" cy="846137"/>
          </a:xfrm>
        </p:grpSpPr>
        <p:sp>
          <p:nvSpPr>
            <p:cNvPr id="48" name="Freeform 107"/>
            <p:cNvSpPr/>
            <p:nvPr/>
          </p:nvSpPr>
          <p:spPr bwMode="auto">
            <a:xfrm>
              <a:off x="10867190" y="483027"/>
              <a:ext cx="179388" cy="266700"/>
            </a:xfrm>
            <a:custGeom>
              <a:avLst/>
              <a:gdLst>
                <a:gd name="T0" fmla="*/ 48 w 54"/>
                <a:gd name="T1" fmla="*/ 16 h 80"/>
                <a:gd name="T2" fmla="*/ 24 w 54"/>
                <a:gd name="T3" fmla="*/ 0 h 80"/>
                <a:gd name="T4" fmla="*/ 0 w 54"/>
                <a:gd name="T5" fmla="*/ 20 h 80"/>
                <a:gd name="T6" fmla="*/ 24 w 54"/>
                <a:gd name="T7" fmla="*/ 36 h 80"/>
                <a:gd name="T8" fmla="*/ 52 w 54"/>
                <a:gd name="T9" fmla="*/ 56 h 80"/>
                <a:gd name="T10" fmla="*/ 24 w 54"/>
                <a:gd name="T11" fmla="*/ 80 h 80"/>
                <a:gd name="T12" fmla="*/ 0 w 54"/>
                <a:gd name="T13" fmla="*/ 64 h 80"/>
              </a:gdLst>
              <a:ahLst/>
              <a:cxnLst>
                <a:cxn ang="0">
                  <a:pos x="T0" y="T1"/>
                </a:cxn>
                <a:cxn ang="0">
                  <a:pos x="T2" y="T3"/>
                </a:cxn>
                <a:cxn ang="0">
                  <a:pos x="T4" y="T5"/>
                </a:cxn>
                <a:cxn ang="0">
                  <a:pos x="T6" y="T7"/>
                </a:cxn>
                <a:cxn ang="0">
                  <a:pos x="T8" y="T9"/>
                </a:cxn>
                <a:cxn ang="0">
                  <a:pos x="T10" y="T11"/>
                </a:cxn>
                <a:cxn ang="0">
                  <a:pos x="T12" y="T13"/>
                </a:cxn>
              </a:cxnLst>
              <a:rect l="0" t="0" r="r" b="b"/>
              <a:pathLst>
                <a:path w="54" h="80">
                  <a:moveTo>
                    <a:pt x="48" y="16"/>
                  </a:moveTo>
                  <a:cubicBezTo>
                    <a:pt x="48" y="16"/>
                    <a:pt x="49" y="0"/>
                    <a:pt x="24" y="0"/>
                  </a:cubicBezTo>
                  <a:cubicBezTo>
                    <a:pt x="0" y="0"/>
                    <a:pt x="0" y="12"/>
                    <a:pt x="0" y="20"/>
                  </a:cubicBezTo>
                  <a:cubicBezTo>
                    <a:pt x="0" y="28"/>
                    <a:pt x="2" y="36"/>
                    <a:pt x="24" y="36"/>
                  </a:cubicBezTo>
                  <a:cubicBezTo>
                    <a:pt x="49" y="36"/>
                    <a:pt x="52" y="54"/>
                    <a:pt x="52" y="56"/>
                  </a:cubicBezTo>
                  <a:cubicBezTo>
                    <a:pt x="52" y="62"/>
                    <a:pt x="54" y="80"/>
                    <a:pt x="24" y="80"/>
                  </a:cubicBezTo>
                  <a:cubicBezTo>
                    <a:pt x="0" y="80"/>
                    <a:pt x="0" y="67"/>
                    <a:pt x="0" y="64"/>
                  </a:cubicBezTo>
                </a:path>
              </a:pathLst>
            </a:custGeom>
            <a:noFill/>
            <a:ln w="15875" cap="rnd">
              <a:solidFill>
                <a:srgbClr val="000000"/>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
              <a:endParaRPr lang="zh-CN" altLang="en-US"/>
            </a:p>
          </p:txBody>
        </p:sp>
        <p:sp>
          <p:nvSpPr>
            <p:cNvPr id="49" name="Line 108"/>
            <p:cNvSpPr>
              <a:spLocks noChangeShapeType="1"/>
            </p:cNvSpPr>
            <p:nvPr/>
          </p:nvSpPr>
          <p:spPr bwMode="auto">
            <a:xfrm>
              <a:off x="10973553" y="443339"/>
              <a:ext cx="0" cy="358775"/>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sp>
          <p:nvSpPr>
            <p:cNvPr id="50" name="Line 109"/>
            <p:cNvSpPr>
              <a:spLocks noChangeShapeType="1"/>
            </p:cNvSpPr>
            <p:nvPr/>
          </p:nvSpPr>
          <p:spPr bwMode="auto">
            <a:xfrm>
              <a:off x="10921165" y="443339"/>
              <a:ext cx="0" cy="358775"/>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sp>
          <p:nvSpPr>
            <p:cNvPr id="51" name="Freeform 114"/>
            <p:cNvSpPr/>
            <p:nvPr/>
          </p:nvSpPr>
          <p:spPr bwMode="auto">
            <a:xfrm>
              <a:off x="10594140" y="219502"/>
              <a:ext cx="719138" cy="846137"/>
            </a:xfrm>
            <a:custGeom>
              <a:avLst/>
              <a:gdLst>
                <a:gd name="T0" fmla="*/ 0 w 216"/>
                <a:gd name="T1" fmla="*/ 230 h 254"/>
                <a:gd name="T2" fmla="*/ 0 w 216"/>
                <a:gd name="T3" fmla="*/ 9 h 254"/>
                <a:gd name="T4" fmla="*/ 9 w 216"/>
                <a:gd name="T5" fmla="*/ 0 h 254"/>
                <a:gd name="T6" fmla="*/ 207 w 216"/>
                <a:gd name="T7" fmla="*/ 0 h 254"/>
                <a:gd name="T8" fmla="*/ 216 w 216"/>
                <a:gd name="T9" fmla="*/ 9 h 254"/>
                <a:gd name="T10" fmla="*/ 216 w 216"/>
                <a:gd name="T11" fmla="*/ 228 h 254"/>
                <a:gd name="T12" fmla="*/ 216 w 216"/>
                <a:gd name="T13" fmla="*/ 251 h 254"/>
                <a:gd name="T14" fmla="*/ 212 w 216"/>
                <a:gd name="T15" fmla="*/ 252 h 254"/>
                <a:gd name="T16" fmla="*/ 182 w 216"/>
                <a:gd name="T17" fmla="*/ 219 h 254"/>
                <a:gd name="T18" fmla="*/ 142 w 216"/>
                <a:gd name="T19" fmla="*/ 252 h 254"/>
                <a:gd name="T20" fmla="*/ 108 w 216"/>
                <a:gd name="T21" fmla="*/ 218 h 254"/>
                <a:gd name="T22" fmla="*/ 72 w 216"/>
                <a:gd name="T23" fmla="*/ 252 h 254"/>
                <a:gd name="T24" fmla="*/ 39 w 216"/>
                <a:gd name="T25" fmla="*/ 218 h 254"/>
                <a:gd name="T26" fmla="*/ 2 w 216"/>
                <a:gd name="T27" fmla="*/ 253 h 254"/>
                <a:gd name="T28" fmla="*/ 0 w 216"/>
                <a:gd name="T29" fmla="*/ 252 h 254"/>
                <a:gd name="T30" fmla="*/ 0 w 216"/>
                <a:gd name="T31" fmla="*/ 230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16" h="254">
                  <a:moveTo>
                    <a:pt x="0" y="230"/>
                  </a:moveTo>
                  <a:cubicBezTo>
                    <a:pt x="0" y="9"/>
                    <a:pt x="0" y="9"/>
                    <a:pt x="0" y="9"/>
                  </a:cubicBezTo>
                  <a:cubicBezTo>
                    <a:pt x="0" y="4"/>
                    <a:pt x="4" y="0"/>
                    <a:pt x="9" y="0"/>
                  </a:cubicBezTo>
                  <a:cubicBezTo>
                    <a:pt x="207" y="0"/>
                    <a:pt x="207" y="0"/>
                    <a:pt x="207" y="0"/>
                  </a:cubicBezTo>
                  <a:cubicBezTo>
                    <a:pt x="212" y="0"/>
                    <a:pt x="216" y="4"/>
                    <a:pt x="216" y="9"/>
                  </a:cubicBezTo>
                  <a:cubicBezTo>
                    <a:pt x="216" y="228"/>
                    <a:pt x="216" y="228"/>
                    <a:pt x="216" y="228"/>
                  </a:cubicBezTo>
                  <a:cubicBezTo>
                    <a:pt x="216" y="251"/>
                    <a:pt x="216" y="251"/>
                    <a:pt x="216" y="251"/>
                  </a:cubicBezTo>
                  <a:cubicBezTo>
                    <a:pt x="216" y="253"/>
                    <a:pt x="213" y="254"/>
                    <a:pt x="212" y="252"/>
                  </a:cubicBezTo>
                  <a:cubicBezTo>
                    <a:pt x="203" y="241"/>
                    <a:pt x="186" y="220"/>
                    <a:pt x="182" y="219"/>
                  </a:cubicBezTo>
                  <a:cubicBezTo>
                    <a:pt x="169" y="218"/>
                    <a:pt x="155" y="253"/>
                    <a:pt x="142" y="252"/>
                  </a:cubicBezTo>
                  <a:cubicBezTo>
                    <a:pt x="130" y="251"/>
                    <a:pt x="120" y="219"/>
                    <a:pt x="108" y="218"/>
                  </a:cubicBezTo>
                  <a:cubicBezTo>
                    <a:pt x="96" y="218"/>
                    <a:pt x="85" y="253"/>
                    <a:pt x="72" y="252"/>
                  </a:cubicBezTo>
                  <a:cubicBezTo>
                    <a:pt x="60" y="252"/>
                    <a:pt x="51" y="219"/>
                    <a:pt x="39" y="218"/>
                  </a:cubicBezTo>
                  <a:cubicBezTo>
                    <a:pt x="34" y="218"/>
                    <a:pt x="8" y="246"/>
                    <a:pt x="2" y="253"/>
                  </a:cubicBezTo>
                  <a:cubicBezTo>
                    <a:pt x="1" y="253"/>
                    <a:pt x="0" y="253"/>
                    <a:pt x="0" y="252"/>
                  </a:cubicBezTo>
                  <a:lnTo>
                    <a:pt x="0" y="230"/>
                  </a:lnTo>
                  <a:close/>
                </a:path>
              </a:pathLst>
            </a:custGeom>
            <a:noFill/>
            <a:ln w="15875" cap="flat">
              <a:solidFill>
                <a:srgbClr val="231F20"/>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
              <a:endParaRPr lang="zh-CN" altLang="en-US"/>
            </a:p>
          </p:txBody>
        </p:sp>
      </p:grpSp>
      <p:grpSp>
        <p:nvGrpSpPr>
          <p:cNvPr id="52" name="组合 51"/>
          <p:cNvGrpSpPr/>
          <p:nvPr/>
        </p:nvGrpSpPr>
        <p:grpSpPr>
          <a:xfrm>
            <a:off x="2566035" y="5166360"/>
            <a:ext cx="381000" cy="443230"/>
            <a:chOff x="7233403" y="222677"/>
            <a:chExt cx="719138" cy="846137"/>
          </a:xfrm>
        </p:grpSpPr>
        <p:sp>
          <p:nvSpPr>
            <p:cNvPr id="53" name="Freeform 106"/>
            <p:cNvSpPr/>
            <p:nvPr/>
          </p:nvSpPr>
          <p:spPr bwMode="auto">
            <a:xfrm>
              <a:off x="7233403" y="222677"/>
              <a:ext cx="719138" cy="846137"/>
            </a:xfrm>
            <a:custGeom>
              <a:avLst/>
              <a:gdLst>
                <a:gd name="T0" fmla="*/ 0 w 216"/>
                <a:gd name="T1" fmla="*/ 230 h 254"/>
                <a:gd name="T2" fmla="*/ 0 w 216"/>
                <a:gd name="T3" fmla="*/ 9 h 254"/>
                <a:gd name="T4" fmla="*/ 9 w 216"/>
                <a:gd name="T5" fmla="*/ 0 h 254"/>
                <a:gd name="T6" fmla="*/ 207 w 216"/>
                <a:gd name="T7" fmla="*/ 0 h 254"/>
                <a:gd name="T8" fmla="*/ 216 w 216"/>
                <a:gd name="T9" fmla="*/ 9 h 254"/>
                <a:gd name="T10" fmla="*/ 216 w 216"/>
                <a:gd name="T11" fmla="*/ 228 h 254"/>
                <a:gd name="T12" fmla="*/ 216 w 216"/>
                <a:gd name="T13" fmla="*/ 250 h 254"/>
                <a:gd name="T14" fmla="*/ 211 w 216"/>
                <a:gd name="T15" fmla="*/ 252 h 254"/>
                <a:gd name="T16" fmla="*/ 182 w 216"/>
                <a:gd name="T17" fmla="*/ 219 h 254"/>
                <a:gd name="T18" fmla="*/ 141 w 216"/>
                <a:gd name="T19" fmla="*/ 252 h 254"/>
                <a:gd name="T20" fmla="*/ 108 w 216"/>
                <a:gd name="T21" fmla="*/ 218 h 254"/>
                <a:gd name="T22" fmla="*/ 72 w 216"/>
                <a:gd name="T23" fmla="*/ 252 h 254"/>
                <a:gd name="T24" fmla="*/ 39 w 216"/>
                <a:gd name="T25" fmla="*/ 218 h 254"/>
                <a:gd name="T26" fmla="*/ 1 w 216"/>
                <a:gd name="T27" fmla="*/ 252 h 254"/>
                <a:gd name="T28" fmla="*/ 0 w 216"/>
                <a:gd name="T29" fmla="*/ 252 h 254"/>
                <a:gd name="T30" fmla="*/ 0 w 216"/>
                <a:gd name="T31" fmla="*/ 230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16" h="254">
                  <a:moveTo>
                    <a:pt x="0" y="230"/>
                  </a:moveTo>
                  <a:cubicBezTo>
                    <a:pt x="0" y="9"/>
                    <a:pt x="0" y="9"/>
                    <a:pt x="0" y="9"/>
                  </a:cubicBezTo>
                  <a:cubicBezTo>
                    <a:pt x="0" y="4"/>
                    <a:pt x="4" y="0"/>
                    <a:pt x="9" y="0"/>
                  </a:cubicBezTo>
                  <a:cubicBezTo>
                    <a:pt x="207" y="0"/>
                    <a:pt x="207" y="0"/>
                    <a:pt x="207" y="0"/>
                  </a:cubicBezTo>
                  <a:cubicBezTo>
                    <a:pt x="212" y="0"/>
                    <a:pt x="216" y="4"/>
                    <a:pt x="216" y="9"/>
                  </a:cubicBezTo>
                  <a:cubicBezTo>
                    <a:pt x="216" y="228"/>
                    <a:pt x="216" y="228"/>
                    <a:pt x="216" y="228"/>
                  </a:cubicBezTo>
                  <a:cubicBezTo>
                    <a:pt x="216" y="250"/>
                    <a:pt x="216" y="250"/>
                    <a:pt x="216" y="250"/>
                  </a:cubicBezTo>
                  <a:cubicBezTo>
                    <a:pt x="216" y="253"/>
                    <a:pt x="213" y="254"/>
                    <a:pt x="211" y="252"/>
                  </a:cubicBezTo>
                  <a:cubicBezTo>
                    <a:pt x="203" y="241"/>
                    <a:pt x="186" y="219"/>
                    <a:pt x="182" y="219"/>
                  </a:cubicBezTo>
                  <a:cubicBezTo>
                    <a:pt x="169" y="218"/>
                    <a:pt x="154" y="252"/>
                    <a:pt x="141" y="252"/>
                  </a:cubicBezTo>
                  <a:cubicBezTo>
                    <a:pt x="129" y="251"/>
                    <a:pt x="120" y="218"/>
                    <a:pt x="108" y="218"/>
                  </a:cubicBezTo>
                  <a:cubicBezTo>
                    <a:pt x="96" y="218"/>
                    <a:pt x="84" y="252"/>
                    <a:pt x="72" y="252"/>
                  </a:cubicBezTo>
                  <a:cubicBezTo>
                    <a:pt x="60" y="252"/>
                    <a:pt x="51" y="218"/>
                    <a:pt x="39" y="218"/>
                  </a:cubicBezTo>
                  <a:cubicBezTo>
                    <a:pt x="33" y="218"/>
                    <a:pt x="8" y="246"/>
                    <a:pt x="1" y="252"/>
                  </a:cubicBezTo>
                  <a:cubicBezTo>
                    <a:pt x="1" y="253"/>
                    <a:pt x="0" y="253"/>
                    <a:pt x="0" y="252"/>
                  </a:cubicBezTo>
                  <a:lnTo>
                    <a:pt x="0" y="230"/>
                  </a:lnTo>
                  <a:close/>
                </a:path>
              </a:pathLst>
            </a:custGeom>
            <a:noFill/>
            <a:ln w="15875" cap="flat">
              <a:solidFill>
                <a:srgbClr val="231F20"/>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
              <a:endParaRPr lang="zh-CN" altLang="en-US"/>
            </a:p>
          </p:txBody>
        </p:sp>
        <p:sp>
          <p:nvSpPr>
            <p:cNvPr id="54" name="Freeform 115"/>
            <p:cNvSpPr/>
            <p:nvPr/>
          </p:nvSpPr>
          <p:spPr bwMode="auto">
            <a:xfrm>
              <a:off x="7460415" y="495727"/>
              <a:ext cx="133350" cy="346075"/>
            </a:xfrm>
            <a:custGeom>
              <a:avLst/>
              <a:gdLst>
                <a:gd name="T0" fmla="*/ 0 w 84"/>
                <a:gd name="T1" fmla="*/ 0 h 218"/>
                <a:gd name="T2" fmla="*/ 84 w 84"/>
                <a:gd name="T3" fmla="*/ 118 h 218"/>
                <a:gd name="T4" fmla="*/ 84 w 84"/>
                <a:gd name="T5" fmla="*/ 218 h 218"/>
              </a:gdLst>
              <a:ahLst/>
              <a:cxnLst>
                <a:cxn ang="0">
                  <a:pos x="T0" y="T1"/>
                </a:cxn>
                <a:cxn ang="0">
                  <a:pos x="T2" y="T3"/>
                </a:cxn>
                <a:cxn ang="0">
                  <a:pos x="T4" y="T5"/>
                </a:cxn>
              </a:cxnLst>
              <a:rect l="0" t="0" r="r" b="b"/>
              <a:pathLst>
                <a:path w="84" h="218">
                  <a:moveTo>
                    <a:pt x="0" y="0"/>
                  </a:moveTo>
                  <a:lnTo>
                    <a:pt x="84" y="118"/>
                  </a:lnTo>
                  <a:lnTo>
                    <a:pt x="84" y="218"/>
                  </a:lnTo>
                </a:path>
              </a:pathLst>
            </a:custGeom>
            <a:noFill/>
            <a:ln w="15875" cap="rnd">
              <a:solidFill>
                <a:srgbClr val="000000"/>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
              <a:endParaRPr lang="zh-CN" altLang="en-US"/>
            </a:p>
          </p:txBody>
        </p:sp>
        <p:sp>
          <p:nvSpPr>
            <p:cNvPr id="55" name="Line 116"/>
            <p:cNvSpPr>
              <a:spLocks noChangeShapeType="1"/>
            </p:cNvSpPr>
            <p:nvPr/>
          </p:nvSpPr>
          <p:spPr bwMode="auto">
            <a:xfrm flipH="1">
              <a:off x="7593765" y="495727"/>
              <a:ext cx="133350" cy="187325"/>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sp>
          <p:nvSpPr>
            <p:cNvPr id="56" name="Line 117"/>
            <p:cNvSpPr>
              <a:spLocks noChangeShapeType="1"/>
            </p:cNvSpPr>
            <p:nvPr/>
          </p:nvSpPr>
          <p:spPr bwMode="auto">
            <a:xfrm>
              <a:off x="7473115" y="708452"/>
              <a:ext cx="239713" cy="0"/>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sp>
          <p:nvSpPr>
            <p:cNvPr id="57" name="Line 118"/>
            <p:cNvSpPr>
              <a:spLocks noChangeShapeType="1"/>
            </p:cNvSpPr>
            <p:nvPr/>
          </p:nvSpPr>
          <p:spPr bwMode="auto">
            <a:xfrm>
              <a:off x="7620753" y="643364"/>
              <a:ext cx="92075" cy="0"/>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sp>
          <p:nvSpPr>
            <p:cNvPr id="58" name="Line 119"/>
            <p:cNvSpPr>
              <a:spLocks noChangeShapeType="1"/>
            </p:cNvSpPr>
            <p:nvPr/>
          </p:nvSpPr>
          <p:spPr bwMode="auto">
            <a:xfrm>
              <a:off x="7473115" y="643364"/>
              <a:ext cx="93663" cy="0"/>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gr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等腰三角形 5"/>
          <p:cNvSpPr/>
          <p:nvPr/>
        </p:nvSpPr>
        <p:spPr>
          <a:xfrm rot="10800000">
            <a:off x="10093069" y="3998976"/>
            <a:ext cx="1971647" cy="4749616"/>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Lst>
            <a:ahLst/>
            <a:cxnLst>
              <a:cxn ang="0">
                <a:pos x="connsiteX0-1" y="connsiteY0-2"/>
              </a:cxn>
              <a:cxn ang="0">
                <a:pos x="connsiteX1-3" y="connsiteY1-4"/>
              </a:cxn>
              <a:cxn ang="0">
                <a:pos x="connsiteX2-5" y="connsiteY2-6"/>
              </a:cxn>
              <a:cxn ang="0">
                <a:pos x="connsiteX3-7" y="connsiteY3-8"/>
              </a:cxn>
            </a:cxnLst>
            <a:rect l="l" t="t" r="r" b="b"/>
            <a:pathLst>
              <a:path w="1959263" h="4719783">
                <a:moveTo>
                  <a:pt x="0" y="4719783"/>
                </a:moveTo>
                <a:lnTo>
                  <a:pt x="1959263" y="3713019"/>
                </a:lnTo>
                <a:lnTo>
                  <a:pt x="1127991" y="0"/>
                </a:lnTo>
                <a:lnTo>
                  <a:pt x="0" y="4719783"/>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8" name="等腰三角形 5"/>
          <p:cNvSpPr/>
          <p:nvPr/>
        </p:nvSpPr>
        <p:spPr>
          <a:xfrm rot="10800000">
            <a:off x="76097" y="926910"/>
            <a:ext cx="3269442" cy="4416775"/>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 name="connsiteX0-57" fmla="*/ 0 w 1127991"/>
              <a:gd name="connsiteY0-58" fmla="*/ 4719783 h 4719783"/>
              <a:gd name="connsiteX1-59" fmla="*/ 669082 w 1127991"/>
              <a:gd name="connsiteY1-60" fmla="*/ 3625337 h 4719783"/>
              <a:gd name="connsiteX2-61" fmla="*/ 1127991 w 1127991"/>
              <a:gd name="connsiteY2-62" fmla="*/ 0 h 4719783"/>
              <a:gd name="connsiteX3-63" fmla="*/ 0 w 1127991"/>
              <a:gd name="connsiteY3-64" fmla="*/ 4719783 h 4719783"/>
              <a:gd name="connsiteX0-65" fmla="*/ 976382 w 1645464"/>
              <a:gd name="connsiteY0-66" fmla="*/ 2627936 h 2627936"/>
              <a:gd name="connsiteX1-67" fmla="*/ 1645464 w 1645464"/>
              <a:gd name="connsiteY1-68" fmla="*/ 1533490 h 2627936"/>
              <a:gd name="connsiteX2-69" fmla="*/ 0 w 1645464"/>
              <a:gd name="connsiteY2-70" fmla="*/ 0 h 2627936"/>
              <a:gd name="connsiteX3-71" fmla="*/ 976382 w 1645464"/>
              <a:gd name="connsiteY3-72" fmla="*/ 2627936 h 2627936"/>
              <a:gd name="connsiteX0-73" fmla="*/ 1093110 w 1762192"/>
              <a:gd name="connsiteY0-74" fmla="*/ 2542497 h 2542497"/>
              <a:gd name="connsiteX1-75" fmla="*/ 1762192 w 1762192"/>
              <a:gd name="connsiteY1-76" fmla="*/ 1448051 h 2542497"/>
              <a:gd name="connsiteX2-77" fmla="*/ 0 w 1762192"/>
              <a:gd name="connsiteY2-78" fmla="*/ 0 h 2542497"/>
              <a:gd name="connsiteX3-79" fmla="*/ 1093110 w 1762192"/>
              <a:gd name="connsiteY3-80" fmla="*/ 2542497 h 2542497"/>
              <a:gd name="connsiteX0-81" fmla="*/ 1326566 w 1762192"/>
              <a:gd name="connsiteY0-82" fmla="*/ 2613696 h 2613696"/>
              <a:gd name="connsiteX1-83" fmla="*/ 1762192 w 1762192"/>
              <a:gd name="connsiteY1-84" fmla="*/ 1448051 h 2613696"/>
              <a:gd name="connsiteX2-85" fmla="*/ 0 w 1762192"/>
              <a:gd name="connsiteY2-86" fmla="*/ 0 h 2613696"/>
              <a:gd name="connsiteX3-87" fmla="*/ 1326566 w 1762192"/>
              <a:gd name="connsiteY3-88" fmla="*/ 2613696 h 2613696"/>
            </a:gdLst>
            <a:ahLst/>
            <a:cxnLst>
              <a:cxn ang="0">
                <a:pos x="connsiteX0-1" y="connsiteY0-2"/>
              </a:cxn>
              <a:cxn ang="0">
                <a:pos x="connsiteX1-3" y="connsiteY1-4"/>
              </a:cxn>
              <a:cxn ang="0">
                <a:pos x="connsiteX2-5" y="connsiteY2-6"/>
              </a:cxn>
              <a:cxn ang="0">
                <a:pos x="connsiteX3-7" y="connsiteY3-8"/>
              </a:cxn>
            </a:cxnLst>
            <a:rect l="l" t="t" r="r" b="b"/>
            <a:pathLst>
              <a:path w="1762192" h="2613696">
                <a:moveTo>
                  <a:pt x="1326566" y="2613696"/>
                </a:moveTo>
                <a:lnTo>
                  <a:pt x="1762192" y="1448051"/>
                </a:lnTo>
                <a:lnTo>
                  <a:pt x="0" y="0"/>
                </a:lnTo>
                <a:lnTo>
                  <a:pt x="1326566" y="2613696"/>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10" name="等腰三角形 5"/>
          <p:cNvSpPr/>
          <p:nvPr/>
        </p:nvSpPr>
        <p:spPr>
          <a:xfrm rot="4038334">
            <a:off x="-1179432" y="3656049"/>
            <a:ext cx="2190917" cy="1482120"/>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 name="connsiteX0-57" fmla="*/ 0 w 1127991"/>
              <a:gd name="connsiteY0-58" fmla="*/ 4719783 h 4719783"/>
              <a:gd name="connsiteX1-59" fmla="*/ 669082 w 1127991"/>
              <a:gd name="connsiteY1-60" fmla="*/ 3625337 h 4719783"/>
              <a:gd name="connsiteX2-61" fmla="*/ 1127991 w 1127991"/>
              <a:gd name="connsiteY2-62" fmla="*/ 0 h 4719783"/>
              <a:gd name="connsiteX3-63" fmla="*/ 0 w 1127991"/>
              <a:gd name="connsiteY3-64" fmla="*/ 4719783 h 4719783"/>
              <a:gd name="connsiteX0-65" fmla="*/ 976382 w 1645464"/>
              <a:gd name="connsiteY0-66" fmla="*/ 2627936 h 2627936"/>
              <a:gd name="connsiteX1-67" fmla="*/ 1645464 w 1645464"/>
              <a:gd name="connsiteY1-68" fmla="*/ 1533490 h 2627936"/>
              <a:gd name="connsiteX2-69" fmla="*/ 0 w 1645464"/>
              <a:gd name="connsiteY2-70" fmla="*/ 0 h 2627936"/>
              <a:gd name="connsiteX3-71" fmla="*/ 976382 w 1645464"/>
              <a:gd name="connsiteY3-72" fmla="*/ 2627936 h 2627936"/>
              <a:gd name="connsiteX0-73" fmla="*/ 1093110 w 1762192"/>
              <a:gd name="connsiteY0-74" fmla="*/ 2542497 h 2542497"/>
              <a:gd name="connsiteX1-75" fmla="*/ 1762192 w 1762192"/>
              <a:gd name="connsiteY1-76" fmla="*/ 1448051 h 2542497"/>
              <a:gd name="connsiteX2-77" fmla="*/ 0 w 1762192"/>
              <a:gd name="connsiteY2-78" fmla="*/ 0 h 2542497"/>
              <a:gd name="connsiteX3-79" fmla="*/ 1093110 w 1762192"/>
              <a:gd name="connsiteY3-80" fmla="*/ 2542497 h 2542497"/>
              <a:gd name="connsiteX0-81" fmla="*/ 1326566 w 1762192"/>
              <a:gd name="connsiteY0-82" fmla="*/ 2613696 h 2613696"/>
              <a:gd name="connsiteX1-83" fmla="*/ 1762192 w 1762192"/>
              <a:gd name="connsiteY1-84" fmla="*/ 1448051 h 2613696"/>
              <a:gd name="connsiteX2-85" fmla="*/ 0 w 1762192"/>
              <a:gd name="connsiteY2-86" fmla="*/ 0 h 2613696"/>
              <a:gd name="connsiteX3-87" fmla="*/ 1326566 w 1762192"/>
              <a:gd name="connsiteY3-88" fmla="*/ 2613696 h 2613696"/>
              <a:gd name="connsiteX0-89" fmla="*/ 831195 w 1266821"/>
              <a:gd name="connsiteY0-90" fmla="*/ 1534814 h 1534814"/>
              <a:gd name="connsiteX1-91" fmla="*/ 1266821 w 1266821"/>
              <a:gd name="connsiteY1-92" fmla="*/ 369169 h 1534814"/>
              <a:gd name="connsiteX2-93" fmla="*/ -1 w 1266821"/>
              <a:gd name="connsiteY2-94" fmla="*/ 0 h 1534814"/>
              <a:gd name="connsiteX3-95" fmla="*/ 831195 w 1266821"/>
              <a:gd name="connsiteY3-96" fmla="*/ 1534814 h 1534814"/>
              <a:gd name="connsiteX0-97" fmla="*/ 996994 w 1432620"/>
              <a:gd name="connsiteY0-98" fmla="*/ 2119578 h 2119578"/>
              <a:gd name="connsiteX1-99" fmla="*/ 1432620 w 1432620"/>
              <a:gd name="connsiteY1-100" fmla="*/ 953933 h 2119578"/>
              <a:gd name="connsiteX2-101" fmla="*/ 1 w 1432620"/>
              <a:gd name="connsiteY2-102" fmla="*/ 0 h 2119578"/>
              <a:gd name="connsiteX3-103" fmla="*/ 996994 w 1432620"/>
              <a:gd name="connsiteY3-104" fmla="*/ 2119578 h 2119578"/>
              <a:gd name="connsiteX0-105" fmla="*/ 425654 w 1432619"/>
              <a:gd name="connsiteY0-106" fmla="*/ 1350536 h 1350536"/>
              <a:gd name="connsiteX1-107" fmla="*/ 1432619 w 1432619"/>
              <a:gd name="connsiteY1-108" fmla="*/ 953933 h 1350536"/>
              <a:gd name="connsiteX2-109" fmla="*/ 0 w 1432619"/>
              <a:gd name="connsiteY2-110" fmla="*/ 0 h 1350536"/>
              <a:gd name="connsiteX3-111" fmla="*/ 425654 w 1432619"/>
              <a:gd name="connsiteY3-112" fmla="*/ 1350536 h 1350536"/>
              <a:gd name="connsiteX0-113" fmla="*/ 1042678 w 1432619"/>
              <a:gd name="connsiteY0-114" fmla="*/ 1967444 h 1967444"/>
              <a:gd name="connsiteX1-115" fmla="*/ 1432619 w 1432619"/>
              <a:gd name="connsiteY1-116" fmla="*/ 953933 h 1967444"/>
              <a:gd name="connsiteX2-117" fmla="*/ 0 w 1432619"/>
              <a:gd name="connsiteY2-118" fmla="*/ 0 h 1967444"/>
              <a:gd name="connsiteX3-119" fmla="*/ 1042678 w 1432619"/>
              <a:gd name="connsiteY3-120" fmla="*/ 1967444 h 1967444"/>
              <a:gd name="connsiteX0-121" fmla="*/ 1042678 w 2952036"/>
              <a:gd name="connsiteY0-122" fmla="*/ 1967444 h 1967444"/>
              <a:gd name="connsiteX1-123" fmla="*/ 2952036 w 2952036"/>
              <a:gd name="connsiteY1-124" fmla="*/ 1592915 h 1967444"/>
              <a:gd name="connsiteX2-125" fmla="*/ 0 w 2952036"/>
              <a:gd name="connsiteY2-126" fmla="*/ 0 h 1967444"/>
              <a:gd name="connsiteX3-127" fmla="*/ 1042678 w 2952036"/>
              <a:gd name="connsiteY3-128" fmla="*/ 1967444 h 1967444"/>
              <a:gd name="connsiteX0-129" fmla="*/ 2256781 w 2952036"/>
              <a:gd name="connsiteY0-130" fmla="*/ 2192548 h 2192548"/>
              <a:gd name="connsiteX1-131" fmla="*/ 2952036 w 2952036"/>
              <a:gd name="connsiteY1-132" fmla="*/ 1592915 h 2192548"/>
              <a:gd name="connsiteX2-133" fmla="*/ 0 w 2952036"/>
              <a:gd name="connsiteY2-134" fmla="*/ 0 h 2192548"/>
              <a:gd name="connsiteX3-135" fmla="*/ 2256781 w 2952036"/>
              <a:gd name="connsiteY3-136" fmla="*/ 2192548 h 2192548"/>
            </a:gdLst>
            <a:ahLst/>
            <a:cxnLst>
              <a:cxn ang="0">
                <a:pos x="connsiteX0-1" y="connsiteY0-2"/>
              </a:cxn>
              <a:cxn ang="0">
                <a:pos x="connsiteX1-3" y="connsiteY1-4"/>
              </a:cxn>
              <a:cxn ang="0">
                <a:pos x="connsiteX2-5" y="connsiteY2-6"/>
              </a:cxn>
              <a:cxn ang="0">
                <a:pos x="connsiteX3-7" y="connsiteY3-8"/>
              </a:cxn>
            </a:cxnLst>
            <a:rect l="l" t="t" r="r" b="b"/>
            <a:pathLst>
              <a:path w="2952036" h="2192548">
                <a:moveTo>
                  <a:pt x="2256781" y="2192548"/>
                </a:moveTo>
                <a:lnTo>
                  <a:pt x="2952036" y="1592915"/>
                </a:lnTo>
                <a:lnTo>
                  <a:pt x="0" y="0"/>
                </a:lnTo>
                <a:lnTo>
                  <a:pt x="2256781" y="2192548"/>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11" name="矩形 10"/>
          <p:cNvSpPr/>
          <p:nvPr/>
        </p:nvSpPr>
        <p:spPr>
          <a:xfrm>
            <a:off x="1471271" y="605223"/>
            <a:ext cx="9249410" cy="583565"/>
          </a:xfrm>
          <a:prstGeom prst="rect">
            <a:avLst/>
          </a:prstGeom>
        </p:spPr>
        <p:txBody>
          <a:bodyPr wrap="none">
            <a:spAutoFit/>
          </a:bodyPr>
          <a:lstStyle/>
          <a:p>
            <a:r>
              <a:rPr lang="en-US" altLang="zh-CN" sz="3200" b="1" dirty="0">
                <a:solidFill>
                  <a:schemeClr val="bg2">
                    <a:lumMod val="25000"/>
                  </a:schemeClr>
                </a:solidFill>
                <a:latin typeface="+mn-ea"/>
              </a:rPr>
              <a:t>Kotter’s eight-step model applied for the change </a:t>
            </a:r>
            <a:endParaRPr lang="en-US" altLang="zh-CN" sz="3200" b="1" dirty="0">
              <a:solidFill>
                <a:schemeClr val="bg2">
                  <a:lumMod val="25000"/>
                </a:schemeClr>
              </a:solidFill>
              <a:latin typeface="+mn-ea"/>
            </a:endParaRPr>
          </a:p>
        </p:txBody>
      </p:sp>
      <p:sp>
        <p:nvSpPr>
          <p:cNvPr id="12" name="矩形 11"/>
          <p:cNvSpPr/>
          <p:nvPr/>
        </p:nvSpPr>
        <p:spPr>
          <a:xfrm>
            <a:off x="2919693" y="1820928"/>
            <a:ext cx="6352560" cy="1060450"/>
          </a:xfrm>
          <a:prstGeom prst="rect">
            <a:avLst/>
          </a:prstGeom>
        </p:spPr>
        <p:txBody>
          <a:bodyPr wrap="square">
            <a:spAutoFit/>
          </a:bodyPr>
          <a:lstStyle/>
          <a:p>
            <a:pPr algn="ctr">
              <a:lnSpc>
                <a:spcPct val="150000"/>
              </a:lnSpc>
            </a:pPr>
            <a:r>
              <a:rPr sz="1400" dirty="0">
                <a:solidFill>
                  <a:schemeClr val="bg2">
                    <a:lumMod val="25000"/>
                  </a:schemeClr>
                </a:solidFill>
                <a:latin typeface="+mj-ea"/>
                <a:ea typeface="+mj-ea"/>
              </a:rPr>
              <a:t>Kotter's eight-step model explains the steps of leadership in change management. Similarly, we can use this model to analyze BP's change measures in the pandemic.</a:t>
            </a:r>
            <a:endParaRPr sz="1400" dirty="0">
              <a:solidFill>
                <a:schemeClr val="bg2">
                  <a:lumMod val="25000"/>
                </a:schemeClr>
              </a:solidFill>
              <a:latin typeface="+mj-ea"/>
              <a:ea typeface="+mj-ea"/>
            </a:endParaRPr>
          </a:p>
        </p:txBody>
      </p:sp>
      <p:grpSp>
        <p:nvGrpSpPr>
          <p:cNvPr id="5" name="组合 4"/>
          <p:cNvGrpSpPr/>
          <p:nvPr/>
        </p:nvGrpSpPr>
        <p:grpSpPr>
          <a:xfrm>
            <a:off x="2225675" y="3086735"/>
            <a:ext cx="3801110" cy="1414779"/>
            <a:chOff x="4590978" y="2460263"/>
            <a:chExt cx="3134788" cy="1182023"/>
          </a:xfrm>
        </p:grpSpPr>
        <p:sp>
          <p:nvSpPr>
            <p:cNvPr id="6" name="矩形 5"/>
            <p:cNvSpPr/>
            <p:nvPr/>
          </p:nvSpPr>
          <p:spPr>
            <a:xfrm>
              <a:off x="4590978" y="2460263"/>
              <a:ext cx="3134788" cy="487558"/>
            </a:xfrm>
            <a:prstGeom prst="rect">
              <a:avLst/>
            </a:prstGeom>
          </p:spPr>
          <p:txBody>
            <a:bodyPr wrap="square">
              <a:spAutoFit/>
            </a:bodyPr>
            <a:p>
              <a:pPr algn="l"/>
              <a:r>
                <a:rPr lang="en-US" altLang="zh-CN" sz="1600" b="1" dirty="0">
                  <a:solidFill>
                    <a:schemeClr val="bg2">
                      <a:lumMod val="25000"/>
                    </a:schemeClr>
                  </a:solidFill>
                  <a:latin typeface="+mn-ea"/>
                </a:rPr>
                <a:t>Step 5</a:t>
              </a:r>
              <a:endParaRPr lang="en-US" altLang="zh-CN" sz="1600" b="1" dirty="0">
                <a:solidFill>
                  <a:schemeClr val="bg2">
                    <a:lumMod val="25000"/>
                  </a:schemeClr>
                </a:solidFill>
                <a:latin typeface="+mn-ea"/>
              </a:endParaRPr>
            </a:p>
            <a:p>
              <a:pPr algn="l"/>
              <a:r>
                <a:rPr lang="en-US" altLang="zh-CN" sz="1600" b="1" dirty="0">
                  <a:solidFill>
                    <a:schemeClr val="bg2">
                      <a:lumMod val="25000"/>
                    </a:schemeClr>
                  </a:solidFill>
                  <a:latin typeface="+mn-ea"/>
                </a:rPr>
                <a:t>To empower others to act on the vision.</a:t>
              </a:r>
              <a:endParaRPr lang="en-US" altLang="zh-CN" sz="1600" b="1" dirty="0">
                <a:solidFill>
                  <a:schemeClr val="bg2">
                    <a:lumMod val="25000"/>
                  </a:schemeClr>
                </a:solidFill>
                <a:latin typeface="+mn-ea"/>
              </a:endParaRPr>
            </a:p>
          </p:txBody>
        </p:sp>
        <p:sp>
          <p:nvSpPr>
            <p:cNvPr id="22" name="矩形 21"/>
            <p:cNvSpPr/>
            <p:nvPr/>
          </p:nvSpPr>
          <p:spPr>
            <a:xfrm>
              <a:off x="4591502" y="2948882"/>
              <a:ext cx="2873468" cy="693404"/>
            </a:xfrm>
            <a:prstGeom prst="rect">
              <a:avLst/>
            </a:prstGeom>
          </p:spPr>
          <p:txBody>
            <a:bodyPr wrap="square">
              <a:spAutoFit/>
            </a:bodyPr>
            <a:p>
              <a:pPr indent="0" fontAlgn="auto">
                <a:lnSpc>
                  <a:spcPct val="100000"/>
                </a:lnSpc>
              </a:pPr>
              <a:r>
                <a:rPr lang="zh-CN" altLang="en-US" sz="1200" dirty="0">
                  <a:solidFill>
                    <a:schemeClr val="bg2">
                      <a:lumMod val="25000"/>
                    </a:schemeClr>
                  </a:solidFill>
                  <a:latin typeface="+mj-ea"/>
                  <a:ea typeface="+mj-ea"/>
                </a:rPr>
                <a:t>After presenting the vision, BP will empower people at all levels of the organization to implement them, including the general staff and the finance department.</a:t>
              </a:r>
              <a:endParaRPr lang="zh-CN" altLang="en-US" sz="1200" dirty="0">
                <a:solidFill>
                  <a:schemeClr val="bg2">
                    <a:lumMod val="25000"/>
                  </a:schemeClr>
                </a:solidFill>
                <a:latin typeface="+mj-ea"/>
                <a:ea typeface="+mj-ea"/>
              </a:endParaRPr>
            </a:p>
          </p:txBody>
        </p:sp>
      </p:grpSp>
      <p:grpSp>
        <p:nvGrpSpPr>
          <p:cNvPr id="23" name="组合 22"/>
          <p:cNvGrpSpPr/>
          <p:nvPr/>
        </p:nvGrpSpPr>
        <p:grpSpPr>
          <a:xfrm>
            <a:off x="6787515" y="3070225"/>
            <a:ext cx="4918075" cy="1382398"/>
            <a:chOff x="8427001" y="2443178"/>
            <a:chExt cx="4055959" cy="1155226"/>
          </a:xfrm>
        </p:grpSpPr>
        <p:sp>
          <p:nvSpPr>
            <p:cNvPr id="25" name="矩形 24"/>
            <p:cNvSpPr/>
            <p:nvPr/>
          </p:nvSpPr>
          <p:spPr>
            <a:xfrm>
              <a:off x="8427001" y="2443178"/>
              <a:ext cx="3323844" cy="487667"/>
            </a:xfrm>
            <a:prstGeom prst="rect">
              <a:avLst/>
            </a:prstGeom>
          </p:spPr>
          <p:txBody>
            <a:bodyPr wrap="square">
              <a:spAutoFit/>
            </a:bodyPr>
            <a:p>
              <a:r>
                <a:rPr lang="en-US" altLang="zh-CN" sz="1600" b="1" dirty="0">
                  <a:solidFill>
                    <a:schemeClr val="bg2">
                      <a:lumMod val="25000"/>
                    </a:schemeClr>
                  </a:solidFill>
                  <a:latin typeface="+mn-ea"/>
                </a:rPr>
                <a:t>Step 6</a:t>
              </a:r>
              <a:endParaRPr lang="zh-CN" altLang="en-US" sz="1600" b="1" dirty="0">
                <a:solidFill>
                  <a:schemeClr val="bg2">
                    <a:lumMod val="25000"/>
                  </a:schemeClr>
                </a:solidFill>
                <a:latin typeface="+mn-ea"/>
              </a:endParaRPr>
            </a:p>
            <a:p>
              <a:r>
                <a:rPr lang="zh-CN" altLang="en-US" sz="1600" b="1" dirty="0">
                  <a:solidFill>
                    <a:schemeClr val="bg2">
                      <a:lumMod val="25000"/>
                    </a:schemeClr>
                  </a:solidFill>
                  <a:latin typeface="+mn-ea"/>
                </a:rPr>
                <a:t>To plan for and create short-term wins.</a:t>
              </a:r>
              <a:endParaRPr lang="zh-CN" altLang="en-US" sz="1600" b="1" dirty="0">
                <a:solidFill>
                  <a:schemeClr val="bg2">
                    <a:lumMod val="25000"/>
                  </a:schemeClr>
                </a:solidFill>
                <a:latin typeface="+mn-ea"/>
              </a:endParaRPr>
            </a:p>
          </p:txBody>
        </p:sp>
        <p:sp>
          <p:nvSpPr>
            <p:cNvPr id="26" name="矩形 25"/>
            <p:cNvSpPr/>
            <p:nvPr/>
          </p:nvSpPr>
          <p:spPr>
            <a:xfrm>
              <a:off x="8443235" y="2904845"/>
              <a:ext cx="4039725" cy="693559"/>
            </a:xfrm>
            <a:prstGeom prst="rect">
              <a:avLst/>
            </a:prstGeom>
          </p:spPr>
          <p:txBody>
            <a:bodyPr wrap="square">
              <a:spAutoFit/>
            </a:bodyPr>
            <a:p>
              <a:pPr indent="0" fontAlgn="auto">
                <a:lnSpc>
                  <a:spcPct val="100000"/>
                </a:lnSpc>
              </a:pPr>
              <a:r>
                <a:rPr sz="1200" dirty="0">
                  <a:solidFill>
                    <a:schemeClr val="bg2">
                      <a:lumMod val="25000"/>
                    </a:schemeClr>
                  </a:solidFill>
                  <a:latin typeface="+mj-ea"/>
                  <a:ea typeface="+mj-ea"/>
                </a:rPr>
                <a:t>BP's management has outlined a series of plans to meet short-term targets: cutting spending, delaying new exploration, cutting jobs and selling off parts of its business. All this effectively achieves the purpose of "fiscal strengthening".</a:t>
              </a:r>
              <a:endParaRPr sz="1200" dirty="0">
                <a:solidFill>
                  <a:schemeClr val="bg2">
                    <a:lumMod val="25000"/>
                  </a:schemeClr>
                </a:solidFill>
                <a:latin typeface="+mj-ea"/>
                <a:ea typeface="+mj-ea"/>
              </a:endParaRPr>
            </a:p>
          </p:txBody>
        </p:sp>
      </p:grpSp>
      <p:grpSp>
        <p:nvGrpSpPr>
          <p:cNvPr id="29" name="组合 28"/>
          <p:cNvGrpSpPr/>
          <p:nvPr/>
        </p:nvGrpSpPr>
        <p:grpSpPr>
          <a:xfrm>
            <a:off x="2206575" y="4821555"/>
            <a:ext cx="3819575" cy="1761489"/>
            <a:chOff x="4605079" y="3924859"/>
            <a:chExt cx="3150021" cy="1472020"/>
          </a:xfrm>
        </p:grpSpPr>
        <p:sp>
          <p:nvSpPr>
            <p:cNvPr id="30" name="矩形 29"/>
            <p:cNvSpPr/>
            <p:nvPr/>
          </p:nvSpPr>
          <p:spPr>
            <a:xfrm>
              <a:off x="4605120" y="3924859"/>
              <a:ext cx="3149980" cy="693559"/>
            </a:xfrm>
            <a:prstGeom prst="rect">
              <a:avLst/>
            </a:prstGeom>
          </p:spPr>
          <p:txBody>
            <a:bodyPr wrap="square">
              <a:spAutoFit/>
            </a:bodyPr>
            <a:p>
              <a:r>
                <a:rPr lang="en-US" altLang="zh-CN" sz="1600" b="1" dirty="0">
                  <a:solidFill>
                    <a:schemeClr val="bg2">
                      <a:lumMod val="25000"/>
                    </a:schemeClr>
                  </a:solidFill>
                  <a:latin typeface="+mn-ea"/>
                </a:rPr>
                <a:t>Step 7</a:t>
              </a:r>
              <a:endParaRPr lang="en-US" altLang="zh-CN" sz="1600" b="1" dirty="0">
                <a:solidFill>
                  <a:schemeClr val="bg2">
                    <a:lumMod val="25000"/>
                  </a:schemeClr>
                </a:solidFill>
                <a:latin typeface="+mn-ea"/>
              </a:endParaRPr>
            </a:p>
            <a:p>
              <a:r>
                <a:rPr lang="en-US" altLang="zh-CN" sz="1600" b="1" dirty="0">
                  <a:solidFill>
                    <a:schemeClr val="bg2">
                      <a:lumMod val="25000"/>
                    </a:schemeClr>
                  </a:solidFill>
                  <a:latin typeface="+mn-ea"/>
                </a:rPr>
                <a:t>To consolidate improvements and produce still more change.</a:t>
              </a:r>
              <a:endParaRPr lang="en-US" altLang="zh-CN" sz="1600" b="1" dirty="0">
                <a:solidFill>
                  <a:schemeClr val="bg2">
                    <a:lumMod val="25000"/>
                  </a:schemeClr>
                </a:solidFill>
                <a:latin typeface="+mn-ea"/>
              </a:endParaRPr>
            </a:p>
          </p:txBody>
        </p:sp>
        <p:sp>
          <p:nvSpPr>
            <p:cNvPr id="31" name="矩形 30"/>
            <p:cNvSpPr/>
            <p:nvPr/>
          </p:nvSpPr>
          <p:spPr>
            <a:xfrm>
              <a:off x="4605079" y="4548902"/>
              <a:ext cx="2889707" cy="847977"/>
            </a:xfrm>
            <a:prstGeom prst="rect">
              <a:avLst/>
            </a:prstGeom>
          </p:spPr>
          <p:txBody>
            <a:bodyPr wrap="square">
              <a:spAutoFit/>
            </a:bodyPr>
            <a:p>
              <a:pPr indent="0" fontAlgn="auto">
                <a:lnSpc>
                  <a:spcPct val="100000"/>
                </a:lnSpc>
              </a:pPr>
              <a:r>
                <a:rPr lang="zh-CN" altLang="en-US" sz="1200" dirty="0">
                  <a:solidFill>
                    <a:schemeClr val="bg2">
                      <a:lumMod val="25000"/>
                    </a:schemeClr>
                  </a:solidFill>
                  <a:latin typeface="+mj-ea"/>
                  <a:ea typeface="+mj-ea"/>
                </a:rPr>
                <a:t>Parts of BP's regime during the pandemic were preserved, and when new situations arose, such as the Russia-Ukraine conflict, BP again proposed new measures to cope with the </a:t>
              </a:r>
              <a:r>
                <a:rPr lang="en-US" altLang="zh-CN" sz="1200" dirty="0">
                  <a:solidFill>
                    <a:schemeClr val="bg2">
                      <a:lumMod val="25000"/>
                    </a:schemeClr>
                  </a:solidFill>
                  <a:latin typeface="+mj-ea"/>
                  <a:ea typeface="+mj-ea"/>
                </a:rPr>
                <a:t>change</a:t>
              </a:r>
              <a:r>
                <a:rPr lang="zh-CN" altLang="en-US" sz="1200" dirty="0">
                  <a:solidFill>
                    <a:schemeClr val="bg2">
                      <a:lumMod val="25000"/>
                    </a:schemeClr>
                  </a:solidFill>
                  <a:latin typeface="+mj-ea"/>
                  <a:ea typeface="+mj-ea"/>
                </a:rPr>
                <a:t>.</a:t>
              </a:r>
              <a:endParaRPr lang="zh-CN" altLang="en-US" sz="1200" dirty="0">
                <a:solidFill>
                  <a:schemeClr val="bg2">
                    <a:lumMod val="25000"/>
                  </a:schemeClr>
                </a:solidFill>
                <a:latin typeface="+mj-ea"/>
                <a:ea typeface="+mj-ea"/>
              </a:endParaRPr>
            </a:p>
          </p:txBody>
        </p:sp>
      </p:grpSp>
      <p:grpSp>
        <p:nvGrpSpPr>
          <p:cNvPr id="32" name="组合 31"/>
          <p:cNvGrpSpPr/>
          <p:nvPr/>
        </p:nvGrpSpPr>
        <p:grpSpPr>
          <a:xfrm>
            <a:off x="6753225" y="4842509"/>
            <a:ext cx="4951095" cy="1273175"/>
            <a:chOff x="8441143" y="3950245"/>
            <a:chExt cx="4083191" cy="1063952"/>
          </a:xfrm>
        </p:grpSpPr>
        <p:sp>
          <p:nvSpPr>
            <p:cNvPr id="35" name="矩形 34"/>
            <p:cNvSpPr/>
            <p:nvPr/>
          </p:nvSpPr>
          <p:spPr>
            <a:xfrm>
              <a:off x="8441143" y="3950245"/>
              <a:ext cx="3107561" cy="487667"/>
            </a:xfrm>
            <a:prstGeom prst="rect">
              <a:avLst/>
            </a:prstGeom>
          </p:spPr>
          <p:txBody>
            <a:bodyPr wrap="square">
              <a:spAutoFit/>
            </a:bodyPr>
            <a:p>
              <a:r>
                <a:rPr lang="en-US" altLang="zh-CN" sz="1600" b="1" dirty="0">
                  <a:solidFill>
                    <a:schemeClr val="bg2">
                      <a:lumMod val="25000"/>
                    </a:schemeClr>
                  </a:solidFill>
                  <a:latin typeface="+mn-ea"/>
                </a:rPr>
                <a:t>Step 8</a:t>
              </a:r>
              <a:endParaRPr lang="en-US" altLang="zh-CN" sz="1600" b="1" dirty="0">
                <a:solidFill>
                  <a:schemeClr val="bg2">
                    <a:lumMod val="25000"/>
                  </a:schemeClr>
                </a:solidFill>
                <a:latin typeface="+mn-ea"/>
              </a:endParaRPr>
            </a:p>
            <a:p>
              <a:r>
                <a:rPr lang="en-US" altLang="zh-CN" sz="1600" b="1" dirty="0">
                  <a:solidFill>
                    <a:schemeClr val="bg2">
                      <a:lumMod val="25000"/>
                    </a:schemeClr>
                  </a:solidFill>
                  <a:latin typeface="+mn-ea"/>
                </a:rPr>
                <a:t>To Institutionalize new approaches</a:t>
              </a:r>
              <a:endParaRPr lang="en-US" altLang="zh-CN" sz="1600" b="1" dirty="0">
                <a:solidFill>
                  <a:schemeClr val="bg2">
                    <a:lumMod val="25000"/>
                  </a:schemeClr>
                </a:solidFill>
                <a:latin typeface="+mn-ea"/>
              </a:endParaRPr>
            </a:p>
          </p:txBody>
        </p:sp>
        <p:sp>
          <p:nvSpPr>
            <p:cNvPr id="36" name="矩形 35"/>
            <p:cNvSpPr/>
            <p:nvPr/>
          </p:nvSpPr>
          <p:spPr>
            <a:xfrm>
              <a:off x="8457377" y="4320638"/>
              <a:ext cx="4066957" cy="693559"/>
            </a:xfrm>
            <a:prstGeom prst="rect">
              <a:avLst/>
            </a:prstGeom>
          </p:spPr>
          <p:txBody>
            <a:bodyPr wrap="square">
              <a:spAutoFit/>
            </a:bodyPr>
            <a:p>
              <a:pPr indent="0" fontAlgn="auto">
                <a:lnSpc>
                  <a:spcPct val="100000"/>
                </a:lnSpc>
              </a:pPr>
              <a:r>
                <a:rPr lang="zh-CN" altLang="en-US" sz="1200" dirty="0">
                  <a:solidFill>
                    <a:schemeClr val="bg2">
                      <a:lumMod val="25000"/>
                    </a:schemeClr>
                  </a:solidFill>
                  <a:latin typeface="+mj-ea"/>
                  <a:ea typeface="+mj-ea"/>
                </a:rPr>
                <a:t>Some of the changes BP introduced during the pandemic have been well preserved, allowing it to cope with the Russia-Ukraine conflict. Such as selling shares and businesses in exchange for the business and survival of the organization.</a:t>
              </a:r>
              <a:endParaRPr lang="zh-CN" altLang="en-US" sz="1200" dirty="0">
                <a:solidFill>
                  <a:schemeClr val="bg2">
                    <a:lumMod val="25000"/>
                  </a:schemeClr>
                </a:solidFill>
                <a:latin typeface="+mj-ea"/>
                <a:ea typeface="+mj-ea"/>
              </a:endParaRPr>
            </a:p>
          </p:txBody>
        </p:sp>
      </p:grpSp>
      <p:grpSp>
        <p:nvGrpSpPr>
          <p:cNvPr id="45" name="组合 44"/>
          <p:cNvGrpSpPr/>
          <p:nvPr/>
        </p:nvGrpSpPr>
        <p:grpSpPr>
          <a:xfrm>
            <a:off x="6366510" y="5150485"/>
            <a:ext cx="381000" cy="443230"/>
            <a:chOff x="5530015" y="222677"/>
            <a:chExt cx="719138" cy="846137"/>
          </a:xfrm>
        </p:grpSpPr>
        <p:sp>
          <p:nvSpPr>
            <p:cNvPr id="37" name="Freeform 102"/>
            <p:cNvSpPr/>
            <p:nvPr/>
          </p:nvSpPr>
          <p:spPr bwMode="auto">
            <a:xfrm>
              <a:off x="5530015" y="222677"/>
              <a:ext cx="719138" cy="846137"/>
            </a:xfrm>
            <a:custGeom>
              <a:avLst/>
              <a:gdLst>
                <a:gd name="T0" fmla="*/ 0 w 216"/>
                <a:gd name="T1" fmla="*/ 230 h 254"/>
                <a:gd name="T2" fmla="*/ 0 w 216"/>
                <a:gd name="T3" fmla="*/ 9 h 254"/>
                <a:gd name="T4" fmla="*/ 9 w 216"/>
                <a:gd name="T5" fmla="*/ 0 h 254"/>
                <a:gd name="T6" fmla="*/ 207 w 216"/>
                <a:gd name="T7" fmla="*/ 0 h 254"/>
                <a:gd name="T8" fmla="*/ 216 w 216"/>
                <a:gd name="T9" fmla="*/ 9 h 254"/>
                <a:gd name="T10" fmla="*/ 216 w 216"/>
                <a:gd name="T11" fmla="*/ 228 h 254"/>
                <a:gd name="T12" fmla="*/ 216 w 216"/>
                <a:gd name="T13" fmla="*/ 250 h 254"/>
                <a:gd name="T14" fmla="*/ 211 w 216"/>
                <a:gd name="T15" fmla="*/ 252 h 254"/>
                <a:gd name="T16" fmla="*/ 182 w 216"/>
                <a:gd name="T17" fmla="*/ 219 h 254"/>
                <a:gd name="T18" fmla="*/ 141 w 216"/>
                <a:gd name="T19" fmla="*/ 252 h 254"/>
                <a:gd name="T20" fmla="*/ 108 w 216"/>
                <a:gd name="T21" fmla="*/ 218 h 254"/>
                <a:gd name="T22" fmla="*/ 72 w 216"/>
                <a:gd name="T23" fmla="*/ 252 h 254"/>
                <a:gd name="T24" fmla="*/ 39 w 216"/>
                <a:gd name="T25" fmla="*/ 218 h 254"/>
                <a:gd name="T26" fmla="*/ 1 w 216"/>
                <a:gd name="T27" fmla="*/ 252 h 254"/>
                <a:gd name="T28" fmla="*/ 0 w 216"/>
                <a:gd name="T29" fmla="*/ 252 h 254"/>
                <a:gd name="T30" fmla="*/ 0 w 216"/>
                <a:gd name="T31" fmla="*/ 230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16" h="254">
                  <a:moveTo>
                    <a:pt x="0" y="230"/>
                  </a:moveTo>
                  <a:cubicBezTo>
                    <a:pt x="0" y="9"/>
                    <a:pt x="0" y="9"/>
                    <a:pt x="0" y="9"/>
                  </a:cubicBezTo>
                  <a:cubicBezTo>
                    <a:pt x="0" y="4"/>
                    <a:pt x="4" y="0"/>
                    <a:pt x="9" y="0"/>
                  </a:cubicBezTo>
                  <a:cubicBezTo>
                    <a:pt x="207" y="0"/>
                    <a:pt x="207" y="0"/>
                    <a:pt x="207" y="0"/>
                  </a:cubicBezTo>
                  <a:cubicBezTo>
                    <a:pt x="212" y="0"/>
                    <a:pt x="216" y="4"/>
                    <a:pt x="216" y="9"/>
                  </a:cubicBezTo>
                  <a:cubicBezTo>
                    <a:pt x="216" y="228"/>
                    <a:pt x="216" y="228"/>
                    <a:pt x="216" y="228"/>
                  </a:cubicBezTo>
                  <a:cubicBezTo>
                    <a:pt x="216" y="250"/>
                    <a:pt x="216" y="250"/>
                    <a:pt x="216" y="250"/>
                  </a:cubicBezTo>
                  <a:cubicBezTo>
                    <a:pt x="216" y="253"/>
                    <a:pt x="213" y="254"/>
                    <a:pt x="211" y="252"/>
                  </a:cubicBezTo>
                  <a:cubicBezTo>
                    <a:pt x="203" y="241"/>
                    <a:pt x="186" y="219"/>
                    <a:pt x="182" y="219"/>
                  </a:cubicBezTo>
                  <a:cubicBezTo>
                    <a:pt x="169" y="218"/>
                    <a:pt x="154" y="252"/>
                    <a:pt x="141" y="252"/>
                  </a:cubicBezTo>
                  <a:cubicBezTo>
                    <a:pt x="129" y="251"/>
                    <a:pt x="120" y="218"/>
                    <a:pt x="108" y="218"/>
                  </a:cubicBezTo>
                  <a:cubicBezTo>
                    <a:pt x="96" y="218"/>
                    <a:pt x="84" y="252"/>
                    <a:pt x="72" y="252"/>
                  </a:cubicBezTo>
                  <a:cubicBezTo>
                    <a:pt x="60" y="252"/>
                    <a:pt x="51" y="218"/>
                    <a:pt x="39" y="218"/>
                  </a:cubicBezTo>
                  <a:cubicBezTo>
                    <a:pt x="33" y="218"/>
                    <a:pt x="8" y="246"/>
                    <a:pt x="1" y="252"/>
                  </a:cubicBezTo>
                  <a:cubicBezTo>
                    <a:pt x="1" y="253"/>
                    <a:pt x="0" y="253"/>
                    <a:pt x="0" y="252"/>
                  </a:cubicBezTo>
                  <a:lnTo>
                    <a:pt x="0" y="230"/>
                  </a:lnTo>
                  <a:close/>
                </a:path>
              </a:pathLst>
            </a:custGeom>
            <a:noFill/>
            <a:ln w="15875" cap="flat">
              <a:solidFill>
                <a:srgbClr val="231F20"/>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
              <a:endParaRPr lang="zh-CN" altLang="en-US"/>
            </a:p>
          </p:txBody>
        </p:sp>
        <p:sp>
          <p:nvSpPr>
            <p:cNvPr id="38" name="Freeform 103"/>
            <p:cNvSpPr/>
            <p:nvPr/>
          </p:nvSpPr>
          <p:spPr bwMode="auto">
            <a:xfrm>
              <a:off x="5809415" y="422702"/>
              <a:ext cx="160338" cy="346075"/>
            </a:xfrm>
            <a:custGeom>
              <a:avLst/>
              <a:gdLst>
                <a:gd name="T0" fmla="*/ 48 w 48"/>
                <a:gd name="T1" fmla="*/ 8 h 104"/>
                <a:gd name="T2" fmla="*/ 28 w 48"/>
                <a:gd name="T3" fmla="*/ 0 h 104"/>
                <a:gd name="T4" fmla="*/ 0 w 48"/>
                <a:gd name="T5" fmla="*/ 20 h 104"/>
                <a:gd name="T6" fmla="*/ 0 w 48"/>
                <a:gd name="T7" fmla="*/ 104 h 104"/>
                <a:gd name="T8" fmla="*/ 44 w 48"/>
                <a:gd name="T9" fmla="*/ 104 h 104"/>
              </a:gdLst>
              <a:ahLst/>
              <a:cxnLst>
                <a:cxn ang="0">
                  <a:pos x="T0" y="T1"/>
                </a:cxn>
                <a:cxn ang="0">
                  <a:pos x="T2" y="T3"/>
                </a:cxn>
                <a:cxn ang="0">
                  <a:pos x="T4" y="T5"/>
                </a:cxn>
                <a:cxn ang="0">
                  <a:pos x="T6" y="T7"/>
                </a:cxn>
                <a:cxn ang="0">
                  <a:pos x="T8" y="T9"/>
                </a:cxn>
              </a:cxnLst>
              <a:rect l="0" t="0" r="r" b="b"/>
              <a:pathLst>
                <a:path w="48" h="104">
                  <a:moveTo>
                    <a:pt x="48" y="8"/>
                  </a:moveTo>
                  <a:cubicBezTo>
                    <a:pt x="48" y="8"/>
                    <a:pt x="44" y="0"/>
                    <a:pt x="28" y="0"/>
                  </a:cubicBezTo>
                  <a:cubicBezTo>
                    <a:pt x="13" y="0"/>
                    <a:pt x="0" y="4"/>
                    <a:pt x="0" y="20"/>
                  </a:cubicBezTo>
                  <a:cubicBezTo>
                    <a:pt x="0" y="104"/>
                    <a:pt x="0" y="104"/>
                    <a:pt x="0" y="104"/>
                  </a:cubicBezTo>
                  <a:cubicBezTo>
                    <a:pt x="44" y="104"/>
                    <a:pt x="44" y="104"/>
                    <a:pt x="44" y="104"/>
                  </a:cubicBezTo>
                </a:path>
              </a:pathLst>
            </a:custGeom>
            <a:noFill/>
            <a:ln w="15875" cap="rnd">
              <a:solidFill>
                <a:srgbClr val="000000"/>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
              <a:endParaRPr lang="zh-CN" altLang="en-US"/>
            </a:p>
          </p:txBody>
        </p:sp>
        <p:sp>
          <p:nvSpPr>
            <p:cNvPr id="39" name="Line 104"/>
            <p:cNvSpPr>
              <a:spLocks noChangeShapeType="1"/>
            </p:cNvSpPr>
            <p:nvPr/>
          </p:nvSpPr>
          <p:spPr bwMode="auto">
            <a:xfrm>
              <a:off x="5744328" y="595739"/>
              <a:ext cx="158750" cy="0"/>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sp>
          <p:nvSpPr>
            <p:cNvPr id="40" name="Line 105"/>
            <p:cNvSpPr>
              <a:spLocks noChangeShapeType="1"/>
            </p:cNvSpPr>
            <p:nvPr/>
          </p:nvSpPr>
          <p:spPr bwMode="auto">
            <a:xfrm>
              <a:off x="5744328" y="768777"/>
              <a:ext cx="65088" cy="0"/>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grpSp>
      <p:grpSp>
        <p:nvGrpSpPr>
          <p:cNvPr id="43" name="组合 42"/>
          <p:cNvGrpSpPr/>
          <p:nvPr/>
        </p:nvGrpSpPr>
        <p:grpSpPr>
          <a:xfrm>
            <a:off x="6377305" y="3392805"/>
            <a:ext cx="380365" cy="443230"/>
            <a:chOff x="8911390" y="216327"/>
            <a:chExt cx="717550" cy="846137"/>
          </a:xfrm>
        </p:grpSpPr>
        <p:sp>
          <p:nvSpPr>
            <p:cNvPr id="41" name="Freeform 110"/>
            <p:cNvSpPr/>
            <p:nvPr/>
          </p:nvSpPr>
          <p:spPr bwMode="auto">
            <a:xfrm>
              <a:off x="9163803" y="483027"/>
              <a:ext cx="227013" cy="306387"/>
            </a:xfrm>
            <a:custGeom>
              <a:avLst/>
              <a:gdLst>
                <a:gd name="T0" fmla="*/ 68 w 68"/>
                <a:gd name="T1" fmla="*/ 76 h 92"/>
                <a:gd name="T2" fmla="*/ 36 w 68"/>
                <a:gd name="T3" fmla="*/ 92 h 92"/>
                <a:gd name="T4" fmla="*/ 0 w 68"/>
                <a:gd name="T5" fmla="*/ 44 h 92"/>
                <a:gd name="T6" fmla="*/ 36 w 68"/>
                <a:gd name="T7" fmla="*/ 0 h 92"/>
                <a:gd name="T8" fmla="*/ 68 w 68"/>
                <a:gd name="T9" fmla="*/ 12 h 92"/>
              </a:gdLst>
              <a:ahLst/>
              <a:cxnLst>
                <a:cxn ang="0">
                  <a:pos x="T0" y="T1"/>
                </a:cxn>
                <a:cxn ang="0">
                  <a:pos x="T2" y="T3"/>
                </a:cxn>
                <a:cxn ang="0">
                  <a:pos x="T4" y="T5"/>
                </a:cxn>
                <a:cxn ang="0">
                  <a:pos x="T6" y="T7"/>
                </a:cxn>
                <a:cxn ang="0">
                  <a:pos x="T8" y="T9"/>
                </a:cxn>
              </a:cxnLst>
              <a:rect l="0" t="0" r="r" b="b"/>
              <a:pathLst>
                <a:path w="68" h="92">
                  <a:moveTo>
                    <a:pt x="68" y="76"/>
                  </a:moveTo>
                  <a:cubicBezTo>
                    <a:pt x="68" y="76"/>
                    <a:pt x="65" y="92"/>
                    <a:pt x="36" y="92"/>
                  </a:cubicBezTo>
                  <a:cubicBezTo>
                    <a:pt x="8" y="92"/>
                    <a:pt x="0" y="69"/>
                    <a:pt x="0" y="44"/>
                  </a:cubicBezTo>
                  <a:cubicBezTo>
                    <a:pt x="0" y="19"/>
                    <a:pt x="8" y="0"/>
                    <a:pt x="36" y="0"/>
                  </a:cubicBezTo>
                  <a:cubicBezTo>
                    <a:pt x="65" y="0"/>
                    <a:pt x="68" y="12"/>
                    <a:pt x="68" y="12"/>
                  </a:cubicBezTo>
                </a:path>
              </a:pathLst>
            </a:custGeom>
            <a:noFill/>
            <a:ln w="15875" cap="rnd">
              <a:solidFill>
                <a:srgbClr val="000000"/>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
              <a:endParaRPr lang="zh-CN" altLang="en-US"/>
            </a:p>
          </p:txBody>
        </p:sp>
        <p:sp>
          <p:nvSpPr>
            <p:cNvPr id="42" name="Line 111"/>
            <p:cNvSpPr>
              <a:spLocks noChangeShapeType="1"/>
            </p:cNvSpPr>
            <p:nvPr/>
          </p:nvSpPr>
          <p:spPr bwMode="auto">
            <a:xfrm>
              <a:off x="9109828" y="616377"/>
              <a:ext cx="200025" cy="0"/>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sp>
          <p:nvSpPr>
            <p:cNvPr id="44" name="Line 112"/>
            <p:cNvSpPr>
              <a:spLocks noChangeShapeType="1"/>
            </p:cNvSpPr>
            <p:nvPr/>
          </p:nvSpPr>
          <p:spPr bwMode="auto">
            <a:xfrm>
              <a:off x="9109828" y="668764"/>
              <a:ext cx="200025" cy="0"/>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sp>
          <p:nvSpPr>
            <p:cNvPr id="46" name="Freeform 113"/>
            <p:cNvSpPr/>
            <p:nvPr/>
          </p:nvSpPr>
          <p:spPr bwMode="auto">
            <a:xfrm>
              <a:off x="8911390" y="216327"/>
              <a:ext cx="717550" cy="846137"/>
            </a:xfrm>
            <a:custGeom>
              <a:avLst/>
              <a:gdLst>
                <a:gd name="T0" fmla="*/ 0 w 216"/>
                <a:gd name="T1" fmla="*/ 230 h 254"/>
                <a:gd name="T2" fmla="*/ 0 w 216"/>
                <a:gd name="T3" fmla="*/ 9 h 254"/>
                <a:gd name="T4" fmla="*/ 9 w 216"/>
                <a:gd name="T5" fmla="*/ 0 h 254"/>
                <a:gd name="T6" fmla="*/ 207 w 216"/>
                <a:gd name="T7" fmla="*/ 0 h 254"/>
                <a:gd name="T8" fmla="*/ 216 w 216"/>
                <a:gd name="T9" fmla="*/ 9 h 254"/>
                <a:gd name="T10" fmla="*/ 216 w 216"/>
                <a:gd name="T11" fmla="*/ 228 h 254"/>
                <a:gd name="T12" fmla="*/ 216 w 216"/>
                <a:gd name="T13" fmla="*/ 251 h 254"/>
                <a:gd name="T14" fmla="*/ 211 w 216"/>
                <a:gd name="T15" fmla="*/ 252 h 254"/>
                <a:gd name="T16" fmla="*/ 182 w 216"/>
                <a:gd name="T17" fmla="*/ 219 h 254"/>
                <a:gd name="T18" fmla="*/ 141 w 216"/>
                <a:gd name="T19" fmla="*/ 252 h 254"/>
                <a:gd name="T20" fmla="*/ 108 w 216"/>
                <a:gd name="T21" fmla="*/ 218 h 254"/>
                <a:gd name="T22" fmla="*/ 72 w 216"/>
                <a:gd name="T23" fmla="*/ 252 h 254"/>
                <a:gd name="T24" fmla="*/ 39 w 216"/>
                <a:gd name="T25" fmla="*/ 218 h 254"/>
                <a:gd name="T26" fmla="*/ 1 w 216"/>
                <a:gd name="T27" fmla="*/ 253 h 254"/>
                <a:gd name="T28" fmla="*/ 0 w 216"/>
                <a:gd name="T29" fmla="*/ 252 h 254"/>
                <a:gd name="T30" fmla="*/ 0 w 216"/>
                <a:gd name="T31" fmla="*/ 230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16" h="254">
                  <a:moveTo>
                    <a:pt x="0" y="230"/>
                  </a:moveTo>
                  <a:cubicBezTo>
                    <a:pt x="0" y="9"/>
                    <a:pt x="0" y="9"/>
                    <a:pt x="0" y="9"/>
                  </a:cubicBezTo>
                  <a:cubicBezTo>
                    <a:pt x="0" y="4"/>
                    <a:pt x="4" y="0"/>
                    <a:pt x="9" y="0"/>
                  </a:cubicBezTo>
                  <a:cubicBezTo>
                    <a:pt x="207" y="0"/>
                    <a:pt x="207" y="0"/>
                    <a:pt x="207" y="0"/>
                  </a:cubicBezTo>
                  <a:cubicBezTo>
                    <a:pt x="212" y="0"/>
                    <a:pt x="216" y="4"/>
                    <a:pt x="216" y="9"/>
                  </a:cubicBezTo>
                  <a:cubicBezTo>
                    <a:pt x="216" y="228"/>
                    <a:pt x="216" y="228"/>
                    <a:pt x="216" y="228"/>
                  </a:cubicBezTo>
                  <a:cubicBezTo>
                    <a:pt x="216" y="251"/>
                    <a:pt x="216" y="251"/>
                    <a:pt x="216" y="251"/>
                  </a:cubicBezTo>
                  <a:cubicBezTo>
                    <a:pt x="216" y="253"/>
                    <a:pt x="213" y="254"/>
                    <a:pt x="211" y="252"/>
                  </a:cubicBezTo>
                  <a:cubicBezTo>
                    <a:pt x="203" y="241"/>
                    <a:pt x="186" y="219"/>
                    <a:pt x="182" y="219"/>
                  </a:cubicBezTo>
                  <a:cubicBezTo>
                    <a:pt x="169" y="218"/>
                    <a:pt x="154" y="253"/>
                    <a:pt x="141" y="252"/>
                  </a:cubicBezTo>
                  <a:cubicBezTo>
                    <a:pt x="129" y="251"/>
                    <a:pt x="119" y="218"/>
                    <a:pt x="108" y="218"/>
                  </a:cubicBezTo>
                  <a:cubicBezTo>
                    <a:pt x="95" y="218"/>
                    <a:pt x="84" y="252"/>
                    <a:pt x="72" y="252"/>
                  </a:cubicBezTo>
                  <a:cubicBezTo>
                    <a:pt x="60" y="252"/>
                    <a:pt x="50" y="218"/>
                    <a:pt x="39" y="218"/>
                  </a:cubicBezTo>
                  <a:cubicBezTo>
                    <a:pt x="33" y="218"/>
                    <a:pt x="7" y="246"/>
                    <a:pt x="1" y="253"/>
                  </a:cubicBezTo>
                  <a:cubicBezTo>
                    <a:pt x="1" y="253"/>
                    <a:pt x="0" y="253"/>
                    <a:pt x="0" y="252"/>
                  </a:cubicBezTo>
                  <a:lnTo>
                    <a:pt x="0" y="230"/>
                  </a:lnTo>
                  <a:close/>
                </a:path>
              </a:pathLst>
            </a:custGeom>
            <a:noFill/>
            <a:ln w="15875" cap="flat">
              <a:solidFill>
                <a:srgbClr val="231F20"/>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
              <a:endParaRPr lang="zh-CN" altLang="en-US"/>
            </a:p>
          </p:txBody>
        </p:sp>
      </p:grpSp>
      <p:grpSp>
        <p:nvGrpSpPr>
          <p:cNvPr id="47" name="组合 46"/>
          <p:cNvGrpSpPr/>
          <p:nvPr/>
        </p:nvGrpSpPr>
        <p:grpSpPr>
          <a:xfrm>
            <a:off x="1845310" y="3392805"/>
            <a:ext cx="381000" cy="443230"/>
            <a:chOff x="10594140" y="219502"/>
            <a:chExt cx="719138" cy="846137"/>
          </a:xfrm>
        </p:grpSpPr>
        <p:sp>
          <p:nvSpPr>
            <p:cNvPr id="48" name="Freeform 107"/>
            <p:cNvSpPr/>
            <p:nvPr/>
          </p:nvSpPr>
          <p:spPr bwMode="auto">
            <a:xfrm>
              <a:off x="10867190" y="483027"/>
              <a:ext cx="179388" cy="266700"/>
            </a:xfrm>
            <a:custGeom>
              <a:avLst/>
              <a:gdLst>
                <a:gd name="T0" fmla="*/ 48 w 54"/>
                <a:gd name="T1" fmla="*/ 16 h 80"/>
                <a:gd name="T2" fmla="*/ 24 w 54"/>
                <a:gd name="T3" fmla="*/ 0 h 80"/>
                <a:gd name="T4" fmla="*/ 0 w 54"/>
                <a:gd name="T5" fmla="*/ 20 h 80"/>
                <a:gd name="T6" fmla="*/ 24 w 54"/>
                <a:gd name="T7" fmla="*/ 36 h 80"/>
                <a:gd name="T8" fmla="*/ 52 w 54"/>
                <a:gd name="T9" fmla="*/ 56 h 80"/>
                <a:gd name="T10" fmla="*/ 24 w 54"/>
                <a:gd name="T11" fmla="*/ 80 h 80"/>
                <a:gd name="T12" fmla="*/ 0 w 54"/>
                <a:gd name="T13" fmla="*/ 64 h 80"/>
              </a:gdLst>
              <a:ahLst/>
              <a:cxnLst>
                <a:cxn ang="0">
                  <a:pos x="T0" y="T1"/>
                </a:cxn>
                <a:cxn ang="0">
                  <a:pos x="T2" y="T3"/>
                </a:cxn>
                <a:cxn ang="0">
                  <a:pos x="T4" y="T5"/>
                </a:cxn>
                <a:cxn ang="0">
                  <a:pos x="T6" y="T7"/>
                </a:cxn>
                <a:cxn ang="0">
                  <a:pos x="T8" y="T9"/>
                </a:cxn>
                <a:cxn ang="0">
                  <a:pos x="T10" y="T11"/>
                </a:cxn>
                <a:cxn ang="0">
                  <a:pos x="T12" y="T13"/>
                </a:cxn>
              </a:cxnLst>
              <a:rect l="0" t="0" r="r" b="b"/>
              <a:pathLst>
                <a:path w="54" h="80">
                  <a:moveTo>
                    <a:pt x="48" y="16"/>
                  </a:moveTo>
                  <a:cubicBezTo>
                    <a:pt x="48" y="16"/>
                    <a:pt x="49" y="0"/>
                    <a:pt x="24" y="0"/>
                  </a:cubicBezTo>
                  <a:cubicBezTo>
                    <a:pt x="0" y="0"/>
                    <a:pt x="0" y="12"/>
                    <a:pt x="0" y="20"/>
                  </a:cubicBezTo>
                  <a:cubicBezTo>
                    <a:pt x="0" y="28"/>
                    <a:pt x="2" y="36"/>
                    <a:pt x="24" y="36"/>
                  </a:cubicBezTo>
                  <a:cubicBezTo>
                    <a:pt x="49" y="36"/>
                    <a:pt x="52" y="54"/>
                    <a:pt x="52" y="56"/>
                  </a:cubicBezTo>
                  <a:cubicBezTo>
                    <a:pt x="52" y="62"/>
                    <a:pt x="54" y="80"/>
                    <a:pt x="24" y="80"/>
                  </a:cubicBezTo>
                  <a:cubicBezTo>
                    <a:pt x="0" y="80"/>
                    <a:pt x="0" y="67"/>
                    <a:pt x="0" y="64"/>
                  </a:cubicBezTo>
                </a:path>
              </a:pathLst>
            </a:custGeom>
            <a:noFill/>
            <a:ln w="15875" cap="rnd">
              <a:solidFill>
                <a:srgbClr val="000000"/>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
              <a:endParaRPr lang="zh-CN" altLang="en-US"/>
            </a:p>
          </p:txBody>
        </p:sp>
        <p:sp>
          <p:nvSpPr>
            <p:cNvPr id="49" name="Line 108"/>
            <p:cNvSpPr>
              <a:spLocks noChangeShapeType="1"/>
            </p:cNvSpPr>
            <p:nvPr/>
          </p:nvSpPr>
          <p:spPr bwMode="auto">
            <a:xfrm>
              <a:off x="10973553" y="443339"/>
              <a:ext cx="0" cy="358775"/>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sp>
          <p:nvSpPr>
            <p:cNvPr id="50" name="Line 109"/>
            <p:cNvSpPr>
              <a:spLocks noChangeShapeType="1"/>
            </p:cNvSpPr>
            <p:nvPr/>
          </p:nvSpPr>
          <p:spPr bwMode="auto">
            <a:xfrm>
              <a:off x="10921165" y="443339"/>
              <a:ext cx="0" cy="358775"/>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sp>
          <p:nvSpPr>
            <p:cNvPr id="51" name="Freeform 114"/>
            <p:cNvSpPr/>
            <p:nvPr/>
          </p:nvSpPr>
          <p:spPr bwMode="auto">
            <a:xfrm>
              <a:off x="10594140" y="219502"/>
              <a:ext cx="719138" cy="846137"/>
            </a:xfrm>
            <a:custGeom>
              <a:avLst/>
              <a:gdLst>
                <a:gd name="T0" fmla="*/ 0 w 216"/>
                <a:gd name="T1" fmla="*/ 230 h 254"/>
                <a:gd name="T2" fmla="*/ 0 w 216"/>
                <a:gd name="T3" fmla="*/ 9 h 254"/>
                <a:gd name="T4" fmla="*/ 9 w 216"/>
                <a:gd name="T5" fmla="*/ 0 h 254"/>
                <a:gd name="T6" fmla="*/ 207 w 216"/>
                <a:gd name="T7" fmla="*/ 0 h 254"/>
                <a:gd name="T8" fmla="*/ 216 w 216"/>
                <a:gd name="T9" fmla="*/ 9 h 254"/>
                <a:gd name="T10" fmla="*/ 216 w 216"/>
                <a:gd name="T11" fmla="*/ 228 h 254"/>
                <a:gd name="T12" fmla="*/ 216 w 216"/>
                <a:gd name="T13" fmla="*/ 251 h 254"/>
                <a:gd name="T14" fmla="*/ 212 w 216"/>
                <a:gd name="T15" fmla="*/ 252 h 254"/>
                <a:gd name="T16" fmla="*/ 182 w 216"/>
                <a:gd name="T17" fmla="*/ 219 h 254"/>
                <a:gd name="T18" fmla="*/ 142 w 216"/>
                <a:gd name="T19" fmla="*/ 252 h 254"/>
                <a:gd name="T20" fmla="*/ 108 w 216"/>
                <a:gd name="T21" fmla="*/ 218 h 254"/>
                <a:gd name="T22" fmla="*/ 72 w 216"/>
                <a:gd name="T23" fmla="*/ 252 h 254"/>
                <a:gd name="T24" fmla="*/ 39 w 216"/>
                <a:gd name="T25" fmla="*/ 218 h 254"/>
                <a:gd name="T26" fmla="*/ 2 w 216"/>
                <a:gd name="T27" fmla="*/ 253 h 254"/>
                <a:gd name="T28" fmla="*/ 0 w 216"/>
                <a:gd name="T29" fmla="*/ 252 h 254"/>
                <a:gd name="T30" fmla="*/ 0 w 216"/>
                <a:gd name="T31" fmla="*/ 230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16" h="254">
                  <a:moveTo>
                    <a:pt x="0" y="230"/>
                  </a:moveTo>
                  <a:cubicBezTo>
                    <a:pt x="0" y="9"/>
                    <a:pt x="0" y="9"/>
                    <a:pt x="0" y="9"/>
                  </a:cubicBezTo>
                  <a:cubicBezTo>
                    <a:pt x="0" y="4"/>
                    <a:pt x="4" y="0"/>
                    <a:pt x="9" y="0"/>
                  </a:cubicBezTo>
                  <a:cubicBezTo>
                    <a:pt x="207" y="0"/>
                    <a:pt x="207" y="0"/>
                    <a:pt x="207" y="0"/>
                  </a:cubicBezTo>
                  <a:cubicBezTo>
                    <a:pt x="212" y="0"/>
                    <a:pt x="216" y="4"/>
                    <a:pt x="216" y="9"/>
                  </a:cubicBezTo>
                  <a:cubicBezTo>
                    <a:pt x="216" y="228"/>
                    <a:pt x="216" y="228"/>
                    <a:pt x="216" y="228"/>
                  </a:cubicBezTo>
                  <a:cubicBezTo>
                    <a:pt x="216" y="251"/>
                    <a:pt x="216" y="251"/>
                    <a:pt x="216" y="251"/>
                  </a:cubicBezTo>
                  <a:cubicBezTo>
                    <a:pt x="216" y="253"/>
                    <a:pt x="213" y="254"/>
                    <a:pt x="212" y="252"/>
                  </a:cubicBezTo>
                  <a:cubicBezTo>
                    <a:pt x="203" y="241"/>
                    <a:pt x="186" y="220"/>
                    <a:pt x="182" y="219"/>
                  </a:cubicBezTo>
                  <a:cubicBezTo>
                    <a:pt x="169" y="218"/>
                    <a:pt x="155" y="253"/>
                    <a:pt x="142" y="252"/>
                  </a:cubicBezTo>
                  <a:cubicBezTo>
                    <a:pt x="130" y="251"/>
                    <a:pt x="120" y="219"/>
                    <a:pt x="108" y="218"/>
                  </a:cubicBezTo>
                  <a:cubicBezTo>
                    <a:pt x="96" y="218"/>
                    <a:pt x="85" y="253"/>
                    <a:pt x="72" y="252"/>
                  </a:cubicBezTo>
                  <a:cubicBezTo>
                    <a:pt x="60" y="252"/>
                    <a:pt x="51" y="219"/>
                    <a:pt x="39" y="218"/>
                  </a:cubicBezTo>
                  <a:cubicBezTo>
                    <a:pt x="34" y="218"/>
                    <a:pt x="8" y="246"/>
                    <a:pt x="2" y="253"/>
                  </a:cubicBezTo>
                  <a:cubicBezTo>
                    <a:pt x="1" y="253"/>
                    <a:pt x="0" y="253"/>
                    <a:pt x="0" y="252"/>
                  </a:cubicBezTo>
                  <a:lnTo>
                    <a:pt x="0" y="230"/>
                  </a:lnTo>
                  <a:close/>
                </a:path>
              </a:pathLst>
            </a:custGeom>
            <a:noFill/>
            <a:ln w="15875" cap="flat">
              <a:solidFill>
                <a:srgbClr val="231F20"/>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
              <a:endParaRPr lang="zh-CN" altLang="en-US"/>
            </a:p>
          </p:txBody>
        </p:sp>
      </p:grpSp>
      <p:grpSp>
        <p:nvGrpSpPr>
          <p:cNvPr id="52" name="组合 51"/>
          <p:cNvGrpSpPr/>
          <p:nvPr/>
        </p:nvGrpSpPr>
        <p:grpSpPr>
          <a:xfrm>
            <a:off x="1807210" y="5150485"/>
            <a:ext cx="381000" cy="443230"/>
            <a:chOff x="7233403" y="222677"/>
            <a:chExt cx="719138" cy="846137"/>
          </a:xfrm>
        </p:grpSpPr>
        <p:sp>
          <p:nvSpPr>
            <p:cNvPr id="53" name="Freeform 106"/>
            <p:cNvSpPr/>
            <p:nvPr/>
          </p:nvSpPr>
          <p:spPr bwMode="auto">
            <a:xfrm>
              <a:off x="7233403" y="222677"/>
              <a:ext cx="719138" cy="846137"/>
            </a:xfrm>
            <a:custGeom>
              <a:avLst/>
              <a:gdLst>
                <a:gd name="T0" fmla="*/ 0 w 216"/>
                <a:gd name="T1" fmla="*/ 230 h 254"/>
                <a:gd name="T2" fmla="*/ 0 w 216"/>
                <a:gd name="T3" fmla="*/ 9 h 254"/>
                <a:gd name="T4" fmla="*/ 9 w 216"/>
                <a:gd name="T5" fmla="*/ 0 h 254"/>
                <a:gd name="T6" fmla="*/ 207 w 216"/>
                <a:gd name="T7" fmla="*/ 0 h 254"/>
                <a:gd name="T8" fmla="*/ 216 w 216"/>
                <a:gd name="T9" fmla="*/ 9 h 254"/>
                <a:gd name="T10" fmla="*/ 216 w 216"/>
                <a:gd name="T11" fmla="*/ 228 h 254"/>
                <a:gd name="T12" fmla="*/ 216 w 216"/>
                <a:gd name="T13" fmla="*/ 250 h 254"/>
                <a:gd name="T14" fmla="*/ 211 w 216"/>
                <a:gd name="T15" fmla="*/ 252 h 254"/>
                <a:gd name="T16" fmla="*/ 182 w 216"/>
                <a:gd name="T17" fmla="*/ 219 h 254"/>
                <a:gd name="T18" fmla="*/ 141 w 216"/>
                <a:gd name="T19" fmla="*/ 252 h 254"/>
                <a:gd name="T20" fmla="*/ 108 w 216"/>
                <a:gd name="T21" fmla="*/ 218 h 254"/>
                <a:gd name="T22" fmla="*/ 72 w 216"/>
                <a:gd name="T23" fmla="*/ 252 h 254"/>
                <a:gd name="T24" fmla="*/ 39 w 216"/>
                <a:gd name="T25" fmla="*/ 218 h 254"/>
                <a:gd name="T26" fmla="*/ 1 w 216"/>
                <a:gd name="T27" fmla="*/ 252 h 254"/>
                <a:gd name="T28" fmla="*/ 0 w 216"/>
                <a:gd name="T29" fmla="*/ 252 h 254"/>
                <a:gd name="T30" fmla="*/ 0 w 216"/>
                <a:gd name="T31" fmla="*/ 230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16" h="254">
                  <a:moveTo>
                    <a:pt x="0" y="230"/>
                  </a:moveTo>
                  <a:cubicBezTo>
                    <a:pt x="0" y="9"/>
                    <a:pt x="0" y="9"/>
                    <a:pt x="0" y="9"/>
                  </a:cubicBezTo>
                  <a:cubicBezTo>
                    <a:pt x="0" y="4"/>
                    <a:pt x="4" y="0"/>
                    <a:pt x="9" y="0"/>
                  </a:cubicBezTo>
                  <a:cubicBezTo>
                    <a:pt x="207" y="0"/>
                    <a:pt x="207" y="0"/>
                    <a:pt x="207" y="0"/>
                  </a:cubicBezTo>
                  <a:cubicBezTo>
                    <a:pt x="212" y="0"/>
                    <a:pt x="216" y="4"/>
                    <a:pt x="216" y="9"/>
                  </a:cubicBezTo>
                  <a:cubicBezTo>
                    <a:pt x="216" y="228"/>
                    <a:pt x="216" y="228"/>
                    <a:pt x="216" y="228"/>
                  </a:cubicBezTo>
                  <a:cubicBezTo>
                    <a:pt x="216" y="250"/>
                    <a:pt x="216" y="250"/>
                    <a:pt x="216" y="250"/>
                  </a:cubicBezTo>
                  <a:cubicBezTo>
                    <a:pt x="216" y="253"/>
                    <a:pt x="213" y="254"/>
                    <a:pt x="211" y="252"/>
                  </a:cubicBezTo>
                  <a:cubicBezTo>
                    <a:pt x="203" y="241"/>
                    <a:pt x="186" y="219"/>
                    <a:pt x="182" y="219"/>
                  </a:cubicBezTo>
                  <a:cubicBezTo>
                    <a:pt x="169" y="218"/>
                    <a:pt x="154" y="252"/>
                    <a:pt x="141" y="252"/>
                  </a:cubicBezTo>
                  <a:cubicBezTo>
                    <a:pt x="129" y="251"/>
                    <a:pt x="120" y="218"/>
                    <a:pt x="108" y="218"/>
                  </a:cubicBezTo>
                  <a:cubicBezTo>
                    <a:pt x="96" y="218"/>
                    <a:pt x="84" y="252"/>
                    <a:pt x="72" y="252"/>
                  </a:cubicBezTo>
                  <a:cubicBezTo>
                    <a:pt x="60" y="252"/>
                    <a:pt x="51" y="218"/>
                    <a:pt x="39" y="218"/>
                  </a:cubicBezTo>
                  <a:cubicBezTo>
                    <a:pt x="33" y="218"/>
                    <a:pt x="8" y="246"/>
                    <a:pt x="1" y="252"/>
                  </a:cubicBezTo>
                  <a:cubicBezTo>
                    <a:pt x="1" y="253"/>
                    <a:pt x="0" y="253"/>
                    <a:pt x="0" y="252"/>
                  </a:cubicBezTo>
                  <a:lnTo>
                    <a:pt x="0" y="230"/>
                  </a:lnTo>
                  <a:close/>
                </a:path>
              </a:pathLst>
            </a:custGeom>
            <a:noFill/>
            <a:ln w="15875" cap="flat">
              <a:solidFill>
                <a:srgbClr val="231F20"/>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
              <a:endParaRPr lang="zh-CN" altLang="en-US"/>
            </a:p>
          </p:txBody>
        </p:sp>
        <p:sp>
          <p:nvSpPr>
            <p:cNvPr id="54" name="Freeform 115"/>
            <p:cNvSpPr/>
            <p:nvPr/>
          </p:nvSpPr>
          <p:spPr bwMode="auto">
            <a:xfrm>
              <a:off x="7460415" y="495727"/>
              <a:ext cx="133350" cy="346075"/>
            </a:xfrm>
            <a:custGeom>
              <a:avLst/>
              <a:gdLst>
                <a:gd name="T0" fmla="*/ 0 w 84"/>
                <a:gd name="T1" fmla="*/ 0 h 218"/>
                <a:gd name="T2" fmla="*/ 84 w 84"/>
                <a:gd name="T3" fmla="*/ 118 h 218"/>
                <a:gd name="T4" fmla="*/ 84 w 84"/>
                <a:gd name="T5" fmla="*/ 218 h 218"/>
              </a:gdLst>
              <a:ahLst/>
              <a:cxnLst>
                <a:cxn ang="0">
                  <a:pos x="T0" y="T1"/>
                </a:cxn>
                <a:cxn ang="0">
                  <a:pos x="T2" y="T3"/>
                </a:cxn>
                <a:cxn ang="0">
                  <a:pos x="T4" y="T5"/>
                </a:cxn>
              </a:cxnLst>
              <a:rect l="0" t="0" r="r" b="b"/>
              <a:pathLst>
                <a:path w="84" h="218">
                  <a:moveTo>
                    <a:pt x="0" y="0"/>
                  </a:moveTo>
                  <a:lnTo>
                    <a:pt x="84" y="118"/>
                  </a:lnTo>
                  <a:lnTo>
                    <a:pt x="84" y="218"/>
                  </a:lnTo>
                </a:path>
              </a:pathLst>
            </a:custGeom>
            <a:noFill/>
            <a:ln w="15875" cap="rnd">
              <a:solidFill>
                <a:srgbClr val="000000"/>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
              <a:endParaRPr lang="zh-CN" altLang="en-US"/>
            </a:p>
          </p:txBody>
        </p:sp>
        <p:sp>
          <p:nvSpPr>
            <p:cNvPr id="55" name="Line 116"/>
            <p:cNvSpPr>
              <a:spLocks noChangeShapeType="1"/>
            </p:cNvSpPr>
            <p:nvPr/>
          </p:nvSpPr>
          <p:spPr bwMode="auto">
            <a:xfrm flipH="1">
              <a:off x="7593765" y="495727"/>
              <a:ext cx="133350" cy="187325"/>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sp>
          <p:nvSpPr>
            <p:cNvPr id="56" name="Line 117"/>
            <p:cNvSpPr>
              <a:spLocks noChangeShapeType="1"/>
            </p:cNvSpPr>
            <p:nvPr/>
          </p:nvSpPr>
          <p:spPr bwMode="auto">
            <a:xfrm>
              <a:off x="7473115" y="708452"/>
              <a:ext cx="239713" cy="0"/>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sp>
          <p:nvSpPr>
            <p:cNvPr id="57" name="Line 118"/>
            <p:cNvSpPr>
              <a:spLocks noChangeShapeType="1"/>
            </p:cNvSpPr>
            <p:nvPr/>
          </p:nvSpPr>
          <p:spPr bwMode="auto">
            <a:xfrm>
              <a:off x="7620753" y="643364"/>
              <a:ext cx="92075" cy="0"/>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sp>
          <p:nvSpPr>
            <p:cNvPr id="58" name="Line 119"/>
            <p:cNvSpPr>
              <a:spLocks noChangeShapeType="1"/>
            </p:cNvSpPr>
            <p:nvPr/>
          </p:nvSpPr>
          <p:spPr bwMode="auto">
            <a:xfrm>
              <a:off x="7473115" y="643364"/>
              <a:ext cx="93663" cy="0"/>
            </a:xfrm>
            <a:prstGeom prst="line">
              <a:avLst/>
            </a:prstGeom>
            <a:noFill/>
            <a:ln w="15875" cap="rnd">
              <a:solidFill>
                <a:srgbClr val="000000"/>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
              <a:endParaRPr lang="zh-CN" altLang="en-US"/>
            </a:p>
          </p:txBody>
        </p:sp>
      </p:gr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a:off x="701633" y="462451"/>
            <a:ext cx="5278755" cy="583565"/>
          </a:xfrm>
          <a:prstGeom prst="rect">
            <a:avLst/>
          </a:prstGeom>
        </p:spPr>
        <p:txBody>
          <a:bodyPr wrap="none">
            <a:spAutoFit/>
          </a:bodyPr>
          <a:lstStyle/>
          <a:p>
            <a:pPr algn="l"/>
            <a:r>
              <a:rPr lang="en-US" altLang="zh-CN" sz="3200" dirty="0">
                <a:solidFill>
                  <a:schemeClr val="bg2">
                    <a:lumMod val="25000"/>
                  </a:schemeClr>
                </a:solidFill>
                <a:latin typeface="+mj-ea"/>
                <a:ea typeface="+mj-ea"/>
                <a:sym typeface="+mn-ea"/>
              </a:rPr>
              <a:t>T</a:t>
            </a:r>
            <a:r>
              <a:rPr lang="zh-CN" altLang="en-US" sz="3200" dirty="0">
                <a:solidFill>
                  <a:schemeClr val="bg2">
                    <a:lumMod val="25000"/>
                  </a:schemeClr>
                </a:solidFill>
                <a:latin typeface="+mj-ea"/>
                <a:ea typeface="+mj-ea"/>
                <a:sym typeface="+mn-ea"/>
              </a:rPr>
              <a:t>he judgment of interests.</a:t>
            </a:r>
            <a:endParaRPr lang="en-US" altLang="zh-CN" sz="3200" b="1" dirty="0">
              <a:solidFill>
                <a:schemeClr val="bg2">
                  <a:lumMod val="25000"/>
                </a:schemeClr>
              </a:solidFill>
              <a:latin typeface="+mn-ea"/>
            </a:endParaRPr>
          </a:p>
        </p:txBody>
      </p:sp>
      <p:cxnSp>
        <p:nvCxnSpPr>
          <p:cNvPr id="17" name="直接连接符 16"/>
          <p:cNvCxnSpPr/>
          <p:nvPr/>
        </p:nvCxnSpPr>
        <p:spPr>
          <a:xfrm>
            <a:off x="831116" y="1059101"/>
            <a:ext cx="688769" cy="0"/>
          </a:xfrm>
          <a:prstGeom prst="line">
            <a:avLst/>
          </a:prstGeom>
          <a:ln w="19050">
            <a:solidFill>
              <a:schemeClr val="accent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317625" y="2724150"/>
            <a:ext cx="9556750" cy="1060450"/>
          </a:xfrm>
          <a:prstGeom prst="rect">
            <a:avLst/>
          </a:prstGeom>
        </p:spPr>
        <p:txBody>
          <a:bodyPr wrap="square">
            <a:spAutoFit/>
          </a:bodyPr>
          <a:lstStyle/>
          <a:p>
            <a:pPr algn="ctr">
              <a:lnSpc>
                <a:spcPct val="150000"/>
              </a:lnSpc>
            </a:pPr>
            <a:r>
              <a:rPr sz="1400" dirty="0">
                <a:solidFill>
                  <a:schemeClr val="bg2">
                    <a:lumMod val="25000"/>
                  </a:schemeClr>
                </a:solidFill>
                <a:latin typeface="+mj-ea"/>
                <a:ea typeface="+mj-ea"/>
              </a:rPr>
              <a:t>So far, BP's change management has clearly worked. Change management during the pandemic helped it retain its market value, and change management during the Russia-Ukraine conflict helped it achieve its highest profit in 114 years in 2022.</a:t>
            </a:r>
            <a:endParaRPr sz="1400" dirty="0">
              <a:solidFill>
                <a:schemeClr val="bg2">
                  <a:lumMod val="25000"/>
                </a:schemeClr>
              </a:solidFill>
              <a:latin typeface="+mj-ea"/>
              <a:ea typeface="+mj-ea"/>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等腰三角形 4"/>
          <p:cNvSpPr/>
          <p:nvPr/>
        </p:nvSpPr>
        <p:spPr>
          <a:xfrm rot="10800000">
            <a:off x="2161310" y="-5"/>
            <a:ext cx="7841672" cy="3283529"/>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75000"/>
                  <a:lumOff val="25000"/>
                </a:schemeClr>
              </a:solidFill>
            </a:endParaRPr>
          </a:p>
        </p:txBody>
      </p:sp>
      <p:sp>
        <p:nvSpPr>
          <p:cNvPr id="6" name="文本框 5"/>
          <p:cNvSpPr txBox="1"/>
          <p:nvPr/>
        </p:nvSpPr>
        <p:spPr>
          <a:xfrm>
            <a:off x="4735735" y="1374013"/>
            <a:ext cx="2690676" cy="707886"/>
          </a:xfrm>
          <a:prstGeom prst="rect">
            <a:avLst/>
          </a:prstGeom>
          <a:noFill/>
        </p:spPr>
        <p:txBody>
          <a:bodyPr wrap="square" rtlCol="0">
            <a:spAutoFit/>
          </a:bodyPr>
          <a:lstStyle/>
          <a:p>
            <a:pPr algn="dist"/>
            <a:r>
              <a:rPr lang="en-US" altLang="zh-CN" sz="4000" dirty="0">
                <a:solidFill>
                  <a:schemeClr val="bg1"/>
                </a:solidFill>
              </a:rPr>
              <a:t>PART THREE</a:t>
            </a:r>
            <a:endParaRPr lang="zh-CN" altLang="en-US" sz="4000" dirty="0">
              <a:solidFill>
                <a:schemeClr val="bg1"/>
              </a:solidFill>
            </a:endParaRPr>
          </a:p>
        </p:txBody>
      </p:sp>
      <p:cxnSp>
        <p:nvCxnSpPr>
          <p:cNvPr id="8" name="直接连接符 7"/>
          <p:cNvCxnSpPr/>
          <p:nvPr/>
        </p:nvCxnSpPr>
        <p:spPr>
          <a:xfrm>
            <a:off x="5389418" y="2095754"/>
            <a:ext cx="1399309"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9" name="文本框 8"/>
          <p:cNvSpPr txBox="1"/>
          <p:nvPr/>
        </p:nvSpPr>
        <p:spPr>
          <a:xfrm>
            <a:off x="5722452" y="2247916"/>
            <a:ext cx="609076" cy="523220"/>
          </a:xfrm>
          <a:prstGeom prst="rect">
            <a:avLst/>
          </a:prstGeom>
          <a:noFill/>
        </p:spPr>
        <p:txBody>
          <a:bodyPr wrap="square" rtlCol="0">
            <a:spAutoFit/>
          </a:bodyPr>
          <a:lstStyle/>
          <a:p>
            <a:pPr algn="dist"/>
            <a:r>
              <a:rPr lang="en-US" altLang="zh-CN" sz="2800" b="1" dirty="0">
                <a:solidFill>
                  <a:schemeClr val="bg1"/>
                </a:solidFill>
                <a:latin typeface="+mn-ea"/>
              </a:rPr>
              <a:t>03</a:t>
            </a:r>
            <a:endParaRPr lang="zh-CN" altLang="en-US" sz="2800" b="1" dirty="0">
              <a:solidFill>
                <a:schemeClr val="bg1"/>
              </a:solidFill>
              <a:latin typeface="+mn-ea"/>
            </a:endParaRPr>
          </a:p>
        </p:txBody>
      </p:sp>
      <p:sp>
        <p:nvSpPr>
          <p:cNvPr id="10" name="等腰三角形 9"/>
          <p:cNvSpPr/>
          <p:nvPr/>
        </p:nvSpPr>
        <p:spPr>
          <a:xfrm rot="10800000">
            <a:off x="6033057" y="2870642"/>
            <a:ext cx="112687" cy="114045"/>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 name="组合 1"/>
          <p:cNvGrpSpPr/>
          <p:nvPr/>
        </p:nvGrpSpPr>
        <p:grpSpPr>
          <a:xfrm>
            <a:off x="2037807" y="0"/>
            <a:ext cx="8130873" cy="3420932"/>
            <a:chOff x="2037807" y="0"/>
            <a:chExt cx="8130873" cy="3420932"/>
          </a:xfrm>
        </p:grpSpPr>
        <p:cxnSp>
          <p:nvCxnSpPr>
            <p:cNvPr id="11" name="直接连接符 10"/>
            <p:cNvCxnSpPr/>
            <p:nvPr/>
          </p:nvCxnSpPr>
          <p:spPr>
            <a:xfrm flipH="1" flipV="1">
              <a:off x="2037807" y="1"/>
              <a:ext cx="4056400" cy="3420931"/>
            </a:xfrm>
            <a:prstGeom prst="line">
              <a:avLst/>
            </a:prstGeom>
            <a:ln w="12700">
              <a:solidFill>
                <a:schemeClr val="accent1">
                  <a:lumMod val="50000"/>
                  <a:lumOff val="50000"/>
                  <a:alpha val="15000"/>
                </a:schemeClr>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flipH="1">
              <a:off x="6094207" y="0"/>
              <a:ext cx="4074473" cy="3420932"/>
            </a:xfrm>
            <a:prstGeom prst="line">
              <a:avLst/>
            </a:prstGeom>
            <a:ln w="12700">
              <a:solidFill>
                <a:schemeClr val="accent1">
                  <a:lumMod val="50000"/>
                  <a:lumOff val="50000"/>
                  <a:alpha val="15000"/>
                </a:schemeClr>
              </a:solidFil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1872110" y="0"/>
            <a:ext cx="8434419" cy="3563377"/>
            <a:chOff x="1872110" y="0"/>
            <a:chExt cx="8434419" cy="3563377"/>
          </a:xfrm>
        </p:grpSpPr>
        <p:cxnSp>
          <p:nvCxnSpPr>
            <p:cNvPr id="18" name="直接连接符 17"/>
            <p:cNvCxnSpPr/>
            <p:nvPr/>
          </p:nvCxnSpPr>
          <p:spPr>
            <a:xfrm flipH="1" flipV="1">
              <a:off x="1872110" y="0"/>
              <a:ext cx="4222097" cy="3563377"/>
            </a:xfrm>
            <a:prstGeom prst="line">
              <a:avLst/>
            </a:prstGeom>
            <a:ln w="12700">
              <a:solidFill>
                <a:schemeClr val="accent1">
                  <a:lumMod val="50000"/>
                  <a:lumOff val="50000"/>
                  <a:alpha val="15000"/>
                </a:schemeClr>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flipH="1">
              <a:off x="6094207" y="0"/>
              <a:ext cx="4212322" cy="3563377"/>
            </a:xfrm>
            <a:prstGeom prst="line">
              <a:avLst/>
            </a:prstGeom>
            <a:ln w="12700">
              <a:solidFill>
                <a:schemeClr val="accent1">
                  <a:lumMod val="50000"/>
                  <a:lumOff val="50000"/>
                  <a:alpha val="15000"/>
                </a:schemeClr>
              </a:solidFill>
            </a:ln>
          </p:spPr>
          <p:style>
            <a:lnRef idx="1">
              <a:schemeClr val="accent1"/>
            </a:lnRef>
            <a:fillRef idx="0">
              <a:schemeClr val="accent1"/>
            </a:fillRef>
            <a:effectRef idx="0">
              <a:schemeClr val="accent1"/>
            </a:effectRef>
            <a:fontRef idx="minor">
              <a:schemeClr val="tx1"/>
            </a:fontRef>
          </p:style>
        </p:cxnSp>
      </p:grpSp>
      <p:sp>
        <p:nvSpPr>
          <p:cNvPr id="25" name="等腰三角形 5"/>
          <p:cNvSpPr/>
          <p:nvPr/>
        </p:nvSpPr>
        <p:spPr>
          <a:xfrm rot="10800000">
            <a:off x="10100828" y="3968033"/>
            <a:ext cx="1959263" cy="4719783"/>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Lst>
            <a:ahLst/>
            <a:cxnLst>
              <a:cxn ang="0">
                <a:pos x="connsiteX0-1" y="connsiteY0-2"/>
              </a:cxn>
              <a:cxn ang="0">
                <a:pos x="connsiteX1-3" y="connsiteY1-4"/>
              </a:cxn>
              <a:cxn ang="0">
                <a:pos x="connsiteX2-5" y="connsiteY2-6"/>
              </a:cxn>
              <a:cxn ang="0">
                <a:pos x="connsiteX3-7" y="connsiteY3-8"/>
              </a:cxn>
            </a:cxnLst>
            <a:rect l="l" t="t" r="r" b="b"/>
            <a:pathLst>
              <a:path w="1959263" h="4719783">
                <a:moveTo>
                  <a:pt x="0" y="4719783"/>
                </a:moveTo>
                <a:lnTo>
                  <a:pt x="1959263" y="3713019"/>
                </a:lnTo>
                <a:lnTo>
                  <a:pt x="1127991" y="0"/>
                </a:lnTo>
                <a:lnTo>
                  <a:pt x="0" y="4719783"/>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26" name="等腰三角形 5"/>
          <p:cNvSpPr/>
          <p:nvPr/>
        </p:nvSpPr>
        <p:spPr>
          <a:xfrm rot="10800000">
            <a:off x="227422" y="1131022"/>
            <a:ext cx="3356758" cy="4095668"/>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 name="connsiteX0-57" fmla="*/ 0 w 885205"/>
              <a:gd name="connsiteY0-58" fmla="*/ 6359897 h 6359897"/>
              <a:gd name="connsiteX1-59" fmla="*/ 885205 w 885205"/>
              <a:gd name="connsiteY1-60" fmla="*/ 3713019 h 6359897"/>
              <a:gd name="connsiteX2-61" fmla="*/ 53933 w 885205"/>
              <a:gd name="connsiteY2-62" fmla="*/ 0 h 6359897"/>
              <a:gd name="connsiteX3-63" fmla="*/ 0 w 885205"/>
              <a:gd name="connsiteY3-64" fmla="*/ 6359897 h 6359897"/>
              <a:gd name="connsiteX0-65" fmla="*/ 2776353 w 3661558"/>
              <a:gd name="connsiteY0-66" fmla="*/ 4095668 h 4095668"/>
              <a:gd name="connsiteX1-67" fmla="*/ 3661558 w 3661558"/>
              <a:gd name="connsiteY1-68" fmla="*/ 1448790 h 4095668"/>
              <a:gd name="connsiteX2-69" fmla="*/ 0 w 3661558"/>
              <a:gd name="connsiteY2-70" fmla="*/ 0 h 4095668"/>
              <a:gd name="connsiteX3-71" fmla="*/ 2776353 w 3661558"/>
              <a:gd name="connsiteY3-72" fmla="*/ 4095668 h 4095668"/>
              <a:gd name="connsiteX0-73" fmla="*/ 2776353 w 2993901"/>
              <a:gd name="connsiteY0-74" fmla="*/ 4095668 h 4095668"/>
              <a:gd name="connsiteX1-75" fmla="*/ 2993901 w 2993901"/>
              <a:gd name="connsiteY1-76" fmla="*/ 2305133 h 4095668"/>
              <a:gd name="connsiteX2-77" fmla="*/ 0 w 2993901"/>
              <a:gd name="connsiteY2-78" fmla="*/ 0 h 4095668"/>
              <a:gd name="connsiteX3-79" fmla="*/ 2776353 w 2993901"/>
              <a:gd name="connsiteY3-80" fmla="*/ 4095668 h 4095668"/>
              <a:gd name="connsiteX0-81" fmla="*/ 2776353 w 3356758"/>
              <a:gd name="connsiteY0-82" fmla="*/ 4095668 h 4095668"/>
              <a:gd name="connsiteX1-83" fmla="*/ 3356758 w 3356758"/>
              <a:gd name="connsiteY1-84" fmla="*/ 1971304 h 4095668"/>
              <a:gd name="connsiteX2-85" fmla="*/ 0 w 3356758"/>
              <a:gd name="connsiteY2-86" fmla="*/ 0 h 4095668"/>
              <a:gd name="connsiteX3-87" fmla="*/ 2776353 w 3356758"/>
              <a:gd name="connsiteY3-88" fmla="*/ 4095668 h 4095668"/>
            </a:gdLst>
            <a:ahLst/>
            <a:cxnLst>
              <a:cxn ang="0">
                <a:pos x="connsiteX0-1" y="connsiteY0-2"/>
              </a:cxn>
              <a:cxn ang="0">
                <a:pos x="connsiteX1-3" y="connsiteY1-4"/>
              </a:cxn>
              <a:cxn ang="0">
                <a:pos x="connsiteX2-5" y="connsiteY2-6"/>
              </a:cxn>
              <a:cxn ang="0">
                <a:pos x="connsiteX3-7" y="connsiteY3-8"/>
              </a:cxn>
            </a:cxnLst>
            <a:rect l="l" t="t" r="r" b="b"/>
            <a:pathLst>
              <a:path w="3356758" h="4095668">
                <a:moveTo>
                  <a:pt x="2776353" y="4095668"/>
                </a:moveTo>
                <a:lnTo>
                  <a:pt x="3356758" y="1971304"/>
                </a:lnTo>
                <a:lnTo>
                  <a:pt x="0" y="0"/>
                </a:lnTo>
                <a:lnTo>
                  <a:pt x="2776353" y="4095668"/>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27" name="等腰三角形 5"/>
          <p:cNvSpPr/>
          <p:nvPr/>
        </p:nvSpPr>
        <p:spPr>
          <a:xfrm rot="10800000">
            <a:off x="3841727" y="4355375"/>
            <a:ext cx="1113475" cy="1062182"/>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 name="connsiteX0-57" fmla="*/ 0 w 885205"/>
              <a:gd name="connsiteY0-58" fmla="*/ 6359897 h 6359897"/>
              <a:gd name="connsiteX1-59" fmla="*/ 885205 w 885205"/>
              <a:gd name="connsiteY1-60" fmla="*/ 3713019 h 6359897"/>
              <a:gd name="connsiteX2-61" fmla="*/ 53933 w 885205"/>
              <a:gd name="connsiteY2-62" fmla="*/ 0 h 6359897"/>
              <a:gd name="connsiteX3-63" fmla="*/ 0 w 885205"/>
              <a:gd name="connsiteY3-64" fmla="*/ 6359897 h 6359897"/>
              <a:gd name="connsiteX0-65" fmla="*/ 2776353 w 3661558"/>
              <a:gd name="connsiteY0-66" fmla="*/ 4095668 h 4095668"/>
              <a:gd name="connsiteX1-67" fmla="*/ 3661558 w 3661558"/>
              <a:gd name="connsiteY1-68" fmla="*/ 1448790 h 4095668"/>
              <a:gd name="connsiteX2-69" fmla="*/ 0 w 3661558"/>
              <a:gd name="connsiteY2-70" fmla="*/ 0 h 4095668"/>
              <a:gd name="connsiteX3-71" fmla="*/ 2776353 w 3661558"/>
              <a:gd name="connsiteY3-72" fmla="*/ 4095668 h 4095668"/>
              <a:gd name="connsiteX0-73" fmla="*/ 2776353 w 2993901"/>
              <a:gd name="connsiteY0-74" fmla="*/ 4095668 h 4095668"/>
              <a:gd name="connsiteX1-75" fmla="*/ 2993901 w 2993901"/>
              <a:gd name="connsiteY1-76" fmla="*/ 2305133 h 4095668"/>
              <a:gd name="connsiteX2-77" fmla="*/ 0 w 2993901"/>
              <a:gd name="connsiteY2-78" fmla="*/ 0 h 4095668"/>
              <a:gd name="connsiteX3-79" fmla="*/ 2776353 w 2993901"/>
              <a:gd name="connsiteY3-80" fmla="*/ 4095668 h 4095668"/>
              <a:gd name="connsiteX0-81" fmla="*/ 2776353 w 3356758"/>
              <a:gd name="connsiteY0-82" fmla="*/ 4095668 h 4095668"/>
              <a:gd name="connsiteX1-83" fmla="*/ 3356758 w 3356758"/>
              <a:gd name="connsiteY1-84" fmla="*/ 1971304 h 4095668"/>
              <a:gd name="connsiteX2-85" fmla="*/ 0 w 3356758"/>
              <a:gd name="connsiteY2-86" fmla="*/ 0 h 4095668"/>
              <a:gd name="connsiteX3-87" fmla="*/ 2776353 w 3356758"/>
              <a:gd name="connsiteY3-88" fmla="*/ 4095668 h 4095668"/>
              <a:gd name="connsiteX0-89" fmla="*/ 0 w 1113475"/>
              <a:gd name="connsiteY0-90" fmla="*/ 2124364 h 2426525"/>
              <a:gd name="connsiteX1-91" fmla="*/ 580405 w 1113475"/>
              <a:gd name="connsiteY1-92" fmla="*/ 0 h 2426525"/>
              <a:gd name="connsiteX2-93" fmla="*/ 1113475 w 1113475"/>
              <a:gd name="connsiteY2-94" fmla="*/ 2426525 h 2426525"/>
              <a:gd name="connsiteX3-95" fmla="*/ 0 w 1113475"/>
              <a:gd name="connsiteY3-96" fmla="*/ 2124364 h 2426525"/>
              <a:gd name="connsiteX0-97" fmla="*/ 0 w 1113475"/>
              <a:gd name="connsiteY0-98" fmla="*/ 760021 h 1062182"/>
              <a:gd name="connsiteX1-99" fmla="*/ 28862 w 1113475"/>
              <a:gd name="connsiteY1-100" fmla="*/ 0 h 1062182"/>
              <a:gd name="connsiteX2-101" fmla="*/ 1113475 w 1113475"/>
              <a:gd name="connsiteY2-102" fmla="*/ 1062182 h 1062182"/>
              <a:gd name="connsiteX3-103" fmla="*/ 0 w 1113475"/>
              <a:gd name="connsiteY3-104" fmla="*/ 760021 h 1062182"/>
            </a:gdLst>
            <a:ahLst/>
            <a:cxnLst>
              <a:cxn ang="0">
                <a:pos x="connsiteX0-1" y="connsiteY0-2"/>
              </a:cxn>
              <a:cxn ang="0">
                <a:pos x="connsiteX1-3" y="connsiteY1-4"/>
              </a:cxn>
              <a:cxn ang="0">
                <a:pos x="connsiteX2-5" y="connsiteY2-6"/>
              </a:cxn>
              <a:cxn ang="0">
                <a:pos x="connsiteX3-7" y="connsiteY3-8"/>
              </a:cxn>
            </a:cxnLst>
            <a:rect l="l" t="t" r="r" b="b"/>
            <a:pathLst>
              <a:path w="1113475" h="1062182">
                <a:moveTo>
                  <a:pt x="0" y="760021"/>
                </a:moveTo>
                <a:lnTo>
                  <a:pt x="28862" y="0"/>
                </a:lnTo>
                <a:lnTo>
                  <a:pt x="1113475" y="1062182"/>
                </a:lnTo>
                <a:lnTo>
                  <a:pt x="0" y="760021"/>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2">
                  <a:lumMod val="25000"/>
                </a:schemeClr>
              </a:solidFill>
            </a:endParaRPr>
          </a:p>
        </p:txBody>
      </p:sp>
      <p:sp>
        <p:nvSpPr>
          <p:cNvPr id="28" name="矩形 27"/>
          <p:cNvSpPr/>
          <p:nvPr/>
        </p:nvSpPr>
        <p:spPr>
          <a:xfrm>
            <a:off x="4997080" y="3606999"/>
            <a:ext cx="2198370" cy="583565"/>
          </a:xfrm>
          <a:prstGeom prst="rect">
            <a:avLst/>
          </a:prstGeom>
        </p:spPr>
        <p:txBody>
          <a:bodyPr wrap="none">
            <a:spAutoFit/>
          </a:bodyPr>
          <a:lstStyle/>
          <a:p>
            <a:pPr algn="l"/>
            <a:r>
              <a:rPr lang="en-US" altLang="zh-CN" sz="3200" dirty="0">
                <a:solidFill>
                  <a:schemeClr val="bg2">
                    <a:lumMod val="25000"/>
                  </a:schemeClr>
                </a:solidFill>
                <a:latin typeface="+mn-ea"/>
                <a:sym typeface="+mn-ea"/>
              </a:rPr>
              <a:t>Conclusion</a:t>
            </a:r>
            <a:endParaRPr lang="zh-CN" altLang="en-US" sz="3200" b="1" dirty="0">
              <a:solidFill>
                <a:schemeClr val="bg2">
                  <a:lumMod val="25000"/>
                </a:schemeClr>
              </a:solidFill>
              <a:latin typeface="+mn-ea"/>
            </a:endParaRPr>
          </a:p>
        </p:txBody>
      </p:sp>
      <p:sp>
        <p:nvSpPr>
          <p:cNvPr id="29" name="矩形 28"/>
          <p:cNvSpPr/>
          <p:nvPr/>
        </p:nvSpPr>
        <p:spPr>
          <a:xfrm>
            <a:off x="2586317" y="4178534"/>
            <a:ext cx="7020054" cy="370840"/>
          </a:xfrm>
          <a:prstGeom prst="rect">
            <a:avLst/>
          </a:prstGeom>
        </p:spPr>
        <p:txBody>
          <a:bodyPr wrap="square">
            <a:spAutoFit/>
          </a:bodyPr>
          <a:lstStyle/>
          <a:p>
            <a:pPr algn="ctr">
              <a:lnSpc>
                <a:spcPct val="130000"/>
              </a:lnSpc>
            </a:pPr>
            <a:r>
              <a:rPr lang="zh-CN" altLang="en-US" sz="1400" dirty="0">
                <a:solidFill>
                  <a:schemeClr val="bg2">
                    <a:lumMod val="25000"/>
                  </a:schemeClr>
                </a:solidFill>
                <a:latin typeface="+mj-ea"/>
                <a:ea typeface="+mj-ea"/>
              </a:rPr>
              <a:t>This section contains one thing: the conclusions of the current research</a:t>
            </a:r>
            <a:r>
              <a:rPr lang="en-US" altLang="zh-CN" sz="1400" dirty="0">
                <a:solidFill>
                  <a:schemeClr val="bg2">
                    <a:lumMod val="25000"/>
                  </a:schemeClr>
                </a:solidFill>
                <a:latin typeface="+mj-ea"/>
                <a:ea typeface="+mj-ea"/>
              </a:rPr>
              <a:t>.</a:t>
            </a:r>
            <a:endParaRPr lang="en-US" altLang="zh-CN" sz="1400" dirty="0">
              <a:solidFill>
                <a:schemeClr val="bg2">
                  <a:lumMod val="25000"/>
                </a:schemeClr>
              </a:solidFill>
              <a:latin typeface="+mj-ea"/>
              <a:ea typeface="+mj-ea"/>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椭圆 4"/>
          <p:cNvSpPr/>
          <p:nvPr/>
        </p:nvSpPr>
        <p:spPr>
          <a:xfrm>
            <a:off x="1937084" y="2189746"/>
            <a:ext cx="1600200" cy="1600200"/>
          </a:xfrm>
          <a:prstGeom prst="ellipse">
            <a:avLst/>
          </a:prstGeom>
          <a:noFill/>
          <a:ln>
            <a:solidFill>
              <a:schemeClr val="accent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等腰三角形 5"/>
          <p:cNvSpPr/>
          <p:nvPr/>
        </p:nvSpPr>
        <p:spPr>
          <a:xfrm rot="1800000">
            <a:off x="1928413" y="1978652"/>
            <a:ext cx="1797857" cy="1549877"/>
          </a:xfrm>
          <a:prstGeom prst="triangle">
            <a:avLst/>
          </a:prstGeom>
          <a:solidFill>
            <a:schemeClr val="accent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椭圆 6"/>
          <p:cNvSpPr/>
          <p:nvPr/>
        </p:nvSpPr>
        <p:spPr>
          <a:xfrm>
            <a:off x="5281863" y="2189747"/>
            <a:ext cx="1600200" cy="1600200"/>
          </a:xfrm>
          <a:prstGeom prst="ellipse">
            <a:avLst/>
          </a:prstGeom>
          <a:noFill/>
          <a:ln>
            <a:solidFill>
              <a:schemeClr val="accent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等腰三角形 7"/>
          <p:cNvSpPr/>
          <p:nvPr/>
        </p:nvSpPr>
        <p:spPr>
          <a:xfrm rot="1800000">
            <a:off x="5273192" y="1978653"/>
            <a:ext cx="1797857" cy="1549877"/>
          </a:xfrm>
          <a:prstGeom prst="triangle">
            <a:avLst/>
          </a:prstGeom>
          <a:solidFill>
            <a:schemeClr val="accent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椭圆 8"/>
          <p:cNvSpPr/>
          <p:nvPr/>
        </p:nvSpPr>
        <p:spPr>
          <a:xfrm>
            <a:off x="8626642" y="2189746"/>
            <a:ext cx="1600200" cy="1600200"/>
          </a:xfrm>
          <a:prstGeom prst="ellipse">
            <a:avLst/>
          </a:prstGeom>
          <a:noFill/>
          <a:ln>
            <a:solidFill>
              <a:schemeClr val="accent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等腰三角形 9"/>
          <p:cNvSpPr/>
          <p:nvPr/>
        </p:nvSpPr>
        <p:spPr>
          <a:xfrm rot="1800000">
            <a:off x="8617971" y="1978652"/>
            <a:ext cx="1797857" cy="1549877"/>
          </a:xfrm>
          <a:prstGeom prst="triangle">
            <a:avLst/>
          </a:prstGeom>
          <a:solidFill>
            <a:schemeClr val="accent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1" name="组合 30"/>
          <p:cNvGrpSpPr/>
          <p:nvPr/>
        </p:nvGrpSpPr>
        <p:grpSpPr>
          <a:xfrm>
            <a:off x="2494640" y="2816632"/>
            <a:ext cx="351034" cy="325282"/>
            <a:chOff x="5326063" y="407988"/>
            <a:chExt cx="822325" cy="762000"/>
          </a:xfrm>
        </p:grpSpPr>
        <p:sp>
          <p:nvSpPr>
            <p:cNvPr id="11" name="Freeform 76"/>
            <p:cNvSpPr/>
            <p:nvPr/>
          </p:nvSpPr>
          <p:spPr bwMode="auto">
            <a:xfrm>
              <a:off x="5326063" y="407988"/>
              <a:ext cx="822325" cy="762000"/>
            </a:xfrm>
            <a:custGeom>
              <a:avLst/>
              <a:gdLst>
                <a:gd name="T0" fmla="*/ 81 w 247"/>
                <a:gd name="T1" fmla="*/ 25 h 229"/>
                <a:gd name="T2" fmla="*/ 122 w 247"/>
                <a:gd name="T3" fmla="*/ 56 h 229"/>
                <a:gd name="T4" fmla="*/ 30 w 247"/>
                <a:gd name="T5" fmla="*/ 56 h 229"/>
                <a:gd name="T6" fmla="*/ 0 w 247"/>
                <a:gd name="T7" fmla="*/ 86 h 229"/>
                <a:gd name="T8" fmla="*/ 0 w 247"/>
                <a:gd name="T9" fmla="*/ 199 h 229"/>
                <a:gd name="T10" fmla="*/ 30 w 247"/>
                <a:gd name="T11" fmla="*/ 229 h 229"/>
                <a:gd name="T12" fmla="*/ 218 w 247"/>
                <a:gd name="T13" fmla="*/ 229 h 229"/>
                <a:gd name="T14" fmla="*/ 247 w 247"/>
                <a:gd name="T15" fmla="*/ 199 h 229"/>
                <a:gd name="T16" fmla="*/ 247 w 247"/>
                <a:gd name="T17" fmla="*/ 86 h 229"/>
                <a:gd name="T18" fmla="*/ 218 w 247"/>
                <a:gd name="T19" fmla="*/ 56 h 229"/>
                <a:gd name="T20" fmla="*/ 122 w 247"/>
                <a:gd name="T21" fmla="*/ 56 h 229"/>
                <a:gd name="T22" fmla="*/ 191 w 247"/>
                <a:gd name="T23" fmla="*/ 0 h 2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47" h="229">
                  <a:moveTo>
                    <a:pt x="81" y="25"/>
                  </a:moveTo>
                  <a:cubicBezTo>
                    <a:pt x="122" y="56"/>
                    <a:pt x="122" y="56"/>
                    <a:pt x="122" y="56"/>
                  </a:cubicBezTo>
                  <a:cubicBezTo>
                    <a:pt x="30" y="56"/>
                    <a:pt x="30" y="56"/>
                    <a:pt x="30" y="56"/>
                  </a:cubicBezTo>
                  <a:cubicBezTo>
                    <a:pt x="13" y="56"/>
                    <a:pt x="0" y="69"/>
                    <a:pt x="0" y="86"/>
                  </a:cubicBezTo>
                  <a:cubicBezTo>
                    <a:pt x="0" y="199"/>
                    <a:pt x="0" y="199"/>
                    <a:pt x="0" y="199"/>
                  </a:cubicBezTo>
                  <a:cubicBezTo>
                    <a:pt x="0" y="215"/>
                    <a:pt x="13" y="229"/>
                    <a:pt x="30" y="229"/>
                  </a:cubicBezTo>
                  <a:cubicBezTo>
                    <a:pt x="218" y="229"/>
                    <a:pt x="218" y="229"/>
                    <a:pt x="218" y="229"/>
                  </a:cubicBezTo>
                  <a:cubicBezTo>
                    <a:pt x="234" y="229"/>
                    <a:pt x="247" y="215"/>
                    <a:pt x="247" y="199"/>
                  </a:cubicBezTo>
                  <a:cubicBezTo>
                    <a:pt x="247" y="86"/>
                    <a:pt x="247" y="86"/>
                    <a:pt x="247" y="86"/>
                  </a:cubicBezTo>
                  <a:cubicBezTo>
                    <a:pt x="247" y="69"/>
                    <a:pt x="234" y="56"/>
                    <a:pt x="218" y="56"/>
                  </a:cubicBezTo>
                  <a:cubicBezTo>
                    <a:pt x="122" y="56"/>
                    <a:pt x="122" y="56"/>
                    <a:pt x="122" y="56"/>
                  </a:cubicBezTo>
                  <a:cubicBezTo>
                    <a:pt x="191" y="0"/>
                    <a:pt x="191" y="0"/>
                    <a:pt x="191" y="0"/>
                  </a:cubicBezTo>
                </a:path>
              </a:pathLst>
            </a:custGeom>
            <a:noFill/>
            <a:ln w="26988" cap="rnd">
              <a:solidFill>
                <a:schemeClr val="bg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sp>
          <p:nvSpPr>
            <p:cNvPr id="12" name="Oval 77"/>
            <p:cNvSpPr>
              <a:spLocks noChangeArrowheads="1"/>
            </p:cNvSpPr>
            <p:nvPr/>
          </p:nvSpPr>
          <p:spPr bwMode="auto">
            <a:xfrm>
              <a:off x="5410200" y="677863"/>
              <a:ext cx="508000" cy="407988"/>
            </a:xfrm>
            <a:prstGeom prst="ellipse">
              <a:avLst/>
            </a:prstGeom>
            <a:noFill/>
            <a:ln w="26988" cap="rnd">
              <a:solidFill>
                <a:schemeClr val="bg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sp>
          <p:nvSpPr>
            <p:cNvPr id="13" name="Oval 78"/>
            <p:cNvSpPr>
              <a:spLocks noChangeArrowheads="1"/>
            </p:cNvSpPr>
            <p:nvPr/>
          </p:nvSpPr>
          <p:spPr bwMode="auto">
            <a:xfrm>
              <a:off x="6002338" y="773113"/>
              <a:ext cx="65087" cy="66675"/>
            </a:xfrm>
            <a:prstGeom prst="ellipse">
              <a:avLst/>
            </a:prstGeom>
            <a:noFill/>
            <a:ln w="26988" cap="rnd">
              <a:solidFill>
                <a:schemeClr val="bg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sp>
          <p:nvSpPr>
            <p:cNvPr id="14" name="Oval 79"/>
            <p:cNvSpPr>
              <a:spLocks noChangeArrowheads="1"/>
            </p:cNvSpPr>
            <p:nvPr/>
          </p:nvSpPr>
          <p:spPr bwMode="auto">
            <a:xfrm>
              <a:off x="6002338" y="923925"/>
              <a:ext cx="65087" cy="61913"/>
            </a:xfrm>
            <a:prstGeom prst="ellipse">
              <a:avLst/>
            </a:prstGeom>
            <a:noFill/>
            <a:ln w="26988" cap="rnd">
              <a:solidFill>
                <a:schemeClr val="bg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grpSp>
      <p:grpSp>
        <p:nvGrpSpPr>
          <p:cNvPr id="30" name="组合 29"/>
          <p:cNvGrpSpPr/>
          <p:nvPr/>
        </p:nvGrpSpPr>
        <p:grpSpPr>
          <a:xfrm>
            <a:off x="5900157" y="2805041"/>
            <a:ext cx="334770" cy="333414"/>
            <a:chOff x="7023100" y="398463"/>
            <a:chExt cx="784225" cy="781050"/>
          </a:xfrm>
        </p:grpSpPr>
        <p:sp>
          <p:nvSpPr>
            <p:cNvPr id="15" name="Oval 80"/>
            <p:cNvSpPr>
              <a:spLocks noChangeArrowheads="1"/>
            </p:cNvSpPr>
            <p:nvPr/>
          </p:nvSpPr>
          <p:spPr bwMode="auto">
            <a:xfrm>
              <a:off x="7378700" y="754063"/>
              <a:ext cx="69850" cy="69850"/>
            </a:xfrm>
            <a:prstGeom prst="ellipse">
              <a:avLst/>
            </a:prstGeom>
            <a:noFill/>
            <a:ln w="26988" cap="rnd">
              <a:solidFill>
                <a:schemeClr val="bg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sp>
          <p:nvSpPr>
            <p:cNvPr id="16" name="Oval 81"/>
            <p:cNvSpPr>
              <a:spLocks noChangeArrowheads="1"/>
            </p:cNvSpPr>
            <p:nvPr/>
          </p:nvSpPr>
          <p:spPr bwMode="auto">
            <a:xfrm>
              <a:off x="7023100" y="398463"/>
              <a:ext cx="784225" cy="781050"/>
            </a:xfrm>
            <a:prstGeom prst="ellipse">
              <a:avLst/>
            </a:prstGeom>
            <a:noFill/>
            <a:ln w="26988" cap="rnd">
              <a:solidFill>
                <a:schemeClr val="bg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sp>
          <p:nvSpPr>
            <p:cNvPr id="17" name="Oval 82"/>
            <p:cNvSpPr>
              <a:spLocks noChangeArrowheads="1"/>
            </p:cNvSpPr>
            <p:nvPr/>
          </p:nvSpPr>
          <p:spPr bwMode="auto">
            <a:xfrm>
              <a:off x="7272338" y="647700"/>
              <a:ext cx="285750" cy="282575"/>
            </a:xfrm>
            <a:prstGeom prst="ellipse">
              <a:avLst/>
            </a:prstGeom>
            <a:noFill/>
            <a:ln w="26988" cap="rnd">
              <a:solidFill>
                <a:schemeClr val="bg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sp>
          <p:nvSpPr>
            <p:cNvPr id="18" name="Line 83"/>
            <p:cNvSpPr>
              <a:spLocks noChangeShapeType="1"/>
            </p:cNvSpPr>
            <p:nvPr/>
          </p:nvSpPr>
          <p:spPr bwMode="auto">
            <a:xfrm flipV="1">
              <a:off x="7578725" y="554038"/>
              <a:ext cx="100012" cy="90488"/>
            </a:xfrm>
            <a:prstGeom prst="line">
              <a:avLst/>
            </a:prstGeom>
            <a:noFill/>
            <a:ln w="26988" cap="rnd">
              <a:solidFill>
                <a:schemeClr val="bg1"/>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9" name="Line 84"/>
            <p:cNvSpPr>
              <a:spLocks noChangeShapeType="1"/>
            </p:cNvSpPr>
            <p:nvPr/>
          </p:nvSpPr>
          <p:spPr bwMode="auto">
            <a:xfrm flipV="1">
              <a:off x="7181850" y="949325"/>
              <a:ext cx="87312" cy="103188"/>
            </a:xfrm>
            <a:prstGeom prst="line">
              <a:avLst/>
            </a:prstGeom>
            <a:noFill/>
            <a:ln w="26988" cap="rnd">
              <a:solidFill>
                <a:schemeClr val="bg1"/>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grpSp>
      <p:grpSp>
        <p:nvGrpSpPr>
          <p:cNvPr id="29" name="组合 28"/>
          <p:cNvGrpSpPr/>
          <p:nvPr/>
        </p:nvGrpSpPr>
        <p:grpSpPr>
          <a:xfrm>
            <a:off x="9222716" y="2841584"/>
            <a:ext cx="354423" cy="293433"/>
            <a:chOff x="8759825" y="5599113"/>
            <a:chExt cx="830263" cy="687388"/>
          </a:xfrm>
        </p:grpSpPr>
        <p:sp>
          <p:nvSpPr>
            <p:cNvPr id="20" name="Oval 38"/>
            <p:cNvSpPr>
              <a:spLocks noChangeArrowheads="1"/>
            </p:cNvSpPr>
            <p:nvPr/>
          </p:nvSpPr>
          <p:spPr bwMode="auto">
            <a:xfrm>
              <a:off x="8975725" y="5672138"/>
              <a:ext cx="614362" cy="614363"/>
            </a:xfrm>
            <a:prstGeom prst="ellipse">
              <a:avLst/>
            </a:prstGeom>
            <a:noFill/>
            <a:ln w="26988" cap="rnd">
              <a:solidFill>
                <a:schemeClr val="bg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sp>
          <p:nvSpPr>
            <p:cNvPr id="21" name="Oval 39"/>
            <p:cNvSpPr>
              <a:spLocks noChangeArrowheads="1"/>
            </p:cNvSpPr>
            <p:nvPr/>
          </p:nvSpPr>
          <p:spPr bwMode="auto">
            <a:xfrm>
              <a:off x="9085263" y="5781675"/>
              <a:ext cx="395287" cy="395288"/>
            </a:xfrm>
            <a:prstGeom prst="ellipse">
              <a:avLst/>
            </a:prstGeom>
            <a:noFill/>
            <a:ln w="26988" cap="rnd">
              <a:solidFill>
                <a:schemeClr val="bg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sp>
          <p:nvSpPr>
            <p:cNvPr id="22" name="Freeform 40"/>
            <p:cNvSpPr/>
            <p:nvPr/>
          </p:nvSpPr>
          <p:spPr bwMode="auto">
            <a:xfrm>
              <a:off x="8759825" y="5708650"/>
              <a:ext cx="322262" cy="504825"/>
            </a:xfrm>
            <a:custGeom>
              <a:avLst/>
              <a:gdLst>
                <a:gd name="T0" fmla="*/ 0 w 97"/>
                <a:gd name="T1" fmla="*/ 0 h 152"/>
                <a:gd name="T2" fmla="*/ 0 w 97"/>
                <a:gd name="T3" fmla="*/ 132 h 152"/>
                <a:gd name="T4" fmla="*/ 21 w 97"/>
                <a:gd name="T5" fmla="*/ 152 h 152"/>
                <a:gd name="T6" fmla="*/ 97 w 97"/>
                <a:gd name="T7" fmla="*/ 152 h 152"/>
              </a:gdLst>
              <a:ahLst/>
              <a:cxnLst>
                <a:cxn ang="0">
                  <a:pos x="T0" y="T1"/>
                </a:cxn>
                <a:cxn ang="0">
                  <a:pos x="T2" y="T3"/>
                </a:cxn>
                <a:cxn ang="0">
                  <a:pos x="T4" y="T5"/>
                </a:cxn>
                <a:cxn ang="0">
                  <a:pos x="T6" y="T7"/>
                </a:cxn>
              </a:cxnLst>
              <a:rect l="0" t="0" r="r" b="b"/>
              <a:pathLst>
                <a:path w="97" h="152">
                  <a:moveTo>
                    <a:pt x="0" y="0"/>
                  </a:moveTo>
                  <a:cubicBezTo>
                    <a:pt x="0" y="132"/>
                    <a:pt x="0" y="132"/>
                    <a:pt x="0" y="132"/>
                  </a:cubicBezTo>
                  <a:cubicBezTo>
                    <a:pt x="0" y="143"/>
                    <a:pt x="9" y="152"/>
                    <a:pt x="21" y="152"/>
                  </a:cubicBezTo>
                  <a:cubicBezTo>
                    <a:pt x="97" y="152"/>
                    <a:pt x="97" y="152"/>
                    <a:pt x="97" y="152"/>
                  </a:cubicBezTo>
                </a:path>
              </a:pathLst>
            </a:custGeom>
            <a:noFill/>
            <a:ln w="26988" cap="rnd">
              <a:solidFill>
                <a:schemeClr val="bg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sp>
          <p:nvSpPr>
            <p:cNvPr id="23" name="Freeform 41"/>
            <p:cNvSpPr/>
            <p:nvPr/>
          </p:nvSpPr>
          <p:spPr bwMode="auto">
            <a:xfrm>
              <a:off x="9488488" y="5708650"/>
              <a:ext cx="101600" cy="504825"/>
            </a:xfrm>
            <a:custGeom>
              <a:avLst/>
              <a:gdLst>
                <a:gd name="T0" fmla="*/ 0 w 31"/>
                <a:gd name="T1" fmla="*/ 152 h 152"/>
                <a:gd name="T2" fmla="*/ 1 w 31"/>
                <a:gd name="T3" fmla="*/ 152 h 152"/>
                <a:gd name="T4" fmla="*/ 31 w 31"/>
                <a:gd name="T5" fmla="*/ 122 h 152"/>
                <a:gd name="T6" fmla="*/ 31 w 31"/>
                <a:gd name="T7" fmla="*/ 0 h 152"/>
              </a:gdLst>
              <a:ahLst/>
              <a:cxnLst>
                <a:cxn ang="0">
                  <a:pos x="T0" y="T1"/>
                </a:cxn>
                <a:cxn ang="0">
                  <a:pos x="T2" y="T3"/>
                </a:cxn>
                <a:cxn ang="0">
                  <a:pos x="T4" y="T5"/>
                </a:cxn>
                <a:cxn ang="0">
                  <a:pos x="T6" y="T7"/>
                </a:cxn>
              </a:cxnLst>
              <a:rect l="0" t="0" r="r" b="b"/>
              <a:pathLst>
                <a:path w="31" h="152">
                  <a:moveTo>
                    <a:pt x="0" y="152"/>
                  </a:moveTo>
                  <a:cubicBezTo>
                    <a:pt x="1" y="152"/>
                    <a:pt x="1" y="152"/>
                    <a:pt x="1" y="152"/>
                  </a:cubicBezTo>
                  <a:cubicBezTo>
                    <a:pt x="18" y="152"/>
                    <a:pt x="31" y="138"/>
                    <a:pt x="31" y="122"/>
                  </a:cubicBezTo>
                  <a:cubicBezTo>
                    <a:pt x="31" y="0"/>
                    <a:pt x="31" y="0"/>
                    <a:pt x="31" y="0"/>
                  </a:cubicBezTo>
                </a:path>
              </a:pathLst>
            </a:custGeom>
            <a:noFill/>
            <a:ln w="26988" cap="rnd">
              <a:solidFill>
                <a:schemeClr val="bg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sp>
          <p:nvSpPr>
            <p:cNvPr id="24" name="Line 42"/>
            <p:cNvSpPr>
              <a:spLocks noChangeShapeType="1"/>
            </p:cNvSpPr>
            <p:nvPr/>
          </p:nvSpPr>
          <p:spPr bwMode="auto">
            <a:xfrm flipH="1">
              <a:off x="8759825" y="5708650"/>
              <a:ext cx="325437" cy="0"/>
            </a:xfrm>
            <a:prstGeom prst="line">
              <a:avLst/>
            </a:prstGeom>
            <a:noFill/>
            <a:ln w="26988" cap="rnd">
              <a:solidFill>
                <a:schemeClr val="bg1"/>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5" name="Line 43"/>
            <p:cNvSpPr>
              <a:spLocks noChangeShapeType="1"/>
            </p:cNvSpPr>
            <p:nvPr/>
          </p:nvSpPr>
          <p:spPr bwMode="auto">
            <a:xfrm flipH="1">
              <a:off x="9480550" y="5708650"/>
              <a:ext cx="109537" cy="0"/>
            </a:xfrm>
            <a:prstGeom prst="line">
              <a:avLst/>
            </a:prstGeom>
            <a:noFill/>
            <a:ln w="26988" cap="rnd">
              <a:solidFill>
                <a:schemeClr val="bg1"/>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6" name="Freeform 44"/>
            <p:cNvSpPr/>
            <p:nvPr/>
          </p:nvSpPr>
          <p:spPr bwMode="auto">
            <a:xfrm>
              <a:off x="8832850" y="5635625"/>
              <a:ext cx="179387" cy="73025"/>
            </a:xfrm>
            <a:custGeom>
              <a:avLst/>
              <a:gdLst>
                <a:gd name="T0" fmla="*/ 0 w 113"/>
                <a:gd name="T1" fmla="*/ 46 h 46"/>
                <a:gd name="T2" fmla="*/ 0 w 113"/>
                <a:gd name="T3" fmla="*/ 0 h 46"/>
                <a:gd name="T4" fmla="*/ 113 w 113"/>
                <a:gd name="T5" fmla="*/ 0 h 46"/>
                <a:gd name="T6" fmla="*/ 113 w 113"/>
                <a:gd name="T7" fmla="*/ 46 h 46"/>
              </a:gdLst>
              <a:ahLst/>
              <a:cxnLst>
                <a:cxn ang="0">
                  <a:pos x="T0" y="T1"/>
                </a:cxn>
                <a:cxn ang="0">
                  <a:pos x="T2" y="T3"/>
                </a:cxn>
                <a:cxn ang="0">
                  <a:pos x="T4" y="T5"/>
                </a:cxn>
                <a:cxn ang="0">
                  <a:pos x="T6" y="T7"/>
                </a:cxn>
              </a:cxnLst>
              <a:rect l="0" t="0" r="r" b="b"/>
              <a:pathLst>
                <a:path w="113" h="46">
                  <a:moveTo>
                    <a:pt x="0" y="46"/>
                  </a:moveTo>
                  <a:lnTo>
                    <a:pt x="0" y="0"/>
                  </a:lnTo>
                  <a:lnTo>
                    <a:pt x="113" y="0"/>
                  </a:lnTo>
                  <a:lnTo>
                    <a:pt x="113" y="46"/>
                  </a:lnTo>
                </a:path>
              </a:pathLst>
            </a:custGeom>
            <a:noFill/>
            <a:ln w="26988" cap="rnd">
              <a:solidFill>
                <a:schemeClr val="bg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sp>
          <p:nvSpPr>
            <p:cNvPr id="27" name="Line 45"/>
            <p:cNvSpPr>
              <a:spLocks noChangeShapeType="1"/>
            </p:cNvSpPr>
            <p:nvPr/>
          </p:nvSpPr>
          <p:spPr bwMode="auto">
            <a:xfrm>
              <a:off x="8832850" y="5815013"/>
              <a:ext cx="73025" cy="0"/>
            </a:xfrm>
            <a:prstGeom prst="line">
              <a:avLst/>
            </a:prstGeom>
            <a:noFill/>
            <a:ln w="26988" cap="rnd">
              <a:solidFill>
                <a:schemeClr val="bg1"/>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 name="Freeform 46"/>
            <p:cNvSpPr/>
            <p:nvPr/>
          </p:nvSpPr>
          <p:spPr bwMode="auto">
            <a:xfrm>
              <a:off x="9085263" y="5599113"/>
              <a:ext cx="395287" cy="109538"/>
            </a:xfrm>
            <a:custGeom>
              <a:avLst/>
              <a:gdLst>
                <a:gd name="T0" fmla="*/ 249 w 249"/>
                <a:gd name="T1" fmla="*/ 69 h 69"/>
                <a:gd name="T2" fmla="*/ 216 w 249"/>
                <a:gd name="T3" fmla="*/ 0 h 69"/>
                <a:gd name="T4" fmla="*/ 136 w 249"/>
                <a:gd name="T5" fmla="*/ 0 h 69"/>
                <a:gd name="T6" fmla="*/ 34 w 249"/>
                <a:gd name="T7" fmla="*/ 0 h 69"/>
                <a:gd name="T8" fmla="*/ 0 w 249"/>
                <a:gd name="T9" fmla="*/ 69 h 69"/>
              </a:gdLst>
              <a:ahLst/>
              <a:cxnLst>
                <a:cxn ang="0">
                  <a:pos x="T0" y="T1"/>
                </a:cxn>
                <a:cxn ang="0">
                  <a:pos x="T2" y="T3"/>
                </a:cxn>
                <a:cxn ang="0">
                  <a:pos x="T4" y="T5"/>
                </a:cxn>
                <a:cxn ang="0">
                  <a:pos x="T6" y="T7"/>
                </a:cxn>
                <a:cxn ang="0">
                  <a:pos x="T8" y="T9"/>
                </a:cxn>
              </a:cxnLst>
              <a:rect l="0" t="0" r="r" b="b"/>
              <a:pathLst>
                <a:path w="249" h="69">
                  <a:moveTo>
                    <a:pt x="249" y="69"/>
                  </a:moveTo>
                  <a:lnTo>
                    <a:pt x="216" y="0"/>
                  </a:lnTo>
                  <a:lnTo>
                    <a:pt x="136" y="0"/>
                  </a:lnTo>
                  <a:lnTo>
                    <a:pt x="34" y="0"/>
                  </a:lnTo>
                  <a:lnTo>
                    <a:pt x="0" y="69"/>
                  </a:lnTo>
                </a:path>
              </a:pathLst>
            </a:custGeom>
            <a:noFill/>
            <a:ln w="26988" cap="rnd">
              <a:solidFill>
                <a:schemeClr val="bg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grpSp>
      <p:sp>
        <p:nvSpPr>
          <p:cNvPr id="32" name="矩形 31"/>
          <p:cNvSpPr/>
          <p:nvPr/>
        </p:nvSpPr>
        <p:spPr>
          <a:xfrm>
            <a:off x="2033509" y="4177403"/>
            <a:ext cx="1210945" cy="368300"/>
          </a:xfrm>
          <a:prstGeom prst="rect">
            <a:avLst/>
          </a:prstGeom>
        </p:spPr>
        <p:txBody>
          <a:bodyPr wrap="none">
            <a:spAutoFit/>
          </a:bodyPr>
          <a:lstStyle/>
          <a:p>
            <a:r>
              <a:rPr lang="en-US" altLang="zh-CN" b="1" dirty="0">
                <a:solidFill>
                  <a:schemeClr val="bg2">
                    <a:lumMod val="25000"/>
                  </a:schemeClr>
                </a:solidFill>
                <a:latin typeface="+mn-ea"/>
              </a:rPr>
              <a:t>Key factor</a:t>
            </a:r>
            <a:endParaRPr lang="en-US" altLang="zh-CN" b="1" dirty="0">
              <a:solidFill>
                <a:schemeClr val="bg2">
                  <a:lumMod val="25000"/>
                </a:schemeClr>
              </a:solidFill>
              <a:latin typeface="+mn-ea"/>
            </a:endParaRPr>
          </a:p>
        </p:txBody>
      </p:sp>
      <p:sp>
        <p:nvSpPr>
          <p:cNvPr id="33" name="矩形 32"/>
          <p:cNvSpPr/>
          <p:nvPr/>
        </p:nvSpPr>
        <p:spPr>
          <a:xfrm>
            <a:off x="1507312" y="4636278"/>
            <a:ext cx="2378888" cy="645160"/>
          </a:xfrm>
          <a:prstGeom prst="rect">
            <a:avLst/>
          </a:prstGeom>
        </p:spPr>
        <p:txBody>
          <a:bodyPr wrap="square">
            <a:spAutoFit/>
          </a:bodyPr>
          <a:lstStyle/>
          <a:p>
            <a:pPr algn="ctr">
              <a:lnSpc>
                <a:spcPct val="150000"/>
              </a:lnSpc>
            </a:pPr>
            <a:r>
              <a:rPr lang="en-US" altLang="zh-CN" sz="2400" b="1" dirty="0">
                <a:solidFill>
                  <a:schemeClr val="bg2">
                    <a:lumMod val="25000"/>
                  </a:schemeClr>
                </a:solidFill>
                <a:latin typeface="+mj-ea"/>
                <a:ea typeface="+mj-ea"/>
              </a:rPr>
              <a:t>Leadership</a:t>
            </a:r>
            <a:endParaRPr lang="en-US" altLang="zh-CN" sz="2400" b="1" dirty="0">
              <a:solidFill>
                <a:schemeClr val="bg2">
                  <a:lumMod val="25000"/>
                </a:schemeClr>
              </a:solidFill>
              <a:latin typeface="+mj-ea"/>
              <a:ea typeface="+mj-ea"/>
            </a:endParaRPr>
          </a:p>
        </p:txBody>
      </p:sp>
      <p:sp>
        <p:nvSpPr>
          <p:cNvPr id="34" name="矩形 33"/>
          <p:cNvSpPr/>
          <p:nvPr/>
        </p:nvSpPr>
        <p:spPr>
          <a:xfrm>
            <a:off x="5198844" y="4177403"/>
            <a:ext cx="1765935" cy="368300"/>
          </a:xfrm>
          <a:prstGeom prst="rect">
            <a:avLst/>
          </a:prstGeom>
        </p:spPr>
        <p:txBody>
          <a:bodyPr wrap="none">
            <a:spAutoFit/>
          </a:bodyPr>
          <a:lstStyle/>
          <a:p>
            <a:r>
              <a:rPr lang="en-US" altLang="zh-CN" b="1" dirty="0">
                <a:solidFill>
                  <a:schemeClr val="bg2">
                    <a:lumMod val="25000"/>
                  </a:schemeClr>
                </a:solidFill>
                <a:latin typeface="+mn-ea"/>
              </a:rPr>
              <a:t>Type of change</a:t>
            </a:r>
            <a:endParaRPr lang="en-US" altLang="zh-CN" b="1" dirty="0">
              <a:solidFill>
                <a:schemeClr val="bg2">
                  <a:lumMod val="25000"/>
                </a:schemeClr>
              </a:solidFill>
              <a:latin typeface="+mn-ea"/>
            </a:endParaRPr>
          </a:p>
        </p:txBody>
      </p:sp>
      <p:sp>
        <p:nvSpPr>
          <p:cNvPr id="35" name="矩形 34"/>
          <p:cNvSpPr/>
          <p:nvPr/>
        </p:nvSpPr>
        <p:spPr>
          <a:xfrm>
            <a:off x="4862512" y="4636278"/>
            <a:ext cx="2378888" cy="553085"/>
          </a:xfrm>
          <a:prstGeom prst="rect">
            <a:avLst/>
          </a:prstGeom>
        </p:spPr>
        <p:txBody>
          <a:bodyPr wrap="square">
            <a:spAutoFit/>
          </a:bodyPr>
          <a:lstStyle/>
          <a:p>
            <a:pPr algn="ctr">
              <a:lnSpc>
                <a:spcPct val="150000"/>
              </a:lnSpc>
            </a:pPr>
            <a:r>
              <a:rPr lang="en-US" altLang="zh-CN" sz="2000" b="1" dirty="0">
                <a:solidFill>
                  <a:schemeClr val="bg2">
                    <a:lumMod val="25000"/>
                  </a:schemeClr>
                </a:solidFill>
                <a:latin typeface="+mj-ea"/>
                <a:ea typeface="+mj-ea"/>
              </a:rPr>
              <a:t>Emergent</a:t>
            </a:r>
            <a:endParaRPr lang="en-US" altLang="zh-CN" sz="2000" b="1" dirty="0">
              <a:solidFill>
                <a:schemeClr val="bg2">
                  <a:lumMod val="25000"/>
                </a:schemeClr>
              </a:solidFill>
              <a:latin typeface="+mj-ea"/>
              <a:ea typeface="+mj-ea"/>
            </a:endParaRPr>
          </a:p>
        </p:txBody>
      </p:sp>
      <p:sp>
        <p:nvSpPr>
          <p:cNvPr id="36" name="矩形 35"/>
          <p:cNvSpPr/>
          <p:nvPr/>
        </p:nvSpPr>
        <p:spPr>
          <a:xfrm>
            <a:off x="8715334" y="4177403"/>
            <a:ext cx="1154430" cy="368300"/>
          </a:xfrm>
          <a:prstGeom prst="rect">
            <a:avLst/>
          </a:prstGeom>
        </p:spPr>
        <p:txBody>
          <a:bodyPr wrap="none">
            <a:spAutoFit/>
          </a:bodyPr>
          <a:lstStyle/>
          <a:p>
            <a:r>
              <a:rPr lang="en-US" altLang="zh-CN" b="1" dirty="0">
                <a:solidFill>
                  <a:schemeClr val="bg2">
                    <a:lumMod val="25000"/>
                  </a:schemeClr>
                </a:solidFill>
                <a:latin typeface="+mn-ea"/>
              </a:rPr>
              <a:t>Effectivity</a:t>
            </a:r>
            <a:endParaRPr lang="zh-CN" altLang="en-US" b="1" dirty="0">
              <a:solidFill>
                <a:schemeClr val="bg2">
                  <a:lumMod val="25000"/>
                </a:schemeClr>
              </a:solidFill>
              <a:latin typeface="+mn-ea"/>
            </a:endParaRPr>
          </a:p>
        </p:txBody>
      </p:sp>
      <p:sp>
        <p:nvSpPr>
          <p:cNvPr id="37" name="矩形 36"/>
          <p:cNvSpPr/>
          <p:nvPr/>
        </p:nvSpPr>
        <p:spPr>
          <a:xfrm>
            <a:off x="8217712" y="4636278"/>
            <a:ext cx="2378888" cy="553085"/>
          </a:xfrm>
          <a:prstGeom prst="rect">
            <a:avLst/>
          </a:prstGeom>
        </p:spPr>
        <p:txBody>
          <a:bodyPr wrap="square">
            <a:spAutoFit/>
          </a:bodyPr>
          <a:lstStyle/>
          <a:p>
            <a:pPr algn="ctr">
              <a:lnSpc>
                <a:spcPct val="150000"/>
              </a:lnSpc>
            </a:pPr>
            <a:r>
              <a:rPr lang="en-US" altLang="zh-CN" sz="2000" b="1" dirty="0">
                <a:solidFill>
                  <a:schemeClr val="bg2">
                    <a:lumMod val="25000"/>
                  </a:schemeClr>
                </a:solidFill>
                <a:latin typeface="+mj-ea"/>
                <a:ea typeface="+mj-ea"/>
              </a:rPr>
              <a:t>High</a:t>
            </a:r>
            <a:endParaRPr lang="en-US" altLang="zh-CN" sz="2000" b="1" dirty="0">
              <a:solidFill>
                <a:schemeClr val="bg2">
                  <a:lumMod val="25000"/>
                </a:schemeClr>
              </a:solidFill>
              <a:latin typeface="+mj-ea"/>
              <a:ea typeface="+mj-ea"/>
            </a:endParaRPr>
          </a:p>
        </p:txBody>
      </p:sp>
      <p:sp>
        <p:nvSpPr>
          <p:cNvPr id="38" name="矩形 37"/>
          <p:cNvSpPr/>
          <p:nvPr/>
        </p:nvSpPr>
        <p:spPr>
          <a:xfrm>
            <a:off x="701633" y="462451"/>
            <a:ext cx="1613535" cy="583565"/>
          </a:xfrm>
          <a:prstGeom prst="rect">
            <a:avLst/>
          </a:prstGeom>
        </p:spPr>
        <p:txBody>
          <a:bodyPr wrap="none">
            <a:spAutoFit/>
          </a:bodyPr>
          <a:lstStyle/>
          <a:p>
            <a:r>
              <a:rPr lang="en-US" altLang="zh-CN" sz="3200" b="1" dirty="0">
                <a:solidFill>
                  <a:schemeClr val="bg2">
                    <a:lumMod val="25000"/>
                  </a:schemeClr>
                </a:solidFill>
                <a:latin typeface="+mn-ea"/>
              </a:rPr>
              <a:t>Change</a:t>
            </a:r>
            <a:endParaRPr lang="en-US" altLang="zh-CN" sz="3200" b="1" dirty="0">
              <a:solidFill>
                <a:schemeClr val="bg2">
                  <a:lumMod val="25000"/>
                </a:schemeClr>
              </a:solidFill>
              <a:latin typeface="+mn-ea"/>
            </a:endParaRPr>
          </a:p>
        </p:txBody>
      </p:sp>
      <p:cxnSp>
        <p:nvCxnSpPr>
          <p:cNvPr id="39" name="直接连接符 38"/>
          <p:cNvCxnSpPr/>
          <p:nvPr/>
        </p:nvCxnSpPr>
        <p:spPr>
          <a:xfrm>
            <a:off x="831116" y="1059101"/>
            <a:ext cx="688769" cy="0"/>
          </a:xfrm>
          <a:prstGeom prst="line">
            <a:avLst/>
          </a:prstGeom>
          <a:ln w="19050">
            <a:solidFill>
              <a:schemeClr val="accent1">
                <a:lumMod val="75000"/>
                <a:lumOff val="2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等腰三角形 5"/>
          <p:cNvSpPr/>
          <p:nvPr/>
        </p:nvSpPr>
        <p:spPr>
          <a:xfrm rot="11222390">
            <a:off x="31008" y="1546378"/>
            <a:ext cx="3356758" cy="4095668"/>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 name="connsiteX0-57" fmla="*/ 0 w 885205"/>
              <a:gd name="connsiteY0-58" fmla="*/ 6359897 h 6359897"/>
              <a:gd name="connsiteX1-59" fmla="*/ 885205 w 885205"/>
              <a:gd name="connsiteY1-60" fmla="*/ 3713019 h 6359897"/>
              <a:gd name="connsiteX2-61" fmla="*/ 53933 w 885205"/>
              <a:gd name="connsiteY2-62" fmla="*/ 0 h 6359897"/>
              <a:gd name="connsiteX3-63" fmla="*/ 0 w 885205"/>
              <a:gd name="connsiteY3-64" fmla="*/ 6359897 h 6359897"/>
              <a:gd name="connsiteX0-65" fmla="*/ 2776353 w 3661558"/>
              <a:gd name="connsiteY0-66" fmla="*/ 4095668 h 4095668"/>
              <a:gd name="connsiteX1-67" fmla="*/ 3661558 w 3661558"/>
              <a:gd name="connsiteY1-68" fmla="*/ 1448790 h 4095668"/>
              <a:gd name="connsiteX2-69" fmla="*/ 0 w 3661558"/>
              <a:gd name="connsiteY2-70" fmla="*/ 0 h 4095668"/>
              <a:gd name="connsiteX3-71" fmla="*/ 2776353 w 3661558"/>
              <a:gd name="connsiteY3-72" fmla="*/ 4095668 h 4095668"/>
              <a:gd name="connsiteX0-73" fmla="*/ 2776353 w 2993901"/>
              <a:gd name="connsiteY0-74" fmla="*/ 4095668 h 4095668"/>
              <a:gd name="connsiteX1-75" fmla="*/ 2993901 w 2993901"/>
              <a:gd name="connsiteY1-76" fmla="*/ 2305133 h 4095668"/>
              <a:gd name="connsiteX2-77" fmla="*/ 0 w 2993901"/>
              <a:gd name="connsiteY2-78" fmla="*/ 0 h 4095668"/>
              <a:gd name="connsiteX3-79" fmla="*/ 2776353 w 2993901"/>
              <a:gd name="connsiteY3-80" fmla="*/ 4095668 h 4095668"/>
              <a:gd name="connsiteX0-81" fmla="*/ 2776353 w 3356758"/>
              <a:gd name="connsiteY0-82" fmla="*/ 4095668 h 4095668"/>
              <a:gd name="connsiteX1-83" fmla="*/ 3356758 w 3356758"/>
              <a:gd name="connsiteY1-84" fmla="*/ 1971304 h 4095668"/>
              <a:gd name="connsiteX2-85" fmla="*/ 0 w 3356758"/>
              <a:gd name="connsiteY2-86" fmla="*/ 0 h 4095668"/>
              <a:gd name="connsiteX3-87" fmla="*/ 2776353 w 3356758"/>
              <a:gd name="connsiteY3-88" fmla="*/ 4095668 h 4095668"/>
            </a:gdLst>
            <a:ahLst/>
            <a:cxnLst>
              <a:cxn ang="0">
                <a:pos x="connsiteX0-1" y="connsiteY0-2"/>
              </a:cxn>
              <a:cxn ang="0">
                <a:pos x="connsiteX1-3" y="connsiteY1-4"/>
              </a:cxn>
              <a:cxn ang="0">
                <a:pos x="connsiteX2-5" y="connsiteY2-6"/>
              </a:cxn>
              <a:cxn ang="0">
                <a:pos x="connsiteX3-7" y="connsiteY3-8"/>
              </a:cxn>
            </a:cxnLst>
            <a:rect l="l" t="t" r="r" b="b"/>
            <a:pathLst>
              <a:path w="3356758" h="4095668">
                <a:moveTo>
                  <a:pt x="2776353" y="4095668"/>
                </a:moveTo>
                <a:lnTo>
                  <a:pt x="3356758" y="1971304"/>
                </a:lnTo>
                <a:lnTo>
                  <a:pt x="0" y="0"/>
                </a:lnTo>
                <a:lnTo>
                  <a:pt x="2776353" y="4095668"/>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1">
                  <a:lumMod val="50000"/>
                  <a:lumOff val="50000"/>
                </a:schemeClr>
              </a:solidFill>
            </a:endParaRPr>
          </a:p>
        </p:txBody>
      </p:sp>
      <p:sp>
        <p:nvSpPr>
          <p:cNvPr id="8" name="等腰三角形 5"/>
          <p:cNvSpPr/>
          <p:nvPr/>
        </p:nvSpPr>
        <p:spPr>
          <a:xfrm rot="10800000">
            <a:off x="3069357" y="4679278"/>
            <a:ext cx="1113475" cy="1062182"/>
          </a:xfrm>
          <a:custGeom>
            <a:avLst/>
            <a:gdLst>
              <a:gd name="connsiteX0" fmla="*/ 0 w 3505200"/>
              <a:gd name="connsiteY0" fmla="*/ 3352800 h 3352800"/>
              <a:gd name="connsiteX1" fmla="*/ 1752600 w 3505200"/>
              <a:gd name="connsiteY1" fmla="*/ 0 h 3352800"/>
              <a:gd name="connsiteX2" fmla="*/ 3505200 w 3505200"/>
              <a:gd name="connsiteY2" fmla="*/ 3352800 h 3352800"/>
              <a:gd name="connsiteX3" fmla="*/ 0 w 3505200"/>
              <a:gd name="connsiteY3" fmla="*/ 3352800 h 3352800"/>
              <a:gd name="connsiteX0-1" fmla="*/ 0 w 4025900"/>
              <a:gd name="connsiteY0-2" fmla="*/ 1625600 h 3352800"/>
              <a:gd name="connsiteX1-3" fmla="*/ 2273300 w 4025900"/>
              <a:gd name="connsiteY1-4" fmla="*/ 0 h 3352800"/>
              <a:gd name="connsiteX2-5" fmla="*/ 4025900 w 4025900"/>
              <a:gd name="connsiteY2-6" fmla="*/ 3352800 h 3352800"/>
              <a:gd name="connsiteX3-7" fmla="*/ 0 w 4025900"/>
              <a:gd name="connsiteY3-8" fmla="*/ 1625600 h 3352800"/>
              <a:gd name="connsiteX0-9" fmla="*/ 0 w 4025900"/>
              <a:gd name="connsiteY0-10" fmla="*/ 1879600 h 3606800"/>
              <a:gd name="connsiteX1-11" fmla="*/ 3746500 w 4025900"/>
              <a:gd name="connsiteY1-12" fmla="*/ 0 h 3606800"/>
              <a:gd name="connsiteX2-13" fmla="*/ 4025900 w 4025900"/>
              <a:gd name="connsiteY2-14" fmla="*/ 3606800 h 3606800"/>
              <a:gd name="connsiteX3-15" fmla="*/ 0 w 4025900"/>
              <a:gd name="connsiteY3-16" fmla="*/ 1879600 h 3606800"/>
              <a:gd name="connsiteX0-17" fmla="*/ 0 w 4508500"/>
              <a:gd name="connsiteY0-18" fmla="*/ 1879600 h 3657600"/>
              <a:gd name="connsiteX1-19" fmla="*/ 3746500 w 4508500"/>
              <a:gd name="connsiteY1-20" fmla="*/ 0 h 3657600"/>
              <a:gd name="connsiteX2-21" fmla="*/ 4508500 w 4508500"/>
              <a:gd name="connsiteY2-22" fmla="*/ 3657600 h 3657600"/>
              <a:gd name="connsiteX3-23" fmla="*/ 0 w 4508500"/>
              <a:gd name="connsiteY3-24" fmla="*/ 1879600 h 3657600"/>
              <a:gd name="connsiteX0-25" fmla="*/ 0 w 4508500"/>
              <a:gd name="connsiteY0-26" fmla="*/ 480291 h 2258291"/>
              <a:gd name="connsiteX1-27" fmla="*/ 2319481 w 4508500"/>
              <a:gd name="connsiteY1-28" fmla="*/ 0 h 2258291"/>
              <a:gd name="connsiteX2-29" fmla="*/ 4508500 w 4508500"/>
              <a:gd name="connsiteY2-30" fmla="*/ 2258291 h 2258291"/>
              <a:gd name="connsiteX3-31" fmla="*/ 0 w 4508500"/>
              <a:gd name="connsiteY3-32" fmla="*/ 480291 h 2258291"/>
              <a:gd name="connsiteX0-33" fmla="*/ 0 w 4508500"/>
              <a:gd name="connsiteY0-34" fmla="*/ 1006764 h 2784764"/>
              <a:gd name="connsiteX1-35" fmla="*/ 1959263 w 4508500"/>
              <a:gd name="connsiteY1-36" fmla="*/ 0 h 2784764"/>
              <a:gd name="connsiteX2-37" fmla="*/ 4508500 w 4508500"/>
              <a:gd name="connsiteY2-38" fmla="*/ 2784764 h 2784764"/>
              <a:gd name="connsiteX3-39" fmla="*/ 0 w 4508500"/>
              <a:gd name="connsiteY3-40" fmla="*/ 1006764 h 2784764"/>
              <a:gd name="connsiteX0-41" fmla="*/ 0 w 1959263"/>
              <a:gd name="connsiteY0-42" fmla="*/ 4608946 h 4608946"/>
              <a:gd name="connsiteX1-43" fmla="*/ 1959263 w 1959263"/>
              <a:gd name="connsiteY1-44" fmla="*/ 3602182 h 4608946"/>
              <a:gd name="connsiteX2-45" fmla="*/ 1141845 w 1959263"/>
              <a:gd name="connsiteY2-46" fmla="*/ 0 h 4608946"/>
              <a:gd name="connsiteX3-47" fmla="*/ 0 w 1959263"/>
              <a:gd name="connsiteY3-48" fmla="*/ 4608946 h 4608946"/>
              <a:gd name="connsiteX0-49" fmla="*/ 0 w 1959263"/>
              <a:gd name="connsiteY0-50" fmla="*/ 4719783 h 4719783"/>
              <a:gd name="connsiteX1-51" fmla="*/ 1959263 w 1959263"/>
              <a:gd name="connsiteY1-52" fmla="*/ 3713019 h 4719783"/>
              <a:gd name="connsiteX2-53" fmla="*/ 1127991 w 1959263"/>
              <a:gd name="connsiteY2-54" fmla="*/ 0 h 4719783"/>
              <a:gd name="connsiteX3-55" fmla="*/ 0 w 1959263"/>
              <a:gd name="connsiteY3-56" fmla="*/ 4719783 h 4719783"/>
              <a:gd name="connsiteX0-57" fmla="*/ 0 w 885205"/>
              <a:gd name="connsiteY0-58" fmla="*/ 6359897 h 6359897"/>
              <a:gd name="connsiteX1-59" fmla="*/ 885205 w 885205"/>
              <a:gd name="connsiteY1-60" fmla="*/ 3713019 h 6359897"/>
              <a:gd name="connsiteX2-61" fmla="*/ 53933 w 885205"/>
              <a:gd name="connsiteY2-62" fmla="*/ 0 h 6359897"/>
              <a:gd name="connsiteX3-63" fmla="*/ 0 w 885205"/>
              <a:gd name="connsiteY3-64" fmla="*/ 6359897 h 6359897"/>
              <a:gd name="connsiteX0-65" fmla="*/ 2776353 w 3661558"/>
              <a:gd name="connsiteY0-66" fmla="*/ 4095668 h 4095668"/>
              <a:gd name="connsiteX1-67" fmla="*/ 3661558 w 3661558"/>
              <a:gd name="connsiteY1-68" fmla="*/ 1448790 h 4095668"/>
              <a:gd name="connsiteX2-69" fmla="*/ 0 w 3661558"/>
              <a:gd name="connsiteY2-70" fmla="*/ 0 h 4095668"/>
              <a:gd name="connsiteX3-71" fmla="*/ 2776353 w 3661558"/>
              <a:gd name="connsiteY3-72" fmla="*/ 4095668 h 4095668"/>
              <a:gd name="connsiteX0-73" fmla="*/ 2776353 w 2993901"/>
              <a:gd name="connsiteY0-74" fmla="*/ 4095668 h 4095668"/>
              <a:gd name="connsiteX1-75" fmla="*/ 2993901 w 2993901"/>
              <a:gd name="connsiteY1-76" fmla="*/ 2305133 h 4095668"/>
              <a:gd name="connsiteX2-77" fmla="*/ 0 w 2993901"/>
              <a:gd name="connsiteY2-78" fmla="*/ 0 h 4095668"/>
              <a:gd name="connsiteX3-79" fmla="*/ 2776353 w 2993901"/>
              <a:gd name="connsiteY3-80" fmla="*/ 4095668 h 4095668"/>
              <a:gd name="connsiteX0-81" fmla="*/ 2776353 w 3356758"/>
              <a:gd name="connsiteY0-82" fmla="*/ 4095668 h 4095668"/>
              <a:gd name="connsiteX1-83" fmla="*/ 3356758 w 3356758"/>
              <a:gd name="connsiteY1-84" fmla="*/ 1971304 h 4095668"/>
              <a:gd name="connsiteX2-85" fmla="*/ 0 w 3356758"/>
              <a:gd name="connsiteY2-86" fmla="*/ 0 h 4095668"/>
              <a:gd name="connsiteX3-87" fmla="*/ 2776353 w 3356758"/>
              <a:gd name="connsiteY3-88" fmla="*/ 4095668 h 4095668"/>
              <a:gd name="connsiteX0-89" fmla="*/ 0 w 1113475"/>
              <a:gd name="connsiteY0-90" fmla="*/ 2124364 h 2426525"/>
              <a:gd name="connsiteX1-91" fmla="*/ 580405 w 1113475"/>
              <a:gd name="connsiteY1-92" fmla="*/ 0 h 2426525"/>
              <a:gd name="connsiteX2-93" fmla="*/ 1113475 w 1113475"/>
              <a:gd name="connsiteY2-94" fmla="*/ 2426525 h 2426525"/>
              <a:gd name="connsiteX3-95" fmla="*/ 0 w 1113475"/>
              <a:gd name="connsiteY3-96" fmla="*/ 2124364 h 2426525"/>
              <a:gd name="connsiteX0-97" fmla="*/ 0 w 1113475"/>
              <a:gd name="connsiteY0-98" fmla="*/ 760021 h 1062182"/>
              <a:gd name="connsiteX1-99" fmla="*/ 28862 w 1113475"/>
              <a:gd name="connsiteY1-100" fmla="*/ 0 h 1062182"/>
              <a:gd name="connsiteX2-101" fmla="*/ 1113475 w 1113475"/>
              <a:gd name="connsiteY2-102" fmla="*/ 1062182 h 1062182"/>
              <a:gd name="connsiteX3-103" fmla="*/ 0 w 1113475"/>
              <a:gd name="connsiteY3-104" fmla="*/ 760021 h 1062182"/>
            </a:gdLst>
            <a:ahLst/>
            <a:cxnLst>
              <a:cxn ang="0">
                <a:pos x="connsiteX0-1" y="connsiteY0-2"/>
              </a:cxn>
              <a:cxn ang="0">
                <a:pos x="connsiteX1-3" y="connsiteY1-4"/>
              </a:cxn>
              <a:cxn ang="0">
                <a:pos x="connsiteX2-5" y="connsiteY2-6"/>
              </a:cxn>
              <a:cxn ang="0">
                <a:pos x="connsiteX3-7" y="connsiteY3-8"/>
              </a:cxn>
            </a:cxnLst>
            <a:rect l="l" t="t" r="r" b="b"/>
            <a:pathLst>
              <a:path w="1113475" h="1062182">
                <a:moveTo>
                  <a:pt x="0" y="760021"/>
                </a:moveTo>
                <a:lnTo>
                  <a:pt x="28862" y="0"/>
                </a:lnTo>
                <a:lnTo>
                  <a:pt x="1113475" y="1062182"/>
                </a:lnTo>
                <a:lnTo>
                  <a:pt x="0" y="760021"/>
                </a:lnTo>
                <a:close/>
              </a:path>
            </a:pathLst>
          </a:custGeom>
          <a:solidFill>
            <a:schemeClr val="accent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2">
                  <a:lumMod val="25000"/>
                </a:schemeClr>
              </a:solidFill>
            </a:endParaRPr>
          </a:p>
        </p:txBody>
      </p:sp>
      <p:sp>
        <p:nvSpPr>
          <p:cNvPr id="3" name="矩形 2"/>
          <p:cNvSpPr/>
          <p:nvPr/>
        </p:nvSpPr>
        <p:spPr>
          <a:xfrm>
            <a:off x="701633" y="462451"/>
            <a:ext cx="5790565" cy="583565"/>
          </a:xfrm>
          <a:prstGeom prst="rect">
            <a:avLst/>
          </a:prstGeom>
        </p:spPr>
        <p:txBody>
          <a:bodyPr wrap="none">
            <a:spAutoFit/>
          </a:bodyPr>
          <a:lstStyle/>
          <a:p>
            <a:pPr algn="l"/>
            <a:r>
              <a:rPr lang="en-GB" sz="3200" dirty="0">
                <a:latin typeface="Calibri" panose="020F0502020204030204" charset="0"/>
                <a:cs typeface="Calibri" panose="020F0502020204030204" charset="0"/>
                <a:sym typeface="+mn-ea"/>
              </a:rPr>
              <a:t> </a:t>
            </a:r>
            <a:r>
              <a:rPr lang="en-US" altLang="en-GB" sz="3200" dirty="0">
                <a:latin typeface="Calibri" panose="020F0502020204030204" charset="0"/>
                <a:cs typeface="Calibri" panose="020F0502020204030204" charset="0"/>
                <a:sym typeface="+mn-ea"/>
              </a:rPr>
              <a:t>T</a:t>
            </a:r>
            <a:r>
              <a:rPr lang="en-GB" sz="3200" dirty="0">
                <a:latin typeface="Calibri" panose="020F0502020204030204" charset="0"/>
                <a:cs typeface="Calibri" panose="020F0502020204030204" charset="0"/>
                <a:sym typeface="+mn-ea"/>
              </a:rPr>
              <a:t>he change management process</a:t>
            </a:r>
            <a:endParaRPr lang="zh-CN" altLang="en-US" sz="3200" b="1" dirty="0">
              <a:solidFill>
                <a:schemeClr val="bg2">
                  <a:lumMod val="25000"/>
                </a:schemeClr>
              </a:solidFill>
              <a:latin typeface="+mn-ea"/>
            </a:endParaRPr>
          </a:p>
        </p:txBody>
      </p:sp>
      <p:cxnSp>
        <p:nvCxnSpPr>
          <p:cNvPr id="4" name="直接连接符 3"/>
          <p:cNvCxnSpPr/>
          <p:nvPr/>
        </p:nvCxnSpPr>
        <p:spPr>
          <a:xfrm>
            <a:off x="831116" y="1059101"/>
            <a:ext cx="688769" cy="0"/>
          </a:xfrm>
          <a:prstGeom prst="line">
            <a:avLst/>
          </a:prstGeom>
          <a:ln w="19050">
            <a:solidFill>
              <a:schemeClr val="accent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矩形 4"/>
          <p:cNvSpPr/>
          <p:nvPr/>
        </p:nvSpPr>
        <p:spPr>
          <a:xfrm>
            <a:off x="831107" y="1863206"/>
            <a:ext cx="6352560" cy="3969385"/>
          </a:xfrm>
          <a:prstGeom prst="rect">
            <a:avLst/>
          </a:prstGeom>
        </p:spPr>
        <p:txBody>
          <a:bodyPr wrap="square">
            <a:spAutoFit/>
          </a:bodyPr>
          <a:lstStyle/>
          <a:p>
            <a:pPr algn="ctr">
              <a:lnSpc>
                <a:spcPct val="150000"/>
              </a:lnSpc>
            </a:pPr>
            <a:r>
              <a:rPr sz="1400" dirty="0">
                <a:solidFill>
                  <a:schemeClr val="bg2">
                    <a:lumMod val="25000"/>
                  </a:schemeClr>
                </a:solidFill>
                <a:latin typeface="+mj-ea"/>
              </a:rPr>
              <a:t>From the evaluation of BP's change management process, its change management process is more in line with Kotter's eight-step model, which is almost a standard change management process. From creating a sense of urgency to proposing a vision, to institutionalizing new initiatives to creating new changes. Although some of these steps are poorly executed, such as communicating the vision, the change management process generally works well. Judging from the results, its change management has also achieved good results. BP's profit in 2022 is almost double that of 2021. However, as the Russia-Ukraine conflict continues, and the war ends</a:t>
            </a:r>
            <a:r>
              <a:rPr lang="en-US" sz="1400" dirty="0">
                <a:solidFill>
                  <a:schemeClr val="bg2">
                    <a:lumMod val="25000"/>
                  </a:schemeClr>
                </a:solidFill>
                <a:latin typeface="+mj-ea"/>
              </a:rPr>
              <a:t> in future</a:t>
            </a:r>
            <a:r>
              <a:rPr sz="1400" dirty="0">
                <a:solidFill>
                  <a:schemeClr val="bg2">
                    <a:lumMod val="25000"/>
                  </a:schemeClr>
                </a:solidFill>
                <a:latin typeface="+mj-ea"/>
              </a:rPr>
              <a:t>, it remains to be seen whether BP can maintain its good change management posture and continue to make new changes.</a:t>
            </a:r>
            <a:endParaRPr sz="1400" dirty="0">
              <a:solidFill>
                <a:schemeClr val="bg2">
                  <a:lumMod val="25000"/>
                </a:schemeClr>
              </a:solidFill>
              <a:latin typeface="+mj-ea"/>
            </a:endParaRPr>
          </a:p>
        </p:txBody>
      </p:sp>
      <p:sp>
        <p:nvSpPr>
          <p:cNvPr id="9" name="等腰三角形 8"/>
          <p:cNvSpPr/>
          <p:nvPr/>
        </p:nvSpPr>
        <p:spPr>
          <a:xfrm rot="10800000">
            <a:off x="5823283" y="5410"/>
            <a:ext cx="6155711" cy="3243116"/>
          </a:xfrm>
          <a:prstGeom prst="triangle">
            <a:avLst/>
          </a:prstGeom>
          <a:blipFill dpi="0" rotWithShape="0">
            <a:blip r:embed="rId1" cstate="email"/>
            <a:srcRect/>
            <a:tile tx="-1295400" ty="-260350" sx="70000" sy="70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等腰三角形 9"/>
          <p:cNvSpPr/>
          <p:nvPr/>
        </p:nvSpPr>
        <p:spPr>
          <a:xfrm>
            <a:off x="5821565" y="3617830"/>
            <a:ext cx="6155711" cy="3243116"/>
          </a:xfrm>
          <a:prstGeom prst="triangle">
            <a:avLst/>
          </a:prstGeom>
          <a:blipFill>
            <a:blip r:embed="rId2" cstate="email"/>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等腰三角形 10"/>
          <p:cNvSpPr/>
          <p:nvPr/>
        </p:nvSpPr>
        <p:spPr>
          <a:xfrm rot="16200000">
            <a:off x="7140247" y="1799217"/>
            <a:ext cx="6858001" cy="3259563"/>
          </a:xfrm>
          <a:prstGeom prst="triangle">
            <a:avLst/>
          </a:prstGeom>
          <a:blipFill dpi="0" rotWithShape="0">
            <a:blip r:embed="rId3" cstate="email"/>
            <a:srcRect/>
            <a:tile tx="-6089650" ty="292100" sx="35000" sy="35000"/>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a:off x="701633" y="462451"/>
            <a:ext cx="2176780" cy="583565"/>
          </a:xfrm>
          <a:prstGeom prst="rect">
            <a:avLst/>
          </a:prstGeom>
        </p:spPr>
        <p:txBody>
          <a:bodyPr wrap="none">
            <a:spAutoFit/>
          </a:bodyPr>
          <a:lstStyle/>
          <a:p>
            <a:r>
              <a:rPr lang="en-US" altLang="zh-CN" sz="3200" b="1" dirty="0">
                <a:solidFill>
                  <a:schemeClr val="bg2">
                    <a:lumMod val="25000"/>
                  </a:schemeClr>
                </a:solidFill>
                <a:latin typeface="+mn-ea"/>
              </a:rPr>
              <a:t>References</a:t>
            </a:r>
            <a:endParaRPr lang="en-US" altLang="zh-CN" sz="3200" b="1" dirty="0">
              <a:solidFill>
                <a:schemeClr val="bg2">
                  <a:lumMod val="25000"/>
                </a:schemeClr>
              </a:solidFill>
              <a:latin typeface="+mn-ea"/>
            </a:endParaRPr>
          </a:p>
        </p:txBody>
      </p:sp>
      <p:cxnSp>
        <p:nvCxnSpPr>
          <p:cNvPr id="17" name="直接连接符 16"/>
          <p:cNvCxnSpPr/>
          <p:nvPr/>
        </p:nvCxnSpPr>
        <p:spPr>
          <a:xfrm>
            <a:off x="831116" y="1059101"/>
            <a:ext cx="688769" cy="0"/>
          </a:xfrm>
          <a:prstGeom prst="line">
            <a:avLst/>
          </a:prstGeom>
          <a:ln w="19050">
            <a:solidFill>
              <a:schemeClr val="accent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762000" y="1219835"/>
            <a:ext cx="10361295" cy="5262245"/>
          </a:xfrm>
          <a:prstGeom prst="rect">
            <a:avLst/>
          </a:prstGeom>
        </p:spPr>
        <p:txBody>
          <a:bodyPr wrap="square">
            <a:spAutoFit/>
          </a:bodyPr>
          <a:lstStyle/>
          <a:p>
            <a:pPr marL="228600" indent="-228600" algn="l" fontAlgn="auto">
              <a:lnSpc>
                <a:spcPct val="100000"/>
              </a:lnSpc>
              <a:buFont typeface="+mj-lt"/>
              <a:buAutoNum type="alphaLcPeriod"/>
            </a:pPr>
            <a:r>
              <a:rPr sz="1400" dirty="0">
                <a:solidFill>
                  <a:schemeClr val="bg2">
                    <a:lumMod val="25000"/>
                  </a:schemeClr>
                </a:solidFill>
                <a:latin typeface="+mj-ea"/>
                <a:ea typeface="+mj-ea"/>
              </a:rPr>
              <a:t>Adomaitis, N. and Bousso, R. (2020) BP enters offshore wind with $1.1 billion Equinor deal, Reuters. Thomson Reuters. Available at: https://www.reuters.com/article/us-equinor-bp-idUSKBN2610OT (Accessed: February 26, 2023). </a:t>
            </a:r>
            <a:endParaRPr sz="1400" dirty="0">
              <a:solidFill>
                <a:schemeClr val="bg2">
                  <a:lumMod val="25000"/>
                </a:schemeClr>
              </a:solidFill>
              <a:latin typeface="+mj-ea"/>
              <a:ea typeface="+mj-ea"/>
            </a:endParaRPr>
          </a:p>
          <a:p>
            <a:pPr marL="228600" indent="-228600" algn="l" fontAlgn="auto">
              <a:lnSpc>
                <a:spcPct val="100000"/>
              </a:lnSpc>
              <a:buFont typeface="+mj-lt"/>
              <a:buAutoNum type="alphaLcPeriod"/>
            </a:pPr>
            <a:r>
              <a:rPr sz="1400" dirty="0">
                <a:solidFill>
                  <a:schemeClr val="bg2">
                    <a:lumMod val="25000"/>
                  </a:schemeClr>
                </a:solidFill>
                <a:latin typeface="+mj-ea"/>
                <a:ea typeface="+mj-ea"/>
              </a:rPr>
              <a:t>Analysis, T.B.- (2008) Oil majors' output growth hinges on strategy shift, Reuters. Thomson Reuters. Available at: https://www.reuters.com/article/us-oilmajors-production-idUSL169721220080801 (Accessed: February 26, 2023). </a:t>
            </a:r>
            <a:endParaRPr sz="1400" dirty="0">
              <a:solidFill>
                <a:schemeClr val="bg2">
                  <a:lumMod val="25000"/>
                </a:schemeClr>
              </a:solidFill>
              <a:latin typeface="+mj-ea"/>
              <a:ea typeface="+mj-ea"/>
            </a:endParaRPr>
          </a:p>
          <a:p>
            <a:pPr marL="228600" indent="-228600" algn="l" fontAlgn="auto">
              <a:lnSpc>
                <a:spcPct val="100000"/>
              </a:lnSpc>
              <a:buFont typeface="+mj-lt"/>
              <a:buAutoNum type="alphaLcPeriod"/>
            </a:pPr>
            <a:r>
              <a:rPr sz="1400" dirty="0">
                <a:solidFill>
                  <a:schemeClr val="bg2">
                    <a:lumMod val="25000"/>
                  </a:schemeClr>
                </a:solidFill>
                <a:latin typeface="+mj-ea"/>
                <a:ea typeface="+mj-ea"/>
              </a:rPr>
              <a:t>BP to offload stake in Rosneft amid Ukraine conflict (2022) BBC News. BBC. Available at: https://www.bbc.co.uk/news/business-60548382 (Accessed: February 26, 2023). </a:t>
            </a:r>
            <a:endParaRPr sz="1400" dirty="0">
              <a:solidFill>
                <a:schemeClr val="bg2">
                  <a:lumMod val="25000"/>
                </a:schemeClr>
              </a:solidFill>
              <a:latin typeface="+mj-ea"/>
              <a:ea typeface="+mj-ea"/>
            </a:endParaRPr>
          </a:p>
          <a:p>
            <a:pPr marL="228600" indent="-228600" algn="l" fontAlgn="auto">
              <a:lnSpc>
                <a:spcPct val="100000"/>
              </a:lnSpc>
              <a:buFont typeface="+mj-lt"/>
              <a:buAutoNum type="alphaLcPeriod"/>
            </a:pPr>
            <a:r>
              <a:rPr sz="1400" dirty="0">
                <a:solidFill>
                  <a:schemeClr val="bg2">
                    <a:lumMod val="25000"/>
                  </a:schemeClr>
                </a:solidFill>
                <a:latin typeface="+mj-ea"/>
                <a:ea typeface="+mj-ea"/>
              </a:rPr>
              <a:t>BP's ties to Russia draw UK government 'concern' (2022) The Guardian. Guardian News and Media. Available at: https://www.theguardian.com/business/2022/feb/25/bps-ties-to-russia-draw-uk-government-concern (Accessed: February 27, 2023). </a:t>
            </a:r>
            <a:endParaRPr sz="1400" dirty="0">
              <a:solidFill>
                <a:schemeClr val="bg2">
                  <a:lumMod val="25000"/>
                </a:schemeClr>
              </a:solidFill>
              <a:latin typeface="+mj-ea"/>
              <a:ea typeface="+mj-ea"/>
            </a:endParaRPr>
          </a:p>
          <a:p>
            <a:pPr marL="228600" indent="-228600" algn="l" fontAlgn="auto">
              <a:lnSpc>
                <a:spcPct val="100000"/>
              </a:lnSpc>
              <a:buFont typeface="+mj-lt"/>
              <a:buAutoNum type="alphaLcPeriod"/>
            </a:pPr>
            <a:r>
              <a:rPr sz="1400" dirty="0">
                <a:solidFill>
                  <a:schemeClr val="bg2">
                    <a:lumMod val="25000"/>
                  </a:schemeClr>
                </a:solidFill>
                <a:latin typeface="+mj-ea"/>
                <a:ea typeface="+mj-ea"/>
              </a:rPr>
              <a:t>Communications &amp; External Affairs: Careers: Home (no date) bp global. bp global. Available at: https://www.bp.com/en/global/corporate/careers/professionals/career-areas/communications-and-external-affairs.html (Accessed: February 27, 2023). </a:t>
            </a:r>
            <a:endParaRPr sz="1400" dirty="0">
              <a:solidFill>
                <a:schemeClr val="bg2">
                  <a:lumMod val="25000"/>
                </a:schemeClr>
              </a:solidFill>
              <a:latin typeface="+mj-ea"/>
              <a:ea typeface="+mj-ea"/>
            </a:endParaRPr>
          </a:p>
          <a:p>
            <a:pPr marL="228600" indent="-228600" algn="l" fontAlgn="auto">
              <a:lnSpc>
                <a:spcPct val="100000"/>
              </a:lnSpc>
              <a:buFont typeface="+mj-lt"/>
              <a:buAutoNum type="alphaLcPeriod"/>
            </a:pPr>
            <a:r>
              <a:rPr sz="1400" dirty="0">
                <a:solidFill>
                  <a:schemeClr val="bg2">
                    <a:lumMod val="25000"/>
                  </a:schemeClr>
                </a:solidFill>
                <a:latin typeface="+mj-ea"/>
                <a:ea typeface="+mj-ea"/>
              </a:rPr>
              <a:t>Covid-19 BP response: News and insights: Home (2020) bp global. bp global. Available at: https://www.bp.com/en/global/corporate/news-and-insights/covid-19-bp-response.html (Accessed: February 27, 2023). </a:t>
            </a:r>
            <a:endParaRPr sz="1400" dirty="0">
              <a:solidFill>
                <a:schemeClr val="bg2">
                  <a:lumMod val="25000"/>
                </a:schemeClr>
              </a:solidFill>
              <a:latin typeface="+mj-ea"/>
              <a:ea typeface="+mj-ea"/>
            </a:endParaRPr>
          </a:p>
          <a:p>
            <a:pPr marL="228600" indent="-228600" algn="l" fontAlgn="auto">
              <a:lnSpc>
                <a:spcPct val="100000"/>
              </a:lnSpc>
              <a:buFont typeface="+mj-lt"/>
              <a:buAutoNum type="alphaLcPeriod"/>
            </a:pPr>
            <a:r>
              <a:rPr sz="1400" dirty="0">
                <a:solidFill>
                  <a:schemeClr val="bg2">
                    <a:lumMod val="25000"/>
                  </a:schemeClr>
                </a:solidFill>
                <a:latin typeface="+mj-ea"/>
                <a:ea typeface="+mj-ea"/>
              </a:rPr>
              <a:t>Keown, C. (2020) BP takes up to $17.5 billion writedown and lowers 30-year oil price forecast. here's what it means, Barron's. Barrons. Available at: https://www.barrons.com/articles/bp-takes-up-to-17-5-billion-writedown-and-lowers-30-year-oil-price-forecast-heres-what-it-means-51592235645 (Accessed: February 26, 2023). </a:t>
            </a:r>
            <a:endParaRPr sz="1400" dirty="0">
              <a:solidFill>
                <a:schemeClr val="bg2">
                  <a:lumMod val="25000"/>
                </a:schemeClr>
              </a:solidFill>
              <a:latin typeface="+mj-ea"/>
              <a:ea typeface="+mj-ea"/>
            </a:endParaRPr>
          </a:p>
          <a:p>
            <a:pPr marL="228600" indent="-228600" algn="l" fontAlgn="auto">
              <a:lnSpc>
                <a:spcPct val="100000"/>
              </a:lnSpc>
              <a:buFont typeface="+mj-lt"/>
              <a:buAutoNum type="alphaLcPeriod"/>
            </a:pPr>
            <a:r>
              <a:rPr sz="1400" dirty="0">
                <a:solidFill>
                  <a:schemeClr val="bg2">
                    <a:lumMod val="25000"/>
                  </a:schemeClr>
                </a:solidFill>
                <a:latin typeface="+mj-ea"/>
                <a:ea typeface="+mj-ea"/>
              </a:rPr>
              <a:t>Kotter, J. (1995) ‘Leading Change: Why Transformation Efforts Fail’, Harvard Business Review, 73(2), pp. 59–67.</a:t>
            </a:r>
            <a:endParaRPr sz="1400" dirty="0">
              <a:solidFill>
                <a:schemeClr val="bg2">
                  <a:lumMod val="25000"/>
                </a:schemeClr>
              </a:solidFill>
              <a:latin typeface="+mj-ea"/>
              <a:ea typeface="+mj-ea"/>
            </a:endParaRPr>
          </a:p>
          <a:p>
            <a:pPr marL="228600" indent="-228600" algn="l" fontAlgn="auto">
              <a:lnSpc>
                <a:spcPct val="100000"/>
              </a:lnSpc>
              <a:buFont typeface="+mj-lt"/>
              <a:buAutoNum type="alphaLcPeriod"/>
            </a:pPr>
            <a:r>
              <a:rPr sz="1400" dirty="0">
                <a:solidFill>
                  <a:schemeClr val="bg2">
                    <a:lumMod val="25000"/>
                  </a:schemeClr>
                </a:solidFill>
                <a:latin typeface="+mj-ea"/>
                <a:ea typeface="+mj-ea"/>
              </a:rPr>
              <a:t>Race, M. (2022) BP sees biggest profit in 14 years as energy bills soar, BBC News. BBC. Available at: https://www.bbc.co.uk/news/business-62382624 (Accessed: February 26, 2023). </a:t>
            </a:r>
            <a:endParaRPr sz="1400" dirty="0">
              <a:solidFill>
                <a:schemeClr val="bg2">
                  <a:lumMod val="25000"/>
                </a:schemeClr>
              </a:solidFill>
              <a:latin typeface="+mj-ea"/>
              <a:ea typeface="+mj-ea"/>
            </a:endParaRPr>
          </a:p>
          <a:p>
            <a:pPr marL="228600" indent="-228600" algn="l" fontAlgn="auto">
              <a:lnSpc>
                <a:spcPct val="100000"/>
              </a:lnSpc>
              <a:buFont typeface="+mj-lt"/>
              <a:buAutoNum type="alphaLcPeriod"/>
            </a:pPr>
            <a:r>
              <a:rPr sz="1400" dirty="0">
                <a:solidFill>
                  <a:schemeClr val="bg2">
                    <a:lumMod val="25000"/>
                  </a:schemeClr>
                </a:solidFill>
                <a:latin typeface="+mj-ea"/>
                <a:ea typeface="+mj-ea"/>
              </a:rPr>
              <a:t>Ron Bousso, D.Z. (2022) BP quits Russia in up to $25 billion hit after Ukraine invasion, Reuters. Thomson Reuters. Available at: https://www.reuters.com/business/energy/britains-bp-says-exit-stake-russian-oil-giant-rosneft-2022-02-27/ (Accessed: February 27, 2023). </a:t>
            </a:r>
            <a:endParaRPr sz="1400" dirty="0">
              <a:solidFill>
                <a:schemeClr val="bg2">
                  <a:lumMod val="25000"/>
                </a:schemeClr>
              </a:solidFill>
              <a:latin typeface="+mj-ea"/>
              <a:ea typeface="+mj-ea"/>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nvSpPr>
        <p:spPr>
          <a:xfrm>
            <a:off x="0" y="0"/>
            <a:ext cx="12192000" cy="6858000"/>
          </a:xfrm>
          <a:prstGeom prst="rect">
            <a:avLst/>
          </a:prstGeom>
          <a:blipFill>
            <a:blip r:embed="rId1" cstate="print">
              <a:extLst>
                <a:ext uri="{BEBA8EAE-BF5A-486C-A8C5-ECC9F3942E4B}">
                  <a14:imgProps xmlns:a14="http://schemas.microsoft.com/office/drawing/2010/main">
                    <a14:imgLayer r:embed="rId2">
                      <a14:imgEffect>
                        <a14:saturation sat="0"/>
                      </a14:imgEffect>
                    </a14:imgLayer>
                  </a14:imgProps>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9" name="矩形 8"/>
          <p:cNvSpPr/>
          <p:nvPr/>
        </p:nvSpPr>
        <p:spPr>
          <a:xfrm>
            <a:off x="0" y="0"/>
            <a:ext cx="12192000" cy="6858000"/>
          </a:xfrm>
          <a:prstGeom prst="rect">
            <a:avLst/>
          </a:prstGeom>
          <a:gradFill flip="none" rotWithShape="1">
            <a:gsLst>
              <a:gs pos="0">
                <a:schemeClr val="accent1">
                  <a:alpha val="58000"/>
                </a:schemeClr>
              </a:gs>
              <a:gs pos="45000">
                <a:schemeClr val="accent1">
                  <a:alpha val="76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 name="等腰三角形 2"/>
          <p:cNvSpPr/>
          <p:nvPr/>
        </p:nvSpPr>
        <p:spPr>
          <a:xfrm rot="8228333">
            <a:off x="3568992" y="426087"/>
            <a:ext cx="7812668" cy="7393190"/>
          </a:xfrm>
          <a:prstGeom prst="triangle">
            <a:avLst>
              <a:gd name="adj" fmla="val 64392"/>
            </a:avLst>
          </a:prstGeom>
          <a:noFill/>
          <a:ln>
            <a:solidFill>
              <a:schemeClr val="accent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等腰三角形 3"/>
          <p:cNvSpPr/>
          <p:nvPr/>
        </p:nvSpPr>
        <p:spPr>
          <a:xfrm rot="12193785">
            <a:off x="1726731" y="1562135"/>
            <a:ext cx="8360451" cy="5097864"/>
          </a:xfrm>
          <a:prstGeom prst="triangle">
            <a:avLst>
              <a:gd name="adj" fmla="val 54742"/>
            </a:avLst>
          </a:prstGeom>
          <a:noFill/>
          <a:ln>
            <a:solidFill>
              <a:schemeClr val="accent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文本框 4"/>
          <p:cNvSpPr txBox="1"/>
          <p:nvPr/>
        </p:nvSpPr>
        <p:spPr>
          <a:xfrm>
            <a:off x="4184827" y="2875614"/>
            <a:ext cx="3822700" cy="1106805"/>
          </a:xfrm>
          <a:prstGeom prst="rect">
            <a:avLst/>
          </a:prstGeom>
          <a:noFill/>
        </p:spPr>
        <p:txBody>
          <a:bodyPr wrap="none" rtlCol="0">
            <a:spAutoFit/>
          </a:bodyPr>
          <a:lstStyle/>
          <a:p>
            <a:r>
              <a:rPr lang="en-US" altLang="zh-CN" sz="6600" b="1" dirty="0">
                <a:solidFill>
                  <a:schemeClr val="bg1"/>
                </a:solidFill>
                <a:latin typeface="+mj-ea"/>
                <a:ea typeface="+mj-ea"/>
              </a:rPr>
              <a:t>THANKS</a:t>
            </a:r>
            <a:endParaRPr lang="en-US" altLang="zh-CN" sz="6600" b="1" dirty="0">
              <a:solidFill>
                <a:schemeClr val="bg1"/>
              </a:solidFill>
              <a:latin typeface="+mj-ea"/>
              <a:ea typeface="+mj-ea"/>
            </a:endParaRPr>
          </a:p>
        </p:txBody>
      </p:sp>
      <p:sp>
        <p:nvSpPr>
          <p:cNvPr id="6" name="等腰三角形 5"/>
          <p:cNvSpPr/>
          <p:nvPr/>
        </p:nvSpPr>
        <p:spPr>
          <a:xfrm rot="10800000">
            <a:off x="5984796" y="3289722"/>
            <a:ext cx="236940" cy="204259"/>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文本框 6"/>
          <p:cNvSpPr txBox="1"/>
          <p:nvPr/>
        </p:nvSpPr>
        <p:spPr>
          <a:xfrm>
            <a:off x="5821778" y="3565869"/>
            <a:ext cx="562975" cy="523220"/>
          </a:xfrm>
          <a:prstGeom prst="rect">
            <a:avLst/>
          </a:prstGeom>
          <a:noFill/>
        </p:spPr>
        <p:txBody>
          <a:bodyPr wrap="none" rtlCol="0">
            <a:spAutoFit/>
          </a:bodyPr>
          <a:lstStyle/>
          <a:p>
            <a:pPr algn="ctr"/>
            <a:r>
              <a:rPr lang="en-US" altLang="zh-CN" sz="2800" dirty="0">
                <a:solidFill>
                  <a:schemeClr val="bg1"/>
                </a:solidFill>
                <a:latin typeface="+mj-ea"/>
              </a:rPr>
              <a:t>….</a:t>
            </a:r>
            <a:endParaRPr lang="zh-CN" altLang="en-US" sz="2800" dirty="0">
              <a:solidFill>
                <a:schemeClr val="bg1"/>
              </a:solidFill>
              <a:latin typeface="+mj-ea"/>
            </a:endParaRPr>
          </a:p>
        </p:txBody>
      </p:sp>
    </p:spTree>
  </p:cSld>
  <p:clrMapOvr>
    <a:masterClrMapping/>
  </p:clrMapOvr>
  <mc:AlternateContent xmlns:mc="http://schemas.openxmlformats.org/markup-compatibility/2006">
    <mc:Choice xmlns:p14="http://schemas.microsoft.com/office/powerpoint/2010/main" Requires="p14">
      <p:transition spd="slow" p14:dur="2000" advTm="3000"/>
    </mc:Choice>
    <mc:Fallback>
      <p:transition spd="slow" advTm="3000"/>
    </mc:Fallback>
  </mc:AlternateContent>
  <p:timing>
    <p:tnLst>
      <p:par>
        <p:cTn id="1" dur="indefinite" restart="never" nodeType="tmRoot"/>
      </p:par>
    </p:tnLst>
  </p:timing>
</p:sld>
</file>

<file path=ppt/tags/tag1.xml><?xml version="1.0" encoding="utf-8"?>
<p:tagLst xmlns:p="http://schemas.openxmlformats.org/presentationml/2006/main">
  <p:tag name="ISPRING_PRESENTATION_TITLE" val="CHENYING0907"/>
  <p:tag name="KSO_WPP_MARK_KEY" val="34832c7c-aac0-4a3d-8ce8-c16a0e71b088"/>
  <p:tag name="COMMONDATA" val="eyJoZGlkIjoiZTU3YWE0NTFhMjhjNGRjOGIxMzMzNmU1ZTQ1NDE3NWUifQ=="/>
</p:tagLst>
</file>

<file path=ppt/theme/theme1.xml><?xml version="1.0" encoding="utf-8"?>
<a:theme xmlns:a="http://schemas.openxmlformats.org/drawingml/2006/main" name="Office 主题​​">
  <a:themeElements>
    <a:clrScheme name="黑色2">
      <a:dk1>
        <a:sysClr val="windowText" lastClr="000000"/>
      </a:dk1>
      <a:lt1>
        <a:sysClr val="window" lastClr="FFFFFF"/>
      </a:lt1>
      <a:dk2>
        <a:srgbClr val="44546A"/>
      </a:dk2>
      <a:lt2>
        <a:srgbClr val="E7E6E6"/>
      </a:lt2>
      <a:accent1>
        <a:srgbClr val="000000"/>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常用">
      <a:majorFont>
        <a:latin typeface="Calibri"/>
        <a:ea typeface="微软雅黑"/>
        <a:cs typeface=""/>
      </a:majorFont>
      <a:minorFont>
        <a:latin typeface="Calibri Light"/>
        <a:ea typeface="微软雅黑 Light"/>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11827</Words>
  <Application>WPS 演示</Application>
  <PresentationFormat>宽屏</PresentationFormat>
  <Paragraphs>196</Paragraphs>
  <Slides>23</Slides>
  <Notes>27</Notes>
  <HiddenSlides>0</HiddenSlides>
  <MMClips>0</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23</vt:i4>
      </vt:variant>
    </vt:vector>
  </HeadingPairs>
  <TitlesOfParts>
    <vt:vector size="38" baseType="lpstr">
      <vt:lpstr>Arial</vt:lpstr>
      <vt:lpstr>宋体</vt:lpstr>
      <vt:lpstr>Wingdings</vt:lpstr>
      <vt:lpstr>张海山锐线体简</vt:lpstr>
      <vt:lpstr>Segoe UI</vt:lpstr>
      <vt:lpstr>Segoe UI</vt:lpstr>
      <vt:lpstr>Calibri Light</vt:lpstr>
      <vt:lpstr>微软雅黑 Light</vt:lpstr>
      <vt:lpstr>微软雅黑</vt:lpstr>
      <vt:lpstr>Calibri</vt:lpstr>
      <vt:lpstr>等线</vt:lpstr>
      <vt:lpstr>Arial Unicode MS</vt:lpstr>
      <vt:lpstr>Segoe Light</vt:lpstr>
      <vt:lpstr>ESRI AMFM Electric</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CHENYING0907</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ss</dc:title>
  <dc:creator>ss</dc:creator>
  <cp:keywords>ss</cp:keywords>
  <dc:description>ss</dc:description>
  <dc:subject>6</dc:subject>
  <cp:category>ss</cp:category>
  <cp:lastModifiedBy>Nyalpha</cp:lastModifiedBy>
  <cp:revision>19</cp:revision>
  <dcterms:created xsi:type="dcterms:W3CDTF">2016-06-21T07:21:00Z</dcterms:created>
  <dcterms:modified xsi:type="dcterms:W3CDTF">2023-02-27T03:46:49Z</dcterms:modified>
  <cp:version>6</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B6F2FA7293E842B8BE8BEFFFAA088627</vt:lpwstr>
  </property>
  <property fmtid="{D5CDD505-2E9C-101B-9397-08002B2CF9AE}" pid="3" name="KSOProductBuildVer">
    <vt:lpwstr>2052-11.1.0.13703</vt:lpwstr>
  </property>
</Properties>
</file>