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256" r:id="rId5"/>
    <p:sldId id="363" r:id="rId6"/>
    <p:sldId id="364" r:id="rId7"/>
    <p:sldId id="365" r:id="rId8"/>
    <p:sldId id="366" r:id="rId9"/>
    <p:sldId id="337" r:id="rId10"/>
    <p:sldId id="351" r:id="rId11"/>
    <p:sldId id="349" r:id="rId12"/>
    <p:sldId id="398" r:id="rId13"/>
    <p:sldId id="400" r:id="rId14"/>
    <p:sldId id="399" r:id="rId15"/>
    <p:sldId id="368" r:id="rId16"/>
    <p:sldId id="369" r:id="rId17"/>
    <p:sldId id="370" r:id="rId18"/>
    <p:sldId id="372" r:id="rId19"/>
    <p:sldId id="371" r:id="rId20"/>
    <p:sldId id="339" r:id="rId21"/>
    <p:sldId id="374" r:id="rId22"/>
    <p:sldId id="340" r:id="rId23"/>
    <p:sldId id="352" r:id="rId24"/>
    <p:sldId id="401" r:id="rId25"/>
    <p:sldId id="361" r:id="rId26"/>
    <p:sldId id="377" r:id="rId27"/>
    <p:sldId id="378" r:id="rId28"/>
    <p:sldId id="379" r:id="rId29"/>
    <p:sldId id="380" r:id="rId30"/>
    <p:sldId id="381" r:id="rId31"/>
    <p:sldId id="382" r:id="rId32"/>
    <p:sldId id="383" r:id="rId33"/>
    <p:sldId id="384" r:id="rId34"/>
    <p:sldId id="385" r:id="rId35"/>
    <p:sldId id="386" r:id="rId36"/>
    <p:sldId id="387" r:id="rId37"/>
    <p:sldId id="388" r:id="rId38"/>
    <p:sldId id="389" r:id="rId39"/>
    <p:sldId id="390" r:id="rId40"/>
    <p:sldId id="391" r:id="rId41"/>
    <p:sldId id="392" r:id="rId42"/>
    <p:sldId id="393" r:id="rId43"/>
    <p:sldId id="394" r:id="rId44"/>
    <p:sldId id="362" r:id="rId45"/>
    <p:sldId id="357" r:id="rId46"/>
    <p:sldId id="395" r:id="rId47"/>
    <p:sldId id="375"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47" autoAdjust="0"/>
    <p:restoredTop sz="94249" autoAdjust="0"/>
  </p:normalViewPr>
  <p:slideViewPr>
    <p:cSldViewPr>
      <p:cViewPr varScale="1">
        <p:scale>
          <a:sx n="67" d="100"/>
          <a:sy n="67" d="100"/>
        </p:scale>
        <p:origin x="1276" y="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9/18/2022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600" b="1" dirty="0">
                <a:solidFill>
                  <a:schemeClr val="accent2">
                    <a:lumMod val="20000"/>
                    <a:lumOff val="80000"/>
                  </a:schemeClr>
                </a:solidFill>
              </a:rPr>
              <a:t>The Global Business Environment (LCBB4005_BIRM)</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75000"/>
                  </a:schemeClr>
                </a:solidFill>
              </a:rPr>
              <a:t>Introduction to the Global Business Environment</a:t>
            </a:r>
            <a:endParaRPr lang="en-GB" altLang="en-US" b="1" dirty="0">
              <a:solidFill>
                <a:schemeClr val="accent2">
                  <a:lumMod val="75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to the Module</a:t>
            </a:r>
          </a:p>
        </p:txBody>
      </p:sp>
      <p:sp>
        <p:nvSpPr>
          <p:cNvPr id="3" name="Content Placeholder 2"/>
          <p:cNvSpPr>
            <a:spLocks noGrp="1"/>
          </p:cNvSpPr>
          <p:nvPr>
            <p:ph idx="1"/>
          </p:nvPr>
        </p:nvSpPr>
        <p:spPr/>
        <p:txBody>
          <a:bodyPr/>
          <a:lstStyle/>
          <a:p>
            <a:pPr marL="514350" indent="-457200"/>
            <a:r>
              <a:rPr lang="en-GB" dirty="0"/>
              <a:t>Materials to cover</a:t>
            </a:r>
          </a:p>
          <a:p>
            <a:pPr marL="514350" indent="-457200"/>
            <a:r>
              <a:rPr lang="en-GB" dirty="0"/>
              <a:t>Assignment Brief</a:t>
            </a:r>
          </a:p>
          <a:p>
            <a:pPr marL="514350" indent="-457200"/>
            <a:r>
              <a:rPr lang="en-GB" dirty="0"/>
              <a:t>Virtual Code of Conduct</a:t>
            </a:r>
          </a:p>
          <a:p>
            <a:pPr marL="57150" indent="0">
              <a:buNone/>
            </a:pPr>
            <a:endParaRPr lang="en-GB" dirty="0"/>
          </a:p>
          <a:p>
            <a:endParaRPr lang="en-GB" dirty="0"/>
          </a:p>
        </p:txBody>
      </p:sp>
    </p:spTree>
    <p:extLst>
      <p:ext uri="{BB962C8B-B14F-4D97-AF65-F5344CB8AC3E}">
        <p14:creationId xmlns:p14="http://schemas.microsoft.com/office/powerpoint/2010/main" val="3207693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116632"/>
            <a:ext cx="8229600" cy="490066"/>
          </a:xfrm>
        </p:spPr>
        <p:txBody>
          <a:bodyPr>
            <a:normAutofit fontScale="90000"/>
          </a:bodyPr>
          <a:lstStyle/>
          <a:p>
            <a:r>
              <a:rPr lang="en-GB" dirty="0"/>
              <a:t>MODULE OUTLINE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0187775"/>
              </p:ext>
            </p:extLst>
          </p:nvPr>
        </p:nvGraphicFramePr>
        <p:xfrm>
          <a:off x="107504" y="764704"/>
          <a:ext cx="8928992" cy="5059680"/>
        </p:xfrm>
        <a:graphic>
          <a:graphicData uri="http://schemas.openxmlformats.org/drawingml/2006/table">
            <a:tbl>
              <a:tblPr firstRow="1" bandRow="1">
                <a:tableStyleId>{5C22544A-7EE6-4342-B048-85BDC9FD1C3A}</a:tableStyleId>
              </a:tblPr>
              <a:tblGrid>
                <a:gridCol w="1893372">
                  <a:extLst>
                    <a:ext uri="{9D8B030D-6E8A-4147-A177-3AD203B41FA5}">
                      <a16:colId xmlns:a16="http://schemas.microsoft.com/office/drawing/2014/main" val="3508980973"/>
                    </a:ext>
                  </a:extLst>
                </a:gridCol>
                <a:gridCol w="7035620">
                  <a:extLst>
                    <a:ext uri="{9D8B030D-6E8A-4147-A177-3AD203B41FA5}">
                      <a16:colId xmlns:a16="http://schemas.microsoft.com/office/drawing/2014/main" val="2941425508"/>
                    </a:ext>
                  </a:extLst>
                </a:gridCol>
              </a:tblGrid>
              <a:tr h="389103">
                <a:tc>
                  <a:txBody>
                    <a:bodyPr/>
                    <a:lstStyle/>
                    <a:p>
                      <a:r>
                        <a:rPr lang="en-GB" sz="2000" dirty="0"/>
                        <a:t>WEEK</a:t>
                      </a:r>
                    </a:p>
                  </a:txBody>
                  <a:tcPr/>
                </a:tc>
                <a:tc>
                  <a:txBody>
                    <a:bodyPr/>
                    <a:lstStyle/>
                    <a:p>
                      <a:r>
                        <a:rPr lang="en-GB" sz="2000" dirty="0"/>
                        <a:t>TOPICS</a:t>
                      </a:r>
                    </a:p>
                  </a:txBody>
                  <a:tcPr/>
                </a:tc>
                <a:extLst>
                  <a:ext uri="{0D108BD9-81ED-4DB2-BD59-A6C34878D82A}">
                    <a16:rowId xmlns:a16="http://schemas.microsoft.com/office/drawing/2014/main" val="1455651282"/>
                  </a:ext>
                </a:extLst>
              </a:tr>
              <a:tr h="389103">
                <a:tc>
                  <a:txBody>
                    <a:bodyPr/>
                    <a:lstStyle/>
                    <a:p>
                      <a:r>
                        <a:rPr lang="en-GB" sz="2000" dirty="0"/>
                        <a:t>WEEK 1</a:t>
                      </a:r>
                    </a:p>
                  </a:txBody>
                  <a:tcPr/>
                </a:tc>
                <a:tc>
                  <a:txBody>
                    <a:bodyPr/>
                    <a:lstStyle/>
                    <a:p>
                      <a:r>
                        <a:rPr lang="en-GB" sz="2000" dirty="0"/>
                        <a:t>Introduction to Global Business Environment</a:t>
                      </a:r>
                    </a:p>
                  </a:txBody>
                  <a:tcPr/>
                </a:tc>
                <a:extLst>
                  <a:ext uri="{0D108BD9-81ED-4DB2-BD59-A6C34878D82A}">
                    <a16:rowId xmlns:a16="http://schemas.microsoft.com/office/drawing/2014/main" val="1378505061"/>
                  </a:ext>
                </a:extLst>
              </a:tr>
              <a:tr h="389103">
                <a:tc>
                  <a:txBody>
                    <a:bodyPr/>
                    <a:lstStyle/>
                    <a:p>
                      <a:r>
                        <a:rPr lang="en-GB" sz="2000" dirty="0"/>
                        <a:t>WEEK 2</a:t>
                      </a:r>
                    </a:p>
                  </a:txBody>
                  <a:tcPr/>
                </a:tc>
                <a:tc>
                  <a:txBody>
                    <a:bodyPr/>
                    <a:lstStyle/>
                    <a:p>
                      <a:r>
                        <a:rPr lang="en-GB" sz="2000" dirty="0"/>
                        <a:t>PESTEL - The Political and Legal Environment</a:t>
                      </a:r>
                    </a:p>
                  </a:txBody>
                  <a:tcPr/>
                </a:tc>
                <a:extLst>
                  <a:ext uri="{0D108BD9-81ED-4DB2-BD59-A6C34878D82A}">
                    <a16:rowId xmlns:a16="http://schemas.microsoft.com/office/drawing/2014/main" val="258109216"/>
                  </a:ext>
                </a:extLst>
              </a:tr>
              <a:tr h="389103">
                <a:tc>
                  <a:txBody>
                    <a:bodyPr/>
                    <a:lstStyle/>
                    <a:p>
                      <a:r>
                        <a:rPr lang="en-GB" sz="2000" dirty="0"/>
                        <a:t>WEEK 3</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PESTEL - The Global Economic Environment</a:t>
                      </a:r>
                    </a:p>
                  </a:txBody>
                  <a:tcPr/>
                </a:tc>
                <a:extLst>
                  <a:ext uri="{0D108BD9-81ED-4DB2-BD59-A6C34878D82A}">
                    <a16:rowId xmlns:a16="http://schemas.microsoft.com/office/drawing/2014/main" val="421082560"/>
                  </a:ext>
                </a:extLst>
              </a:tr>
              <a:tr h="389103">
                <a:tc>
                  <a:txBody>
                    <a:bodyPr/>
                    <a:lstStyle/>
                    <a:p>
                      <a:r>
                        <a:rPr lang="en-GB" sz="2000" dirty="0"/>
                        <a:t>WEEK 4</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PESTEL – Social and Demographic Environment</a:t>
                      </a:r>
                    </a:p>
                  </a:txBody>
                  <a:tcPr/>
                </a:tc>
                <a:extLst>
                  <a:ext uri="{0D108BD9-81ED-4DB2-BD59-A6C34878D82A}">
                    <a16:rowId xmlns:a16="http://schemas.microsoft.com/office/drawing/2014/main" val="1525412374"/>
                  </a:ext>
                </a:extLst>
              </a:tr>
              <a:tr h="688414">
                <a:tc>
                  <a:txBody>
                    <a:bodyPr/>
                    <a:lstStyle/>
                    <a:p>
                      <a:r>
                        <a:rPr lang="en-GB" sz="2000" dirty="0"/>
                        <a:t>WEEK 5</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PESTEL - The Technological</a:t>
                      </a:r>
                      <a:r>
                        <a:rPr lang="en-GB" sz="2000" baseline="0" dirty="0"/>
                        <a:t> &amp; Environmental </a:t>
                      </a:r>
                      <a:r>
                        <a:rPr lang="en-GB" sz="2000" dirty="0"/>
                        <a:t>Environment/CSR</a:t>
                      </a:r>
                    </a:p>
                  </a:txBody>
                  <a:tcPr/>
                </a:tc>
                <a:extLst>
                  <a:ext uri="{0D108BD9-81ED-4DB2-BD59-A6C34878D82A}">
                    <a16:rowId xmlns:a16="http://schemas.microsoft.com/office/drawing/2014/main" val="3590033289"/>
                  </a:ext>
                </a:extLst>
              </a:tr>
              <a:tr h="389103">
                <a:tc>
                  <a:txBody>
                    <a:bodyPr/>
                    <a:lstStyle/>
                    <a:p>
                      <a:r>
                        <a:rPr lang="en-GB" sz="2000" dirty="0"/>
                        <a:t>WEEK 6</a:t>
                      </a:r>
                    </a:p>
                  </a:txBody>
                  <a:tcPr>
                    <a:solidFill>
                      <a:srgbClr val="FF0000"/>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Workshop &amp; Submission of Assignment</a:t>
                      </a:r>
                    </a:p>
                  </a:txBody>
                  <a:tcPr>
                    <a:solidFill>
                      <a:srgbClr val="FF0000"/>
                    </a:solidFill>
                  </a:tcPr>
                </a:tc>
                <a:extLst>
                  <a:ext uri="{0D108BD9-81ED-4DB2-BD59-A6C34878D82A}">
                    <a16:rowId xmlns:a16="http://schemas.microsoft.com/office/drawing/2014/main" val="1217383239"/>
                  </a:ext>
                </a:extLst>
              </a:tr>
              <a:tr h="389103">
                <a:tc>
                  <a:txBody>
                    <a:bodyPr/>
                    <a:lstStyle/>
                    <a:p>
                      <a:r>
                        <a:rPr lang="en-GB" sz="2000" dirty="0"/>
                        <a:t>WEEK 7</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The Competitive Environment</a:t>
                      </a:r>
                    </a:p>
                  </a:txBody>
                  <a:tcPr/>
                </a:tc>
                <a:extLst>
                  <a:ext uri="{0D108BD9-81ED-4DB2-BD59-A6C34878D82A}">
                    <a16:rowId xmlns:a16="http://schemas.microsoft.com/office/drawing/2014/main" val="3522238081"/>
                  </a:ext>
                </a:extLst>
              </a:tr>
              <a:tr h="389103">
                <a:tc>
                  <a:txBody>
                    <a:bodyPr/>
                    <a:lstStyle/>
                    <a:p>
                      <a:r>
                        <a:rPr lang="en-GB" sz="2000" dirty="0"/>
                        <a:t>WEEK 8</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Markets</a:t>
                      </a:r>
                    </a:p>
                  </a:txBody>
                  <a:tcPr/>
                </a:tc>
                <a:extLst>
                  <a:ext uri="{0D108BD9-81ED-4DB2-BD59-A6C34878D82A}">
                    <a16:rowId xmlns:a16="http://schemas.microsoft.com/office/drawing/2014/main" val="307989824"/>
                  </a:ext>
                </a:extLst>
              </a:tr>
              <a:tr h="389103">
                <a:tc>
                  <a:txBody>
                    <a:bodyPr/>
                    <a:lstStyle/>
                    <a:p>
                      <a:r>
                        <a:rPr lang="en-GB" sz="2000" dirty="0"/>
                        <a:t>WEEK 9</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Global Strategies</a:t>
                      </a:r>
                    </a:p>
                  </a:txBody>
                  <a:tcPr/>
                </a:tc>
                <a:extLst>
                  <a:ext uri="{0D108BD9-81ED-4DB2-BD59-A6C34878D82A}">
                    <a16:rowId xmlns:a16="http://schemas.microsoft.com/office/drawing/2014/main" val="1382191698"/>
                  </a:ext>
                </a:extLst>
              </a:tr>
              <a:tr h="389103">
                <a:tc>
                  <a:txBody>
                    <a:bodyPr/>
                    <a:lstStyle/>
                    <a:p>
                      <a:r>
                        <a:rPr lang="en-GB" sz="2000" dirty="0"/>
                        <a:t>WEEK 10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Workshop</a:t>
                      </a:r>
                    </a:p>
                  </a:txBody>
                  <a:tcPr/>
                </a:tc>
                <a:extLst>
                  <a:ext uri="{0D108BD9-81ED-4DB2-BD59-A6C34878D82A}">
                    <a16:rowId xmlns:a16="http://schemas.microsoft.com/office/drawing/2014/main" val="3497332834"/>
                  </a:ext>
                </a:extLst>
              </a:tr>
              <a:tr h="389103">
                <a:tc>
                  <a:txBody>
                    <a:bodyPr/>
                    <a:lstStyle/>
                    <a:p>
                      <a:r>
                        <a:rPr lang="en-GB" sz="2000" dirty="0"/>
                        <a:t>WEEK 11</a:t>
                      </a:r>
                    </a:p>
                  </a:txBody>
                  <a:tcPr>
                    <a:solidFill>
                      <a:srgbClr val="FF0000"/>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Exam</a:t>
                      </a:r>
                    </a:p>
                  </a:txBody>
                  <a:tcPr>
                    <a:solidFill>
                      <a:srgbClr val="FF0000"/>
                    </a:solidFill>
                  </a:tcPr>
                </a:tc>
                <a:extLst>
                  <a:ext uri="{0D108BD9-81ED-4DB2-BD59-A6C34878D82A}">
                    <a16:rowId xmlns:a16="http://schemas.microsoft.com/office/drawing/2014/main" val="3822482138"/>
                  </a:ext>
                </a:extLst>
              </a:tr>
            </a:tbl>
          </a:graphicData>
        </a:graphic>
      </p:graphicFrame>
    </p:spTree>
    <p:extLst>
      <p:ext uri="{BB962C8B-B14F-4D97-AF65-F5344CB8AC3E}">
        <p14:creationId xmlns:p14="http://schemas.microsoft.com/office/powerpoint/2010/main" val="2373027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r>
              <a:rPr lang="en-GB" sz="3600" b="1" dirty="0"/>
              <a:t>Books and Materials </a:t>
            </a:r>
          </a:p>
        </p:txBody>
      </p:sp>
      <p:sp>
        <p:nvSpPr>
          <p:cNvPr id="3" name="Content Placeholder 2"/>
          <p:cNvSpPr>
            <a:spLocks noGrp="1"/>
          </p:cNvSpPr>
          <p:nvPr>
            <p:ph idx="1"/>
          </p:nvPr>
        </p:nvSpPr>
        <p:spPr>
          <a:xfrm>
            <a:off x="457200" y="1268760"/>
            <a:ext cx="8229600" cy="4608512"/>
          </a:xfrm>
        </p:spPr>
        <p:txBody>
          <a:bodyPr>
            <a:normAutofit fontScale="92500" lnSpcReduction="10000"/>
          </a:bodyPr>
          <a:lstStyle/>
          <a:p>
            <a:pPr marL="0" indent="0">
              <a:buNone/>
            </a:pPr>
            <a:r>
              <a:rPr lang="en-GB" sz="2000" dirty="0"/>
              <a:t>Essential Reading</a:t>
            </a:r>
          </a:p>
          <a:p>
            <a:r>
              <a:rPr lang="en-GB" sz="2000" dirty="0"/>
              <a:t>Worthington, I. Britton, C. and Thompson E. (</a:t>
            </a:r>
            <a:r>
              <a:rPr lang="en-GB" sz="2000" b="1" dirty="0"/>
              <a:t>2018) </a:t>
            </a:r>
            <a:r>
              <a:rPr lang="en-GB" sz="2000" b="1" i="1" dirty="0"/>
              <a:t>The Business Environment, A Global Perspective</a:t>
            </a:r>
            <a:r>
              <a:rPr lang="en-GB" sz="2000" dirty="0"/>
              <a:t>, 7</a:t>
            </a:r>
            <a:r>
              <a:rPr lang="en-GB" sz="2000" baseline="30000" dirty="0"/>
              <a:t>th</a:t>
            </a:r>
            <a:r>
              <a:rPr lang="en-GB" sz="2000" dirty="0"/>
              <a:t> Edition, Pearson.</a:t>
            </a:r>
          </a:p>
          <a:p>
            <a:r>
              <a:rPr lang="en-GB" sz="2000" b="1" dirty="0"/>
              <a:t>Morrison, J. (2020) The international business environment : challenges and changes</a:t>
            </a:r>
            <a:r>
              <a:rPr lang="en-GB" sz="2000" dirty="0"/>
              <a:t>. ISBN: 0-273-72567-X; 9786612983429; 1-282-98342-3. Edition: Third edition.</a:t>
            </a:r>
          </a:p>
          <a:p>
            <a:endParaRPr lang="en-GB" sz="2000" dirty="0"/>
          </a:p>
          <a:p>
            <a:pPr marL="0" indent="0">
              <a:buNone/>
            </a:pPr>
            <a:r>
              <a:rPr lang="en-GB" sz="2000" dirty="0"/>
              <a:t>Further Reading </a:t>
            </a:r>
          </a:p>
          <a:p>
            <a:r>
              <a:rPr lang="en-GB" sz="2000" dirty="0" err="1"/>
              <a:t>Weatherston</a:t>
            </a:r>
            <a:r>
              <a:rPr lang="en-GB" sz="2000" dirty="0"/>
              <a:t>, J., Brooks, I. and Wilkinson, G., 2010. </a:t>
            </a:r>
            <a:r>
              <a:rPr lang="en-GB" sz="2000" b="1" dirty="0"/>
              <a:t>The international business environment: challenges and changes</a:t>
            </a:r>
            <a:r>
              <a:rPr lang="en-GB" sz="2000" dirty="0"/>
              <a:t>. Prentice Hall.</a:t>
            </a:r>
          </a:p>
          <a:p>
            <a:r>
              <a:rPr lang="en-GB" sz="2000" b="1" dirty="0"/>
              <a:t>Cite them right : the essential referencing guide : Macmillan study skills</a:t>
            </a:r>
            <a:r>
              <a:rPr lang="en-GB" sz="2000" dirty="0"/>
              <a:t>. ISBN: 1-352-00514-X</a:t>
            </a:r>
          </a:p>
          <a:p>
            <a:pPr marL="0" indent="0">
              <a:buNone/>
            </a:pPr>
            <a:endParaRPr lang="en-GB" sz="2000" dirty="0"/>
          </a:p>
          <a:p>
            <a:pPr marL="0" indent="0">
              <a:buNone/>
            </a:pPr>
            <a:r>
              <a:rPr lang="en-GB" sz="2000" dirty="0"/>
              <a:t>NB: Also read through the </a:t>
            </a:r>
            <a:r>
              <a:rPr lang="en-GB" sz="2000" b="1" i="1" dirty="0">
                <a:solidFill>
                  <a:srgbClr val="FF0000"/>
                </a:solidFill>
              </a:rPr>
              <a:t>online reading list</a:t>
            </a:r>
            <a:r>
              <a:rPr lang="en-GB" sz="2000" dirty="0"/>
              <a:t>.</a:t>
            </a:r>
          </a:p>
        </p:txBody>
      </p:sp>
    </p:spTree>
    <p:extLst>
      <p:ext uri="{BB962C8B-B14F-4D97-AF65-F5344CB8AC3E}">
        <p14:creationId xmlns:p14="http://schemas.microsoft.com/office/powerpoint/2010/main" val="200595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 calcmode="lin" valueType="num">
                                      <p:cBhvr additive="base">
                                        <p:cTn id="48"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Brief</a:t>
            </a:r>
          </a:p>
        </p:txBody>
      </p:sp>
      <p:sp>
        <p:nvSpPr>
          <p:cNvPr id="3" name="Content Placeholder 2"/>
          <p:cNvSpPr>
            <a:spLocks noGrp="1"/>
          </p:cNvSpPr>
          <p:nvPr>
            <p:ph idx="1"/>
          </p:nvPr>
        </p:nvSpPr>
        <p:spPr/>
        <p:txBody>
          <a:bodyPr/>
          <a:lstStyle/>
          <a:p>
            <a:r>
              <a:rPr lang="en-GB" dirty="0"/>
              <a:t>To be discussed next week</a:t>
            </a:r>
          </a:p>
        </p:txBody>
      </p:sp>
    </p:spTree>
    <p:extLst>
      <p:ext uri="{BB962C8B-B14F-4D97-AF65-F5344CB8AC3E}">
        <p14:creationId xmlns:p14="http://schemas.microsoft.com/office/powerpoint/2010/main" val="76918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Learning outcome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457200" y="1600200"/>
            <a:ext cx="8229600" cy="4061047"/>
          </a:xfrm>
        </p:spPr>
        <p:txBody>
          <a:bodyPr>
            <a:normAutofit fontScale="77500" lnSpcReduction="20000"/>
          </a:bodyPr>
          <a:lstStyle/>
          <a:p>
            <a:pPr marL="0" indent="0" algn="just">
              <a:buNone/>
            </a:pPr>
            <a:r>
              <a:rPr lang="en-GB" altLang="en-US" b="1" dirty="0">
                <a:latin typeface="Arial" panose="020B0604020202020204" pitchFamily="34" charset="0"/>
                <a:ea typeface="ＭＳ Ｐゴシック" panose="020B0600070205080204" pitchFamily="34" charset="-128"/>
                <a:cs typeface="Arial" panose="020B0604020202020204" pitchFamily="34" charset="0"/>
              </a:rPr>
              <a:t>By the end of the session you should be able to:</a:t>
            </a:r>
          </a:p>
          <a:p>
            <a:pPr marL="0" indent="0" algn="just">
              <a:buNone/>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a:p>
            <a:pPr marL="514350" indent="-514350" algn="just">
              <a:buFont typeface="+mj-lt"/>
              <a:buAutoNum type="arabicPeriod"/>
            </a:pPr>
            <a:r>
              <a:rPr lang="en-GB" dirty="0"/>
              <a:t>Define business and the business environment </a:t>
            </a:r>
          </a:p>
          <a:p>
            <a:pPr marL="514350" indent="-514350" algn="just">
              <a:buFont typeface="+mj-lt"/>
              <a:buAutoNum type="arabicPeriod"/>
            </a:pPr>
            <a:r>
              <a:rPr lang="en-GB" dirty="0"/>
              <a:t>Outline the key elements of the internal and external environment affecting business </a:t>
            </a:r>
          </a:p>
          <a:p>
            <a:pPr marL="514350" indent="-514350" algn="just">
              <a:buFont typeface="+mj-lt"/>
              <a:buAutoNum type="arabicPeriod"/>
            </a:pPr>
            <a:r>
              <a:rPr lang="en-GB" dirty="0"/>
              <a:t>Explain the economic problem and understand its link with business </a:t>
            </a:r>
          </a:p>
          <a:p>
            <a:pPr marL="514350" indent="-514350" algn="just">
              <a:buFont typeface="+mj-lt"/>
              <a:buAutoNum type="arabicPeriod"/>
            </a:pPr>
            <a:r>
              <a:rPr lang="en-GB" dirty="0"/>
              <a:t>Explain the transformation process </a:t>
            </a:r>
          </a:p>
          <a:p>
            <a:pPr marL="514350" indent="-514350" algn="just">
              <a:buFont typeface="+mj-lt"/>
              <a:buAutoNum type="arabicPeriod"/>
            </a:pPr>
            <a:r>
              <a:rPr lang="en-GB" dirty="0"/>
              <a:t>List three reasons why studying the business environment is important </a:t>
            </a:r>
          </a:p>
          <a:p>
            <a:pPr marL="514350" indent="-514350" algn="just">
              <a:buFont typeface="+mj-lt"/>
              <a:buAutoNum type="arabicPeriod"/>
            </a:pPr>
            <a:r>
              <a:rPr lang="en-GB" dirty="0"/>
              <a:t>Explain Firms and types of firms</a:t>
            </a:r>
          </a:p>
        </p:txBody>
      </p:sp>
    </p:spTree>
    <p:extLst>
      <p:ext uri="{BB962C8B-B14F-4D97-AF65-F5344CB8AC3E}">
        <p14:creationId xmlns:p14="http://schemas.microsoft.com/office/powerpoint/2010/main" val="303048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 calcmode="lin" valueType="num">
                                      <p:cBhvr additive="base">
                                        <p:cTn id="3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 calcmode="lin" valueType="num">
                                      <p:cBhvr additive="base">
                                        <p:cTn id="4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 calcmode="lin" valueType="num">
                                      <p:cBhvr additive="base">
                                        <p:cTn id="5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427178" y="116632"/>
            <a:ext cx="8229600" cy="706090"/>
          </a:xfrm>
        </p:spPr>
        <p:txBody>
          <a:bodyPr>
            <a:normAutofit fontScale="90000"/>
          </a:bodyPr>
          <a:lstStyle/>
          <a:p>
            <a:r>
              <a:rPr lang="en-GB" b="1" dirty="0">
                <a:latin typeface="Arial" panose="020B0604020202020204" pitchFamily="34" charset="0"/>
                <a:cs typeface="Arial" panose="020B0604020202020204" pitchFamily="34" charset="0"/>
              </a:rPr>
              <a:t> Definition of Business</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107504" y="980728"/>
            <a:ext cx="8856984" cy="4680520"/>
          </a:xfrm>
        </p:spPr>
        <p:txBody>
          <a:bodyPr>
            <a:normAutofit/>
          </a:bodyPr>
          <a:lstStyle/>
          <a:p>
            <a:pPr lvl="0" algn="just">
              <a:buFont typeface="Wingdings" panose="05000000000000000000" pitchFamily="2" charset="2"/>
              <a:buChar char="§"/>
            </a:pPr>
            <a:r>
              <a:rPr lang="en-GB" b="1" dirty="0">
                <a:latin typeface="Arial" panose="020B0604020202020204" pitchFamily="34" charset="0"/>
                <a:cs typeface="Arial" panose="020B0604020202020204" pitchFamily="34" charset="0"/>
              </a:rPr>
              <a:t>Businesses</a:t>
            </a:r>
            <a:r>
              <a:rPr lang="en-GB"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Institutions/organisations that pull together/organise </a:t>
            </a:r>
            <a:r>
              <a:rPr lang="en-GB" sz="2800" dirty="0">
                <a:solidFill>
                  <a:srgbClr val="C00000"/>
                </a:solidFill>
                <a:latin typeface="Arial" panose="020B0604020202020204" pitchFamily="34" charset="0"/>
                <a:cs typeface="Arial" panose="020B0604020202020204" pitchFamily="34" charset="0"/>
              </a:rPr>
              <a:t>factor inputs</a:t>
            </a:r>
            <a:r>
              <a:rPr lang="en-GB" sz="2800" dirty="0">
                <a:latin typeface="Arial" panose="020B0604020202020204" pitchFamily="34" charset="0"/>
                <a:cs typeface="Arial" panose="020B0604020202020204" pitchFamily="34" charset="0"/>
              </a:rPr>
              <a:t> to produce goods/services (product) </a:t>
            </a:r>
          </a:p>
          <a:p>
            <a:pPr marL="0" indent="0" algn="just">
              <a:buNone/>
            </a:pPr>
            <a:endParaRPr lang="en-GB"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Organisation of people and material/non-material things with a view to create/produce something</a:t>
            </a:r>
          </a:p>
          <a:p>
            <a:pPr marL="0" indent="0" algn="just">
              <a:buNone/>
            </a:pPr>
            <a:endParaRPr lang="en-GB"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Factor Inputs/Inputs/factors of production (Land, Labour, Capital and Entrepreneurship).</a:t>
            </a: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2433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432899" y="116632"/>
            <a:ext cx="8229600" cy="792088"/>
          </a:xfrm>
        </p:spPr>
        <p:txBody>
          <a:bodyPr anchor="ctr">
            <a:normAutofit/>
          </a:bodyPr>
          <a:lstStyle/>
          <a:p>
            <a:r>
              <a:rPr lang="en-GB" sz="3600" b="1" dirty="0">
                <a:latin typeface="Arial" panose="020B0604020202020204" pitchFamily="34" charset="0"/>
                <a:cs typeface="Arial" panose="020B0604020202020204" pitchFamily="34" charset="0"/>
              </a:rPr>
              <a:t>Definition of Organisations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1D352B7-B2C5-4A6D-9A90-0219627FD95C}"/>
              </a:ext>
            </a:extLst>
          </p:cNvPr>
          <p:cNvSpPr>
            <a:spLocks noGrp="1"/>
          </p:cNvSpPr>
          <p:nvPr>
            <p:ph sz="half" idx="1"/>
          </p:nvPr>
        </p:nvSpPr>
        <p:spPr>
          <a:xfrm>
            <a:off x="179512" y="873020"/>
            <a:ext cx="6346616" cy="4205063"/>
          </a:xfrm>
        </p:spPr>
        <p:txBody>
          <a:bodyPr>
            <a:normAutofit/>
          </a:bodyPr>
          <a:lstStyle/>
          <a:p>
            <a:pPr marL="0" lvl="0" indent="0" algn="just">
              <a:lnSpc>
                <a:spcPct val="90000"/>
              </a:lnSpc>
              <a:buNone/>
            </a:pPr>
            <a:r>
              <a:rPr lang="en-GB" b="1" dirty="0"/>
              <a:t>Organisations:</a:t>
            </a:r>
            <a:r>
              <a:rPr lang="en-GB" dirty="0"/>
              <a:t> </a:t>
            </a:r>
          </a:p>
          <a:p>
            <a:pPr lvl="0" algn="just">
              <a:lnSpc>
                <a:spcPct val="90000"/>
              </a:lnSpc>
              <a:buFont typeface="Wingdings" panose="05000000000000000000" pitchFamily="2" charset="2"/>
              <a:buChar char="§"/>
            </a:pPr>
            <a:r>
              <a:rPr lang="en-GB" sz="2400" dirty="0">
                <a:latin typeface="Arial" panose="020B0604020202020204" pitchFamily="34" charset="0"/>
                <a:cs typeface="Arial" panose="020B0604020202020204" pitchFamily="34" charset="0"/>
              </a:rPr>
              <a:t>A concept used by both practitioners (e.g. managers) and analysts (e.g. academics) is that they organize the activities and interactions of people who are conceived to be doing organizational work such as being engaged in creating, developing and distributing products or services.</a:t>
            </a:r>
          </a:p>
          <a:p>
            <a:pPr marL="0" lvl="0" indent="0" algn="just">
              <a:lnSpc>
                <a:spcPct val="90000"/>
              </a:lnSpc>
              <a:buNone/>
            </a:pPr>
            <a:endParaRPr lang="en-GB" sz="2400" dirty="0">
              <a:latin typeface="Arial" panose="020B0604020202020204" pitchFamily="34" charset="0"/>
              <a:cs typeface="Arial" panose="020B0604020202020204" pitchFamily="34" charset="0"/>
            </a:endParaRPr>
          </a:p>
          <a:p>
            <a:pPr lvl="0" algn="just">
              <a:lnSpc>
                <a:spcPct val="90000"/>
              </a:lnSpc>
              <a:buFont typeface="Wingdings" panose="05000000000000000000" pitchFamily="2" charset="2"/>
              <a:buChar char="§"/>
            </a:pPr>
            <a:r>
              <a:rPr lang="en-GB" sz="2400" dirty="0">
                <a:latin typeface="Arial" panose="020B0604020202020204" pitchFamily="34" charset="0"/>
                <a:cs typeface="Arial" panose="020B0604020202020204" pitchFamily="34" charset="0"/>
              </a:rPr>
              <a:t>Organise group of people with a particular purpose</a:t>
            </a:r>
          </a:p>
          <a:p>
            <a:pPr marL="0" indent="0" algn="just">
              <a:lnSpc>
                <a:spcPct val="90000"/>
              </a:lnSpc>
              <a:buNone/>
            </a:pPr>
            <a:endParaRPr lang="en-GB" sz="2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660232" y="692696"/>
            <a:ext cx="2483768" cy="4054153"/>
          </a:xfrm>
          <a:prstGeom prst="rect">
            <a:avLst/>
          </a:prstGeom>
        </p:spPr>
      </p:pic>
    </p:spTree>
    <p:extLst>
      <p:ext uri="{BB962C8B-B14F-4D97-AF65-F5344CB8AC3E}">
        <p14:creationId xmlns:p14="http://schemas.microsoft.com/office/powerpoint/2010/main" val="392072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additive="base">
                                        <p:cTn id="35" dur="500" fill="hold"/>
                                        <p:tgtEl>
                                          <p:spTgt spid="4"/>
                                        </p:tgtEl>
                                        <p:attrNameLst>
                                          <p:attrName>ppt_x</p:attrName>
                                        </p:attrNameLst>
                                      </p:cBhvr>
                                      <p:tavLst>
                                        <p:tav tm="0">
                                          <p:val>
                                            <p:strVal val="#ppt_x"/>
                                          </p:val>
                                        </p:tav>
                                        <p:tav tm="100000">
                                          <p:val>
                                            <p:strVal val="#ppt_x"/>
                                          </p:val>
                                        </p:tav>
                                      </p:tavLst>
                                    </p:anim>
                                    <p:anim calcmode="lin" valueType="num">
                                      <p:cBhvr additive="base">
                                        <p:cTn id="3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88640"/>
            <a:ext cx="8229600" cy="648072"/>
          </a:xfrm>
        </p:spPr>
        <p:txBody>
          <a:bodyPr>
            <a:noAutofit/>
          </a:bodyPr>
          <a:lstStyle/>
          <a:p>
            <a:r>
              <a:rPr lang="en-GB" sz="3600" b="1" dirty="0">
                <a:latin typeface="Arial" panose="020B0604020202020204" pitchFamily="34" charset="0"/>
                <a:cs typeface="Arial" panose="020B0604020202020204" pitchFamily="34" charset="0"/>
              </a:rPr>
              <a:t>BUSINESS ENVIRONMENT</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212732" y="1753362"/>
            <a:ext cx="8448184" cy="3907886"/>
          </a:xfrm>
        </p:spPr>
        <p:txBody>
          <a:bodyPr>
            <a:noAutofit/>
          </a:bodyPr>
          <a:lstStyle/>
          <a:p>
            <a:pPr algn="just">
              <a:buFont typeface="Wingdings" panose="05000000000000000000" pitchFamily="2" charset="2"/>
              <a:buChar char="§"/>
            </a:pPr>
            <a:r>
              <a:rPr lang="en-GB" b="1" dirty="0">
                <a:solidFill>
                  <a:schemeClr val="accent1">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Business Environment :</a:t>
            </a:r>
          </a:p>
          <a:p>
            <a:pPr algn="just"/>
            <a:r>
              <a:rPr lang="en-GB" sz="2400" dirty="0">
                <a:latin typeface="Arial" panose="020B0604020202020204" pitchFamily="34" charset="0"/>
                <a:cs typeface="Arial" panose="020B0604020202020204" pitchFamily="34" charset="0"/>
              </a:rPr>
              <a:t>Is what every entity/business interacts with in some way, and are influenced by it. </a:t>
            </a:r>
          </a:p>
          <a:p>
            <a:pPr marL="0" indent="0"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Factors/forces that influence business operations and decision making process</a:t>
            </a:r>
          </a:p>
          <a:p>
            <a:pPr marL="0" indent="0"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Climate/set of conditions under which business operations are conducted (can create opportunities or threats)</a:t>
            </a:r>
          </a:p>
          <a:p>
            <a:pPr marL="0" indent="0" algn="just">
              <a:buNone/>
            </a:pPr>
            <a:endParaRPr lang="en-GB" sz="4000" dirty="0">
              <a:latin typeface="Arial" panose="020B0604020202020204" pitchFamily="34" charset="0"/>
              <a:cs typeface="Arial" panose="020B0604020202020204" pitchFamily="34" charset="0"/>
            </a:endParaRPr>
          </a:p>
          <a:p>
            <a:pPr marL="0" indent="0" algn="just">
              <a:buNone/>
            </a:pPr>
            <a:endParaRPr lang="en-GB" sz="4000" dirty="0">
              <a:latin typeface="Arial" panose="020B0604020202020204" pitchFamily="34" charset="0"/>
              <a:cs typeface="Arial" panose="020B0604020202020204" pitchFamily="34" charset="0"/>
            </a:endParaRPr>
          </a:p>
        </p:txBody>
      </p:sp>
      <p:sp>
        <p:nvSpPr>
          <p:cNvPr id="4" name="TextBox 3"/>
          <p:cNvSpPr txBox="1"/>
          <p:nvPr/>
        </p:nvSpPr>
        <p:spPr>
          <a:xfrm>
            <a:off x="534380" y="836712"/>
            <a:ext cx="8229600" cy="830997"/>
          </a:xfrm>
          <a:prstGeom prst="rect">
            <a:avLst/>
          </a:prstGeom>
          <a:solidFill>
            <a:schemeClr val="accent5">
              <a:lumMod val="60000"/>
              <a:lumOff val="40000"/>
            </a:schemeClr>
          </a:solidFill>
        </p:spPr>
        <p:txBody>
          <a:bodyPr wrap="square" rtlCol="0">
            <a:spAutoFit/>
          </a:bodyPr>
          <a:lstStyle/>
          <a:p>
            <a:r>
              <a:rPr lang="en-GB" sz="2400" b="1" dirty="0">
                <a:latin typeface="Arial" panose="020B0604020202020204" pitchFamily="34" charset="0"/>
                <a:cs typeface="Arial" panose="020B0604020202020204" pitchFamily="34" charset="0"/>
              </a:rPr>
              <a:t>ACTIVITY 1.1</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What is your understanding of the Business Environment?</a:t>
            </a:r>
          </a:p>
        </p:txBody>
      </p:sp>
    </p:spTree>
    <p:extLst>
      <p:ext uri="{BB962C8B-B14F-4D97-AF65-F5344CB8AC3E}">
        <p14:creationId xmlns:p14="http://schemas.microsoft.com/office/powerpoint/2010/main" val="2696236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212732" y="476672"/>
            <a:ext cx="8229600" cy="648072"/>
          </a:xfrm>
        </p:spPr>
        <p:txBody>
          <a:bodyPr>
            <a:noAutofit/>
          </a:bodyPr>
          <a:lstStyle/>
          <a:p>
            <a:r>
              <a:rPr lang="en-GB" sz="3600" b="1" dirty="0">
                <a:latin typeface="Arial" panose="020B0604020202020204" pitchFamily="34" charset="0"/>
                <a:cs typeface="Arial" panose="020B0604020202020204" pitchFamily="34" charset="0"/>
              </a:rPr>
              <a:t>BUSINESS ENVIRONMENT</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96122" y="1412776"/>
            <a:ext cx="8229600" cy="3528392"/>
          </a:xfrm>
        </p:spPr>
        <p:txBody>
          <a:bodyPr>
            <a:noAutofit/>
          </a:bodyPr>
          <a:lstStyle/>
          <a:p>
            <a:pPr marL="0" indent="0" algn="just">
              <a:buNone/>
            </a:pPr>
            <a:r>
              <a:rPr lang="en-GB" sz="2400" dirty="0">
                <a:latin typeface="Arial" panose="020B0604020202020204" pitchFamily="34" charset="0"/>
                <a:cs typeface="Arial" panose="020B0604020202020204" pitchFamily="34" charset="0"/>
              </a:rPr>
              <a:t>Businesses do not operate in a mare vacuum:</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b="1" dirty="0">
                <a:latin typeface="Arial" panose="020B0604020202020204" pitchFamily="34" charset="0"/>
                <a:cs typeface="Arial" panose="020B0604020202020204" pitchFamily="34" charset="0"/>
              </a:rPr>
              <a:t>Internal Environment: </a:t>
            </a:r>
            <a:r>
              <a:rPr lang="en-GB" sz="2400" dirty="0">
                <a:latin typeface="Arial" panose="020B0604020202020204" pitchFamily="34" charset="0"/>
                <a:cs typeface="Arial" panose="020B0604020202020204" pitchFamily="34" charset="0"/>
              </a:rPr>
              <a:t>have some control over it</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b="1" dirty="0">
                <a:latin typeface="Arial" panose="020B0604020202020204" pitchFamily="34" charset="0"/>
                <a:cs typeface="Arial" panose="020B0604020202020204" pitchFamily="34" charset="0"/>
              </a:rPr>
              <a:t>External Environment: </a:t>
            </a:r>
            <a:r>
              <a:rPr lang="en-GB" sz="2400" dirty="0">
                <a:latin typeface="Arial" panose="020B0604020202020204" pitchFamily="34" charset="0"/>
                <a:cs typeface="Arial" panose="020B0604020202020204" pitchFamily="34" charset="0"/>
              </a:rPr>
              <a:t>does not have control over it and they affect business decision making and activities.</a:t>
            </a:r>
          </a:p>
        </p:txBody>
      </p:sp>
    </p:spTree>
    <p:extLst>
      <p:ext uri="{BB962C8B-B14F-4D97-AF65-F5344CB8AC3E}">
        <p14:creationId xmlns:p14="http://schemas.microsoft.com/office/powerpoint/2010/main" val="1131983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88640"/>
            <a:ext cx="8229600" cy="648072"/>
          </a:xfrm>
        </p:spPr>
        <p:txBody>
          <a:bodyPr>
            <a:noAutofit/>
          </a:bodyPr>
          <a:lstStyle/>
          <a:p>
            <a:r>
              <a:rPr lang="en-GB" sz="3600" b="1" dirty="0">
                <a:latin typeface="Arial" panose="020B0604020202020204" pitchFamily="34" charset="0"/>
                <a:cs typeface="Arial" panose="020B0604020202020204" pitchFamily="34" charset="0"/>
              </a:rPr>
              <a:t>BUSINESS ENVIRONMENT</a:t>
            </a:r>
          </a:p>
        </p:txBody>
      </p:sp>
      <p:pic>
        <p:nvPicPr>
          <p:cNvPr id="4" name="Picture 3">
            <a:extLst>
              <a:ext uri="{FF2B5EF4-FFF2-40B4-BE49-F238E27FC236}">
                <a16:creationId xmlns:a16="http://schemas.microsoft.com/office/drawing/2014/main" id="{FB389B4F-D8B1-B6B0-EEF3-26536AB57385}"/>
              </a:ext>
            </a:extLst>
          </p:cNvPr>
          <p:cNvPicPr>
            <a:picLocks noChangeAspect="1"/>
          </p:cNvPicPr>
          <p:nvPr/>
        </p:nvPicPr>
        <p:blipFill rotWithShape="1">
          <a:blip r:embed="rId2"/>
          <a:srcRect l="37400" t="38370" r="28738" b="23831"/>
          <a:stretch/>
        </p:blipFill>
        <p:spPr>
          <a:xfrm>
            <a:off x="251520" y="908720"/>
            <a:ext cx="8640960" cy="4680520"/>
          </a:xfrm>
          <a:prstGeom prst="rect">
            <a:avLst/>
          </a:prstGeom>
        </p:spPr>
      </p:pic>
    </p:spTree>
    <p:extLst>
      <p:ext uri="{BB962C8B-B14F-4D97-AF65-F5344CB8AC3E}">
        <p14:creationId xmlns:p14="http://schemas.microsoft.com/office/powerpoint/2010/main" val="351949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2"/>
          <a:stretch>
            <a:fillRect/>
          </a:stretch>
        </p:blipFill>
        <p:spPr>
          <a:xfrm>
            <a:off x="755576" y="3429000"/>
            <a:ext cx="7920879" cy="2521074"/>
          </a:xfrm>
          <a:prstGeom prst="rect">
            <a:avLst/>
          </a:prstGeom>
        </p:spPr>
      </p:pic>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323528" y="91977"/>
            <a:ext cx="8229600" cy="792088"/>
          </a:xfrm>
        </p:spPr>
        <p:txBody>
          <a:bodyPr anchor="ctr">
            <a:normAutofit/>
          </a:bodyPr>
          <a:lstStyle/>
          <a:p>
            <a:pPr>
              <a:lnSpc>
                <a:spcPct val="90000"/>
              </a:lnSpc>
            </a:pPr>
            <a:r>
              <a:rPr lang="en-GB" sz="2800" b="1" dirty="0">
                <a:latin typeface="Arial" panose="020B0604020202020204" pitchFamily="34" charset="0"/>
                <a:cs typeface="Arial" panose="020B0604020202020204" pitchFamily="34" charset="0"/>
              </a:rPr>
              <a:t>THE TRANSFORMATION PROCESS </a:t>
            </a:r>
          </a:p>
        </p:txBody>
      </p:sp>
      <p:sp>
        <p:nvSpPr>
          <p:cNvPr id="3" name="Content Placeholder 2">
            <a:extLst>
              <a:ext uri="{FF2B5EF4-FFF2-40B4-BE49-F238E27FC236}">
                <a16:creationId xmlns:a16="http://schemas.microsoft.com/office/drawing/2014/main" id="{31D352B7-B2C5-4A6D-9A90-0219627FD95C}"/>
              </a:ext>
            </a:extLst>
          </p:cNvPr>
          <p:cNvSpPr>
            <a:spLocks noGrp="1"/>
          </p:cNvSpPr>
          <p:nvPr>
            <p:ph sz="half" idx="1"/>
          </p:nvPr>
        </p:nvSpPr>
        <p:spPr>
          <a:xfrm>
            <a:off x="179512" y="908720"/>
            <a:ext cx="8712968" cy="4896544"/>
          </a:xfrm>
        </p:spPr>
        <p:txBody>
          <a:bodyPr>
            <a:noAutofit/>
          </a:bodyPr>
          <a:lstStyle/>
          <a:p>
            <a:pPr algn="just">
              <a:lnSpc>
                <a:spcPct val="90000"/>
              </a:lnSpc>
            </a:pPr>
            <a:r>
              <a:rPr lang="en-GB" sz="2400" dirty="0">
                <a:latin typeface="Arial" panose="020B0604020202020204" pitchFamily="34" charset="0"/>
                <a:cs typeface="Arial" panose="020B0604020202020204" pitchFamily="34" charset="0"/>
              </a:rPr>
              <a:t>Organizations buy/hire various </a:t>
            </a:r>
            <a:r>
              <a:rPr lang="en-GB" sz="2400" b="1" dirty="0">
                <a:latin typeface="Arial" panose="020B0604020202020204" pitchFamily="34" charset="0"/>
                <a:cs typeface="Arial" panose="020B0604020202020204" pitchFamily="34" charset="0"/>
              </a:rPr>
              <a:t>INPUTS</a:t>
            </a:r>
            <a:r>
              <a:rPr lang="en-GB" sz="2400" dirty="0">
                <a:latin typeface="Arial" panose="020B0604020202020204" pitchFamily="34" charset="0"/>
                <a:cs typeface="Arial" panose="020B0604020202020204" pitchFamily="34" charset="0"/>
              </a:rPr>
              <a:t> – generically classed as land, labour, capital and entrepreneurship, combine them/transform to produce </a:t>
            </a:r>
            <a:r>
              <a:rPr lang="en-GB" sz="2400" b="1" dirty="0">
                <a:latin typeface="Arial" panose="020B0604020202020204" pitchFamily="34" charset="0"/>
                <a:cs typeface="Arial" panose="020B0604020202020204" pitchFamily="34" charset="0"/>
              </a:rPr>
              <a:t>OUTPUT</a:t>
            </a:r>
            <a:r>
              <a:rPr lang="en-GB" sz="2400" dirty="0">
                <a:latin typeface="Arial" panose="020B0604020202020204" pitchFamily="34" charset="0"/>
                <a:cs typeface="Arial" panose="020B0604020202020204" pitchFamily="34" charset="0"/>
              </a:rPr>
              <a:t> (goods/services) which are the transformation process. </a:t>
            </a:r>
          </a:p>
          <a:p>
            <a:pPr algn="just">
              <a:lnSpc>
                <a:spcPct val="90000"/>
              </a:lnSpc>
            </a:pPr>
            <a:endParaRPr lang="en-GB" sz="2400" dirty="0">
              <a:latin typeface="Arial" panose="020B0604020202020204" pitchFamily="34" charset="0"/>
              <a:cs typeface="Arial" panose="020B0604020202020204" pitchFamily="34" charset="0"/>
            </a:endParaRPr>
          </a:p>
          <a:p>
            <a:pPr algn="just">
              <a:lnSpc>
                <a:spcPct val="90000"/>
              </a:lnSpc>
            </a:pPr>
            <a:r>
              <a:rPr lang="en-GB" sz="2400" dirty="0">
                <a:latin typeface="Arial" panose="020B0604020202020204" pitchFamily="34" charset="0"/>
                <a:cs typeface="Arial" panose="020B0604020202020204" pitchFamily="34" charset="0"/>
              </a:rPr>
              <a:t>These outputs are sold to other organizations and consumers.</a:t>
            </a:r>
          </a:p>
        </p:txBody>
      </p:sp>
    </p:spTree>
    <p:extLst>
      <p:ext uri="{BB962C8B-B14F-4D97-AF65-F5344CB8AC3E}">
        <p14:creationId xmlns:p14="http://schemas.microsoft.com/office/powerpoint/2010/main" val="191922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432899" y="116632"/>
            <a:ext cx="8229600" cy="936104"/>
          </a:xfrm>
        </p:spPr>
        <p:txBody>
          <a:bodyPr anchor="ctr">
            <a:noAutofit/>
          </a:bodyPr>
          <a:lstStyle/>
          <a:p>
            <a:pPr>
              <a:lnSpc>
                <a:spcPct val="90000"/>
              </a:lnSpc>
            </a:pPr>
            <a:r>
              <a:rPr lang="en-GB" sz="2400" b="1" dirty="0">
                <a:latin typeface="Arial" panose="020B0604020202020204" pitchFamily="34" charset="0"/>
                <a:cs typeface="Arial" panose="020B0604020202020204" pitchFamily="34" charset="0"/>
              </a:rPr>
              <a:t>THE TRANSFORMATION PROCESS WITH BUSINESS ENVIRONMENT </a:t>
            </a:r>
          </a:p>
        </p:txBody>
      </p:sp>
      <p:pic>
        <p:nvPicPr>
          <p:cNvPr id="6" name="Picture 5"/>
          <p:cNvPicPr/>
          <p:nvPr/>
        </p:nvPicPr>
        <p:blipFill>
          <a:blip r:embed="rId2"/>
          <a:stretch>
            <a:fillRect/>
          </a:stretch>
        </p:blipFill>
        <p:spPr>
          <a:xfrm>
            <a:off x="611560" y="1052736"/>
            <a:ext cx="8387573" cy="4464496"/>
          </a:xfrm>
          <a:prstGeom prst="rect">
            <a:avLst/>
          </a:prstGeom>
        </p:spPr>
      </p:pic>
    </p:spTree>
    <p:extLst>
      <p:ext uri="{BB962C8B-B14F-4D97-AF65-F5344CB8AC3E}">
        <p14:creationId xmlns:p14="http://schemas.microsoft.com/office/powerpoint/2010/main" val="283046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432899" y="116632"/>
            <a:ext cx="8229600" cy="792088"/>
          </a:xfrm>
        </p:spPr>
        <p:txBody>
          <a:bodyPr anchor="ctr">
            <a:noAutofit/>
          </a:bodyPr>
          <a:lstStyle/>
          <a:p>
            <a:pPr>
              <a:lnSpc>
                <a:spcPct val="90000"/>
              </a:lnSpc>
            </a:pPr>
            <a:r>
              <a:rPr lang="en-GB" sz="2000" b="1" dirty="0">
                <a:latin typeface="Arial" panose="020B0604020202020204" pitchFamily="34" charset="0"/>
                <a:cs typeface="Arial" panose="020B0604020202020204" pitchFamily="34" charset="0"/>
              </a:rPr>
              <a:t>THE TRANSFORMATION PROCESS WITH BUSINESS ENVIRONMENT </a:t>
            </a:r>
          </a:p>
        </p:txBody>
      </p:sp>
      <p:sp>
        <p:nvSpPr>
          <p:cNvPr id="5" name="Rectangle 4"/>
          <p:cNvSpPr/>
          <p:nvPr/>
        </p:nvSpPr>
        <p:spPr>
          <a:xfrm>
            <a:off x="432899" y="1556792"/>
            <a:ext cx="8064896" cy="3299045"/>
          </a:xfrm>
          <a:prstGeom prst="rect">
            <a:avLst/>
          </a:prstGeom>
        </p:spPr>
        <p:txBody>
          <a:bodyPr wrap="square">
            <a:spAutoFit/>
          </a:bodyPr>
          <a:lstStyle/>
          <a:p>
            <a:pPr marL="457200" algn="just">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This represents the various pressures acting on organizations from both within and outside. Internal factors influence the transformation process such as the type and motivation of employees, and the aims of owners and managers, whilst external factors heavily influence that same process such as economic policy, political etc</a:t>
            </a:r>
          </a:p>
        </p:txBody>
      </p:sp>
    </p:spTree>
    <p:extLst>
      <p:ext uri="{BB962C8B-B14F-4D97-AF65-F5344CB8AC3E}">
        <p14:creationId xmlns:p14="http://schemas.microsoft.com/office/powerpoint/2010/main" val="315528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2684028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511660" y="260648"/>
            <a:ext cx="6192688" cy="580993"/>
          </a:xfrm>
          <a:prstGeom prst="rect">
            <a:avLst/>
          </a:prstGeom>
        </p:spPr>
        <p:txBody>
          <a:bodyPr wrap="square">
            <a:spAutoFit/>
          </a:bodyPr>
          <a:lstStyle/>
          <a:p>
            <a:pPr lvl="0" algn="ctr">
              <a:lnSpc>
                <a:spcPct val="107000"/>
              </a:lnSpc>
              <a:spcAft>
                <a:spcPts val="0"/>
              </a:spcAft>
            </a:pPr>
            <a:r>
              <a:rPr lang="en-GB" sz="3200" b="1" dirty="0">
                <a:latin typeface="Arial" panose="020B0604020202020204" pitchFamily="34" charset="0"/>
                <a:ea typeface="Calibri" panose="020F0502020204030204" pitchFamily="34" charset="0"/>
                <a:cs typeface="Arial" panose="020B0604020202020204" pitchFamily="34" charset="0"/>
              </a:rPr>
              <a:t>Global Business Environment </a:t>
            </a:r>
            <a:endParaRPr lang="en-GB" sz="3200" dirty="0">
              <a:latin typeface="Arial" panose="020B0604020202020204" pitchFamily="34" charset="0"/>
              <a:ea typeface="Calibri" panose="020F0502020204030204" pitchFamily="34" charset="0"/>
              <a:cs typeface="Arial" panose="020B0604020202020204" pitchFamily="34" charset="0"/>
            </a:endParaRPr>
          </a:p>
        </p:txBody>
      </p:sp>
      <p:sp>
        <p:nvSpPr>
          <p:cNvPr id="9" name="Rectangle 8"/>
          <p:cNvSpPr/>
          <p:nvPr/>
        </p:nvSpPr>
        <p:spPr>
          <a:xfrm>
            <a:off x="1259632" y="2420888"/>
            <a:ext cx="6696744" cy="1014380"/>
          </a:xfrm>
          <a:prstGeom prst="rect">
            <a:avLst/>
          </a:prstGeom>
          <a:solidFill>
            <a:schemeClr val="bg1">
              <a:lumMod val="95000"/>
            </a:schemeClr>
          </a:solidFill>
        </p:spPr>
        <p:txBody>
          <a:bodyPr wrap="square">
            <a:spAutoFit/>
          </a:bodyPr>
          <a:lstStyle/>
          <a:p>
            <a:pPr lvl="0" algn="ctr">
              <a:lnSpc>
                <a:spcPct val="107000"/>
              </a:lnSpc>
              <a:spcAft>
                <a:spcPts val="0"/>
              </a:spcAft>
            </a:pPr>
            <a:r>
              <a:rPr lang="en-GB" sz="2800" dirty="0">
                <a:latin typeface="Arial" panose="020B0604020202020204" pitchFamily="34" charset="0"/>
                <a:ea typeface="Calibri" panose="020F0502020204030204" pitchFamily="34" charset="0"/>
                <a:cs typeface="Arial" panose="020B0604020202020204" pitchFamily="34" charset="0"/>
              </a:rPr>
              <a:t>Activity 1.2. </a:t>
            </a:r>
          </a:p>
          <a:p>
            <a:pPr lvl="0" algn="ctr">
              <a:lnSpc>
                <a:spcPct val="107000"/>
              </a:lnSpc>
              <a:spcAft>
                <a:spcPts val="0"/>
              </a:spcAft>
            </a:pPr>
            <a:r>
              <a:rPr lang="en-GB" sz="2800" i="1" dirty="0">
                <a:latin typeface="Arial" panose="020B0604020202020204" pitchFamily="34" charset="0"/>
                <a:ea typeface="Calibri" panose="020F0502020204030204" pitchFamily="34" charset="0"/>
                <a:cs typeface="Arial" panose="020B0604020202020204" pitchFamily="34" charset="0"/>
              </a:rPr>
              <a:t>What makes the environment global?</a:t>
            </a:r>
          </a:p>
        </p:txBody>
      </p:sp>
    </p:spTree>
    <p:extLst>
      <p:ext uri="{BB962C8B-B14F-4D97-AF65-F5344CB8AC3E}">
        <p14:creationId xmlns:p14="http://schemas.microsoft.com/office/powerpoint/2010/main" val="280994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lobal Business Environment Assignment | Locus Assignment Hel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2276872"/>
            <a:ext cx="3923928" cy="280831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971600" y="211346"/>
            <a:ext cx="6192688" cy="580993"/>
          </a:xfrm>
          <a:prstGeom prst="rect">
            <a:avLst/>
          </a:prstGeom>
        </p:spPr>
        <p:txBody>
          <a:bodyPr wrap="square">
            <a:spAutoFit/>
          </a:bodyPr>
          <a:lstStyle/>
          <a:p>
            <a:pPr lvl="0" algn="ctr">
              <a:lnSpc>
                <a:spcPct val="107000"/>
              </a:lnSpc>
              <a:spcAft>
                <a:spcPts val="0"/>
              </a:spcAft>
            </a:pPr>
            <a:r>
              <a:rPr lang="en-GB" sz="3200" b="1" dirty="0">
                <a:latin typeface="Arial" panose="020B0604020202020204" pitchFamily="34" charset="0"/>
                <a:ea typeface="Calibri" panose="020F0502020204030204" pitchFamily="34" charset="0"/>
                <a:cs typeface="Arial" panose="020B0604020202020204" pitchFamily="34" charset="0"/>
              </a:rPr>
              <a:t>Global Business Environment </a:t>
            </a:r>
            <a:endParaRPr lang="en-GB" sz="3200" dirty="0">
              <a:latin typeface="Arial" panose="020B0604020202020204" pitchFamily="34" charset="0"/>
              <a:ea typeface="Calibri" panose="020F0502020204030204" pitchFamily="34" charset="0"/>
              <a:cs typeface="Arial" panose="020B0604020202020204" pitchFamily="34" charset="0"/>
            </a:endParaRPr>
          </a:p>
        </p:txBody>
      </p:sp>
      <p:sp>
        <p:nvSpPr>
          <p:cNvPr id="8" name="Rectangle 7"/>
          <p:cNvSpPr/>
          <p:nvPr/>
        </p:nvSpPr>
        <p:spPr>
          <a:xfrm>
            <a:off x="395536" y="908720"/>
            <a:ext cx="4968552" cy="4562916"/>
          </a:xfrm>
          <a:prstGeom prst="rect">
            <a:avLst/>
          </a:prstGeom>
        </p:spPr>
        <p:txBody>
          <a:bodyPr wrap="square">
            <a:spAutoFit/>
          </a:bodyPr>
          <a:lstStyle/>
          <a:p>
            <a:pPr lvl="0">
              <a:lnSpc>
                <a:spcPct val="107000"/>
              </a:lnSpc>
              <a:spcAft>
                <a:spcPts val="0"/>
              </a:spcAft>
            </a:pPr>
            <a:r>
              <a:rPr lang="en-GB" b="1" dirty="0">
                <a:latin typeface="Arial" panose="020B0604020202020204" pitchFamily="34" charset="0"/>
                <a:ea typeface="Calibri" panose="020F0502020204030204" pitchFamily="34" charset="0"/>
                <a:cs typeface="Arial" panose="020B0604020202020204" pitchFamily="34" charset="0"/>
              </a:rPr>
              <a:t>Determinants of Global Business Environment</a:t>
            </a:r>
          </a:p>
          <a:p>
            <a:pPr marL="285750" indent="-285750" algn="just">
              <a:lnSpc>
                <a:spcPct val="107000"/>
              </a:lnSpc>
              <a:spcAft>
                <a:spcPts val="800"/>
              </a:spcAft>
              <a:buFont typeface="Courier New" panose="02070309020205020404" pitchFamily="49" charset="0"/>
              <a:buChar char="o"/>
            </a:pPr>
            <a:r>
              <a:rPr lang="en-GB" dirty="0">
                <a:latin typeface="Arial" panose="020B0604020202020204" pitchFamily="34" charset="0"/>
                <a:ea typeface="Calibri" panose="020F0502020204030204" pitchFamily="34" charset="0"/>
                <a:cs typeface="Arial" panose="020B0604020202020204" pitchFamily="34" charset="0"/>
              </a:rPr>
              <a:t>The global business environment can be defined as the environment in different sovereign countries, with factors </a:t>
            </a:r>
            <a:r>
              <a:rPr lang="en-GB" b="1" dirty="0">
                <a:solidFill>
                  <a:srgbClr val="FF0000"/>
                </a:solidFill>
                <a:latin typeface="Arial" panose="020B0604020202020204" pitchFamily="34" charset="0"/>
                <a:ea typeface="Calibri" panose="020F0502020204030204" pitchFamily="34" charset="0"/>
                <a:cs typeface="Arial" panose="020B0604020202020204" pitchFamily="34" charset="0"/>
              </a:rPr>
              <a:t>exogenous</a:t>
            </a:r>
            <a:r>
              <a:rPr lang="en-GB" dirty="0">
                <a:latin typeface="Arial" panose="020B0604020202020204" pitchFamily="34" charset="0"/>
                <a:ea typeface="Calibri" panose="020F0502020204030204" pitchFamily="34" charset="0"/>
                <a:cs typeface="Arial" panose="020B0604020202020204" pitchFamily="34" charset="0"/>
              </a:rPr>
              <a:t> to the home environment of the organization, influencing decision making on resource use and capabilities. The global business environment can be classified into the external environment and the internal environment. </a:t>
            </a:r>
          </a:p>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The external environment includes the social, political, economic, regulatory, tax, cultural, legal, and technological environments.</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894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oup 25"/>
          <p:cNvGrpSpPr/>
          <p:nvPr/>
        </p:nvGrpSpPr>
        <p:grpSpPr>
          <a:xfrm>
            <a:off x="251520" y="2179202"/>
            <a:ext cx="8699792" cy="2304256"/>
            <a:chOff x="339056" y="2179202"/>
            <a:chExt cx="8699792" cy="2304256"/>
          </a:xfrm>
        </p:grpSpPr>
        <p:sp>
          <p:nvSpPr>
            <p:cNvPr id="3" name="Rounded Rectangle 2"/>
            <p:cNvSpPr/>
            <p:nvPr/>
          </p:nvSpPr>
          <p:spPr>
            <a:xfrm>
              <a:off x="3739792" y="2547610"/>
              <a:ext cx="1980220" cy="1296144"/>
            </a:xfrm>
            <a:prstGeom prst="roundRect">
              <a:avLst>
                <a:gd name="adj" fmla="val 50000"/>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3865806" y="2763634"/>
              <a:ext cx="1728192" cy="646331"/>
            </a:xfrm>
            <a:prstGeom prst="rect">
              <a:avLst/>
            </a:prstGeom>
            <a:noFill/>
          </p:spPr>
          <p:txBody>
            <a:bodyPr wrap="square" rtlCol="0">
              <a:spAutoFit/>
            </a:bodyPr>
            <a:lstStyle/>
            <a:p>
              <a:pPr algn="ctr"/>
              <a:r>
                <a:rPr lang="en-GB" b="1" dirty="0">
                  <a:solidFill>
                    <a:schemeClr val="bg1"/>
                  </a:solidFill>
                </a:rPr>
                <a:t>The Organisation</a:t>
              </a:r>
            </a:p>
          </p:txBody>
        </p:sp>
        <p:sp>
          <p:nvSpPr>
            <p:cNvPr id="6" name="Rounded Rectangle 5"/>
            <p:cNvSpPr/>
            <p:nvPr/>
          </p:nvSpPr>
          <p:spPr>
            <a:xfrm>
              <a:off x="485475" y="2261811"/>
              <a:ext cx="2666648" cy="1872208"/>
            </a:xfrm>
            <a:prstGeom prst="roundRect">
              <a:avLst>
                <a:gd name="adj" fmla="val 32866"/>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634228" y="2413919"/>
              <a:ext cx="2450624" cy="369332"/>
            </a:xfrm>
            <a:prstGeom prst="rect">
              <a:avLst/>
            </a:prstGeom>
            <a:noFill/>
          </p:spPr>
          <p:txBody>
            <a:bodyPr wrap="square" rtlCol="0">
              <a:spAutoFit/>
            </a:bodyPr>
            <a:lstStyle/>
            <a:p>
              <a:pPr algn="ctr"/>
              <a:r>
                <a:rPr lang="en-GB" b="1" dirty="0"/>
                <a:t>Internal Stakeholders</a:t>
              </a:r>
            </a:p>
          </p:txBody>
        </p:sp>
        <p:sp>
          <p:nvSpPr>
            <p:cNvPr id="8" name="TextBox 7"/>
            <p:cNvSpPr txBox="1"/>
            <p:nvPr/>
          </p:nvSpPr>
          <p:spPr>
            <a:xfrm>
              <a:off x="339056" y="2890138"/>
              <a:ext cx="1716954" cy="307777"/>
            </a:xfrm>
            <a:prstGeom prst="rect">
              <a:avLst/>
            </a:prstGeom>
            <a:noFill/>
          </p:spPr>
          <p:txBody>
            <a:bodyPr wrap="square" rtlCol="0">
              <a:spAutoFit/>
            </a:bodyPr>
            <a:lstStyle/>
            <a:p>
              <a:pPr algn="ctr"/>
              <a:r>
                <a:rPr lang="en-GB" sz="1400" dirty="0"/>
                <a:t>Management</a:t>
              </a:r>
            </a:p>
          </p:txBody>
        </p:sp>
        <p:sp>
          <p:nvSpPr>
            <p:cNvPr id="9" name="TextBox 8"/>
            <p:cNvSpPr txBox="1"/>
            <p:nvPr/>
          </p:nvSpPr>
          <p:spPr>
            <a:xfrm>
              <a:off x="634228" y="3549972"/>
              <a:ext cx="1716954" cy="307777"/>
            </a:xfrm>
            <a:prstGeom prst="rect">
              <a:avLst/>
            </a:prstGeom>
            <a:noFill/>
          </p:spPr>
          <p:txBody>
            <a:bodyPr wrap="square" rtlCol="0">
              <a:spAutoFit/>
            </a:bodyPr>
            <a:lstStyle/>
            <a:p>
              <a:pPr algn="ctr"/>
              <a:r>
                <a:rPr lang="en-GB" sz="1400" dirty="0"/>
                <a:t>Employees</a:t>
              </a:r>
            </a:p>
          </p:txBody>
        </p:sp>
        <p:sp>
          <p:nvSpPr>
            <p:cNvPr id="10" name="TextBox 9"/>
            <p:cNvSpPr txBox="1"/>
            <p:nvPr/>
          </p:nvSpPr>
          <p:spPr>
            <a:xfrm>
              <a:off x="1059136" y="3218866"/>
              <a:ext cx="2092987" cy="307777"/>
            </a:xfrm>
            <a:prstGeom prst="rect">
              <a:avLst/>
            </a:prstGeom>
            <a:noFill/>
          </p:spPr>
          <p:txBody>
            <a:bodyPr wrap="square" rtlCol="0">
              <a:spAutoFit/>
            </a:bodyPr>
            <a:lstStyle/>
            <a:p>
              <a:pPr algn="ctr"/>
              <a:r>
                <a:rPr lang="en-GB" sz="1400" dirty="0"/>
                <a:t>Shareholders/Owners</a:t>
              </a:r>
            </a:p>
          </p:txBody>
        </p:sp>
        <p:sp>
          <p:nvSpPr>
            <p:cNvPr id="11" name="Rounded Rectangle 10"/>
            <p:cNvSpPr/>
            <p:nvPr/>
          </p:nvSpPr>
          <p:spPr>
            <a:xfrm>
              <a:off x="6358526" y="2179202"/>
              <a:ext cx="2666648" cy="2304256"/>
            </a:xfrm>
            <a:prstGeom prst="roundRect">
              <a:avLst>
                <a:gd name="adj" fmla="val 26565"/>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6520953" y="2179202"/>
              <a:ext cx="2450624" cy="369332"/>
            </a:xfrm>
            <a:prstGeom prst="rect">
              <a:avLst/>
            </a:prstGeom>
            <a:noFill/>
          </p:spPr>
          <p:txBody>
            <a:bodyPr wrap="square" rtlCol="0">
              <a:spAutoFit/>
            </a:bodyPr>
            <a:lstStyle/>
            <a:p>
              <a:pPr algn="ctr"/>
              <a:r>
                <a:rPr lang="en-GB" b="1" dirty="0"/>
                <a:t>External Stakeholders</a:t>
              </a:r>
            </a:p>
          </p:txBody>
        </p:sp>
        <p:sp>
          <p:nvSpPr>
            <p:cNvPr id="13" name="TextBox 12"/>
            <p:cNvSpPr txBox="1"/>
            <p:nvPr/>
          </p:nvSpPr>
          <p:spPr>
            <a:xfrm>
              <a:off x="6225781" y="2890138"/>
              <a:ext cx="1716954" cy="307777"/>
            </a:xfrm>
            <a:prstGeom prst="rect">
              <a:avLst/>
            </a:prstGeom>
            <a:noFill/>
          </p:spPr>
          <p:txBody>
            <a:bodyPr wrap="square" rtlCol="0">
              <a:spAutoFit/>
            </a:bodyPr>
            <a:lstStyle/>
            <a:p>
              <a:pPr algn="ctr"/>
              <a:r>
                <a:rPr lang="en-GB" sz="1400" dirty="0"/>
                <a:t>Environment</a:t>
              </a:r>
            </a:p>
          </p:txBody>
        </p:sp>
        <p:sp>
          <p:nvSpPr>
            <p:cNvPr id="14" name="TextBox 13"/>
            <p:cNvSpPr txBox="1"/>
            <p:nvPr/>
          </p:nvSpPr>
          <p:spPr>
            <a:xfrm>
              <a:off x="6520953" y="3549972"/>
              <a:ext cx="1716954" cy="307777"/>
            </a:xfrm>
            <a:prstGeom prst="rect">
              <a:avLst/>
            </a:prstGeom>
            <a:noFill/>
          </p:spPr>
          <p:txBody>
            <a:bodyPr wrap="square" rtlCol="0">
              <a:spAutoFit/>
            </a:bodyPr>
            <a:lstStyle/>
            <a:p>
              <a:pPr algn="ctr"/>
              <a:r>
                <a:rPr lang="en-GB" sz="1400" dirty="0"/>
                <a:t>Government</a:t>
              </a:r>
            </a:p>
          </p:txBody>
        </p:sp>
        <p:sp>
          <p:nvSpPr>
            <p:cNvPr id="15" name="TextBox 14"/>
            <p:cNvSpPr txBox="1"/>
            <p:nvPr/>
          </p:nvSpPr>
          <p:spPr>
            <a:xfrm>
              <a:off x="7191691" y="3218866"/>
              <a:ext cx="1847157" cy="307777"/>
            </a:xfrm>
            <a:prstGeom prst="rect">
              <a:avLst/>
            </a:prstGeom>
            <a:noFill/>
          </p:spPr>
          <p:txBody>
            <a:bodyPr wrap="square" rtlCol="0">
              <a:spAutoFit/>
            </a:bodyPr>
            <a:lstStyle/>
            <a:p>
              <a:pPr algn="ctr"/>
              <a:r>
                <a:rPr lang="en-GB" sz="1400" dirty="0"/>
                <a:t>Suppliers</a:t>
              </a:r>
            </a:p>
          </p:txBody>
        </p:sp>
        <p:sp>
          <p:nvSpPr>
            <p:cNvPr id="16" name="TextBox 15"/>
            <p:cNvSpPr txBox="1"/>
            <p:nvPr/>
          </p:nvSpPr>
          <p:spPr>
            <a:xfrm>
              <a:off x="7209461" y="2707500"/>
              <a:ext cx="1716954" cy="307777"/>
            </a:xfrm>
            <a:prstGeom prst="rect">
              <a:avLst/>
            </a:prstGeom>
            <a:noFill/>
          </p:spPr>
          <p:txBody>
            <a:bodyPr wrap="square" rtlCol="0">
              <a:spAutoFit/>
            </a:bodyPr>
            <a:lstStyle/>
            <a:p>
              <a:pPr algn="ctr"/>
              <a:r>
                <a:rPr lang="en-GB" sz="1400" dirty="0"/>
                <a:t>Customers</a:t>
              </a:r>
            </a:p>
          </p:txBody>
        </p:sp>
        <p:sp>
          <p:nvSpPr>
            <p:cNvPr id="17" name="TextBox 16"/>
            <p:cNvSpPr txBox="1"/>
            <p:nvPr/>
          </p:nvSpPr>
          <p:spPr>
            <a:xfrm>
              <a:off x="7150090" y="3878700"/>
              <a:ext cx="1716954" cy="307777"/>
            </a:xfrm>
            <a:prstGeom prst="rect">
              <a:avLst/>
            </a:prstGeom>
            <a:noFill/>
          </p:spPr>
          <p:txBody>
            <a:bodyPr wrap="square" rtlCol="0">
              <a:spAutoFit/>
            </a:bodyPr>
            <a:lstStyle/>
            <a:p>
              <a:pPr algn="ctr"/>
              <a:r>
                <a:rPr lang="en-GB" sz="1400" dirty="0"/>
                <a:t>Local Community</a:t>
              </a:r>
            </a:p>
          </p:txBody>
        </p:sp>
        <p:cxnSp>
          <p:nvCxnSpPr>
            <p:cNvPr id="19" name="Straight Arrow Connector 18"/>
            <p:cNvCxnSpPr>
              <a:stCxn id="3" idx="3"/>
            </p:cNvCxnSpPr>
            <p:nvPr/>
          </p:nvCxnSpPr>
          <p:spPr>
            <a:xfrm>
              <a:off x="5720012" y="3195682"/>
              <a:ext cx="652188" cy="223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p:cNvCxnSpPr>
              <a:stCxn id="3" idx="1"/>
              <a:endCxn id="6" idx="3"/>
            </p:cNvCxnSpPr>
            <p:nvPr/>
          </p:nvCxnSpPr>
          <p:spPr>
            <a:xfrm flipH="1">
              <a:off x="3152123" y="3195682"/>
              <a:ext cx="587669" cy="223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sp>
        <p:nvSpPr>
          <p:cNvPr id="27" name="Title 1">
            <a:extLst>
              <a:ext uri="{FF2B5EF4-FFF2-40B4-BE49-F238E27FC236}">
                <a16:creationId xmlns:a16="http://schemas.microsoft.com/office/drawing/2014/main" id="{9674F3DB-A385-4EB1-84F8-8D89E556333C}"/>
              </a:ext>
            </a:extLst>
          </p:cNvPr>
          <p:cNvSpPr>
            <a:spLocks noGrp="1"/>
          </p:cNvSpPr>
          <p:nvPr>
            <p:ph type="title"/>
          </p:nvPr>
        </p:nvSpPr>
        <p:spPr>
          <a:xfrm>
            <a:off x="480080" y="140666"/>
            <a:ext cx="8229600" cy="1143000"/>
          </a:xfrm>
        </p:spPr>
        <p:txBody>
          <a:bodyPr>
            <a:normAutofit fontScale="90000"/>
          </a:bodyPr>
          <a:lstStyle/>
          <a:p>
            <a:pPr lvl="0"/>
            <a:r>
              <a:rPr lang="en-GB" sz="3600" b="1" dirty="0">
                <a:latin typeface="Arial" panose="020B0604020202020204" pitchFamily="34" charset="0"/>
                <a:cs typeface="Arial" panose="020B0604020202020204" pitchFamily="34" charset="0"/>
              </a:rPr>
              <a:t>Importance of studying Business Environment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3733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6"/>
                                        </p:tgtEl>
                                        <p:attrNameLst>
                                          <p:attrName>style.visibility</p:attrName>
                                        </p:attrNameLst>
                                      </p:cBhvr>
                                      <p:to>
                                        <p:strVal val="visible"/>
                                      </p:to>
                                    </p:set>
                                    <p:anim calcmode="lin" valueType="num">
                                      <p:cBhvr additive="base">
                                        <p:cTn id="13" dur="500" fill="hold"/>
                                        <p:tgtEl>
                                          <p:spTgt spid="26"/>
                                        </p:tgtEl>
                                        <p:attrNameLst>
                                          <p:attrName>ppt_x</p:attrName>
                                        </p:attrNameLst>
                                      </p:cBhvr>
                                      <p:tavLst>
                                        <p:tav tm="0">
                                          <p:val>
                                            <p:strVal val="#ppt_x"/>
                                          </p:val>
                                        </p:tav>
                                        <p:tav tm="100000">
                                          <p:val>
                                            <p:strVal val="#ppt_x"/>
                                          </p:val>
                                        </p:tav>
                                      </p:tavLst>
                                    </p:anim>
                                    <p:anim calcmode="lin" valueType="num">
                                      <p:cBhvr additive="base">
                                        <p:cTn id="1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F3DB-A385-4EB1-84F8-8D89E556333C}"/>
              </a:ext>
            </a:extLst>
          </p:cNvPr>
          <p:cNvSpPr>
            <a:spLocks noGrp="1"/>
          </p:cNvSpPr>
          <p:nvPr>
            <p:ph type="title"/>
          </p:nvPr>
        </p:nvSpPr>
        <p:spPr/>
        <p:txBody>
          <a:bodyPr>
            <a:normAutofit fontScale="90000"/>
          </a:bodyPr>
          <a:lstStyle/>
          <a:p>
            <a:pPr lvl="0"/>
            <a:r>
              <a:rPr lang="en-GB" sz="3600" b="1" dirty="0">
                <a:latin typeface="Arial" panose="020B0604020202020204" pitchFamily="34" charset="0"/>
                <a:cs typeface="Arial" panose="020B0604020202020204" pitchFamily="34" charset="0"/>
              </a:rPr>
              <a:t>Importance of studying Business Environment </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97804AF-4694-479B-9B21-7E3694042BC6}"/>
              </a:ext>
            </a:extLst>
          </p:cNvPr>
          <p:cNvSpPr>
            <a:spLocks noGrp="1"/>
          </p:cNvSpPr>
          <p:nvPr>
            <p:ph idx="1"/>
          </p:nvPr>
        </p:nvSpPr>
        <p:spPr>
          <a:xfrm>
            <a:off x="0" y="1700808"/>
            <a:ext cx="8892480" cy="4032448"/>
          </a:xfrm>
        </p:spPr>
        <p:txBody>
          <a:bodyPr>
            <a:normAutofit lnSpcReduction="10000"/>
          </a:bodyPr>
          <a:lstStyle/>
          <a:p>
            <a:pPr marL="971550" lvl="1" indent="-514350">
              <a:buFont typeface="+mj-lt"/>
              <a:buAutoNum type="arabicPeriod"/>
            </a:pPr>
            <a:r>
              <a:rPr lang="en-GB" sz="3200" dirty="0">
                <a:latin typeface="Arial" panose="020B0604020202020204" pitchFamily="34" charset="0"/>
                <a:cs typeface="Arial" panose="020B0604020202020204" pitchFamily="34" charset="0"/>
              </a:rPr>
              <a:t>Adjust the transformation process by reflecting on the internal/external environmental forces to ensure they meet business objectives. </a:t>
            </a:r>
          </a:p>
          <a:p>
            <a:pPr marL="971550" lvl="1" indent="-514350">
              <a:buFont typeface="+mj-lt"/>
              <a:buAutoNum type="arabicPeriod"/>
            </a:pPr>
            <a:r>
              <a:rPr lang="en-GB" sz="3200" dirty="0">
                <a:latin typeface="Arial" panose="020B0604020202020204" pitchFamily="34" charset="0"/>
                <a:cs typeface="Arial" panose="020B0604020202020204" pitchFamily="34" charset="0"/>
              </a:rPr>
              <a:t>Safeguard the profitability and effectiveness of business entities. </a:t>
            </a:r>
          </a:p>
          <a:p>
            <a:pPr marL="971550" lvl="1" indent="-514350">
              <a:buFont typeface="+mj-lt"/>
              <a:buAutoNum type="arabicPeriod"/>
            </a:pPr>
            <a:r>
              <a:rPr lang="en-GB" sz="3200" dirty="0">
                <a:latin typeface="Arial" panose="020B0604020202020204" pitchFamily="34" charset="0"/>
                <a:cs typeface="Arial" panose="020B0604020202020204" pitchFamily="34" charset="0"/>
              </a:rPr>
              <a:t>Business environments constantly changing (contingency approach)</a:t>
            </a:r>
          </a:p>
        </p:txBody>
      </p:sp>
    </p:spTree>
    <p:extLst>
      <p:ext uri="{BB962C8B-B14F-4D97-AF65-F5344CB8AC3E}">
        <p14:creationId xmlns:p14="http://schemas.microsoft.com/office/powerpoint/2010/main" val="390738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F8CC-5FA0-408D-8E96-580A299D94A4}"/>
              </a:ext>
            </a:extLst>
          </p:cNvPr>
          <p:cNvSpPr>
            <a:spLocks noGrp="1"/>
          </p:cNvSpPr>
          <p:nvPr>
            <p:ph type="title"/>
          </p:nvPr>
        </p:nvSpPr>
        <p:spPr>
          <a:xfrm>
            <a:off x="457200" y="44624"/>
            <a:ext cx="8229600" cy="1143000"/>
          </a:xfrm>
        </p:spPr>
        <p:txBody>
          <a:bodyPr anchor="ctr">
            <a:noAutofit/>
          </a:bodyPr>
          <a:lstStyle/>
          <a:p>
            <a:r>
              <a:rPr lang="en-GB" sz="3600" b="1" dirty="0">
                <a:latin typeface="Arial" panose="020B0604020202020204" pitchFamily="34" charset="0"/>
                <a:cs typeface="Arial" panose="020B0604020202020204" pitchFamily="34" charset="0"/>
              </a:rPr>
              <a:t>Theories for analysing the global business environment </a:t>
            </a:r>
          </a:p>
        </p:txBody>
      </p:sp>
      <p:sp>
        <p:nvSpPr>
          <p:cNvPr id="6" name="Rectangle 5"/>
          <p:cNvSpPr/>
          <p:nvPr/>
        </p:nvSpPr>
        <p:spPr>
          <a:xfrm>
            <a:off x="323528" y="1268760"/>
            <a:ext cx="8712968" cy="4462760"/>
          </a:xfrm>
          <a:prstGeom prst="rect">
            <a:avLst/>
          </a:prstGeom>
        </p:spPr>
        <p:txBody>
          <a:bodyPr wrap="square">
            <a:spAutoFit/>
          </a:bodyPr>
          <a:lstStyle/>
          <a:p>
            <a:pPr marL="457200" indent="-457200">
              <a:buFont typeface="Wingdings" panose="05000000000000000000" pitchFamily="2" charset="2"/>
              <a:buChar char="§"/>
            </a:pPr>
            <a:r>
              <a:rPr lang="en-GB" sz="3200" b="1" dirty="0">
                <a:latin typeface="Arial" panose="020B0604020202020204" pitchFamily="34" charset="0"/>
                <a:cs typeface="Arial" panose="020B0604020202020204" pitchFamily="34" charset="0"/>
              </a:rPr>
              <a:t>PESTEL ANALYSIS</a:t>
            </a:r>
          </a:p>
          <a:p>
            <a:pPr marL="457200" indent="-457200" algn="ctr">
              <a:buFont typeface="Arial" panose="020B0604020202020204" pitchFamily="34" charset="0"/>
              <a:buChar char="•"/>
            </a:pPr>
            <a:r>
              <a:rPr lang="en-GB" sz="32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External Environment</a:t>
            </a:r>
          </a:p>
          <a:p>
            <a:pPr algn="ctr"/>
            <a:endParaRPr lang="en-GB" sz="32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r>
              <a:rPr lang="en-GB" sz="3200" b="1" dirty="0">
                <a:latin typeface="Arial" panose="020B0604020202020204" pitchFamily="34" charset="0"/>
                <a:cs typeface="Arial" panose="020B0604020202020204" pitchFamily="34" charset="0"/>
              </a:rPr>
              <a:t>Porter’s 5 Forces </a:t>
            </a:r>
          </a:p>
          <a:p>
            <a:pPr marL="457200" indent="-457200" algn="ctr">
              <a:buFont typeface="Arial" panose="020B0604020202020204" pitchFamily="34" charset="0"/>
              <a:buChar char="•"/>
            </a:pPr>
            <a:r>
              <a:rPr lang="en-GB" sz="32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Internal/Competitive Environment</a:t>
            </a:r>
          </a:p>
          <a:p>
            <a:pPr algn="ctr"/>
            <a:endParaRPr lang="en-GB" sz="32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r>
              <a:rPr lang="en-GB" sz="3200" b="1" dirty="0">
                <a:latin typeface="Arial" panose="020B0604020202020204" pitchFamily="34" charset="0"/>
                <a:cs typeface="Arial" panose="020B0604020202020204" pitchFamily="34" charset="0"/>
              </a:rPr>
              <a:t>SWOT Analysis </a:t>
            </a:r>
          </a:p>
          <a:p>
            <a:pPr marL="457200" indent="-457200" algn="ctr">
              <a:buFont typeface="Arial" panose="020B0604020202020204" pitchFamily="34" charset="0"/>
              <a:buChar char="•"/>
            </a:pPr>
            <a:r>
              <a:rPr lang="en-GB" sz="2800" dirty="0">
                <a:latin typeface="Arial" panose="020B0604020202020204" pitchFamily="34" charset="0"/>
                <a:cs typeface="Arial" panose="020B0604020202020204" pitchFamily="34" charset="0"/>
              </a:rPr>
              <a:t>Strength, Weaknesses, Opportunities, Threats</a:t>
            </a:r>
          </a:p>
          <a:p>
            <a:pPr algn="ct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0099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F8CC-5FA0-408D-8E96-580A299D94A4}"/>
              </a:ext>
            </a:extLst>
          </p:cNvPr>
          <p:cNvSpPr>
            <a:spLocks noGrp="1"/>
          </p:cNvSpPr>
          <p:nvPr>
            <p:ph type="title"/>
          </p:nvPr>
        </p:nvSpPr>
        <p:spPr>
          <a:xfrm>
            <a:off x="457200" y="116632"/>
            <a:ext cx="8229600" cy="1143000"/>
          </a:xfrm>
        </p:spPr>
        <p:txBody>
          <a:bodyPr anchor="ctr">
            <a:noAutofit/>
          </a:bodyPr>
          <a:lstStyle/>
          <a:p>
            <a:r>
              <a:rPr lang="en-GB" sz="3600" b="1" dirty="0">
                <a:latin typeface="Arial" panose="020B0604020202020204" pitchFamily="34" charset="0"/>
                <a:cs typeface="Arial" panose="020B0604020202020204" pitchFamily="34" charset="0"/>
              </a:rPr>
              <a:t>Analysing the global Business Environment </a:t>
            </a:r>
          </a:p>
        </p:txBody>
      </p:sp>
      <p:graphicFrame>
        <p:nvGraphicFramePr>
          <p:cNvPr id="3" name="Table 3">
            <a:extLst>
              <a:ext uri="{FF2B5EF4-FFF2-40B4-BE49-F238E27FC236}">
                <a16:creationId xmlns:a16="http://schemas.microsoft.com/office/drawing/2014/main" id="{5B38EBAA-DB03-ED62-C387-BE3031849F55}"/>
              </a:ext>
            </a:extLst>
          </p:cNvPr>
          <p:cNvGraphicFramePr>
            <a:graphicFrameLocks noGrp="1"/>
          </p:cNvGraphicFramePr>
          <p:nvPr>
            <p:extLst>
              <p:ext uri="{D42A27DB-BD31-4B8C-83A1-F6EECF244321}">
                <p14:modId xmlns:p14="http://schemas.microsoft.com/office/powerpoint/2010/main" val="2760383308"/>
              </p:ext>
            </p:extLst>
          </p:nvPr>
        </p:nvGraphicFramePr>
        <p:xfrm>
          <a:off x="107504" y="1259632"/>
          <a:ext cx="8928992" cy="4041576"/>
        </p:xfrm>
        <a:graphic>
          <a:graphicData uri="http://schemas.openxmlformats.org/drawingml/2006/table">
            <a:tbl>
              <a:tblPr firstRow="1" bandRow="1">
                <a:tableStyleId>{5C22544A-7EE6-4342-B048-85BDC9FD1C3A}</a:tableStyleId>
              </a:tblPr>
              <a:tblGrid>
                <a:gridCol w="4896544">
                  <a:extLst>
                    <a:ext uri="{9D8B030D-6E8A-4147-A177-3AD203B41FA5}">
                      <a16:colId xmlns:a16="http://schemas.microsoft.com/office/drawing/2014/main" val="53050375"/>
                    </a:ext>
                  </a:extLst>
                </a:gridCol>
                <a:gridCol w="4032448">
                  <a:extLst>
                    <a:ext uri="{9D8B030D-6E8A-4147-A177-3AD203B41FA5}">
                      <a16:colId xmlns:a16="http://schemas.microsoft.com/office/drawing/2014/main" val="947077425"/>
                    </a:ext>
                  </a:extLst>
                </a:gridCol>
              </a:tblGrid>
              <a:tr h="577368">
                <a:tc>
                  <a:txBody>
                    <a:bodyPr/>
                    <a:lstStyle/>
                    <a:p>
                      <a:r>
                        <a:rPr lang="en-GB" sz="2400" dirty="0">
                          <a:latin typeface="Arial" panose="020B0604020202020204" pitchFamily="34" charset="0"/>
                          <a:cs typeface="Arial" panose="020B0604020202020204" pitchFamily="34" charset="0"/>
                        </a:rPr>
                        <a:t> Internal Environment</a:t>
                      </a:r>
                      <a:endParaRPr lang="en-US" sz="2400" dirty="0">
                        <a:latin typeface="Arial" panose="020B0604020202020204" pitchFamily="34" charset="0"/>
                        <a:cs typeface="Arial" panose="020B0604020202020204" pitchFamily="34" charset="0"/>
                      </a:endParaRPr>
                    </a:p>
                  </a:txBody>
                  <a:tcPr/>
                </a:tc>
                <a:tc>
                  <a:txBody>
                    <a:bodyPr/>
                    <a:lstStyle/>
                    <a:p>
                      <a:r>
                        <a:rPr lang="en-GB" sz="2400" dirty="0">
                          <a:latin typeface="Arial" panose="020B0604020202020204" pitchFamily="34" charset="0"/>
                          <a:cs typeface="Arial" panose="020B0604020202020204" pitchFamily="34" charset="0"/>
                        </a:rPr>
                        <a:t> External Environment</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59101658"/>
                  </a:ext>
                </a:extLst>
              </a:tr>
              <a:tr h="577368">
                <a:tc>
                  <a:txBody>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Shareholders Expectations</a:t>
                      </a:r>
                      <a:endParaRPr lang="en-US" sz="2400" dirty="0">
                        <a:latin typeface="Arial" panose="020B0604020202020204" pitchFamily="34" charset="0"/>
                        <a:cs typeface="Arial" panose="020B0604020202020204" pitchFamily="34" charset="0"/>
                      </a:endParaRPr>
                    </a:p>
                  </a:txBody>
                  <a:tcPr/>
                </a:tc>
                <a:tc>
                  <a:txBody>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Political</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63633929"/>
                  </a:ext>
                </a:extLst>
              </a:tr>
              <a:tr h="577368">
                <a:tc>
                  <a:txBody>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Managers view</a:t>
                      </a:r>
                      <a:endParaRPr lang="en-US" sz="2400" dirty="0">
                        <a:latin typeface="Arial" panose="020B0604020202020204" pitchFamily="34" charset="0"/>
                        <a:cs typeface="Arial" panose="020B0604020202020204" pitchFamily="34" charset="0"/>
                      </a:endParaRPr>
                    </a:p>
                  </a:txBody>
                  <a:tcPr/>
                </a:tc>
                <a:tc>
                  <a:txBody>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Economic</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97685556"/>
                  </a:ext>
                </a:extLst>
              </a:tr>
              <a:tr h="577368">
                <a:tc>
                  <a:txBody>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Employees view</a:t>
                      </a:r>
                      <a:endParaRPr lang="en-US" sz="2400" dirty="0">
                        <a:latin typeface="Arial" panose="020B0604020202020204" pitchFamily="34" charset="0"/>
                        <a:cs typeface="Arial" panose="020B0604020202020204" pitchFamily="34" charset="0"/>
                      </a:endParaRPr>
                    </a:p>
                  </a:txBody>
                  <a:tcPr/>
                </a:tc>
                <a:tc>
                  <a:txBody>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Socio-cultural</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92559425"/>
                  </a:ext>
                </a:extLst>
              </a:tr>
              <a:tr h="577368">
                <a:tc>
                  <a:txBody>
                    <a:bodyPr/>
                    <a:lstStyle/>
                    <a:p>
                      <a:pPr marL="342900" indent="-342900">
                        <a:buFont typeface="Wingdings" panose="05000000000000000000" pitchFamily="2" charset="2"/>
                        <a:buChar char="§"/>
                      </a:pPr>
                      <a:r>
                        <a:rPr lang="en-US" sz="2400" dirty="0">
                          <a:latin typeface="Arial" panose="020B0604020202020204" pitchFamily="34" charset="0"/>
                          <a:cs typeface="Arial" panose="020B0604020202020204" pitchFamily="34" charset="0"/>
                        </a:rPr>
                        <a:t>Marketing &amp; Finance (structure)</a:t>
                      </a:r>
                    </a:p>
                  </a:txBody>
                  <a:tcPr/>
                </a:tc>
                <a:tc>
                  <a:txBody>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Technological</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51276109"/>
                  </a:ext>
                </a:extLst>
              </a:tr>
              <a:tr h="577368">
                <a:tc>
                  <a:txBody>
                    <a:bodyPr/>
                    <a:lstStyle/>
                    <a:p>
                      <a:pPr marL="342900" indent="-342900">
                        <a:buFont typeface="Wingdings" panose="05000000000000000000" pitchFamily="2" charset="2"/>
                        <a:buChar char="§"/>
                      </a:pPr>
                      <a:r>
                        <a:rPr lang="en-US" sz="2400" dirty="0">
                          <a:latin typeface="Arial" panose="020B0604020202020204" pitchFamily="34" charset="0"/>
                          <a:cs typeface="Arial" panose="020B0604020202020204" pitchFamily="34" charset="0"/>
                        </a:rPr>
                        <a:t>SWOT</a:t>
                      </a:r>
                    </a:p>
                  </a:txBody>
                  <a:tcPr/>
                </a:tc>
                <a:tc>
                  <a:txBody>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Legal</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24216000"/>
                  </a:ext>
                </a:extLst>
              </a:tr>
              <a:tr h="577368">
                <a:tc>
                  <a:txBody>
                    <a:bodyPr/>
                    <a:lstStyle/>
                    <a:p>
                      <a:r>
                        <a:rPr lang="en-GB" sz="2400" b="1" dirty="0">
                          <a:latin typeface="Arial" panose="020B0604020202020204" pitchFamily="34" charset="0"/>
                          <a:cs typeface="Arial" panose="020B0604020202020204" pitchFamily="34" charset="0"/>
                        </a:rPr>
                        <a:t>SW- Internal &amp; OT- external</a:t>
                      </a:r>
                      <a:endParaRPr lang="en-US" sz="2400" b="1" dirty="0">
                        <a:latin typeface="Arial" panose="020B0604020202020204" pitchFamily="34" charset="0"/>
                        <a:cs typeface="Arial" panose="020B0604020202020204" pitchFamily="34" charset="0"/>
                      </a:endParaRPr>
                    </a:p>
                  </a:txBody>
                  <a:tcPr/>
                </a:tc>
                <a:tc>
                  <a:txBody>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Ethical &amp; Environmental</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3888279"/>
                  </a:ext>
                </a:extLst>
              </a:tr>
            </a:tbl>
          </a:graphicData>
        </a:graphic>
      </p:graphicFrame>
    </p:spTree>
    <p:extLst>
      <p:ext uri="{BB962C8B-B14F-4D97-AF65-F5344CB8AC3E}">
        <p14:creationId xmlns:p14="http://schemas.microsoft.com/office/powerpoint/2010/main" val="2082982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0A6714-6E04-4E8A-8DB9-CDAD54B1C309}"/>
              </a:ext>
            </a:extLst>
          </p:cNvPr>
          <p:cNvSpPr>
            <a:spLocks noGrp="1"/>
          </p:cNvSpPr>
          <p:nvPr>
            <p:ph idx="1"/>
          </p:nvPr>
        </p:nvSpPr>
        <p:spPr>
          <a:xfrm>
            <a:off x="467544" y="1772816"/>
            <a:ext cx="8229600" cy="2520280"/>
          </a:xfrm>
        </p:spPr>
        <p:txBody>
          <a:bodyPr>
            <a:normAutofit fontScale="85000" lnSpcReduction="10000"/>
          </a:bodyPr>
          <a:lstStyle/>
          <a:p>
            <a:pPr marL="0" indent="0" algn="just">
              <a:lnSpc>
                <a:spcPct val="120000"/>
              </a:lnSpc>
              <a:buNone/>
            </a:pPr>
            <a:r>
              <a:rPr lang="en-GB" sz="3600" dirty="0">
                <a:latin typeface="Arial" panose="020B0604020202020204" pitchFamily="34" charset="0"/>
                <a:cs typeface="Arial" panose="020B0604020202020204" pitchFamily="34" charset="0"/>
              </a:rPr>
              <a:t>Using a business example of your choice, explain three reasons why the business needs to be aware of changes in both its internal and external business environments.</a:t>
            </a:r>
            <a:r>
              <a:rPr lang="en-GB" sz="40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p:txBody>
      </p:sp>
      <p:sp>
        <p:nvSpPr>
          <p:cNvPr id="2" name="TextBox 1"/>
          <p:cNvSpPr txBox="1"/>
          <p:nvPr/>
        </p:nvSpPr>
        <p:spPr>
          <a:xfrm>
            <a:off x="393334" y="548680"/>
            <a:ext cx="4970754" cy="523220"/>
          </a:xfrm>
          <a:prstGeom prst="rect">
            <a:avLst/>
          </a:prstGeom>
          <a:noFill/>
        </p:spPr>
        <p:txBody>
          <a:bodyPr wrap="square" rtlCol="0">
            <a:spAutoFit/>
          </a:bodyPr>
          <a:lstStyle/>
          <a:p>
            <a:r>
              <a:rPr lang="en-GB" sz="2800" b="1" dirty="0"/>
              <a:t>EXERCISE – </a:t>
            </a:r>
            <a:r>
              <a:rPr lang="en-GB" sz="2800" b="1" dirty="0">
                <a:solidFill>
                  <a:srgbClr val="FF0000"/>
                </a:solidFill>
              </a:rPr>
              <a:t>10 mins</a:t>
            </a:r>
          </a:p>
        </p:txBody>
      </p:sp>
    </p:spTree>
    <p:extLst>
      <p:ext uri="{BB962C8B-B14F-4D97-AF65-F5344CB8AC3E}">
        <p14:creationId xmlns:p14="http://schemas.microsoft.com/office/powerpoint/2010/main" val="20861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251520" y="116632"/>
            <a:ext cx="8229600" cy="476672"/>
          </a:xfrm>
        </p:spPr>
        <p:txBody>
          <a:bodyPr>
            <a:noAutofit/>
          </a:bodyPr>
          <a:lstStyle/>
          <a:p>
            <a:r>
              <a:rPr lang="en-GB" sz="3600" dirty="0"/>
              <a:t>Types of Organisations</a:t>
            </a:r>
          </a:p>
        </p:txBody>
      </p:sp>
      <p:grpSp>
        <p:nvGrpSpPr>
          <p:cNvPr id="10" name="Group 9"/>
          <p:cNvGrpSpPr/>
          <p:nvPr/>
        </p:nvGrpSpPr>
        <p:grpSpPr>
          <a:xfrm>
            <a:off x="1045655" y="1345730"/>
            <a:ext cx="2880320" cy="1008112"/>
            <a:chOff x="827584" y="2060848"/>
            <a:chExt cx="2376264" cy="1008112"/>
          </a:xfrm>
        </p:grpSpPr>
        <p:sp>
          <p:nvSpPr>
            <p:cNvPr id="6" name="Rounded Rectangle 5"/>
            <p:cNvSpPr/>
            <p:nvPr/>
          </p:nvSpPr>
          <p:spPr>
            <a:xfrm>
              <a:off x="827584" y="2060848"/>
              <a:ext cx="2376264" cy="100811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941249" y="2089609"/>
              <a:ext cx="2148933" cy="882678"/>
            </a:xfrm>
            <a:prstGeom prst="rect">
              <a:avLst/>
            </a:prstGeom>
          </p:spPr>
          <p:txBody>
            <a:bodyPr wrap="square">
              <a:spAutoFit/>
            </a:bodyPr>
            <a:lstStyle/>
            <a:p>
              <a:pPr algn="ctr">
                <a:lnSpc>
                  <a:spcPct val="107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Public sector organizations </a:t>
              </a:r>
            </a:p>
          </p:txBody>
        </p:sp>
      </p:grpSp>
      <p:grpSp>
        <p:nvGrpSpPr>
          <p:cNvPr id="12" name="Group 11"/>
          <p:cNvGrpSpPr/>
          <p:nvPr/>
        </p:nvGrpSpPr>
        <p:grpSpPr>
          <a:xfrm>
            <a:off x="5292080" y="1345730"/>
            <a:ext cx="3096344" cy="1008112"/>
            <a:chOff x="5034399" y="2060848"/>
            <a:chExt cx="2376264" cy="1008112"/>
          </a:xfrm>
        </p:grpSpPr>
        <p:sp>
          <p:nvSpPr>
            <p:cNvPr id="8" name="Rounded Rectangle 7"/>
            <p:cNvSpPr/>
            <p:nvPr/>
          </p:nvSpPr>
          <p:spPr>
            <a:xfrm>
              <a:off x="5034399" y="2060848"/>
              <a:ext cx="2376264" cy="100811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148064" y="2089609"/>
              <a:ext cx="2148933" cy="882678"/>
            </a:xfrm>
            <a:prstGeom prst="rect">
              <a:avLst/>
            </a:prstGeom>
          </p:spPr>
          <p:txBody>
            <a:bodyPr wrap="square">
              <a:spAutoFit/>
            </a:bodyPr>
            <a:lstStyle/>
            <a:p>
              <a:pPr algn="ctr">
                <a:lnSpc>
                  <a:spcPct val="107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Private sector organizations </a:t>
              </a:r>
            </a:p>
          </p:txBody>
        </p:sp>
      </p:grpSp>
      <p:sp>
        <p:nvSpPr>
          <p:cNvPr id="11" name="Rectangle 10"/>
          <p:cNvSpPr/>
          <p:nvPr/>
        </p:nvSpPr>
        <p:spPr>
          <a:xfrm>
            <a:off x="251520" y="2432550"/>
            <a:ext cx="4261049" cy="3293209"/>
          </a:xfrm>
          <a:prstGeom prst="rect">
            <a:avLst/>
          </a:prstGeom>
        </p:spPr>
        <p:txBody>
          <a:bodyPr wrap="square">
            <a:spAutoFit/>
          </a:bodyPr>
          <a:lstStyle/>
          <a:p>
            <a:pPr marL="342900" indent="-342900" algn="just">
              <a:buFont typeface="Arial" panose="020B0604020202020204" pitchFamily="34" charset="0"/>
              <a:buChar char="•"/>
            </a:pPr>
            <a:r>
              <a:rPr lang="en-GB" sz="1600" dirty="0">
                <a:latin typeface="Arial" panose="020B0604020202020204" pitchFamily="34" charset="0"/>
                <a:cs typeface="Arial" panose="020B0604020202020204" pitchFamily="34" charset="0"/>
              </a:rPr>
              <a:t>Public sector organizations are owned, financed and controlled by institutions of the state on behalf of the public at large. </a:t>
            </a:r>
          </a:p>
          <a:p>
            <a:pPr marL="285750" indent="-285750" algn="jus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1600" dirty="0">
                <a:latin typeface="Arial" panose="020B0604020202020204" pitchFamily="34" charset="0"/>
                <a:cs typeface="Arial" panose="020B0604020202020204" pitchFamily="34" charset="0"/>
              </a:rPr>
              <a:t>They are funded primarily by taxpayers although many of them also raise money through selling products or service, for example, through the requirement to make a contribution to prescriptions for medicinal drugs or payments of fees for planning applications, official documents such as passports or driving licences and pest control.</a:t>
            </a:r>
          </a:p>
        </p:txBody>
      </p:sp>
      <p:sp>
        <p:nvSpPr>
          <p:cNvPr id="13" name="Rectangle 12"/>
          <p:cNvSpPr/>
          <p:nvPr/>
        </p:nvSpPr>
        <p:spPr>
          <a:xfrm>
            <a:off x="4934524" y="2432550"/>
            <a:ext cx="3811454" cy="3046988"/>
          </a:xfrm>
          <a:prstGeom prst="rect">
            <a:avLst/>
          </a:prstGeom>
        </p:spPr>
        <p:txBody>
          <a:bodyPr wrap="square">
            <a:spAutoFit/>
          </a:bodyPr>
          <a:lstStyle/>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The private sector contains a range of business organizations from small one-person businesses to massive multinational corporate enterprises. </a:t>
            </a:r>
          </a:p>
          <a:p>
            <a:pPr algn="just"/>
            <a:endParaRPr lang="en-GB"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The essential characteristic of the private sector is that organizations are owned, controlled and financed by private individuals and are generally run for some specific purpose such as making profit or to promote a specific cause or policy.</a:t>
            </a:r>
          </a:p>
        </p:txBody>
      </p:sp>
    </p:spTree>
    <p:extLst>
      <p:ext uri="{BB962C8B-B14F-4D97-AF65-F5344CB8AC3E}">
        <p14:creationId xmlns:p14="http://schemas.microsoft.com/office/powerpoint/2010/main" val="139791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additive="base">
                                        <p:cTn id="20" dur="500" fill="hold"/>
                                        <p:tgtEl>
                                          <p:spTgt spid="11"/>
                                        </p:tgtEl>
                                        <p:attrNameLst>
                                          <p:attrName>ppt_x</p:attrName>
                                        </p:attrNameLst>
                                      </p:cBhvr>
                                      <p:tavLst>
                                        <p:tav tm="0">
                                          <p:val>
                                            <p:strVal val="#ppt_x"/>
                                          </p:val>
                                        </p:tav>
                                        <p:tav tm="100000">
                                          <p:val>
                                            <p:strVal val="#ppt_x"/>
                                          </p:val>
                                        </p:tav>
                                      </p:tavLst>
                                    </p:anim>
                                    <p:anim calcmode="lin" valueType="num">
                                      <p:cBhvr additive="base">
                                        <p:cTn id="21"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additive="base">
                                        <p:cTn id="26" dur="500" fill="hold"/>
                                        <p:tgtEl>
                                          <p:spTgt spid="12"/>
                                        </p:tgtEl>
                                        <p:attrNameLst>
                                          <p:attrName>ppt_x</p:attrName>
                                        </p:attrNameLst>
                                      </p:cBhvr>
                                      <p:tavLst>
                                        <p:tav tm="0">
                                          <p:val>
                                            <p:strVal val="#ppt_x"/>
                                          </p:val>
                                        </p:tav>
                                        <p:tav tm="100000">
                                          <p:val>
                                            <p:strVal val="#ppt_x"/>
                                          </p:val>
                                        </p:tav>
                                      </p:tavLst>
                                    </p:anim>
                                    <p:anim calcmode="lin" valueType="num">
                                      <p:cBhvr additive="base">
                                        <p:cTn id="2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ppt_x"/>
                                          </p:val>
                                        </p:tav>
                                        <p:tav tm="100000">
                                          <p:val>
                                            <p:strVal val="#ppt_x"/>
                                          </p:val>
                                        </p:tav>
                                      </p:tavLst>
                                    </p:anim>
                                    <p:anim calcmode="lin" valueType="num">
                                      <p:cBhvr additive="base">
                                        <p:cTn id="3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0" y="116632"/>
            <a:ext cx="9144000" cy="476672"/>
          </a:xfrm>
          <a:solidFill>
            <a:schemeClr val="accent5">
              <a:lumMod val="20000"/>
              <a:lumOff val="80000"/>
            </a:schemeClr>
          </a:solidFill>
        </p:spPr>
        <p:txBody>
          <a:bodyPr>
            <a:noAutofit/>
          </a:bodyPr>
          <a:lstStyle/>
          <a:p>
            <a:r>
              <a:rPr lang="en-GB" sz="3600" b="1" dirty="0"/>
              <a:t>TYPES OF FIRMS </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30367" y="692696"/>
            <a:ext cx="5017697" cy="5184576"/>
          </a:xfrm>
          <a:solidFill>
            <a:schemeClr val="bg1"/>
          </a:solidFill>
          <a:ln>
            <a:solidFill>
              <a:schemeClr val="tx1"/>
            </a:solidFill>
          </a:ln>
        </p:spPr>
        <p:txBody>
          <a:bodyPr>
            <a:noAutofit/>
          </a:bodyPr>
          <a:lstStyle/>
          <a:p>
            <a:pPr marL="723900" indent="-368300"/>
            <a:r>
              <a:rPr lang="en-GB" sz="2400" dirty="0">
                <a:latin typeface="Arial" panose="020B0604020202020204" pitchFamily="34" charset="0"/>
                <a:cs typeface="Arial" panose="020B0604020202020204" pitchFamily="34" charset="0"/>
              </a:rPr>
              <a:t>Sole Traders/Proprietorship</a:t>
            </a:r>
          </a:p>
          <a:p>
            <a:pPr marL="723900" indent="-368300"/>
            <a:r>
              <a:rPr lang="en-GB" sz="2400" dirty="0">
                <a:latin typeface="Arial" panose="020B0604020202020204" pitchFamily="34" charset="0"/>
                <a:cs typeface="Arial" panose="020B0604020202020204" pitchFamily="34" charset="0"/>
              </a:rPr>
              <a:t>Partnerships </a:t>
            </a:r>
          </a:p>
          <a:p>
            <a:pPr marL="723900" indent="-368300"/>
            <a:r>
              <a:rPr lang="en-GB" sz="2400" dirty="0">
                <a:latin typeface="Arial" panose="020B0604020202020204" pitchFamily="34" charset="0"/>
                <a:cs typeface="Arial" panose="020B0604020202020204" pitchFamily="34" charset="0"/>
              </a:rPr>
              <a:t>Companies</a:t>
            </a:r>
          </a:p>
          <a:p>
            <a:pPr marL="723900" indent="-368300"/>
            <a:r>
              <a:rPr lang="en-GB" sz="2400" dirty="0">
                <a:latin typeface="Arial" panose="020B0604020202020204" pitchFamily="34" charset="0"/>
                <a:cs typeface="Arial" panose="020B0604020202020204" pitchFamily="34" charset="0"/>
              </a:rPr>
              <a:t>Limited Liability Partnerships </a:t>
            </a:r>
          </a:p>
          <a:p>
            <a:pPr marL="723900" indent="-368300"/>
            <a:r>
              <a:rPr lang="en-GB" sz="2400" dirty="0">
                <a:latin typeface="Arial" panose="020B0604020202020204" pitchFamily="34" charset="0"/>
                <a:cs typeface="Arial" panose="020B0604020202020204" pitchFamily="34" charset="0"/>
              </a:rPr>
              <a:t>Private Limited Companies </a:t>
            </a:r>
          </a:p>
          <a:p>
            <a:pPr marL="1123950" lvl="2" indent="-368300"/>
            <a:r>
              <a:rPr lang="en-GB" dirty="0">
                <a:latin typeface="Arial" panose="020B0604020202020204" pitchFamily="34" charset="0"/>
                <a:cs typeface="Arial" panose="020B0604020202020204" pitchFamily="34" charset="0"/>
              </a:rPr>
              <a:t>Private company limited by shares</a:t>
            </a:r>
          </a:p>
          <a:p>
            <a:pPr marL="1123950" lvl="2" indent="-368300"/>
            <a:r>
              <a:rPr lang="en-GB" dirty="0">
                <a:latin typeface="Arial" panose="020B0604020202020204" pitchFamily="34" charset="0"/>
                <a:cs typeface="Arial" panose="020B0604020202020204" pitchFamily="34" charset="0"/>
              </a:rPr>
              <a:t>Private company limited by guarantee </a:t>
            </a:r>
          </a:p>
          <a:p>
            <a:pPr marL="1123950" lvl="2" indent="-368300"/>
            <a:r>
              <a:rPr lang="en-GB" dirty="0">
                <a:latin typeface="Arial" panose="020B0604020202020204" pitchFamily="34" charset="0"/>
                <a:cs typeface="Arial" panose="020B0604020202020204" pitchFamily="34" charset="0"/>
              </a:rPr>
              <a:t>Private unlimited company  </a:t>
            </a:r>
          </a:p>
        </p:txBody>
      </p:sp>
      <p:sp>
        <p:nvSpPr>
          <p:cNvPr id="4" name="Rectangle 3"/>
          <p:cNvSpPr/>
          <p:nvPr/>
        </p:nvSpPr>
        <p:spPr>
          <a:xfrm>
            <a:off x="5364088" y="701704"/>
            <a:ext cx="3491880" cy="3293209"/>
          </a:xfrm>
          <a:prstGeom prst="rect">
            <a:avLst/>
          </a:prstGeom>
          <a:ln>
            <a:solidFill>
              <a:schemeClr val="tx1"/>
            </a:solidFill>
          </a:ln>
        </p:spPr>
        <p:txBody>
          <a:bodyPr wrap="square">
            <a:spAutoFit/>
          </a:bodyPr>
          <a:lstStyle/>
          <a:p>
            <a:pPr marL="723900" indent="-368300">
              <a:buFont typeface="Arial" panose="020B0604020202020204" pitchFamily="34" charset="0"/>
              <a:buChar char="•"/>
            </a:pPr>
            <a:r>
              <a:rPr lang="en-GB" sz="2400" dirty="0">
                <a:latin typeface="Arial" panose="020B0604020202020204" pitchFamily="34" charset="0"/>
                <a:cs typeface="Arial" panose="020B0604020202020204" pitchFamily="34" charset="0"/>
              </a:rPr>
              <a:t>Public Limited Companies (PLCs)</a:t>
            </a:r>
          </a:p>
          <a:p>
            <a:pPr marL="723900" indent="-368300">
              <a:buFont typeface="Arial" panose="020B0604020202020204" pitchFamily="34" charset="0"/>
              <a:buChar char="•"/>
            </a:pPr>
            <a:r>
              <a:rPr lang="en-GB" sz="2400" dirty="0">
                <a:latin typeface="Arial" panose="020B0604020202020204" pitchFamily="34" charset="0"/>
                <a:cs typeface="Arial" panose="020B0604020202020204" pitchFamily="34" charset="0"/>
              </a:rPr>
              <a:t>Flotation </a:t>
            </a:r>
          </a:p>
          <a:p>
            <a:pPr marL="723900" indent="-368300">
              <a:buFont typeface="Arial" panose="020B0604020202020204" pitchFamily="34" charset="0"/>
              <a:buChar char="•"/>
            </a:pPr>
            <a:r>
              <a:rPr lang="en-GB" sz="2400" dirty="0">
                <a:latin typeface="Arial" panose="020B0604020202020204" pitchFamily="34" charset="0"/>
                <a:cs typeface="Arial" panose="020B0604020202020204" pitchFamily="34" charset="0"/>
              </a:rPr>
              <a:t>Co-operatives The International </a:t>
            </a:r>
          </a:p>
          <a:p>
            <a:pPr marL="723900" indent="-368300">
              <a:buFont typeface="Arial" panose="020B0604020202020204" pitchFamily="34" charset="0"/>
              <a:buChar char="•"/>
            </a:pPr>
            <a:r>
              <a:rPr lang="en-GB" sz="2400" dirty="0">
                <a:latin typeface="Arial" panose="020B0604020202020204" pitchFamily="34" charset="0"/>
                <a:cs typeface="Arial" panose="020B0604020202020204" pitchFamily="34" charset="0"/>
              </a:rPr>
              <a:t>Charities and Social Enterprises</a:t>
            </a:r>
          </a:p>
          <a:p>
            <a:pPr marL="723900" indent="-368300">
              <a:buFont typeface="Arial" panose="020B0604020202020204" pitchFamily="34" charset="0"/>
              <a:buChar char="•"/>
            </a:pPr>
            <a:r>
              <a:rPr lang="en-GB" sz="2400" dirty="0">
                <a:latin typeface="Arial" panose="020B0604020202020204" pitchFamily="34" charset="0"/>
                <a:cs typeface="Arial" panose="020B0604020202020204" pitchFamily="34" charset="0"/>
              </a:rPr>
              <a:t>Social Enterprises  </a:t>
            </a: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891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anim calcmode="lin" valueType="num">
                                      <p:cBhvr additive="base">
                                        <p:cTn id="5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gtEl>
                                        <p:attrNameLst>
                                          <p:attrName>style.visibility</p:attrName>
                                        </p:attrNameLst>
                                      </p:cBhvr>
                                      <p:to>
                                        <p:strVal val="visible"/>
                                      </p:to>
                                    </p:set>
                                    <p:anim calcmode="lin" valueType="num">
                                      <p:cBhvr additive="base">
                                        <p:cTn id="61" dur="500" fill="hold"/>
                                        <p:tgtEl>
                                          <p:spTgt spid="4"/>
                                        </p:tgtEl>
                                        <p:attrNameLst>
                                          <p:attrName>ppt_x</p:attrName>
                                        </p:attrNameLst>
                                      </p:cBhvr>
                                      <p:tavLst>
                                        <p:tav tm="0">
                                          <p:val>
                                            <p:strVal val="#ppt_x"/>
                                          </p:val>
                                        </p:tav>
                                        <p:tav tm="100000">
                                          <p:val>
                                            <p:strVal val="#ppt_x"/>
                                          </p:val>
                                        </p:tav>
                                      </p:tavLst>
                                    </p:anim>
                                    <p:anim calcmode="lin" valueType="num">
                                      <p:cBhvr additive="base">
                                        <p:cTn id="6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277180" y="260648"/>
            <a:ext cx="8229600" cy="476672"/>
          </a:xfrm>
        </p:spPr>
        <p:txBody>
          <a:bodyPr>
            <a:noAutofit/>
          </a:bodyPr>
          <a:lstStyle/>
          <a:p>
            <a:r>
              <a:rPr lang="en-GB" b="1" dirty="0"/>
              <a:t>Flotation </a:t>
            </a:r>
            <a:endParaRPr lang="en-GB" dirty="0"/>
          </a:p>
        </p:txBody>
      </p:sp>
      <p:sp>
        <p:nvSpPr>
          <p:cNvPr id="3" name="Rectangle 2"/>
          <p:cNvSpPr/>
          <p:nvPr/>
        </p:nvSpPr>
        <p:spPr>
          <a:xfrm>
            <a:off x="611560" y="1772816"/>
            <a:ext cx="7704856" cy="2161810"/>
          </a:xfrm>
          <a:prstGeom prst="rect">
            <a:avLst/>
          </a:prstGeom>
        </p:spPr>
        <p:txBody>
          <a:bodyPr wrap="square">
            <a:spAutoFit/>
          </a:bodyPr>
          <a:lstStyle/>
          <a:p>
            <a:pPr marL="457200" algn="just">
              <a:lnSpc>
                <a:spcPct val="107000"/>
              </a:lnSpc>
              <a:spcAft>
                <a:spcPts val="800"/>
              </a:spcAft>
            </a:pPr>
            <a:r>
              <a:rPr lang="en-GB" sz="3200" dirty="0">
                <a:latin typeface="Arial" panose="020B0604020202020204" pitchFamily="34" charset="0"/>
                <a:ea typeface="Calibri" panose="020F0502020204030204" pitchFamily="34" charset="0"/>
                <a:cs typeface="Arial" panose="020B0604020202020204" pitchFamily="34" charset="0"/>
              </a:rPr>
              <a:t>It is possible for a private limited company buy shares to be able to convert to PLC status. This is referred to as flotation.</a:t>
            </a:r>
          </a:p>
        </p:txBody>
      </p:sp>
    </p:spTree>
    <p:extLst>
      <p:ext uri="{BB962C8B-B14F-4D97-AF65-F5344CB8AC3E}">
        <p14:creationId xmlns:p14="http://schemas.microsoft.com/office/powerpoint/2010/main" val="4077623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90056" y="44624"/>
            <a:ext cx="8546440" cy="792088"/>
          </a:xfrm>
        </p:spPr>
        <p:txBody>
          <a:bodyPr>
            <a:noAutofit/>
          </a:bodyPr>
          <a:lstStyle/>
          <a:p>
            <a:pPr algn="l"/>
            <a:br>
              <a:rPr lang="en-GB" b="1" dirty="0"/>
            </a:br>
            <a:r>
              <a:rPr lang="en-GB" b="1" dirty="0"/>
              <a:t>Co-operatives The International </a:t>
            </a:r>
            <a:br>
              <a:rPr lang="en-GB" b="1" dirty="0"/>
            </a:br>
            <a:r>
              <a:rPr lang="en-GB" b="1" dirty="0"/>
              <a:t> </a:t>
            </a:r>
            <a:endParaRPr lang="en-GB" dirty="0"/>
          </a:p>
        </p:txBody>
      </p:sp>
      <p:sp>
        <p:nvSpPr>
          <p:cNvPr id="3" name="Rectangle 2"/>
          <p:cNvSpPr/>
          <p:nvPr/>
        </p:nvSpPr>
        <p:spPr>
          <a:xfrm>
            <a:off x="374661" y="1196752"/>
            <a:ext cx="8352928" cy="3785652"/>
          </a:xfrm>
          <a:prstGeom prst="rect">
            <a:avLst/>
          </a:prstGeom>
        </p:spPr>
        <p:txBody>
          <a:bodyPr wrap="square">
            <a:spAutoFit/>
          </a:bodyPr>
          <a:lstStyle/>
          <a:p>
            <a:pPr algn="just"/>
            <a:r>
              <a:rPr lang="en-GB" sz="2400" dirty="0">
                <a:latin typeface="Arial" panose="020B0604020202020204" pitchFamily="34" charset="0"/>
                <a:cs typeface="Arial" panose="020B0604020202020204" pitchFamily="34" charset="0"/>
              </a:rPr>
              <a:t>Co-operative Alliance is an organization that represents co-operative organization around the world. It defines a co-operative as: </a:t>
            </a:r>
            <a:r>
              <a:rPr lang="en-GB" sz="2400" i="1" dirty="0">
                <a:latin typeface="Arial" panose="020B0604020202020204" pitchFamily="34" charset="0"/>
                <a:cs typeface="Arial" panose="020B0604020202020204" pitchFamily="34" charset="0"/>
              </a:rPr>
              <a:t>‘… an autonomous association of persons united voluntarily to meet their common economic, social, and cultural needs and aspirations through a jointly-owned and democratically-controlled enterprise’ It adds: ‘Ranging from small-scale to multi-million dollar businesses across the globe, co-operatives employ more than 100 million women and men and have more than 800 million individual members’</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864873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107504" y="-1"/>
            <a:ext cx="8612153" cy="836713"/>
          </a:xfrm>
        </p:spPr>
        <p:txBody>
          <a:bodyPr>
            <a:noAutofit/>
          </a:bodyPr>
          <a:lstStyle/>
          <a:p>
            <a:br>
              <a:rPr lang="en-GB" b="1" dirty="0"/>
            </a:br>
            <a:br>
              <a:rPr lang="en-GB" b="1" dirty="0"/>
            </a:br>
            <a:r>
              <a:rPr lang="en-GB" b="1" dirty="0"/>
              <a:t>Charities and Social Enterprises </a:t>
            </a:r>
            <a:br>
              <a:rPr lang="en-GB" b="1" dirty="0"/>
            </a:br>
            <a:br>
              <a:rPr lang="en-GB" b="1" dirty="0"/>
            </a:br>
            <a:r>
              <a:rPr lang="en-GB" b="1" dirty="0"/>
              <a:t> </a:t>
            </a:r>
            <a:endParaRPr lang="en-GB" dirty="0"/>
          </a:p>
        </p:txBody>
      </p:sp>
      <p:sp>
        <p:nvSpPr>
          <p:cNvPr id="3" name="Rectangle 2"/>
          <p:cNvSpPr/>
          <p:nvPr/>
        </p:nvSpPr>
        <p:spPr>
          <a:xfrm>
            <a:off x="107504" y="859005"/>
            <a:ext cx="8352928" cy="4401205"/>
          </a:xfrm>
          <a:prstGeom prst="rect">
            <a:avLst/>
          </a:prstGeom>
        </p:spPr>
        <p:txBody>
          <a:bodyPr wrap="square">
            <a:spAutoFit/>
          </a:bodyPr>
          <a:lstStyle/>
          <a:p>
            <a:pPr marL="457200" indent="-457200" algn="just">
              <a:buFont typeface="Arial" panose="020B0604020202020204" pitchFamily="34" charset="0"/>
              <a:buChar char="•"/>
            </a:pPr>
            <a:r>
              <a:rPr lang="en-GB" sz="2800" dirty="0"/>
              <a:t>Charities have existed since the middle ages. Up to the development of welfare states in most European countries in the 20th century, many charities fulfilled the function of caring for those who could not access the normal expected provision of society. </a:t>
            </a:r>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r>
              <a:rPr lang="en-GB" sz="2800" dirty="0"/>
              <a:t>Charities were often set up as a result of bequests in wills with a number of schools, hospitals and houses being set up as a result of some sort of charitable bequest.</a:t>
            </a:r>
          </a:p>
        </p:txBody>
      </p:sp>
    </p:spTree>
    <p:extLst>
      <p:ext uri="{BB962C8B-B14F-4D97-AF65-F5344CB8AC3E}">
        <p14:creationId xmlns:p14="http://schemas.microsoft.com/office/powerpoint/2010/main" val="4145931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67544" y="116632"/>
            <a:ext cx="8229600" cy="792088"/>
          </a:xfrm>
        </p:spPr>
        <p:txBody>
          <a:bodyPr>
            <a:noAutofit/>
          </a:bodyPr>
          <a:lstStyle/>
          <a:p>
            <a:br>
              <a:rPr lang="en-GB" b="1" dirty="0"/>
            </a:br>
            <a:br>
              <a:rPr lang="en-GB" b="1" dirty="0"/>
            </a:br>
            <a:br>
              <a:rPr lang="en-GB" b="1" dirty="0"/>
            </a:br>
            <a:r>
              <a:rPr lang="en-GB" b="1" dirty="0"/>
              <a:t>Social Enterprises </a:t>
            </a:r>
            <a:br>
              <a:rPr lang="en-GB" b="1" dirty="0"/>
            </a:br>
            <a:br>
              <a:rPr lang="en-GB" b="1" dirty="0"/>
            </a:br>
            <a:br>
              <a:rPr lang="en-GB" b="1" dirty="0"/>
            </a:br>
            <a:r>
              <a:rPr lang="en-GB" b="1" dirty="0"/>
              <a:t> </a:t>
            </a:r>
            <a:endParaRPr lang="en-GB" dirty="0"/>
          </a:p>
        </p:txBody>
      </p:sp>
      <p:sp>
        <p:nvSpPr>
          <p:cNvPr id="3" name="Rectangle 2"/>
          <p:cNvSpPr/>
          <p:nvPr/>
        </p:nvSpPr>
        <p:spPr>
          <a:xfrm>
            <a:off x="251520" y="1844824"/>
            <a:ext cx="4248472" cy="2923877"/>
          </a:xfrm>
          <a:prstGeom prst="rect">
            <a:avLst/>
          </a:prstGeom>
        </p:spPr>
        <p:txBody>
          <a:bodyPr wrap="square">
            <a:spAutoFit/>
          </a:bodyPr>
          <a:lstStyle/>
          <a:p>
            <a:pPr algn="ctr"/>
            <a:r>
              <a:rPr lang="en-GB" sz="3600" b="1" dirty="0"/>
              <a:t>Social </a:t>
            </a:r>
            <a:r>
              <a:rPr lang="en-GB" sz="4000" b="1" dirty="0"/>
              <a:t>enterprises</a:t>
            </a:r>
            <a:r>
              <a:rPr lang="en-GB" sz="3600" b="1" dirty="0"/>
              <a:t> are a mix of business activity and charity. </a:t>
            </a:r>
          </a:p>
          <a:p>
            <a:pPr algn="just"/>
            <a:endParaRPr lang="en-GB" sz="3600" dirty="0"/>
          </a:p>
        </p:txBody>
      </p:sp>
      <p:sp>
        <p:nvSpPr>
          <p:cNvPr id="4" name="Rectangle 3"/>
          <p:cNvSpPr/>
          <p:nvPr/>
        </p:nvSpPr>
        <p:spPr>
          <a:xfrm>
            <a:off x="4572000" y="1106159"/>
            <a:ext cx="3960440" cy="4401205"/>
          </a:xfrm>
          <a:prstGeom prst="rect">
            <a:avLst/>
          </a:prstGeom>
        </p:spPr>
        <p:txBody>
          <a:bodyPr wrap="square">
            <a:spAutoFit/>
          </a:bodyPr>
          <a:lstStyle/>
          <a:p>
            <a:pPr algn="just"/>
            <a:r>
              <a:rPr lang="en-GB" sz="2000" i="1" dirty="0"/>
              <a:t>Examples of such enterprises in the UK include the provision of sports and leisure facilities in Birmingham, childcare, such as the TLC Neighbourhood Nursery in Wolverhampton in the West Midlands, People to Places, an enterprise providing accessible transport for people with disabilities and mobility problems in Berkshire, the Dead Earnest Theatre group and Fresh Pastures, a company providing milk to schools, both based in Yorkshire.</a:t>
            </a:r>
            <a:endParaRPr lang="en-GB" sz="2400" i="1" dirty="0"/>
          </a:p>
        </p:txBody>
      </p:sp>
    </p:spTree>
    <p:extLst>
      <p:ext uri="{BB962C8B-B14F-4D97-AF65-F5344CB8AC3E}">
        <p14:creationId xmlns:p14="http://schemas.microsoft.com/office/powerpoint/2010/main" val="891140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79512" y="116632"/>
            <a:ext cx="4680520" cy="5616624"/>
          </a:xfrm>
          <a:noFill/>
        </p:spPr>
        <p:txBody>
          <a:bodyPr>
            <a:noAutofit/>
          </a:bodyPr>
          <a:lstStyle/>
          <a:p>
            <a:pPr marL="0" indent="0" algn="just">
              <a:buNone/>
            </a:pPr>
            <a:r>
              <a:rPr lang="en-GB" sz="3600" b="1" dirty="0">
                <a:latin typeface="Arial" panose="020B0604020202020204" pitchFamily="34" charset="0"/>
                <a:cs typeface="Arial" panose="020B0604020202020204" pitchFamily="34" charset="0"/>
              </a:rPr>
              <a:t>Joint Ventures</a:t>
            </a:r>
          </a:p>
          <a:p>
            <a:pPr marL="0" indent="0" algn="just">
              <a:buNone/>
            </a:pPr>
            <a:endParaRPr lang="en-GB" sz="3600" b="1" dirty="0">
              <a:latin typeface="Arial" panose="020B0604020202020204" pitchFamily="34" charset="0"/>
              <a:cs typeface="Arial" panose="020B0604020202020204" pitchFamily="34" charset="0"/>
            </a:endParaRPr>
          </a:p>
          <a:p>
            <a:pPr marL="0" indent="0" algn="just">
              <a:buNone/>
            </a:pPr>
            <a:r>
              <a:rPr lang="en-GB" sz="2800" dirty="0"/>
              <a:t>Joint ventures refer to the formal links made between businesses to carry out some economic activity or business enterprise. The formal links may involve all parties contributing capital and subsequently agreeing to some form of sharing of cost, revenues and profits.</a:t>
            </a:r>
          </a:p>
          <a:p>
            <a:pPr marL="0" indent="0" algn="just">
              <a:buNone/>
            </a:pPr>
            <a:endParaRPr lang="en-GB" sz="2400"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5076056" y="1700808"/>
            <a:ext cx="3816424" cy="3384376"/>
          </a:xfrm>
          <a:prstGeom prst="rect">
            <a:avLst/>
          </a:prstGeom>
        </p:spPr>
      </p:pic>
    </p:spTree>
    <p:extLst>
      <p:ext uri="{BB962C8B-B14F-4D97-AF65-F5344CB8AC3E}">
        <p14:creationId xmlns:p14="http://schemas.microsoft.com/office/powerpoint/2010/main" val="888344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0" y="0"/>
            <a:ext cx="9144000" cy="692696"/>
          </a:xfrm>
        </p:spPr>
        <p:txBody>
          <a:bodyPr>
            <a:noAutofit/>
          </a:bodyPr>
          <a:lstStyle/>
          <a:p>
            <a:r>
              <a:rPr lang="en-GB" sz="3600" b="1" dirty="0">
                <a:latin typeface="Arial" panose="020B0604020202020204" pitchFamily="34" charset="0"/>
                <a:cs typeface="Arial" panose="020B0604020202020204" pitchFamily="34" charset="0"/>
              </a:rPr>
              <a:t>JOINT MERGER</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611559" y="708202"/>
            <a:ext cx="7920881" cy="4752528"/>
          </a:xfrm>
          <a:noFill/>
        </p:spPr>
        <p:txBody>
          <a:bodyPr>
            <a:noAutofit/>
          </a:bodyPr>
          <a:lstStyle/>
          <a:p>
            <a:pPr marL="0" indent="0" algn="just">
              <a:buNone/>
            </a:pPr>
            <a:r>
              <a:rPr lang="en-GB" sz="2400" b="1" i="1" dirty="0"/>
              <a:t>There may be a number of reasons why businesses might want to form a joint venture. These include: </a:t>
            </a:r>
          </a:p>
          <a:p>
            <a:pPr algn="just"/>
            <a:r>
              <a:rPr lang="en-GB" sz="2400" b="1" i="1" dirty="0"/>
              <a:t>Risk bearing economies of scale </a:t>
            </a:r>
            <a:r>
              <a:rPr lang="en-GB" sz="2400" i="1" dirty="0"/>
              <a:t>– all parties can share the risk which can be spread across a greater range of output and thus reduce unit costs </a:t>
            </a:r>
          </a:p>
          <a:p>
            <a:pPr algn="just"/>
            <a:r>
              <a:rPr lang="en-GB" sz="2400" b="1" i="1" dirty="0"/>
              <a:t>Synergies</a:t>
            </a:r>
            <a:r>
              <a:rPr lang="en-GB" sz="2400" i="1" dirty="0"/>
              <a:t> – uniting the different strengths of each partner to create a venture in which the whole is greater than the sum of its parts </a:t>
            </a:r>
          </a:p>
          <a:p>
            <a:pPr algn="just"/>
            <a:r>
              <a:rPr lang="en-GB" sz="2400" b="1" i="1" dirty="0"/>
              <a:t>Financial economies of scale </a:t>
            </a:r>
            <a:r>
              <a:rPr lang="en-GB" sz="2400" i="1" dirty="0"/>
              <a:t>– the joint venture may be in a stronger position to negotiate favourable rates of finance and improve their access to such sources. </a:t>
            </a:r>
          </a:p>
        </p:txBody>
      </p:sp>
    </p:spTree>
    <p:extLst>
      <p:ext uri="{BB962C8B-B14F-4D97-AF65-F5344CB8AC3E}">
        <p14:creationId xmlns:p14="http://schemas.microsoft.com/office/powerpoint/2010/main" val="1433849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0" y="0"/>
            <a:ext cx="9144000" cy="692696"/>
          </a:xfrm>
        </p:spPr>
        <p:txBody>
          <a:bodyPr>
            <a:noAutofit/>
          </a:bodyPr>
          <a:lstStyle/>
          <a:p>
            <a:r>
              <a:rPr lang="en-GB" sz="3600" b="1" dirty="0">
                <a:latin typeface="Arial" panose="020B0604020202020204" pitchFamily="34" charset="0"/>
                <a:cs typeface="Arial" panose="020B0604020202020204" pitchFamily="34" charset="0"/>
              </a:rPr>
              <a:t>JOINT MERGER</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611559" y="708202"/>
            <a:ext cx="7920881" cy="5025054"/>
          </a:xfrm>
          <a:noFill/>
        </p:spPr>
        <p:txBody>
          <a:bodyPr>
            <a:noAutofit/>
          </a:bodyPr>
          <a:lstStyle/>
          <a:p>
            <a:pPr marL="0" indent="0" algn="just">
              <a:buNone/>
            </a:pPr>
            <a:r>
              <a:rPr lang="en-GB" sz="2400" b="1" i="1" dirty="0"/>
              <a:t>There may be a number of reasons why businesses might want to form a joint venture. These include: </a:t>
            </a:r>
          </a:p>
          <a:p>
            <a:pPr marL="0" indent="0" algn="just">
              <a:buNone/>
            </a:pPr>
            <a:endParaRPr lang="en-GB" sz="2400" b="1" i="1" dirty="0"/>
          </a:p>
          <a:p>
            <a:pPr algn="just"/>
            <a:r>
              <a:rPr lang="en-GB" sz="2000" b="1" i="1" dirty="0"/>
              <a:t>Technology – </a:t>
            </a:r>
            <a:r>
              <a:rPr lang="en-GB" sz="2000" i="1" dirty="0"/>
              <a:t>all parties may be in a better position to share technology and to benefit from the economies of scale that result. </a:t>
            </a:r>
          </a:p>
          <a:p>
            <a:pPr algn="just"/>
            <a:r>
              <a:rPr lang="en-GB" sz="2000" b="1" i="1" dirty="0"/>
              <a:t>Markets – </a:t>
            </a:r>
            <a:r>
              <a:rPr lang="en-GB" sz="2000" i="1" dirty="0"/>
              <a:t>expertise and involvement in different markets can be shared leading to greater penetration of the key target market/s for all parties to the joint venture. Parties may see the joint venture as being a way to strategically position themselves in a growing or mature market to protect or develop competitive advantage or to mount a defensive strategy against competitor threats.</a:t>
            </a:r>
          </a:p>
          <a:p>
            <a:pPr algn="just"/>
            <a:r>
              <a:rPr lang="en-GB" sz="2000" b="1" i="1" dirty="0"/>
              <a:t>Securing the supply chain – </a:t>
            </a:r>
            <a:r>
              <a:rPr lang="en-GB" sz="2000" i="1" dirty="0"/>
              <a:t>parties may join together to ensure stability of supplies for production or access to supplies which had previously not existed.</a:t>
            </a:r>
          </a:p>
        </p:txBody>
      </p:sp>
    </p:spTree>
    <p:extLst>
      <p:ext uri="{BB962C8B-B14F-4D97-AF65-F5344CB8AC3E}">
        <p14:creationId xmlns:p14="http://schemas.microsoft.com/office/powerpoint/2010/main" val="3107894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116632"/>
            <a:ext cx="7427995" cy="646331"/>
          </a:xfrm>
          <a:prstGeom prst="rect">
            <a:avLst/>
          </a:prstGeom>
        </p:spPr>
        <p:txBody>
          <a:bodyPr wrap="none">
            <a:spAutoFit/>
          </a:bodyPr>
          <a:lstStyle/>
          <a:p>
            <a:r>
              <a:rPr lang="en-GB" sz="3600" b="1" dirty="0"/>
              <a:t>Multinational Corporations (MNCs) </a:t>
            </a:r>
          </a:p>
        </p:txBody>
      </p:sp>
      <p:sp>
        <p:nvSpPr>
          <p:cNvPr id="3" name="Rectangle 2"/>
          <p:cNvSpPr/>
          <p:nvPr/>
        </p:nvSpPr>
        <p:spPr>
          <a:xfrm>
            <a:off x="107504" y="762963"/>
            <a:ext cx="8928992" cy="4493538"/>
          </a:xfrm>
          <a:prstGeom prst="rect">
            <a:avLst/>
          </a:prstGeom>
        </p:spPr>
        <p:txBody>
          <a:bodyPr wrap="square">
            <a:spAutoFit/>
          </a:bodyPr>
          <a:lstStyle/>
          <a:p>
            <a:pPr marL="457200" lvl="0" indent="-457200" algn="just">
              <a:buFont typeface="Arial" panose="020B0604020202020204" pitchFamily="34" charset="0"/>
              <a:buChar char="•"/>
            </a:pPr>
            <a:r>
              <a:rPr lang="en-GB" sz="2600" dirty="0"/>
              <a:t>MNCs represent businesses operating on a larger scale where the headquarters are in one country but where the firm has operations in a number of other countries. </a:t>
            </a:r>
          </a:p>
          <a:p>
            <a:pPr marL="342900" lvl="0" indent="-342900" algn="just">
              <a:buFont typeface="Arial" panose="020B0604020202020204" pitchFamily="34" charset="0"/>
              <a:buChar char="•"/>
            </a:pPr>
            <a:endParaRPr lang="en-GB" sz="2600" dirty="0"/>
          </a:p>
          <a:p>
            <a:pPr marL="457200" lvl="0" indent="-457200" algn="just">
              <a:buFont typeface="Arial" panose="020B0604020202020204" pitchFamily="34" charset="0"/>
              <a:buChar char="•"/>
            </a:pPr>
            <a:r>
              <a:rPr lang="en-GB" sz="2600" dirty="0"/>
              <a:t>MNCs will typically do this to be able to access different markets (especially where the market may be restricted due to the existence of trade barriers), to better meet production needs for that local market, expand its brand, exploit the availability of resources such as labour and raw materials, benefit from tax or investment allowances and reduce transport and distribution costs.</a:t>
            </a:r>
          </a:p>
        </p:txBody>
      </p:sp>
    </p:spTree>
    <p:extLst>
      <p:ext uri="{BB962C8B-B14F-4D97-AF65-F5344CB8AC3E}">
        <p14:creationId xmlns:p14="http://schemas.microsoft.com/office/powerpoint/2010/main" val="392439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18151" y="332656"/>
            <a:ext cx="9144000" cy="692696"/>
          </a:xfrm>
        </p:spPr>
        <p:txBody>
          <a:bodyPr>
            <a:noAutofit/>
          </a:bodyPr>
          <a:lstStyle/>
          <a:p>
            <a:r>
              <a:rPr lang="en-GB" sz="2500" b="1" dirty="0">
                <a:latin typeface="Arial" panose="020B0604020202020204" pitchFamily="34" charset="0"/>
                <a:cs typeface="Arial" panose="020B0604020202020204" pitchFamily="34" charset="0"/>
              </a:rPr>
              <a:t>THE AIMS AND OBJECTIVES OF FIRMS</a:t>
            </a:r>
          </a:p>
        </p:txBody>
      </p:sp>
      <p:sp>
        <p:nvSpPr>
          <p:cNvPr id="4" name="Rectangle 3"/>
          <p:cNvSpPr/>
          <p:nvPr/>
        </p:nvSpPr>
        <p:spPr>
          <a:xfrm>
            <a:off x="1043608" y="1700808"/>
            <a:ext cx="7056784" cy="2554545"/>
          </a:xfrm>
          <a:prstGeom prst="rect">
            <a:avLst/>
          </a:prstGeom>
        </p:spPr>
        <p:txBody>
          <a:bodyPr wrap="square">
            <a:spAutoFit/>
          </a:bodyPr>
          <a:lstStyle/>
          <a:p>
            <a:r>
              <a:rPr lang="en-GB" sz="3200" dirty="0"/>
              <a:t>•	Profit Maximization</a:t>
            </a:r>
          </a:p>
          <a:p>
            <a:r>
              <a:rPr lang="en-GB" sz="3200" dirty="0"/>
              <a:t>•	Maximizing Sales</a:t>
            </a:r>
          </a:p>
          <a:p>
            <a:r>
              <a:rPr lang="en-GB" sz="3200" dirty="0"/>
              <a:t>•	Maximizing Revenue</a:t>
            </a:r>
          </a:p>
          <a:p>
            <a:r>
              <a:rPr lang="en-GB" sz="3200" dirty="0"/>
              <a:t>•	Survival</a:t>
            </a:r>
          </a:p>
          <a:p>
            <a:r>
              <a:rPr lang="en-GB" sz="3200" dirty="0"/>
              <a:t>•	Social and Ethical Responsibility</a:t>
            </a:r>
          </a:p>
        </p:txBody>
      </p:sp>
    </p:spTree>
    <p:extLst>
      <p:ext uri="{BB962C8B-B14F-4D97-AF65-F5344CB8AC3E}">
        <p14:creationId xmlns:p14="http://schemas.microsoft.com/office/powerpoint/2010/main" val="3522021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p:nvPr/>
        </p:nvPicPr>
        <p:blipFill>
          <a:blip r:embed="rId2"/>
          <a:stretch>
            <a:fillRect/>
          </a:stretch>
        </p:blipFill>
        <p:spPr>
          <a:xfrm>
            <a:off x="3419872" y="692696"/>
            <a:ext cx="5711031" cy="5040560"/>
          </a:xfrm>
          <a:prstGeom prst="rect">
            <a:avLst/>
          </a:prstGeom>
        </p:spPr>
      </p:pic>
      <p:sp>
        <p:nvSpPr>
          <p:cNvPr id="2" name="Rectangle 1"/>
          <p:cNvSpPr/>
          <p:nvPr/>
        </p:nvSpPr>
        <p:spPr>
          <a:xfrm>
            <a:off x="107504" y="0"/>
            <a:ext cx="8928992" cy="707886"/>
          </a:xfrm>
          <a:prstGeom prst="rect">
            <a:avLst/>
          </a:prstGeom>
        </p:spPr>
        <p:txBody>
          <a:bodyPr wrap="square">
            <a:spAutoFit/>
          </a:bodyPr>
          <a:lstStyle/>
          <a:p>
            <a:pPr algn="ctr"/>
            <a:r>
              <a:rPr lang="en-GB" sz="4000" b="1" dirty="0"/>
              <a:t>ORGANISATIONAL STRUCTURES</a:t>
            </a:r>
          </a:p>
        </p:txBody>
      </p:sp>
      <p:sp>
        <p:nvSpPr>
          <p:cNvPr id="3" name="Rectangle 2"/>
          <p:cNvSpPr/>
          <p:nvPr/>
        </p:nvSpPr>
        <p:spPr>
          <a:xfrm>
            <a:off x="323528" y="980728"/>
            <a:ext cx="3600400" cy="3970318"/>
          </a:xfrm>
          <a:prstGeom prst="rect">
            <a:avLst/>
          </a:prstGeom>
        </p:spPr>
        <p:txBody>
          <a:bodyPr wrap="square">
            <a:spAutoFit/>
          </a:bodyPr>
          <a:lstStyle/>
          <a:p>
            <a:pPr algn="ctr"/>
            <a:r>
              <a:rPr lang="en-GB" sz="2800" b="1" dirty="0"/>
              <a:t>Hierarchical structure </a:t>
            </a:r>
          </a:p>
          <a:p>
            <a:pPr algn="ctr"/>
            <a:r>
              <a:rPr lang="en-GB" sz="2800" dirty="0"/>
              <a:t>A hierarchical structure will show the superior/subordinate relationships throughout the organization.</a:t>
            </a: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7056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116632"/>
            <a:ext cx="7848872" cy="707886"/>
          </a:xfrm>
          <a:prstGeom prst="rect">
            <a:avLst/>
          </a:prstGeom>
        </p:spPr>
        <p:txBody>
          <a:bodyPr wrap="square">
            <a:spAutoFit/>
          </a:bodyPr>
          <a:lstStyle/>
          <a:p>
            <a:pPr algn="ctr"/>
            <a:r>
              <a:rPr lang="en-GB" sz="4000" b="1" dirty="0"/>
              <a:t>ORGANISATIONAL STRUCTURES</a:t>
            </a:r>
          </a:p>
        </p:txBody>
      </p:sp>
      <p:sp>
        <p:nvSpPr>
          <p:cNvPr id="3" name="Rectangle 2"/>
          <p:cNvSpPr/>
          <p:nvPr/>
        </p:nvSpPr>
        <p:spPr>
          <a:xfrm>
            <a:off x="251520" y="1196752"/>
            <a:ext cx="3888432" cy="4524315"/>
          </a:xfrm>
          <a:prstGeom prst="rect">
            <a:avLst/>
          </a:prstGeom>
        </p:spPr>
        <p:txBody>
          <a:bodyPr wrap="square">
            <a:spAutoFit/>
          </a:bodyPr>
          <a:lstStyle/>
          <a:p>
            <a:pPr algn="ctr"/>
            <a:r>
              <a:rPr lang="en-GB" sz="3200" b="1" dirty="0"/>
              <a:t>Functional structures</a:t>
            </a:r>
          </a:p>
          <a:p>
            <a:pPr algn="ctr"/>
            <a:r>
              <a:rPr lang="en-GB" sz="3200" b="1" dirty="0"/>
              <a:t> </a:t>
            </a:r>
          </a:p>
          <a:p>
            <a:pPr algn="ctr"/>
            <a:r>
              <a:rPr lang="en-GB" sz="2400" dirty="0"/>
              <a:t>Functional structures may also be hierarchical but not necessarily. Within this structure, people who do similar work (sharing a profession or specialism) are grouped together by expertise</a:t>
            </a:r>
          </a:p>
        </p:txBody>
      </p:sp>
      <p:pic>
        <p:nvPicPr>
          <p:cNvPr id="4" name="Picture 3"/>
          <p:cNvPicPr>
            <a:picLocks noChangeAspect="1"/>
          </p:cNvPicPr>
          <p:nvPr/>
        </p:nvPicPr>
        <p:blipFill>
          <a:blip r:embed="rId2"/>
          <a:stretch>
            <a:fillRect/>
          </a:stretch>
        </p:blipFill>
        <p:spPr>
          <a:xfrm>
            <a:off x="3995936" y="1412775"/>
            <a:ext cx="5148064" cy="4308291"/>
          </a:xfrm>
          <a:prstGeom prst="rect">
            <a:avLst/>
          </a:prstGeom>
        </p:spPr>
      </p:pic>
    </p:spTree>
    <p:extLst>
      <p:ext uri="{BB962C8B-B14F-4D97-AF65-F5344CB8AC3E}">
        <p14:creationId xmlns:p14="http://schemas.microsoft.com/office/powerpoint/2010/main" val="2443132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0"/>
            <a:ext cx="7848872" cy="707886"/>
          </a:xfrm>
          <a:prstGeom prst="rect">
            <a:avLst/>
          </a:prstGeom>
        </p:spPr>
        <p:txBody>
          <a:bodyPr wrap="square">
            <a:spAutoFit/>
          </a:bodyPr>
          <a:lstStyle/>
          <a:p>
            <a:pPr algn="ctr"/>
            <a:r>
              <a:rPr lang="en-GB" sz="4000" b="1" dirty="0"/>
              <a:t>ORGANISATIONAL STRUCTURES</a:t>
            </a:r>
          </a:p>
        </p:txBody>
      </p:sp>
      <p:sp>
        <p:nvSpPr>
          <p:cNvPr id="3" name="Rectangle 2"/>
          <p:cNvSpPr/>
          <p:nvPr/>
        </p:nvSpPr>
        <p:spPr>
          <a:xfrm>
            <a:off x="323528" y="1166842"/>
            <a:ext cx="8640960" cy="4524315"/>
          </a:xfrm>
          <a:prstGeom prst="rect">
            <a:avLst/>
          </a:prstGeom>
        </p:spPr>
        <p:txBody>
          <a:bodyPr wrap="square">
            <a:spAutoFit/>
          </a:bodyPr>
          <a:lstStyle/>
          <a:p>
            <a:pPr algn="ctr"/>
            <a:r>
              <a:rPr lang="en-GB" sz="2800" b="1" dirty="0"/>
              <a:t>Product based structures </a:t>
            </a:r>
          </a:p>
          <a:p>
            <a:pPr marL="457200" indent="-457200" algn="just">
              <a:buFont typeface="Arial" panose="020B0604020202020204" pitchFamily="34" charset="0"/>
              <a:buChar char="•"/>
            </a:pPr>
            <a:r>
              <a:rPr lang="en-GB" sz="2800" dirty="0"/>
              <a:t>Here the organization is based around the range of products that the business produces. Within this structure, people are grouped according to the product(s) worked on. </a:t>
            </a:r>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r>
              <a:rPr lang="en-GB" sz="2400" i="1" dirty="0"/>
              <a:t>Such an organization is suitable for a business that has a wide product portfolio or where production facilities may be based in different locations – both nationally and internationally. Each product line may in turn have its own functional departments that serve the product.</a:t>
            </a:r>
          </a:p>
        </p:txBody>
      </p:sp>
    </p:spTree>
    <p:extLst>
      <p:ext uri="{BB962C8B-B14F-4D97-AF65-F5344CB8AC3E}">
        <p14:creationId xmlns:p14="http://schemas.microsoft.com/office/powerpoint/2010/main" val="264270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0"/>
            <a:ext cx="8640960" cy="707886"/>
          </a:xfrm>
          <a:prstGeom prst="rect">
            <a:avLst/>
          </a:prstGeom>
        </p:spPr>
        <p:txBody>
          <a:bodyPr wrap="square">
            <a:spAutoFit/>
          </a:bodyPr>
          <a:lstStyle/>
          <a:p>
            <a:pPr algn="ctr"/>
            <a:r>
              <a:rPr lang="en-GB" sz="4000" b="1" dirty="0"/>
              <a:t>ORGANISATIONAL STRUCTURES</a:t>
            </a:r>
          </a:p>
        </p:txBody>
      </p:sp>
      <p:sp>
        <p:nvSpPr>
          <p:cNvPr id="3" name="Rectangle 2"/>
          <p:cNvSpPr/>
          <p:nvPr/>
        </p:nvSpPr>
        <p:spPr>
          <a:xfrm>
            <a:off x="362636" y="771318"/>
            <a:ext cx="8640960" cy="523220"/>
          </a:xfrm>
          <a:prstGeom prst="rect">
            <a:avLst/>
          </a:prstGeom>
        </p:spPr>
        <p:txBody>
          <a:bodyPr wrap="square">
            <a:spAutoFit/>
          </a:bodyPr>
          <a:lstStyle/>
          <a:p>
            <a:pPr algn="ctr"/>
            <a:r>
              <a:rPr lang="en-GB" sz="2800" b="1" dirty="0"/>
              <a:t>Product based structures </a:t>
            </a:r>
          </a:p>
        </p:txBody>
      </p:sp>
      <p:pic>
        <p:nvPicPr>
          <p:cNvPr id="4" name="Picture 3"/>
          <p:cNvPicPr>
            <a:picLocks noChangeAspect="1"/>
          </p:cNvPicPr>
          <p:nvPr/>
        </p:nvPicPr>
        <p:blipFill>
          <a:blip r:embed="rId2"/>
          <a:stretch>
            <a:fillRect/>
          </a:stretch>
        </p:blipFill>
        <p:spPr>
          <a:xfrm>
            <a:off x="362636" y="1360739"/>
            <a:ext cx="8640960" cy="4412296"/>
          </a:xfrm>
          <a:prstGeom prst="rect">
            <a:avLst/>
          </a:prstGeom>
        </p:spPr>
      </p:pic>
    </p:spTree>
    <p:extLst>
      <p:ext uri="{BB962C8B-B14F-4D97-AF65-F5344CB8AC3E}">
        <p14:creationId xmlns:p14="http://schemas.microsoft.com/office/powerpoint/2010/main" val="1607817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26743" y="116632"/>
            <a:ext cx="4320480" cy="6001643"/>
          </a:xfrm>
          <a:prstGeom prst="rect">
            <a:avLst/>
          </a:prstGeom>
        </p:spPr>
        <p:txBody>
          <a:bodyPr wrap="square">
            <a:spAutoFit/>
          </a:bodyPr>
          <a:lstStyle/>
          <a:p>
            <a:r>
              <a:rPr lang="en-GB" sz="2800" b="1" dirty="0"/>
              <a:t>Area based structures </a:t>
            </a:r>
          </a:p>
          <a:p>
            <a:pPr marL="342900" indent="-342900">
              <a:buFont typeface="Arial" panose="020B0604020202020204" pitchFamily="34" charset="0"/>
              <a:buChar char="•"/>
            </a:pPr>
            <a:r>
              <a:rPr lang="en-GB" sz="2000" dirty="0"/>
              <a:t>In some cases the organization may be structured according to geographical areas. Aside from area knowledge arguments the area structure may offer cost efficiencies when goods and service need to be close to the customer.</a:t>
            </a:r>
          </a:p>
          <a:p>
            <a:pPr marL="457200" indent="-457200">
              <a:buFont typeface="Arial" panose="020B0604020202020204" pitchFamily="34" charset="0"/>
              <a:buChar char="•"/>
            </a:pPr>
            <a:endParaRPr lang="en-GB" sz="2800" dirty="0"/>
          </a:p>
          <a:p>
            <a:r>
              <a:rPr lang="en-GB" sz="2000" dirty="0"/>
              <a:t>Divisional structure </a:t>
            </a:r>
          </a:p>
          <a:p>
            <a:pPr marL="342900" indent="-342900">
              <a:buFont typeface="Arial" panose="020B0604020202020204" pitchFamily="34" charset="0"/>
              <a:buChar char="•"/>
            </a:pPr>
            <a:r>
              <a:rPr lang="en-GB" sz="2000" dirty="0"/>
              <a:t>There are businesses that form part of an overall business organization but which are in many respects independent. Each division of the business may have a slightly different focus but may have some common link.</a:t>
            </a:r>
          </a:p>
          <a:p>
            <a:endParaRPr lang="en-GB" sz="2800" dirty="0"/>
          </a:p>
        </p:txBody>
      </p:sp>
      <p:pic>
        <p:nvPicPr>
          <p:cNvPr id="2052" name="Picture 4" descr="7 Types of Organizational Structure &amp; Whom They're Suited For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984" y="1056514"/>
            <a:ext cx="4716016" cy="4536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2866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anim calcmode="lin" valueType="num">
                                      <p:cBhvr additive="base">
                                        <p:cTn id="11" dur="500" fill="hold"/>
                                        <p:tgtEl>
                                          <p:spTgt spid="2052"/>
                                        </p:tgtEl>
                                        <p:attrNameLst>
                                          <p:attrName>ppt_x</p:attrName>
                                        </p:attrNameLst>
                                      </p:cBhvr>
                                      <p:tavLst>
                                        <p:tav tm="0">
                                          <p:val>
                                            <p:strVal val="#ppt_x"/>
                                          </p:val>
                                        </p:tav>
                                        <p:tav tm="100000">
                                          <p:val>
                                            <p:strVal val="#ppt_x"/>
                                          </p:val>
                                        </p:tav>
                                      </p:tavLst>
                                    </p:anim>
                                    <p:anim calcmode="lin" valueType="num">
                                      <p:cBhvr additive="base">
                                        <p:cTn id="12"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5048" y="260648"/>
            <a:ext cx="8568952" cy="707886"/>
          </a:xfrm>
          <a:prstGeom prst="rect">
            <a:avLst/>
          </a:prstGeom>
        </p:spPr>
        <p:txBody>
          <a:bodyPr wrap="square">
            <a:spAutoFit/>
          </a:bodyPr>
          <a:lstStyle/>
          <a:p>
            <a:pPr algn="ctr"/>
            <a:r>
              <a:rPr lang="en-GB" sz="4000" b="1" dirty="0"/>
              <a:t>ORGANISATIONAL STRUCTURES</a:t>
            </a:r>
          </a:p>
        </p:txBody>
      </p:sp>
      <p:sp>
        <p:nvSpPr>
          <p:cNvPr id="6" name="Rectangle 5"/>
          <p:cNvSpPr/>
          <p:nvPr/>
        </p:nvSpPr>
        <p:spPr>
          <a:xfrm>
            <a:off x="971600" y="1772816"/>
            <a:ext cx="7848872" cy="2677656"/>
          </a:xfrm>
          <a:prstGeom prst="rect">
            <a:avLst/>
          </a:prstGeom>
        </p:spPr>
        <p:txBody>
          <a:bodyPr wrap="square">
            <a:spAutoFit/>
          </a:bodyPr>
          <a:lstStyle/>
          <a:p>
            <a:pPr algn="ctr"/>
            <a:r>
              <a:rPr lang="en-GB" sz="2800" b="1" dirty="0"/>
              <a:t>Matrix structures </a:t>
            </a:r>
          </a:p>
          <a:p>
            <a:pPr algn="ctr"/>
            <a:r>
              <a:rPr lang="en-GB" sz="2800" dirty="0"/>
              <a:t>A matrix structure combines the benefits of product or area based with functional structures, see Figure below. It allows specialist departments to exist side by side with those focused on particular products or area. </a:t>
            </a:r>
          </a:p>
        </p:txBody>
      </p:sp>
    </p:spTree>
    <p:extLst>
      <p:ext uri="{BB962C8B-B14F-4D97-AF65-F5344CB8AC3E}">
        <p14:creationId xmlns:p14="http://schemas.microsoft.com/office/powerpoint/2010/main" val="308961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712968" cy="707886"/>
          </a:xfrm>
          <a:prstGeom prst="rect">
            <a:avLst/>
          </a:prstGeom>
        </p:spPr>
        <p:txBody>
          <a:bodyPr wrap="square">
            <a:spAutoFit/>
          </a:bodyPr>
          <a:lstStyle/>
          <a:p>
            <a:pPr algn="ctr"/>
            <a:r>
              <a:rPr lang="en-GB" sz="4000" b="1" dirty="0"/>
              <a:t>ORGANISATIONAL STRUCTURES</a:t>
            </a:r>
          </a:p>
        </p:txBody>
      </p:sp>
      <p:sp>
        <p:nvSpPr>
          <p:cNvPr id="6" name="Rectangle 5"/>
          <p:cNvSpPr/>
          <p:nvPr/>
        </p:nvSpPr>
        <p:spPr>
          <a:xfrm>
            <a:off x="3059832" y="723043"/>
            <a:ext cx="3960440" cy="523220"/>
          </a:xfrm>
          <a:prstGeom prst="rect">
            <a:avLst/>
          </a:prstGeom>
        </p:spPr>
        <p:txBody>
          <a:bodyPr wrap="square">
            <a:spAutoFit/>
          </a:bodyPr>
          <a:lstStyle/>
          <a:p>
            <a:r>
              <a:rPr lang="en-GB" sz="2800" b="1" dirty="0"/>
              <a:t>Matrix structures </a:t>
            </a:r>
          </a:p>
        </p:txBody>
      </p:sp>
      <p:pic>
        <p:nvPicPr>
          <p:cNvPr id="3" name="Picture 2"/>
          <p:cNvPicPr>
            <a:picLocks noChangeAspect="1"/>
          </p:cNvPicPr>
          <p:nvPr/>
        </p:nvPicPr>
        <p:blipFill>
          <a:blip r:embed="rId2"/>
          <a:stretch>
            <a:fillRect/>
          </a:stretch>
        </p:blipFill>
        <p:spPr>
          <a:xfrm>
            <a:off x="0" y="1261420"/>
            <a:ext cx="9144000" cy="4831876"/>
          </a:xfrm>
          <a:prstGeom prst="rect">
            <a:avLst/>
          </a:prstGeom>
        </p:spPr>
      </p:pic>
    </p:spTree>
    <p:extLst>
      <p:ext uri="{BB962C8B-B14F-4D97-AF65-F5344CB8AC3E}">
        <p14:creationId xmlns:p14="http://schemas.microsoft.com/office/powerpoint/2010/main" val="211576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additive="base">
                                        <p:cTn id="20" dur="500" fill="hold"/>
                                        <p:tgtEl>
                                          <p:spTgt spid="3"/>
                                        </p:tgtEl>
                                        <p:attrNameLst>
                                          <p:attrName>ppt_x</p:attrName>
                                        </p:attrNameLst>
                                      </p:cBhvr>
                                      <p:tavLst>
                                        <p:tav tm="0">
                                          <p:val>
                                            <p:strVal val="#ppt_x"/>
                                          </p:val>
                                        </p:tav>
                                        <p:tav tm="100000">
                                          <p:val>
                                            <p:strVal val="#ppt_x"/>
                                          </p:val>
                                        </p:tav>
                                      </p:tavLst>
                                    </p:anim>
                                    <p:anim calcmode="lin" valueType="num">
                                      <p:cBhvr additive="base">
                                        <p:cTn id="21"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p:txBody>
          <a:bodyPr/>
          <a:lstStyle/>
          <a:p>
            <a:r>
              <a:rPr lang="en-GB" altLang="en-US" b="1" dirty="0">
                <a:latin typeface="Arial" panose="020B0604020202020204" pitchFamily="34" charset="0"/>
                <a:cs typeface="Arial" panose="020B0604020202020204" pitchFamily="34" charset="0"/>
              </a:rPr>
              <a:t>Summary</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a:xfrm>
            <a:off x="435171" y="1417638"/>
            <a:ext cx="8229600" cy="3917032"/>
          </a:xfrm>
        </p:spPr>
        <p:txBody>
          <a:bodyPr>
            <a:normAutofit fontScale="70000" lnSpcReduction="20000"/>
          </a:bodyPr>
          <a:lstStyle/>
          <a:p>
            <a:pPr algn="just">
              <a:lnSpc>
                <a:spcPct val="120000"/>
              </a:lnSpc>
            </a:pPr>
            <a:r>
              <a:rPr lang="en-GB" altLang="en-US" sz="3300" dirty="0">
                <a:latin typeface="Arial" panose="020B0604020202020204" pitchFamily="34" charset="0"/>
                <a:cs typeface="Arial" panose="020B0604020202020204" pitchFamily="34" charset="0"/>
              </a:rPr>
              <a:t>Businesses do no exist in isolation; they operate in constant interact with factors which influence their activities and are influenced by them.</a:t>
            </a:r>
            <a:endParaRPr lang="en-GB" sz="3300" dirty="0">
              <a:latin typeface="Arial" panose="020B0604020202020204" pitchFamily="34" charset="0"/>
              <a:cs typeface="Arial" panose="020B0604020202020204" pitchFamily="34" charset="0"/>
            </a:endParaRPr>
          </a:p>
          <a:p>
            <a:pPr algn="just">
              <a:lnSpc>
                <a:spcPct val="120000"/>
              </a:lnSpc>
            </a:pPr>
            <a:endParaRPr lang="en-GB" sz="3300" dirty="0">
              <a:latin typeface="Arial" panose="020B0604020202020204" pitchFamily="34" charset="0"/>
              <a:cs typeface="Arial" panose="020B0604020202020204" pitchFamily="34" charset="0"/>
            </a:endParaRPr>
          </a:p>
          <a:p>
            <a:pPr algn="just">
              <a:lnSpc>
                <a:spcPct val="120000"/>
              </a:lnSpc>
            </a:pPr>
            <a:r>
              <a:rPr lang="en-GB" dirty="0">
                <a:latin typeface="Arial" panose="020B0604020202020204" pitchFamily="34" charset="0"/>
                <a:cs typeface="Arial" panose="020B0604020202020204" pitchFamily="34" charset="0"/>
              </a:rPr>
              <a:t>Businesses operating in other geographical regions are affected by even greater forces which need addressing. </a:t>
            </a:r>
          </a:p>
          <a:p>
            <a:pPr algn="just">
              <a:lnSpc>
                <a:spcPct val="120000"/>
              </a:lnSpc>
            </a:pPr>
            <a:endParaRPr lang="en-GB" dirty="0">
              <a:latin typeface="Arial" panose="020B0604020202020204" pitchFamily="34" charset="0"/>
              <a:cs typeface="Arial" panose="020B0604020202020204" pitchFamily="34" charset="0"/>
            </a:endParaRPr>
          </a:p>
          <a:p>
            <a:pPr algn="just">
              <a:lnSpc>
                <a:spcPct val="120000"/>
              </a:lnSpc>
            </a:pPr>
            <a:r>
              <a:rPr lang="en-GB" dirty="0">
                <a:latin typeface="Arial" panose="020B0604020202020204" pitchFamily="34" charset="0"/>
                <a:cs typeface="Arial" panose="020B0604020202020204" pitchFamily="34" charset="0"/>
              </a:rPr>
              <a:t>Explanation of different types of firms </a:t>
            </a:r>
          </a:p>
          <a:p>
            <a:pPr algn="just">
              <a:lnSpc>
                <a:spcPct val="120000"/>
              </a:lnSpc>
            </a:pPr>
            <a:endParaRPr lang="en-GB" dirty="0">
              <a:latin typeface="Arial" panose="020B0604020202020204" pitchFamily="34" charset="0"/>
              <a:cs typeface="Arial" panose="020B0604020202020204" pitchFamily="34" charset="0"/>
            </a:endParaRPr>
          </a:p>
          <a:p>
            <a:pPr algn="just">
              <a:lnSpc>
                <a:spcPct val="120000"/>
              </a:lnSpc>
            </a:pPr>
            <a:r>
              <a:rPr lang="en-GB" dirty="0">
                <a:latin typeface="Arial" panose="020B0604020202020204" pitchFamily="34" charset="0"/>
                <a:cs typeface="Arial" panose="020B0604020202020204" pitchFamily="34" charset="0"/>
              </a:rPr>
              <a:t>Organisational structures. </a:t>
            </a:r>
          </a:p>
          <a:p>
            <a:pPr algn="just">
              <a:lnSpc>
                <a:spcPct val="120000"/>
              </a:lnSpc>
            </a:pPr>
            <a:endParaRPr lang="en-GB" dirty="0">
              <a:latin typeface="Arial" panose="020B0604020202020204" pitchFamily="34" charset="0"/>
              <a:cs typeface="Arial" panose="020B0604020202020204" pitchFamily="34" charset="0"/>
            </a:endParaRPr>
          </a:p>
          <a:p>
            <a:pPr algn="just">
              <a:lnSpc>
                <a:spcPct val="170000"/>
              </a:lnSpc>
            </a:pPr>
            <a:endParaRPr lang="en-GB" sz="33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266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30221-63E2-4E88-8C05-915DED85B031}"/>
              </a:ext>
            </a:extLst>
          </p:cNvPr>
          <p:cNvSpPr>
            <a:spLocks noGrp="1"/>
          </p:cNvSpPr>
          <p:nvPr>
            <p:ph type="title"/>
          </p:nvPr>
        </p:nvSpPr>
        <p:spPr/>
        <p:txBody>
          <a:bodyPr/>
          <a:lstStyle/>
          <a:p>
            <a:r>
              <a:rPr lang="en-GB" dirty="0"/>
              <a:t>Any question</a:t>
            </a:r>
          </a:p>
        </p:txBody>
      </p:sp>
      <p:pic>
        <p:nvPicPr>
          <p:cNvPr id="5" name="Content Placeholder 4">
            <a:extLst>
              <a:ext uri="{FF2B5EF4-FFF2-40B4-BE49-F238E27FC236}">
                <a16:creationId xmlns:a16="http://schemas.microsoft.com/office/drawing/2014/main" id="{0E2BAC43-6F8E-4C35-A9C4-2548CC80BB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0839" y="1600200"/>
            <a:ext cx="3082322" cy="3916363"/>
          </a:xfrm>
        </p:spPr>
      </p:pic>
    </p:spTree>
    <p:extLst>
      <p:ext uri="{BB962C8B-B14F-4D97-AF65-F5344CB8AC3E}">
        <p14:creationId xmlns:p14="http://schemas.microsoft.com/office/powerpoint/2010/main" val="39295300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7984" y="474243"/>
            <a:ext cx="4608512" cy="5256584"/>
          </a:xfrm>
        </p:spPr>
        <p:txBody>
          <a:bodyPr>
            <a:noAutofit/>
          </a:bodyPr>
          <a:lstStyle/>
          <a:p>
            <a:r>
              <a:rPr lang="en-GB" sz="2400" b="1" i="1" dirty="0">
                <a:latin typeface="Arial" panose="020B0604020202020204" pitchFamily="34" charset="0"/>
                <a:ea typeface="Calibri" panose="020F0502020204030204" pitchFamily="34" charset="0"/>
                <a:cs typeface="Arial" panose="020B0604020202020204" pitchFamily="34" charset="0"/>
              </a:rPr>
              <a:t>1. Select a global business company in the services sector in the UK. </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2. Discuss the industry in which your firm operates. </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3. Discuss the type of firm and draw a structure of the organisation. </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endParaRPr lang="en-GB" sz="2400" b="1" i="1" dirty="0">
              <a:latin typeface="Arial" panose="020B0604020202020204" pitchFamily="34" charset="0"/>
              <a:ea typeface="Calibri" panose="020F0502020204030204" pitchFamily="34" charset="0"/>
              <a:cs typeface="Arial" panose="020B0604020202020204" pitchFamily="34" charset="0"/>
            </a:endParaRPr>
          </a:p>
        </p:txBody>
      </p:sp>
      <p:pic>
        <p:nvPicPr>
          <p:cNvPr id="2050" name="Picture 2" descr="St. Barnabas' CE (VA) Primary School - Home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427984"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864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WEEK</a:t>
            </a:r>
          </a:p>
        </p:txBody>
      </p:sp>
      <p:sp>
        <p:nvSpPr>
          <p:cNvPr id="3" name="Content Placeholder 2"/>
          <p:cNvSpPr>
            <a:spLocks noGrp="1"/>
          </p:cNvSpPr>
          <p:nvPr>
            <p:ph idx="1"/>
          </p:nvPr>
        </p:nvSpPr>
        <p:spPr>
          <a:xfrm>
            <a:off x="456931" y="1556792"/>
            <a:ext cx="8579296" cy="3917032"/>
          </a:xfrm>
        </p:spPr>
        <p:txBody>
          <a:bodyPr>
            <a:normAutofit/>
          </a:bodyPr>
          <a:lstStyle/>
          <a:p>
            <a:r>
              <a:rPr lang="en-GB" sz="3600" dirty="0"/>
              <a:t>Beginning with </a:t>
            </a:r>
            <a:r>
              <a:rPr lang="en-GB" sz="3600" b="1" dirty="0"/>
              <a:t>External Environmental Analysis using </a:t>
            </a:r>
            <a:r>
              <a:rPr lang="en-GB" sz="3600" b="1" dirty="0">
                <a:solidFill>
                  <a:srgbClr val="FF0000"/>
                </a:solidFill>
              </a:rPr>
              <a:t>PESTEL FRAMEWORK</a:t>
            </a:r>
          </a:p>
          <a:p>
            <a:pPr marL="0" indent="0">
              <a:buNone/>
            </a:pPr>
            <a:endParaRPr lang="en-GB" sz="3600" b="1" dirty="0"/>
          </a:p>
          <a:p>
            <a:pPr lvl="1"/>
            <a:r>
              <a:rPr lang="en-GB" sz="3200" dirty="0"/>
              <a:t>POLITICAL AND LEGAL ENVIRONMENT </a:t>
            </a:r>
          </a:p>
        </p:txBody>
      </p:sp>
    </p:spTree>
    <p:extLst>
      <p:ext uri="{BB962C8B-B14F-4D97-AF65-F5344CB8AC3E}">
        <p14:creationId xmlns:p14="http://schemas.microsoft.com/office/powerpoint/2010/main" val="34446055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0C572-12CD-4983-B493-0C046FD3354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1144</TotalTime>
  <Words>2165</Words>
  <Application>Microsoft Office PowerPoint</Application>
  <PresentationFormat>On-screen Show (4:3)</PresentationFormat>
  <Paragraphs>232</Paragraphs>
  <Slides>44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Myriad Pro</vt:lpstr>
      <vt:lpstr>Arial</vt:lpstr>
      <vt:lpstr>Calibri</vt:lpstr>
      <vt:lpstr>Courier New</vt:lpstr>
      <vt:lpstr>Times New Roman</vt:lpstr>
      <vt:lpstr>Wingdings</vt:lpstr>
      <vt:lpstr>20140311PresentationUWTSDTemplate</vt:lpstr>
      <vt:lpstr>Bachelor of Arts Business Management   The Global Business Environment (LCBB4005_BIRM)  Introduction to the Global Business Environment</vt:lpstr>
      <vt:lpstr>Introduction to the Module</vt:lpstr>
      <vt:lpstr>MODULE OUTLINE</vt:lpstr>
      <vt:lpstr>Books and Materials </vt:lpstr>
      <vt:lpstr>Assignment Brief</vt:lpstr>
      <vt:lpstr>Learning outcome </vt:lpstr>
      <vt:lpstr> Definition of Business</vt:lpstr>
      <vt:lpstr>Definition of Organisations</vt:lpstr>
      <vt:lpstr>BUSINESS ENVIRONMENT</vt:lpstr>
      <vt:lpstr>BUSINESS ENVIRONMENT</vt:lpstr>
      <vt:lpstr>BUSINESS ENVIRONMENT</vt:lpstr>
      <vt:lpstr>THE TRANSFORMATION PROCESS </vt:lpstr>
      <vt:lpstr>THE TRANSFORMATION PROCESS WITH BUSINESS ENVIRONMENT </vt:lpstr>
      <vt:lpstr>THE TRANSFORMATION PROCESS WITH BUSINESS ENVIRONMENT </vt:lpstr>
      <vt:lpstr>PowerPoint Presentation</vt:lpstr>
      <vt:lpstr>PowerPoint Presentation</vt:lpstr>
      <vt:lpstr>PowerPoint Presentation</vt:lpstr>
      <vt:lpstr>Importance of studying Business Environment </vt:lpstr>
      <vt:lpstr>Importance of studying Business Environment </vt:lpstr>
      <vt:lpstr>Theories for analysing the global business environment </vt:lpstr>
      <vt:lpstr>Analysing the global Business Environment </vt:lpstr>
      <vt:lpstr>PowerPoint Presentation</vt:lpstr>
      <vt:lpstr>Types of Organisations</vt:lpstr>
      <vt:lpstr>TYPES OF FIRMS </vt:lpstr>
      <vt:lpstr>Flotation </vt:lpstr>
      <vt:lpstr> Co-operatives The International   </vt:lpstr>
      <vt:lpstr>  Charities and Social Enterprises    </vt:lpstr>
      <vt:lpstr>   Social Enterprises     </vt:lpstr>
      <vt:lpstr>PowerPoint Presentation</vt:lpstr>
      <vt:lpstr>JOINT MERGER</vt:lpstr>
      <vt:lpstr>JOINT MERGER</vt:lpstr>
      <vt:lpstr>PowerPoint Presentation</vt:lpstr>
      <vt:lpstr>THE AIMS AND OBJECTIVES OF FIRMS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Any question</vt:lpstr>
      <vt:lpstr>1. Select a global business company in the services sector in the UK.   2. Discuss the industry in which your firm operates.   3. Discuss the type of firm and draw a structure of the organisation.   </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SIX  Behavioural approach to management</dc:title>
  <dc:creator>Uju Ugochukwu</dc:creator>
  <cp:lastModifiedBy>Essa Bah</cp:lastModifiedBy>
  <cp:revision>35</cp:revision>
  <dcterms:created xsi:type="dcterms:W3CDTF">2020-06-13T18:07:49Z</dcterms:created>
  <dcterms:modified xsi:type="dcterms:W3CDTF">2022-09-18T11:28:03Z</dcterms:modified>
</cp:coreProperties>
</file>