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20"/>
  </p:notesMasterIdLst>
  <p:handoutMasterIdLst>
    <p:handoutMasterId r:id="rId21"/>
  </p:handoutMasterIdLst>
  <p:sldIdLst>
    <p:sldId id="256" r:id="rId2"/>
    <p:sldId id="286" r:id="rId3"/>
    <p:sldId id="289" r:id="rId4"/>
    <p:sldId id="287" r:id="rId5"/>
    <p:sldId id="294" r:id="rId6"/>
    <p:sldId id="296" r:id="rId7"/>
    <p:sldId id="295" r:id="rId8"/>
    <p:sldId id="293" r:id="rId9"/>
    <p:sldId id="291" r:id="rId10"/>
    <p:sldId id="290" r:id="rId11"/>
    <p:sldId id="299" r:id="rId12"/>
    <p:sldId id="300" r:id="rId13"/>
    <p:sldId id="301" r:id="rId14"/>
    <p:sldId id="302" r:id="rId15"/>
    <p:sldId id="292" r:id="rId16"/>
    <p:sldId id="304" r:id="rId17"/>
    <p:sldId id="297" r:id="rId18"/>
    <p:sldId id="298" r:id="rId19"/>
  </p:sldIdLst>
  <p:sldSz cx="12192000" cy="6858000"/>
  <p:notesSz cx="6864350" cy="9750425"/>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5136"/>
    <a:srgbClr val="CC3300"/>
    <a:srgbClr val="581D00"/>
    <a:srgbClr val="502604"/>
    <a:srgbClr val="713605"/>
    <a:srgbClr val="765A00"/>
    <a:srgbClr val="233741"/>
    <a:srgbClr val="123624"/>
    <a:srgbClr val="112D35"/>
    <a:srgbClr val="1D00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892" autoAdjust="0"/>
    <p:restoredTop sz="94570" autoAdjust="0"/>
  </p:normalViewPr>
  <p:slideViewPr>
    <p:cSldViewPr>
      <p:cViewPr varScale="1">
        <p:scale>
          <a:sx n="100" d="100"/>
          <a:sy n="100" d="100"/>
        </p:scale>
        <p:origin x="114" y="17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0" d="100"/>
        <a:sy n="150" d="100"/>
      </p:scale>
      <p:origin x="0" y="-661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47BF2195-44F1-4C14-97D2-04418A04E757}" type="datetimeFigureOut">
              <a:rPr lang="en-GB"/>
              <a:pPr>
                <a:defRPr/>
              </a:pPr>
              <a:t>10/04/2020</a:t>
            </a:fld>
            <a:endParaRPr lang="en-GB"/>
          </a:p>
        </p:txBody>
      </p:sp>
      <p:sp>
        <p:nvSpPr>
          <p:cNvPr id="3379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9BA34787-6102-4A93-AB3F-209C4F7BB2F8}" type="slidenum">
              <a:rPr lang="en-GB"/>
              <a:pPr>
                <a:defRPr/>
              </a:pPr>
              <a:t>‹#›</a:t>
            </a:fld>
            <a:endParaRPr lang="en-GB"/>
          </a:p>
        </p:txBody>
      </p:sp>
    </p:spTree>
    <p:extLst>
      <p:ext uri="{BB962C8B-B14F-4D97-AF65-F5344CB8AC3E}">
        <p14:creationId xmlns:p14="http://schemas.microsoft.com/office/powerpoint/2010/main" val="42184260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4975"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7788" y="0"/>
            <a:ext cx="2974975" cy="488950"/>
          </a:xfrm>
          <a:prstGeom prst="rect">
            <a:avLst/>
          </a:prstGeom>
        </p:spPr>
        <p:txBody>
          <a:bodyPr vert="horz" lIns="91440" tIns="45720" rIns="91440" bIns="45720" rtlCol="0"/>
          <a:lstStyle>
            <a:lvl1pPr algn="r">
              <a:defRPr sz="1200"/>
            </a:lvl1pPr>
          </a:lstStyle>
          <a:p>
            <a:fld id="{88323030-F02D-4BC1-9218-18070C86CF2A}" type="datetimeFigureOut">
              <a:rPr lang="en-GB" smtClean="0"/>
              <a:t>10/04/2020</a:t>
            </a:fld>
            <a:endParaRPr lang="en-GB"/>
          </a:p>
        </p:txBody>
      </p:sp>
      <p:sp>
        <p:nvSpPr>
          <p:cNvPr id="4" name="Slide Image Placeholder 3"/>
          <p:cNvSpPr>
            <a:spLocks noGrp="1" noRot="1" noChangeAspect="1"/>
          </p:cNvSpPr>
          <p:nvPr>
            <p:ph type="sldImg" idx="2"/>
          </p:nvPr>
        </p:nvSpPr>
        <p:spPr>
          <a:xfrm>
            <a:off x="508000" y="1219200"/>
            <a:ext cx="5848350" cy="32908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692650"/>
            <a:ext cx="5492750" cy="3838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1475"/>
            <a:ext cx="2974975"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7788" y="9261475"/>
            <a:ext cx="2974975" cy="488950"/>
          </a:xfrm>
          <a:prstGeom prst="rect">
            <a:avLst/>
          </a:prstGeom>
        </p:spPr>
        <p:txBody>
          <a:bodyPr vert="horz" lIns="91440" tIns="45720" rIns="91440" bIns="45720" rtlCol="0" anchor="b"/>
          <a:lstStyle>
            <a:lvl1pPr algn="r">
              <a:defRPr sz="1200"/>
            </a:lvl1pPr>
          </a:lstStyle>
          <a:p>
            <a:fld id="{9F1ED4C1-92F1-4E5B-A226-CFF74563B413}" type="slidenum">
              <a:rPr lang="en-GB" smtClean="0"/>
              <a:t>‹#›</a:t>
            </a:fld>
            <a:endParaRPr lang="en-GB"/>
          </a:p>
        </p:txBody>
      </p:sp>
    </p:spTree>
    <p:extLst>
      <p:ext uri="{BB962C8B-B14F-4D97-AF65-F5344CB8AC3E}">
        <p14:creationId xmlns:p14="http://schemas.microsoft.com/office/powerpoint/2010/main" val="3559847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4C1-92F1-4E5B-A226-CFF74563B413}" type="slidenum">
              <a:rPr lang="en-GB" smtClean="0"/>
              <a:t>3</a:t>
            </a:fld>
            <a:endParaRPr lang="en-GB"/>
          </a:p>
        </p:txBody>
      </p:sp>
    </p:spTree>
    <p:extLst>
      <p:ext uri="{BB962C8B-B14F-4D97-AF65-F5344CB8AC3E}">
        <p14:creationId xmlns:p14="http://schemas.microsoft.com/office/powerpoint/2010/main" val="3907041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1ED4C1-92F1-4E5B-A226-CFF74563B413}" type="slidenum">
              <a:rPr lang="en-GB" smtClean="0"/>
              <a:t>9</a:t>
            </a:fld>
            <a:endParaRPr lang="en-GB"/>
          </a:p>
        </p:txBody>
      </p:sp>
    </p:spTree>
    <p:extLst>
      <p:ext uri="{BB962C8B-B14F-4D97-AF65-F5344CB8AC3E}">
        <p14:creationId xmlns:p14="http://schemas.microsoft.com/office/powerpoint/2010/main" val="490671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6"/>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8140701" y="0"/>
            <a:ext cx="40513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572085" y="3337560"/>
            <a:ext cx="8640064"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577400" y="1544812"/>
            <a:ext cx="8640064"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71B04827-39AD-462F-96E8-E684945A3AC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Freeform 6"/>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8140701" y="0"/>
            <a:ext cx="40513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914400" y="3583838"/>
            <a:ext cx="88392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914400" y="2485800"/>
            <a:ext cx="88392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9956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600201"/>
            <a:ext cx="48768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689600" y="1600201"/>
            <a:ext cx="48768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609600" y="5486400"/>
            <a:ext cx="5386917"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5486400"/>
            <a:ext cx="5389033"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516912"/>
            <a:ext cx="5386917"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516912"/>
            <a:ext cx="5389033"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320"/>
            <a:ext cx="9960864"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B9FE6EC2-85D8-4DB1-A473-4209EFAF4DE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1185528"/>
            <a:ext cx="42672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609600" y="214424"/>
            <a:ext cx="36576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1981200"/>
            <a:ext cx="94488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10875264" y="6422065"/>
            <a:ext cx="1016000" cy="365125"/>
          </a:xfrm>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976" y="1705709"/>
            <a:ext cx="4071824"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420837" y="1019907"/>
            <a:ext cx="54864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7408979" y="2998765"/>
            <a:ext cx="4071821"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09600" y="6422065"/>
            <a:ext cx="28448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81D00"/>
        </a:solidFill>
        <a:effectLst/>
      </p:bgPr>
    </p:bg>
    <p:spTree>
      <p:nvGrpSpPr>
        <p:cNvPr id="1" name=""/>
        <p:cNvGrpSpPr/>
        <p:nvPr/>
      </p:nvGrpSpPr>
      <p:grpSpPr>
        <a:xfrm>
          <a:off x="0" y="0"/>
          <a:ext cx="0" cy="0"/>
          <a:chOff x="0" y="0"/>
          <a:chExt cx="0" cy="0"/>
        </a:xfrm>
      </p:grpSpPr>
      <p:sp>
        <p:nvSpPr>
          <p:cNvPr id="12" name="Freeform 11"/>
          <p:cNvSpPr>
            <a:spLocks/>
          </p:cNvSpPr>
          <p:nvPr/>
        </p:nvSpPr>
        <p:spPr bwMode="auto">
          <a:xfrm>
            <a:off x="0" y="4752126"/>
            <a:ext cx="12192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9753600" y="0"/>
            <a:ext cx="24384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609600" y="274638"/>
            <a:ext cx="99568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609600" y="1600201"/>
            <a:ext cx="995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422065"/>
            <a:ext cx="28448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4165600" y="6422065"/>
            <a:ext cx="38608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endParaRPr lang="en-GB"/>
          </a:p>
        </p:txBody>
      </p:sp>
      <p:sp>
        <p:nvSpPr>
          <p:cNvPr id="18" name="Slide Number Placeholder 17"/>
          <p:cNvSpPr>
            <a:spLocks noGrp="1"/>
          </p:cNvSpPr>
          <p:nvPr>
            <p:ph type="sldNum" sz="quarter" idx="4"/>
          </p:nvPr>
        </p:nvSpPr>
        <p:spPr>
          <a:xfrm>
            <a:off x="10871200" y="6422065"/>
            <a:ext cx="1016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B9FE6EC2-85D8-4DB1-A473-4209EFAF4DE6}"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4868426" y="40779"/>
            <a:ext cx="6975425" cy="384040"/>
          </a:xfrm>
        </p:spPr>
        <p:txBody>
          <a:bodyPr>
            <a:normAutofit fontScale="92500" lnSpcReduction="10000"/>
          </a:bodyPr>
          <a:lstStyle/>
          <a:p>
            <a:r>
              <a:rPr lang="en-GB" sz="2800" b="1" dirty="0">
                <a:solidFill>
                  <a:srgbClr val="FF0000"/>
                </a:solidFill>
                <a:latin typeface="Felix Titling" pitchFamily="82" charset="0"/>
              </a:rPr>
              <a:t>  </a:t>
            </a:r>
            <a:r>
              <a:rPr lang="en-GB" dirty="0">
                <a:solidFill>
                  <a:srgbClr val="FFC000"/>
                </a:solidFill>
                <a:latin typeface="Perpetua Titling MT" pitchFamily="18" charset="0"/>
              </a:rPr>
              <a:t>HPEN6008/5008: MODERNISM &amp; MODERNISMS</a:t>
            </a:r>
            <a:endParaRPr lang="en-GB" sz="2800" dirty="0">
              <a:solidFill>
                <a:srgbClr val="FFC000"/>
              </a:solidFill>
              <a:latin typeface="Perpetua Titling MT" pitchFamily="18" charset="0"/>
            </a:endParaRPr>
          </a:p>
        </p:txBody>
      </p:sp>
      <p:sp>
        <p:nvSpPr>
          <p:cNvPr id="3" name="Rectangle 2">
            <a:extLst>
              <a:ext uri="{FF2B5EF4-FFF2-40B4-BE49-F238E27FC236}">
                <a16:creationId xmlns:a16="http://schemas.microsoft.com/office/drawing/2014/main" id="{1E69A3C9-0988-484D-9850-D80BE3613684}"/>
              </a:ext>
            </a:extLst>
          </p:cNvPr>
          <p:cNvSpPr/>
          <p:nvPr/>
        </p:nvSpPr>
        <p:spPr>
          <a:xfrm>
            <a:off x="5856312" y="2228671"/>
            <a:ext cx="5928320" cy="1200329"/>
          </a:xfrm>
          <a:prstGeom prst="rect">
            <a:avLst/>
          </a:prstGeom>
        </p:spPr>
        <p:txBody>
          <a:bodyPr wrap="square">
            <a:spAutoFit/>
          </a:bodyPr>
          <a:lstStyle/>
          <a:p>
            <a:pPr>
              <a:spcAft>
                <a:spcPts val="0"/>
              </a:spcAft>
            </a:pPr>
            <a:r>
              <a:rPr lang="en-GB" sz="3600" dirty="0">
                <a:solidFill>
                  <a:srgbClr val="FFC000"/>
                </a:solidFill>
                <a:latin typeface="+mj-lt"/>
                <a:ea typeface="Times New Roman" panose="02020603050405020304" pitchFamily="18" charset="0"/>
                <a:cs typeface="Times New Roman" panose="02020603050405020304" pitchFamily="18" charset="0"/>
              </a:rPr>
              <a:t>KATHERINE MANSFIELD </a:t>
            </a:r>
            <a:r>
              <a:rPr lang="en-GB" sz="3600" i="1" dirty="0">
                <a:solidFill>
                  <a:srgbClr val="FFC000"/>
                </a:solidFill>
                <a:latin typeface="+mj-lt"/>
                <a:ea typeface="Times New Roman" panose="02020603050405020304" pitchFamily="18" charset="0"/>
                <a:cs typeface="Times New Roman" panose="02020603050405020304" pitchFamily="18" charset="0"/>
              </a:rPr>
              <a:t>SHORT STORIES </a:t>
            </a:r>
            <a:endParaRPr lang="en-GB" sz="2800" b="1" dirty="0">
              <a:solidFill>
                <a:srgbClr val="FFC000"/>
              </a:solidFill>
              <a:latin typeface="+mj-lt"/>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024B68A1-4946-440C-AADF-A1C2993BBC1C}"/>
              </a:ext>
            </a:extLst>
          </p:cNvPr>
          <p:cNvSpPr/>
          <p:nvPr/>
        </p:nvSpPr>
        <p:spPr>
          <a:xfrm>
            <a:off x="5860892" y="4437112"/>
            <a:ext cx="5928320" cy="1938992"/>
          </a:xfrm>
          <a:prstGeom prst="rect">
            <a:avLst/>
          </a:prstGeom>
          <a:ln w="19050">
            <a:noFill/>
          </a:ln>
        </p:spPr>
        <p:txBody>
          <a:bodyPr wrap="square">
            <a:spAutoFit/>
          </a:bodyPr>
          <a:lstStyle/>
          <a:p>
            <a:r>
              <a:rPr lang="en-GB" sz="2400" dirty="0">
                <a:solidFill>
                  <a:srgbClr val="FFC000"/>
                </a:solidFill>
                <a:latin typeface="Perpetua" panose="02020502060401020303" pitchFamily="18" charset="0"/>
              </a:rPr>
              <a:t>When we can begin to take our failures seriously, it means we are ceasing to be afraid of them. It is of immense importance to learn to laugh at ourselves."</a:t>
            </a:r>
          </a:p>
          <a:p>
            <a:r>
              <a:rPr lang="en-GB" sz="2400" dirty="0">
                <a:solidFill>
                  <a:srgbClr val="FFC000"/>
                </a:solidFill>
                <a:latin typeface="Perpetua" panose="02020502060401020303" pitchFamily="18" charset="0"/>
              </a:rPr>
              <a:t>		Katherine Mansfield</a:t>
            </a:r>
          </a:p>
        </p:txBody>
      </p:sp>
      <p:pic>
        <p:nvPicPr>
          <p:cNvPr id="12" name="Picture 11" descr="A painting of a person&#10;&#10;Description automatically generated">
            <a:extLst>
              <a:ext uri="{FF2B5EF4-FFF2-40B4-BE49-F238E27FC236}">
                <a16:creationId xmlns:a16="http://schemas.microsoft.com/office/drawing/2014/main" id="{A35922A3-3E4C-481E-BA94-A556AAEC54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741" y="620688"/>
            <a:ext cx="4744331" cy="5208848"/>
          </a:xfrm>
          <a:prstGeom prst="rect">
            <a:avLst/>
          </a:prstGeom>
          <a:ln w="19050">
            <a:solidFill>
              <a:srgbClr val="FFC000"/>
            </a:solidFill>
          </a:ln>
        </p:spPr>
      </p:pic>
      <p:sp>
        <p:nvSpPr>
          <p:cNvPr id="13" name="Rectangle 12">
            <a:extLst>
              <a:ext uri="{FF2B5EF4-FFF2-40B4-BE49-F238E27FC236}">
                <a16:creationId xmlns:a16="http://schemas.microsoft.com/office/drawing/2014/main" id="{50C8F2F5-72D6-4B3A-A890-DD7C07FA1587}"/>
              </a:ext>
            </a:extLst>
          </p:cNvPr>
          <p:cNvSpPr/>
          <p:nvPr/>
        </p:nvSpPr>
        <p:spPr>
          <a:xfrm>
            <a:off x="407368" y="6103227"/>
            <a:ext cx="3957045" cy="388696"/>
          </a:xfrm>
          <a:prstGeom prst="rect">
            <a:avLst/>
          </a:prstGeom>
        </p:spPr>
        <p:txBody>
          <a:bodyPr wrap="none">
            <a:spAutoFit/>
          </a:bodyPr>
          <a:lstStyle/>
          <a:p>
            <a:pPr>
              <a:lnSpc>
                <a:spcPct val="107000"/>
              </a:lnSpc>
              <a:spcAft>
                <a:spcPts val="800"/>
              </a:spcAft>
            </a:pPr>
            <a:r>
              <a:rPr lang="en-GB" dirty="0">
                <a:solidFill>
                  <a:srgbClr val="FFC000"/>
                </a:solidFill>
                <a:latin typeface="Perpetua" panose="02020502060401020303" pitchFamily="18" charset="0"/>
                <a:ea typeface="Perpetua" panose="02020502060401020303" pitchFamily="18" charset="0"/>
                <a:cs typeface="Times New Roman" panose="02020603050405020304" pitchFamily="18" charset="0"/>
              </a:rPr>
              <a:t>Franz </a:t>
            </a:r>
            <a:r>
              <a:rPr lang="en-GB" dirty="0" err="1">
                <a:solidFill>
                  <a:srgbClr val="FFC000"/>
                </a:solidFill>
                <a:latin typeface="Perpetua" panose="02020502060401020303" pitchFamily="18" charset="0"/>
                <a:ea typeface="Perpetua" panose="02020502060401020303" pitchFamily="18" charset="0"/>
                <a:cs typeface="Times New Roman" panose="02020603050405020304" pitchFamily="18" charset="0"/>
              </a:rPr>
              <a:t>Nölken</a:t>
            </a:r>
            <a:r>
              <a:rPr lang="en-GB" dirty="0">
                <a:solidFill>
                  <a:srgbClr val="FFC000"/>
                </a:solidFill>
                <a:latin typeface="Perpetua" panose="02020502060401020303" pitchFamily="18" charset="0"/>
                <a:ea typeface="Perpetua" panose="02020502060401020303" pitchFamily="18" charset="0"/>
                <a:cs typeface="Times New Roman" panose="02020603050405020304" pitchFamily="18" charset="0"/>
              </a:rPr>
              <a:t>, </a:t>
            </a:r>
            <a:r>
              <a:rPr lang="en-GB" i="1" dirty="0">
                <a:solidFill>
                  <a:srgbClr val="FFC000"/>
                </a:solidFill>
                <a:latin typeface="Perpetua" panose="02020502060401020303" pitchFamily="18" charset="0"/>
                <a:ea typeface="Perpetua" panose="02020502060401020303" pitchFamily="18" charset="0"/>
                <a:cs typeface="Times New Roman" panose="02020603050405020304" pitchFamily="18" charset="0"/>
              </a:rPr>
              <a:t>A Glimpse of a Garden</a:t>
            </a:r>
            <a:r>
              <a:rPr lang="en-GB" dirty="0">
                <a:solidFill>
                  <a:srgbClr val="FFC000"/>
                </a:solidFill>
                <a:latin typeface="Perpetua" panose="02020502060401020303" pitchFamily="18" charset="0"/>
                <a:ea typeface="Perpetua" panose="02020502060401020303" pitchFamily="18" charset="0"/>
                <a:cs typeface="Times New Roman" panose="02020603050405020304" pitchFamily="18" charset="0"/>
              </a:rPr>
              <a:t>, 1912/13</a:t>
            </a:r>
            <a:endParaRPr lang="en-GB" sz="1800" dirty="0">
              <a:solidFill>
                <a:srgbClr val="FFC000"/>
              </a:solidFill>
              <a:effectLst/>
              <a:latin typeface="Perpetua" panose="02020502060401020303" pitchFamily="18" charset="0"/>
              <a:ea typeface="Perpetua" panose="02020502060401020303" pitchFamily="18" charset="0"/>
              <a:cs typeface="Times New Roman" panose="02020603050405020304" pitchFamily="18"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7408" y="1556792"/>
            <a:ext cx="10657184" cy="4176464"/>
          </a:xfrm>
        </p:spPr>
        <p:txBody>
          <a:bodyPr>
            <a:normAutofit/>
          </a:bodyPr>
          <a:lstStyle/>
          <a:p>
            <a:pPr algn="l"/>
            <a:r>
              <a:rPr lang="en-GB" i="1" dirty="0"/>
              <a:t>Upon the successful completion of this module, the student should be able to demonstrate:</a:t>
            </a:r>
          </a:p>
          <a:p>
            <a:pPr algn="l"/>
            <a:endParaRPr lang="en-GB" i="1" dirty="0"/>
          </a:p>
          <a:p>
            <a:pPr algn="l"/>
            <a:endParaRPr lang="en-GB" sz="800" i="1" dirty="0"/>
          </a:p>
          <a:p>
            <a:pPr marL="342900" indent="-342900" algn="l">
              <a:spcBef>
                <a:spcPts val="0"/>
              </a:spcBef>
              <a:buFont typeface="Arial" panose="020B0604020202020204" pitchFamily="34" charset="0"/>
              <a:buChar char="•"/>
            </a:pPr>
            <a:r>
              <a:rPr lang="en-GB" sz="2200" dirty="0"/>
              <a:t>an ability to exhibit a systematic understanding of the </a:t>
            </a:r>
            <a:r>
              <a:rPr lang="en-GB" sz="2200" dirty="0">
                <a:solidFill>
                  <a:srgbClr val="FFC000"/>
                </a:solidFill>
              </a:rPr>
              <a:t>key concepts  </a:t>
            </a:r>
            <a:r>
              <a:rPr lang="en-GB" sz="2200" dirty="0"/>
              <a:t>associated with literary Modernism;</a:t>
            </a:r>
            <a:endParaRPr lang="en-GB" i="1" dirty="0"/>
          </a:p>
          <a:p>
            <a:pPr marL="342900" indent="-342900" algn="l">
              <a:spcBef>
                <a:spcPts val="0"/>
              </a:spcBef>
              <a:buFont typeface="Arial" panose="020B0604020202020204" pitchFamily="34" charset="0"/>
              <a:buChar char="•"/>
            </a:pPr>
            <a:endParaRPr lang="en-GB" dirty="0"/>
          </a:p>
          <a:p>
            <a:pPr marL="342900" indent="-342900" algn="l">
              <a:spcBef>
                <a:spcPts val="0"/>
              </a:spcBef>
              <a:buFont typeface="Arial" panose="020B0604020202020204" pitchFamily="34" charset="0"/>
              <a:buChar char="•"/>
            </a:pPr>
            <a:r>
              <a:rPr lang="en-GB" sz="2200" dirty="0"/>
              <a:t>a coherent and detailed knowledge of a varied </a:t>
            </a:r>
            <a:r>
              <a:rPr lang="en-GB" sz="2200" dirty="0">
                <a:solidFill>
                  <a:srgbClr val="FFC000"/>
                </a:solidFill>
              </a:rPr>
              <a:t>range</a:t>
            </a:r>
            <a:r>
              <a:rPr lang="en-GB" sz="2200" dirty="0">
                <a:solidFill>
                  <a:srgbClr val="FFFF00"/>
                </a:solidFill>
              </a:rPr>
              <a:t> </a:t>
            </a:r>
            <a:r>
              <a:rPr lang="en-GB" sz="2200" dirty="0"/>
              <a:t>of Modernist texts;</a:t>
            </a:r>
          </a:p>
          <a:p>
            <a:pPr marL="342900" indent="-342900" algn="l">
              <a:spcBef>
                <a:spcPts val="0"/>
              </a:spcBef>
              <a:buFont typeface="Arial" panose="020B0604020202020204" pitchFamily="34" charset="0"/>
              <a:buChar char="•"/>
            </a:pPr>
            <a:endParaRPr lang="en-GB" i="1" dirty="0"/>
          </a:p>
          <a:p>
            <a:pPr marL="342900" indent="-342900" algn="l">
              <a:spcBef>
                <a:spcPts val="0"/>
              </a:spcBef>
              <a:buFont typeface="Arial" panose="020B0604020202020204" pitchFamily="34" charset="0"/>
              <a:buChar char="•"/>
            </a:pPr>
            <a:r>
              <a:rPr lang="en-GB" sz="2200" dirty="0"/>
              <a:t>an ability to discuss the characteristic </a:t>
            </a:r>
            <a:r>
              <a:rPr lang="en-GB" sz="2200" dirty="0">
                <a:solidFill>
                  <a:srgbClr val="FFC000"/>
                </a:solidFill>
              </a:rPr>
              <a:t>formal and thematic </a:t>
            </a:r>
            <a:r>
              <a:rPr lang="en-GB" sz="2200" dirty="0"/>
              <a:t>features associated with Modernism;</a:t>
            </a:r>
          </a:p>
          <a:p>
            <a:pPr algn="l">
              <a:spcBef>
                <a:spcPts val="0"/>
              </a:spcBef>
            </a:pPr>
            <a:endParaRPr lang="en-GB" b="1" dirty="0"/>
          </a:p>
          <a:p>
            <a:pPr marL="342900" indent="-342900" algn="l">
              <a:spcBef>
                <a:spcPts val="0"/>
              </a:spcBef>
              <a:buFont typeface="Arial" panose="020B0604020202020204" pitchFamily="34" charset="0"/>
              <a:buChar char="•"/>
            </a:pPr>
            <a:r>
              <a:rPr lang="en-GB" sz="2200" dirty="0"/>
              <a:t>an ability to display a thorough familiarity with the </a:t>
            </a:r>
            <a:r>
              <a:rPr lang="en-GB" sz="2200" dirty="0">
                <a:solidFill>
                  <a:srgbClr val="FFC000"/>
                </a:solidFill>
              </a:rPr>
              <a:t>historical and socio-cultural contexts </a:t>
            </a:r>
            <a:r>
              <a:rPr lang="en-GB" sz="2200" dirty="0"/>
              <a:t>of Modernism generally and individual texts in particular;</a:t>
            </a:r>
          </a:p>
        </p:txBody>
      </p:sp>
      <p:sp>
        <p:nvSpPr>
          <p:cNvPr id="4" name="Title 1"/>
          <p:cNvSpPr txBox="1">
            <a:spLocks/>
          </p:cNvSpPr>
          <p:nvPr/>
        </p:nvSpPr>
        <p:spPr bwMode="auto">
          <a:xfrm>
            <a:off x="1499723" y="383994"/>
            <a:ext cx="8229600" cy="70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normAutofit fontScale="97500"/>
          </a:bodyPr>
          <a:lstStyle/>
          <a:p>
            <a:pPr algn="ctr" eaLnBrk="0" hangingPunct="0">
              <a:defRPr/>
            </a:pPr>
            <a:r>
              <a:rPr lang="en-GB" sz="3200" kern="0" dirty="0">
                <a:solidFill>
                  <a:srgbClr val="FFC000"/>
                </a:solidFill>
                <a:latin typeface="Felix Titling" pitchFamily="82" charset="0"/>
                <a:ea typeface="+mj-ea"/>
                <a:cs typeface="+mj-cs"/>
              </a:rPr>
              <a:t>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7BBFC-FD5E-4252-B563-4D1C3F96FBC7}"/>
              </a:ext>
            </a:extLst>
          </p:cNvPr>
          <p:cNvSpPr>
            <a:spLocks noGrp="1"/>
          </p:cNvSpPr>
          <p:nvPr>
            <p:ph type="title"/>
          </p:nvPr>
        </p:nvSpPr>
        <p:spPr>
          <a:xfrm>
            <a:off x="609600" y="0"/>
            <a:ext cx="9956800" cy="634082"/>
          </a:xfrm>
        </p:spPr>
        <p:txBody>
          <a:bodyPr>
            <a:normAutofit fontScale="90000"/>
          </a:bodyPr>
          <a:lstStyle/>
          <a:p>
            <a:pPr algn="ctr"/>
            <a:r>
              <a:rPr lang="en-GB" sz="3600" dirty="0">
                <a:solidFill>
                  <a:srgbClr val="FFC000"/>
                </a:solidFill>
              </a:rPr>
              <a:t>FREUD &amp; women Modernists</a:t>
            </a:r>
            <a:endParaRPr lang="en-GB" dirty="0">
              <a:solidFill>
                <a:srgbClr val="FFC000"/>
              </a:solidFill>
            </a:endParaRPr>
          </a:p>
        </p:txBody>
      </p:sp>
      <p:sp>
        <p:nvSpPr>
          <p:cNvPr id="3" name="Content Placeholder 2">
            <a:extLst>
              <a:ext uri="{FF2B5EF4-FFF2-40B4-BE49-F238E27FC236}">
                <a16:creationId xmlns:a16="http://schemas.microsoft.com/office/drawing/2014/main" id="{FC593EEB-851F-4DBF-9827-9D29F1DFB193}"/>
              </a:ext>
            </a:extLst>
          </p:cNvPr>
          <p:cNvSpPr>
            <a:spLocks noGrp="1"/>
          </p:cNvSpPr>
          <p:nvPr>
            <p:ph idx="1"/>
          </p:nvPr>
        </p:nvSpPr>
        <p:spPr>
          <a:xfrm>
            <a:off x="407368" y="634082"/>
            <a:ext cx="11377264" cy="6066508"/>
          </a:xfrm>
        </p:spPr>
        <p:txBody>
          <a:bodyPr>
            <a:noAutofit/>
          </a:bodyPr>
          <a:lstStyle/>
          <a:p>
            <a:pPr marL="268288" indent="-268288">
              <a:lnSpc>
                <a:spcPct val="120000"/>
              </a:lnSpc>
              <a:spcBef>
                <a:spcPts val="0"/>
              </a:spcBef>
              <a:spcAft>
                <a:spcPts val="400"/>
              </a:spcAft>
              <a:buFont typeface="Arial" panose="020B0604020202020204" pitchFamily="34" charset="0"/>
              <a:buChar char="•"/>
            </a:pPr>
            <a:r>
              <a:rPr lang="en-GB" sz="2000" dirty="0"/>
              <a:t>A major influence - the need for something solid –  experience of post war devastation</a:t>
            </a:r>
          </a:p>
          <a:p>
            <a:pPr marL="285750" indent="-285750">
              <a:lnSpc>
                <a:spcPct val="120000"/>
              </a:lnSpc>
              <a:spcBef>
                <a:spcPts val="0"/>
              </a:spcBef>
              <a:spcAft>
                <a:spcPts val="400"/>
              </a:spcAft>
              <a:buFont typeface="Arial" panose="020B0604020202020204" pitchFamily="34" charset="0"/>
              <a:buChar char="•"/>
            </a:pPr>
            <a:r>
              <a:rPr lang="en-GB" sz="2000" dirty="0"/>
              <a:t>moves away from the binarism of Victorian thinking – men and women/ civilised and savage/ child and adult/ mind and body/ living and dead)  </a:t>
            </a:r>
          </a:p>
          <a:p>
            <a:pPr marL="285750" indent="-285750">
              <a:lnSpc>
                <a:spcPct val="120000"/>
              </a:lnSpc>
              <a:spcBef>
                <a:spcPts val="0"/>
              </a:spcBef>
              <a:spcAft>
                <a:spcPts val="400"/>
              </a:spcAft>
              <a:buFont typeface="Arial" panose="020B0604020202020204" pitchFamily="34" charset="0"/>
              <a:buChar char="•"/>
            </a:pPr>
            <a:r>
              <a:rPr lang="en-GB" sz="2000" dirty="0"/>
              <a:t>His theories felt liberating precisely BECAUSE they emerge on the back of Victorian ideas. Enable the fragmentary and fractured works that characterise the feminine in Enlightenment culture. </a:t>
            </a:r>
          </a:p>
          <a:p>
            <a:pPr marL="285750" indent="-285750">
              <a:lnSpc>
                <a:spcPct val="120000"/>
              </a:lnSpc>
              <a:spcBef>
                <a:spcPts val="0"/>
              </a:spcBef>
              <a:spcAft>
                <a:spcPts val="400"/>
              </a:spcAft>
              <a:buFont typeface="Arial" panose="020B0604020202020204" pitchFamily="34" charset="0"/>
              <a:buChar char="•"/>
            </a:pPr>
            <a:r>
              <a:rPr lang="en-GB" sz="2000" dirty="0"/>
              <a:t>BUT both men and women can suffer such anxieties. From Bauer – human is basically bisexual</a:t>
            </a:r>
          </a:p>
          <a:p>
            <a:pPr marL="285750" indent="-285750">
              <a:lnSpc>
                <a:spcPct val="120000"/>
              </a:lnSpc>
              <a:spcBef>
                <a:spcPts val="0"/>
              </a:spcBef>
              <a:spcAft>
                <a:spcPts val="400"/>
              </a:spcAft>
              <a:buFont typeface="Arial" panose="020B0604020202020204" pitchFamily="34" charset="0"/>
              <a:buChar char="•"/>
            </a:pPr>
            <a:r>
              <a:rPr lang="en-GB" sz="2000" dirty="0"/>
              <a:t>Mansfield interested in Eros and Death - Freud’s eternal preoccupations Saw Freud not as scientist but as artist – Orpheus enlivening sticks and stones of dead memory</a:t>
            </a:r>
          </a:p>
          <a:p>
            <a:pPr marL="285750" indent="-285750">
              <a:lnSpc>
                <a:spcPct val="120000"/>
              </a:lnSpc>
              <a:spcBef>
                <a:spcPts val="0"/>
              </a:spcBef>
              <a:spcAft>
                <a:spcPts val="400"/>
              </a:spcAft>
              <a:buFont typeface="Arial" panose="020B0604020202020204" pitchFamily="34" charset="0"/>
              <a:buChar char="•"/>
            </a:pPr>
            <a:r>
              <a:rPr lang="en-GB" sz="2000" dirty="0"/>
              <a:t>Hysteria and uncanny – the womb as the red room /the attic room : the enclosed space that occurs in so many women’s texts – the awareness that form is to be interpreted not a given (Woolf: Mrs Brown is different from her house) </a:t>
            </a:r>
          </a:p>
          <a:p>
            <a:pPr marL="285750" indent="-285750">
              <a:lnSpc>
                <a:spcPct val="120000"/>
              </a:lnSpc>
              <a:spcBef>
                <a:spcPts val="0"/>
              </a:spcBef>
              <a:spcAft>
                <a:spcPts val="400"/>
              </a:spcAft>
              <a:buFont typeface="Arial" panose="020B0604020202020204" pitchFamily="34" charset="0"/>
              <a:buChar char="•"/>
            </a:pPr>
            <a:r>
              <a:rPr lang="en-GB" sz="2000" dirty="0"/>
              <a:t>The familiar is also the threatening - Trauma and the war and neuroses (‘Beyond the pleasure principle’)  Repetition and the body sustaining self through organic impulses not living through the ego – the significance of play &amp; the place of art</a:t>
            </a:r>
            <a:r>
              <a:rPr lang="en-GB" sz="1800" dirty="0"/>
              <a:t>. (particularly the case with Linda in ‘Prelude;)</a:t>
            </a:r>
          </a:p>
        </p:txBody>
      </p:sp>
    </p:spTree>
    <p:extLst>
      <p:ext uri="{BB962C8B-B14F-4D97-AF65-F5344CB8AC3E}">
        <p14:creationId xmlns:p14="http://schemas.microsoft.com/office/powerpoint/2010/main" val="2037982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3F25-7CA2-48CA-8621-AB8F17F1D7E8}"/>
              </a:ext>
            </a:extLst>
          </p:cNvPr>
          <p:cNvSpPr>
            <a:spLocks noGrp="1"/>
          </p:cNvSpPr>
          <p:nvPr>
            <p:ph type="title"/>
          </p:nvPr>
        </p:nvSpPr>
        <p:spPr/>
        <p:txBody>
          <a:bodyPr>
            <a:normAutofit/>
          </a:bodyPr>
          <a:lstStyle/>
          <a:p>
            <a:pPr algn="ctr"/>
            <a:r>
              <a:rPr lang="en-GB" sz="3200" dirty="0">
                <a:solidFill>
                  <a:srgbClr val="FFC000"/>
                </a:solidFill>
              </a:rPr>
              <a:t>INFLUENCES</a:t>
            </a:r>
          </a:p>
        </p:txBody>
      </p:sp>
      <p:sp>
        <p:nvSpPr>
          <p:cNvPr id="3" name="Content Placeholder 2">
            <a:extLst>
              <a:ext uri="{FF2B5EF4-FFF2-40B4-BE49-F238E27FC236}">
                <a16:creationId xmlns:a16="http://schemas.microsoft.com/office/drawing/2014/main" id="{52408E2C-2C15-46EB-B077-7027D7A061E6}"/>
              </a:ext>
            </a:extLst>
          </p:cNvPr>
          <p:cNvSpPr>
            <a:spLocks noGrp="1"/>
          </p:cNvSpPr>
          <p:nvPr>
            <p:ph idx="1"/>
          </p:nvPr>
        </p:nvSpPr>
        <p:spPr>
          <a:xfrm>
            <a:off x="1055440" y="1484784"/>
            <a:ext cx="9956800" cy="4525963"/>
          </a:xfrm>
        </p:spPr>
        <p:txBody>
          <a:bodyPr>
            <a:normAutofit/>
          </a:bodyPr>
          <a:lstStyle/>
          <a:p>
            <a:pPr marL="36576" indent="0">
              <a:buNone/>
            </a:pPr>
            <a:r>
              <a:rPr lang="en-GB" sz="2200" dirty="0"/>
              <a:t>From [the  </a:t>
            </a:r>
            <a:r>
              <a:rPr lang="en-GB" sz="2200" dirty="0">
                <a:solidFill>
                  <a:srgbClr val="FFC000"/>
                </a:solidFill>
              </a:rPr>
              <a:t>French and Russian prose realists</a:t>
            </a:r>
            <a:r>
              <a:rPr lang="en-GB" sz="2200" dirty="0"/>
              <a:t>],  as well as from the </a:t>
            </a:r>
            <a:r>
              <a:rPr lang="en-GB" sz="2200" dirty="0">
                <a:solidFill>
                  <a:srgbClr val="FFC000"/>
                </a:solidFill>
              </a:rPr>
              <a:t>French Symbolists and English Romantics and f</a:t>
            </a:r>
            <a:r>
              <a:rPr lang="en-GB" sz="2200" i="1" dirty="0">
                <a:solidFill>
                  <a:srgbClr val="FFC000"/>
                </a:solidFill>
              </a:rPr>
              <a:t>in-de-siècle</a:t>
            </a:r>
            <a:r>
              <a:rPr lang="en-GB" sz="2200" dirty="0">
                <a:solidFill>
                  <a:srgbClr val="FFC000"/>
                </a:solidFill>
              </a:rPr>
              <a:t> aesthetes</a:t>
            </a:r>
            <a:r>
              <a:rPr lang="en-GB" sz="2200" dirty="0"/>
              <a:t>, she obtained insights regarding the transformative significance of the Romantics' "moment" of intense feeling, the lyricism of prose-poetry, the potency of myth and symbol, the complexity  of  the self  and  the  crucial importance of subjective experience, and  the  alienation of  the artist, and  the interrelatedness of  the  arts' (</a:t>
            </a:r>
            <a:r>
              <a:rPr lang="en-GB" sz="2200" dirty="0" err="1"/>
              <a:t>p.xiii</a:t>
            </a:r>
            <a:r>
              <a:rPr lang="en-GB" sz="2200" dirty="0"/>
              <a:t>)</a:t>
            </a:r>
          </a:p>
          <a:p>
            <a:pPr marL="36576" indent="0">
              <a:buNone/>
            </a:pPr>
            <a:r>
              <a:rPr lang="en-GB" sz="2200" dirty="0"/>
              <a:t> Mansfield's prose </a:t>
            </a:r>
            <a:r>
              <a:rPr lang="en-GB" sz="2200" dirty="0">
                <a:solidFill>
                  <a:srgbClr val="FFC000"/>
                </a:solidFill>
              </a:rPr>
              <a:t>'unsettles pre-Modernist assumptions regarding the stable, and unitary, nature of individual identity</a:t>
            </a:r>
            <a:r>
              <a:rPr lang="en-GB" sz="2200" dirty="0">
                <a:solidFill>
                  <a:srgbClr val="00B0F0"/>
                </a:solidFill>
              </a:rPr>
              <a:t>' </a:t>
            </a:r>
            <a:r>
              <a:rPr lang="en-GB" sz="2200" dirty="0"/>
              <a:t>(p.130).</a:t>
            </a:r>
          </a:p>
          <a:p>
            <a:pPr marL="338328" lvl="1" indent="0">
              <a:buNone/>
            </a:pPr>
            <a:endParaRPr lang="en-GB" sz="2000" dirty="0"/>
          </a:p>
          <a:p>
            <a:pPr marL="338328" lvl="1" indent="0">
              <a:buNone/>
            </a:pPr>
            <a:r>
              <a:rPr lang="en-GB" sz="2000" dirty="0"/>
              <a:t>Pamela Dunbar, </a:t>
            </a:r>
            <a:r>
              <a:rPr lang="en-GB" sz="2000" i="1" dirty="0"/>
              <a:t>Radical Mansfield: Double Discourse in Katherine Mansfield's Short Stories</a:t>
            </a:r>
            <a:r>
              <a:rPr lang="en-GB" sz="2000" dirty="0"/>
              <a:t>, Basingstoke: Macmillan; New York: St Martin's Press, 1997</a:t>
            </a:r>
            <a:endParaRPr lang="en-GB" dirty="0"/>
          </a:p>
        </p:txBody>
      </p:sp>
    </p:spTree>
    <p:extLst>
      <p:ext uri="{BB962C8B-B14F-4D97-AF65-F5344CB8AC3E}">
        <p14:creationId xmlns:p14="http://schemas.microsoft.com/office/powerpoint/2010/main" val="77909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0FBC2C-32DB-4146-BCFD-CFA2C3FE6874}"/>
              </a:ext>
            </a:extLst>
          </p:cNvPr>
          <p:cNvSpPr>
            <a:spLocks noGrp="1"/>
          </p:cNvSpPr>
          <p:nvPr>
            <p:ph idx="1"/>
          </p:nvPr>
        </p:nvSpPr>
        <p:spPr>
          <a:xfrm>
            <a:off x="407368" y="836713"/>
            <a:ext cx="11233248" cy="5832648"/>
          </a:xfrm>
        </p:spPr>
        <p:txBody>
          <a:bodyPr>
            <a:normAutofit/>
          </a:bodyPr>
          <a:lstStyle/>
          <a:p>
            <a:pPr marL="36576" indent="0">
              <a:spcBef>
                <a:spcPts val="0"/>
              </a:spcBef>
              <a:spcAft>
                <a:spcPts val="1000"/>
              </a:spcAft>
              <a:buNone/>
            </a:pPr>
            <a:r>
              <a:rPr lang="en-GB" sz="2000" dirty="0"/>
              <a:t>She consoled herself with thoughts of heaven, which for her, was the living presence of Chekhov:</a:t>
            </a:r>
          </a:p>
          <a:p>
            <a:pPr marL="720725" indent="0">
              <a:spcBef>
                <a:spcPts val="0"/>
              </a:spcBef>
              <a:spcAft>
                <a:spcPts val="1000"/>
              </a:spcAft>
              <a:buNone/>
            </a:pPr>
            <a:r>
              <a:rPr lang="en-GB" sz="2000" dirty="0"/>
              <a:t>I must start writing again… Ach, </a:t>
            </a:r>
            <a:r>
              <a:rPr lang="en-GB" sz="2000" dirty="0" err="1">
                <a:solidFill>
                  <a:srgbClr val="FFC000"/>
                </a:solidFill>
              </a:rPr>
              <a:t>Tchekhov</a:t>
            </a:r>
            <a:r>
              <a:rPr lang="en-GB" sz="2000" dirty="0">
                <a:solidFill>
                  <a:srgbClr val="FFC000"/>
                </a:solidFill>
              </a:rPr>
              <a:t>! Why are you dead! </a:t>
            </a:r>
            <a:r>
              <a:rPr lang="en-GB" sz="2000" dirty="0"/>
              <a:t>Why cant I talk to you – in a big, darkish room – at late evening – where the light is green from the waving trees outside. Id like to write a series of Heavens: that would be one.</a:t>
            </a:r>
          </a:p>
          <a:p>
            <a:pPr marL="36576" indent="0">
              <a:spcBef>
                <a:spcPts val="0"/>
              </a:spcBef>
              <a:spcAft>
                <a:spcPts val="1000"/>
              </a:spcAft>
              <a:buNone/>
            </a:pPr>
            <a:r>
              <a:rPr lang="en-GB" sz="2000" dirty="0"/>
              <a:t>She writes of </a:t>
            </a:r>
            <a:r>
              <a:rPr lang="en-GB" sz="2000" dirty="0">
                <a:solidFill>
                  <a:srgbClr val="FFC000"/>
                </a:solidFill>
              </a:rPr>
              <a:t>what she has learned from Chekhov about the right length of a short story, and about the race against time of the writer who lives in fear of imminent death.</a:t>
            </a:r>
            <a:r>
              <a:rPr lang="en-GB" sz="2000" baseline="30000" dirty="0">
                <a:solidFill>
                  <a:srgbClr val="FFC000"/>
                </a:solidFill>
              </a:rPr>
              <a:t> </a:t>
            </a:r>
            <a:r>
              <a:rPr lang="en-GB" sz="2000" dirty="0">
                <a:solidFill>
                  <a:srgbClr val="FFC000"/>
                </a:solidFill>
              </a:rPr>
              <a:t> </a:t>
            </a:r>
            <a:r>
              <a:rPr lang="en-GB" sz="2000" dirty="0"/>
              <a:t>When Mansfield was overcome by the horror of her illness or the fear of death, she would invoke Chekhov almost as an Orthodox believer would invoke a beloved saint. She addresses him as </a:t>
            </a:r>
            <a:r>
              <a:rPr lang="en-GB" sz="2000" dirty="0">
                <a:solidFill>
                  <a:srgbClr val="FFC000"/>
                </a:solidFill>
              </a:rPr>
              <a:t>‘dear Chekhov’</a:t>
            </a:r>
            <a:r>
              <a:rPr lang="en-GB" sz="2000" dirty="0"/>
              <a:t>, greets him in her notebooks, and says she thinks of him every day. She wrote to </a:t>
            </a:r>
            <a:r>
              <a:rPr lang="en-GB" sz="2000" dirty="0" err="1"/>
              <a:t>Kotelianskii</a:t>
            </a:r>
            <a:r>
              <a:rPr lang="en-GB" sz="2000" dirty="0"/>
              <a:t> from the Italian Riviera in 1920:</a:t>
            </a:r>
          </a:p>
          <a:p>
            <a:pPr marL="720725" indent="0">
              <a:spcBef>
                <a:spcPts val="0"/>
              </a:spcBef>
              <a:spcAft>
                <a:spcPts val="1000"/>
              </a:spcAft>
              <a:buNone/>
            </a:pPr>
            <a:r>
              <a:rPr lang="en-GB" sz="2000" dirty="0"/>
              <a:t>I am ashamed that I broke down in my last letter. That night I went to bed with pneumonia. That was why I was so depressed. Of course I am still in bed but it does not matter. </a:t>
            </a:r>
            <a:r>
              <a:rPr lang="en-GB" sz="2000" i="1" dirty="0"/>
              <a:t> </a:t>
            </a:r>
            <a:r>
              <a:rPr lang="en-GB" sz="2000" dirty="0"/>
              <a:t>[…] </a:t>
            </a:r>
            <a:r>
              <a:rPr lang="en-GB" sz="2000" dirty="0">
                <a:solidFill>
                  <a:srgbClr val="FFC000"/>
                </a:solidFill>
              </a:rPr>
              <a:t>If I </a:t>
            </a:r>
            <a:r>
              <a:rPr lang="en-GB" sz="2000" i="1" dirty="0">
                <a:solidFill>
                  <a:srgbClr val="FFC000"/>
                </a:solidFill>
              </a:rPr>
              <a:t>do</a:t>
            </a:r>
            <a:r>
              <a:rPr lang="en-GB" sz="2000" dirty="0">
                <a:solidFill>
                  <a:srgbClr val="FFC000"/>
                </a:solidFill>
              </a:rPr>
              <a:t> die perhaps there will be a small private heaven for consumptives only. In that case I shall see </a:t>
            </a:r>
            <a:r>
              <a:rPr lang="en-GB" sz="2000" dirty="0" err="1">
                <a:solidFill>
                  <a:srgbClr val="FFC000"/>
                </a:solidFill>
              </a:rPr>
              <a:t>Tchekov</a:t>
            </a:r>
            <a:r>
              <a:rPr lang="en-GB" sz="2000" dirty="0">
                <a:solidFill>
                  <a:srgbClr val="FFC000"/>
                </a:solidFill>
              </a:rPr>
              <a:t>. He will be walking down his garden paths with fruit trees on either side and tulips in flower in the garden beds. His dog will be sitting on the path, panting and slightly smiling as dogs do who have been running about a great deal. Only to think of this makes my heart feel as though it were </a:t>
            </a:r>
            <a:r>
              <a:rPr lang="en-GB" sz="2000" i="1" dirty="0">
                <a:solidFill>
                  <a:srgbClr val="FFC000"/>
                </a:solidFill>
              </a:rPr>
              <a:t>dissolving</a:t>
            </a:r>
            <a:r>
              <a:rPr lang="en-GB" sz="2000" dirty="0">
                <a:solidFill>
                  <a:srgbClr val="FFC000"/>
                </a:solidFill>
              </a:rPr>
              <a:t> […]        </a:t>
            </a:r>
            <a:r>
              <a:rPr lang="en-GB" sz="2000" dirty="0"/>
              <a:t>(Polonsky) </a:t>
            </a:r>
            <a:endParaRPr lang="en-GB" sz="1600" dirty="0">
              <a:solidFill>
                <a:srgbClr val="FFC000"/>
              </a:solidFill>
            </a:endParaRPr>
          </a:p>
        </p:txBody>
      </p:sp>
      <p:sp>
        <p:nvSpPr>
          <p:cNvPr id="5" name="Title 4">
            <a:extLst>
              <a:ext uri="{FF2B5EF4-FFF2-40B4-BE49-F238E27FC236}">
                <a16:creationId xmlns:a16="http://schemas.microsoft.com/office/drawing/2014/main" id="{753C8B9C-4E5D-4800-BF37-3E517B565336}"/>
              </a:ext>
            </a:extLst>
          </p:cNvPr>
          <p:cNvSpPr>
            <a:spLocks noGrp="1"/>
          </p:cNvSpPr>
          <p:nvPr>
            <p:ph type="title"/>
          </p:nvPr>
        </p:nvSpPr>
        <p:spPr>
          <a:xfrm>
            <a:off x="551384" y="0"/>
            <a:ext cx="10801200" cy="706090"/>
          </a:xfrm>
        </p:spPr>
        <p:txBody>
          <a:bodyPr>
            <a:noAutofit/>
          </a:bodyPr>
          <a:lstStyle/>
          <a:p>
            <a:r>
              <a:rPr lang="en-GB" sz="3200" dirty="0">
                <a:solidFill>
                  <a:srgbClr val="FFC000"/>
                </a:solidFill>
              </a:rPr>
              <a:t>Mansfield’s love of Chekhov (</a:t>
            </a:r>
            <a:r>
              <a:rPr lang="en-GB" sz="2800" dirty="0">
                <a:solidFill>
                  <a:srgbClr val="FFC000"/>
                </a:solidFill>
                <a:latin typeface="+mn-lt"/>
                <a:ea typeface="+mn-ea"/>
                <a:cs typeface="+mn-cs"/>
              </a:rPr>
              <a:t>Russian prose realist)</a:t>
            </a:r>
            <a:endParaRPr lang="en-GB" sz="2000" dirty="0">
              <a:solidFill>
                <a:srgbClr val="FFC000"/>
              </a:solidFill>
              <a:latin typeface="+mn-lt"/>
              <a:ea typeface="+mn-ea"/>
              <a:cs typeface="+mn-cs"/>
            </a:endParaRPr>
          </a:p>
        </p:txBody>
      </p:sp>
    </p:spTree>
    <p:extLst>
      <p:ext uri="{BB962C8B-B14F-4D97-AF65-F5344CB8AC3E}">
        <p14:creationId xmlns:p14="http://schemas.microsoft.com/office/powerpoint/2010/main" val="1449170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BE3878-EE34-4DEA-B626-2A8AD9188732}"/>
              </a:ext>
            </a:extLst>
          </p:cNvPr>
          <p:cNvSpPr>
            <a:spLocks noGrp="1"/>
          </p:cNvSpPr>
          <p:nvPr>
            <p:ph idx="1"/>
          </p:nvPr>
        </p:nvSpPr>
        <p:spPr>
          <a:xfrm>
            <a:off x="479376" y="980728"/>
            <a:ext cx="11017224" cy="5544616"/>
          </a:xfrm>
        </p:spPr>
        <p:txBody>
          <a:bodyPr>
            <a:normAutofit/>
          </a:bodyPr>
          <a:lstStyle/>
          <a:p>
            <a:pPr marL="36576" indent="0">
              <a:spcBef>
                <a:spcPts val="0"/>
              </a:spcBef>
              <a:spcAft>
                <a:spcPts val="600"/>
              </a:spcAft>
              <a:buNone/>
            </a:pPr>
            <a:r>
              <a:rPr lang="en-GB" sz="2000" dirty="0"/>
              <a:t>Murry left out altogether a letter in which she revealed to </a:t>
            </a:r>
            <a:r>
              <a:rPr lang="en-GB" sz="2000" dirty="0" err="1"/>
              <a:t>Kotelianskii</a:t>
            </a:r>
            <a:r>
              <a:rPr lang="en-GB" sz="2000" dirty="0"/>
              <a:t> that she was working on the translations for ‘some hours of EACH day’, with the hope of racing ‘Mrs G’ to publication as a book, and that she </a:t>
            </a:r>
            <a:r>
              <a:rPr lang="en-GB" sz="2000" dirty="0">
                <a:solidFill>
                  <a:srgbClr val="FFC000"/>
                </a:solidFill>
              </a:rPr>
              <a:t>believed that Chekhov carried the cure for the ‘English literary world’. </a:t>
            </a:r>
            <a:r>
              <a:rPr lang="en-GB" sz="2000" dirty="0"/>
              <a:t> He omits a letter in which she thanks </a:t>
            </a:r>
            <a:r>
              <a:rPr lang="en-GB" sz="2000" dirty="0" err="1"/>
              <a:t>Kotelianskii</a:t>
            </a:r>
            <a:r>
              <a:rPr lang="en-GB" sz="2000" dirty="0"/>
              <a:t> for a cheque and says that she believes </a:t>
            </a:r>
            <a:r>
              <a:rPr lang="en-GB" sz="2000" dirty="0">
                <a:solidFill>
                  <a:srgbClr val="FFC000"/>
                </a:solidFill>
              </a:rPr>
              <a:t>‘</a:t>
            </a:r>
            <a:r>
              <a:rPr lang="en-GB" sz="2000" dirty="0" err="1">
                <a:solidFill>
                  <a:srgbClr val="FFC000"/>
                </a:solidFill>
              </a:rPr>
              <a:t>Tchekhov</a:t>
            </a:r>
            <a:r>
              <a:rPr lang="en-GB" sz="2000" dirty="0">
                <a:solidFill>
                  <a:srgbClr val="FFC000"/>
                </a:solidFill>
              </a:rPr>
              <a:t> has said the last word that has been said… and given us a sign of the way we should go’, </a:t>
            </a:r>
            <a:r>
              <a:rPr lang="en-GB" sz="2000" dirty="0"/>
              <a:t>and exclaims, ‘</a:t>
            </a:r>
            <a:r>
              <a:rPr lang="en-GB" sz="2000" dirty="0">
                <a:solidFill>
                  <a:srgbClr val="FFC000"/>
                </a:solidFill>
              </a:rPr>
              <a:t>if I am sitting on the back bench A.T. [Chekhov] is </a:t>
            </a:r>
            <a:r>
              <a:rPr lang="en-GB" sz="2000" i="1" dirty="0">
                <a:solidFill>
                  <a:srgbClr val="FFC000"/>
                </a:solidFill>
              </a:rPr>
              <a:t>my</a:t>
            </a:r>
            <a:r>
              <a:rPr lang="en-GB" sz="2000" dirty="0">
                <a:solidFill>
                  <a:srgbClr val="FFC000"/>
                </a:solidFill>
              </a:rPr>
              <a:t> master’.  </a:t>
            </a:r>
            <a:r>
              <a:rPr lang="en-GB" sz="2000" dirty="0"/>
              <a:t>All that Murry leaves of an August 1919 letter to </a:t>
            </a:r>
            <a:r>
              <a:rPr lang="en-GB" sz="2000" dirty="0" err="1"/>
              <a:t>Kotelianskii</a:t>
            </a:r>
            <a:r>
              <a:rPr lang="en-GB" sz="2000" dirty="0"/>
              <a:t> is the news that she is going to the Italian Riviera where she will have ‘</a:t>
            </a:r>
            <a:r>
              <a:rPr lang="en-GB" sz="2000" i="1" dirty="0"/>
              <a:t>unlimited</a:t>
            </a:r>
            <a:r>
              <a:rPr lang="en-GB" sz="2000" dirty="0"/>
              <a:t> time to work’, </a:t>
            </a:r>
            <a:r>
              <a:rPr lang="en-GB" sz="2000" dirty="0">
                <a:solidFill>
                  <a:srgbClr val="FFC000"/>
                </a:solidFill>
              </a:rPr>
              <a:t>editing out all references to payment for the Chekhov translations</a:t>
            </a:r>
            <a:r>
              <a:rPr lang="en-GB" sz="2000" dirty="0"/>
              <a:t>, and the hope she and </a:t>
            </a:r>
            <a:r>
              <a:rPr lang="en-GB" sz="2000" dirty="0" err="1"/>
              <a:t>Kotelianskii</a:t>
            </a:r>
            <a:r>
              <a:rPr lang="en-GB" sz="2000" dirty="0"/>
              <a:t> shared that the letters would soon appear as a book.  Murry omits the letters she wrote to him in January 1920, which give an insight into the difficult financial aspects of their relationship as writer and editor:</a:t>
            </a:r>
          </a:p>
          <a:p>
            <a:pPr marL="338328" lvl="1" indent="0">
              <a:buNone/>
            </a:pPr>
            <a:r>
              <a:rPr lang="en-GB" sz="2000" dirty="0">
                <a:solidFill>
                  <a:srgbClr val="FFC000"/>
                </a:solidFill>
              </a:rPr>
              <a:t>I send a long </a:t>
            </a:r>
            <a:r>
              <a:rPr lang="en-GB" sz="2000" dirty="0" err="1">
                <a:solidFill>
                  <a:srgbClr val="FFC000"/>
                </a:solidFill>
              </a:rPr>
              <a:t>Tchekov</a:t>
            </a:r>
            <a:r>
              <a:rPr lang="en-GB" sz="2000" dirty="0">
                <a:solidFill>
                  <a:srgbClr val="FFC000"/>
                </a:solidFill>
              </a:rPr>
              <a:t> letter</a:t>
            </a:r>
            <a:r>
              <a:rPr lang="en-GB" sz="2000" dirty="0"/>
              <a:t>. If you don’t care to use it will you please have it typed for my (at my charge) &amp; send the typed copy to </a:t>
            </a:r>
            <a:r>
              <a:rPr lang="en-GB" sz="2000" dirty="0" err="1"/>
              <a:t>Kot</a:t>
            </a:r>
            <a:r>
              <a:rPr lang="en-GB" sz="2000" dirty="0"/>
              <a:t> for our book? I hope to send off another review tomorrow’ […] </a:t>
            </a:r>
            <a:r>
              <a:rPr lang="en-GB" sz="2000" dirty="0">
                <a:solidFill>
                  <a:srgbClr val="FFC000"/>
                </a:solidFill>
              </a:rPr>
              <a:t>‘I send you today […] some autobiographical notes on </a:t>
            </a:r>
            <a:r>
              <a:rPr lang="en-GB" sz="2000" dirty="0" err="1">
                <a:solidFill>
                  <a:srgbClr val="FFC000"/>
                </a:solidFill>
              </a:rPr>
              <a:t>Tchekhov</a:t>
            </a:r>
            <a:r>
              <a:rPr lang="en-GB" sz="2000" dirty="0"/>
              <a:t>. Do you care for them? […] If you don’t would you have them typed (at </a:t>
            </a:r>
            <a:r>
              <a:rPr lang="en-GB" sz="2000" i="1" dirty="0"/>
              <a:t>my</a:t>
            </a:r>
            <a:r>
              <a:rPr lang="en-GB" sz="2000" dirty="0"/>
              <a:t> charge) and sent to </a:t>
            </a:r>
            <a:r>
              <a:rPr lang="en-GB" sz="2000" dirty="0" err="1"/>
              <a:t>Kot</a:t>
            </a:r>
            <a:r>
              <a:rPr lang="en-GB" sz="2000" dirty="0"/>
              <a:t> […]</a:t>
            </a:r>
          </a:p>
          <a:p>
            <a:pPr marL="36576" indent="0">
              <a:buNone/>
            </a:pPr>
            <a:r>
              <a:rPr lang="en-GB" sz="2000" dirty="0"/>
              <a:t>	</a:t>
            </a:r>
            <a:r>
              <a:rPr lang="en-GB" sz="1800" dirty="0"/>
              <a:t>Rachel Polonsky,  ‘Chekhov and the Buried Life of Katherine Mansfield’  in Anthony Cross, ed., </a:t>
            </a:r>
          </a:p>
          <a:p>
            <a:pPr marL="36576" indent="0">
              <a:buNone/>
            </a:pPr>
            <a:r>
              <a:rPr lang="en-GB" sz="1800" i="1" dirty="0"/>
              <a:t>	A People 	Passing Rude: British Responses to Russian Culture,</a:t>
            </a:r>
            <a:r>
              <a:rPr lang="en-GB" sz="1800" dirty="0"/>
              <a:t> Open Book Pub. 2012</a:t>
            </a:r>
            <a:endParaRPr lang="en-GB" sz="2000" dirty="0"/>
          </a:p>
        </p:txBody>
      </p:sp>
      <p:sp>
        <p:nvSpPr>
          <p:cNvPr id="4" name="Title 1">
            <a:extLst>
              <a:ext uri="{FF2B5EF4-FFF2-40B4-BE49-F238E27FC236}">
                <a16:creationId xmlns:a16="http://schemas.microsoft.com/office/drawing/2014/main" id="{74269EB8-99A1-436B-A7FB-535E373F0BD1}"/>
              </a:ext>
            </a:extLst>
          </p:cNvPr>
          <p:cNvSpPr>
            <a:spLocks noGrp="1"/>
          </p:cNvSpPr>
          <p:nvPr>
            <p:ph type="title"/>
          </p:nvPr>
        </p:nvSpPr>
        <p:spPr>
          <a:xfrm>
            <a:off x="486094" y="228603"/>
            <a:ext cx="10972800" cy="706090"/>
          </a:xfrm>
        </p:spPr>
        <p:txBody>
          <a:bodyPr>
            <a:normAutofit/>
          </a:bodyPr>
          <a:lstStyle/>
          <a:p>
            <a:pPr algn="ctr"/>
            <a:r>
              <a:rPr lang="en-GB" sz="3200" dirty="0">
                <a:solidFill>
                  <a:srgbClr val="FFC000"/>
                </a:solidFill>
              </a:rPr>
              <a:t>Context: Murry’s omissions &amp; obstructions</a:t>
            </a:r>
          </a:p>
        </p:txBody>
      </p:sp>
    </p:spTree>
    <p:extLst>
      <p:ext uri="{BB962C8B-B14F-4D97-AF65-F5344CB8AC3E}">
        <p14:creationId xmlns:p14="http://schemas.microsoft.com/office/powerpoint/2010/main" val="2702845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1047-7562-4B75-B34C-A9E1066EB8FD}"/>
              </a:ext>
            </a:extLst>
          </p:cNvPr>
          <p:cNvSpPr>
            <a:spLocks noGrp="1"/>
          </p:cNvSpPr>
          <p:nvPr>
            <p:ph type="title"/>
          </p:nvPr>
        </p:nvSpPr>
        <p:spPr>
          <a:xfrm>
            <a:off x="476579" y="378986"/>
            <a:ext cx="10972800" cy="706090"/>
          </a:xfrm>
        </p:spPr>
        <p:txBody>
          <a:bodyPr>
            <a:normAutofit/>
          </a:bodyPr>
          <a:lstStyle/>
          <a:p>
            <a:pPr algn="ctr"/>
            <a:r>
              <a:rPr lang="en-GB" sz="3200" dirty="0">
                <a:solidFill>
                  <a:srgbClr val="FFC000"/>
                </a:solidFill>
              </a:rPr>
              <a:t>Context: More obstruction &amp; appropriation</a:t>
            </a:r>
          </a:p>
        </p:txBody>
      </p:sp>
      <p:sp>
        <p:nvSpPr>
          <p:cNvPr id="3" name="Content Placeholder 2">
            <a:extLst>
              <a:ext uri="{FF2B5EF4-FFF2-40B4-BE49-F238E27FC236}">
                <a16:creationId xmlns:a16="http://schemas.microsoft.com/office/drawing/2014/main" id="{B3F1B8ED-C563-4FB5-AA80-9F8EB9172E1A}"/>
              </a:ext>
            </a:extLst>
          </p:cNvPr>
          <p:cNvSpPr>
            <a:spLocks noGrp="1"/>
          </p:cNvSpPr>
          <p:nvPr>
            <p:ph idx="1"/>
          </p:nvPr>
        </p:nvSpPr>
        <p:spPr>
          <a:xfrm>
            <a:off x="505559" y="1268760"/>
            <a:ext cx="11233248" cy="5184575"/>
          </a:xfrm>
        </p:spPr>
        <p:txBody>
          <a:bodyPr>
            <a:normAutofit/>
          </a:bodyPr>
          <a:lstStyle/>
          <a:p>
            <a:pPr marL="36576" indent="0">
              <a:buNone/>
            </a:pPr>
            <a:r>
              <a:rPr lang="en-GB" sz="2100" dirty="0"/>
              <a:t>The only substantial trace that Murry’s edition mercifully retains of her work on Chekhov is a paragraph of acute literary </a:t>
            </a:r>
            <a:r>
              <a:rPr lang="en-GB" sz="2100" dirty="0">
                <a:solidFill>
                  <a:srgbClr val="FFC000"/>
                </a:solidFill>
              </a:rPr>
              <a:t>appreciation on his story ‘The Steppe’—a story which succeeds in having ‘no beginning or end’—</a:t>
            </a:r>
            <a:r>
              <a:rPr lang="en-GB" sz="2100" dirty="0"/>
              <a:t>from a letter to </a:t>
            </a:r>
            <a:r>
              <a:rPr lang="en-GB" sz="2100" dirty="0" err="1"/>
              <a:t>Kotelianskii</a:t>
            </a:r>
            <a:r>
              <a:rPr lang="en-GB" sz="2100" dirty="0"/>
              <a:t> of 21 August 1919:</a:t>
            </a:r>
          </a:p>
          <a:p>
            <a:pPr marL="338328" lvl="1" indent="0">
              <a:buNone/>
            </a:pPr>
            <a:r>
              <a:rPr lang="en-GB" sz="2000" dirty="0"/>
              <a:t>I have re-read ‘The Steppe’. What can one say. It is simply one of </a:t>
            </a:r>
            <a:r>
              <a:rPr lang="en-GB" sz="2000" i="1" dirty="0"/>
              <a:t>the</a:t>
            </a:r>
            <a:r>
              <a:rPr lang="en-GB" sz="2000" dirty="0"/>
              <a:t> great stories of the world – a kind of Iliad or Odyssey – I think I will learn this journey by heart. One says of things: they are immortal. One feels about this story not that it </a:t>
            </a:r>
            <a:r>
              <a:rPr lang="en-GB" sz="2000" i="1" dirty="0"/>
              <a:t>becomes</a:t>
            </a:r>
            <a:r>
              <a:rPr lang="en-GB" sz="2000" dirty="0"/>
              <a:t> immortal – it always was. It has no beginning or end. T. just touched one point with his pen (.------.) and then another point – </a:t>
            </a:r>
            <a:r>
              <a:rPr lang="en-GB" sz="2000" i="1" dirty="0"/>
              <a:t>enclosed</a:t>
            </a:r>
            <a:r>
              <a:rPr lang="en-GB" sz="2000" dirty="0"/>
              <a:t> something which had, as it were, been there for ever.</a:t>
            </a:r>
          </a:p>
          <a:p>
            <a:pPr marL="36576" indent="0">
              <a:buNone/>
            </a:pPr>
            <a:r>
              <a:rPr lang="en-GB" sz="2100" dirty="0">
                <a:solidFill>
                  <a:srgbClr val="FFC000"/>
                </a:solidFill>
              </a:rPr>
              <a:t>Murry quietly dispossessed his late wife of credit for the work she did on Chekhov’s letters, and kept for himself the privilege of writing for the public about Chekhov, while he recycled her insight as his own</a:t>
            </a:r>
            <a:r>
              <a:rPr lang="en-GB" sz="2100" dirty="0"/>
              <a:t>. In doing so, he may have deprived posterity of the essays on Chekhov that Mansfield might have written, and obscured her deep and serious engagement with Chekhov’s art and life-story.</a:t>
            </a:r>
          </a:p>
          <a:p>
            <a:pPr marL="36576" indent="0">
              <a:buNone/>
            </a:pPr>
            <a:r>
              <a:rPr lang="en-GB" sz="1900" dirty="0"/>
              <a:t>	</a:t>
            </a:r>
            <a:r>
              <a:rPr lang="en-GB" sz="1800" dirty="0"/>
              <a:t>Rachel Polonsky,  ‘Chekhov and the Buried Life of Katherine Mansfield’  in Anthony Cross, ed., </a:t>
            </a:r>
          </a:p>
          <a:p>
            <a:pPr marL="36576" indent="0">
              <a:buNone/>
            </a:pPr>
            <a:r>
              <a:rPr lang="en-GB" sz="1800" i="1" dirty="0"/>
              <a:t>	A People 	Passing Rude: British Responses to Russian Culture,</a:t>
            </a:r>
            <a:r>
              <a:rPr lang="en-GB" sz="1800" dirty="0"/>
              <a:t> Open Book Pub. 2012</a:t>
            </a:r>
            <a:endParaRPr lang="en-GB" sz="2000" dirty="0"/>
          </a:p>
        </p:txBody>
      </p:sp>
    </p:spTree>
    <p:extLst>
      <p:ext uri="{BB962C8B-B14F-4D97-AF65-F5344CB8AC3E}">
        <p14:creationId xmlns:p14="http://schemas.microsoft.com/office/powerpoint/2010/main" val="914811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344C5-B079-40D7-B19F-F8A73589250A}"/>
              </a:ext>
            </a:extLst>
          </p:cNvPr>
          <p:cNvSpPr>
            <a:spLocks noGrp="1"/>
          </p:cNvSpPr>
          <p:nvPr>
            <p:ph type="title"/>
          </p:nvPr>
        </p:nvSpPr>
        <p:spPr>
          <a:xfrm>
            <a:off x="609600" y="274638"/>
            <a:ext cx="9956800" cy="778098"/>
          </a:xfrm>
        </p:spPr>
        <p:txBody>
          <a:bodyPr/>
          <a:lstStyle/>
          <a:p>
            <a:pPr algn="ctr"/>
            <a:r>
              <a:rPr lang="en-GB" sz="3200" dirty="0">
                <a:solidFill>
                  <a:srgbClr val="FFC000"/>
                </a:solidFill>
              </a:rPr>
              <a:t>techniques</a:t>
            </a:r>
            <a:endParaRPr lang="en-GB" dirty="0">
              <a:solidFill>
                <a:srgbClr val="FFC000"/>
              </a:solidFill>
            </a:endParaRPr>
          </a:p>
        </p:txBody>
      </p:sp>
      <p:sp>
        <p:nvSpPr>
          <p:cNvPr id="3" name="Content Placeholder 2">
            <a:extLst>
              <a:ext uri="{FF2B5EF4-FFF2-40B4-BE49-F238E27FC236}">
                <a16:creationId xmlns:a16="http://schemas.microsoft.com/office/drawing/2014/main" id="{F1495363-9FDC-4FAA-B451-72CB2C6A51F1}"/>
              </a:ext>
            </a:extLst>
          </p:cNvPr>
          <p:cNvSpPr>
            <a:spLocks noGrp="1"/>
          </p:cNvSpPr>
          <p:nvPr>
            <p:ph idx="1"/>
          </p:nvPr>
        </p:nvSpPr>
        <p:spPr>
          <a:xfrm>
            <a:off x="609600" y="1268760"/>
            <a:ext cx="9956800" cy="5184576"/>
          </a:xfrm>
        </p:spPr>
        <p:txBody>
          <a:bodyPr>
            <a:normAutofit fontScale="70000" lnSpcReduction="20000"/>
          </a:bodyPr>
          <a:lstStyle/>
          <a:p>
            <a:pPr marL="36576" indent="0" fontAlgn="base">
              <a:buNone/>
            </a:pPr>
            <a:r>
              <a:rPr lang="en-GB" b="1" dirty="0"/>
              <a:t>Draws on film :</a:t>
            </a:r>
            <a:endParaRPr lang="en-GB" dirty="0"/>
          </a:p>
          <a:p>
            <a:pPr lvl="0" fontAlgn="base">
              <a:lnSpc>
                <a:spcPct val="120000"/>
              </a:lnSpc>
              <a:buFont typeface="Arial" panose="020B0604020202020204" pitchFamily="34" charset="0"/>
              <a:buChar char="•"/>
            </a:pPr>
            <a:r>
              <a:rPr lang="en-GB" sz="3100" dirty="0"/>
              <a:t>Insistence on flow – emphasises the </a:t>
            </a:r>
            <a:r>
              <a:rPr lang="en-GB" sz="3100" dirty="0" err="1">
                <a:solidFill>
                  <a:srgbClr val="FFC000"/>
                </a:solidFill>
              </a:rPr>
              <a:t>transitoriness</a:t>
            </a:r>
            <a:r>
              <a:rPr lang="en-GB" sz="3100" dirty="0">
                <a:solidFill>
                  <a:srgbClr val="FFC000"/>
                </a:solidFill>
              </a:rPr>
              <a:t> and isolation </a:t>
            </a:r>
            <a:r>
              <a:rPr lang="en-GB" sz="3100" dirty="0"/>
              <a:t>of every individual </a:t>
            </a:r>
          </a:p>
          <a:p>
            <a:pPr lvl="0" fontAlgn="base">
              <a:lnSpc>
                <a:spcPct val="120000"/>
              </a:lnSpc>
              <a:buFont typeface="Arial" panose="020B0604020202020204" pitchFamily="34" charset="0"/>
              <a:buChar char="•"/>
            </a:pPr>
            <a:r>
              <a:rPr lang="en-GB" sz="3100" dirty="0"/>
              <a:t>Moments of beauty – </a:t>
            </a:r>
            <a:r>
              <a:rPr lang="en-GB" sz="3100" dirty="0">
                <a:solidFill>
                  <a:srgbClr val="FFC000"/>
                </a:solidFill>
              </a:rPr>
              <a:t>revisiting a world entirely gone after the war</a:t>
            </a:r>
            <a:r>
              <a:rPr lang="en-GB" sz="3100" dirty="0"/>
              <a:t>. Moments of beauty – but what have they to do with now…</a:t>
            </a:r>
          </a:p>
          <a:p>
            <a:pPr lvl="0" fontAlgn="base">
              <a:lnSpc>
                <a:spcPct val="120000"/>
              </a:lnSpc>
              <a:buFont typeface="Arial" panose="020B0604020202020204" pitchFamily="34" charset="0"/>
              <a:buChar char="•"/>
            </a:pPr>
            <a:r>
              <a:rPr lang="en-GB" sz="3100" dirty="0"/>
              <a:t>Rapid transition of tenses and time levels, the </a:t>
            </a:r>
            <a:r>
              <a:rPr lang="en-GB" sz="3100" dirty="0">
                <a:solidFill>
                  <a:srgbClr val="FFC000"/>
                </a:solidFill>
              </a:rPr>
              <a:t>future not simply anticipated but held in the present of the story</a:t>
            </a:r>
            <a:r>
              <a:rPr lang="en-GB" sz="3100" dirty="0"/>
              <a:t>. (Rooted in film – Mansfield acted in several movies). </a:t>
            </a:r>
          </a:p>
          <a:p>
            <a:pPr lvl="0" fontAlgn="base">
              <a:lnSpc>
                <a:spcPct val="120000"/>
              </a:lnSpc>
              <a:buFont typeface="Arial" panose="020B0604020202020204" pitchFamily="34" charset="0"/>
              <a:buChar char="•"/>
            </a:pPr>
            <a:r>
              <a:rPr lang="en-GB" sz="3100" i="1" dirty="0"/>
              <a:t>The Aloe</a:t>
            </a:r>
            <a:r>
              <a:rPr lang="en-GB" sz="3100" dirty="0"/>
              <a:t> readjusted </a:t>
            </a:r>
            <a:r>
              <a:rPr lang="en-GB" sz="3100" dirty="0">
                <a:solidFill>
                  <a:srgbClr val="FFC000"/>
                </a:solidFill>
              </a:rPr>
              <a:t>after her brother’s death in WW1 to become the 12-part ‘Prelude’</a:t>
            </a:r>
            <a:r>
              <a:rPr lang="en-GB" sz="3100" dirty="0"/>
              <a:t> – demonstrates the significance of editing – emphasis and elimination (film technique) Serves as a response to death </a:t>
            </a:r>
          </a:p>
          <a:p>
            <a:pPr lvl="0" fontAlgn="base">
              <a:lnSpc>
                <a:spcPct val="120000"/>
              </a:lnSpc>
              <a:buFont typeface="Arial" panose="020B0604020202020204" pitchFamily="34" charset="0"/>
              <a:buChar char="•"/>
            </a:pPr>
            <a:r>
              <a:rPr lang="en-GB" sz="3100" dirty="0"/>
              <a:t>The </a:t>
            </a:r>
            <a:r>
              <a:rPr lang="en-GB" sz="3100" dirty="0">
                <a:solidFill>
                  <a:srgbClr val="FFC000"/>
                </a:solidFill>
              </a:rPr>
              <a:t>brevity of cinema images </a:t>
            </a:r>
            <a:r>
              <a:rPr lang="en-GB" sz="3100" dirty="0"/>
              <a:t>attracted her and the </a:t>
            </a:r>
            <a:r>
              <a:rPr lang="en-GB" sz="3100" dirty="0">
                <a:solidFill>
                  <a:srgbClr val="FFC000"/>
                </a:solidFill>
              </a:rPr>
              <a:t>technique of </a:t>
            </a:r>
            <a:r>
              <a:rPr lang="en-GB" sz="3100" i="1" dirty="0">
                <a:solidFill>
                  <a:srgbClr val="FFC000"/>
                </a:solidFill>
              </a:rPr>
              <a:t>montage</a:t>
            </a:r>
            <a:r>
              <a:rPr lang="en-GB" sz="3100" dirty="0">
                <a:solidFill>
                  <a:srgbClr val="FFC000"/>
                </a:solidFill>
              </a:rPr>
              <a:t> </a:t>
            </a:r>
            <a:r>
              <a:rPr lang="en-GB" sz="3100" dirty="0"/>
              <a:t>-  a series of discrete and disparate episodes  connected by relation not sequence. </a:t>
            </a:r>
          </a:p>
          <a:p>
            <a:pPr marL="36576" indent="0">
              <a:buNone/>
            </a:pPr>
            <a:endParaRPr lang="en-GB" dirty="0"/>
          </a:p>
        </p:txBody>
      </p:sp>
    </p:spTree>
    <p:extLst>
      <p:ext uri="{BB962C8B-B14F-4D97-AF65-F5344CB8AC3E}">
        <p14:creationId xmlns:p14="http://schemas.microsoft.com/office/powerpoint/2010/main" val="3085976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BC806-1643-41A5-9185-8E142F6E5A42}"/>
              </a:ext>
            </a:extLst>
          </p:cNvPr>
          <p:cNvSpPr>
            <a:spLocks noGrp="1"/>
          </p:cNvSpPr>
          <p:nvPr>
            <p:ph type="title"/>
          </p:nvPr>
        </p:nvSpPr>
        <p:spPr>
          <a:xfrm>
            <a:off x="609600" y="116632"/>
            <a:ext cx="9956800" cy="720080"/>
          </a:xfrm>
        </p:spPr>
        <p:txBody>
          <a:bodyPr>
            <a:normAutofit/>
          </a:bodyPr>
          <a:lstStyle/>
          <a:p>
            <a:pPr algn="ctr"/>
            <a:r>
              <a:rPr lang="en-GB" sz="3200" dirty="0">
                <a:solidFill>
                  <a:srgbClr val="FFC000"/>
                </a:solidFill>
              </a:rPr>
              <a:t>Ongoing interests </a:t>
            </a:r>
          </a:p>
        </p:txBody>
      </p:sp>
      <p:sp>
        <p:nvSpPr>
          <p:cNvPr id="3" name="Content Placeholder 2">
            <a:extLst>
              <a:ext uri="{FF2B5EF4-FFF2-40B4-BE49-F238E27FC236}">
                <a16:creationId xmlns:a16="http://schemas.microsoft.com/office/drawing/2014/main" id="{AA933AD4-E0B0-420B-A302-0E59A8571A41}"/>
              </a:ext>
            </a:extLst>
          </p:cNvPr>
          <p:cNvSpPr>
            <a:spLocks noGrp="1"/>
          </p:cNvSpPr>
          <p:nvPr>
            <p:ph idx="1"/>
          </p:nvPr>
        </p:nvSpPr>
        <p:spPr>
          <a:xfrm>
            <a:off x="592374" y="908720"/>
            <a:ext cx="9956800" cy="5616624"/>
          </a:xfrm>
        </p:spPr>
        <p:txBody>
          <a:bodyPr>
            <a:normAutofit/>
          </a:bodyPr>
          <a:lstStyle/>
          <a:p>
            <a:pPr fontAlgn="base">
              <a:buFont typeface="Arial" panose="020B0604020202020204" pitchFamily="34" charset="0"/>
              <a:buChar char="•"/>
            </a:pPr>
            <a:r>
              <a:rPr lang="en-GB" sz="2100" dirty="0"/>
              <a:t>Characteristic</a:t>
            </a:r>
            <a:r>
              <a:rPr lang="en-GB" sz="2100" dirty="0">
                <a:solidFill>
                  <a:srgbClr val="00B0F0"/>
                </a:solidFill>
              </a:rPr>
              <a:t> </a:t>
            </a:r>
            <a:r>
              <a:rPr lang="en-GB" sz="2100" dirty="0">
                <a:solidFill>
                  <a:srgbClr val="FFC000"/>
                </a:solidFill>
              </a:rPr>
              <a:t>interest in not plot but moments of transfiguration or change. </a:t>
            </a:r>
            <a:r>
              <a:rPr lang="en-GB" sz="2100" dirty="0"/>
              <a:t>Most significant parts of the stories seem to lie in the surroundings - images that reflect back the characters </a:t>
            </a:r>
          </a:p>
          <a:p>
            <a:pPr fontAlgn="base">
              <a:buFont typeface="Arial" panose="020B0604020202020204" pitchFamily="34" charset="0"/>
              <a:buChar char="•"/>
            </a:pPr>
            <a:r>
              <a:rPr lang="en-GB" sz="2100" dirty="0">
                <a:solidFill>
                  <a:srgbClr val="FFC000"/>
                </a:solidFill>
              </a:rPr>
              <a:t>Images constantly on the verge of becoming memory </a:t>
            </a:r>
            <a:r>
              <a:rPr lang="en-GB" sz="2100" dirty="0"/>
              <a:t>slipping into the past.</a:t>
            </a:r>
          </a:p>
          <a:p>
            <a:pPr fontAlgn="base">
              <a:buFont typeface="Arial" panose="020B0604020202020204" pitchFamily="34" charset="0"/>
              <a:buChar char="•"/>
            </a:pPr>
            <a:r>
              <a:rPr lang="en-GB" sz="2100" dirty="0">
                <a:solidFill>
                  <a:srgbClr val="FFC000"/>
                </a:solidFill>
              </a:rPr>
              <a:t>Frustration</a:t>
            </a:r>
            <a:r>
              <a:rPr lang="en-GB" sz="2100" dirty="0"/>
              <a:t> – and especially sexual frustration – underlies most of Mansfield’s work </a:t>
            </a:r>
          </a:p>
          <a:p>
            <a:pPr fontAlgn="base">
              <a:buFont typeface="Arial" panose="020B0604020202020204" pitchFamily="34" charset="0"/>
              <a:buChar char="•"/>
            </a:pPr>
            <a:r>
              <a:rPr lang="en-GB" sz="2100" dirty="0"/>
              <a:t>as does </a:t>
            </a:r>
            <a:r>
              <a:rPr lang="en-GB" sz="2100" dirty="0">
                <a:solidFill>
                  <a:srgbClr val="FFC000"/>
                </a:solidFill>
              </a:rPr>
              <a:t>confinement</a:t>
            </a:r>
            <a:r>
              <a:rPr lang="en-GB" sz="2100" dirty="0"/>
              <a:t> of diff kinds.</a:t>
            </a:r>
          </a:p>
          <a:p>
            <a:pPr fontAlgn="base">
              <a:buFont typeface="Arial" panose="020B0604020202020204" pitchFamily="34" charset="0"/>
              <a:buChar char="•"/>
            </a:pPr>
            <a:r>
              <a:rPr lang="en-GB" sz="2100" dirty="0">
                <a:solidFill>
                  <a:srgbClr val="FFC000"/>
                </a:solidFill>
              </a:rPr>
              <a:t>Space</a:t>
            </a:r>
            <a:r>
              <a:rPr lang="en-GB" sz="2100" dirty="0"/>
              <a:t> used differently to its division into domestic/public in 19</a:t>
            </a:r>
            <a:r>
              <a:rPr lang="en-GB" sz="2100" baseline="30000" dirty="0"/>
              <a:t>th</a:t>
            </a:r>
            <a:r>
              <a:rPr lang="en-GB" sz="2100" dirty="0"/>
              <a:t> C writing. In Mansfield more a question of different kinds of </a:t>
            </a:r>
            <a:r>
              <a:rPr lang="en-GB" sz="2100" dirty="0">
                <a:solidFill>
                  <a:srgbClr val="FFC000"/>
                </a:solidFill>
              </a:rPr>
              <a:t>Time </a:t>
            </a:r>
            <a:r>
              <a:rPr lang="en-GB" sz="2100" dirty="0"/>
              <a:t> </a:t>
            </a:r>
          </a:p>
          <a:p>
            <a:pPr fontAlgn="base">
              <a:buFont typeface="Arial" panose="020B0604020202020204" pitchFamily="34" charset="0"/>
              <a:buChar char="•"/>
            </a:pPr>
            <a:r>
              <a:rPr lang="en-GB" sz="2100" dirty="0"/>
              <a:t>‘Daughters of the late Colonel’ </a:t>
            </a:r>
            <a:r>
              <a:rPr lang="en-GB" sz="2100" dirty="0">
                <a:solidFill>
                  <a:srgbClr val="FFC000"/>
                </a:solidFill>
              </a:rPr>
              <a:t>time is masculine control </a:t>
            </a:r>
            <a:r>
              <a:rPr lang="en-GB" sz="2100" dirty="0"/>
              <a:t>and the 2 daughters have been frozen in time. Vagueness of daughters – only guiding principle is the (Anglo-Indian) Colonel.</a:t>
            </a:r>
            <a:endParaRPr lang="en-GB" sz="2100" dirty="0">
              <a:solidFill>
                <a:srgbClr val="FFC000"/>
              </a:solidFill>
            </a:endParaRPr>
          </a:p>
          <a:p>
            <a:pPr marL="36576" indent="0">
              <a:buNone/>
            </a:pPr>
            <a:endParaRPr lang="en-GB" dirty="0"/>
          </a:p>
          <a:p>
            <a:pPr marL="36576" indent="0">
              <a:buNone/>
            </a:pPr>
            <a:endParaRPr lang="en-GB" dirty="0"/>
          </a:p>
          <a:p>
            <a:pPr marL="36576" indent="0">
              <a:buNone/>
            </a:pPr>
            <a:endParaRPr lang="en-GB" dirty="0"/>
          </a:p>
          <a:p>
            <a:pPr marL="36576" indent="0">
              <a:buNone/>
            </a:pPr>
            <a:endParaRPr lang="en-GB" dirty="0"/>
          </a:p>
        </p:txBody>
      </p:sp>
    </p:spTree>
    <p:extLst>
      <p:ext uri="{BB962C8B-B14F-4D97-AF65-F5344CB8AC3E}">
        <p14:creationId xmlns:p14="http://schemas.microsoft.com/office/powerpoint/2010/main" val="3423626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9BD30-116A-4465-A156-8EBC3E7248EC}"/>
              </a:ext>
            </a:extLst>
          </p:cNvPr>
          <p:cNvSpPr>
            <a:spLocks noGrp="1"/>
          </p:cNvSpPr>
          <p:nvPr>
            <p:ph type="title"/>
          </p:nvPr>
        </p:nvSpPr>
        <p:spPr>
          <a:xfrm>
            <a:off x="644649" y="0"/>
            <a:ext cx="9956800" cy="908720"/>
          </a:xfrm>
        </p:spPr>
        <p:txBody>
          <a:bodyPr>
            <a:normAutofit/>
          </a:bodyPr>
          <a:lstStyle/>
          <a:p>
            <a:pPr algn="ctr"/>
            <a:r>
              <a:rPr lang="en-GB" sz="3200" dirty="0">
                <a:solidFill>
                  <a:srgbClr val="FFC000"/>
                </a:solidFill>
              </a:rPr>
              <a:t>stories</a:t>
            </a:r>
          </a:p>
        </p:txBody>
      </p:sp>
      <p:sp>
        <p:nvSpPr>
          <p:cNvPr id="3" name="Content Placeholder 2">
            <a:extLst>
              <a:ext uri="{FF2B5EF4-FFF2-40B4-BE49-F238E27FC236}">
                <a16:creationId xmlns:a16="http://schemas.microsoft.com/office/drawing/2014/main" id="{63A5B25E-82F5-4051-8679-EB33E129C826}"/>
              </a:ext>
            </a:extLst>
          </p:cNvPr>
          <p:cNvSpPr>
            <a:spLocks noGrp="1"/>
          </p:cNvSpPr>
          <p:nvPr>
            <p:ph idx="1"/>
          </p:nvPr>
        </p:nvSpPr>
        <p:spPr>
          <a:xfrm>
            <a:off x="551384" y="764704"/>
            <a:ext cx="10526960" cy="5949280"/>
          </a:xfrm>
        </p:spPr>
        <p:txBody>
          <a:bodyPr>
            <a:normAutofit fontScale="92500" lnSpcReduction="10000"/>
          </a:bodyPr>
          <a:lstStyle/>
          <a:p>
            <a:pPr marL="36576" indent="0">
              <a:buNone/>
            </a:pPr>
            <a:r>
              <a:rPr lang="en-GB" sz="2400" dirty="0"/>
              <a:t>‘Daughters of the Late Colonel’ </a:t>
            </a:r>
            <a:r>
              <a:rPr lang="en-GB" sz="2000" dirty="0"/>
              <a:t>(especially time and imperialism)</a:t>
            </a:r>
            <a:endParaRPr lang="en-GB" sz="2400" dirty="0"/>
          </a:p>
          <a:p>
            <a:pPr marL="36576" indent="0">
              <a:buNone/>
            </a:pPr>
            <a:r>
              <a:rPr lang="en-GB" sz="2400" dirty="0"/>
              <a:t>‘The Garden Party’ </a:t>
            </a:r>
            <a:r>
              <a:rPr lang="en-GB" sz="2000" dirty="0"/>
              <a:t>(class)</a:t>
            </a:r>
            <a:r>
              <a:rPr lang="en-GB" sz="2400" dirty="0"/>
              <a:t>              ‘Prelude’ </a:t>
            </a:r>
            <a:r>
              <a:rPr lang="en-GB" sz="2000" dirty="0"/>
              <a:t>(New Zealand)</a:t>
            </a:r>
          </a:p>
          <a:p>
            <a:pPr marL="36576" indent="0">
              <a:buNone/>
            </a:pPr>
            <a:r>
              <a:rPr lang="en-GB" sz="2400" dirty="0"/>
              <a:t>‘The Woman at the Store’      </a:t>
            </a:r>
            <a:r>
              <a:rPr lang="en-GB" sz="2400" i="1" dirty="0"/>
              <a:t>&amp;</a:t>
            </a:r>
            <a:r>
              <a:rPr lang="en-GB" sz="2400" dirty="0"/>
              <a:t>      ‘Millie’   </a:t>
            </a:r>
            <a:r>
              <a:rPr lang="en-GB" sz="2000" dirty="0"/>
              <a:t>(both early NZ stories)</a:t>
            </a:r>
          </a:p>
          <a:p>
            <a:pPr marL="36576" indent="0">
              <a:buNone/>
            </a:pPr>
            <a:endParaRPr lang="en-GB" sz="1500" dirty="0"/>
          </a:p>
          <a:p>
            <a:pPr marL="36576" indent="0" fontAlgn="base">
              <a:buNone/>
            </a:pPr>
            <a:r>
              <a:rPr lang="en-GB" sz="2400" dirty="0"/>
              <a:t>Not romance plot (consider </a:t>
            </a:r>
            <a:r>
              <a:rPr lang="en-GB" sz="2400" i="1" dirty="0"/>
              <a:t>Room of One’s Own</a:t>
            </a:r>
            <a:r>
              <a:rPr lang="en-GB" sz="2400" dirty="0"/>
              <a:t>)</a:t>
            </a:r>
          </a:p>
          <a:p>
            <a:pPr marL="36576" indent="0" fontAlgn="base">
              <a:buNone/>
            </a:pPr>
            <a:r>
              <a:rPr lang="en-GB" sz="2400" dirty="0"/>
              <a:t>Focus on children and adolescents, both funny and poignant in ‘Daughters’ and the eagerness of Laura in ‘The Garden Party’. Brilliant in ‘Prelude’ (not this recording)</a:t>
            </a:r>
          </a:p>
          <a:p>
            <a:pPr marL="36576" indent="0" fontAlgn="base">
              <a:buNone/>
            </a:pPr>
            <a:endParaRPr lang="en-GB" sz="2400" dirty="0"/>
          </a:p>
          <a:p>
            <a:pPr marL="36576" indent="0" fontAlgn="base">
              <a:buNone/>
            </a:pPr>
            <a:r>
              <a:rPr lang="en-GB" sz="2400" dirty="0"/>
              <a:t> Stories driven by </a:t>
            </a:r>
            <a:r>
              <a:rPr lang="en-GB" sz="2400" dirty="0">
                <a:solidFill>
                  <a:srgbClr val="FFC000"/>
                </a:solidFill>
              </a:rPr>
              <a:t>corruption and joy: early – corrupt; later ones, joy</a:t>
            </a:r>
            <a:r>
              <a:rPr lang="en-GB" sz="2400" u="sng" dirty="0">
                <a:solidFill>
                  <a:srgbClr val="FFC000"/>
                </a:solidFill>
              </a:rPr>
              <a:t>. </a:t>
            </a:r>
          </a:p>
          <a:p>
            <a:pPr marL="36576" indent="0" fontAlgn="base">
              <a:buNone/>
            </a:pPr>
            <a:r>
              <a:rPr lang="en-GB" sz="2800" dirty="0"/>
              <a:t>‘</a:t>
            </a:r>
            <a:r>
              <a:rPr lang="en-GB" sz="2400" dirty="0"/>
              <a:t>Prelude’ major statement and  exploration of difference in between the two.</a:t>
            </a:r>
          </a:p>
          <a:p>
            <a:pPr marL="36576" indent="0" fontAlgn="base">
              <a:buNone/>
            </a:pPr>
            <a:endParaRPr lang="en-GB" sz="2400" dirty="0"/>
          </a:p>
          <a:p>
            <a:pPr marL="36576" indent="0" fontAlgn="base">
              <a:buNone/>
            </a:pPr>
            <a:r>
              <a:rPr lang="en-GB" sz="2400" dirty="0"/>
              <a:t>Colonial experience  in ‘Woman at the Store’  and ‘Millie’</a:t>
            </a:r>
          </a:p>
          <a:p>
            <a:pPr marL="36576" indent="0" fontAlgn="base">
              <a:buNone/>
            </a:pPr>
            <a:r>
              <a:rPr lang="en-GB" sz="2400" dirty="0"/>
              <a:t>Both the effects of isolation on the women; art as a way to articulate the repressed </a:t>
            </a:r>
          </a:p>
          <a:p>
            <a:pPr marL="36576" indent="0" fontAlgn="base">
              <a:buNone/>
            </a:pPr>
            <a:r>
              <a:rPr lang="en-GB" sz="2200" dirty="0">
                <a:solidFill>
                  <a:srgbClr val="FFC000"/>
                </a:solidFill>
              </a:rPr>
              <a:t>Girl artist depicts what is forbidden </a:t>
            </a:r>
            <a:r>
              <a:rPr lang="en-GB" sz="2200" dirty="0"/>
              <a:t>out of revenge for the expression of the mother’s desire. Woman driven mad at being shut up like a broody hen - the family revealed as a kind of prison. </a:t>
            </a:r>
            <a:endParaRPr lang="en-GB" dirty="0"/>
          </a:p>
        </p:txBody>
      </p:sp>
    </p:spTree>
    <p:extLst>
      <p:ext uri="{BB962C8B-B14F-4D97-AF65-F5344CB8AC3E}">
        <p14:creationId xmlns:p14="http://schemas.microsoft.com/office/powerpoint/2010/main" val="3776884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B513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DC58-FFF3-4479-8666-A4E38AC1DEC7}"/>
              </a:ext>
            </a:extLst>
          </p:cNvPr>
          <p:cNvSpPr>
            <a:spLocks noGrp="1"/>
          </p:cNvSpPr>
          <p:nvPr>
            <p:ph type="title"/>
          </p:nvPr>
        </p:nvSpPr>
        <p:spPr>
          <a:xfrm>
            <a:off x="623315" y="188640"/>
            <a:ext cx="9956800" cy="634082"/>
          </a:xfrm>
        </p:spPr>
        <p:txBody>
          <a:bodyPr>
            <a:normAutofit/>
          </a:bodyPr>
          <a:lstStyle/>
          <a:p>
            <a:r>
              <a:rPr lang="en-GB" sz="3200" dirty="0">
                <a:solidFill>
                  <a:srgbClr val="FFC000"/>
                </a:solidFill>
              </a:rPr>
              <a:t>The experience of class (1)</a:t>
            </a:r>
          </a:p>
        </p:txBody>
      </p:sp>
      <p:sp>
        <p:nvSpPr>
          <p:cNvPr id="3" name="Content Placeholder 2">
            <a:extLst>
              <a:ext uri="{FF2B5EF4-FFF2-40B4-BE49-F238E27FC236}">
                <a16:creationId xmlns:a16="http://schemas.microsoft.com/office/drawing/2014/main" id="{E3802A21-683B-4834-9460-3B3BD6AFE672}"/>
              </a:ext>
            </a:extLst>
          </p:cNvPr>
          <p:cNvSpPr>
            <a:spLocks noGrp="1"/>
          </p:cNvSpPr>
          <p:nvPr>
            <p:ph idx="1"/>
          </p:nvPr>
        </p:nvSpPr>
        <p:spPr>
          <a:xfrm>
            <a:off x="609600" y="1196752"/>
            <a:ext cx="10814992" cy="5040560"/>
          </a:xfrm>
        </p:spPr>
        <p:txBody>
          <a:bodyPr>
            <a:normAutofit fontScale="77500" lnSpcReduction="20000"/>
          </a:bodyPr>
          <a:lstStyle/>
          <a:p>
            <a:pPr marL="36576" indent="0">
              <a:lnSpc>
                <a:spcPct val="120000"/>
              </a:lnSpc>
              <a:buNone/>
            </a:pPr>
            <a:r>
              <a:rPr lang="en-GB" sz="2700" dirty="0"/>
              <a:t>He bent down, pinched a sprig of lavender, put his thumb and forefinger to his nose and snuffed up the smell. When Laura saw that gesture she forgot all about the karakas in her wonder at him caring for things like that the smell of lavender. How many men that she knew would have done such a thing? Oh, </a:t>
            </a:r>
            <a:r>
              <a:rPr lang="en-GB" sz="2700" dirty="0">
                <a:solidFill>
                  <a:srgbClr val="FFC000"/>
                </a:solidFill>
              </a:rPr>
              <a:t>how extraordinarily nice workmen were, she thought. Why couldn't she have workmen for her friends rather than the silly boys she danced with and who came to Sunday night supper?</a:t>
            </a:r>
            <a:r>
              <a:rPr lang="en-GB" sz="2700" dirty="0"/>
              <a:t> She would get on much better with men like these.</a:t>
            </a:r>
          </a:p>
          <a:p>
            <a:pPr marL="36576" indent="0">
              <a:lnSpc>
                <a:spcPct val="120000"/>
              </a:lnSpc>
              <a:buNone/>
            </a:pPr>
            <a:endParaRPr lang="en-GB" sz="2700" dirty="0"/>
          </a:p>
          <a:p>
            <a:pPr marL="36576" indent="0">
              <a:lnSpc>
                <a:spcPct val="120000"/>
              </a:lnSpc>
              <a:buNone/>
            </a:pPr>
            <a:r>
              <a:rPr lang="en-GB" sz="2700" dirty="0"/>
              <a:t>…</a:t>
            </a:r>
            <a:r>
              <a:rPr lang="en-GB" sz="2700" dirty="0">
                <a:solidFill>
                  <a:srgbClr val="FFC000"/>
                </a:solidFill>
              </a:rPr>
              <a:t>It's all the fault, she decided, as the tall fellow drew something on the back of an envelope, something that was to be looped up or left to hang, of these absurd class distinctions. Well, for her part, she didn't feel them. Not a bit, not an atom</a:t>
            </a:r>
            <a:r>
              <a:rPr lang="en-GB" sz="2700" dirty="0"/>
              <a:t>... Laura took a big bite of her bread-and-butter as she stared at the little drawing. She felt just like a work-girl.</a:t>
            </a:r>
            <a:r>
              <a:rPr lang="en-GB" dirty="0"/>
              <a:t>  </a:t>
            </a:r>
          </a:p>
          <a:p>
            <a:pPr marL="621792" lvl="2" indent="0">
              <a:lnSpc>
                <a:spcPct val="120000"/>
              </a:lnSpc>
              <a:buNone/>
            </a:pPr>
            <a:r>
              <a:rPr lang="en-GB" sz="2600" dirty="0"/>
              <a:t>						‘The Garden Party’</a:t>
            </a:r>
            <a:endParaRPr lang="en-GB" dirty="0"/>
          </a:p>
        </p:txBody>
      </p:sp>
    </p:spTree>
    <p:extLst>
      <p:ext uri="{BB962C8B-B14F-4D97-AF65-F5344CB8AC3E}">
        <p14:creationId xmlns:p14="http://schemas.microsoft.com/office/powerpoint/2010/main" val="1903499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B513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DC58-FFF3-4479-8666-A4E38AC1DEC7}"/>
              </a:ext>
            </a:extLst>
          </p:cNvPr>
          <p:cNvSpPr>
            <a:spLocks noGrp="1"/>
          </p:cNvSpPr>
          <p:nvPr>
            <p:ph type="title"/>
          </p:nvPr>
        </p:nvSpPr>
        <p:spPr>
          <a:xfrm>
            <a:off x="11438384" y="0"/>
            <a:ext cx="720080" cy="706090"/>
          </a:xfrm>
        </p:spPr>
        <p:txBody>
          <a:bodyPr>
            <a:normAutofit/>
          </a:bodyPr>
          <a:lstStyle/>
          <a:p>
            <a:r>
              <a:rPr lang="en-GB" sz="3200" dirty="0">
                <a:solidFill>
                  <a:srgbClr val="FFC000"/>
                </a:solidFill>
              </a:rPr>
              <a:t>(2)</a:t>
            </a:r>
            <a:r>
              <a:rPr lang="en-GB" sz="3200" dirty="0"/>
              <a:t> </a:t>
            </a:r>
          </a:p>
        </p:txBody>
      </p:sp>
      <p:sp>
        <p:nvSpPr>
          <p:cNvPr id="3" name="Content Placeholder 2">
            <a:extLst>
              <a:ext uri="{FF2B5EF4-FFF2-40B4-BE49-F238E27FC236}">
                <a16:creationId xmlns:a16="http://schemas.microsoft.com/office/drawing/2014/main" id="{E3802A21-683B-4834-9460-3B3BD6AFE672}"/>
              </a:ext>
            </a:extLst>
          </p:cNvPr>
          <p:cNvSpPr>
            <a:spLocks noGrp="1"/>
          </p:cNvSpPr>
          <p:nvPr>
            <p:ph idx="1"/>
          </p:nvPr>
        </p:nvSpPr>
        <p:spPr>
          <a:xfrm>
            <a:off x="479376" y="404664"/>
            <a:ext cx="11161240" cy="6453336"/>
          </a:xfrm>
        </p:spPr>
        <p:txBody>
          <a:bodyPr>
            <a:normAutofit fontScale="62500" lnSpcReduction="20000"/>
          </a:bodyPr>
          <a:lstStyle/>
          <a:p>
            <a:pPr marL="36576" indent="0">
              <a:lnSpc>
                <a:spcPct val="120000"/>
              </a:lnSpc>
              <a:buNone/>
            </a:pPr>
            <a:r>
              <a:rPr lang="en-GB" sz="3200" dirty="0"/>
              <a:t>the little cottages were in a lane to themselves at the very bottom of a steep rise that led up to the house. A broad road ran between. True, </a:t>
            </a:r>
            <a:r>
              <a:rPr lang="en-GB" sz="3200" dirty="0">
                <a:solidFill>
                  <a:srgbClr val="FFC000"/>
                </a:solidFill>
              </a:rPr>
              <a:t>they were far too near. They were the greatest possible eyesore, and they had no right to be in that neighbourhood at all</a:t>
            </a:r>
            <a:r>
              <a:rPr lang="en-GB" sz="3200" dirty="0"/>
              <a:t>. They were little mean dwellings painted a chocolate brown. In the garden patches there was nothing but cabbage stalks, sick hens and tomato cans. The very smoke coming out of their chimneys was poverty-stricken. Little rags and shreds of smoke, so unlike the great silvery plumes that uncurled from the </a:t>
            </a:r>
            <a:r>
              <a:rPr lang="en-GB" sz="3200" dirty="0" err="1"/>
              <a:t>Sheridans</a:t>
            </a:r>
            <a:r>
              <a:rPr lang="en-GB" sz="3200" dirty="0"/>
              <a:t>' chimneys. Washerwomen lived in the lane and sweeps and a cobbler, and a man whose house was studded all over with minute bird-cages. Children swarmed. </a:t>
            </a:r>
            <a:r>
              <a:rPr lang="en-GB" sz="3200" dirty="0">
                <a:solidFill>
                  <a:srgbClr val="FFC000"/>
                </a:solidFill>
              </a:rPr>
              <a:t>When the </a:t>
            </a:r>
            <a:r>
              <a:rPr lang="en-GB" sz="3200" dirty="0" err="1">
                <a:solidFill>
                  <a:srgbClr val="FFC000"/>
                </a:solidFill>
              </a:rPr>
              <a:t>Sheridans</a:t>
            </a:r>
            <a:r>
              <a:rPr lang="en-GB" sz="3200" dirty="0">
                <a:solidFill>
                  <a:srgbClr val="FFC000"/>
                </a:solidFill>
              </a:rPr>
              <a:t> were little they were forbidden to set foot there because of the revolting language and of what they might catch. </a:t>
            </a:r>
            <a:r>
              <a:rPr lang="en-GB" sz="3200" dirty="0"/>
              <a:t>But since they were grown up, Laura and Laurie on their prowls sometimes walked through. </a:t>
            </a:r>
            <a:r>
              <a:rPr lang="en-GB" sz="3200" dirty="0">
                <a:solidFill>
                  <a:srgbClr val="FFC000"/>
                </a:solidFill>
              </a:rPr>
              <a:t>It was disgusting and sordid. They came out with a shudder. </a:t>
            </a:r>
            <a:r>
              <a:rPr lang="en-GB" sz="3200" dirty="0"/>
              <a:t>But still one must go everywhere; one must see everything. So through they went. </a:t>
            </a:r>
          </a:p>
          <a:p>
            <a:pPr marL="36576" indent="0" algn="ctr">
              <a:lnSpc>
                <a:spcPct val="120000"/>
              </a:lnSpc>
              <a:buNone/>
            </a:pPr>
            <a:r>
              <a:rPr lang="en-GB" sz="3200" dirty="0"/>
              <a:t>----</a:t>
            </a:r>
          </a:p>
          <a:p>
            <a:pPr marL="36576" indent="0">
              <a:buNone/>
            </a:pPr>
            <a:r>
              <a:rPr lang="en-GB" sz="3200" dirty="0"/>
              <a:t>"But, my dear child, use your common sense. It's only by accident we've heard of it. If some one had died there normally—and </a:t>
            </a:r>
            <a:r>
              <a:rPr lang="en-GB" sz="3200" dirty="0">
                <a:solidFill>
                  <a:srgbClr val="FFC000"/>
                </a:solidFill>
              </a:rPr>
              <a:t>I can't understand how they keep alive in those poky little holes </a:t>
            </a:r>
            <a:r>
              <a:rPr lang="en-GB" sz="3200" dirty="0"/>
              <a:t>- we should still be having our party, shouldn't we?"  </a:t>
            </a:r>
          </a:p>
          <a:p>
            <a:pPr marL="36576" indent="0">
              <a:buNone/>
            </a:pPr>
            <a:endParaRPr lang="en-GB" sz="3200" dirty="0"/>
          </a:p>
          <a:p>
            <a:pPr marL="36576" indent="0">
              <a:lnSpc>
                <a:spcPct val="120000"/>
              </a:lnSpc>
              <a:buNone/>
            </a:pPr>
            <a:r>
              <a:rPr lang="en-GB" sz="3200" dirty="0"/>
              <a:t>"You are being very absurd, Laura," she said coldly. "</a:t>
            </a:r>
            <a:r>
              <a:rPr lang="en-GB" sz="3200" dirty="0">
                <a:solidFill>
                  <a:srgbClr val="FFC000"/>
                </a:solidFill>
              </a:rPr>
              <a:t>People like that don't expect sacrifices from us</a:t>
            </a:r>
            <a:r>
              <a:rPr lang="en-GB" sz="3200" dirty="0"/>
              <a:t>. And it's not very sympathetic to spoil everybody's enjoyment as you're doing now.”</a:t>
            </a:r>
            <a:endParaRPr lang="en-GB" dirty="0"/>
          </a:p>
          <a:p>
            <a:pPr marL="36576" indent="0">
              <a:lnSpc>
                <a:spcPct val="120000"/>
              </a:lnSpc>
              <a:buNone/>
            </a:pPr>
            <a:r>
              <a:rPr lang="en-GB" sz="3200" dirty="0"/>
              <a:t>						‘The Garden Party’</a:t>
            </a:r>
            <a:endParaRPr lang="en-GB" dirty="0"/>
          </a:p>
          <a:p>
            <a:pPr marL="36576" indent="0">
              <a:buNone/>
            </a:pPr>
            <a:endParaRPr lang="en-GB" sz="3200" dirty="0"/>
          </a:p>
          <a:p>
            <a:pPr marL="36576" indent="0">
              <a:lnSpc>
                <a:spcPct val="120000"/>
              </a:lnSpc>
              <a:buNone/>
            </a:pPr>
            <a:endParaRPr lang="en-GB" dirty="0"/>
          </a:p>
        </p:txBody>
      </p:sp>
    </p:spTree>
    <p:extLst>
      <p:ext uri="{BB962C8B-B14F-4D97-AF65-F5344CB8AC3E}">
        <p14:creationId xmlns:p14="http://schemas.microsoft.com/office/powerpoint/2010/main" val="3286829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B5136"/>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802A21-683B-4834-9460-3B3BD6AFE672}"/>
              </a:ext>
            </a:extLst>
          </p:cNvPr>
          <p:cNvSpPr>
            <a:spLocks noGrp="1"/>
          </p:cNvSpPr>
          <p:nvPr>
            <p:ph idx="1"/>
          </p:nvPr>
        </p:nvSpPr>
        <p:spPr>
          <a:xfrm>
            <a:off x="479376" y="321182"/>
            <a:ext cx="10959008" cy="6348178"/>
          </a:xfrm>
        </p:spPr>
        <p:txBody>
          <a:bodyPr>
            <a:normAutofit fontScale="62500" lnSpcReduction="20000"/>
          </a:bodyPr>
          <a:lstStyle/>
          <a:p>
            <a:pPr marL="36576" indent="0">
              <a:lnSpc>
                <a:spcPct val="120000"/>
              </a:lnSpc>
              <a:buNone/>
            </a:pPr>
            <a:r>
              <a:rPr lang="en-GB" dirty="0"/>
              <a:t>I don't understand," said Laura, and she walked quickly out of the room into her own bedroom. There, quite by chance, </a:t>
            </a:r>
            <a:r>
              <a:rPr lang="en-GB" dirty="0">
                <a:solidFill>
                  <a:srgbClr val="FFC000"/>
                </a:solidFill>
              </a:rPr>
              <a:t>the first thing she saw was this charming girl in the mirror, in her black hat trimmed with gold daisies, and a long black velvet ribbon</a:t>
            </a:r>
            <a:r>
              <a:rPr lang="en-GB" dirty="0"/>
              <a:t>. Never had she imagined she could look like that. Is mother right? she thought. And now she hoped her mother was right. Am I being extravagant? …she had another glimpse of that poor woman and those little children, and the body being carried into the house. But it all seemed blurred, unreal, like a picture in the newspaper. I'll remember it again after the party's over, she decided. </a:t>
            </a:r>
          </a:p>
          <a:p>
            <a:pPr marL="36576" indent="0" algn="ctr">
              <a:lnSpc>
                <a:spcPct val="120000"/>
              </a:lnSpc>
              <a:buNone/>
            </a:pPr>
            <a:r>
              <a:rPr lang="en-GB" dirty="0"/>
              <a:t>----</a:t>
            </a:r>
          </a:p>
          <a:p>
            <a:pPr marL="36576" indent="0">
              <a:lnSpc>
                <a:spcPct val="120000"/>
              </a:lnSpc>
              <a:buNone/>
            </a:pPr>
            <a:r>
              <a:rPr lang="en-GB" dirty="0"/>
              <a:t>Now the broad road was crossed. The lane began, smoky and dark. Women in shawls and  men's tweed caps hurried by. Men hung over the palings; the children played in the doorways. A low hum came from the mean little cottages. In some of them there was a flicker of light, and a shadow, crab-like, moved across the window. Laura bent her head and hurried on. </a:t>
            </a:r>
            <a:r>
              <a:rPr lang="en-GB" dirty="0">
                <a:solidFill>
                  <a:srgbClr val="FFC000"/>
                </a:solidFill>
              </a:rPr>
              <a:t>She wished now she had put on a coat. </a:t>
            </a:r>
            <a:r>
              <a:rPr lang="en-GB" dirty="0"/>
              <a:t>How her frock shone! And the big hat with the velvet streamer – if only it was another hat! Were the people looking at her? They must be. It was a mistake to have come; she knew all along it was a mistake. </a:t>
            </a:r>
          </a:p>
          <a:p>
            <a:pPr marL="36576" indent="0" algn="ctr">
              <a:lnSpc>
                <a:spcPct val="120000"/>
              </a:lnSpc>
              <a:buNone/>
            </a:pPr>
            <a:r>
              <a:rPr lang="en-GB" dirty="0"/>
              <a:t>----</a:t>
            </a:r>
          </a:p>
          <a:p>
            <a:pPr marL="36576" indent="0">
              <a:lnSpc>
                <a:spcPct val="120000"/>
              </a:lnSpc>
              <a:buNone/>
            </a:pPr>
            <a:r>
              <a:rPr lang="en-GB" dirty="0"/>
              <a:t>at that moment the woman at the fire turned round. Her face, puffed up, red, with swollen eyes and swollen lips, looked terrible. She seemed as though she couldn't understand why Laura was there. What did it mean? </a:t>
            </a:r>
            <a:r>
              <a:rPr lang="en-GB" dirty="0">
                <a:solidFill>
                  <a:srgbClr val="FFC000"/>
                </a:solidFill>
              </a:rPr>
              <a:t>Why was this stranger standing in the kitchen with a basket? What was it all about? And the poor face puckered up again</a:t>
            </a:r>
            <a:r>
              <a:rPr lang="en-GB" dirty="0"/>
              <a:t>. </a:t>
            </a:r>
          </a:p>
          <a:p>
            <a:pPr marL="36576" indent="0">
              <a:lnSpc>
                <a:spcPct val="120000"/>
              </a:lnSpc>
              <a:buNone/>
            </a:pPr>
            <a:endParaRPr lang="en-GB" dirty="0"/>
          </a:p>
        </p:txBody>
      </p:sp>
      <p:sp>
        <p:nvSpPr>
          <p:cNvPr id="4" name="Title 1">
            <a:extLst>
              <a:ext uri="{FF2B5EF4-FFF2-40B4-BE49-F238E27FC236}">
                <a16:creationId xmlns:a16="http://schemas.microsoft.com/office/drawing/2014/main" id="{5D226D7E-16B8-4B68-ABB3-4D65C04934AC}"/>
              </a:ext>
            </a:extLst>
          </p:cNvPr>
          <p:cNvSpPr txBox="1">
            <a:spLocks/>
          </p:cNvSpPr>
          <p:nvPr/>
        </p:nvSpPr>
        <p:spPr>
          <a:xfrm>
            <a:off x="11438384" y="0"/>
            <a:ext cx="720080" cy="706090"/>
          </a:xfrm>
          <a:prstGeom prst="rect">
            <a:avLst/>
          </a:prstGeom>
        </p:spPr>
        <p:txBody>
          <a:bodyPr vert="horz" lIns="45720" rIns="45720" anchor="ctr">
            <a:normAutofit/>
          </a:bodyPr>
          <a:lstStyle>
            <a:lvl1pPr algn="l" rtl="0" eaLnBrk="1" latinLnBrk="0" hangingPunct="1">
              <a:spcBef>
                <a:spcPct val="0"/>
              </a:spcBef>
              <a:buNone/>
              <a:defRPr kumimoji="0" sz="4600" kern="1200">
                <a:solidFill>
                  <a:schemeClr val="tx1"/>
                </a:solidFill>
                <a:latin typeface="+mj-lt"/>
                <a:ea typeface="+mj-ea"/>
                <a:cs typeface="+mj-cs"/>
              </a:defRPr>
            </a:lvl1pPr>
          </a:lstStyle>
          <a:p>
            <a:pPr fontAlgn="auto">
              <a:spcAft>
                <a:spcPts val="0"/>
              </a:spcAft>
            </a:pPr>
            <a:r>
              <a:rPr lang="en-GB" sz="3200" dirty="0">
                <a:solidFill>
                  <a:srgbClr val="FFC000"/>
                </a:solidFill>
              </a:rPr>
              <a:t>(3)</a:t>
            </a:r>
            <a:r>
              <a:rPr lang="en-GB" sz="3200" dirty="0"/>
              <a:t> </a:t>
            </a:r>
          </a:p>
        </p:txBody>
      </p:sp>
    </p:spTree>
    <p:extLst>
      <p:ext uri="{BB962C8B-B14F-4D97-AF65-F5344CB8AC3E}">
        <p14:creationId xmlns:p14="http://schemas.microsoft.com/office/powerpoint/2010/main" val="2316646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B5136"/>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802A21-683B-4834-9460-3B3BD6AFE672}"/>
              </a:ext>
            </a:extLst>
          </p:cNvPr>
          <p:cNvSpPr>
            <a:spLocks noGrp="1"/>
          </p:cNvSpPr>
          <p:nvPr>
            <p:ph idx="1"/>
          </p:nvPr>
        </p:nvSpPr>
        <p:spPr>
          <a:xfrm>
            <a:off x="544488" y="476672"/>
            <a:ext cx="11103024" cy="6120680"/>
          </a:xfrm>
        </p:spPr>
        <p:txBody>
          <a:bodyPr>
            <a:normAutofit fontScale="25000" lnSpcReduction="20000"/>
          </a:bodyPr>
          <a:lstStyle/>
          <a:p>
            <a:pPr marL="36576" indent="0">
              <a:lnSpc>
                <a:spcPct val="120000"/>
              </a:lnSpc>
              <a:buNone/>
            </a:pPr>
            <a:r>
              <a:rPr lang="en-GB" sz="8400" dirty="0"/>
              <a:t>There lay a young man, fast asleep—</a:t>
            </a:r>
            <a:r>
              <a:rPr lang="en-GB" sz="8400" dirty="0">
                <a:solidFill>
                  <a:srgbClr val="FFC000"/>
                </a:solidFill>
              </a:rPr>
              <a:t>sleeping so soundly, so deeply, that he was far, far away from them both. Oh, so remote, so peaceful</a:t>
            </a:r>
            <a:r>
              <a:rPr lang="en-GB" sz="8400" dirty="0"/>
              <a:t>. He was dreaming. Never wake him up again. His head was sunk in the pillow, his eyes were closed; they were blind under the closed eyelids. He was given up to his dream. </a:t>
            </a:r>
            <a:r>
              <a:rPr lang="en-GB" sz="8400" dirty="0">
                <a:solidFill>
                  <a:srgbClr val="FFC000"/>
                </a:solidFill>
              </a:rPr>
              <a:t>What did garden-parties and baskets and lace frocks matter to him? He was far from all those thing </a:t>
            </a:r>
            <a:r>
              <a:rPr lang="en-GB" sz="8400" dirty="0"/>
              <a:t>While they were laughing and while the band was playing, this marvel had come to the lane. Happy... happy... All is well, said that sleeping face. This is just as it should be. I am content.  </a:t>
            </a:r>
          </a:p>
          <a:p>
            <a:pPr marL="36576" indent="0">
              <a:lnSpc>
                <a:spcPct val="120000"/>
              </a:lnSpc>
              <a:buNone/>
            </a:pPr>
            <a:r>
              <a:rPr lang="en-GB" sz="8400" dirty="0"/>
              <a:t>But all the same you had to cry, and she couldn't go out of the room without saying something to him. Laura gave a loud childish sob. </a:t>
            </a:r>
          </a:p>
          <a:p>
            <a:pPr marL="36576" indent="0">
              <a:lnSpc>
                <a:spcPct val="120000"/>
              </a:lnSpc>
              <a:buNone/>
            </a:pPr>
            <a:r>
              <a:rPr lang="en-GB" sz="8400" dirty="0"/>
              <a:t>"Forgive my hat," she said </a:t>
            </a:r>
          </a:p>
          <a:p>
            <a:pPr marL="36576" indent="0" algn="ctr">
              <a:lnSpc>
                <a:spcPct val="120000"/>
              </a:lnSpc>
              <a:buNone/>
            </a:pPr>
            <a:r>
              <a:rPr lang="en-GB" sz="8400" dirty="0"/>
              <a:t>--------------</a:t>
            </a:r>
          </a:p>
          <a:p>
            <a:pPr marL="36576" indent="0">
              <a:lnSpc>
                <a:spcPct val="120000"/>
              </a:lnSpc>
              <a:buNone/>
            </a:pPr>
            <a:r>
              <a:rPr lang="en-GB" sz="8400" dirty="0"/>
              <a:t>Laurie put his arm round her shoulder. "Don't cry," he said in his warm, loving voice. "Was it awful?"  </a:t>
            </a:r>
          </a:p>
          <a:p>
            <a:pPr marL="36576" indent="0">
              <a:lnSpc>
                <a:spcPct val="120000"/>
              </a:lnSpc>
              <a:buNone/>
            </a:pPr>
            <a:r>
              <a:rPr lang="en-GB" sz="8400" dirty="0"/>
              <a:t>"No," sobbed Laura. </a:t>
            </a:r>
            <a:r>
              <a:rPr lang="en-GB" sz="8400" dirty="0">
                <a:solidFill>
                  <a:srgbClr val="FFC000"/>
                </a:solidFill>
              </a:rPr>
              <a:t>"It was simply marvellous. But Laurie at her brother. "Isn't life," she stammered, "isn't life</a:t>
            </a:r>
            <a:r>
              <a:rPr lang="en-GB" sz="8400" dirty="0"/>
              <a:t> …. No matter. He quite understood. </a:t>
            </a:r>
          </a:p>
          <a:p>
            <a:pPr marL="36576" indent="0">
              <a:lnSpc>
                <a:spcPct val="120000"/>
              </a:lnSpc>
              <a:buNone/>
            </a:pPr>
            <a:r>
              <a:rPr lang="en-GB" sz="8400" dirty="0"/>
              <a:t>"Isn't it, darling?" said Laurie.</a:t>
            </a:r>
          </a:p>
          <a:p>
            <a:pPr marL="621792" lvl="2" indent="0">
              <a:lnSpc>
                <a:spcPct val="120000"/>
              </a:lnSpc>
              <a:buNone/>
            </a:pPr>
            <a:r>
              <a:rPr lang="en-GB" sz="6500" dirty="0"/>
              <a:t>						</a:t>
            </a:r>
            <a:r>
              <a:rPr lang="en-GB" sz="5600" dirty="0"/>
              <a:t>‘The Garden Party’</a:t>
            </a:r>
            <a:endParaRPr lang="en-GB" sz="3400" dirty="0"/>
          </a:p>
        </p:txBody>
      </p:sp>
      <p:sp>
        <p:nvSpPr>
          <p:cNvPr id="5" name="Title 1">
            <a:extLst>
              <a:ext uri="{FF2B5EF4-FFF2-40B4-BE49-F238E27FC236}">
                <a16:creationId xmlns:a16="http://schemas.microsoft.com/office/drawing/2014/main" id="{381F779B-54D2-477D-8091-D831BEFD6A2C}"/>
              </a:ext>
            </a:extLst>
          </p:cNvPr>
          <p:cNvSpPr txBox="1">
            <a:spLocks/>
          </p:cNvSpPr>
          <p:nvPr/>
        </p:nvSpPr>
        <p:spPr>
          <a:xfrm>
            <a:off x="11438384" y="0"/>
            <a:ext cx="720080" cy="706090"/>
          </a:xfrm>
          <a:prstGeom prst="rect">
            <a:avLst/>
          </a:prstGeom>
        </p:spPr>
        <p:txBody>
          <a:bodyPr vert="horz" lIns="45720" rIns="45720" anchor="ctr">
            <a:normAutofit/>
          </a:bodyPr>
          <a:lstStyle>
            <a:lvl1pPr algn="l" rtl="0" eaLnBrk="1" latinLnBrk="0" hangingPunct="1">
              <a:spcBef>
                <a:spcPct val="0"/>
              </a:spcBef>
              <a:buNone/>
              <a:defRPr kumimoji="0" sz="4600" kern="1200">
                <a:solidFill>
                  <a:schemeClr val="tx1"/>
                </a:solidFill>
                <a:latin typeface="+mj-lt"/>
                <a:ea typeface="+mj-ea"/>
                <a:cs typeface="+mj-cs"/>
              </a:defRPr>
            </a:lvl1pPr>
          </a:lstStyle>
          <a:p>
            <a:pPr fontAlgn="auto">
              <a:spcAft>
                <a:spcPts val="0"/>
              </a:spcAft>
            </a:pPr>
            <a:r>
              <a:rPr lang="en-GB" sz="3200" dirty="0">
                <a:solidFill>
                  <a:srgbClr val="FFC000"/>
                </a:solidFill>
              </a:rPr>
              <a:t>(4)</a:t>
            </a:r>
            <a:r>
              <a:rPr lang="en-GB" sz="3200" dirty="0"/>
              <a:t> </a:t>
            </a:r>
          </a:p>
        </p:txBody>
      </p:sp>
    </p:spTree>
    <p:extLst>
      <p:ext uri="{BB962C8B-B14F-4D97-AF65-F5344CB8AC3E}">
        <p14:creationId xmlns:p14="http://schemas.microsoft.com/office/powerpoint/2010/main" val="2435388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358E4-4881-4E95-A84E-AC486034176F}"/>
              </a:ext>
            </a:extLst>
          </p:cNvPr>
          <p:cNvSpPr>
            <a:spLocks noGrp="1"/>
          </p:cNvSpPr>
          <p:nvPr>
            <p:ph type="title"/>
          </p:nvPr>
        </p:nvSpPr>
        <p:spPr>
          <a:xfrm>
            <a:off x="609600" y="274638"/>
            <a:ext cx="9956800" cy="778098"/>
          </a:xfrm>
        </p:spPr>
        <p:txBody>
          <a:bodyPr>
            <a:normAutofit/>
          </a:bodyPr>
          <a:lstStyle/>
          <a:p>
            <a:pPr algn="ctr"/>
            <a:r>
              <a:rPr lang="en-GB" sz="3200" dirty="0">
                <a:solidFill>
                  <a:srgbClr val="FFC000"/>
                </a:solidFill>
              </a:rPr>
              <a:t>Context: </a:t>
            </a:r>
            <a:r>
              <a:rPr lang="en-GB" sz="3200" dirty="0" err="1">
                <a:solidFill>
                  <a:srgbClr val="FFC000"/>
                </a:solidFill>
              </a:rPr>
              <a:t>woolf</a:t>
            </a:r>
            <a:r>
              <a:rPr lang="en-GB" sz="3200" dirty="0">
                <a:solidFill>
                  <a:srgbClr val="FFC000"/>
                </a:solidFill>
              </a:rPr>
              <a:t> on the death of </a:t>
            </a:r>
            <a:r>
              <a:rPr lang="en-GB" sz="3200" dirty="0" err="1">
                <a:solidFill>
                  <a:srgbClr val="FFC000"/>
                </a:solidFill>
              </a:rPr>
              <a:t>mansfield</a:t>
            </a:r>
            <a:r>
              <a:rPr lang="en-GB" sz="3200" dirty="0">
                <a:solidFill>
                  <a:srgbClr val="FFC000"/>
                </a:solidFill>
              </a:rPr>
              <a:t> </a:t>
            </a:r>
          </a:p>
        </p:txBody>
      </p:sp>
      <p:sp>
        <p:nvSpPr>
          <p:cNvPr id="3" name="Content Placeholder 2">
            <a:extLst>
              <a:ext uri="{FF2B5EF4-FFF2-40B4-BE49-F238E27FC236}">
                <a16:creationId xmlns:a16="http://schemas.microsoft.com/office/drawing/2014/main" id="{C906AB6B-811E-42D8-8AC4-A6100543DAAE}"/>
              </a:ext>
            </a:extLst>
          </p:cNvPr>
          <p:cNvSpPr>
            <a:spLocks noGrp="1"/>
          </p:cNvSpPr>
          <p:nvPr>
            <p:ph idx="1"/>
          </p:nvPr>
        </p:nvSpPr>
        <p:spPr>
          <a:xfrm>
            <a:off x="609600" y="1268761"/>
            <a:ext cx="10382944" cy="5184576"/>
          </a:xfrm>
        </p:spPr>
        <p:txBody>
          <a:bodyPr>
            <a:normAutofit fontScale="77500" lnSpcReduction="20000"/>
          </a:bodyPr>
          <a:lstStyle/>
          <a:p>
            <a:pPr marL="36576" indent="0">
              <a:lnSpc>
                <a:spcPct val="120000"/>
              </a:lnSpc>
              <a:buNone/>
            </a:pPr>
            <a:r>
              <a:rPr lang="en-GB" dirty="0"/>
              <a:t>Katherine has been dead a week, &amp; how far am I obeying her ‘do not quite forget Katherine’ which I read in one of her old letters? Am I already forgetting her? It is strange to trace the progress of one’s feelings. Nelly said in her sensational way at breakfast on Friday ‘Mrs Murry’s dead! It says so in the paper! At that one feels – what? A sock of relief? – a rival the less? The confusion at feeling so little – then, gradually, blankness &amp; disappointment; then a depression which I could not rouse myself from all that day. </a:t>
            </a:r>
            <a:r>
              <a:rPr lang="en-GB" dirty="0">
                <a:solidFill>
                  <a:srgbClr val="FFC000"/>
                </a:solidFill>
              </a:rPr>
              <a:t>When I began to write, it seemed to me that there was no point in writing.</a:t>
            </a:r>
            <a:r>
              <a:rPr lang="en-GB" dirty="0"/>
              <a:t> Katherine won’t read it. Katherine’s my rival no longer. More generously I felt. </a:t>
            </a:r>
            <a:r>
              <a:rPr lang="en-GB" dirty="0">
                <a:solidFill>
                  <a:srgbClr val="FFC000"/>
                </a:solidFill>
              </a:rPr>
              <a:t>But though I can do this better than she could, where is she, who could do what I can’t. </a:t>
            </a:r>
          </a:p>
          <a:p>
            <a:pPr marL="338328" lvl="1" indent="0">
              <a:lnSpc>
                <a:spcPct val="120000"/>
              </a:lnSpc>
              <a:buNone/>
            </a:pPr>
            <a:r>
              <a:rPr lang="en-GB" dirty="0"/>
              <a:t>quoted by Clare Hanson, ‘Katherine Mansfield’s Life as a Work of Art’, in </a:t>
            </a:r>
            <a:r>
              <a:rPr lang="en-GB" i="1" dirty="0"/>
              <a:t>The Fine Instrument: Essays on Katherine Mansfield, </a:t>
            </a:r>
            <a:r>
              <a:rPr lang="en-GB" dirty="0"/>
              <a:t>ed Paulette Michel and Michel Dupuis, (Sidney: </a:t>
            </a:r>
            <a:r>
              <a:rPr lang="en-GB" dirty="0" err="1"/>
              <a:t>Dangaroo</a:t>
            </a:r>
            <a:r>
              <a:rPr lang="en-GB" dirty="0"/>
              <a:t> Press, 1989), p.68</a:t>
            </a:r>
          </a:p>
        </p:txBody>
      </p:sp>
    </p:spTree>
    <p:extLst>
      <p:ext uri="{BB962C8B-B14F-4D97-AF65-F5344CB8AC3E}">
        <p14:creationId xmlns:p14="http://schemas.microsoft.com/office/powerpoint/2010/main" val="398015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F88D-2507-4DC8-A058-B01C55B5CB75}"/>
              </a:ext>
            </a:extLst>
          </p:cNvPr>
          <p:cNvSpPr>
            <a:spLocks noGrp="1"/>
          </p:cNvSpPr>
          <p:nvPr>
            <p:ph type="title"/>
          </p:nvPr>
        </p:nvSpPr>
        <p:spPr/>
        <p:txBody>
          <a:bodyPr>
            <a:normAutofit/>
          </a:bodyPr>
          <a:lstStyle/>
          <a:p>
            <a:r>
              <a:rPr lang="en-GB" sz="3200" dirty="0">
                <a:solidFill>
                  <a:srgbClr val="FFC000"/>
                </a:solidFill>
              </a:rPr>
              <a:t>Daughters of the Late colonel</a:t>
            </a:r>
          </a:p>
        </p:txBody>
      </p:sp>
      <p:sp>
        <p:nvSpPr>
          <p:cNvPr id="3" name="Content Placeholder 2">
            <a:extLst>
              <a:ext uri="{FF2B5EF4-FFF2-40B4-BE49-F238E27FC236}">
                <a16:creationId xmlns:a16="http://schemas.microsoft.com/office/drawing/2014/main" id="{BCA2CA14-AC28-48CF-BDC6-978288D23FD2}"/>
              </a:ext>
            </a:extLst>
          </p:cNvPr>
          <p:cNvSpPr>
            <a:spLocks noGrp="1"/>
          </p:cNvSpPr>
          <p:nvPr>
            <p:ph idx="1"/>
          </p:nvPr>
        </p:nvSpPr>
        <p:spPr/>
        <p:txBody>
          <a:bodyPr>
            <a:normAutofit fontScale="70000" lnSpcReduction="20000"/>
          </a:bodyPr>
          <a:lstStyle/>
          <a:p>
            <a:pPr>
              <a:buFont typeface="Arial" panose="020B0604020202020204" pitchFamily="34" charset="0"/>
              <a:buChar char="•"/>
            </a:pPr>
            <a:r>
              <a:rPr lang="en-GB" dirty="0"/>
              <a:t>Time – the sisters are middle age and stout (the brassiere size) but still appear as children </a:t>
            </a:r>
          </a:p>
          <a:p>
            <a:pPr>
              <a:buFont typeface="Arial" panose="020B0604020202020204" pitchFamily="34" charset="0"/>
              <a:buChar char="•"/>
            </a:pPr>
            <a:r>
              <a:rPr lang="en-GB" dirty="0"/>
              <a:t>Clock time – the father’s watch how to get to brother ? The nephew’s problems with time. </a:t>
            </a:r>
          </a:p>
          <a:p>
            <a:pPr>
              <a:buFont typeface="Arial" panose="020B0604020202020204" pitchFamily="34" charset="0"/>
              <a:buChar char="•"/>
            </a:pPr>
            <a:r>
              <a:rPr lang="en-GB" dirty="0"/>
              <a:t>They are very funny but then you get a glimpse and are almost ashamed </a:t>
            </a:r>
          </a:p>
          <a:p>
            <a:pPr marL="36576" indent="0">
              <a:buNone/>
            </a:pPr>
            <a:endParaRPr lang="en-GB" dirty="0"/>
          </a:p>
          <a:p>
            <a:pPr marL="36576" indent="0">
              <a:lnSpc>
                <a:spcPct val="120000"/>
              </a:lnSpc>
              <a:buNone/>
            </a:pPr>
            <a:r>
              <a:rPr lang="en-GB" dirty="0"/>
              <a:t>But the idea of a little Communion terrified them. What! In the drawing by themselves—with no—no altar or anything! The piano would be much too high, thought Constantia, and Mr. </a:t>
            </a:r>
            <a:r>
              <a:rPr lang="en-GB" dirty="0" err="1"/>
              <a:t>Farolles</a:t>
            </a:r>
            <a:r>
              <a:rPr lang="en-GB" dirty="0"/>
              <a:t> could not possibly lean over it with the chalice. And Kate would be sure to come bursting in and interrupt them, thought Josephine. and interrupt them, thought Josephine. And supposing the bell rang in the middle? It might be somebody important about their mourning. Would they get up reverently and go out, or would they have to wait... in torture?  </a:t>
            </a:r>
          </a:p>
          <a:p>
            <a:pPr marL="36576" indent="0">
              <a:buNone/>
            </a:pPr>
            <a:r>
              <a:rPr lang="en-GB" dirty="0"/>
              <a:t> </a:t>
            </a:r>
          </a:p>
          <a:p>
            <a:pPr>
              <a:buFont typeface="Arial" panose="020B0604020202020204" pitchFamily="34" charset="0"/>
              <a:buChar char="•"/>
            </a:pPr>
            <a:endParaRPr lang="en-GB" dirty="0"/>
          </a:p>
          <a:p>
            <a:pPr marL="36576" indent="0">
              <a:buNone/>
            </a:pPr>
            <a:endParaRPr lang="en-GB" dirty="0"/>
          </a:p>
        </p:txBody>
      </p:sp>
    </p:spTree>
    <p:extLst>
      <p:ext uri="{BB962C8B-B14F-4D97-AF65-F5344CB8AC3E}">
        <p14:creationId xmlns:p14="http://schemas.microsoft.com/office/powerpoint/2010/main" val="3659874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B513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A6E20-EB26-4827-AA17-30C4436EC5B9}"/>
              </a:ext>
            </a:extLst>
          </p:cNvPr>
          <p:cNvSpPr>
            <a:spLocks noGrp="1"/>
          </p:cNvSpPr>
          <p:nvPr>
            <p:ph type="title"/>
          </p:nvPr>
        </p:nvSpPr>
        <p:spPr>
          <a:xfrm>
            <a:off x="609600" y="116632"/>
            <a:ext cx="9956800" cy="720080"/>
          </a:xfrm>
        </p:spPr>
        <p:txBody>
          <a:bodyPr>
            <a:normAutofit/>
          </a:bodyPr>
          <a:lstStyle/>
          <a:p>
            <a:r>
              <a:rPr lang="en-GB" sz="3200" dirty="0">
                <a:solidFill>
                  <a:srgbClr val="FFC000"/>
                </a:solidFill>
              </a:rPr>
              <a:t>Colonial experience (1)</a:t>
            </a:r>
          </a:p>
        </p:txBody>
      </p:sp>
      <p:sp>
        <p:nvSpPr>
          <p:cNvPr id="3" name="Content Placeholder 2">
            <a:extLst>
              <a:ext uri="{FF2B5EF4-FFF2-40B4-BE49-F238E27FC236}">
                <a16:creationId xmlns:a16="http://schemas.microsoft.com/office/drawing/2014/main" id="{6AF2D333-E882-4858-8FC9-82F93B1F7DCA}"/>
              </a:ext>
            </a:extLst>
          </p:cNvPr>
          <p:cNvSpPr>
            <a:spLocks noGrp="1"/>
          </p:cNvSpPr>
          <p:nvPr>
            <p:ph idx="1"/>
          </p:nvPr>
        </p:nvSpPr>
        <p:spPr>
          <a:xfrm>
            <a:off x="609600" y="1052737"/>
            <a:ext cx="11175032" cy="5688631"/>
          </a:xfrm>
        </p:spPr>
        <p:txBody>
          <a:bodyPr>
            <a:normAutofit fontScale="62500" lnSpcReduction="20000"/>
          </a:bodyPr>
          <a:lstStyle/>
          <a:p>
            <a:pPr marL="36576" indent="0">
              <a:lnSpc>
                <a:spcPct val="120000"/>
              </a:lnSpc>
              <a:buNone/>
            </a:pPr>
            <a:r>
              <a:rPr lang="en-GB" sz="3200" dirty="0"/>
              <a:t>“I can't make it out. It's four years since I came past this way, and I stopped here two days. The husband was a pal of mine once, down the West Coast fine, big chap, with a voice on him like a trombone. She'd been barmaid down the Coast - as pretty as a wax doll. The coach used to come this way then once a fortnight, that was before they opened the railway up Napier way, and she had no end of a time! Told me once in a confidential moment that she knew one hundred and twenty different ways of kissing!”</a:t>
            </a:r>
          </a:p>
          <a:p>
            <a:pPr marL="36576" indent="0">
              <a:lnSpc>
                <a:spcPct val="120000"/>
              </a:lnSpc>
              <a:buNone/>
            </a:pPr>
            <a:r>
              <a:rPr lang="en-GB" dirty="0"/>
              <a:t>-------------</a:t>
            </a:r>
          </a:p>
          <a:p>
            <a:pPr marL="36576" indent="0">
              <a:lnSpc>
                <a:spcPct val="120000"/>
              </a:lnSpc>
              <a:buNone/>
            </a:pPr>
            <a:endParaRPr lang="en-GB" dirty="0"/>
          </a:p>
          <a:p>
            <a:pPr marL="36576" indent="0">
              <a:lnSpc>
                <a:spcPct val="120000"/>
              </a:lnSpc>
              <a:buNone/>
            </a:pPr>
            <a:r>
              <a:rPr lang="en-GB" sz="3200" dirty="0"/>
              <a:t>It's six years since I was married, and four miscarriages. I say 'ere? If you was back at the coast, I'd '</a:t>
            </a:r>
            <a:r>
              <a:rPr lang="en-GB" sz="3200" dirty="0" err="1"/>
              <a:t>ave</a:t>
            </a:r>
            <a:r>
              <a:rPr lang="en-GB" sz="3200" dirty="0"/>
              <a:t> you lynched for child murder. Over and over I tells '</a:t>
            </a:r>
            <a:r>
              <a:rPr lang="en-GB" sz="3200" dirty="0" err="1"/>
              <a:t>im</a:t>
            </a:r>
            <a:r>
              <a:rPr lang="en-GB" sz="3200" dirty="0"/>
              <a:t>—you've broken my spirit and spoiled my looks, and wot for – that’s wot I’m driving at.” She clutched her head with her hands and stared round at us. Speaking rapidly, “Oh, some days —an' months of them—I 'ear them two words </a:t>
            </a:r>
            <a:r>
              <a:rPr lang="en-GB" sz="3200" dirty="0" err="1"/>
              <a:t>knockin</a:t>
            </a:r>
            <a:r>
              <a:rPr lang="en-GB" sz="3200" dirty="0"/>
              <a:t>' inside me — all the time— ‘Wot for!’ but sometimes I'll be cooking the spuds an' I lifts the lid off to give '</a:t>
            </a:r>
            <a:r>
              <a:rPr lang="en-GB" sz="3200" dirty="0" err="1"/>
              <a:t>em</a:t>
            </a:r>
            <a:r>
              <a:rPr lang="en-GB" sz="3200" dirty="0"/>
              <a:t> a prong and I 'ears, quite </a:t>
            </a:r>
            <a:r>
              <a:rPr lang="en-GB" sz="3200" dirty="0" err="1"/>
              <a:t>suddin</a:t>
            </a:r>
            <a:r>
              <a:rPr lang="en-GB" sz="3200" dirty="0"/>
              <a:t> again, ‘Wot for!’ Oh! I don't mean only the, spuds and the kid— I mean—I mean,” she hiccoughed—“you know what I mean, Mr Jo.” </a:t>
            </a:r>
            <a:endParaRPr lang="en-GB" dirty="0"/>
          </a:p>
          <a:p>
            <a:pPr marL="36576" indent="0">
              <a:lnSpc>
                <a:spcPct val="120000"/>
              </a:lnSpc>
              <a:buNone/>
            </a:pPr>
            <a:endParaRPr lang="en-GB" dirty="0"/>
          </a:p>
          <a:p>
            <a:pPr marL="36576" indent="0">
              <a:lnSpc>
                <a:spcPct val="120000"/>
              </a:lnSpc>
              <a:buNone/>
            </a:pPr>
            <a:r>
              <a:rPr lang="en-GB" sz="3200" dirty="0"/>
              <a:t>								‘The Woman at the Store’</a:t>
            </a:r>
            <a:endParaRPr lang="en-GB" dirty="0"/>
          </a:p>
        </p:txBody>
      </p:sp>
    </p:spTree>
    <p:extLst>
      <p:ext uri="{BB962C8B-B14F-4D97-AF65-F5344CB8AC3E}">
        <p14:creationId xmlns:p14="http://schemas.microsoft.com/office/powerpoint/2010/main" val="3840107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B5136"/>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D438D8-38DE-457E-ADAD-0861300AF8B0}"/>
              </a:ext>
            </a:extLst>
          </p:cNvPr>
          <p:cNvSpPr>
            <a:spLocks noGrp="1"/>
          </p:cNvSpPr>
          <p:nvPr>
            <p:ph idx="1"/>
          </p:nvPr>
        </p:nvSpPr>
        <p:spPr>
          <a:xfrm>
            <a:off x="609600" y="180110"/>
            <a:ext cx="10814992" cy="6669359"/>
          </a:xfrm>
        </p:spPr>
        <p:txBody>
          <a:bodyPr>
            <a:normAutofit fontScale="62500" lnSpcReduction="20000"/>
          </a:bodyPr>
          <a:lstStyle/>
          <a:p>
            <a:pPr marL="36576" indent="0">
              <a:lnSpc>
                <a:spcPct val="120000"/>
              </a:lnSpc>
              <a:buNone/>
            </a:pPr>
            <a:r>
              <a:rPr lang="en-GB" dirty="0"/>
              <a:t>“Trouble with me is,” she leaned across the table, “he left me too much alone. When the coach stopped coming, sometimes he'd go away days, sometimes he'd go away weeks, and leave me </a:t>
            </a:r>
            <a:r>
              <a:rPr lang="en-GB" dirty="0" err="1"/>
              <a:t>ter</a:t>
            </a:r>
            <a:r>
              <a:rPr lang="en-GB" dirty="0"/>
              <a:t> look after the store. Back '</a:t>
            </a:r>
            <a:r>
              <a:rPr lang="en-GB" dirty="0" err="1"/>
              <a:t>e'd</a:t>
            </a:r>
            <a:r>
              <a:rPr lang="en-GB" dirty="0"/>
              <a:t> come – pleased as Punch. “oh, ‘</a:t>
            </a:r>
            <a:r>
              <a:rPr lang="en-GB" dirty="0" err="1"/>
              <a:t>allo</a:t>
            </a:r>
            <a:r>
              <a:rPr lang="en-GB" dirty="0"/>
              <a:t>, ‘</a:t>
            </a:r>
            <a:r>
              <a:rPr lang="en-GB" dirty="0" err="1"/>
              <a:t>e’d</a:t>
            </a:r>
            <a:r>
              <a:rPr lang="en-GB" dirty="0"/>
              <a:t> say. 'Ow are you </a:t>
            </a:r>
            <a:r>
              <a:rPr lang="en-GB" dirty="0" err="1"/>
              <a:t>gettin</a:t>
            </a:r>
            <a:r>
              <a:rPr lang="en-GB" dirty="0"/>
              <a:t>’ on. Come and give us a kiss.' Sometimes I'd turn a bit nasty then '</a:t>
            </a:r>
            <a:r>
              <a:rPr lang="en-GB" dirty="0" err="1"/>
              <a:t>e'd</a:t>
            </a:r>
            <a:r>
              <a:rPr lang="en-GB" dirty="0"/>
              <a:t> go off again, and if I took it all right, '</a:t>
            </a:r>
            <a:r>
              <a:rPr lang="en-GB" dirty="0" err="1"/>
              <a:t>e'd</a:t>
            </a:r>
            <a:r>
              <a:rPr lang="en-GB" dirty="0"/>
              <a:t> wait till 'e could twist me round 'is finger, then '</a:t>
            </a:r>
            <a:r>
              <a:rPr lang="en-GB" dirty="0" err="1"/>
              <a:t>e'd</a:t>
            </a:r>
            <a:r>
              <a:rPr lang="en-GB" dirty="0"/>
              <a:t> say, ‘Well, so long, I'm off,’ and do you think I could keep '</a:t>
            </a:r>
            <a:r>
              <a:rPr lang="en-GB" dirty="0" err="1"/>
              <a:t>im</a:t>
            </a:r>
            <a:r>
              <a:rPr lang="en-GB" dirty="0"/>
              <a:t>? – not me!”</a:t>
            </a:r>
          </a:p>
          <a:p>
            <a:pPr marL="36576" indent="0">
              <a:lnSpc>
                <a:spcPct val="120000"/>
              </a:lnSpc>
              <a:buNone/>
            </a:pPr>
            <a:endParaRPr lang="en-GB" dirty="0"/>
          </a:p>
          <a:p>
            <a:pPr marL="36576" indent="0">
              <a:lnSpc>
                <a:spcPct val="120000"/>
              </a:lnSpc>
              <a:buNone/>
            </a:pPr>
            <a:r>
              <a:rPr lang="en-GB" dirty="0"/>
              <a:t>Through the rain we heard Jo creak over the boarding of the next room, the door being opened—then shut to.</a:t>
            </a:r>
          </a:p>
          <a:p>
            <a:pPr marL="36576" indent="0">
              <a:lnSpc>
                <a:spcPct val="120000"/>
              </a:lnSpc>
              <a:buNone/>
            </a:pPr>
            <a:r>
              <a:rPr lang="en-GB" dirty="0"/>
              <a:t>“It's the loneliness,” whispered </a:t>
            </a:r>
            <a:r>
              <a:rPr lang="en-GB" dirty="0" err="1"/>
              <a:t>Hin</a:t>
            </a:r>
            <a:r>
              <a:rPr lang="en-GB" dirty="0"/>
              <a:t>. </a:t>
            </a:r>
          </a:p>
          <a:p>
            <a:pPr marL="36576" indent="0">
              <a:lnSpc>
                <a:spcPct val="120000"/>
              </a:lnSpc>
              <a:buNone/>
            </a:pPr>
            <a:r>
              <a:rPr lang="en-GB" dirty="0"/>
              <a:t>“One hundred and twenty-five different ways—alas! my poor brother!”</a:t>
            </a:r>
          </a:p>
          <a:p>
            <a:pPr marL="36576" indent="0">
              <a:lnSpc>
                <a:spcPct val="120000"/>
              </a:lnSpc>
              <a:buNone/>
            </a:pPr>
            <a:r>
              <a:rPr lang="en-GB" dirty="0"/>
              <a:t>The kid tore out a page and flung it at me.</a:t>
            </a:r>
          </a:p>
          <a:p>
            <a:pPr marL="36576" indent="0">
              <a:lnSpc>
                <a:spcPct val="120000"/>
              </a:lnSpc>
              <a:buNone/>
            </a:pPr>
            <a:r>
              <a:rPr lang="en-GB" dirty="0"/>
              <a:t>“There you are,” she said. “Now I done it </a:t>
            </a:r>
            <a:r>
              <a:rPr lang="en-GB" dirty="0" err="1"/>
              <a:t>ter</a:t>
            </a:r>
            <a:r>
              <a:rPr lang="en-GB" dirty="0"/>
              <a:t> spite Mumma for shutting me up 'ere w you two. I done the one she told me I never ought to. I done the one she told me she'd shoot me if I did. Don't care! Don't care!”</a:t>
            </a:r>
          </a:p>
          <a:p>
            <a:pPr marL="36576" indent="0">
              <a:lnSpc>
                <a:spcPct val="120000"/>
              </a:lnSpc>
              <a:buNone/>
            </a:pPr>
            <a:r>
              <a:rPr lang="en-GB" dirty="0"/>
              <a:t>The kid had drawn the picture of the woman shooting at a man with a rook rifle and then digging a hole to bury him in.</a:t>
            </a:r>
          </a:p>
          <a:p>
            <a:pPr marL="36576" indent="0">
              <a:lnSpc>
                <a:spcPct val="120000"/>
              </a:lnSpc>
              <a:buNone/>
            </a:pPr>
            <a:r>
              <a:rPr lang="en-GB" dirty="0"/>
              <a:t>She jumped off the counter and squirmed about on the floor biting her nails.</a:t>
            </a:r>
          </a:p>
          <a:p>
            <a:pPr marL="36576" indent="0">
              <a:lnSpc>
                <a:spcPct val="120000"/>
              </a:lnSpc>
              <a:buNone/>
            </a:pPr>
            <a:endParaRPr lang="en-GB" dirty="0"/>
          </a:p>
          <a:p>
            <a:pPr marL="36576" indent="0">
              <a:lnSpc>
                <a:spcPct val="120000"/>
              </a:lnSpc>
              <a:buNone/>
            </a:pPr>
            <a:r>
              <a:rPr lang="en-GB" dirty="0"/>
              <a:t>A bend in the road, and the whole place disappeared.</a:t>
            </a:r>
          </a:p>
        </p:txBody>
      </p:sp>
      <p:sp>
        <p:nvSpPr>
          <p:cNvPr id="4" name="Title 1">
            <a:extLst>
              <a:ext uri="{FF2B5EF4-FFF2-40B4-BE49-F238E27FC236}">
                <a16:creationId xmlns:a16="http://schemas.microsoft.com/office/drawing/2014/main" id="{90667F3A-4F00-4CC3-A7F9-6BC3EE549983}"/>
              </a:ext>
            </a:extLst>
          </p:cNvPr>
          <p:cNvSpPr>
            <a:spLocks noGrp="1"/>
          </p:cNvSpPr>
          <p:nvPr>
            <p:ph type="title"/>
          </p:nvPr>
        </p:nvSpPr>
        <p:spPr>
          <a:xfrm>
            <a:off x="11424592" y="0"/>
            <a:ext cx="733872" cy="720080"/>
          </a:xfrm>
        </p:spPr>
        <p:txBody>
          <a:bodyPr>
            <a:normAutofit/>
          </a:bodyPr>
          <a:lstStyle/>
          <a:p>
            <a:r>
              <a:rPr lang="en-GB" sz="3200" dirty="0">
                <a:solidFill>
                  <a:srgbClr val="FFC000"/>
                </a:solidFill>
              </a:rPr>
              <a:t>(2)</a:t>
            </a:r>
          </a:p>
        </p:txBody>
      </p:sp>
    </p:spTree>
    <p:extLst>
      <p:ext uri="{BB962C8B-B14F-4D97-AF65-F5344CB8AC3E}">
        <p14:creationId xmlns:p14="http://schemas.microsoft.com/office/powerpoint/2010/main" val="2609833395"/>
      </p:ext>
    </p:extLst>
  </p:cSld>
  <p:clrMapOvr>
    <a:masterClrMapping/>
  </p:clrMapOvr>
</p:sld>
</file>

<file path=ppt/theme/theme1.xml><?xml version="1.0" encoding="utf-8"?>
<a:theme xmlns:a="http://schemas.openxmlformats.org/drawingml/2006/main" name="Technic">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2">
      <a:majorFont>
        <a:latin typeface="Felix Titling"/>
        <a:ea typeface=""/>
        <a:cs typeface=""/>
      </a:majorFont>
      <a:minorFont>
        <a:latin typeface="Palatino Linotype"/>
        <a:ea typeface=""/>
        <a:cs typeface=""/>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2811</TotalTime>
  <Words>4023</Words>
  <Application>Microsoft Office PowerPoint</Application>
  <PresentationFormat>Widescreen</PresentationFormat>
  <Paragraphs>133</Paragraphs>
  <Slides>18</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Calibri</vt:lpstr>
      <vt:lpstr>Felix Titling</vt:lpstr>
      <vt:lpstr>Garamond</vt:lpstr>
      <vt:lpstr>Palatino Linotype</vt:lpstr>
      <vt:lpstr>Perpetua</vt:lpstr>
      <vt:lpstr>Perpetua Titling MT</vt:lpstr>
      <vt:lpstr>Wingdings 2</vt:lpstr>
      <vt:lpstr>Technic</vt:lpstr>
      <vt:lpstr>PowerPoint Presentation</vt:lpstr>
      <vt:lpstr>PowerPoint Presentation</vt:lpstr>
      <vt:lpstr>FREUD &amp; women Modernists</vt:lpstr>
      <vt:lpstr>INFLUENCES</vt:lpstr>
      <vt:lpstr>Mansfield’s love of Chekhov (Russian prose realist)</vt:lpstr>
      <vt:lpstr>Context: Murry’s omissions &amp; obstructions</vt:lpstr>
      <vt:lpstr>Context: More obstruction &amp; appropriation</vt:lpstr>
      <vt:lpstr>techniques</vt:lpstr>
      <vt:lpstr>Ongoing interests </vt:lpstr>
      <vt:lpstr>stories</vt:lpstr>
      <vt:lpstr>The experience of class (1)</vt:lpstr>
      <vt:lpstr>(2) </vt:lpstr>
      <vt:lpstr>PowerPoint Presentation</vt:lpstr>
      <vt:lpstr>PowerPoint Presentation</vt:lpstr>
      <vt:lpstr>Context: woolf on the death of mansfield </vt:lpstr>
      <vt:lpstr>Daughters of the Late colonel</vt:lpstr>
      <vt:lpstr>Colonial experience (1)</vt:lpstr>
      <vt:lpstr>(2)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155</cp:revision>
  <dcterms:created xsi:type="dcterms:W3CDTF">1601-01-01T00:00:00Z</dcterms:created>
  <dcterms:modified xsi:type="dcterms:W3CDTF">2020-04-10T01:10:45Z</dcterms:modified>
</cp:coreProperties>
</file>