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5" r:id="rId8"/>
    <p:sldId id="263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77" r:id="rId20"/>
    <p:sldId id="278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74" y="102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418FBD-92FA-4541-8222-57AAF7F811A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81F4DB3-3D59-42F0-B15B-C2EA5D69487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D8756E-B923-47A2-B22E-6F7A290BB9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9/20/2022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428EDB-B667-4CF8-A3E9-2DF736B349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D645A1-2FA4-4E61-94B0-E1A2DF3728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10923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BD3A87-22C5-4E1E-8373-E24DDFD3FF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E3BF92-43A9-41DA-9F6C-8A0F3B014A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09D0C5-F6C8-4747-AB40-675534A89B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9/20/2022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6670E7-D96A-4598-B486-AC2EF97F6F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6F1DCF-0E62-4BF8-BC83-1F6C2250FE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89408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5BAA8F-A57A-4FCC-8316-6F24C929AE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5A9368-546C-4473-A0A0-F2918764F9F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3A1818-DBF1-40E4-86AF-437C086766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9/20/2022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6502E7-8C97-43CE-8165-9CF01DA893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3DF466-0C40-4BEB-BB02-A332EA555C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33717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EF8E4E-72F5-4E0B-9C50-3419EB8EC0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A94D96-B147-4FE6-9453-E638C4B5572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D1F9A64-3A70-4E0A-A58F-25F206379A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762EF1-59B8-4524-876F-549ED83840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9/20/2022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772008B-DA31-48D4-A199-916EE70B45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F0E505B-2DE9-428F-9973-916A82E5C3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23096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69BAC4-0A3B-42A4-AB39-A634FE9D8B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61D6A9E-45E7-482D-8A37-73F4CEA6287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81E2E5B-7774-48FE-B1E5-4B42B6DF776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BE4FC59-FDC6-4E84-A78D-457E9F9930E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51D0CA9-0C99-4311-8500-DD1DB6E598F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02FBA61-EB30-450B-AAB6-6B91C3F0D2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9/20/2022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C45958B-FAA8-47FA-8ADB-0CB7CFACD2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68DE20D-C9AF-49C8-969E-1C05E6CCA6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44062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DFC074-7774-4C2C-A9BB-4FE6838D02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197E1C5-6BEC-4BDF-ADAB-87CB1C2F70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9/20/2022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11BDB91-0AB7-41FE-95EE-1916134719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CACC23C-3F73-4388-9743-5C401763BE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78460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AA0EB51-19F4-4A4E-87FF-BD61B8DB5A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9/20/2022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0ECE6F5-3B08-4E6A-A904-7082051694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48FBE70-17AA-4A0E-B812-DF25069E1D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26076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9D4700-0405-4168-853B-C77ACD9DAD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05F0A6-9BF0-433E-8525-1D7B4A013D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5F0937D-49AA-4390-8CC9-FE32E41381B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0C8F5D5-A127-4AD1-B582-19D12C39BD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9/20/2022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DCE8DD2-664D-46F4-9DCC-E6CA4ADF51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9F8AED2-4765-4EA4-A056-9A05258D6F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34038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701E0F-D911-4F0A-8C50-0ED2B397E0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FD0BF64-2740-4AAE-A99C-38852B5F564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2A110F7-922A-42A9-AD23-73909F4786B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0A83660-681C-48BD-B402-3170DAFA21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9/20/2022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184562-098C-40FD-8A59-A63CB03506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B10CC63-28DC-4C31-B4C8-49352D97BD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1577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760B54-40F0-4B42-A618-73DB4E00CA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525E76B-3E92-48BC-91BA-CB4CB0597E2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A3A9F3-3A22-4157-BEFE-5396C37763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9/20/2022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3FAC8D-B37F-4C6F-9200-25CF4E39E0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B2D0E5-C638-4B0D-8DF2-A66BAD3788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75062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B61FBF6-D11C-4DB2-A05E-FE1D8500E89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74D676D-F4D2-4197-B96E-EA295F01DD7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BBD2C9-1F45-4D62-B0B2-42C1971964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9/20/2022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B3D821-6DE8-4666-AEF3-CC0F1E2478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261298-4E3C-4F1C-B0D7-82C5B6E7F6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44154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5B766C0-7925-4193-A197-2851186FA4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DF4522-35E7-4FC3-99CB-11BF6B167F5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706DF2-18E5-41BF-B9D6-16CC735B2E6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A70F276-1833-4A75-9C1D-A56E2295A68D}" type="datetimeFigureOut">
              <a:rPr lang="en-US" smtClean="0"/>
              <a:pPr/>
              <a:t>9/20/2022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82A1BB6-E321-4BA5-9AF0-5042407AA05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6699CB-3222-4813-82AF-C2CD4BAE37D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844951-7827-47D4-8276-7DDE1FA7D85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17145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0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11000" r="-1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Geometric yellow and violet gradient">
            <a:extLst>
              <a:ext uri="{FF2B5EF4-FFF2-40B4-BE49-F238E27FC236}">
                <a16:creationId xmlns:a16="http://schemas.microsoft.com/office/drawing/2014/main" id="{9F60FEE2-CCC6-6F2C-2ACB-A3C02BFD636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prstClr val="black"/>
              <a:schemeClr val="tx2">
                <a:tint val="45000"/>
                <a:satMod val="400000"/>
              </a:schemeClr>
            </a:duotone>
            <a:alphaModFix amt="25000"/>
          </a:blip>
          <a:srcRect t="4340" b="5660"/>
          <a:stretch/>
        </p:blipFill>
        <p:spPr>
          <a:xfrm>
            <a:off x="20" y="975"/>
            <a:ext cx="1219198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E0ACAB7-FF3D-4998-A229-620960175B6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6861" y="5264106"/>
            <a:ext cx="7772400" cy="1463040"/>
          </a:xfrm>
          <a:solidFill>
            <a:schemeClr val="tx1">
              <a:lumMod val="65000"/>
            </a:schemeClr>
          </a:solidFill>
        </p:spPr>
        <p:txBody>
          <a:bodyPr>
            <a:normAutofit/>
          </a:bodyPr>
          <a:lstStyle/>
          <a:p>
            <a:r>
              <a:rPr lang="en-GB" sz="3600" dirty="0">
                <a:latin typeface="Times New Roman" panose="02020603050405020304" pitchFamily="18" charset="0"/>
                <a:ea typeface="Calibri" panose="020F0502020204030204" pitchFamily="34" charset="0"/>
              </a:rPr>
              <a:t>Marginalised Perspectives – Slaves in the Ancient World</a:t>
            </a:r>
            <a:r>
              <a:rPr lang="en-GB" sz="36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endParaRPr lang="en-GB" sz="3600" dirty="0">
              <a:solidFill>
                <a:schemeClr val="tx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65CA0C2-1D2C-4E92-9D8F-F75CD53F88B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901729" y="5297895"/>
            <a:ext cx="3133410" cy="1395462"/>
          </a:xfrm>
          <a:solidFill>
            <a:schemeClr val="tx1">
              <a:lumMod val="65000"/>
            </a:schemeClr>
          </a:solidFill>
        </p:spPr>
        <p:txBody>
          <a:bodyPr>
            <a:normAutofit/>
          </a:bodyPr>
          <a:lstStyle/>
          <a:p>
            <a:r>
              <a:rPr lang="en-GB" sz="2800" dirty="0">
                <a:solidFill>
                  <a:schemeClr val="tx1"/>
                </a:solidFill>
              </a:rPr>
              <a:t>Exploring the Humanities – HPHP4018</a:t>
            </a:r>
          </a:p>
        </p:txBody>
      </p:sp>
    </p:spTree>
    <p:extLst>
      <p:ext uri="{BB962C8B-B14F-4D97-AF65-F5344CB8AC3E}">
        <p14:creationId xmlns:p14="http://schemas.microsoft.com/office/powerpoint/2010/main" val="35141535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9F0FF86-CEDA-440D-B59A-791656F085B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10533" b="14592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39145CB-C9B2-46EE-97CC-A303F40801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5373" y="304800"/>
            <a:ext cx="10787269" cy="371808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400" b="1" dirty="0">
                <a:solidFill>
                  <a:srgbClr val="FFFFFF"/>
                </a:solidFill>
              </a:rPr>
              <a:t>Overarching question: how do we get a sense of the “slave experience” and “slave perspective” when we lack direct testimony?</a:t>
            </a:r>
            <a:br>
              <a:rPr lang="en-US" sz="3800" dirty="0">
                <a:solidFill>
                  <a:srgbClr val="FFFFFF"/>
                </a:solidFill>
              </a:rPr>
            </a:br>
            <a:endParaRPr lang="en-US" sz="38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230287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55566AC-4B85-415E-83E9-CDD617940F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4200"/>
              <a:t>Forms of slavery in the Ancient World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43018F-C300-43E6-B9B9-705280F416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434" y="2741302"/>
            <a:ext cx="5088835" cy="3985102"/>
          </a:xfrm>
        </p:spPr>
        <p:txBody>
          <a:bodyPr>
            <a:normAutofit lnSpcReduction="10000"/>
          </a:bodyPr>
          <a:lstStyle/>
          <a:p>
            <a:r>
              <a:rPr lang="en-GB" b="1" dirty="0"/>
              <a:t>Debt bondage </a:t>
            </a:r>
          </a:p>
          <a:p>
            <a:pPr lvl="1"/>
            <a:r>
              <a:rPr lang="en-GB" sz="2800" i="1" dirty="0" err="1"/>
              <a:t>nexum</a:t>
            </a:r>
            <a:r>
              <a:rPr lang="en-GB" sz="2800" i="1" dirty="0"/>
              <a:t> </a:t>
            </a:r>
            <a:r>
              <a:rPr lang="en-GB" sz="2800" dirty="0"/>
              <a:t>– a freeman offers himself (</a:t>
            </a:r>
            <a:r>
              <a:rPr lang="en-GB" sz="2800" i="1" dirty="0"/>
              <a:t>nexus</a:t>
            </a:r>
            <a:r>
              <a:rPr lang="en-GB" sz="2800" dirty="0"/>
              <a:t>) as surety for a loan. </a:t>
            </a:r>
            <a:endParaRPr lang="en-GB" sz="2800" i="1" dirty="0"/>
          </a:p>
          <a:p>
            <a:r>
              <a:rPr lang="en-GB" b="1" dirty="0"/>
              <a:t>Serfdom</a:t>
            </a:r>
            <a:r>
              <a:rPr lang="en-GB" dirty="0"/>
              <a:t> </a:t>
            </a:r>
          </a:p>
          <a:p>
            <a:pPr lvl="1"/>
            <a:r>
              <a:rPr lang="en-GB" sz="2800" dirty="0"/>
              <a:t>e.g., Helots in Sparta; </a:t>
            </a:r>
            <a:r>
              <a:rPr lang="el-GR" sz="2800" dirty="0"/>
              <a:t>ἑκτήμοροι</a:t>
            </a:r>
            <a:r>
              <a:rPr lang="en-GB" sz="2800" dirty="0"/>
              <a:t> (</a:t>
            </a:r>
            <a:r>
              <a:rPr lang="en-GB" sz="2800" i="1" dirty="0" err="1"/>
              <a:t>hektḗmoroi</a:t>
            </a:r>
            <a:r>
              <a:rPr lang="en-GB" sz="2800" dirty="0"/>
              <a:t>) in Archaic Athens? </a:t>
            </a:r>
          </a:p>
          <a:p>
            <a:r>
              <a:rPr lang="en-GB" b="1" dirty="0"/>
              <a:t>Chattel slavery </a:t>
            </a:r>
          </a:p>
          <a:p>
            <a:pPr lvl="1"/>
            <a:r>
              <a:rPr lang="en-GB" sz="2800" dirty="0"/>
              <a:t>human beings as property. </a:t>
            </a:r>
          </a:p>
          <a:p>
            <a:endParaRPr lang="en-GB" sz="2000" dirty="0"/>
          </a:p>
          <a:p>
            <a:pPr marL="0" indent="0">
              <a:buNone/>
            </a:pPr>
            <a:endParaRPr lang="en-GB" sz="2000" dirty="0"/>
          </a:p>
        </p:txBody>
      </p:sp>
      <p:pic>
        <p:nvPicPr>
          <p:cNvPr id="4" name="Picture 3" descr="A group of human statues&#10;&#10;Description automatically generated with low confidence">
            <a:extLst>
              <a:ext uri="{FF2B5EF4-FFF2-40B4-BE49-F238E27FC236}">
                <a16:creationId xmlns:a16="http://schemas.microsoft.com/office/drawing/2014/main" id="{AE9F4265-62E4-4E58-900B-DE251480989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2628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5F3357EA-5D68-4BAC-AEE7-754D0DBB750D}"/>
              </a:ext>
            </a:extLst>
          </p:cNvPr>
          <p:cNvSpPr txBox="1"/>
          <p:nvPr/>
        </p:nvSpPr>
        <p:spPr>
          <a:xfrm>
            <a:off x="111434" y="379937"/>
            <a:ext cx="5198743" cy="6334042"/>
          </a:xfrm>
          <a:prstGeom prst="rect">
            <a:avLst/>
          </a:prstGeom>
          <a:solidFill>
            <a:srgbClr val="FFC000"/>
          </a:solidFill>
        </p:spPr>
        <p:txBody>
          <a:bodyPr wrap="square">
            <a:spAutoFit/>
          </a:bodyPr>
          <a:lstStyle/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D16349"/>
              </a:buClr>
              <a:buSzPct val="85000"/>
              <a:tabLst/>
              <a:defRPr/>
            </a:pPr>
            <a:r>
              <a:rPr kumimoji="0" lang="en-GB" sz="40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+mn-ea"/>
                <a:cs typeface="+mn-cs"/>
              </a:rPr>
              <a:t>Chattel Slavery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D16349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en-GB" sz="40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ea typeface="+mn-ea"/>
                <a:cs typeface="+mn-cs"/>
              </a:rPr>
              <a:t>Natally</a:t>
            </a:r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+mn-ea"/>
                <a:cs typeface="+mn-cs"/>
              </a:rPr>
              <a:t> alienated (alienable = transferable) </a:t>
            </a:r>
          </a:p>
          <a:p>
            <a:pPr marL="548640" marR="0" lvl="1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CCB400"/>
              </a:buClr>
              <a:buSzPct val="70000"/>
              <a:buFont typeface="Wingdings"/>
              <a:buChar char=""/>
              <a:tabLst/>
              <a:defRPr/>
            </a:pP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</a:rPr>
              <a:t>no recognised family. </a:t>
            </a:r>
          </a:p>
          <a:p>
            <a:pPr marL="548640" marR="0" lvl="1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CCB400"/>
              </a:buClr>
              <a:buSzPct val="70000"/>
              <a:buFont typeface="Wingdings"/>
              <a:buChar char=""/>
              <a:tabLst/>
              <a:defRPr/>
            </a:pP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</a:rPr>
              <a:t>Relationships not recognised in law.</a:t>
            </a:r>
          </a:p>
          <a:p>
            <a:pPr marL="548640" marR="0" lvl="1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CCB400"/>
              </a:buClr>
              <a:buSzPct val="70000"/>
              <a:buFont typeface="Wingdings"/>
              <a:buChar char=""/>
              <a:tabLst/>
              <a:defRPr/>
            </a:pPr>
            <a:r>
              <a:rPr lang="en-GB" sz="3600" dirty="0"/>
              <a:t>Families may be </a:t>
            </a: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</a:rPr>
              <a:t>divided, partners used sexually by others. </a:t>
            </a:r>
          </a:p>
        </p:txBody>
      </p:sp>
    </p:spTree>
    <p:extLst>
      <p:ext uri="{BB962C8B-B14F-4D97-AF65-F5344CB8AC3E}">
        <p14:creationId xmlns:p14="http://schemas.microsoft.com/office/powerpoint/2010/main" val="1599176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0792D4F-247E-46FE-85FC-881DEFA41D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024566C-BDD3-40BE-A2FB-8EC99AF5B03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0506" b="9308"/>
          <a:stretch/>
        </p:blipFill>
        <p:spPr>
          <a:xfrm>
            <a:off x="321564" y="58029"/>
            <a:ext cx="11548872" cy="4838583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FA3CD3A3-D3C1-4567-BEC0-3A50E9A3A6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4782312"/>
            <a:ext cx="11548872" cy="1755648"/>
          </a:xfrm>
          <a:prstGeom prst="rect">
            <a:avLst/>
          </a:prstGeom>
          <a:solidFill>
            <a:schemeClr val="tx1">
              <a:alpha val="93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56D13EF-D431-4D0F-BFFC-1B5A686FF9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4059936" y="5237979"/>
            <a:ext cx="0" cy="914400"/>
          </a:xfrm>
          <a:prstGeom prst="line">
            <a:avLst/>
          </a:prstGeom>
          <a:ln w="19050">
            <a:solidFill>
              <a:schemeClr val="bg1">
                <a:alpha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0637F9-5127-48CE-8D68-746815BE80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59936" y="4874746"/>
            <a:ext cx="7810490" cy="1755648"/>
          </a:xfrm>
        </p:spPr>
        <p:txBody>
          <a:bodyPr anchor="ctr">
            <a:normAutofit fontScale="92500"/>
          </a:bodyPr>
          <a:lstStyle/>
          <a:p>
            <a:r>
              <a:rPr lang="en-GB" sz="1900" dirty="0">
                <a:solidFill>
                  <a:schemeClr val="bg1"/>
                </a:solidFill>
              </a:rPr>
              <a:t>Little to no respect in wider society </a:t>
            </a:r>
          </a:p>
          <a:p>
            <a:pPr lvl="1"/>
            <a:r>
              <a:rPr lang="en-GB" sz="1900" dirty="0">
                <a:solidFill>
                  <a:schemeClr val="bg1"/>
                </a:solidFill>
              </a:rPr>
              <a:t>although sometimes social and legal prohibitions against extreme cruelty</a:t>
            </a:r>
          </a:p>
          <a:p>
            <a:r>
              <a:rPr lang="en-GB" sz="1900" dirty="0">
                <a:solidFill>
                  <a:schemeClr val="bg1"/>
                </a:solidFill>
              </a:rPr>
              <a:t>Slaves may be perceived of as having no honour or shame</a:t>
            </a:r>
          </a:p>
          <a:p>
            <a:r>
              <a:rPr lang="en-GB" sz="1900" dirty="0">
                <a:solidFill>
                  <a:schemeClr val="bg1"/>
                </a:solidFill>
              </a:rPr>
              <a:t>In some philosophical and legal discourse, spoken of as tools or even as sub-humans/animal (e.g. Aristotle </a:t>
            </a:r>
            <a:r>
              <a:rPr lang="en-GB" sz="1900" i="1" dirty="0">
                <a:solidFill>
                  <a:schemeClr val="bg1"/>
                </a:solidFill>
              </a:rPr>
              <a:t>Politics</a:t>
            </a:r>
            <a:r>
              <a:rPr lang="en-GB" sz="1900" dirty="0">
                <a:solidFill>
                  <a:schemeClr val="bg1"/>
                </a:solidFill>
              </a:rPr>
              <a:t>).</a:t>
            </a:r>
          </a:p>
          <a:p>
            <a:endParaRPr lang="en-GB" sz="1300" dirty="0">
              <a:solidFill>
                <a:schemeClr val="bg1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8719E70-B79D-4838-AF48-799C6424CB20}"/>
              </a:ext>
            </a:extLst>
          </p:cNvPr>
          <p:cNvSpPr txBox="1"/>
          <p:nvPr/>
        </p:nvSpPr>
        <p:spPr>
          <a:xfrm>
            <a:off x="442454" y="4914813"/>
            <a:ext cx="3298956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Herculaneum fresco depicting a Roman banquet – </a:t>
            </a:r>
            <a:r>
              <a:rPr lang="en-GB" i="1" dirty="0">
                <a:solidFill>
                  <a:schemeClr val="bg1"/>
                </a:solidFill>
              </a:rPr>
              <a:t>Museo </a:t>
            </a:r>
            <a:r>
              <a:rPr lang="en-GB" i="1" dirty="0" err="1">
                <a:solidFill>
                  <a:schemeClr val="bg1"/>
                </a:solidFill>
              </a:rPr>
              <a:t>Archeologico</a:t>
            </a:r>
            <a:r>
              <a:rPr lang="en-GB" i="1" dirty="0">
                <a:solidFill>
                  <a:schemeClr val="bg1"/>
                </a:solidFill>
              </a:rPr>
              <a:t> Nazionale di Napoli </a:t>
            </a:r>
            <a:r>
              <a:rPr lang="en-GB" dirty="0">
                <a:solidFill>
                  <a:schemeClr val="bg1"/>
                </a:solidFill>
              </a:rPr>
              <a:t>(inv. 9024). </a:t>
            </a:r>
          </a:p>
        </p:txBody>
      </p:sp>
      <p:sp>
        <p:nvSpPr>
          <p:cNvPr id="10" name="Circle: Hollow 9">
            <a:extLst>
              <a:ext uri="{FF2B5EF4-FFF2-40B4-BE49-F238E27FC236}">
                <a16:creationId xmlns:a16="http://schemas.microsoft.com/office/drawing/2014/main" id="{62771CA3-3201-43E1-B70D-BA9B774AA828}"/>
              </a:ext>
            </a:extLst>
          </p:cNvPr>
          <p:cNvSpPr/>
          <p:nvPr/>
        </p:nvSpPr>
        <p:spPr>
          <a:xfrm>
            <a:off x="321564" y="133832"/>
            <a:ext cx="2685059" cy="4556046"/>
          </a:xfrm>
          <a:prstGeom prst="donut">
            <a:avLst>
              <a:gd name="adj" fmla="val 283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918168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3F7A967-35B1-44A4-A247-40E90D52CC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 b="1" dirty="0"/>
              <a:t>Legal Status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E7C47E-F70C-41A7-AD3A-6642F4612E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7420" y="2775136"/>
            <a:ext cx="5513696" cy="404628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b="1" dirty="0"/>
              <a:t>Roman context</a:t>
            </a:r>
          </a:p>
          <a:p>
            <a:r>
              <a:rPr lang="en-GB" dirty="0"/>
              <a:t>Under the </a:t>
            </a:r>
            <a:r>
              <a:rPr lang="en-GB" i="1" dirty="0" err="1"/>
              <a:t>potestas</a:t>
            </a:r>
            <a:r>
              <a:rPr lang="en-GB" dirty="0"/>
              <a:t> of the </a:t>
            </a:r>
            <a:r>
              <a:rPr lang="en-GB" i="1" dirty="0"/>
              <a:t>paterfamilias</a:t>
            </a:r>
            <a:r>
              <a:rPr lang="en-GB" dirty="0"/>
              <a:t>.</a:t>
            </a:r>
          </a:p>
          <a:p>
            <a:r>
              <a:rPr lang="en-GB" dirty="0"/>
              <a:t>No right to bring a court case. </a:t>
            </a:r>
          </a:p>
          <a:p>
            <a:r>
              <a:rPr lang="en-GB" dirty="0"/>
              <a:t>Testimony only admissible under torture. </a:t>
            </a:r>
          </a:p>
          <a:p>
            <a:r>
              <a:rPr lang="en-GB" dirty="0"/>
              <a:t>Technically cannot own property (but may have a </a:t>
            </a:r>
            <a:r>
              <a:rPr lang="en-GB" i="1" dirty="0"/>
              <a:t>peculium</a:t>
            </a:r>
            <a:r>
              <a:rPr lang="en-GB" dirty="0"/>
              <a:t>). </a:t>
            </a:r>
          </a:p>
          <a:p>
            <a:endParaRPr lang="en-GB" sz="22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C185C64-5E1C-4C08-8652-CDE1AECC0FF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01" r="1064" b="2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8568852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2C8570-2AD8-470C-AEA0-248944C4D8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8950" y="253999"/>
            <a:ext cx="5251316" cy="854075"/>
          </a:xfrm>
        </p:spPr>
        <p:txBody>
          <a:bodyPr>
            <a:normAutofit/>
          </a:bodyPr>
          <a:lstStyle/>
          <a:p>
            <a:r>
              <a:rPr lang="en-GB" b="1" dirty="0"/>
              <a:t>Numbers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C4F950-A6BA-42BA-9C0E-FD4A72F489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1691" y="1108074"/>
            <a:ext cx="6481144" cy="1884752"/>
          </a:xfrm>
        </p:spPr>
        <p:txBody>
          <a:bodyPr>
            <a:normAutofit/>
          </a:bodyPr>
          <a:lstStyle/>
          <a:p>
            <a:r>
              <a:rPr lang="en-GB" sz="3000" dirty="0"/>
              <a:t>No definitive statistics – modern scholarly estimates vary from 10-20%.</a:t>
            </a:r>
          </a:p>
          <a:p>
            <a:pPr lvl="1"/>
            <a:r>
              <a:rPr lang="en-GB" sz="2800" dirty="0"/>
              <a:t>Likely higher numbers in Athens and Roman Italy, less in other regions.</a:t>
            </a:r>
          </a:p>
          <a:p>
            <a:endParaRPr lang="en-GB" sz="2000" dirty="0"/>
          </a:p>
        </p:txBody>
      </p:sp>
      <p:pic>
        <p:nvPicPr>
          <p:cNvPr id="4" name="Picture 3" descr="A model of a house&#10;&#10;Description automatically generated with low confidence">
            <a:extLst>
              <a:ext uri="{FF2B5EF4-FFF2-40B4-BE49-F238E27FC236}">
                <a16:creationId xmlns:a16="http://schemas.microsoft.com/office/drawing/2014/main" id="{0D54E424-F71A-4AD1-86F6-7EC47A91E67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435" r="-3" b="364"/>
          <a:stretch/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2DB5CB1-0BC3-4374-83B0-C91D68866E82}"/>
              </a:ext>
            </a:extLst>
          </p:cNvPr>
          <p:cNvSpPr txBox="1"/>
          <p:nvPr/>
        </p:nvSpPr>
        <p:spPr>
          <a:xfrm>
            <a:off x="131691" y="2992826"/>
            <a:ext cx="6202848" cy="3785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/>
              <a:t>“Soon afterwards one of his own slaves murdered the city-prefect, </a:t>
            </a:r>
            <a:r>
              <a:rPr lang="en-GB" sz="2400" dirty="0" err="1"/>
              <a:t>Pedanius</a:t>
            </a:r>
            <a:r>
              <a:rPr lang="en-GB" sz="2400" dirty="0"/>
              <a:t> </a:t>
            </a:r>
            <a:r>
              <a:rPr lang="en-GB" sz="2400" dirty="0" err="1"/>
              <a:t>Secundus</a:t>
            </a:r>
            <a:r>
              <a:rPr lang="en-GB" sz="2400" dirty="0"/>
              <a:t>… </a:t>
            </a:r>
            <a:r>
              <a:rPr lang="en-GB" sz="2400" b="1" dirty="0"/>
              <a:t>Ancient custom </a:t>
            </a:r>
            <a:r>
              <a:rPr lang="en-GB" sz="2400" dirty="0"/>
              <a:t>required that the </a:t>
            </a:r>
            <a:r>
              <a:rPr lang="en-GB" sz="2400" b="1" dirty="0"/>
              <a:t>whole slave-establishment </a:t>
            </a:r>
            <a:r>
              <a:rPr lang="en-GB" sz="2400" dirty="0"/>
              <a:t>which had dwelt under the same roof should be dragged to </a:t>
            </a:r>
            <a:r>
              <a:rPr lang="en-GB" sz="2400" b="1" dirty="0"/>
              <a:t>execution</a:t>
            </a:r>
            <a:r>
              <a:rPr lang="en-GB" sz="2400" dirty="0"/>
              <a:t>, when a sudden gathering of the populace, which was for saving </a:t>
            </a:r>
            <a:r>
              <a:rPr lang="en-GB" sz="2400" b="1" dirty="0"/>
              <a:t>so many innocent lives</a:t>
            </a:r>
            <a:r>
              <a:rPr lang="en-GB" sz="2400" dirty="0"/>
              <a:t>, brought matters to actual insurrection… Still, the party which voted for their execution prevailed.” – </a:t>
            </a:r>
            <a:r>
              <a:rPr lang="en-GB" sz="2400" b="1" dirty="0"/>
              <a:t>Tacitus </a:t>
            </a:r>
            <a:r>
              <a:rPr lang="en-GB" sz="2400" b="1" i="1" dirty="0"/>
              <a:t>Annals</a:t>
            </a:r>
            <a:r>
              <a:rPr lang="en-GB" sz="2400" b="1" dirty="0"/>
              <a:t> 14.42</a:t>
            </a:r>
            <a:r>
              <a:rPr lang="en-GB" sz="2400" dirty="0"/>
              <a:t> (400 slaves executed – AD 61)</a:t>
            </a:r>
          </a:p>
        </p:txBody>
      </p:sp>
    </p:spTree>
    <p:extLst>
      <p:ext uri="{BB962C8B-B14F-4D97-AF65-F5344CB8AC3E}">
        <p14:creationId xmlns:p14="http://schemas.microsoft.com/office/powerpoint/2010/main" val="16875153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2FA167-F0B8-496C-B532-89E04B7D6A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6948" y="313076"/>
            <a:ext cx="4736358" cy="2120635"/>
          </a:xfrm>
        </p:spPr>
        <p:txBody>
          <a:bodyPr>
            <a:normAutofit/>
          </a:bodyPr>
          <a:lstStyle/>
          <a:p>
            <a:r>
              <a:rPr lang="en-GB" sz="4800" b="1" dirty="0"/>
              <a:t>Means of acquiring slaves?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3514B73A-BEF4-72D2-8480-3CBE272F83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1615" y="2403688"/>
            <a:ext cx="6452735" cy="3181684"/>
          </a:xfrm>
        </p:spPr>
        <p:txBody>
          <a:bodyPr anchor="t">
            <a:noAutofit/>
          </a:bodyPr>
          <a:lstStyle/>
          <a:p>
            <a:pPr defTabSz="914400"/>
            <a:r>
              <a:rPr lang="en-GB" sz="3600" dirty="0"/>
              <a:t>Warfare</a:t>
            </a:r>
          </a:p>
          <a:p>
            <a:pPr defTabSz="914400"/>
            <a:r>
              <a:rPr lang="en-GB" sz="3600" dirty="0"/>
              <a:t>Piracy and kidnapping </a:t>
            </a:r>
          </a:p>
          <a:p>
            <a:pPr defTabSz="914400"/>
            <a:r>
              <a:rPr lang="en-GB" sz="3600" dirty="0"/>
              <a:t>House-born slaves</a:t>
            </a:r>
          </a:p>
          <a:p>
            <a:pPr defTabSz="914400"/>
            <a:r>
              <a:rPr lang="en-GB" sz="3600" dirty="0"/>
              <a:t>Foundlings</a:t>
            </a:r>
          </a:p>
          <a:p>
            <a:r>
              <a:rPr lang="en-GB" sz="3600"/>
              <a:t>Trade/Importation (secondary step in process of enslavement)</a:t>
            </a:r>
          </a:p>
          <a:p>
            <a:pPr defTabSz="914400"/>
            <a:endParaRPr lang="en-GB" sz="3600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A86541C6-61B1-4DAA-B57A-EAF3F24F04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933310" y="1"/>
            <a:ext cx="6488456" cy="3036711"/>
          </a:xfrm>
          <a:custGeom>
            <a:avLst/>
            <a:gdLst>
              <a:gd name="connsiteX0" fmla="*/ 0 w 6488456"/>
              <a:gd name="connsiteY0" fmla="*/ 0 h 3036711"/>
              <a:gd name="connsiteX1" fmla="*/ 6488456 w 6488456"/>
              <a:gd name="connsiteY1" fmla="*/ 0 h 3036711"/>
              <a:gd name="connsiteX2" fmla="*/ 6482686 w 6488456"/>
              <a:gd name="connsiteY2" fmla="*/ 114279 h 3036711"/>
              <a:gd name="connsiteX3" fmla="*/ 3244228 w 6488456"/>
              <a:gd name="connsiteY3" fmla="*/ 3036711 h 3036711"/>
              <a:gd name="connsiteX4" fmla="*/ 5771 w 6488456"/>
              <a:gd name="connsiteY4" fmla="*/ 114279 h 30367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488456" h="3036711">
                <a:moveTo>
                  <a:pt x="0" y="0"/>
                </a:moveTo>
                <a:lnTo>
                  <a:pt x="6488456" y="0"/>
                </a:lnTo>
                <a:lnTo>
                  <a:pt x="6482686" y="114279"/>
                </a:lnTo>
                <a:cubicBezTo>
                  <a:pt x="6315984" y="1755766"/>
                  <a:pt x="4929697" y="3036711"/>
                  <a:pt x="3244228" y="3036711"/>
                </a:cubicBezTo>
                <a:cubicBezTo>
                  <a:pt x="1558760" y="3036711"/>
                  <a:pt x="172473" y="1755766"/>
                  <a:pt x="5771" y="114279"/>
                </a:cubicBez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C7C38FE2-17C8-44FF-97A2-6E1B681DC62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4951" b="14951"/>
          <a:stretch/>
        </p:blipFill>
        <p:spPr>
          <a:xfrm>
            <a:off x="5142944" y="3"/>
            <a:ext cx="6069184" cy="2839783"/>
          </a:xfrm>
          <a:custGeom>
            <a:avLst/>
            <a:gdLst/>
            <a:ahLst/>
            <a:cxnLst/>
            <a:rect l="l" t="t" r="r" b="b"/>
            <a:pathLst>
              <a:path w="6069184" h="2839783">
                <a:moveTo>
                  <a:pt x="0" y="0"/>
                </a:moveTo>
                <a:lnTo>
                  <a:pt x="6069184" y="0"/>
                </a:lnTo>
                <a:lnTo>
                  <a:pt x="6063823" y="106160"/>
                </a:lnTo>
                <a:cubicBezTo>
                  <a:pt x="5907891" y="1641596"/>
                  <a:pt x="4611168" y="2839783"/>
                  <a:pt x="3034592" y="2839783"/>
                </a:cubicBezTo>
                <a:cubicBezTo>
                  <a:pt x="1458016" y="2839783"/>
                  <a:pt x="161292" y="1641596"/>
                  <a:pt x="5360" y="106160"/>
                </a:cubicBezTo>
                <a:close/>
              </a:path>
            </a:pathLst>
          </a:custGeom>
        </p:spPr>
      </p:pic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71750011-2006-46BB-AFDE-C6E4617523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993989" y="2900758"/>
            <a:ext cx="5198011" cy="3957242"/>
          </a:xfrm>
          <a:custGeom>
            <a:avLst/>
            <a:gdLst>
              <a:gd name="connsiteX0" fmla="*/ 1942747 w 5198011"/>
              <a:gd name="connsiteY0" fmla="*/ 0 h 3957242"/>
              <a:gd name="connsiteX1" fmla="*/ 5198011 w 5198011"/>
              <a:gd name="connsiteY1" fmla="*/ 3255264 h 3957242"/>
              <a:gd name="connsiteX2" fmla="*/ 5131876 w 5198011"/>
              <a:gd name="connsiteY2" fmla="*/ 3911314 h 3957242"/>
              <a:gd name="connsiteX3" fmla="*/ 5120066 w 5198011"/>
              <a:gd name="connsiteY3" fmla="*/ 3957242 h 3957242"/>
              <a:gd name="connsiteX4" fmla="*/ 0 w 5198011"/>
              <a:gd name="connsiteY4" fmla="*/ 3957242 h 3957242"/>
              <a:gd name="connsiteX5" fmla="*/ 0 w 5198011"/>
              <a:gd name="connsiteY5" fmla="*/ 647700 h 3957242"/>
              <a:gd name="connsiteX6" fmla="*/ 122698 w 5198011"/>
              <a:gd name="connsiteY6" fmla="*/ 555948 h 3957242"/>
              <a:gd name="connsiteX7" fmla="*/ 1942747 w 5198011"/>
              <a:gd name="connsiteY7" fmla="*/ 0 h 39572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198011" h="3957242">
                <a:moveTo>
                  <a:pt x="1942747" y="0"/>
                </a:moveTo>
                <a:cubicBezTo>
                  <a:pt x="3740580" y="0"/>
                  <a:pt x="5198011" y="1457431"/>
                  <a:pt x="5198011" y="3255264"/>
                </a:cubicBezTo>
                <a:cubicBezTo>
                  <a:pt x="5198011" y="3479993"/>
                  <a:pt x="5175239" y="3699404"/>
                  <a:pt x="5131876" y="3911314"/>
                </a:cubicBezTo>
                <a:lnTo>
                  <a:pt x="5120066" y="3957242"/>
                </a:lnTo>
                <a:lnTo>
                  <a:pt x="0" y="3957242"/>
                </a:lnTo>
                <a:lnTo>
                  <a:pt x="0" y="647700"/>
                </a:lnTo>
                <a:lnTo>
                  <a:pt x="122698" y="555948"/>
                </a:lnTo>
                <a:cubicBezTo>
                  <a:pt x="642241" y="204951"/>
                  <a:pt x="1268560" y="0"/>
                  <a:pt x="1942747" y="0"/>
                </a:cubicBez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1633B33-3C2D-4192-8B4D-CF4E24E519C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6052" t="-1" r="87" b="4"/>
          <a:stretch/>
        </p:blipFill>
        <p:spPr>
          <a:xfrm>
            <a:off x="7272997" y="2957459"/>
            <a:ext cx="4919005" cy="3900539"/>
          </a:xfrm>
          <a:custGeom>
            <a:avLst/>
            <a:gdLst/>
            <a:ahLst/>
            <a:cxnLst/>
            <a:rect l="l" t="t" r="r" b="b"/>
            <a:pathLst>
              <a:path w="5001415" h="3733214">
                <a:moveTo>
                  <a:pt x="3044952" y="0"/>
                </a:moveTo>
                <a:cubicBezTo>
                  <a:pt x="3780687" y="0"/>
                  <a:pt x="4455477" y="260939"/>
                  <a:pt x="4981824" y="695319"/>
                </a:cubicBezTo>
                <a:lnTo>
                  <a:pt x="5001415" y="713124"/>
                </a:lnTo>
                <a:lnTo>
                  <a:pt x="5001415" y="3733214"/>
                </a:lnTo>
                <a:lnTo>
                  <a:pt x="81043" y="3733214"/>
                </a:lnTo>
                <a:lnTo>
                  <a:pt x="61862" y="3658617"/>
                </a:lnTo>
                <a:cubicBezTo>
                  <a:pt x="21301" y="3460397"/>
                  <a:pt x="0" y="3255162"/>
                  <a:pt x="0" y="3044952"/>
                </a:cubicBezTo>
                <a:cubicBezTo>
                  <a:pt x="0" y="1363271"/>
                  <a:pt x="1363271" y="0"/>
                  <a:pt x="3044952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71236306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6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8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6" y="321732"/>
            <a:ext cx="7058307" cy="196426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49CECA-0435-4694-B59E-D45B26EAF8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256" y="516804"/>
            <a:ext cx="6594189" cy="1625210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Origins</a:t>
            </a:r>
          </a:p>
        </p:txBody>
      </p:sp>
      <p:sp>
        <p:nvSpPr>
          <p:cNvPr id="15" name="Rectangle 10">
            <a:extLst>
              <a:ext uri="{FF2B5EF4-FFF2-40B4-BE49-F238E27FC236}">
                <a16:creationId xmlns:a16="http://schemas.microsoft.com/office/drawing/2014/main" id="{36D30126-6314-4A93-B27E-5C66CF7819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9184" y="2432305"/>
            <a:ext cx="7056669" cy="4102852"/>
          </a:xfrm>
          <a:prstGeom prst="rect">
            <a:avLst/>
          </a:prstGeom>
          <a:solidFill>
            <a:srgbClr val="7F7F7F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Map&#10;&#10;Description automatically generated">
            <a:extLst>
              <a:ext uri="{FF2B5EF4-FFF2-40B4-BE49-F238E27FC236}">
                <a16:creationId xmlns:a16="http://schemas.microsoft.com/office/drawing/2014/main" id="{87D15461-1C20-4B9F-B22C-1AB48B055D5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744" y="3028426"/>
            <a:ext cx="6579910" cy="2910609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5" y="321732"/>
            <a:ext cx="4335613" cy="6214534"/>
          </a:xfrm>
          <a:prstGeom prst="rect">
            <a:avLst/>
          </a:pr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6C4250-BD8A-47C6-8BFE-B361FB2D79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4655" y="321731"/>
            <a:ext cx="4328161" cy="6213425"/>
          </a:xfrm>
        </p:spPr>
        <p:txBody>
          <a:bodyPr anchor="ctr">
            <a:normAutofit fontScale="92500"/>
          </a:bodyPr>
          <a:lstStyle/>
          <a:p>
            <a:r>
              <a:rPr lang="en-GB" sz="2600" dirty="0">
                <a:solidFill>
                  <a:srgbClr val="FFFFFF"/>
                </a:solidFill>
              </a:rPr>
              <a:t>Varied origins in wider Mediterranean (and beyond). </a:t>
            </a:r>
          </a:p>
          <a:p>
            <a:endParaRPr lang="en-GB" sz="600" dirty="0">
              <a:solidFill>
                <a:srgbClr val="FFFFFF"/>
              </a:solidFill>
            </a:endParaRPr>
          </a:p>
          <a:p>
            <a:r>
              <a:rPr lang="en-GB" sz="2600" dirty="0">
                <a:solidFill>
                  <a:srgbClr val="FFFFFF"/>
                </a:solidFill>
              </a:rPr>
              <a:t>Requirement, when selling slaves, to declare their </a:t>
            </a:r>
            <a:r>
              <a:rPr lang="en-GB" sz="2600" i="1" dirty="0" err="1">
                <a:solidFill>
                  <a:srgbClr val="FFFFFF"/>
                </a:solidFill>
              </a:rPr>
              <a:t>nātiō</a:t>
            </a:r>
            <a:r>
              <a:rPr lang="en-GB" sz="2600" i="1" dirty="0">
                <a:solidFill>
                  <a:srgbClr val="FFFFFF"/>
                </a:solidFill>
              </a:rPr>
              <a:t> </a:t>
            </a:r>
            <a:r>
              <a:rPr lang="en-GB" sz="2600" dirty="0">
                <a:solidFill>
                  <a:srgbClr val="FFFFFF"/>
                </a:solidFill>
              </a:rPr>
              <a:t>– </a:t>
            </a:r>
            <a:r>
              <a:rPr lang="en-GB" sz="2600" b="1" i="1" dirty="0">
                <a:solidFill>
                  <a:srgbClr val="FFFFFF"/>
                </a:solidFill>
              </a:rPr>
              <a:t>Digest</a:t>
            </a:r>
            <a:r>
              <a:rPr lang="en-GB" sz="2600" dirty="0">
                <a:solidFill>
                  <a:srgbClr val="FFFFFF"/>
                </a:solidFill>
              </a:rPr>
              <a:t> (Ulpian) – 21.1.31.21.</a:t>
            </a:r>
          </a:p>
          <a:p>
            <a:pPr lvl="1"/>
            <a:r>
              <a:rPr lang="en-GB" sz="2600" dirty="0">
                <a:solidFill>
                  <a:srgbClr val="FFFFFF"/>
                </a:solidFill>
              </a:rPr>
              <a:t>Joke about Roman matron </a:t>
            </a:r>
            <a:r>
              <a:rPr lang="en-GB" sz="2600" dirty="0" err="1">
                <a:solidFill>
                  <a:srgbClr val="FFFFFF"/>
                </a:solidFill>
              </a:rPr>
              <a:t>Caelia</a:t>
            </a:r>
            <a:r>
              <a:rPr lang="en-GB" sz="2600" dirty="0">
                <a:solidFill>
                  <a:srgbClr val="FFFFFF"/>
                </a:solidFill>
              </a:rPr>
              <a:t> –  </a:t>
            </a:r>
            <a:r>
              <a:rPr lang="en-GB" sz="2600" b="1" dirty="0">
                <a:solidFill>
                  <a:srgbClr val="FFFFFF"/>
                </a:solidFill>
              </a:rPr>
              <a:t>Martial </a:t>
            </a:r>
            <a:r>
              <a:rPr lang="en-GB" sz="2600" b="1" i="1" dirty="0">
                <a:solidFill>
                  <a:srgbClr val="FFFFFF"/>
                </a:solidFill>
              </a:rPr>
              <a:t>Ep. </a:t>
            </a:r>
            <a:r>
              <a:rPr lang="en-GB" sz="2600" b="1" dirty="0">
                <a:solidFill>
                  <a:srgbClr val="FFFFFF"/>
                </a:solidFill>
              </a:rPr>
              <a:t>7.30</a:t>
            </a:r>
            <a:r>
              <a:rPr lang="en-GB" sz="2600" dirty="0">
                <a:solidFill>
                  <a:srgbClr val="FFFFFF"/>
                </a:solidFill>
              </a:rPr>
              <a:t>.</a:t>
            </a:r>
          </a:p>
          <a:p>
            <a:pPr marL="0" indent="0">
              <a:buNone/>
            </a:pPr>
            <a:endParaRPr lang="en-GB" sz="500" dirty="0">
              <a:solidFill>
                <a:srgbClr val="FFFFFF"/>
              </a:solidFill>
            </a:endParaRPr>
          </a:p>
          <a:p>
            <a:pPr marL="0" indent="0">
              <a:buNone/>
            </a:pPr>
            <a:r>
              <a:rPr lang="en-GB" sz="2400" dirty="0">
                <a:solidFill>
                  <a:srgbClr val="FFFFFF"/>
                </a:solidFill>
              </a:rPr>
              <a:t>“…there is another market-town called </a:t>
            </a:r>
            <a:r>
              <a:rPr lang="en-GB" sz="2400" b="1" dirty="0" err="1">
                <a:solidFill>
                  <a:srgbClr val="FFFFFF"/>
                </a:solidFill>
              </a:rPr>
              <a:t>Opone</a:t>
            </a:r>
            <a:r>
              <a:rPr lang="en-GB" sz="2400" dirty="0">
                <a:solidFill>
                  <a:srgbClr val="FFFFFF"/>
                </a:solidFill>
              </a:rPr>
              <a:t>… and in it the greatest quantity of cinnamon is produced… and slaves of the better sort, which are brought to Egypt in increasing numbers; and a great quantity of tortoise-shell, better than that found elsewhere. – </a:t>
            </a:r>
            <a:r>
              <a:rPr lang="en-GB" sz="2400" b="1" i="1" dirty="0">
                <a:solidFill>
                  <a:srgbClr val="FFFFFF"/>
                </a:solidFill>
              </a:rPr>
              <a:t>Periplus Maris Erythraei </a:t>
            </a:r>
            <a:r>
              <a:rPr lang="en-GB" sz="2400" b="1" dirty="0">
                <a:solidFill>
                  <a:srgbClr val="FFFFFF"/>
                </a:solidFill>
              </a:rPr>
              <a:t>13</a:t>
            </a:r>
            <a:r>
              <a:rPr lang="en-GB" sz="2400" dirty="0">
                <a:solidFill>
                  <a:srgbClr val="FFFFFF"/>
                </a:solidFill>
              </a:rPr>
              <a:t>.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12708CA4-8667-48CD-B1EC-CEEC8960E4E5}"/>
              </a:ext>
            </a:extLst>
          </p:cNvPr>
          <p:cNvSpPr/>
          <p:nvPr/>
        </p:nvSpPr>
        <p:spPr>
          <a:xfrm>
            <a:off x="2950884" y="5631259"/>
            <a:ext cx="232011" cy="289160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3FEC86D-1A9E-4134-A139-1BDF60C1059B}"/>
              </a:ext>
            </a:extLst>
          </p:cNvPr>
          <p:cNvSpPr txBox="1"/>
          <p:nvPr/>
        </p:nvSpPr>
        <p:spPr>
          <a:xfrm>
            <a:off x="808185" y="5631258"/>
            <a:ext cx="2138319" cy="307777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1400" dirty="0"/>
              <a:t>Rough location of </a:t>
            </a:r>
            <a:r>
              <a:rPr lang="en-GB" sz="1400" dirty="0" err="1"/>
              <a:t>Opone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02361141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9F1FFA9-D672-408C-9220-ADEEC6ABD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2E5680-DCD3-4D1A-AB34-AEBE778C0B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5592417" cy="2303201"/>
          </a:xfrm>
        </p:spPr>
        <p:txBody>
          <a:bodyPr>
            <a:normAutofit/>
          </a:bodyPr>
          <a:lstStyle/>
          <a:p>
            <a:r>
              <a:rPr lang="en-GB" b="1" dirty="0"/>
              <a:t>Forms of Exploitation (1)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50BE93-1395-4715-8C8D-9BAE883F1D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5490" y="1630017"/>
            <a:ext cx="4773831" cy="49828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b="1" dirty="0"/>
              <a:t>Mines and quarries</a:t>
            </a:r>
          </a:p>
          <a:p>
            <a:r>
              <a:rPr lang="en-GB" sz="3200" dirty="0"/>
              <a:t>Why do you think slave labour in mines or quarries might have been quite common?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DADE288-B594-49A9-84B8-82751181F4B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867" r="-1" b="23583"/>
          <a:stretch/>
        </p:blipFill>
        <p:spPr>
          <a:xfrm>
            <a:off x="4904316" y="-4"/>
            <a:ext cx="7287684" cy="3694372"/>
          </a:xfrm>
          <a:custGeom>
            <a:avLst/>
            <a:gdLst/>
            <a:ahLst/>
            <a:cxnLst/>
            <a:rect l="l" t="t" r="r" b="b"/>
            <a:pathLst>
              <a:path w="7287684" h="3694372">
                <a:moveTo>
                  <a:pt x="1047969" y="0"/>
                </a:moveTo>
                <a:lnTo>
                  <a:pt x="7287684" y="0"/>
                </a:lnTo>
                <a:lnTo>
                  <a:pt x="7287684" y="814388"/>
                </a:lnTo>
                <a:lnTo>
                  <a:pt x="7287684" y="3694372"/>
                </a:lnTo>
                <a:lnTo>
                  <a:pt x="471411" y="3694372"/>
                </a:lnTo>
                <a:lnTo>
                  <a:pt x="470992" y="3686621"/>
                </a:lnTo>
                <a:cubicBezTo>
                  <a:pt x="458999" y="3642419"/>
                  <a:pt x="427907" y="3602236"/>
                  <a:pt x="376383" y="3554015"/>
                </a:cubicBezTo>
                <a:cubicBezTo>
                  <a:pt x="315976" y="3500438"/>
                  <a:pt x="255568" y="3454003"/>
                  <a:pt x="170288" y="3407569"/>
                </a:cubicBezTo>
                <a:cubicBezTo>
                  <a:pt x="365723" y="3382565"/>
                  <a:pt x="163181" y="3296841"/>
                  <a:pt x="230695" y="3243263"/>
                </a:cubicBezTo>
                <a:cubicBezTo>
                  <a:pt x="369276" y="3221831"/>
                  <a:pt x="479431" y="3393282"/>
                  <a:pt x="667759" y="3343275"/>
                </a:cubicBezTo>
                <a:cubicBezTo>
                  <a:pt x="440344" y="3196828"/>
                  <a:pt x="184501" y="3150393"/>
                  <a:pt x="17493" y="2953940"/>
                </a:cubicBezTo>
                <a:cubicBezTo>
                  <a:pt x="56580" y="2911078"/>
                  <a:pt x="95667" y="2953940"/>
                  <a:pt x="127647" y="2936081"/>
                </a:cubicBezTo>
                <a:cubicBezTo>
                  <a:pt x="127647" y="2925365"/>
                  <a:pt x="500751" y="2993232"/>
                  <a:pt x="522071" y="2714625"/>
                </a:cubicBezTo>
                <a:cubicBezTo>
                  <a:pt x="529178" y="2714625"/>
                  <a:pt x="536285" y="2714625"/>
                  <a:pt x="543391" y="2703909"/>
                </a:cubicBezTo>
                <a:cubicBezTo>
                  <a:pt x="582478" y="2664619"/>
                  <a:pt x="546945" y="2571750"/>
                  <a:pt x="610905" y="2564606"/>
                </a:cubicBezTo>
                <a:cubicBezTo>
                  <a:pt x="681973" y="2557462"/>
                  <a:pt x="749487" y="2525315"/>
                  <a:pt x="824107" y="2543175"/>
                </a:cubicBezTo>
                <a:cubicBezTo>
                  <a:pt x="880961" y="2557462"/>
                  <a:pt x="941368" y="2575322"/>
                  <a:pt x="1001776" y="2575322"/>
                </a:cubicBezTo>
                <a:cubicBezTo>
                  <a:pt x="1065736" y="2575322"/>
                  <a:pt x="1154570" y="2696766"/>
                  <a:pt x="1193658" y="2536031"/>
                </a:cubicBezTo>
                <a:cubicBezTo>
                  <a:pt x="1193658" y="2528888"/>
                  <a:pt x="1303812" y="2546747"/>
                  <a:pt x="1364219" y="2553891"/>
                </a:cubicBezTo>
                <a:cubicBezTo>
                  <a:pt x="1413966" y="2561035"/>
                  <a:pt x="1474374" y="2593181"/>
                  <a:pt x="1509907" y="2528888"/>
                </a:cubicBezTo>
                <a:cubicBezTo>
                  <a:pt x="1527674" y="2489596"/>
                  <a:pt x="1442393" y="2418159"/>
                  <a:pt x="1367772" y="2411015"/>
                </a:cubicBezTo>
                <a:cubicBezTo>
                  <a:pt x="1300259" y="2403872"/>
                  <a:pt x="1232745" y="2396728"/>
                  <a:pt x="1168784" y="2411015"/>
                </a:cubicBezTo>
                <a:cubicBezTo>
                  <a:pt x="1090610" y="2428875"/>
                  <a:pt x="1047969" y="2400300"/>
                  <a:pt x="1026649" y="2336007"/>
                </a:cubicBezTo>
                <a:cubicBezTo>
                  <a:pt x="1001776" y="2268141"/>
                  <a:pt x="955582" y="2232422"/>
                  <a:pt x="891621" y="2200275"/>
                </a:cubicBezTo>
                <a:cubicBezTo>
                  <a:pt x="735273" y="2121694"/>
                  <a:pt x="586032" y="2028825"/>
                  <a:pt x="415470" y="1982390"/>
                </a:cubicBezTo>
                <a:cubicBezTo>
                  <a:pt x="383490" y="1975246"/>
                  <a:pt x="344403" y="1960959"/>
                  <a:pt x="330189" y="1900238"/>
                </a:cubicBezTo>
                <a:cubicBezTo>
                  <a:pt x="792127" y="1993106"/>
                  <a:pt x="1211424" y="2232422"/>
                  <a:pt x="1687576" y="2218135"/>
                </a:cubicBezTo>
                <a:cubicBezTo>
                  <a:pt x="1559654" y="2143125"/>
                  <a:pt x="1406860" y="2139554"/>
                  <a:pt x="1268278" y="2085975"/>
                </a:cubicBezTo>
                <a:cubicBezTo>
                  <a:pt x="1367772" y="2046685"/>
                  <a:pt x="1460160" y="2089547"/>
                  <a:pt x="1552548" y="2110978"/>
                </a:cubicBezTo>
                <a:cubicBezTo>
                  <a:pt x="1630722" y="2128837"/>
                  <a:pt x="1701789" y="2132410"/>
                  <a:pt x="1708896" y="2021681"/>
                </a:cubicBezTo>
                <a:cubicBezTo>
                  <a:pt x="1708896" y="2010965"/>
                  <a:pt x="1708896" y="2003821"/>
                  <a:pt x="1708896" y="1993106"/>
                </a:cubicBezTo>
                <a:cubicBezTo>
                  <a:pt x="1680469" y="1946672"/>
                  <a:pt x="1641382" y="1925240"/>
                  <a:pt x="1591635" y="1910953"/>
                </a:cubicBezTo>
                <a:cubicBezTo>
                  <a:pt x="1563208" y="1903809"/>
                  <a:pt x="1524121" y="1889522"/>
                  <a:pt x="1524121" y="1857375"/>
                </a:cubicBezTo>
                <a:cubicBezTo>
                  <a:pt x="1527674" y="1735931"/>
                  <a:pt x="1431733" y="1700212"/>
                  <a:pt x="1339346" y="1664493"/>
                </a:cubicBezTo>
                <a:cubicBezTo>
                  <a:pt x="1389093" y="1603772"/>
                  <a:pt x="1431733" y="1646635"/>
                  <a:pt x="1470820" y="1643062"/>
                </a:cubicBezTo>
                <a:cubicBezTo>
                  <a:pt x="1495694" y="1639491"/>
                  <a:pt x="1520567" y="1635919"/>
                  <a:pt x="1520567" y="1603772"/>
                </a:cubicBezTo>
                <a:cubicBezTo>
                  <a:pt x="1520567" y="1578769"/>
                  <a:pt x="1509907" y="1546622"/>
                  <a:pt x="1485034" y="1546622"/>
                </a:cubicBezTo>
                <a:cubicBezTo>
                  <a:pt x="1328686" y="1543050"/>
                  <a:pt x="1239851" y="1371600"/>
                  <a:pt x="1076396" y="1371600"/>
                </a:cubicBezTo>
                <a:cubicBezTo>
                  <a:pt x="976902" y="1371600"/>
                  <a:pt x="1126144" y="1275159"/>
                  <a:pt x="1044416" y="1235869"/>
                </a:cubicBezTo>
                <a:cubicBezTo>
                  <a:pt x="1026649" y="1225153"/>
                  <a:pt x="1094163" y="1210866"/>
                  <a:pt x="1122590" y="1214437"/>
                </a:cubicBezTo>
                <a:cubicBezTo>
                  <a:pt x="1151017" y="1218009"/>
                  <a:pt x="1175891" y="1243013"/>
                  <a:pt x="1211424" y="1225153"/>
                </a:cubicBezTo>
                <a:cubicBezTo>
                  <a:pt x="1229191" y="1160860"/>
                  <a:pt x="1182997" y="1135856"/>
                  <a:pt x="1140357" y="1117997"/>
                </a:cubicBezTo>
                <a:cubicBezTo>
                  <a:pt x="1047969" y="1075135"/>
                  <a:pt x="955582" y="1025129"/>
                  <a:pt x="852534" y="1010841"/>
                </a:cubicBezTo>
                <a:cubicBezTo>
                  <a:pt x="817001" y="1007269"/>
                  <a:pt x="795680" y="989409"/>
                  <a:pt x="799234" y="953690"/>
                </a:cubicBezTo>
                <a:cubicBezTo>
                  <a:pt x="806340" y="907256"/>
                  <a:pt x="841874" y="921544"/>
                  <a:pt x="870301" y="925115"/>
                </a:cubicBezTo>
                <a:cubicBezTo>
                  <a:pt x="888068" y="928688"/>
                  <a:pt x="905835" y="939403"/>
                  <a:pt x="923602" y="914400"/>
                </a:cubicBezTo>
                <a:cubicBezTo>
                  <a:pt x="611794" y="724198"/>
                  <a:pt x="409919" y="684684"/>
                  <a:pt x="132090" y="589415"/>
                </a:cubicBezTo>
                <a:lnTo>
                  <a:pt x="31922" y="552917"/>
                </a:lnTo>
                <a:lnTo>
                  <a:pt x="26859" y="541335"/>
                </a:lnTo>
                <a:cubicBezTo>
                  <a:pt x="20137" y="534929"/>
                  <a:pt x="8953" y="532232"/>
                  <a:pt x="0" y="527681"/>
                </a:cubicBezTo>
                <a:cubicBezTo>
                  <a:pt x="5969" y="516305"/>
                  <a:pt x="7617" y="502963"/>
                  <a:pt x="17905" y="493550"/>
                </a:cubicBezTo>
                <a:cubicBezTo>
                  <a:pt x="23947" y="488022"/>
                  <a:pt x="35344" y="487159"/>
                  <a:pt x="44763" y="486724"/>
                </a:cubicBezTo>
                <a:lnTo>
                  <a:pt x="165722" y="483650"/>
                </a:lnTo>
                <a:lnTo>
                  <a:pt x="193385" y="498723"/>
                </a:lnTo>
                <a:cubicBezTo>
                  <a:pt x="210263" y="511671"/>
                  <a:pt x="227142" y="525066"/>
                  <a:pt x="315976" y="535781"/>
                </a:cubicBezTo>
                <a:cubicBezTo>
                  <a:pt x="401257" y="546497"/>
                  <a:pt x="479431" y="582216"/>
                  <a:pt x="575372" y="525066"/>
                </a:cubicBezTo>
                <a:cubicBezTo>
                  <a:pt x="639332" y="485775"/>
                  <a:pt x="742380" y="528637"/>
                  <a:pt x="820554" y="560785"/>
                </a:cubicBezTo>
                <a:cubicBezTo>
                  <a:pt x="884515" y="589360"/>
                  <a:pt x="948475" y="596503"/>
                  <a:pt x="1033756" y="560785"/>
                </a:cubicBezTo>
                <a:cubicBezTo>
                  <a:pt x="955582" y="539354"/>
                  <a:pt x="895175" y="521494"/>
                  <a:pt x="834767" y="507206"/>
                </a:cubicBezTo>
                <a:cubicBezTo>
                  <a:pt x="785020" y="496491"/>
                  <a:pt x="756593" y="471488"/>
                  <a:pt x="760147" y="417909"/>
                </a:cubicBezTo>
                <a:cubicBezTo>
                  <a:pt x="760147" y="389334"/>
                  <a:pt x="749487" y="350044"/>
                  <a:pt x="785020" y="335757"/>
                </a:cubicBezTo>
                <a:cubicBezTo>
                  <a:pt x="813447" y="321469"/>
                  <a:pt x="852534" y="335757"/>
                  <a:pt x="866748" y="360759"/>
                </a:cubicBezTo>
                <a:cubicBezTo>
                  <a:pt x="884515" y="407194"/>
                  <a:pt x="902281" y="450056"/>
                  <a:pt x="962689" y="453629"/>
                </a:cubicBezTo>
                <a:cubicBezTo>
                  <a:pt x="1044416" y="460771"/>
                  <a:pt x="998222" y="432197"/>
                  <a:pt x="984009" y="396478"/>
                </a:cubicBezTo>
                <a:cubicBezTo>
                  <a:pt x="969795" y="357188"/>
                  <a:pt x="1012436" y="346472"/>
                  <a:pt x="1040863" y="353615"/>
                </a:cubicBezTo>
                <a:cubicBezTo>
                  <a:pt x="1147464" y="385763"/>
                  <a:pt x="1257618" y="328613"/>
                  <a:pt x="1367772" y="375047"/>
                </a:cubicBezTo>
                <a:cubicBezTo>
                  <a:pt x="1339346" y="260747"/>
                  <a:pt x="1278938" y="210741"/>
                  <a:pt x="1151017" y="192881"/>
                </a:cubicBezTo>
                <a:cubicBezTo>
                  <a:pt x="1104823" y="189310"/>
                  <a:pt x="1055076" y="196453"/>
                  <a:pt x="1012436" y="164306"/>
                </a:cubicBezTo>
                <a:cubicBezTo>
                  <a:pt x="987562" y="146447"/>
                  <a:pt x="962689" y="125016"/>
                  <a:pt x="980456" y="89297"/>
                </a:cubicBezTo>
                <a:cubicBezTo>
                  <a:pt x="991116" y="64294"/>
                  <a:pt x="1019542" y="64294"/>
                  <a:pt x="1044416" y="71437"/>
                </a:cubicBezTo>
                <a:cubicBezTo>
                  <a:pt x="1147464" y="110728"/>
                  <a:pt x="1257618" y="121444"/>
                  <a:pt x="1364219" y="135731"/>
                </a:cubicBezTo>
                <a:cubicBezTo>
                  <a:pt x="1381986" y="139303"/>
                  <a:pt x="1399753" y="146447"/>
                  <a:pt x="1417520" y="110728"/>
                </a:cubicBezTo>
                <a:cubicBezTo>
                  <a:pt x="1293152" y="78581"/>
                  <a:pt x="1172337" y="35719"/>
                  <a:pt x="1047969" y="0"/>
                </a:cubicBezTo>
                <a:close/>
              </a:path>
            </a:pathLst>
          </a:cu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3C050E5-466D-4346-AF66-C2951B36FEC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6688" b="18800"/>
          <a:stretch/>
        </p:blipFill>
        <p:spPr>
          <a:xfrm>
            <a:off x="4726728" y="3802961"/>
            <a:ext cx="7472381" cy="3055043"/>
          </a:xfrm>
          <a:custGeom>
            <a:avLst/>
            <a:gdLst/>
            <a:ahLst/>
            <a:cxnLst/>
            <a:rect l="l" t="t" r="r" b="b"/>
            <a:pathLst>
              <a:path w="7472381" h="3055043">
                <a:moveTo>
                  <a:pt x="638975" y="0"/>
                </a:moveTo>
                <a:lnTo>
                  <a:pt x="7472381" y="0"/>
                </a:lnTo>
                <a:lnTo>
                  <a:pt x="7472381" y="2579984"/>
                </a:lnTo>
                <a:lnTo>
                  <a:pt x="7472381" y="3055043"/>
                </a:lnTo>
                <a:lnTo>
                  <a:pt x="6992676" y="3055043"/>
                </a:lnTo>
                <a:lnTo>
                  <a:pt x="1946893" y="3055043"/>
                </a:lnTo>
                <a:cubicBezTo>
                  <a:pt x="1801205" y="2983605"/>
                  <a:pt x="1662624" y="2897880"/>
                  <a:pt x="1506276" y="2855018"/>
                </a:cubicBezTo>
                <a:cubicBezTo>
                  <a:pt x="1399675" y="2826443"/>
                  <a:pt x="1296627" y="2776437"/>
                  <a:pt x="1314394" y="2626417"/>
                </a:cubicBezTo>
                <a:cubicBezTo>
                  <a:pt x="1317947" y="2583555"/>
                  <a:pt x="1289520" y="2551409"/>
                  <a:pt x="1246880" y="2562124"/>
                </a:cubicBezTo>
                <a:cubicBezTo>
                  <a:pt x="1165153" y="2583555"/>
                  <a:pt x="1126065" y="2522833"/>
                  <a:pt x="1079872" y="2476399"/>
                </a:cubicBezTo>
                <a:cubicBezTo>
                  <a:pt x="998144" y="2394247"/>
                  <a:pt x="919970" y="2308520"/>
                  <a:pt x="788495" y="2294233"/>
                </a:cubicBezTo>
                <a:cubicBezTo>
                  <a:pt x="813369" y="2229939"/>
                  <a:pt x="856009" y="2237083"/>
                  <a:pt x="895097" y="2251371"/>
                </a:cubicBezTo>
                <a:cubicBezTo>
                  <a:pt x="998144" y="2287090"/>
                  <a:pt x="1101192" y="2326380"/>
                  <a:pt x="1204239" y="2362099"/>
                </a:cubicBezTo>
                <a:cubicBezTo>
                  <a:pt x="1271754" y="2383530"/>
                  <a:pt x="1339267" y="2415677"/>
                  <a:pt x="1428102" y="2390674"/>
                </a:cubicBezTo>
                <a:cubicBezTo>
                  <a:pt x="1349928" y="2262087"/>
                  <a:pt x="1218453" y="2237083"/>
                  <a:pt x="1111852" y="2197793"/>
                </a:cubicBezTo>
                <a:cubicBezTo>
                  <a:pt x="980377" y="2147787"/>
                  <a:pt x="902203" y="2054918"/>
                  <a:pt x="806262" y="1947762"/>
                </a:cubicBezTo>
                <a:cubicBezTo>
                  <a:pt x="902203" y="1919187"/>
                  <a:pt x="962610" y="1997768"/>
                  <a:pt x="1040785" y="1994196"/>
                </a:cubicBezTo>
                <a:cubicBezTo>
                  <a:pt x="1044338" y="1983480"/>
                  <a:pt x="1051445" y="1962049"/>
                  <a:pt x="1051445" y="1962049"/>
                </a:cubicBezTo>
                <a:cubicBezTo>
                  <a:pt x="923523" y="1904899"/>
                  <a:pt x="866670" y="1797743"/>
                  <a:pt x="845349" y="1665583"/>
                </a:cubicBezTo>
                <a:cubicBezTo>
                  <a:pt x="838243" y="1597718"/>
                  <a:pt x="792049" y="1576287"/>
                  <a:pt x="745855" y="1544140"/>
                </a:cubicBezTo>
                <a:cubicBezTo>
                  <a:pt x="589507" y="1433411"/>
                  <a:pt x="422499" y="1333399"/>
                  <a:pt x="291024" y="1183381"/>
                </a:cubicBezTo>
                <a:cubicBezTo>
                  <a:pt x="443819" y="1201239"/>
                  <a:pt x="564633" y="1301252"/>
                  <a:pt x="724535" y="1344115"/>
                </a:cubicBezTo>
                <a:cubicBezTo>
                  <a:pt x="596614" y="1179808"/>
                  <a:pt x="429605" y="1094083"/>
                  <a:pt x="276811" y="994071"/>
                </a:cubicBezTo>
                <a:cubicBezTo>
                  <a:pt x="205743" y="947637"/>
                  <a:pt x="141783" y="890486"/>
                  <a:pt x="60055" y="865484"/>
                </a:cubicBezTo>
                <a:cubicBezTo>
                  <a:pt x="31628" y="858340"/>
                  <a:pt x="-18119" y="840481"/>
                  <a:pt x="6755" y="790474"/>
                </a:cubicBezTo>
                <a:cubicBezTo>
                  <a:pt x="28075" y="747612"/>
                  <a:pt x="67162" y="761900"/>
                  <a:pt x="102696" y="772614"/>
                </a:cubicBezTo>
                <a:cubicBezTo>
                  <a:pt x="187976" y="801190"/>
                  <a:pt x="280364" y="801190"/>
                  <a:pt x="397625" y="801190"/>
                </a:cubicBezTo>
                <a:cubicBezTo>
                  <a:pt x="298131" y="665458"/>
                  <a:pt x="116909" y="708321"/>
                  <a:pt x="31628" y="565446"/>
                </a:cubicBezTo>
                <a:cubicBezTo>
                  <a:pt x="138229" y="540444"/>
                  <a:pt x="219957" y="590450"/>
                  <a:pt x="305237" y="601165"/>
                </a:cubicBezTo>
                <a:cubicBezTo>
                  <a:pt x="383412" y="611881"/>
                  <a:pt x="401178" y="586877"/>
                  <a:pt x="383412" y="508296"/>
                </a:cubicBezTo>
                <a:cubicBezTo>
                  <a:pt x="354985" y="386853"/>
                  <a:pt x="397625" y="326130"/>
                  <a:pt x="511333" y="358278"/>
                </a:cubicBezTo>
                <a:cubicBezTo>
                  <a:pt x="617934" y="390424"/>
                  <a:pt x="628594" y="343990"/>
                  <a:pt x="600167" y="276124"/>
                </a:cubicBezTo>
                <a:cubicBezTo>
                  <a:pt x="557527" y="176112"/>
                  <a:pt x="603720" y="97531"/>
                  <a:pt x="635701" y="11805"/>
                </a:cubicBezTo>
                <a:close/>
              </a:path>
            </a:pathLst>
          </a:cu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ADCBDEF-7249-490D-9BCF-4158B1055F4A}"/>
              </a:ext>
            </a:extLst>
          </p:cNvPr>
          <p:cNvSpPr txBox="1"/>
          <p:nvPr/>
        </p:nvSpPr>
        <p:spPr>
          <a:xfrm>
            <a:off x="234288" y="4104598"/>
            <a:ext cx="4775034" cy="26168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“The men engaged in these mining operations produce unbelievably large revenues for their masters, but as a result of their underground excavations day and night they become physical wrecks, and because of their extremely bad conditions, their mortality rate is high.” - </a:t>
            </a:r>
            <a:r>
              <a:rPr kumimoji="0" lang="en-GB" sz="2000" b="1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Diodorus</a:t>
            </a:r>
            <a:r>
              <a:rPr kumimoji="0" lang="en-GB" sz="2000" b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Siculus </a:t>
            </a: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5.38.1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0300428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A3ED95-5C85-4428-839A-1380839A98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7592" y="350844"/>
            <a:ext cx="5610120" cy="1325563"/>
          </a:xfrm>
        </p:spPr>
        <p:txBody>
          <a:bodyPr>
            <a:normAutofit/>
          </a:bodyPr>
          <a:lstStyle/>
          <a:p>
            <a:r>
              <a:rPr lang="en-GB" b="1" dirty="0"/>
              <a:t>Forms of Exploitation (2)</a:t>
            </a:r>
            <a:endParaRPr lang="en-GB" dirty="0"/>
          </a:p>
        </p:txBody>
      </p:sp>
      <p:sp>
        <p:nvSpPr>
          <p:cNvPr id="16" name="Freeform: Shape 9">
            <a:extLst>
              <a:ext uri="{FF2B5EF4-FFF2-40B4-BE49-F238E27FC236}">
                <a16:creationId xmlns:a16="http://schemas.microsoft.com/office/drawing/2014/main" id="{B5809B1F-0726-44C0-B0A1-7FCE2A129E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2560321" y="4232366"/>
            <a:ext cx="5610120" cy="2625634"/>
          </a:xfrm>
          <a:custGeom>
            <a:avLst/>
            <a:gdLst>
              <a:gd name="connsiteX0" fmla="*/ 0 w 6488456"/>
              <a:gd name="connsiteY0" fmla="*/ 0 h 3036711"/>
              <a:gd name="connsiteX1" fmla="*/ 6488456 w 6488456"/>
              <a:gd name="connsiteY1" fmla="*/ 0 h 3036711"/>
              <a:gd name="connsiteX2" fmla="*/ 6482686 w 6488456"/>
              <a:gd name="connsiteY2" fmla="*/ 114279 h 3036711"/>
              <a:gd name="connsiteX3" fmla="*/ 3244228 w 6488456"/>
              <a:gd name="connsiteY3" fmla="*/ 3036711 h 3036711"/>
              <a:gd name="connsiteX4" fmla="*/ 5771 w 6488456"/>
              <a:gd name="connsiteY4" fmla="*/ 114279 h 30367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488456" h="3036711">
                <a:moveTo>
                  <a:pt x="0" y="0"/>
                </a:moveTo>
                <a:lnTo>
                  <a:pt x="6488456" y="0"/>
                </a:lnTo>
                <a:lnTo>
                  <a:pt x="6482686" y="114279"/>
                </a:lnTo>
                <a:cubicBezTo>
                  <a:pt x="6315984" y="1755766"/>
                  <a:pt x="4929697" y="3036711"/>
                  <a:pt x="3244228" y="3036711"/>
                </a:cubicBezTo>
                <a:cubicBezTo>
                  <a:pt x="1558760" y="3036711"/>
                  <a:pt x="172473" y="1755766"/>
                  <a:pt x="5771" y="114279"/>
                </a:cubicBez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7" name="Freeform: Shape 11">
            <a:extLst>
              <a:ext uri="{FF2B5EF4-FFF2-40B4-BE49-F238E27FC236}">
                <a16:creationId xmlns:a16="http://schemas.microsoft.com/office/drawing/2014/main" id="{26EE9A0B-C601-4E3F-8541-29CA20DE11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1" y="0"/>
            <a:ext cx="5904411" cy="4406393"/>
          </a:xfrm>
          <a:custGeom>
            <a:avLst/>
            <a:gdLst>
              <a:gd name="connsiteX0" fmla="*/ 2562355 w 6855833"/>
              <a:gd name="connsiteY0" fmla="*/ 0 h 5116428"/>
              <a:gd name="connsiteX1" fmla="*/ 6855833 w 6855833"/>
              <a:gd name="connsiteY1" fmla="*/ 4293479 h 5116428"/>
              <a:gd name="connsiteX2" fmla="*/ 6833667 w 6855833"/>
              <a:gd name="connsiteY2" fmla="*/ 4732462 h 5116428"/>
              <a:gd name="connsiteX3" fmla="*/ 6775067 w 6855833"/>
              <a:gd name="connsiteY3" fmla="*/ 5116428 h 5116428"/>
              <a:gd name="connsiteX4" fmla="*/ 0 w 6855833"/>
              <a:gd name="connsiteY4" fmla="*/ 5116428 h 5116428"/>
              <a:gd name="connsiteX5" fmla="*/ 0 w 6855833"/>
              <a:gd name="connsiteY5" fmla="*/ 854273 h 5116428"/>
              <a:gd name="connsiteX6" fmla="*/ 161831 w 6855833"/>
              <a:gd name="connsiteY6" fmla="*/ 733259 h 5116428"/>
              <a:gd name="connsiteX7" fmla="*/ 2562355 w 6855833"/>
              <a:gd name="connsiteY7" fmla="*/ 0 h 51164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855833" h="5116428">
                <a:moveTo>
                  <a:pt x="2562355" y="0"/>
                </a:moveTo>
                <a:cubicBezTo>
                  <a:pt x="4933578" y="0"/>
                  <a:pt x="6855833" y="1922255"/>
                  <a:pt x="6855833" y="4293479"/>
                </a:cubicBezTo>
                <a:cubicBezTo>
                  <a:pt x="6855833" y="4441680"/>
                  <a:pt x="6848324" y="4588128"/>
                  <a:pt x="6833667" y="4732462"/>
                </a:cubicBezTo>
                <a:lnTo>
                  <a:pt x="6775067" y="5116428"/>
                </a:lnTo>
                <a:lnTo>
                  <a:pt x="0" y="5116428"/>
                </a:lnTo>
                <a:lnTo>
                  <a:pt x="0" y="854273"/>
                </a:lnTo>
                <a:lnTo>
                  <a:pt x="161831" y="733259"/>
                </a:lnTo>
                <a:cubicBezTo>
                  <a:pt x="847074" y="270317"/>
                  <a:pt x="1673147" y="0"/>
                  <a:pt x="2562355" y="0"/>
                </a:cubicBez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 descr="A group of people working in a field&#10;&#10;Description automatically generated with medium confidence">
            <a:extLst>
              <a:ext uri="{FF2B5EF4-FFF2-40B4-BE49-F238E27FC236}">
                <a16:creationId xmlns:a16="http://schemas.microsoft.com/office/drawing/2014/main" id="{89F8C2A4-21EB-4D38-BE9C-53A488DEA1D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521" r="2" b="2"/>
          <a:stretch/>
        </p:blipFill>
        <p:spPr>
          <a:xfrm>
            <a:off x="1" y="10"/>
            <a:ext cx="5681097" cy="4151910"/>
          </a:xfrm>
          <a:custGeom>
            <a:avLst/>
            <a:gdLst/>
            <a:ahLst/>
            <a:cxnLst/>
            <a:rect l="l" t="t" r="r" b="b"/>
            <a:pathLst>
              <a:path w="5681097" h="4151920">
                <a:moveTo>
                  <a:pt x="0" y="0"/>
                </a:moveTo>
                <a:lnTo>
                  <a:pt x="5611423" y="0"/>
                </a:lnTo>
                <a:lnTo>
                  <a:pt x="5663241" y="339527"/>
                </a:lnTo>
                <a:cubicBezTo>
                  <a:pt x="5675049" y="455800"/>
                  <a:pt x="5681097" y="573775"/>
                  <a:pt x="5681097" y="693164"/>
                </a:cubicBezTo>
                <a:cubicBezTo>
                  <a:pt x="5681097" y="2603383"/>
                  <a:pt x="4132560" y="4151920"/>
                  <a:pt x="2222343" y="4151920"/>
                </a:cubicBezTo>
                <a:cubicBezTo>
                  <a:pt x="1386622" y="4151920"/>
                  <a:pt x="620129" y="3855520"/>
                  <a:pt x="22252" y="3362108"/>
                </a:cubicBezTo>
                <a:lnTo>
                  <a:pt x="0" y="3341884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F33609-C818-42BD-949F-123AC1DC3B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1526286"/>
            <a:ext cx="5897217" cy="2880108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3200" b="1" dirty="0"/>
              <a:t>Agricultural labourers</a:t>
            </a:r>
            <a:r>
              <a:rPr lang="en-GB" sz="3200" dirty="0"/>
              <a:t>:</a:t>
            </a:r>
          </a:p>
          <a:p>
            <a:pPr lvl="1"/>
            <a:r>
              <a:rPr lang="en-GB" sz="3200" dirty="0"/>
              <a:t>“Middle Class” farmers (e.g. hoplite class in Athens) with occasional slave.</a:t>
            </a:r>
          </a:p>
          <a:p>
            <a:pPr lvl="1"/>
            <a:r>
              <a:rPr lang="en-GB" sz="3200" i="1" dirty="0"/>
              <a:t>Latifundia</a:t>
            </a:r>
            <a:r>
              <a:rPr lang="en-GB" sz="3200" dirty="0"/>
              <a:t> = large estates – conglomerations of land.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15E7528-0E5E-441B-8D1E-77E0DA3DD8E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5282" r="11810" b="1"/>
          <a:stretch/>
        </p:blipFill>
        <p:spPr>
          <a:xfrm>
            <a:off x="2785874" y="4448810"/>
            <a:ext cx="5148922" cy="2409190"/>
          </a:xfrm>
          <a:custGeom>
            <a:avLst/>
            <a:gdLst/>
            <a:ahLst/>
            <a:cxnLst/>
            <a:rect l="l" t="t" r="r" b="b"/>
            <a:pathLst>
              <a:path w="5148922" h="2409190">
                <a:moveTo>
                  <a:pt x="2574461" y="0"/>
                </a:moveTo>
                <a:cubicBezTo>
                  <a:pt x="3911983" y="0"/>
                  <a:pt x="5012087" y="1016507"/>
                  <a:pt x="5144375" y="2319127"/>
                </a:cubicBezTo>
                <a:lnTo>
                  <a:pt x="5148922" y="2409190"/>
                </a:lnTo>
                <a:lnTo>
                  <a:pt x="0" y="2409190"/>
                </a:lnTo>
                <a:lnTo>
                  <a:pt x="4548" y="2319127"/>
                </a:lnTo>
                <a:cubicBezTo>
                  <a:pt x="136837" y="1016507"/>
                  <a:pt x="1236939" y="0"/>
                  <a:pt x="2574461" y="0"/>
                </a:cubicBezTo>
                <a:close/>
              </a:path>
            </a:pathLst>
          </a:cu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0C98FEEE-E783-4080-B125-0CF5294F662F}"/>
              </a:ext>
            </a:extLst>
          </p:cNvPr>
          <p:cNvSpPr txBox="1"/>
          <p:nvPr/>
        </p:nvSpPr>
        <p:spPr>
          <a:xfrm>
            <a:off x="8160349" y="4407954"/>
            <a:ext cx="3938886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000" b="1" dirty="0"/>
              <a:t>Are all forms of agriculture well-suited to slavery?</a:t>
            </a:r>
          </a:p>
        </p:txBody>
      </p:sp>
    </p:spTree>
    <p:extLst>
      <p:ext uri="{BB962C8B-B14F-4D97-AF65-F5344CB8AC3E}">
        <p14:creationId xmlns:p14="http://schemas.microsoft.com/office/powerpoint/2010/main" val="121449155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9F5A6AB-940F-4184-A25F-D9B11F11157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416" b="3839"/>
          <a:stretch/>
        </p:blipFill>
        <p:spPr>
          <a:xfrm>
            <a:off x="-1" y="10"/>
            <a:ext cx="12192000" cy="6857990"/>
          </a:xfrm>
          <a:prstGeom prst="rect">
            <a:avLst/>
          </a:prstGeom>
        </p:spPr>
      </p:pic>
      <p:sp>
        <p:nvSpPr>
          <p:cNvPr id="13" name="Freeform 5">
            <a:extLst>
              <a:ext uri="{FF2B5EF4-FFF2-40B4-BE49-F238E27FC236}">
                <a16:creationId xmlns:a16="http://schemas.microsoft.com/office/drawing/2014/main" id="{3CD9DF72-87A3-404E-A828-84CBF11A83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 flipH="1">
            <a:off x="0" y="998175"/>
            <a:ext cx="6017172" cy="5859825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5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35A060-7E6E-44C2-813B-A9F3AE04F9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9448" y="1913950"/>
            <a:ext cx="4204137" cy="1342754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/>
              <a:t>Forms of Exploitation (3, 4 and 5)</a:t>
            </a:r>
            <a:endParaRPr lang="en-GB" sz="3600" dirty="0"/>
          </a:p>
        </p:txBody>
      </p:sp>
      <p:cxnSp>
        <p:nvCxnSpPr>
          <p:cNvPr id="14" name="Straight Connector 10">
            <a:extLst>
              <a:ext uri="{FF2B5EF4-FFF2-40B4-BE49-F238E27FC236}">
                <a16:creationId xmlns:a16="http://schemas.microsoft.com/office/drawing/2014/main" id="{20E3A342-4D61-4E3F-AF90-1AB42AEB96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87051" y="3337139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BF35BE-E159-4CFD-AEAD-24354DC50F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6609" y="3256705"/>
            <a:ext cx="5769224" cy="3601286"/>
          </a:xfrm>
        </p:spPr>
        <p:txBody>
          <a:bodyPr anchor="ctr">
            <a:normAutofit/>
          </a:bodyPr>
          <a:lstStyle/>
          <a:p>
            <a:r>
              <a:rPr lang="en-GB" sz="2400" b="1" dirty="0"/>
              <a:t>Civic slaves</a:t>
            </a:r>
            <a:r>
              <a:rPr lang="en-GB" sz="2400" dirty="0"/>
              <a:t>:</a:t>
            </a:r>
          </a:p>
          <a:p>
            <a:pPr lvl="1"/>
            <a:r>
              <a:rPr lang="en-GB" dirty="0"/>
              <a:t>Aids to officials; civic maintenance, etc.  </a:t>
            </a:r>
          </a:p>
          <a:p>
            <a:pPr lvl="1"/>
            <a:endParaRPr lang="en-GB" sz="300" dirty="0"/>
          </a:p>
          <a:p>
            <a:r>
              <a:rPr lang="en-GB" sz="2400" b="1" dirty="0"/>
              <a:t>Household slaves</a:t>
            </a:r>
            <a:r>
              <a:rPr lang="en-GB" sz="2400" dirty="0"/>
              <a:t>: </a:t>
            </a:r>
          </a:p>
          <a:p>
            <a:pPr lvl="1"/>
            <a:r>
              <a:rPr lang="fr-FR" dirty="0"/>
              <a:t>(</a:t>
            </a:r>
            <a:r>
              <a:rPr lang="fr-FR" dirty="0" err="1"/>
              <a:t>wet</a:t>
            </a:r>
            <a:r>
              <a:rPr lang="fr-FR" dirty="0"/>
              <a:t>)nurses, </a:t>
            </a:r>
            <a:r>
              <a:rPr lang="fr-FR" dirty="0" err="1"/>
              <a:t>tutors</a:t>
            </a:r>
            <a:r>
              <a:rPr lang="fr-FR" dirty="0"/>
              <a:t>, </a:t>
            </a:r>
            <a:r>
              <a:rPr lang="fr-FR" dirty="0" err="1"/>
              <a:t>cooks</a:t>
            </a:r>
            <a:r>
              <a:rPr lang="fr-FR" dirty="0"/>
              <a:t>, </a:t>
            </a:r>
            <a:r>
              <a:rPr lang="fr-FR" dirty="0" err="1"/>
              <a:t>attendants</a:t>
            </a:r>
            <a:r>
              <a:rPr lang="fr-FR" dirty="0"/>
              <a:t> etc.</a:t>
            </a:r>
          </a:p>
          <a:p>
            <a:pPr lvl="1"/>
            <a:endParaRPr lang="fr-FR" sz="300" dirty="0"/>
          </a:p>
          <a:p>
            <a:r>
              <a:rPr lang="en-GB" sz="2400" b="1" dirty="0"/>
              <a:t>Skilled slaves and artisans</a:t>
            </a:r>
            <a:r>
              <a:rPr lang="en-GB" sz="2400" dirty="0"/>
              <a:t>:</a:t>
            </a:r>
          </a:p>
          <a:p>
            <a:pPr lvl="1"/>
            <a:r>
              <a:rPr lang="en-GB" dirty="0"/>
              <a:t>Business managers, “clerks”, scribes, accountants, stonemason, etc.</a:t>
            </a:r>
          </a:p>
          <a:p>
            <a:endParaRPr lang="en-GB" sz="1500" dirty="0"/>
          </a:p>
        </p:txBody>
      </p:sp>
    </p:spTree>
    <p:extLst>
      <p:ext uri="{BB962C8B-B14F-4D97-AF65-F5344CB8AC3E}">
        <p14:creationId xmlns:p14="http://schemas.microsoft.com/office/powerpoint/2010/main" val="263705693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B17D30-2272-45C9-83D5-9875B015C9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5232" y="12524"/>
            <a:ext cx="4628074" cy="1286947"/>
          </a:xfrm>
        </p:spPr>
        <p:txBody>
          <a:bodyPr>
            <a:normAutofit/>
          </a:bodyPr>
          <a:lstStyle/>
          <a:p>
            <a:r>
              <a:rPr lang="en-GB" b="1" dirty="0"/>
              <a:t>Cruelty and Abuse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74A606-0EDC-4A4E-8FBF-651F2E27C3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5231" y="1201006"/>
            <a:ext cx="5038555" cy="1896677"/>
          </a:xfrm>
        </p:spPr>
        <p:txBody>
          <a:bodyPr anchor="t">
            <a:normAutofit/>
          </a:bodyPr>
          <a:lstStyle/>
          <a:p>
            <a:r>
              <a:rPr lang="en-GB" sz="3200" dirty="0"/>
              <a:t>Physical and sexual abuse an ever-present threat </a:t>
            </a:r>
          </a:p>
          <a:p>
            <a:pPr lvl="1"/>
            <a:r>
              <a:rPr lang="en-GB" dirty="0"/>
              <a:t>e.g. masters impregnating their slaves – Martial </a:t>
            </a:r>
            <a:r>
              <a:rPr lang="en-GB" i="1" dirty="0"/>
              <a:t>Ep</a:t>
            </a:r>
            <a:r>
              <a:rPr lang="en-GB" dirty="0"/>
              <a:t>. 1.84.</a:t>
            </a:r>
          </a:p>
          <a:p>
            <a:endParaRPr lang="en-GB" sz="180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86541C6-61B1-4DAA-B57A-EAF3F24F04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933310" y="1"/>
            <a:ext cx="6488456" cy="3036711"/>
          </a:xfrm>
          <a:custGeom>
            <a:avLst/>
            <a:gdLst>
              <a:gd name="connsiteX0" fmla="*/ 0 w 6488456"/>
              <a:gd name="connsiteY0" fmla="*/ 0 h 3036711"/>
              <a:gd name="connsiteX1" fmla="*/ 6488456 w 6488456"/>
              <a:gd name="connsiteY1" fmla="*/ 0 h 3036711"/>
              <a:gd name="connsiteX2" fmla="*/ 6482686 w 6488456"/>
              <a:gd name="connsiteY2" fmla="*/ 114279 h 3036711"/>
              <a:gd name="connsiteX3" fmla="*/ 3244228 w 6488456"/>
              <a:gd name="connsiteY3" fmla="*/ 3036711 h 3036711"/>
              <a:gd name="connsiteX4" fmla="*/ 5771 w 6488456"/>
              <a:gd name="connsiteY4" fmla="*/ 114279 h 30367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488456" h="3036711">
                <a:moveTo>
                  <a:pt x="0" y="0"/>
                </a:moveTo>
                <a:lnTo>
                  <a:pt x="6488456" y="0"/>
                </a:lnTo>
                <a:lnTo>
                  <a:pt x="6482686" y="114279"/>
                </a:lnTo>
                <a:cubicBezTo>
                  <a:pt x="6315984" y="1755766"/>
                  <a:pt x="4929697" y="3036711"/>
                  <a:pt x="3244228" y="3036711"/>
                </a:cubicBezTo>
                <a:cubicBezTo>
                  <a:pt x="1558760" y="3036711"/>
                  <a:pt x="172473" y="1755766"/>
                  <a:pt x="5771" y="114279"/>
                </a:cubicBez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D9D2749-EADC-49C8-BB8C-84B8B2921CE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1972" b="13490"/>
          <a:stretch/>
        </p:blipFill>
        <p:spPr>
          <a:xfrm>
            <a:off x="5142944" y="3"/>
            <a:ext cx="6069184" cy="2839783"/>
          </a:xfrm>
          <a:custGeom>
            <a:avLst/>
            <a:gdLst/>
            <a:ahLst/>
            <a:cxnLst/>
            <a:rect l="l" t="t" r="r" b="b"/>
            <a:pathLst>
              <a:path w="6069184" h="2839783">
                <a:moveTo>
                  <a:pt x="0" y="0"/>
                </a:moveTo>
                <a:lnTo>
                  <a:pt x="6069184" y="0"/>
                </a:lnTo>
                <a:lnTo>
                  <a:pt x="6063823" y="106160"/>
                </a:lnTo>
                <a:cubicBezTo>
                  <a:pt x="5907891" y="1641596"/>
                  <a:pt x="4611168" y="2839783"/>
                  <a:pt x="3034592" y="2839783"/>
                </a:cubicBezTo>
                <a:cubicBezTo>
                  <a:pt x="1458016" y="2839783"/>
                  <a:pt x="161292" y="1641596"/>
                  <a:pt x="5360" y="106160"/>
                </a:cubicBezTo>
                <a:close/>
              </a:path>
            </a:pathLst>
          </a:custGeom>
        </p:spPr>
      </p:pic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71750011-2006-46BB-AFDE-C6E4617523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993989" y="2900758"/>
            <a:ext cx="5198011" cy="3957242"/>
          </a:xfrm>
          <a:custGeom>
            <a:avLst/>
            <a:gdLst>
              <a:gd name="connsiteX0" fmla="*/ 1942747 w 5198011"/>
              <a:gd name="connsiteY0" fmla="*/ 0 h 3957242"/>
              <a:gd name="connsiteX1" fmla="*/ 5198011 w 5198011"/>
              <a:gd name="connsiteY1" fmla="*/ 3255264 h 3957242"/>
              <a:gd name="connsiteX2" fmla="*/ 5131876 w 5198011"/>
              <a:gd name="connsiteY2" fmla="*/ 3911314 h 3957242"/>
              <a:gd name="connsiteX3" fmla="*/ 5120066 w 5198011"/>
              <a:gd name="connsiteY3" fmla="*/ 3957242 h 3957242"/>
              <a:gd name="connsiteX4" fmla="*/ 0 w 5198011"/>
              <a:gd name="connsiteY4" fmla="*/ 3957242 h 3957242"/>
              <a:gd name="connsiteX5" fmla="*/ 0 w 5198011"/>
              <a:gd name="connsiteY5" fmla="*/ 647700 h 3957242"/>
              <a:gd name="connsiteX6" fmla="*/ 122698 w 5198011"/>
              <a:gd name="connsiteY6" fmla="*/ 555948 h 3957242"/>
              <a:gd name="connsiteX7" fmla="*/ 1942747 w 5198011"/>
              <a:gd name="connsiteY7" fmla="*/ 0 h 39572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198011" h="3957242">
                <a:moveTo>
                  <a:pt x="1942747" y="0"/>
                </a:moveTo>
                <a:cubicBezTo>
                  <a:pt x="3740580" y="0"/>
                  <a:pt x="5198011" y="1457431"/>
                  <a:pt x="5198011" y="3255264"/>
                </a:cubicBezTo>
                <a:cubicBezTo>
                  <a:pt x="5198011" y="3479993"/>
                  <a:pt x="5175239" y="3699404"/>
                  <a:pt x="5131876" y="3911314"/>
                </a:cubicBezTo>
                <a:lnTo>
                  <a:pt x="5120066" y="3957242"/>
                </a:lnTo>
                <a:lnTo>
                  <a:pt x="0" y="3957242"/>
                </a:lnTo>
                <a:lnTo>
                  <a:pt x="0" y="647700"/>
                </a:lnTo>
                <a:lnTo>
                  <a:pt x="122698" y="555948"/>
                </a:lnTo>
                <a:cubicBezTo>
                  <a:pt x="642241" y="204951"/>
                  <a:pt x="1268560" y="0"/>
                  <a:pt x="1942747" y="0"/>
                </a:cubicBez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F30B8E9-2A38-4338-A01F-62408DFCDDB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476" r="4" b="4"/>
          <a:stretch/>
        </p:blipFill>
        <p:spPr>
          <a:xfrm>
            <a:off x="7190587" y="3124784"/>
            <a:ext cx="5001415" cy="3733214"/>
          </a:xfrm>
          <a:custGeom>
            <a:avLst/>
            <a:gdLst/>
            <a:ahLst/>
            <a:cxnLst/>
            <a:rect l="l" t="t" r="r" b="b"/>
            <a:pathLst>
              <a:path w="5001415" h="3733214">
                <a:moveTo>
                  <a:pt x="3044952" y="0"/>
                </a:moveTo>
                <a:cubicBezTo>
                  <a:pt x="3780687" y="0"/>
                  <a:pt x="4455477" y="260939"/>
                  <a:pt x="4981824" y="695319"/>
                </a:cubicBezTo>
                <a:lnTo>
                  <a:pt x="5001415" y="713124"/>
                </a:lnTo>
                <a:lnTo>
                  <a:pt x="5001415" y="3733214"/>
                </a:lnTo>
                <a:lnTo>
                  <a:pt x="81043" y="3733214"/>
                </a:lnTo>
                <a:lnTo>
                  <a:pt x="61862" y="3658617"/>
                </a:lnTo>
                <a:cubicBezTo>
                  <a:pt x="21301" y="3460397"/>
                  <a:pt x="0" y="3255162"/>
                  <a:pt x="0" y="3044952"/>
                </a:cubicBezTo>
                <a:cubicBezTo>
                  <a:pt x="0" y="1363271"/>
                  <a:pt x="1363271" y="0"/>
                  <a:pt x="3044952" y="0"/>
                </a:cubicBezTo>
                <a:close/>
              </a:path>
            </a:pathLst>
          </a:cu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07209E7A-BAED-49C2-B12E-B3017FB27BA4}"/>
              </a:ext>
            </a:extLst>
          </p:cNvPr>
          <p:cNvSpPr txBox="1"/>
          <p:nvPr/>
        </p:nvSpPr>
        <p:spPr>
          <a:xfrm>
            <a:off x="145776" y="3036712"/>
            <a:ext cx="6848213" cy="40626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/>
              <a:t>“This same year [15 BC] </a:t>
            </a:r>
            <a:r>
              <a:rPr lang="en-GB" sz="2400" dirty="0" err="1"/>
              <a:t>Vedius</a:t>
            </a:r>
            <a:r>
              <a:rPr lang="en-GB" sz="2400" dirty="0"/>
              <a:t> Pollio died… he had become very famous for his wealth and for his cruelty… he kept in </a:t>
            </a:r>
            <a:r>
              <a:rPr lang="en-GB" sz="2400" b="1" dirty="0"/>
              <a:t>reservoirs huge lampreys </a:t>
            </a:r>
            <a:r>
              <a:rPr lang="en-GB" sz="2400" dirty="0"/>
              <a:t>that had been </a:t>
            </a:r>
            <a:r>
              <a:rPr lang="en-GB" sz="2400" b="1" dirty="0"/>
              <a:t>trained to eat men</a:t>
            </a:r>
            <a:r>
              <a:rPr lang="en-GB" sz="2400" dirty="0"/>
              <a:t>, and he was </a:t>
            </a:r>
            <a:r>
              <a:rPr lang="en-GB" sz="2400" b="1" dirty="0"/>
              <a:t>accustomed to throw to them such of his slaves as he desired to put to death</a:t>
            </a:r>
            <a:r>
              <a:rPr lang="en-GB" sz="2400" dirty="0"/>
              <a:t>. Once, when he was entertaining Augustus, his cup-bearer broke a crystal goblet, and without regard for his guest, Pollio ordered the fellow to be thrown to the lampreys. – </a:t>
            </a:r>
            <a:r>
              <a:rPr lang="en-GB" sz="2400" b="1" dirty="0"/>
              <a:t>Cassius </a:t>
            </a:r>
            <a:r>
              <a:rPr lang="en-GB" sz="2400" b="1" dirty="0" err="1"/>
              <a:t>Dio</a:t>
            </a:r>
            <a:r>
              <a:rPr lang="en-GB" sz="2400" b="1" dirty="0"/>
              <a:t> 54.23</a:t>
            </a:r>
            <a:r>
              <a:rPr lang="en-GB" sz="2400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380888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stone sculpture of a group of men&#10;&#10;Description automatically generated with low confidence">
            <a:extLst>
              <a:ext uri="{FF2B5EF4-FFF2-40B4-BE49-F238E27FC236}">
                <a16:creationId xmlns:a16="http://schemas.microsoft.com/office/drawing/2014/main" id="{B63E4339-F94C-49A0-8711-BBAF3AF154F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3112" b="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Freeform 5">
            <a:extLst>
              <a:ext uri="{FF2B5EF4-FFF2-40B4-BE49-F238E27FC236}">
                <a16:creationId xmlns:a16="http://schemas.microsoft.com/office/drawing/2014/main" id="{87CC2527-562A-4F69-B487-4371E5B243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7488621" y="2277613"/>
            <a:ext cx="4703379" cy="4580387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6E6DA34-17BA-4670-87DA-C234DB717C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22021" y="2597426"/>
            <a:ext cx="3852041" cy="246856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700" b="1" dirty="0"/>
              <a:t>The challenges of identifying the “slave perspective</a:t>
            </a:r>
            <a:r>
              <a:rPr lang="en-US" sz="3700" dirty="0"/>
              <a:t>”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BCDAEC91-5BCE-4B55-9CC0-43EF94CB73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480331" y="5123793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6790259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5237B5-CB85-4F51-9F89-47B042DC89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2830" y="154018"/>
            <a:ext cx="6673755" cy="1142520"/>
          </a:xfrm>
        </p:spPr>
        <p:txBody>
          <a:bodyPr>
            <a:normAutofit/>
          </a:bodyPr>
          <a:lstStyle/>
          <a:p>
            <a:r>
              <a:rPr lang="en-GB" sz="4800" b="1" dirty="0"/>
              <a:t>Lack of surviving voices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BD45FC-9715-40B8-ABAF-6D73B041A9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2831" y="1450546"/>
            <a:ext cx="6550924" cy="5407454"/>
          </a:xfrm>
        </p:spPr>
        <p:txBody>
          <a:bodyPr>
            <a:normAutofit/>
          </a:bodyPr>
          <a:lstStyle/>
          <a:p>
            <a:r>
              <a:rPr lang="en-GB" sz="3200" dirty="0"/>
              <a:t>Little direct testimony from slaves survive. </a:t>
            </a:r>
          </a:p>
          <a:p>
            <a:pPr lvl="1"/>
            <a:r>
              <a:rPr lang="en-GB" sz="2800" dirty="0"/>
              <a:t>No equivalent to letters or diaries from ante-bellum southern US. </a:t>
            </a:r>
          </a:p>
          <a:p>
            <a:pPr lvl="1"/>
            <a:endParaRPr lang="en-GB" sz="700" dirty="0"/>
          </a:p>
          <a:p>
            <a:r>
              <a:rPr lang="en-GB" sz="3200" dirty="0"/>
              <a:t>Speeches or motivations attributed to slaves largely deriving from elite authors.</a:t>
            </a:r>
          </a:p>
          <a:p>
            <a:pPr lvl="1"/>
            <a:r>
              <a:rPr lang="en-GB" sz="2800" dirty="0"/>
              <a:t>Slaves as stock characters in Roman comedies; characterisations given by authors about leaders for slave rebellions, etc.  </a:t>
            </a:r>
          </a:p>
          <a:p>
            <a:endParaRPr lang="en-GB" sz="2000" dirty="0"/>
          </a:p>
        </p:txBody>
      </p:sp>
      <p:pic>
        <p:nvPicPr>
          <p:cNvPr id="4" name="Picture 3" descr="Text, letter&#10;&#10;Description automatically generated">
            <a:extLst>
              <a:ext uri="{FF2B5EF4-FFF2-40B4-BE49-F238E27FC236}">
                <a16:creationId xmlns:a16="http://schemas.microsoft.com/office/drawing/2014/main" id="{6ACCD078-40FA-4B45-A8E1-633F1B710F5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2918"/>
          <a:stretch/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D55194F-F6D2-435C-B2D5-B5183009A41C}"/>
              </a:ext>
            </a:extLst>
          </p:cNvPr>
          <p:cNvSpPr txBox="1"/>
          <p:nvPr/>
        </p:nvSpPr>
        <p:spPr>
          <a:xfrm>
            <a:off x="8147713" y="6111824"/>
            <a:ext cx="3837782" cy="584775"/>
          </a:xfrm>
          <a:prstGeom prst="rect">
            <a:avLst/>
          </a:prstGeom>
          <a:solidFill>
            <a:sysClr val="window" lastClr="FFFFFF">
              <a:lumMod val="95000"/>
            </a:sysClr>
          </a:solidFill>
        </p:spPr>
        <p:txBody>
          <a:bodyPr wrap="square">
            <a:spAutoFit/>
          </a:bodyPr>
          <a:lstStyle/>
          <a:p>
            <a:pPr marL="0" marR="0" lvl="0" indent="0" defTabSz="4572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</a:rPr>
              <a:t> A letter written by Maria Perkins to her husband while she was a slave (1858)</a:t>
            </a:r>
          </a:p>
        </p:txBody>
      </p:sp>
    </p:spTree>
    <p:extLst>
      <p:ext uri="{BB962C8B-B14F-4D97-AF65-F5344CB8AC3E}">
        <p14:creationId xmlns:p14="http://schemas.microsoft.com/office/powerpoint/2010/main" val="306415520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6" y="321732"/>
            <a:ext cx="7058307" cy="196426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A4D5C7-715C-4079-9092-8FA19211E3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9184" y="660788"/>
            <a:ext cx="7056669" cy="1625210"/>
          </a:xfrm>
        </p:spPr>
        <p:txBody>
          <a:bodyPr>
            <a:no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Funerary Monument of </a:t>
            </a:r>
            <a:r>
              <a:rPr lang="en-GB" sz="2400" b="1" dirty="0" err="1">
                <a:solidFill>
                  <a:schemeClr val="bg1"/>
                </a:solidFill>
              </a:rPr>
              <a:t>Sextus</a:t>
            </a:r>
            <a:r>
              <a:rPr lang="en-GB" sz="2400" b="1" dirty="0">
                <a:solidFill>
                  <a:schemeClr val="bg1"/>
                </a:solidFill>
              </a:rPr>
              <a:t> </a:t>
            </a:r>
            <a:r>
              <a:rPr lang="en-GB" sz="2400" b="1" dirty="0" err="1">
                <a:solidFill>
                  <a:schemeClr val="bg1"/>
                </a:solidFill>
              </a:rPr>
              <a:t>Maelius</a:t>
            </a:r>
            <a:r>
              <a:rPr lang="en-GB" sz="2400" b="1" dirty="0">
                <a:solidFill>
                  <a:schemeClr val="bg1"/>
                </a:solidFill>
              </a:rPr>
              <a:t> </a:t>
            </a:r>
            <a:r>
              <a:rPr lang="en-GB" sz="2400" b="1" dirty="0" err="1">
                <a:solidFill>
                  <a:schemeClr val="bg1"/>
                </a:solidFill>
              </a:rPr>
              <a:t>Stabilio</a:t>
            </a:r>
            <a:r>
              <a:rPr lang="en-GB" sz="2400" b="1" dirty="0">
                <a:solidFill>
                  <a:schemeClr val="bg1"/>
                </a:solidFill>
              </a:rPr>
              <a:t>, </a:t>
            </a:r>
            <a:r>
              <a:rPr lang="en-GB" sz="2400" b="1" dirty="0" err="1">
                <a:solidFill>
                  <a:schemeClr val="bg1"/>
                </a:solidFill>
              </a:rPr>
              <a:t>Vesinia</a:t>
            </a:r>
            <a:r>
              <a:rPr lang="en-GB" sz="2400" b="1" dirty="0">
                <a:solidFill>
                  <a:schemeClr val="bg1"/>
                </a:solidFill>
              </a:rPr>
              <a:t> </a:t>
            </a:r>
            <a:r>
              <a:rPr lang="en-GB" sz="2400" b="1" dirty="0" err="1">
                <a:solidFill>
                  <a:schemeClr val="bg1"/>
                </a:solidFill>
              </a:rPr>
              <a:t>Iucunda</a:t>
            </a:r>
            <a:r>
              <a:rPr lang="en-GB" sz="2400" b="1" dirty="0">
                <a:solidFill>
                  <a:schemeClr val="bg1"/>
                </a:solidFill>
              </a:rPr>
              <a:t>, and </a:t>
            </a:r>
            <a:r>
              <a:rPr lang="en-GB" sz="2400" b="1" dirty="0" err="1">
                <a:solidFill>
                  <a:schemeClr val="bg1"/>
                </a:solidFill>
              </a:rPr>
              <a:t>Sextus</a:t>
            </a:r>
            <a:r>
              <a:rPr lang="en-GB" sz="2400" b="1" dirty="0">
                <a:solidFill>
                  <a:schemeClr val="bg1"/>
                </a:solidFill>
              </a:rPr>
              <a:t> </a:t>
            </a:r>
            <a:r>
              <a:rPr lang="en-GB" sz="2400" b="1" dirty="0" err="1">
                <a:solidFill>
                  <a:schemeClr val="bg1"/>
                </a:solidFill>
              </a:rPr>
              <a:t>Maelius</a:t>
            </a:r>
            <a:r>
              <a:rPr lang="en-GB" sz="2400" b="1" dirty="0">
                <a:solidFill>
                  <a:schemeClr val="bg1"/>
                </a:solidFill>
              </a:rPr>
              <a:t> Faustus. The men were the freed ex-slaves of </a:t>
            </a:r>
            <a:r>
              <a:rPr lang="en-GB" sz="2400" b="1" dirty="0" err="1">
                <a:solidFill>
                  <a:schemeClr val="bg1"/>
                </a:solidFill>
              </a:rPr>
              <a:t>Sextus</a:t>
            </a:r>
            <a:r>
              <a:rPr lang="en-GB" sz="2400" b="1" dirty="0">
                <a:solidFill>
                  <a:schemeClr val="bg1"/>
                </a:solidFill>
              </a:rPr>
              <a:t> </a:t>
            </a:r>
            <a:r>
              <a:rPr lang="en-GB" sz="2400" b="1" dirty="0" err="1">
                <a:solidFill>
                  <a:schemeClr val="bg1"/>
                </a:solidFill>
              </a:rPr>
              <a:t>Maelius</a:t>
            </a:r>
            <a:r>
              <a:rPr lang="en-GB" sz="2400" b="1" dirty="0">
                <a:solidFill>
                  <a:schemeClr val="bg1"/>
                </a:solidFill>
              </a:rPr>
              <a:t>, and the woman had been freed by her </a:t>
            </a:r>
            <a:r>
              <a:rPr lang="en-GB" sz="2400" b="1" i="1" dirty="0" err="1">
                <a:solidFill>
                  <a:schemeClr val="bg1"/>
                </a:solidFill>
              </a:rPr>
              <a:t>matrona</a:t>
            </a:r>
            <a:r>
              <a:rPr lang="en-GB" sz="2400" b="1" dirty="0">
                <a:solidFill>
                  <a:schemeClr val="bg1"/>
                </a:solidFill>
              </a:rPr>
              <a:t> </a:t>
            </a:r>
            <a:r>
              <a:rPr lang="en-GB" sz="2400" b="1" dirty="0" err="1">
                <a:solidFill>
                  <a:schemeClr val="bg1"/>
                </a:solidFill>
              </a:rPr>
              <a:t>Vesinia</a:t>
            </a:r>
            <a:r>
              <a:rPr lang="en-GB" sz="2400" b="1" dirty="0">
                <a:solidFill>
                  <a:schemeClr val="bg1"/>
                </a:solidFill>
              </a:rPr>
              <a:t> (after whom she took her own </a:t>
            </a:r>
            <a:r>
              <a:rPr lang="en-GB" sz="2400" b="1" i="1" dirty="0" err="1">
                <a:solidFill>
                  <a:schemeClr val="bg1"/>
                </a:solidFill>
              </a:rPr>
              <a:t>nomen</a:t>
            </a:r>
            <a:r>
              <a:rPr lang="en-GB" sz="2400" b="1" dirty="0">
                <a:solidFill>
                  <a:schemeClr val="bg1"/>
                </a:solidFill>
              </a:rPr>
              <a:t>).</a:t>
            </a:r>
            <a:br>
              <a:rPr lang="en-GB" sz="2400" dirty="0"/>
            </a:br>
            <a:endParaRPr lang="en-GB" sz="2400" dirty="0">
              <a:solidFill>
                <a:srgbClr val="FFFFFF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6D30126-6314-4A93-B27E-5C66CF7819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9184" y="2432305"/>
            <a:ext cx="7056669" cy="4102852"/>
          </a:xfrm>
          <a:prstGeom prst="rect">
            <a:avLst/>
          </a:prstGeom>
          <a:solidFill>
            <a:srgbClr val="7F7F7F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stone sculpture of a group of men&#10;&#10;Description automatically generated with low confidence">
            <a:extLst>
              <a:ext uri="{FF2B5EF4-FFF2-40B4-BE49-F238E27FC236}">
                <a16:creationId xmlns:a16="http://schemas.microsoft.com/office/drawing/2014/main" id="{922A3486-1449-4C60-B052-21C44015975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744" y="2690705"/>
            <a:ext cx="6579910" cy="358605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5" y="321732"/>
            <a:ext cx="4335613" cy="6214534"/>
          </a:xfrm>
          <a:prstGeom prst="rect">
            <a:avLst/>
          </a:pr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23ADFD-FF83-41E1-B00B-5AA731B005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3413" y="320624"/>
            <a:ext cx="4113662" cy="6214533"/>
          </a:xfrm>
        </p:spPr>
        <p:txBody>
          <a:bodyPr anchor="ctr">
            <a:normAutofit/>
          </a:bodyPr>
          <a:lstStyle/>
          <a:p>
            <a:pPr defTabSz="914400"/>
            <a:r>
              <a:rPr lang="en-GB" sz="3200" dirty="0">
                <a:solidFill>
                  <a:srgbClr val="FFFFFF"/>
                </a:solidFill>
              </a:rPr>
              <a:t>Inscriptions connected to ex-slaves (</a:t>
            </a:r>
            <a:r>
              <a:rPr lang="en-GB" sz="3200" i="1" dirty="0" err="1">
                <a:solidFill>
                  <a:srgbClr val="FFFFFF"/>
                </a:solidFill>
              </a:rPr>
              <a:t>liberti</a:t>
            </a:r>
            <a:r>
              <a:rPr lang="en-GB" sz="3200" dirty="0">
                <a:solidFill>
                  <a:srgbClr val="FFFFFF"/>
                </a:solidFill>
              </a:rPr>
              <a:t>), such as funerary epitaphs.  </a:t>
            </a:r>
          </a:p>
          <a:p>
            <a:pPr defTabSz="914400"/>
            <a:endParaRPr lang="en-GB" sz="800" dirty="0">
              <a:solidFill>
                <a:srgbClr val="FFFFFF"/>
              </a:solidFill>
            </a:endParaRPr>
          </a:p>
          <a:p>
            <a:pPr defTabSz="914400"/>
            <a:r>
              <a:rPr lang="en-GB" sz="3200" dirty="0">
                <a:solidFill>
                  <a:srgbClr val="FFFFFF"/>
                </a:solidFill>
              </a:rPr>
              <a:t>These largely celebrate acquisition of freedom. </a:t>
            </a:r>
          </a:p>
          <a:p>
            <a:pPr lvl="1" defTabSz="914400"/>
            <a:r>
              <a:rPr lang="en-GB" sz="3200" dirty="0">
                <a:solidFill>
                  <a:srgbClr val="FFFFFF"/>
                </a:solidFill>
              </a:rPr>
              <a:t>Although allusions to periods prior to slavery might be made.</a:t>
            </a:r>
          </a:p>
        </p:txBody>
      </p:sp>
    </p:spTree>
    <p:extLst>
      <p:ext uri="{BB962C8B-B14F-4D97-AF65-F5344CB8AC3E}">
        <p14:creationId xmlns:p14="http://schemas.microsoft.com/office/powerpoint/2010/main" val="278745591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20E45E-2279-4481-A8E2-E37433D97D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r>
              <a:rPr lang="en-GB" b="1" dirty="0"/>
              <a:t>Works of </a:t>
            </a:r>
            <a:r>
              <a:rPr lang="en-GB" b="1" i="1" dirty="0" err="1"/>
              <a:t>Liberti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5D6CE0-0B3C-4AA3-8ED1-80D4C05D84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31307" y="2314807"/>
            <a:ext cx="7124132" cy="4419600"/>
          </a:xfrm>
        </p:spPr>
        <p:txBody>
          <a:bodyPr>
            <a:normAutofit/>
          </a:bodyPr>
          <a:lstStyle/>
          <a:p>
            <a:r>
              <a:rPr lang="en-GB" dirty="0"/>
              <a:t>Some authors had spent part of their lives as slaves, but obtained their freedom:</a:t>
            </a:r>
          </a:p>
          <a:p>
            <a:pPr lvl="1"/>
            <a:r>
              <a:rPr lang="en-GB" sz="2800" dirty="0"/>
              <a:t>Plautus – comedy writer (late 3rd to early 2nd century BC). </a:t>
            </a:r>
          </a:p>
          <a:p>
            <a:pPr lvl="1"/>
            <a:r>
              <a:rPr lang="en-GB" sz="2800" dirty="0"/>
              <a:t>Epictetus – Stoic philosopher (latter 1st to early 2nd century AD). </a:t>
            </a:r>
          </a:p>
          <a:p>
            <a:pPr lvl="1"/>
            <a:endParaRPr lang="en-GB" sz="1100" dirty="0"/>
          </a:p>
          <a:p>
            <a:r>
              <a:rPr lang="en-GB" dirty="0"/>
              <a:t>Epictetus uses slave examples, and Plautus has slave characters. </a:t>
            </a:r>
          </a:p>
          <a:p>
            <a:pPr lvl="1"/>
            <a:r>
              <a:rPr lang="en-GB" dirty="0"/>
              <a:t>Nevertheless, neither take on the task of writing about the “slave experience”. </a:t>
            </a:r>
          </a:p>
          <a:p>
            <a:endParaRPr lang="en-GB" sz="2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82EFFA9-1B49-443C-8C70-28800FD63C7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618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DCDF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3052140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8FEC13-E43D-48CD-B3D2-169FE68CFB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8414" y="89547"/>
            <a:ext cx="5259707" cy="1325563"/>
          </a:xfrm>
        </p:spPr>
        <p:txBody>
          <a:bodyPr>
            <a:normAutofit/>
          </a:bodyPr>
          <a:lstStyle/>
          <a:p>
            <a:r>
              <a:rPr lang="en-GB" b="1" dirty="0"/>
              <a:t>Personal agency</a:t>
            </a: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357DD0D3-F869-46D0-944C-6EC60E19E3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36816" cy="5254922"/>
          </a:xfrm>
          <a:custGeom>
            <a:avLst/>
            <a:gdLst>
              <a:gd name="connsiteX0" fmla="*/ 0 w 6136816"/>
              <a:gd name="connsiteY0" fmla="*/ 0 h 5254922"/>
              <a:gd name="connsiteX1" fmla="*/ 6136816 w 6136816"/>
              <a:gd name="connsiteY1" fmla="*/ 0 h 5254922"/>
              <a:gd name="connsiteX2" fmla="*/ 6134892 w 6136816"/>
              <a:gd name="connsiteY2" fmla="*/ 111520 h 5254922"/>
              <a:gd name="connsiteX3" fmla="*/ 6066513 w 6136816"/>
              <a:gd name="connsiteY3" fmla="*/ 752995 h 5254922"/>
              <a:gd name="connsiteX4" fmla="*/ 140712 w 6136816"/>
              <a:gd name="connsiteY4" fmla="*/ 5219363 h 5254922"/>
              <a:gd name="connsiteX5" fmla="*/ 0 w 6136816"/>
              <a:gd name="connsiteY5" fmla="*/ 5199534 h 52549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136816" h="5254922">
                <a:moveTo>
                  <a:pt x="0" y="0"/>
                </a:moveTo>
                <a:lnTo>
                  <a:pt x="6136816" y="0"/>
                </a:lnTo>
                <a:lnTo>
                  <a:pt x="6134892" y="111520"/>
                </a:lnTo>
                <a:cubicBezTo>
                  <a:pt x="6124961" y="323936"/>
                  <a:pt x="6102367" y="538040"/>
                  <a:pt x="6066513" y="752995"/>
                </a:cubicBezTo>
                <a:cubicBezTo>
                  <a:pt x="5592281" y="3596146"/>
                  <a:pt x="2972232" y="5545369"/>
                  <a:pt x="140712" y="5219363"/>
                </a:cubicBezTo>
                <a:lnTo>
                  <a:pt x="0" y="5199534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E58D541-AA99-481C-847E-03D73212B3E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415" r="18321" b="2"/>
          <a:stretch/>
        </p:blipFill>
        <p:spPr>
          <a:xfrm>
            <a:off x="1" y="2"/>
            <a:ext cx="5863721" cy="4984915"/>
          </a:xfrm>
          <a:custGeom>
            <a:avLst/>
            <a:gdLst/>
            <a:ahLst/>
            <a:cxnLst/>
            <a:rect l="l" t="t" r="r" b="b"/>
            <a:pathLst>
              <a:path w="5863721" h="4984915">
                <a:moveTo>
                  <a:pt x="0" y="0"/>
                </a:moveTo>
                <a:lnTo>
                  <a:pt x="5863721" y="0"/>
                </a:lnTo>
                <a:lnTo>
                  <a:pt x="5844576" y="326138"/>
                </a:lnTo>
                <a:cubicBezTo>
                  <a:pt x="5833049" y="448313"/>
                  <a:pt x="5817094" y="570952"/>
                  <a:pt x="5796589" y="693884"/>
                </a:cubicBezTo>
                <a:cubicBezTo>
                  <a:pt x="5344573" y="3403845"/>
                  <a:pt x="2847261" y="5261756"/>
                  <a:pt x="148386" y="4951022"/>
                </a:cubicBezTo>
                <a:lnTo>
                  <a:pt x="0" y="4930112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E3F4B0-270D-4107-BC2E-7AC3AC0E90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9" y="1240759"/>
            <a:ext cx="5863721" cy="5398580"/>
          </a:xfrm>
        </p:spPr>
        <p:txBody>
          <a:bodyPr anchor="t">
            <a:normAutofit/>
          </a:bodyPr>
          <a:lstStyle/>
          <a:p>
            <a:r>
              <a:rPr lang="en-GB" sz="3600" dirty="0"/>
              <a:t>Examples of resistance commented upon (approvingly) by Seneca the Younger. </a:t>
            </a:r>
          </a:p>
          <a:p>
            <a:pPr lvl="1"/>
            <a:r>
              <a:rPr lang="en-GB" sz="3200" dirty="0"/>
              <a:t>A Stoic philosopher, member of the Neronian court and highly wealthy individual. </a:t>
            </a:r>
          </a:p>
          <a:p>
            <a:pPr lvl="1"/>
            <a:r>
              <a:rPr lang="en-GB" sz="3200" dirty="0"/>
              <a:t>Gladiator who committed suicide by putting head through wheel spokes – </a:t>
            </a:r>
            <a:r>
              <a:rPr lang="en-GB" sz="3200" b="1" dirty="0"/>
              <a:t>Seneca </a:t>
            </a:r>
            <a:r>
              <a:rPr lang="en-GB" sz="3200" b="1" i="1" dirty="0"/>
              <a:t>Letters</a:t>
            </a:r>
            <a:r>
              <a:rPr lang="en-GB" sz="3200" b="1" dirty="0"/>
              <a:t> 70.20</a:t>
            </a:r>
            <a:r>
              <a:rPr lang="en-GB" sz="3200" dirty="0"/>
              <a:t>.</a:t>
            </a:r>
          </a:p>
          <a:p>
            <a:pPr lvl="1"/>
            <a:endParaRPr lang="en-GB" sz="3200" dirty="0"/>
          </a:p>
          <a:p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352698560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D7A453D2-15D8-4403-815F-291FA16340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161EA6B-09CA-445B-AB0D-8DF76FA92D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2B35F886-1102-4486-830A-34F41439CE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2075420"/>
            <a:ext cx="12048729" cy="4093306"/>
            <a:chOff x="1" y="2075420"/>
            <a:chExt cx="12048729" cy="4093306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7DEFD1BC-7AD4-41EC-8E11-4E5E8AC541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Oval 16">
              <a:extLst>
                <a:ext uri="{FF2B5EF4-FFF2-40B4-BE49-F238E27FC236}">
                  <a16:creationId xmlns:a16="http://schemas.microsoft.com/office/drawing/2014/main" id="{8B0E5C8B-3874-4B3C-BAD4-9EFE85FEAC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17">
              <a:extLst>
                <a:ext uri="{FF2B5EF4-FFF2-40B4-BE49-F238E27FC236}">
                  <a16:creationId xmlns:a16="http://schemas.microsoft.com/office/drawing/2014/main" id="{E7DA6224-9378-452F-A53A-DD0BF19724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18">
              <a:extLst>
                <a:ext uri="{FF2B5EF4-FFF2-40B4-BE49-F238E27FC236}">
                  <a16:creationId xmlns:a16="http://schemas.microsoft.com/office/drawing/2014/main" id="{1DE869DF-C006-49F7-B9FF-0317F64E97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FD200C16-6204-4580-AB37-7E94176D04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F0DE7603-6DD0-4DB6-88FC-5402B9D4AA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6" name="Picture 5" descr="Diagram&#10;&#10;Description automatically generated">
            <a:extLst>
              <a:ext uri="{FF2B5EF4-FFF2-40B4-BE49-F238E27FC236}">
                <a16:creationId xmlns:a16="http://schemas.microsoft.com/office/drawing/2014/main" id="{7E43E926-1350-455D-83F9-21C542130B8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987" r="1677" b="4"/>
          <a:stretch/>
        </p:blipFill>
        <p:spPr>
          <a:xfrm>
            <a:off x="603504" y="417317"/>
            <a:ext cx="3549663" cy="3157838"/>
          </a:xfrm>
          <a:prstGeom prst="rect">
            <a:avLst/>
          </a:prstGeom>
        </p:spPr>
      </p:pic>
      <p:grpSp>
        <p:nvGrpSpPr>
          <p:cNvPr id="23" name="Group 22">
            <a:extLst>
              <a:ext uri="{FF2B5EF4-FFF2-40B4-BE49-F238E27FC236}">
                <a16:creationId xmlns:a16="http://schemas.microsoft.com/office/drawing/2014/main" id="{975C268C-D419-4123-9FAD-0E2B7F9EE7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474192" y="584794"/>
            <a:ext cx="304800" cy="429768"/>
            <a:chOff x="215328" y="-46937"/>
            <a:chExt cx="304800" cy="2773841"/>
          </a:xfrm>
        </p:grpSpPr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3A7E309C-A3BD-432E-8CB5-F0B6425281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3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2F1F621C-4533-4835-ADE2-372F2763A0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69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8EFC8245-5168-4DAF-930D-09A7BDDA6C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85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F192ED34-5046-4043-AEF8-2DF7C48061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01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5" name="Picture 4">
            <a:extLst>
              <a:ext uri="{FF2B5EF4-FFF2-40B4-BE49-F238E27FC236}">
                <a16:creationId xmlns:a16="http://schemas.microsoft.com/office/drawing/2014/main" id="{734839D0-5B10-437A-8299-2183CE2893E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1254" r="15899" b="2"/>
          <a:stretch/>
        </p:blipFill>
        <p:spPr>
          <a:xfrm>
            <a:off x="4280448" y="406043"/>
            <a:ext cx="3549663" cy="3162873"/>
          </a:xfrm>
          <a:prstGeom prst="rect">
            <a:avLst/>
          </a:prstGeom>
        </p:spPr>
      </p:pic>
      <p:sp>
        <p:nvSpPr>
          <p:cNvPr id="29" name="Rectangle 28">
            <a:extLst>
              <a:ext uri="{FF2B5EF4-FFF2-40B4-BE49-F238E27FC236}">
                <a16:creationId xmlns:a16="http://schemas.microsoft.com/office/drawing/2014/main" id="{B8114C98-A349-4111-A123-E8EAB86ABE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38146" y="1042605"/>
            <a:ext cx="2796461" cy="711252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670FB431-AE18-414D-92F4-1D12D19911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59539" y="317578"/>
            <a:ext cx="548640" cy="549007"/>
            <a:chOff x="7029447" y="3514725"/>
            <a:chExt cx="1285875" cy="549007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24467063-D74E-4D42-8790-B9F6D69584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A1D19BAC-1681-47BC-AAF5-92FAFFF6F4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94347C2B-E846-452C-97AA-7E254FC1CE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10EA2B35-7959-4C2A-84AA-FF5D94FEDE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E1B27699-54A0-4B51-8751-DAAE41C7AEFB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0841" r="4988" b="1"/>
          <a:stretch/>
        </p:blipFill>
        <p:spPr>
          <a:xfrm>
            <a:off x="7949294" y="406043"/>
            <a:ext cx="3549663" cy="3162873"/>
          </a:xfrm>
          <a:prstGeom prst="rect">
            <a:avLst/>
          </a:prstGeom>
        </p:spPr>
      </p:pic>
      <p:sp>
        <p:nvSpPr>
          <p:cNvPr id="37" name="Rectangle 36">
            <a:extLst>
              <a:ext uri="{FF2B5EF4-FFF2-40B4-BE49-F238E27FC236}">
                <a16:creationId xmlns:a16="http://schemas.microsoft.com/office/drawing/2014/main" id="{E2D3D3F2-ABBB-4453-B1C5-1BEBF7E4DD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6140785"/>
            <a:ext cx="6095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9" name="Group 38">
            <a:extLst>
              <a:ext uri="{FF2B5EF4-FFF2-40B4-BE49-F238E27FC236}">
                <a16:creationId xmlns:a16="http://schemas.microsoft.com/office/drawing/2014/main" id="{8214E4A5-A0D2-42C4-8D14-D2A7E495F0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616345" y="5940560"/>
            <a:ext cx="1285875" cy="549007"/>
            <a:chOff x="7029447" y="3514725"/>
            <a:chExt cx="1285875" cy="549007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7494D7A0-6B21-41E8-A7D3-0033BBB791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1E141D7D-32B0-448E-A666-EA8703AFCF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8D87E268-6345-420F-8B97-B37ED04100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35E1622E-7FA6-4760-A2BF-A8105EBF7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E3CC8F-DE4F-4846-8714-A8B970FA86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3503" y="3866716"/>
            <a:ext cx="11204675" cy="2796462"/>
          </a:xfrm>
          <a:noFill/>
        </p:spPr>
        <p:txBody>
          <a:bodyPr anchor="t">
            <a:normAutofit fontScale="92500"/>
          </a:bodyPr>
          <a:lstStyle/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“For example, there was lately in a training-school for wild-beast gladiators a German, who was making ready for the morning exhibition; he withdrew in order to relieve himself, – the only thing which he was allowed to do in secret and without the presence of a guard. While so engaged, he seized the stick of wood, tipped with a sponge, which was devoted to the vilest uses, and stuffed it, just as it was, down his throat; thus he blocked up his windpipe, and choked the breath from his body. That was truly to insult death!” – </a:t>
            </a:r>
            <a:r>
              <a:rPr lang="en-GB" b="1" dirty="0">
                <a:solidFill>
                  <a:schemeClr val="bg1"/>
                </a:solidFill>
              </a:rPr>
              <a:t>Seneca </a:t>
            </a:r>
            <a:r>
              <a:rPr lang="en-GB" b="1" i="1" dirty="0">
                <a:solidFill>
                  <a:schemeClr val="bg1"/>
                </a:solidFill>
              </a:rPr>
              <a:t>Letters </a:t>
            </a:r>
            <a:r>
              <a:rPr lang="en-GB" b="1" dirty="0">
                <a:solidFill>
                  <a:schemeClr val="bg1"/>
                </a:solidFill>
              </a:rPr>
              <a:t>70.20</a:t>
            </a:r>
            <a:r>
              <a:rPr lang="en-GB" dirty="0">
                <a:solidFill>
                  <a:schemeClr val="bg1"/>
                </a:solidFill>
              </a:rPr>
              <a:t>.</a:t>
            </a:r>
          </a:p>
          <a:p>
            <a:pPr marL="0" indent="0">
              <a:buNone/>
            </a:pPr>
            <a:endParaRPr lang="en-GB" sz="15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1137702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A673A3-7B11-4B73-B4E5-5D2E541972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272956"/>
            <a:ext cx="6949066" cy="1642472"/>
          </a:xfrm>
        </p:spPr>
        <p:txBody>
          <a:bodyPr anchor="b">
            <a:normAutofit/>
          </a:bodyPr>
          <a:lstStyle/>
          <a:p>
            <a:r>
              <a:rPr lang="en-GB" sz="5400" b="1" dirty="0"/>
              <a:t>Epigraphy – Examples of Resistance</a:t>
            </a:r>
            <a:endParaRPr lang="en-GB" sz="5400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8519B40-C87E-4FF3-85DF-BBDB751B56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0" y="2326804"/>
            <a:ext cx="7055961" cy="2722805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sz="3900" b="1" dirty="0"/>
              <a:t>A 4th century AD iron slave collar, connected to Rome (</a:t>
            </a:r>
            <a:r>
              <a:rPr lang="en-GB" sz="3900" b="1" dirty="0" err="1"/>
              <a:t>Zoninus</a:t>
            </a:r>
            <a:r>
              <a:rPr lang="en-GB" sz="3900" b="1" dirty="0"/>
              <a:t> collar):</a:t>
            </a:r>
          </a:p>
          <a:p>
            <a:pPr marL="0" indent="0">
              <a:buNone/>
            </a:pPr>
            <a:r>
              <a:rPr lang="en-GB" sz="3900" dirty="0"/>
              <a:t>“I have fled, take me to my master </a:t>
            </a:r>
            <a:r>
              <a:rPr lang="en-GB" sz="3900" dirty="0" err="1"/>
              <a:t>Zoninus</a:t>
            </a:r>
            <a:r>
              <a:rPr lang="en-GB" sz="3900" dirty="0"/>
              <a:t> and you will receive a solidus.” </a:t>
            </a:r>
          </a:p>
          <a:p>
            <a:pPr marL="0" indent="0">
              <a:buNone/>
            </a:pPr>
            <a:endParaRPr lang="en-GB" sz="2000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7210D5B4-73CA-4B25-8D94-75271DFABF2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4" b="2462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B57A9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Picture 9">
            <a:extLst>
              <a:ext uri="{FF2B5EF4-FFF2-40B4-BE49-F238E27FC236}">
                <a16:creationId xmlns:a16="http://schemas.microsoft.com/office/drawing/2014/main" id="{01012BCD-3585-4158-9044-56F13075821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89611" y="5360900"/>
            <a:ext cx="8131781" cy="1123076"/>
          </a:xfrm>
          <a:prstGeom prst="rect">
            <a:avLst/>
          </a:prstGeom>
        </p:spPr>
      </p:pic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27262071-9911-444C-87B3-CC07E298B411}"/>
              </a:ext>
            </a:extLst>
          </p:cNvPr>
          <p:cNvCxnSpPr>
            <a:cxnSpLocks/>
          </p:cNvCxnSpPr>
          <p:nvPr/>
        </p:nvCxnSpPr>
        <p:spPr>
          <a:xfrm flipH="1">
            <a:off x="3411939" y="4462818"/>
            <a:ext cx="1444309" cy="0"/>
          </a:xfrm>
          <a:prstGeom prst="straightConnector1">
            <a:avLst/>
          </a:prstGeom>
          <a:ln w="508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CBA987E6-9BE6-4A71-9607-F7966CC9CFCC}"/>
              </a:ext>
            </a:extLst>
          </p:cNvPr>
          <p:cNvCxnSpPr>
            <a:cxnSpLocks/>
          </p:cNvCxnSpPr>
          <p:nvPr/>
        </p:nvCxnSpPr>
        <p:spPr>
          <a:xfrm>
            <a:off x="4134093" y="5145206"/>
            <a:ext cx="7780403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5262521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6" y="321731"/>
            <a:ext cx="7058307" cy="2595329"/>
          </a:xfrm>
          <a:prstGeom prst="rect">
            <a:avLst/>
          </a:prstGeom>
          <a:solidFill>
            <a:srgbClr val="7F5F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2C1EF4-7B35-413F-8754-E12397AD23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256" y="491260"/>
            <a:ext cx="6594189" cy="2147344"/>
          </a:xfrm>
        </p:spPr>
        <p:txBody>
          <a:bodyPr>
            <a:normAutofit/>
          </a:bodyPr>
          <a:lstStyle/>
          <a:p>
            <a:r>
              <a:rPr lang="en-GB" sz="3700" b="1">
                <a:solidFill>
                  <a:srgbClr val="FFFFFF"/>
                </a:solidFill>
              </a:rPr>
              <a:t>What can archaeology and material culture tell us about individual slave experiences and personal agency?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392E632E-3F30-4018-960F-EE3228045D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9183" y="3085476"/>
            <a:ext cx="3998237" cy="3449681"/>
          </a:xfrm>
          <a:prstGeom prst="rect">
            <a:avLst/>
          </a:prstGeom>
          <a:solidFill>
            <a:srgbClr val="D5704D">
              <a:alpha val="20000"/>
            </a:srgb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1537B25-1058-4556-9D8E-32304F40CE0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893" r="1" b="4244"/>
          <a:stretch/>
        </p:blipFill>
        <p:spPr>
          <a:xfrm>
            <a:off x="1391514" y="3236090"/>
            <a:ext cx="1873573" cy="3161816"/>
          </a:xfrm>
          <a:prstGeom prst="rect">
            <a:avLst/>
          </a:prstGeom>
        </p:spPr>
      </p:pic>
      <p:sp>
        <p:nvSpPr>
          <p:cNvPr id="30" name="Rectangle 29">
            <a:extLst>
              <a:ext uri="{FF2B5EF4-FFF2-40B4-BE49-F238E27FC236}">
                <a16:creationId xmlns:a16="http://schemas.microsoft.com/office/drawing/2014/main" id="{0015B939-F527-4117-B775-533A401685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98848" y="3090672"/>
            <a:ext cx="2889504" cy="1636776"/>
          </a:xfrm>
          <a:prstGeom prst="rect">
            <a:avLst/>
          </a:prstGeom>
          <a:solidFill>
            <a:srgbClr val="D5704D">
              <a:alpha val="20000"/>
            </a:srgb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F467978-97D3-4F3A-B7E3-76285F05954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2" b="7184"/>
          <a:stretch/>
        </p:blipFill>
        <p:spPr>
          <a:xfrm>
            <a:off x="5540535" y="3085476"/>
            <a:ext cx="954107" cy="1610149"/>
          </a:xfrm>
          <a:prstGeom prst="rect">
            <a:avLst/>
          </a:prstGeom>
        </p:spPr>
      </p:pic>
      <p:sp>
        <p:nvSpPr>
          <p:cNvPr id="32" name="Rectangle 31">
            <a:extLst>
              <a:ext uri="{FF2B5EF4-FFF2-40B4-BE49-F238E27FC236}">
                <a16:creationId xmlns:a16="http://schemas.microsoft.com/office/drawing/2014/main" id="{522BCFB4-3880-430A-9E42-4D844E8F65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98848" y="4901184"/>
            <a:ext cx="2889504" cy="1636776"/>
          </a:xfrm>
          <a:prstGeom prst="rect">
            <a:avLst/>
          </a:prstGeom>
          <a:solidFill>
            <a:srgbClr val="D5704D">
              <a:alpha val="20000"/>
            </a:srgb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6975" y="321732"/>
            <a:ext cx="4313293" cy="6214534"/>
          </a:xfrm>
          <a:prstGeom prst="rect">
            <a:avLst/>
          </a:pr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7" name="Content Placeholder 2">
            <a:extLst>
              <a:ext uri="{FF2B5EF4-FFF2-40B4-BE49-F238E27FC236}">
                <a16:creationId xmlns:a16="http://schemas.microsoft.com/office/drawing/2014/main" id="{0FA2D7F9-9411-4A55-B298-6EE4D5D23C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92872" y="491260"/>
            <a:ext cx="3874872" cy="5906645"/>
          </a:xfrm>
        </p:spPr>
        <p:txBody>
          <a:bodyPr anchor="ctr">
            <a:normAutofit lnSpcReduction="10000"/>
          </a:bodyPr>
          <a:lstStyle/>
          <a:p>
            <a:r>
              <a:rPr lang="en-GB" sz="3600" dirty="0">
                <a:solidFill>
                  <a:srgbClr val="FFFFFF"/>
                </a:solidFill>
              </a:rPr>
              <a:t>Lack of resources.</a:t>
            </a:r>
          </a:p>
          <a:p>
            <a:r>
              <a:rPr lang="en-GB" sz="3600" dirty="0">
                <a:solidFill>
                  <a:srgbClr val="FFFFFF"/>
                </a:solidFill>
              </a:rPr>
              <a:t>Usually difficult to ascertain social or legal status form material culture alone. </a:t>
            </a:r>
          </a:p>
          <a:p>
            <a:r>
              <a:rPr lang="en-GB" sz="3600" dirty="0">
                <a:solidFill>
                  <a:srgbClr val="FFFFFF"/>
                </a:solidFill>
              </a:rPr>
              <a:t>Material culture might represent aspects of subjugation or stock tropes about slaves. </a:t>
            </a:r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id="{F95EA9E3-A4BC-4242-BC08-19EAB9470314}"/>
              </a:ext>
            </a:extLst>
          </p:cNvPr>
          <p:cNvSpPr txBox="1"/>
          <p:nvPr/>
        </p:nvSpPr>
        <p:spPr>
          <a:xfrm>
            <a:off x="3884656" y="3201171"/>
            <a:ext cx="1570165" cy="954107"/>
          </a:xfrm>
          <a:prstGeom prst="rect">
            <a:avLst/>
          </a:prstGeom>
          <a:solidFill>
            <a:srgbClr val="CCB400">
              <a:lumMod val="20000"/>
              <a:lumOff val="80000"/>
            </a:srgbClr>
          </a:solidFill>
        </p:spPr>
        <p:txBody>
          <a:bodyPr wrap="square">
            <a:spAutoFit/>
          </a:bodyPr>
          <a:lstStyle/>
          <a:p>
            <a:pPr marL="0" marR="0" lvl="0" indent="0" defTabSz="4572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</a:rPr>
              <a:t>Sicilian red-figured calyx-krater, ca. 350 BC–340 BC</a:t>
            </a: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68C33467-73FB-418B-8957-255DB3D8D071}"/>
              </a:ext>
            </a:extLst>
          </p:cNvPr>
          <p:cNvSpPr txBox="1"/>
          <p:nvPr/>
        </p:nvSpPr>
        <p:spPr>
          <a:xfrm>
            <a:off x="253780" y="6028573"/>
            <a:ext cx="4073640" cy="738664"/>
          </a:xfrm>
          <a:prstGeom prst="rect">
            <a:avLst/>
          </a:prstGeom>
          <a:solidFill>
            <a:srgbClr val="646B86">
              <a:lumMod val="20000"/>
              <a:lumOff val="80000"/>
            </a:srgbClr>
          </a:solidFill>
        </p:spPr>
        <p:txBody>
          <a:bodyPr wrap="square">
            <a:spAutoFit/>
          </a:bodyPr>
          <a:lstStyle/>
          <a:p>
            <a:pPr marL="0" marR="0" lvl="0" indent="0" defTabSz="4572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0" i="1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</a:rPr>
              <a:t>servus</a:t>
            </a:r>
            <a:r>
              <a:rPr kumimoji="0" lang="en-GB" sz="1400" b="0" i="1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</a:rPr>
              <a:t> </a:t>
            </a:r>
            <a:r>
              <a:rPr kumimoji="0" lang="en-GB" sz="1400" b="0" i="1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</a:rPr>
              <a:t>callidus</a:t>
            </a:r>
            <a:r>
              <a:rPr kumimoji="0" lang="en-GB" sz="1400" b="0" i="1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</a:rPr>
              <a:t> </a:t>
            </a:r>
            <a:r>
              <a:rPr kumimoji="0" lang="en-GB" sz="14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</a:rPr>
              <a:t>or “tricky slave” - Bronze statuette, early 3rd century CE. From the Piazza Madonna </a:t>
            </a:r>
            <a:r>
              <a:rPr kumimoji="0" lang="en-GB" sz="14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</a:rPr>
              <a:t>dei</a:t>
            </a:r>
            <a:r>
              <a:rPr kumimoji="0" lang="en-GB" sz="14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</a:rPr>
              <a:t> Monti.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BABB783-8A9A-455D-AF89-903F4CA7418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07947" y="5021205"/>
            <a:ext cx="2023124" cy="1396734"/>
          </a:xfrm>
          <a:prstGeom prst="rect">
            <a:avLst/>
          </a:prstGeom>
        </p:spPr>
      </p:pic>
      <p:sp>
        <p:nvSpPr>
          <p:cNvPr id="66" name="TextBox 65">
            <a:extLst>
              <a:ext uri="{FF2B5EF4-FFF2-40B4-BE49-F238E27FC236}">
                <a16:creationId xmlns:a16="http://schemas.microsoft.com/office/drawing/2014/main" id="{25088051-2CC7-4E0A-BCF6-3E58564DE99E}"/>
              </a:ext>
            </a:extLst>
          </p:cNvPr>
          <p:cNvSpPr txBox="1"/>
          <p:nvPr/>
        </p:nvSpPr>
        <p:spPr>
          <a:xfrm>
            <a:off x="4496043" y="4872866"/>
            <a:ext cx="1449383" cy="1600438"/>
          </a:xfrm>
          <a:prstGeom prst="rect">
            <a:avLst/>
          </a:prstGeom>
          <a:solidFill>
            <a:sysClr val="window" lastClr="FFFFFF">
              <a:lumMod val="95000"/>
            </a:sysClr>
          </a:solidFill>
        </p:spPr>
        <p:txBody>
          <a:bodyPr wrap="square">
            <a:spAutoFit/>
          </a:bodyPr>
          <a:lstStyle/>
          <a:p>
            <a:pPr marL="0" marR="0" lvl="0" indent="0" defTabSz="4572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</a:rPr>
              <a:t>Iron slave-chain from Llyn </a:t>
            </a:r>
            <a:r>
              <a:rPr kumimoji="0" lang="en-GB" sz="14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</a:rPr>
              <a:t>Cerrig</a:t>
            </a:r>
            <a:r>
              <a:rPr kumimoji="0" lang="en-GB" sz="14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</a:rPr>
              <a:t> Bach, Anglesey; National Museum of Wales</a:t>
            </a:r>
          </a:p>
        </p:txBody>
      </p:sp>
    </p:spTree>
    <p:extLst>
      <p:ext uri="{BB962C8B-B14F-4D97-AF65-F5344CB8AC3E}">
        <p14:creationId xmlns:p14="http://schemas.microsoft.com/office/powerpoint/2010/main" val="40076080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" grpId="0" animBg="1"/>
      <p:bldP spid="59" grpId="0" animBg="1"/>
      <p:bldP spid="66" grpId="0" animBg="1"/>
    </p:bldLst>
  </p:timing>
</p:sld>
</file>

<file path=ppt/theme/theme1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563</TotalTime>
  <Words>1268</Words>
  <Application>Microsoft Office PowerPoint</Application>
  <PresentationFormat>Widescreen</PresentationFormat>
  <Paragraphs>101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9" baseType="lpstr">
      <vt:lpstr>Arial</vt:lpstr>
      <vt:lpstr>Calibri</vt:lpstr>
      <vt:lpstr>Calibri Light</vt:lpstr>
      <vt:lpstr>Georgia</vt:lpstr>
      <vt:lpstr>Times New Roman</vt:lpstr>
      <vt:lpstr>Tw Cen MT</vt:lpstr>
      <vt:lpstr>Wingdings</vt:lpstr>
      <vt:lpstr>Wingdings 2</vt:lpstr>
      <vt:lpstr>1_Office Theme</vt:lpstr>
      <vt:lpstr>Marginalised Perspectives – Slaves in the Ancient World </vt:lpstr>
      <vt:lpstr>Overarching question: how do we get a sense of the “slave experience” and “slave perspective” when we lack direct testimony? </vt:lpstr>
      <vt:lpstr>Forms of slavery in the Ancient World</vt:lpstr>
      <vt:lpstr>PowerPoint Presentation</vt:lpstr>
      <vt:lpstr>Legal Status</vt:lpstr>
      <vt:lpstr>Numbers</vt:lpstr>
      <vt:lpstr>Means of acquiring slaves?</vt:lpstr>
      <vt:lpstr>Origins</vt:lpstr>
      <vt:lpstr>Forms of Exploitation (1)</vt:lpstr>
      <vt:lpstr>Forms of Exploitation (2)</vt:lpstr>
      <vt:lpstr>Forms of Exploitation (3, 4 and 5)</vt:lpstr>
      <vt:lpstr>Cruelty and Abuse</vt:lpstr>
      <vt:lpstr>The challenges of identifying the “slave perspective”</vt:lpstr>
      <vt:lpstr>Lack of surviving voices</vt:lpstr>
      <vt:lpstr>Funerary Monument of Sextus Maelius Stabilio, Vesinia Iucunda, and Sextus Maelius Faustus. The men were the freed ex-slaves of Sextus Maelius, and the woman had been freed by her matrona Vesinia (after whom she took her own nomen). </vt:lpstr>
      <vt:lpstr>Works of Liberti</vt:lpstr>
      <vt:lpstr>Personal agency</vt:lpstr>
      <vt:lpstr>PowerPoint Presentation</vt:lpstr>
      <vt:lpstr>Epigraphy – Examples of Resistance</vt:lpstr>
      <vt:lpstr>What can archaeology and material culture tell us about individual slave experiences and personal agency?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Overview of Slavery in the Mediterranean World</dc:title>
  <dc:creator>Matthew Cobb</dc:creator>
  <cp:lastModifiedBy>Matthew Cobb</cp:lastModifiedBy>
  <cp:revision>48</cp:revision>
  <dcterms:created xsi:type="dcterms:W3CDTF">2022-03-20T08:35:25Z</dcterms:created>
  <dcterms:modified xsi:type="dcterms:W3CDTF">2022-09-20T11:44:58Z</dcterms:modified>
</cp:coreProperties>
</file>