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37"/>
  </p:notesMasterIdLst>
  <p:sldIdLst>
    <p:sldId id="256" r:id="rId2"/>
    <p:sldId id="257" r:id="rId3"/>
    <p:sldId id="299" r:id="rId4"/>
    <p:sldId id="279" r:id="rId5"/>
    <p:sldId id="297" r:id="rId6"/>
    <p:sldId id="280" r:id="rId7"/>
    <p:sldId id="281" r:id="rId8"/>
    <p:sldId id="282" r:id="rId9"/>
    <p:sldId id="283" r:id="rId10"/>
    <p:sldId id="284" r:id="rId11"/>
    <p:sldId id="265" r:id="rId12"/>
    <p:sldId id="266" r:id="rId13"/>
    <p:sldId id="267" r:id="rId14"/>
    <p:sldId id="269" r:id="rId15"/>
    <p:sldId id="270" r:id="rId16"/>
    <p:sldId id="289" r:id="rId17"/>
    <p:sldId id="258" r:id="rId18"/>
    <p:sldId id="259" r:id="rId19"/>
    <p:sldId id="260" r:id="rId20"/>
    <p:sldId id="262" r:id="rId21"/>
    <p:sldId id="263" r:id="rId22"/>
    <p:sldId id="288" r:id="rId23"/>
    <p:sldId id="272" r:id="rId24"/>
    <p:sldId id="273" r:id="rId25"/>
    <p:sldId id="274" r:id="rId26"/>
    <p:sldId id="275" r:id="rId27"/>
    <p:sldId id="277" r:id="rId28"/>
    <p:sldId id="278" r:id="rId29"/>
    <p:sldId id="290" r:id="rId30"/>
    <p:sldId id="291" r:id="rId31"/>
    <p:sldId id="292" r:id="rId32"/>
    <p:sldId id="293" r:id="rId33"/>
    <p:sldId id="294" r:id="rId34"/>
    <p:sldId id="295" r:id="rId35"/>
    <p:sldId id="298" r:id="rId36"/>
  </p:sldIdLst>
  <p:sldSz cx="18288000" cy="10287000"/>
  <p:notesSz cx="6858000" cy="9144000"/>
  <p:embeddedFontLst>
    <p:embeddedFont>
      <p:font typeface="Book Antiqua" panose="02040602050305030304" pitchFamily="18" charset="0"/>
      <p:regular r:id="rId38"/>
      <p:bold r:id="rId39"/>
      <p:italic r:id="rId40"/>
      <p:boldItalic r:id="rId41"/>
    </p:embeddedFont>
    <p:embeddedFont>
      <p:font typeface="Franklin Gothic Book" panose="020B0503020102020204" pitchFamily="34" charset="0"/>
      <p:regular r:id="rId42"/>
      <p:italic r:id="rId43"/>
    </p:embeddedFont>
    <p:embeddedFont>
      <p:font typeface="Montserrat" panose="00000500000000000000" pitchFamily="2" charset="0"/>
      <p:regular r:id="rId44"/>
    </p:embeddedFont>
    <p:embeddedFont>
      <p:font typeface="Montserrat Bold" panose="00000800000000000000" charset="0"/>
      <p:regular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241" autoAdjust="0"/>
    <p:restoredTop sz="94061" autoAdjust="0"/>
  </p:normalViewPr>
  <p:slideViewPr>
    <p:cSldViewPr>
      <p:cViewPr varScale="1">
        <p:scale>
          <a:sx n="47" d="100"/>
          <a:sy n="47" d="100"/>
        </p:scale>
        <p:origin x="63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5.fntdata"/><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6.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5D8869-6A2A-44DA-BDCA-57B8B13494DD}" type="doc">
      <dgm:prSet loTypeId="urn:microsoft.com/office/officeart/2008/layout/LinedList" loCatId="list" qsTypeId="urn:microsoft.com/office/officeart/2005/8/quickstyle/simple1" qsCatId="simple" csTypeId="urn:microsoft.com/office/officeart/2005/8/colors/colorful3" csCatId="colorful"/>
      <dgm:spPr/>
      <dgm:t>
        <a:bodyPr/>
        <a:lstStyle/>
        <a:p>
          <a:endParaRPr lang="en-GB"/>
        </a:p>
      </dgm:t>
    </dgm:pt>
    <dgm:pt modelId="{B846B934-018A-4ACE-9D7C-1D1825449AAF}">
      <dgm:prSet/>
      <dgm:spPr/>
      <dgm:t>
        <a:bodyPr/>
        <a:lstStyle/>
        <a:p>
          <a:pPr rtl="0"/>
          <a:r>
            <a:rPr lang="en-US" b="1"/>
            <a:t>Introduction</a:t>
          </a:r>
          <a:endParaRPr lang="en-GB"/>
        </a:p>
      </dgm:t>
    </dgm:pt>
    <dgm:pt modelId="{7478558C-C3AD-4A0A-8417-CE43535B86EA}" type="parTrans" cxnId="{AD587370-DF92-4366-B142-31D6C9FC9180}">
      <dgm:prSet/>
      <dgm:spPr/>
      <dgm:t>
        <a:bodyPr/>
        <a:lstStyle/>
        <a:p>
          <a:endParaRPr lang="en-GB"/>
        </a:p>
      </dgm:t>
    </dgm:pt>
    <dgm:pt modelId="{8B808F3B-8661-4F1C-B77A-11F29381D00F}" type="sibTrans" cxnId="{AD587370-DF92-4366-B142-31D6C9FC9180}">
      <dgm:prSet/>
      <dgm:spPr/>
      <dgm:t>
        <a:bodyPr/>
        <a:lstStyle/>
        <a:p>
          <a:endParaRPr lang="en-GB"/>
        </a:p>
      </dgm:t>
    </dgm:pt>
    <dgm:pt modelId="{5F43102E-21E2-4FFE-B8A8-0FCF19931501}">
      <dgm:prSet/>
      <dgm:spPr/>
      <dgm:t>
        <a:bodyPr/>
        <a:lstStyle/>
        <a:p>
          <a:pPr rtl="0"/>
          <a:r>
            <a:rPr lang="en-US" b="1"/>
            <a:t>Topic 1 – HR Technology &amp; Digital Transformation</a:t>
          </a:r>
          <a:endParaRPr lang="en-GB"/>
        </a:p>
      </dgm:t>
    </dgm:pt>
    <dgm:pt modelId="{C354B630-8C8C-49C9-8CC7-A3E3982EA7E1}" type="parTrans" cxnId="{B61E87C1-FE63-4B15-8913-8C0C5A437921}">
      <dgm:prSet/>
      <dgm:spPr/>
      <dgm:t>
        <a:bodyPr/>
        <a:lstStyle/>
        <a:p>
          <a:endParaRPr lang="en-GB"/>
        </a:p>
      </dgm:t>
    </dgm:pt>
    <dgm:pt modelId="{48065105-2D5C-4381-925C-8770570C2DE7}" type="sibTrans" cxnId="{B61E87C1-FE63-4B15-8913-8C0C5A437921}">
      <dgm:prSet/>
      <dgm:spPr/>
      <dgm:t>
        <a:bodyPr/>
        <a:lstStyle/>
        <a:p>
          <a:endParaRPr lang="en-GB"/>
        </a:p>
      </dgm:t>
    </dgm:pt>
    <dgm:pt modelId="{73A14694-7D31-48F5-94AF-9AA50648AADE}">
      <dgm:prSet/>
      <dgm:spPr/>
      <dgm:t>
        <a:bodyPr/>
        <a:lstStyle/>
        <a:p>
          <a:pPr rtl="0"/>
          <a:r>
            <a:rPr lang="en-US"/>
            <a:t>Overview of HR Digital Strategy</a:t>
          </a:r>
          <a:endParaRPr lang="en-GB"/>
        </a:p>
      </dgm:t>
    </dgm:pt>
    <dgm:pt modelId="{EACBAB28-1E4D-48CE-8AF2-5E36FD75FE68}" type="parTrans" cxnId="{DDD5FA7E-74EE-434D-8423-C5315A33748B}">
      <dgm:prSet/>
      <dgm:spPr/>
      <dgm:t>
        <a:bodyPr/>
        <a:lstStyle/>
        <a:p>
          <a:endParaRPr lang="en-GB"/>
        </a:p>
      </dgm:t>
    </dgm:pt>
    <dgm:pt modelId="{E0E31E8A-8BC0-4EF7-B56D-D8652E7DBC96}" type="sibTrans" cxnId="{DDD5FA7E-74EE-434D-8423-C5315A33748B}">
      <dgm:prSet/>
      <dgm:spPr/>
      <dgm:t>
        <a:bodyPr/>
        <a:lstStyle/>
        <a:p>
          <a:endParaRPr lang="en-GB"/>
        </a:p>
      </dgm:t>
    </dgm:pt>
    <dgm:pt modelId="{8F5A5530-68E7-437D-AB76-C8B88ACF8634}">
      <dgm:prSet/>
      <dgm:spPr/>
      <dgm:t>
        <a:bodyPr/>
        <a:lstStyle/>
        <a:p>
          <a:pPr rtl="0"/>
          <a:r>
            <a:rPr lang="en-US"/>
            <a:t>Digital Tools and Processes</a:t>
          </a:r>
          <a:endParaRPr lang="en-GB"/>
        </a:p>
      </dgm:t>
    </dgm:pt>
    <dgm:pt modelId="{0F542398-FC21-4E35-A426-9C6E31E54183}" type="parTrans" cxnId="{076C84FF-AEFF-4DC0-A1F4-D95D68359C92}">
      <dgm:prSet/>
      <dgm:spPr/>
      <dgm:t>
        <a:bodyPr/>
        <a:lstStyle/>
        <a:p>
          <a:endParaRPr lang="en-GB"/>
        </a:p>
      </dgm:t>
    </dgm:pt>
    <dgm:pt modelId="{621999A4-4355-4931-A1F5-504673275183}" type="sibTrans" cxnId="{076C84FF-AEFF-4DC0-A1F4-D95D68359C92}">
      <dgm:prSet/>
      <dgm:spPr/>
      <dgm:t>
        <a:bodyPr/>
        <a:lstStyle/>
        <a:p>
          <a:endParaRPr lang="en-GB"/>
        </a:p>
      </dgm:t>
    </dgm:pt>
    <dgm:pt modelId="{2E2DF725-A02D-4904-AD20-902F3A73F2CD}">
      <dgm:prSet/>
      <dgm:spPr/>
      <dgm:t>
        <a:bodyPr/>
        <a:lstStyle/>
        <a:p>
          <a:pPr rtl="0"/>
          <a:r>
            <a:rPr lang="en-US"/>
            <a:t>Benefits</a:t>
          </a:r>
          <a:endParaRPr lang="en-GB"/>
        </a:p>
      </dgm:t>
    </dgm:pt>
    <dgm:pt modelId="{13F97450-6C69-494F-BA7C-A6F7F51F80DE}" type="parTrans" cxnId="{0D7AE989-DDB0-4986-9CAE-197DFB2EDCC5}">
      <dgm:prSet/>
      <dgm:spPr/>
      <dgm:t>
        <a:bodyPr/>
        <a:lstStyle/>
        <a:p>
          <a:endParaRPr lang="en-GB"/>
        </a:p>
      </dgm:t>
    </dgm:pt>
    <dgm:pt modelId="{8BD1A255-0B0D-4F68-AC70-E396AA7A8DF6}" type="sibTrans" cxnId="{0D7AE989-DDB0-4986-9CAE-197DFB2EDCC5}">
      <dgm:prSet/>
      <dgm:spPr/>
      <dgm:t>
        <a:bodyPr/>
        <a:lstStyle/>
        <a:p>
          <a:endParaRPr lang="en-GB"/>
        </a:p>
      </dgm:t>
    </dgm:pt>
    <dgm:pt modelId="{67E650DF-3179-4B50-870C-916E35DC429F}">
      <dgm:prSet/>
      <dgm:spPr/>
      <dgm:t>
        <a:bodyPr/>
        <a:lstStyle/>
        <a:p>
          <a:pPr rtl="0"/>
          <a:r>
            <a:rPr lang="en-US"/>
            <a:t>Challenges</a:t>
          </a:r>
          <a:endParaRPr lang="en-GB"/>
        </a:p>
      </dgm:t>
    </dgm:pt>
    <dgm:pt modelId="{59D48B88-1CDA-4613-BB7E-458A588E017E}" type="parTrans" cxnId="{572B6FBE-FBF9-4096-BC67-BF5375D9D281}">
      <dgm:prSet/>
      <dgm:spPr/>
      <dgm:t>
        <a:bodyPr/>
        <a:lstStyle/>
        <a:p>
          <a:endParaRPr lang="en-GB"/>
        </a:p>
      </dgm:t>
    </dgm:pt>
    <dgm:pt modelId="{2EE5BA9B-F7DD-440D-9844-82F763B86857}" type="sibTrans" cxnId="{572B6FBE-FBF9-4096-BC67-BF5375D9D281}">
      <dgm:prSet/>
      <dgm:spPr/>
      <dgm:t>
        <a:bodyPr/>
        <a:lstStyle/>
        <a:p>
          <a:endParaRPr lang="en-GB"/>
        </a:p>
      </dgm:t>
    </dgm:pt>
    <dgm:pt modelId="{6175C5E7-7BB5-49E2-8C6C-FC02FD23F0DE}">
      <dgm:prSet/>
      <dgm:spPr/>
      <dgm:t>
        <a:bodyPr/>
        <a:lstStyle/>
        <a:p>
          <a:pPr rtl="0"/>
          <a:r>
            <a:rPr lang="en-US"/>
            <a:t>Future Focus and Investments</a:t>
          </a:r>
          <a:endParaRPr lang="en-GB"/>
        </a:p>
      </dgm:t>
    </dgm:pt>
    <dgm:pt modelId="{6C927DEF-0603-460E-838D-17556D06FDB9}" type="parTrans" cxnId="{B3AB67B8-EFEF-462E-AAF6-2582CDB090E8}">
      <dgm:prSet/>
      <dgm:spPr/>
      <dgm:t>
        <a:bodyPr/>
        <a:lstStyle/>
        <a:p>
          <a:endParaRPr lang="en-GB"/>
        </a:p>
      </dgm:t>
    </dgm:pt>
    <dgm:pt modelId="{51DF51D8-7DB5-41C3-9F0C-486B707BA69F}" type="sibTrans" cxnId="{B3AB67B8-EFEF-462E-AAF6-2582CDB090E8}">
      <dgm:prSet/>
      <dgm:spPr/>
      <dgm:t>
        <a:bodyPr/>
        <a:lstStyle/>
        <a:p>
          <a:endParaRPr lang="en-GB"/>
        </a:p>
      </dgm:t>
    </dgm:pt>
    <dgm:pt modelId="{48151745-8E3A-4A85-B028-ACC9E24D7EAF}">
      <dgm:prSet/>
      <dgm:spPr/>
      <dgm:t>
        <a:bodyPr/>
        <a:lstStyle/>
        <a:p>
          <a:pPr rtl="0"/>
          <a:r>
            <a:rPr lang="en-US"/>
            <a:t>References</a:t>
          </a:r>
          <a:endParaRPr lang="en-GB"/>
        </a:p>
      </dgm:t>
    </dgm:pt>
    <dgm:pt modelId="{EFF2A17D-B099-495B-A8E4-4234CD604AC5}" type="parTrans" cxnId="{9D927F4F-5833-4F55-B78B-F858257170F7}">
      <dgm:prSet/>
      <dgm:spPr/>
      <dgm:t>
        <a:bodyPr/>
        <a:lstStyle/>
        <a:p>
          <a:endParaRPr lang="en-GB"/>
        </a:p>
      </dgm:t>
    </dgm:pt>
    <dgm:pt modelId="{07B09C9E-6C00-4525-A558-5650336E3DDA}" type="sibTrans" cxnId="{9D927F4F-5833-4F55-B78B-F858257170F7}">
      <dgm:prSet/>
      <dgm:spPr/>
      <dgm:t>
        <a:bodyPr/>
        <a:lstStyle/>
        <a:p>
          <a:endParaRPr lang="en-GB"/>
        </a:p>
      </dgm:t>
    </dgm:pt>
    <dgm:pt modelId="{532644BB-1486-47C6-A117-DE1849375B17}">
      <dgm:prSet/>
      <dgm:spPr/>
      <dgm:t>
        <a:bodyPr/>
        <a:lstStyle/>
        <a:p>
          <a:pPr rtl="0"/>
          <a:r>
            <a:rPr lang="en-US" b="1"/>
            <a:t>Topic 2 – Recruitment &amp; Selection</a:t>
          </a:r>
          <a:endParaRPr lang="en-GB"/>
        </a:p>
      </dgm:t>
    </dgm:pt>
    <dgm:pt modelId="{86DD0430-CD80-4CBD-8479-539B63B17BC8}" type="parTrans" cxnId="{9896E611-DEE9-48AD-903C-D3086C15765F}">
      <dgm:prSet/>
      <dgm:spPr/>
      <dgm:t>
        <a:bodyPr/>
        <a:lstStyle/>
        <a:p>
          <a:endParaRPr lang="en-GB"/>
        </a:p>
      </dgm:t>
    </dgm:pt>
    <dgm:pt modelId="{2069B3F1-E5CA-47A5-9CDD-87FE544EB77B}" type="sibTrans" cxnId="{9896E611-DEE9-48AD-903C-D3086C15765F}">
      <dgm:prSet/>
      <dgm:spPr/>
      <dgm:t>
        <a:bodyPr/>
        <a:lstStyle/>
        <a:p>
          <a:endParaRPr lang="en-GB"/>
        </a:p>
      </dgm:t>
    </dgm:pt>
    <dgm:pt modelId="{866F5188-DAC2-4903-8176-95C0352C117D}">
      <dgm:prSet/>
      <dgm:spPr/>
      <dgm:t>
        <a:bodyPr/>
        <a:lstStyle/>
        <a:p>
          <a:pPr rtl="0"/>
          <a:r>
            <a:rPr lang="en-US"/>
            <a:t>Overview of Tesco’s Recruitment Approach</a:t>
          </a:r>
          <a:endParaRPr lang="en-GB"/>
        </a:p>
      </dgm:t>
    </dgm:pt>
    <dgm:pt modelId="{3AB7C98C-F3EF-4759-9E9F-280D3083DCEF}" type="parTrans" cxnId="{637B362A-7513-426C-8CE4-7452FCD2D977}">
      <dgm:prSet/>
      <dgm:spPr/>
      <dgm:t>
        <a:bodyPr/>
        <a:lstStyle/>
        <a:p>
          <a:endParaRPr lang="en-GB"/>
        </a:p>
      </dgm:t>
    </dgm:pt>
    <dgm:pt modelId="{97132A29-4AFD-4D61-AF84-2D110D53EAFB}" type="sibTrans" cxnId="{637B362A-7513-426C-8CE4-7452FCD2D977}">
      <dgm:prSet/>
      <dgm:spPr/>
      <dgm:t>
        <a:bodyPr/>
        <a:lstStyle/>
        <a:p>
          <a:endParaRPr lang="en-GB"/>
        </a:p>
      </dgm:t>
    </dgm:pt>
    <dgm:pt modelId="{ECE0DE03-5851-4FDC-8016-66E824B1E553}">
      <dgm:prSet/>
      <dgm:spPr/>
      <dgm:t>
        <a:bodyPr/>
        <a:lstStyle/>
        <a:p>
          <a:pPr rtl="0"/>
          <a:r>
            <a:rPr lang="en-US"/>
            <a:t>Recruitment Process</a:t>
          </a:r>
          <a:endParaRPr lang="en-GB"/>
        </a:p>
      </dgm:t>
    </dgm:pt>
    <dgm:pt modelId="{C84DC243-5897-41D6-A17E-5099194B148B}" type="parTrans" cxnId="{3F643B4C-39D8-4D58-A3A1-C762800A449C}">
      <dgm:prSet/>
      <dgm:spPr/>
      <dgm:t>
        <a:bodyPr/>
        <a:lstStyle/>
        <a:p>
          <a:endParaRPr lang="en-GB"/>
        </a:p>
      </dgm:t>
    </dgm:pt>
    <dgm:pt modelId="{9FF9A94E-AB55-4F20-842D-AC23CBF17405}" type="sibTrans" cxnId="{3F643B4C-39D8-4D58-A3A1-C762800A449C}">
      <dgm:prSet/>
      <dgm:spPr/>
      <dgm:t>
        <a:bodyPr/>
        <a:lstStyle/>
        <a:p>
          <a:endParaRPr lang="en-GB"/>
        </a:p>
      </dgm:t>
    </dgm:pt>
    <dgm:pt modelId="{604E06B2-59AA-474A-9E11-51E01F81BEF4}">
      <dgm:prSet/>
      <dgm:spPr/>
      <dgm:t>
        <a:bodyPr/>
        <a:lstStyle/>
        <a:p>
          <a:pPr rtl="0"/>
          <a:r>
            <a:rPr lang="en-US"/>
            <a:t>Selection Process and Line Manager Roles</a:t>
          </a:r>
          <a:endParaRPr lang="en-GB"/>
        </a:p>
      </dgm:t>
    </dgm:pt>
    <dgm:pt modelId="{DF80CF0E-0D3A-46D4-8198-797093EE6EBF}" type="parTrans" cxnId="{1B7FEB2B-BC6E-4E9B-A507-DF92FB6959FA}">
      <dgm:prSet/>
      <dgm:spPr/>
      <dgm:t>
        <a:bodyPr/>
        <a:lstStyle/>
        <a:p>
          <a:endParaRPr lang="en-GB"/>
        </a:p>
      </dgm:t>
    </dgm:pt>
    <dgm:pt modelId="{3490D5C2-B05B-430E-AFE1-E25BF50A701C}" type="sibTrans" cxnId="{1B7FEB2B-BC6E-4E9B-A507-DF92FB6959FA}">
      <dgm:prSet/>
      <dgm:spPr/>
      <dgm:t>
        <a:bodyPr/>
        <a:lstStyle/>
        <a:p>
          <a:endParaRPr lang="en-GB"/>
        </a:p>
      </dgm:t>
    </dgm:pt>
    <dgm:pt modelId="{1300EBFE-6A6C-4E40-BF34-652843F43EE9}">
      <dgm:prSet/>
      <dgm:spPr/>
      <dgm:t>
        <a:bodyPr/>
        <a:lstStyle/>
        <a:p>
          <a:pPr rtl="0"/>
          <a:r>
            <a:rPr lang="en-US"/>
            <a:t>HR Issues</a:t>
          </a:r>
          <a:endParaRPr lang="en-GB"/>
        </a:p>
      </dgm:t>
    </dgm:pt>
    <dgm:pt modelId="{CCA327DD-FF33-41F7-93A6-DAF3E32F2881}" type="parTrans" cxnId="{E3C3634B-BA90-4699-80DC-C6120C483E28}">
      <dgm:prSet/>
      <dgm:spPr/>
      <dgm:t>
        <a:bodyPr/>
        <a:lstStyle/>
        <a:p>
          <a:endParaRPr lang="en-GB"/>
        </a:p>
      </dgm:t>
    </dgm:pt>
    <dgm:pt modelId="{F3A9D040-DEBF-46E7-B604-4D301E61005B}" type="sibTrans" cxnId="{E3C3634B-BA90-4699-80DC-C6120C483E28}">
      <dgm:prSet/>
      <dgm:spPr/>
      <dgm:t>
        <a:bodyPr/>
        <a:lstStyle/>
        <a:p>
          <a:endParaRPr lang="en-GB"/>
        </a:p>
      </dgm:t>
    </dgm:pt>
    <dgm:pt modelId="{EEA917B7-9D9F-4377-B22D-76E4F16C691F}">
      <dgm:prSet/>
      <dgm:spPr/>
      <dgm:t>
        <a:bodyPr/>
        <a:lstStyle/>
        <a:p>
          <a:pPr rtl="0"/>
          <a:r>
            <a:rPr lang="en-US"/>
            <a:t>Strategic Recommendations</a:t>
          </a:r>
          <a:endParaRPr lang="en-GB"/>
        </a:p>
      </dgm:t>
    </dgm:pt>
    <dgm:pt modelId="{A8187A32-B23D-49C0-BC81-ACDCEB31AA62}" type="parTrans" cxnId="{EC9A67A2-1365-45A5-B2E6-222FC32BB27F}">
      <dgm:prSet/>
      <dgm:spPr/>
      <dgm:t>
        <a:bodyPr/>
        <a:lstStyle/>
        <a:p>
          <a:endParaRPr lang="en-GB"/>
        </a:p>
      </dgm:t>
    </dgm:pt>
    <dgm:pt modelId="{BD25A492-6521-4A08-BC8E-CA219E66656D}" type="sibTrans" cxnId="{EC9A67A2-1365-45A5-B2E6-222FC32BB27F}">
      <dgm:prSet/>
      <dgm:spPr/>
      <dgm:t>
        <a:bodyPr/>
        <a:lstStyle/>
        <a:p>
          <a:endParaRPr lang="en-GB"/>
        </a:p>
      </dgm:t>
    </dgm:pt>
    <dgm:pt modelId="{6D34EE76-BF59-4DC5-A544-67357697F6EE}">
      <dgm:prSet/>
      <dgm:spPr/>
      <dgm:t>
        <a:bodyPr/>
        <a:lstStyle/>
        <a:p>
          <a:pPr rtl="0"/>
          <a:r>
            <a:rPr lang="en-US"/>
            <a:t>References</a:t>
          </a:r>
          <a:endParaRPr lang="en-GB"/>
        </a:p>
      </dgm:t>
    </dgm:pt>
    <dgm:pt modelId="{8C96FE66-AAFC-4B04-BC28-FB636FDF868D}" type="parTrans" cxnId="{935CA198-7940-4381-B514-4D88849D695C}">
      <dgm:prSet/>
      <dgm:spPr/>
      <dgm:t>
        <a:bodyPr/>
        <a:lstStyle/>
        <a:p>
          <a:endParaRPr lang="en-GB"/>
        </a:p>
      </dgm:t>
    </dgm:pt>
    <dgm:pt modelId="{127B9231-0F5A-439B-B26B-27B214AFF858}" type="sibTrans" cxnId="{935CA198-7940-4381-B514-4D88849D695C}">
      <dgm:prSet/>
      <dgm:spPr/>
      <dgm:t>
        <a:bodyPr/>
        <a:lstStyle/>
        <a:p>
          <a:endParaRPr lang="en-GB"/>
        </a:p>
      </dgm:t>
    </dgm:pt>
    <dgm:pt modelId="{0CE7D375-5803-4655-BEE9-46279EEDE92E}">
      <dgm:prSet/>
      <dgm:spPr/>
      <dgm:t>
        <a:bodyPr/>
        <a:lstStyle/>
        <a:p>
          <a:pPr rtl="0"/>
          <a:r>
            <a:rPr lang="en-US" b="1"/>
            <a:t>Topic 3 – Training &amp; Development</a:t>
          </a:r>
          <a:endParaRPr lang="en-GB"/>
        </a:p>
      </dgm:t>
    </dgm:pt>
    <dgm:pt modelId="{FA4728DA-85C1-4385-94CB-80C4AF89EB9D}" type="parTrans" cxnId="{C6881426-8495-465A-BBDE-896FE2781330}">
      <dgm:prSet/>
      <dgm:spPr/>
      <dgm:t>
        <a:bodyPr/>
        <a:lstStyle/>
        <a:p>
          <a:endParaRPr lang="en-GB"/>
        </a:p>
      </dgm:t>
    </dgm:pt>
    <dgm:pt modelId="{654A4950-8E91-47E2-A0AF-9E7FD0BA6BA9}" type="sibTrans" cxnId="{C6881426-8495-465A-BBDE-896FE2781330}">
      <dgm:prSet/>
      <dgm:spPr/>
      <dgm:t>
        <a:bodyPr/>
        <a:lstStyle/>
        <a:p>
          <a:endParaRPr lang="en-GB"/>
        </a:p>
      </dgm:t>
    </dgm:pt>
    <dgm:pt modelId="{172346C3-FB88-42D4-ACE1-969A145D2AFC}">
      <dgm:prSet/>
      <dgm:spPr/>
      <dgm:t>
        <a:bodyPr/>
        <a:lstStyle/>
        <a:p>
          <a:pPr rtl="0"/>
          <a:r>
            <a:rPr lang="en-US"/>
            <a:t>Overview of Training &amp; Development</a:t>
          </a:r>
          <a:endParaRPr lang="en-GB"/>
        </a:p>
      </dgm:t>
    </dgm:pt>
    <dgm:pt modelId="{42A7F346-21A8-4167-9C56-2A1F2AB98F9C}" type="parTrans" cxnId="{924FA31A-C4D5-4146-B24F-D96F2E4CCC2F}">
      <dgm:prSet/>
      <dgm:spPr/>
      <dgm:t>
        <a:bodyPr/>
        <a:lstStyle/>
        <a:p>
          <a:endParaRPr lang="en-GB"/>
        </a:p>
      </dgm:t>
    </dgm:pt>
    <dgm:pt modelId="{7408646A-B327-4C68-B755-77466707418C}" type="sibTrans" cxnId="{924FA31A-C4D5-4146-B24F-D96F2E4CCC2F}">
      <dgm:prSet/>
      <dgm:spPr/>
      <dgm:t>
        <a:bodyPr/>
        <a:lstStyle/>
        <a:p>
          <a:endParaRPr lang="en-GB"/>
        </a:p>
      </dgm:t>
    </dgm:pt>
    <dgm:pt modelId="{F5F46824-465D-43F1-AE75-321D0E818962}">
      <dgm:prSet/>
      <dgm:spPr/>
      <dgm:t>
        <a:bodyPr/>
        <a:lstStyle/>
        <a:p>
          <a:pPr rtl="0"/>
          <a:r>
            <a:rPr lang="en-US"/>
            <a:t>Key Programs</a:t>
          </a:r>
          <a:endParaRPr lang="en-GB"/>
        </a:p>
      </dgm:t>
    </dgm:pt>
    <dgm:pt modelId="{53030493-9EA4-4F31-B8F5-98CDF4C243A6}" type="parTrans" cxnId="{E1A5B859-623C-43DF-A7A5-D26ACA3F8883}">
      <dgm:prSet/>
      <dgm:spPr/>
      <dgm:t>
        <a:bodyPr/>
        <a:lstStyle/>
        <a:p>
          <a:endParaRPr lang="en-GB"/>
        </a:p>
      </dgm:t>
    </dgm:pt>
    <dgm:pt modelId="{67CE7695-A587-4F56-9C40-A5FE01250F94}" type="sibTrans" cxnId="{E1A5B859-623C-43DF-A7A5-D26ACA3F8883}">
      <dgm:prSet/>
      <dgm:spPr/>
      <dgm:t>
        <a:bodyPr/>
        <a:lstStyle/>
        <a:p>
          <a:endParaRPr lang="en-GB"/>
        </a:p>
      </dgm:t>
    </dgm:pt>
    <dgm:pt modelId="{322220EB-319F-4F20-873E-76C35902794B}">
      <dgm:prSet/>
      <dgm:spPr/>
      <dgm:t>
        <a:bodyPr/>
        <a:lstStyle/>
        <a:p>
          <a:pPr rtl="0"/>
          <a:r>
            <a:rPr lang="en-US"/>
            <a:t>Evaluation and Impact of Training Programs</a:t>
          </a:r>
          <a:endParaRPr lang="en-GB"/>
        </a:p>
      </dgm:t>
    </dgm:pt>
    <dgm:pt modelId="{96E39DB9-A610-4A83-8B94-7196626B0EB7}" type="parTrans" cxnId="{C0FE5A44-D3A1-4095-8D4D-AAF76499F3D6}">
      <dgm:prSet/>
      <dgm:spPr/>
      <dgm:t>
        <a:bodyPr/>
        <a:lstStyle/>
        <a:p>
          <a:endParaRPr lang="en-GB"/>
        </a:p>
      </dgm:t>
    </dgm:pt>
    <dgm:pt modelId="{474C8F7E-2493-4BAA-B638-68D5D15631C7}" type="sibTrans" cxnId="{C0FE5A44-D3A1-4095-8D4D-AAF76499F3D6}">
      <dgm:prSet/>
      <dgm:spPr/>
      <dgm:t>
        <a:bodyPr/>
        <a:lstStyle/>
        <a:p>
          <a:endParaRPr lang="en-GB"/>
        </a:p>
      </dgm:t>
    </dgm:pt>
    <dgm:pt modelId="{3ED7B41E-64C1-43E1-95D2-1290A20B077D}">
      <dgm:prSet/>
      <dgm:spPr/>
      <dgm:t>
        <a:bodyPr/>
        <a:lstStyle/>
        <a:p>
          <a:pPr rtl="0"/>
          <a:r>
            <a:rPr lang="en-US"/>
            <a:t>Challenges</a:t>
          </a:r>
          <a:endParaRPr lang="en-GB"/>
        </a:p>
      </dgm:t>
    </dgm:pt>
    <dgm:pt modelId="{EBBE6DD7-DF44-4A4A-8F63-47B666D9B037}" type="parTrans" cxnId="{AB3B7074-25AC-4784-89FE-CADF5D8EA041}">
      <dgm:prSet/>
      <dgm:spPr/>
      <dgm:t>
        <a:bodyPr/>
        <a:lstStyle/>
        <a:p>
          <a:endParaRPr lang="en-GB"/>
        </a:p>
      </dgm:t>
    </dgm:pt>
    <dgm:pt modelId="{9D3FDDF2-E0FD-41FD-9B8F-7B51C1EBBB3A}" type="sibTrans" cxnId="{AB3B7074-25AC-4784-89FE-CADF5D8EA041}">
      <dgm:prSet/>
      <dgm:spPr/>
      <dgm:t>
        <a:bodyPr/>
        <a:lstStyle/>
        <a:p>
          <a:endParaRPr lang="en-GB"/>
        </a:p>
      </dgm:t>
    </dgm:pt>
    <dgm:pt modelId="{0035C411-6329-4F59-8DA4-7D2A4DDB4146}">
      <dgm:prSet/>
      <dgm:spPr/>
      <dgm:t>
        <a:bodyPr/>
        <a:lstStyle/>
        <a:p>
          <a:pPr rtl="0"/>
          <a:r>
            <a:rPr lang="en-US"/>
            <a:t>Recommendations</a:t>
          </a:r>
          <a:endParaRPr lang="en-GB"/>
        </a:p>
      </dgm:t>
    </dgm:pt>
    <dgm:pt modelId="{9C6C874D-39AE-4E62-81F3-3D699C1F7968}" type="parTrans" cxnId="{76743017-7A67-477F-BF13-EA5954FD1A78}">
      <dgm:prSet/>
      <dgm:spPr/>
      <dgm:t>
        <a:bodyPr/>
        <a:lstStyle/>
        <a:p>
          <a:endParaRPr lang="en-GB"/>
        </a:p>
      </dgm:t>
    </dgm:pt>
    <dgm:pt modelId="{4FF127B4-0205-4344-AC9A-44AD01DB46D0}" type="sibTrans" cxnId="{76743017-7A67-477F-BF13-EA5954FD1A78}">
      <dgm:prSet/>
      <dgm:spPr/>
      <dgm:t>
        <a:bodyPr/>
        <a:lstStyle/>
        <a:p>
          <a:endParaRPr lang="en-GB"/>
        </a:p>
      </dgm:t>
    </dgm:pt>
    <dgm:pt modelId="{34880C3C-27E5-4A7D-B49F-2F7C1B9BDE4C}">
      <dgm:prSet/>
      <dgm:spPr/>
      <dgm:t>
        <a:bodyPr/>
        <a:lstStyle/>
        <a:p>
          <a:pPr rtl="0"/>
          <a:r>
            <a:rPr lang="en-US"/>
            <a:t>References</a:t>
          </a:r>
          <a:endParaRPr lang="en-GB"/>
        </a:p>
      </dgm:t>
    </dgm:pt>
    <dgm:pt modelId="{73575336-BE50-4DC6-91D0-F19BC0B22854}" type="parTrans" cxnId="{A8811B41-942E-4D61-808B-C3399A4050AB}">
      <dgm:prSet/>
      <dgm:spPr/>
      <dgm:t>
        <a:bodyPr/>
        <a:lstStyle/>
        <a:p>
          <a:endParaRPr lang="en-GB"/>
        </a:p>
      </dgm:t>
    </dgm:pt>
    <dgm:pt modelId="{C9B5EE7C-B7DE-47C6-9AD5-F677188A2B35}" type="sibTrans" cxnId="{A8811B41-942E-4D61-808B-C3399A4050AB}">
      <dgm:prSet/>
      <dgm:spPr/>
      <dgm:t>
        <a:bodyPr/>
        <a:lstStyle/>
        <a:p>
          <a:endParaRPr lang="en-GB"/>
        </a:p>
      </dgm:t>
    </dgm:pt>
    <dgm:pt modelId="{73C8EBBD-5E62-4592-9B44-0F87EAC92548}" type="pres">
      <dgm:prSet presAssocID="{E25D8869-6A2A-44DA-BDCA-57B8B13494DD}" presName="vert0" presStyleCnt="0">
        <dgm:presLayoutVars>
          <dgm:dir/>
          <dgm:animOne val="branch"/>
          <dgm:animLvl val="lvl"/>
        </dgm:presLayoutVars>
      </dgm:prSet>
      <dgm:spPr/>
    </dgm:pt>
    <dgm:pt modelId="{00DC6A73-BADE-4549-99CF-64F0726D0E76}" type="pres">
      <dgm:prSet presAssocID="{B846B934-018A-4ACE-9D7C-1D1825449AAF}" presName="thickLine" presStyleLbl="alignNode1" presStyleIdx="0" presStyleCnt="22"/>
      <dgm:spPr/>
    </dgm:pt>
    <dgm:pt modelId="{404CE4BA-9C37-4813-A6FF-04CC3DAA63D5}" type="pres">
      <dgm:prSet presAssocID="{B846B934-018A-4ACE-9D7C-1D1825449AAF}" presName="horz1" presStyleCnt="0"/>
      <dgm:spPr/>
    </dgm:pt>
    <dgm:pt modelId="{4C089DC6-F238-4C57-95AA-D68BF24E58E0}" type="pres">
      <dgm:prSet presAssocID="{B846B934-018A-4ACE-9D7C-1D1825449AAF}" presName="tx1" presStyleLbl="revTx" presStyleIdx="0" presStyleCnt="22"/>
      <dgm:spPr/>
    </dgm:pt>
    <dgm:pt modelId="{3D57C3E5-56F3-426F-8177-6CE522BE2DE2}" type="pres">
      <dgm:prSet presAssocID="{B846B934-018A-4ACE-9D7C-1D1825449AAF}" presName="vert1" presStyleCnt="0"/>
      <dgm:spPr/>
    </dgm:pt>
    <dgm:pt modelId="{A7FC72BA-A524-43EC-8B28-757C3D4BD83B}" type="pres">
      <dgm:prSet presAssocID="{5F43102E-21E2-4FFE-B8A8-0FCF19931501}" presName="thickLine" presStyleLbl="alignNode1" presStyleIdx="1" presStyleCnt="22"/>
      <dgm:spPr/>
    </dgm:pt>
    <dgm:pt modelId="{8A873254-5899-4097-9F01-124577CB440B}" type="pres">
      <dgm:prSet presAssocID="{5F43102E-21E2-4FFE-B8A8-0FCF19931501}" presName="horz1" presStyleCnt="0"/>
      <dgm:spPr/>
    </dgm:pt>
    <dgm:pt modelId="{D7B4A95B-8D59-4FF3-A33F-9B4C65EA4224}" type="pres">
      <dgm:prSet presAssocID="{5F43102E-21E2-4FFE-B8A8-0FCF19931501}" presName="tx1" presStyleLbl="revTx" presStyleIdx="1" presStyleCnt="22"/>
      <dgm:spPr/>
    </dgm:pt>
    <dgm:pt modelId="{7F86A55F-C452-42F7-BACA-E5F2D1138BA8}" type="pres">
      <dgm:prSet presAssocID="{5F43102E-21E2-4FFE-B8A8-0FCF19931501}" presName="vert1" presStyleCnt="0"/>
      <dgm:spPr/>
    </dgm:pt>
    <dgm:pt modelId="{9B1FED6A-AF75-41EB-BD18-84F30CE789FD}" type="pres">
      <dgm:prSet presAssocID="{73A14694-7D31-48F5-94AF-9AA50648AADE}" presName="thickLine" presStyleLbl="alignNode1" presStyleIdx="2" presStyleCnt="22"/>
      <dgm:spPr/>
    </dgm:pt>
    <dgm:pt modelId="{732B7106-24E9-430E-B70F-A0F8801DEA86}" type="pres">
      <dgm:prSet presAssocID="{73A14694-7D31-48F5-94AF-9AA50648AADE}" presName="horz1" presStyleCnt="0"/>
      <dgm:spPr/>
    </dgm:pt>
    <dgm:pt modelId="{E47CE31E-5622-4049-8C83-C37E5B977E72}" type="pres">
      <dgm:prSet presAssocID="{73A14694-7D31-48F5-94AF-9AA50648AADE}" presName="tx1" presStyleLbl="revTx" presStyleIdx="2" presStyleCnt="22"/>
      <dgm:spPr/>
    </dgm:pt>
    <dgm:pt modelId="{597CA68E-C304-480C-A972-826B2813A762}" type="pres">
      <dgm:prSet presAssocID="{73A14694-7D31-48F5-94AF-9AA50648AADE}" presName="vert1" presStyleCnt="0"/>
      <dgm:spPr/>
    </dgm:pt>
    <dgm:pt modelId="{A596AE81-CE56-4BD3-A899-22814582B9F7}" type="pres">
      <dgm:prSet presAssocID="{8F5A5530-68E7-437D-AB76-C8B88ACF8634}" presName="thickLine" presStyleLbl="alignNode1" presStyleIdx="3" presStyleCnt="22"/>
      <dgm:spPr/>
    </dgm:pt>
    <dgm:pt modelId="{E3D746FB-7176-4DB7-8235-A1BF96F14714}" type="pres">
      <dgm:prSet presAssocID="{8F5A5530-68E7-437D-AB76-C8B88ACF8634}" presName="horz1" presStyleCnt="0"/>
      <dgm:spPr/>
    </dgm:pt>
    <dgm:pt modelId="{0AD157B6-43FF-4303-B7B3-5A932A451A8D}" type="pres">
      <dgm:prSet presAssocID="{8F5A5530-68E7-437D-AB76-C8B88ACF8634}" presName="tx1" presStyleLbl="revTx" presStyleIdx="3" presStyleCnt="22"/>
      <dgm:spPr/>
    </dgm:pt>
    <dgm:pt modelId="{3DFBA704-87E4-4A10-BB75-1BF04D865F60}" type="pres">
      <dgm:prSet presAssocID="{8F5A5530-68E7-437D-AB76-C8B88ACF8634}" presName="vert1" presStyleCnt="0"/>
      <dgm:spPr/>
    </dgm:pt>
    <dgm:pt modelId="{5291831C-E3EC-4432-8DF1-F05957953227}" type="pres">
      <dgm:prSet presAssocID="{2E2DF725-A02D-4904-AD20-902F3A73F2CD}" presName="thickLine" presStyleLbl="alignNode1" presStyleIdx="4" presStyleCnt="22"/>
      <dgm:spPr/>
    </dgm:pt>
    <dgm:pt modelId="{87081966-3176-43D0-B71C-995E2BCDCA19}" type="pres">
      <dgm:prSet presAssocID="{2E2DF725-A02D-4904-AD20-902F3A73F2CD}" presName="horz1" presStyleCnt="0"/>
      <dgm:spPr/>
    </dgm:pt>
    <dgm:pt modelId="{732063E7-C232-40BF-B952-05E1E0C3C8B1}" type="pres">
      <dgm:prSet presAssocID="{2E2DF725-A02D-4904-AD20-902F3A73F2CD}" presName="tx1" presStyleLbl="revTx" presStyleIdx="4" presStyleCnt="22"/>
      <dgm:spPr/>
    </dgm:pt>
    <dgm:pt modelId="{6DB3811F-9B40-402E-AAC9-CE9A36507EC5}" type="pres">
      <dgm:prSet presAssocID="{2E2DF725-A02D-4904-AD20-902F3A73F2CD}" presName="vert1" presStyleCnt="0"/>
      <dgm:spPr/>
    </dgm:pt>
    <dgm:pt modelId="{FE506377-5C5C-4BE7-A13B-A337838388FE}" type="pres">
      <dgm:prSet presAssocID="{67E650DF-3179-4B50-870C-916E35DC429F}" presName="thickLine" presStyleLbl="alignNode1" presStyleIdx="5" presStyleCnt="22"/>
      <dgm:spPr/>
    </dgm:pt>
    <dgm:pt modelId="{04945D3A-DE7A-42A6-8730-9F50FB1C3FD1}" type="pres">
      <dgm:prSet presAssocID="{67E650DF-3179-4B50-870C-916E35DC429F}" presName="horz1" presStyleCnt="0"/>
      <dgm:spPr/>
    </dgm:pt>
    <dgm:pt modelId="{5A0CDCC9-33BC-485C-9A65-81C9114C5754}" type="pres">
      <dgm:prSet presAssocID="{67E650DF-3179-4B50-870C-916E35DC429F}" presName="tx1" presStyleLbl="revTx" presStyleIdx="5" presStyleCnt="22"/>
      <dgm:spPr/>
    </dgm:pt>
    <dgm:pt modelId="{26D4B279-3363-4063-A9F2-1CC443D54BEC}" type="pres">
      <dgm:prSet presAssocID="{67E650DF-3179-4B50-870C-916E35DC429F}" presName="vert1" presStyleCnt="0"/>
      <dgm:spPr/>
    </dgm:pt>
    <dgm:pt modelId="{7E0747F5-D858-48EC-BE82-1B9179C9ADDA}" type="pres">
      <dgm:prSet presAssocID="{6175C5E7-7BB5-49E2-8C6C-FC02FD23F0DE}" presName="thickLine" presStyleLbl="alignNode1" presStyleIdx="6" presStyleCnt="22"/>
      <dgm:spPr/>
    </dgm:pt>
    <dgm:pt modelId="{F8952FFB-7D2B-4F06-BB16-FB5718093271}" type="pres">
      <dgm:prSet presAssocID="{6175C5E7-7BB5-49E2-8C6C-FC02FD23F0DE}" presName="horz1" presStyleCnt="0"/>
      <dgm:spPr/>
    </dgm:pt>
    <dgm:pt modelId="{5A2C86A0-EBB3-44A0-859D-71E30555D7B6}" type="pres">
      <dgm:prSet presAssocID="{6175C5E7-7BB5-49E2-8C6C-FC02FD23F0DE}" presName="tx1" presStyleLbl="revTx" presStyleIdx="6" presStyleCnt="22"/>
      <dgm:spPr/>
    </dgm:pt>
    <dgm:pt modelId="{FD5B4DA3-2CC0-47B7-A93E-03D442920914}" type="pres">
      <dgm:prSet presAssocID="{6175C5E7-7BB5-49E2-8C6C-FC02FD23F0DE}" presName="vert1" presStyleCnt="0"/>
      <dgm:spPr/>
    </dgm:pt>
    <dgm:pt modelId="{147E4B9B-2E43-4C64-A4CC-77B06C38DF23}" type="pres">
      <dgm:prSet presAssocID="{48151745-8E3A-4A85-B028-ACC9E24D7EAF}" presName="thickLine" presStyleLbl="alignNode1" presStyleIdx="7" presStyleCnt="22"/>
      <dgm:spPr/>
    </dgm:pt>
    <dgm:pt modelId="{2B9B6C42-5AB3-4D0C-BD72-6686E4AC5FDD}" type="pres">
      <dgm:prSet presAssocID="{48151745-8E3A-4A85-B028-ACC9E24D7EAF}" presName="horz1" presStyleCnt="0"/>
      <dgm:spPr/>
    </dgm:pt>
    <dgm:pt modelId="{935187CA-110C-4BC9-9505-543E34A8D332}" type="pres">
      <dgm:prSet presAssocID="{48151745-8E3A-4A85-B028-ACC9E24D7EAF}" presName="tx1" presStyleLbl="revTx" presStyleIdx="7" presStyleCnt="22"/>
      <dgm:spPr/>
    </dgm:pt>
    <dgm:pt modelId="{AB06D5CB-B912-4B00-9794-25E99C5DF149}" type="pres">
      <dgm:prSet presAssocID="{48151745-8E3A-4A85-B028-ACC9E24D7EAF}" presName="vert1" presStyleCnt="0"/>
      <dgm:spPr/>
    </dgm:pt>
    <dgm:pt modelId="{7FF2A52A-65EE-4C61-B3DD-775C44D4E673}" type="pres">
      <dgm:prSet presAssocID="{532644BB-1486-47C6-A117-DE1849375B17}" presName="thickLine" presStyleLbl="alignNode1" presStyleIdx="8" presStyleCnt="22"/>
      <dgm:spPr/>
    </dgm:pt>
    <dgm:pt modelId="{FB125B65-B6F6-4F4E-9E2B-7CAD9E7E501E}" type="pres">
      <dgm:prSet presAssocID="{532644BB-1486-47C6-A117-DE1849375B17}" presName="horz1" presStyleCnt="0"/>
      <dgm:spPr/>
    </dgm:pt>
    <dgm:pt modelId="{B109A8A0-A31C-4BAA-9932-C78B548F12A9}" type="pres">
      <dgm:prSet presAssocID="{532644BB-1486-47C6-A117-DE1849375B17}" presName="tx1" presStyleLbl="revTx" presStyleIdx="8" presStyleCnt="22"/>
      <dgm:spPr/>
    </dgm:pt>
    <dgm:pt modelId="{04D7D0D0-FFCE-4826-9CC2-E72BED8B914F}" type="pres">
      <dgm:prSet presAssocID="{532644BB-1486-47C6-A117-DE1849375B17}" presName="vert1" presStyleCnt="0"/>
      <dgm:spPr/>
    </dgm:pt>
    <dgm:pt modelId="{B2A7DC9A-8276-4BAD-B109-305C740C4316}" type="pres">
      <dgm:prSet presAssocID="{866F5188-DAC2-4903-8176-95C0352C117D}" presName="thickLine" presStyleLbl="alignNode1" presStyleIdx="9" presStyleCnt="22"/>
      <dgm:spPr/>
    </dgm:pt>
    <dgm:pt modelId="{96F9580D-E93B-4333-8124-DB235253797D}" type="pres">
      <dgm:prSet presAssocID="{866F5188-DAC2-4903-8176-95C0352C117D}" presName="horz1" presStyleCnt="0"/>
      <dgm:spPr/>
    </dgm:pt>
    <dgm:pt modelId="{E43B781B-21CD-48DB-83DF-2C73363C2F18}" type="pres">
      <dgm:prSet presAssocID="{866F5188-DAC2-4903-8176-95C0352C117D}" presName="tx1" presStyleLbl="revTx" presStyleIdx="9" presStyleCnt="22"/>
      <dgm:spPr/>
    </dgm:pt>
    <dgm:pt modelId="{500DBD02-5CAA-49C3-A6F1-3CDCE33A4065}" type="pres">
      <dgm:prSet presAssocID="{866F5188-DAC2-4903-8176-95C0352C117D}" presName="vert1" presStyleCnt="0"/>
      <dgm:spPr/>
    </dgm:pt>
    <dgm:pt modelId="{7A8FCD24-5B6F-46CE-8E8C-B9929FAD6823}" type="pres">
      <dgm:prSet presAssocID="{ECE0DE03-5851-4FDC-8016-66E824B1E553}" presName="thickLine" presStyleLbl="alignNode1" presStyleIdx="10" presStyleCnt="22"/>
      <dgm:spPr/>
    </dgm:pt>
    <dgm:pt modelId="{97F245FE-40F2-496F-9B7C-53283D5E696B}" type="pres">
      <dgm:prSet presAssocID="{ECE0DE03-5851-4FDC-8016-66E824B1E553}" presName="horz1" presStyleCnt="0"/>
      <dgm:spPr/>
    </dgm:pt>
    <dgm:pt modelId="{57A4F59E-2418-4CDC-A1BE-E4B2250B90D3}" type="pres">
      <dgm:prSet presAssocID="{ECE0DE03-5851-4FDC-8016-66E824B1E553}" presName="tx1" presStyleLbl="revTx" presStyleIdx="10" presStyleCnt="22"/>
      <dgm:spPr/>
    </dgm:pt>
    <dgm:pt modelId="{35C3675C-2903-466A-A176-0EFCBC2624D5}" type="pres">
      <dgm:prSet presAssocID="{ECE0DE03-5851-4FDC-8016-66E824B1E553}" presName="vert1" presStyleCnt="0"/>
      <dgm:spPr/>
    </dgm:pt>
    <dgm:pt modelId="{DB9D7726-71E3-47F9-AE30-414C67729452}" type="pres">
      <dgm:prSet presAssocID="{604E06B2-59AA-474A-9E11-51E01F81BEF4}" presName="thickLine" presStyleLbl="alignNode1" presStyleIdx="11" presStyleCnt="22"/>
      <dgm:spPr/>
    </dgm:pt>
    <dgm:pt modelId="{7A2A16DC-922B-46F2-AF60-71A1835F9269}" type="pres">
      <dgm:prSet presAssocID="{604E06B2-59AA-474A-9E11-51E01F81BEF4}" presName="horz1" presStyleCnt="0"/>
      <dgm:spPr/>
    </dgm:pt>
    <dgm:pt modelId="{FAD669C6-3580-427D-BAB2-BF3C34E75175}" type="pres">
      <dgm:prSet presAssocID="{604E06B2-59AA-474A-9E11-51E01F81BEF4}" presName="tx1" presStyleLbl="revTx" presStyleIdx="11" presStyleCnt="22"/>
      <dgm:spPr/>
    </dgm:pt>
    <dgm:pt modelId="{E57E4393-5120-4B18-B351-26DAFAC5B2BE}" type="pres">
      <dgm:prSet presAssocID="{604E06B2-59AA-474A-9E11-51E01F81BEF4}" presName="vert1" presStyleCnt="0"/>
      <dgm:spPr/>
    </dgm:pt>
    <dgm:pt modelId="{7B3D5375-32EE-458A-8FB2-5C2351E80C6D}" type="pres">
      <dgm:prSet presAssocID="{1300EBFE-6A6C-4E40-BF34-652843F43EE9}" presName="thickLine" presStyleLbl="alignNode1" presStyleIdx="12" presStyleCnt="22"/>
      <dgm:spPr/>
    </dgm:pt>
    <dgm:pt modelId="{29378CBC-2F15-41CC-B626-7FB7CE54D7E0}" type="pres">
      <dgm:prSet presAssocID="{1300EBFE-6A6C-4E40-BF34-652843F43EE9}" presName="horz1" presStyleCnt="0"/>
      <dgm:spPr/>
    </dgm:pt>
    <dgm:pt modelId="{483AF69B-286B-4C53-8A0A-241D779AF8D9}" type="pres">
      <dgm:prSet presAssocID="{1300EBFE-6A6C-4E40-BF34-652843F43EE9}" presName="tx1" presStyleLbl="revTx" presStyleIdx="12" presStyleCnt="22"/>
      <dgm:spPr/>
    </dgm:pt>
    <dgm:pt modelId="{71CF3B53-BB47-47BF-86AB-A19E1A8C00D7}" type="pres">
      <dgm:prSet presAssocID="{1300EBFE-6A6C-4E40-BF34-652843F43EE9}" presName="vert1" presStyleCnt="0"/>
      <dgm:spPr/>
    </dgm:pt>
    <dgm:pt modelId="{3298DA3A-C4E3-4AD1-946C-8AA604F463F5}" type="pres">
      <dgm:prSet presAssocID="{EEA917B7-9D9F-4377-B22D-76E4F16C691F}" presName="thickLine" presStyleLbl="alignNode1" presStyleIdx="13" presStyleCnt="22"/>
      <dgm:spPr/>
    </dgm:pt>
    <dgm:pt modelId="{C368A423-52EE-4459-B045-C3003CC88C5E}" type="pres">
      <dgm:prSet presAssocID="{EEA917B7-9D9F-4377-B22D-76E4F16C691F}" presName="horz1" presStyleCnt="0"/>
      <dgm:spPr/>
    </dgm:pt>
    <dgm:pt modelId="{70027677-9281-464E-A86A-A9981A8371B5}" type="pres">
      <dgm:prSet presAssocID="{EEA917B7-9D9F-4377-B22D-76E4F16C691F}" presName="tx1" presStyleLbl="revTx" presStyleIdx="13" presStyleCnt="22"/>
      <dgm:spPr/>
    </dgm:pt>
    <dgm:pt modelId="{63C635DB-C010-4D0A-B843-2F7CF06905F0}" type="pres">
      <dgm:prSet presAssocID="{EEA917B7-9D9F-4377-B22D-76E4F16C691F}" presName="vert1" presStyleCnt="0"/>
      <dgm:spPr/>
    </dgm:pt>
    <dgm:pt modelId="{723036A3-440F-4E15-AB2B-358C46206633}" type="pres">
      <dgm:prSet presAssocID="{6D34EE76-BF59-4DC5-A544-67357697F6EE}" presName="thickLine" presStyleLbl="alignNode1" presStyleIdx="14" presStyleCnt="22"/>
      <dgm:spPr/>
    </dgm:pt>
    <dgm:pt modelId="{0516C2DA-8372-4A40-B1FC-886032E95D5E}" type="pres">
      <dgm:prSet presAssocID="{6D34EE76-BF59-4DC5-A544-67357697F6EE}" presName="horz1" presStyleCnt="0"/>
      <dgm:spPr/>
    </dgm:pt>
    <dgm:pt modelId="{6C30C10B-D891-43C2-AEE4-480635384B6A}" type="pres">
      <dgm:prSet presAssocID="{6D34EE76-BF59-4DC5-A544-67357697F6EE}" presName="tx1" presStyleLbl="revTx" presStyleIdx="14" presStyleCnt="22"/>
      <dgm:spPr/>
    </dgm:pt>
    <dgm:pt modelId="{8DB6E125-EECF-4F19-8513-6A70C60A5D8D}" type="pres">
      <dgm:prSet presAssocID="{6D34EE76-BF59-4DC5-A544-67357697F6EE}" presName="vert1" presStyleCnt="0"/>
      <dgm:spPr/>
    </dgm:pt>
    <dgm:pt modelId="{3F3079F2-54C8-428A-9446-31D477FD0ADA}" type="pres">
      <dgm:prSet presAssocID="{0CE7D375-5803-4655-BEE9-46279EEDE92E}" presName="thickLine" presStyleLbl="alignNode1" presStyleIdx="15" presStyleCnt="22"/>
      <dgm:spPr/>
    </dgm:pt>
    <dgm:pt modelId="{2F661FB6-27FA-487E-ACBB-3AC8B8641E71}" type="pres">
      <dgm:prSet presAssocID="{0CE7D375-5803-4655-BEE9-46279EEDE92E}" presName="horz1" presStyleCnt="0"/>
      <dgm:spPr/>
    </dgm:pt>
    <dgm:pt modelId="{9919B8C0-A95E-4E24-87C8-C4108C200650}" type="pres">
      <dgm:prSet presAssocID="{0CE7D375-5803-4655-BEE9-46279EEDE92E}" presName="tx1" presStyleLbl="revTx" presStyleIdx="15" presStyleCnt="22"/>
      <dgm:spPr/>
    </dgm:pt>
    <dgm:pt modelId="{BB31DE6D-1FBF-43DB-9E54-0EB9DDDF5BA5}" type="pres">
      <dgm:prSet presAssocID="{0CE7D375-5803-4655-BEE9-46279EEDE92E}" presName="vert1" presStyleCnt="0"/>
      <dgm:spPr/>
    </dgm:pt>
    <dgm:pt modelId="{25816FEA-77F1-4DAC-9B24-9A5BB29C6B7B}" type="pres">
      <dgm:prSet presAssocID="{172346C3-FB88-42D4-ACE1-969A145D2AFC}" presName="thickLine" presStyleLbl="alignNode1" presStyleIdx="16" presStyleCnt="22"/>
      <dgm:spPr/>
    </dgm:pt>
    <dgm:pt modelId="{DA1A33FB-A05E-41B3-8658-635C7CBB4549}" type="pres">
      <dgm:prSet presAssocID="{172346C3-FB88-42D4-ACE1-969A145D2AFC}" presName="horz1" presStyleCnt="0"/>
      <dgm:spPr/>
    </dgm:pt>
    <dgm:pt modelId="{3ECE0F99-464D-4CD1-88E2-28CE6C115D55}" type="pres">
      <dgm:prSet presAssocID="{172346C3-FB88-42D4-ACE1-969A145D2AFC}" presName="tx1" presStyleLbl="revTx" presStyleIdx="16" presStyleCnt="22"/>
      <dgm:spPr/>
    </dgm:pt>
    <dgm:pt modelId="{9FEAE047-9B35-4854-ADFE-B4A8D6294FB1}" type="pres">
      <dgm:prSet presAssocID="{172346C3-FB88-42D4-ACE1-969A145D2AFC}" presName="vert1" presStyleCnt="0"/>
      <dgm:spPr/>
    </dgm:pt>
    <dgm:pt modelId="{2BF7ED47-B87E-4319-B748-8C10905FBAB3}" type="pres">
      <dgm:prSet presAssocID="{F5F46824-465D-43F1-AE75-321D0E818962}" presName="thickLine" presStyleLbl="alignNode1" presStyleIdx="17" presStyleCnt="22"/>
      <dgm:spPr/>
    </dgm:pt>
    <dgm:pt modelId="{0E00F903-C31E-489A-BA42-226147C5A895}" type="pres">
      <dgm:prSet presAssocID="{F5F46824-465D-43F1-AE75-321D0E818962}" presName="horz1" presStyleCnt="0"/>
      <dgm:spPr/>
    </dgm:pt>
    <dgm:pt modelId="{039A16C8-6056-46B0-A0F6-4D91899F2B2B}" type="pres">
      <dgm:prSet presAssocID="{F5F46824-465D-43F1-AE75-321D0E818962}" presName="tx1" presStyleLbl="revTx" presStyleIdx="17" presStyleCnt="22"/>
      <dgm:spPr/>
    </dgm:pt>
    <dgm:pt modelId="{FE683652-FF6B-4A42-88F2-A7E3A9754E5C}" type="pres">
      <dgm:prSet presAssocID="{F5F46824-465D-43F1-AE75-321D0E818962}" presName="vert1" presStyleCnt="0"/>
      <dgm:spPr/>
    </dgm:pt>
    <dgm:pt modelId="{AEC7DD99-BC87-4EBF-B626-7BFFF8CC2F99}" type="pres">
      <dgm:prSet presAssocID="{322220EB-319F-4F20-873E-76C35902794B}" presName="thickLine" presStyleLbl="alignNode1" presStyleIdx="18" presStyleCnt="22"/>
      <dgm:spPr/>
    </dgm:pt>
    <dgm:pt modelId="{EA814D6F-2DC3-4E69-B9D5-1E87BAF9F644}" type="pres">
      <dgm:prSet presAssocID="{322220EB-319F-4F20-873E-76C35902794B}" presName="horz1" presStyleCnt="0"/>
      <dgm:spPr/>
    </dgm:pt>
    <dgm:pt modelId="{3B90739D-CF84-4066-A7C4-C749BDB620B7}" type="pres">
      <dgm:prSet presAssocID="{322220EB-319F-4F20-873E-76C35902794B}" presName="tx1" presStyleLbl="revTx" presStyleIdx="18" presStyleCnt="22"/>
      <dgm:spPr/>
    </dgm:pt>
    <dgm:pt modelId="{DDF9F680-D286-45CB-AEF3-E73F76874E87}" type="pres">
      <dgm:prSet presAssocID="{322220EB-319F-4F20-873E-76C35902794B}" presName="vert1" presStyleCnt="0"/>
      <dgm:spPr/>
    </dgm:pt>
    <dgm:pt modelId="{DFC31A4A-B69B-454D-9239-BE2AE420B12F}" type="pres">
      <dgm:prSet presAssocID="{3ED7B41E-64C1-43E1-95D2-1290A20B077D}" presName="thickLine" presStyleLbl="alignNode1" presStyleIdx="19" presStyleCnt="22"/>
      <dgm:spPr/>
    </dgm:pt>
    <dgm:pt modelId="{0C0540B5-31DD-4A01-9458-6D9EA8FB0925}" type="pres">
      <dgm:prSet presAssocID="{3ED7B41E-64C1-43E1-95D2-1290A20B077D}" presName="horz1" presStyleCnt="0"/>
      <dgm:spPr/>
    </dgm:pt>
    <dgm:pt modelId="{9FB96D2F-F465-4E4F-9867-218F49D537C2}" type="pres">
      <dgm:prSet presAssocID="{3ED7B41E-64C1-43E1-95D2-1290A20B077D}" presName="tx1" presStyleLbl="revTx" presStyleIdx="19" presStyleCnt="22"/>
      <dgm:spPr/>
    </dgm:pt>
    <dgm:pt modelId="{7244B2A4-A904-44FF-8887-13C346D347BE}" type="pres">
      <dgm:prSet presAssocID="{3ED7B41E-64C1-43E1-95D2-1290A20B077D}" presName="vert1" presStyleCnt="0"/>
      <dgm:spPr/>
    </dgm:pt>
    <dgm:pt modelId="{DB67FB4E-CDA5-4220-A80B-F895913924B2}" type="pres">
      <dgm:prSet presAssocID="{0035C411-6329-4F59-8DA4-7D2A4DDB4146}" presName="thickLine" presStyleLbl="alignNode1" presStyleIdx="20" presStyleCnt="22"/>
      <dgm:spPr/>
    </dgm:pt>
    <dgm:pt modelId="{5F45D27B-114A-4C94-AC17-C5B509F1B180}" type="pres">
      <dgm:prSet presAssocID="{0035C411-6329-4F59-8DA4-7D2A4DDB4146}" presName="horz1" presStyleCnt="0"/>
      <dgm:spPr/>
    </dgm:pt>
    <dgm:pt modelId="{41E54872-32CB-4F60-9C97-98940C6038DF}" type="pres">
      <dgm:prSet presAssocID="{0035C411-6329-4F59-8DA4-7D2A4DDB4146}" presName="tx1" presStyleLbl="revTx" presStyleIdx="20" presStyleCnt="22"/>
      <dgm:spPr/>
    </dgm:pt>
    <dgm:pt modelId="{ADC6D3D5-4D41-4DDD-B0AE-325423F00981}" type="pres">
      <dgm:prSet presAssocID="{0035C411-6329-4F59-8DA4-7D2A4DDB4146}" presName="vert1" presStyleCnt="0"/>
      <dgm:spPr/>
    </dgm:pt>
    <dgm:pt modelId="{36EE2770-6E25-43DC-AF74-9A16BF497D6C}" type="pres">
      <dgm:prSet presAssocID="{34880C3C-27E5-4A7D-B49F-2F7C1B9BDE4C}" presName="thickLine" presStyleLbl="alignNode1" presStyleIdx="21" presStyleCnt="22"/>
      <dgm:spPr/>
    </dgm:pt>
    <dgm:pt modelId="{DBF4D7C8-7BD0-478D-82EF-37B3B2F795EF}" type="pres">
      <dgm:prSet presAssocID="{34880C3C-27E5-4A7D-B49F-2F7C1B9BDE4C}" presName="horz1" presStyleCnt="0"/>
      <dgm:spPr/>
    </dgm:pt>
    <dgm:pt modelId="{9DB876A4-C2E9-4B13-9F95-F77F8CED33F4}" type="pres">
      <dgm:prSet presAssocID="{34880C3C-27E5-4A7D-B49F-2F7C1B9BDE4C}" presName="tx1" presStyleLbl="revTx" presStyleIdx="21" presStyleCnt="22"/>
      <dgm:spPr/>
    </dgm:pt>
    <dgm:pt modelId="{9395E8DB-1785-446B-9B94-03DF5CFB248D}" type="pres">
      <dgm:prSet presAssocID="{34880C3C-27E5-4A7D-B49F-2F7C1B9BDE4C}" presName="vert1" presStyleCnt="0"/>
      <dgm:spPr/>
    </dgm:pt>
  </dgm:ptLst>
  <dgm:cxnLst>
    <dgm:cxn modelId="{E336E411-24A8-4C41-9BBD-729143BFEBD2}" type="presOf" srcId="{322220EB-319F-4F20-873E-76C35902794B}" destId="{3B90739D-CF84-4066-A7C4-C749BDB620B7}" srcOrd="0" destOrd="0" presId="urn:microsoft.com/office/officeart/2008/layout/LinedList"/>
    <dgm:cxn modelId="{9896E611-DEE9-48AD-903C-D3086C15765F}" srcId="{E25D8869-6A2A-44DA-BDCA-57B8B13494DD}" destId="{532644BB-1486-47C6-A117-DE1849375B17}" srcOrd="8" destOrd="0" parTransId="{86DD0430-CD80-4CBD-8479-539B63B17BC8}" sibTransId="{2069B3F1-E5CA-47A5-9CDD-87FE544EB77B}"/>
    <dgm:cxn modelId="{76743017-7A67-477F-BF13-EA5954FD1A78}" srcId="{E25D8869-6A2A-44DA-BDCA-57B8B13494DD}" destId="{0035C411-6329-4F59-8DA4-7D2A4DDB4146}" srcOrd="20" destOrd="0" parTransId="{9C6C874D-39AE-4E62-81F3-3D699C1F7968}" sibTransId="{4FF127B4-0205-4344-AC9A-44AD01DB46D0}"/>
    <dgm:cxn modelId="{6F76DD17-F3BA-40F2-A352-3F1C2101E243}" type="presOf" srcId="{866F5188-DAC2-4903-8176-95C0352C117D}" destId="{E43B781B-21CD-48DB-83DF-2C73363C2F18}" srcOrd="0" destOrd="0" presId="urn:microsoft.com/office/officeart/2008/layout/LinedList"/>
    <dgm:cxn modelId="{924FA31A-C4D5-4146-B24F-D96F2E4CCC2F}" srcId="{E25D8869-6A2A-44DA-BDCA-57B8B13494DD}" destId="{172346C3-FB88-42D4-ACE1-969A145D2AFC}" srcOrd="16" destOrd="0" parTransId="{42A7F346-21A8-4167-9C56-2A1F2AB98F9C}" sibTransId="{7408646A-B327-4C68-B755-77466707418C}"/>
    <dgm:cxn modelId="{3FDC4523-AA25-4966-B33F-C745B6095164}" type="presOf" srcId="{B846B934-018A-4ACE-9D7C-1D1825449AAF}" destId="{4C089DC6-F238-4C57-95AA-D68BF24E58E0}" srcOrd="0" destOrd="0" presId="urn:microsoft.com/office/officeart/2008/layout/LinedList"/>
    <dgm:cxn modelId="{C6881426-8495-465A-BBDE-896FE2781330}" srcId="{E25D8869-6A2A-44DA-BDCA-57B8B13494DD}" destId="{0CE7D375-5803-4655-BEE9-46279EEDE92E}" srcOrd="15" destOrd="0" parTransId="{FA4728DA-85C1-4385-94CB-80C4AF89EB9D}" sibTransId="{654A4950-8E91-47E2-A0AF-9E7FD0BA6BA9}"/>
    <dgm:cxn modelId="{637B362A-7513-426C-8CE4-7452FCD2D977}" srcId="{E25D8869-6A2A-44DA-BDCA-57B8B13494DD}" destId="{866F5188-DAC2-4903-8176-95C0352C117D}" srcOrd="9" destOrd="0" parTransId="{3AB7C98C-F3EF-4759-9E9F-280D3083DCEF}" sibTransId="{97132A29-4AFD-4D61-AF84-2D110D53EAFB}"/>
    <dgm:cxn modelId="{1B7FEB2B-BC6E-4E9B-A507-DF92FB6959FA}" srcId="{E25D8869-6A2A-44DA-BDCA-57B8B13494DD}" destId="{604E06B2-59AA-474A-9E11-51E01F81BEF4}" srcOrd="11" destOrd="0" parTransId="{DF80CF0E-0D3A-46D4-8198-797093EE6EBF}" sibTransId="{3490D5C2-B05B-430E-AFE1-E25BF50A701C}"/>
    <dgm:cxn modelId="{A8811B41-942E-4D61-808B-C3399A4050AB}" srcId="{E25D8869-6A2A-44DA-BDCA-57B8B13494DD}" destId="{34880C3C-27E5-4A7D-B49F-2F7C1B9BDE4C}" srcOrd="21" destOrd="0" parTransId="{73575336-BE50-4DC6-91D0-F19BC0B22854}" sibTransId="{C9B5EE7C-B7DE-47C6-9AD5-F677188A2B35}"/>
    <dgm:cxn modelId="{50A07462-EE64-4B61-AC56-A08BD666269B}" type="presOf" srcId="{67E650DF-3179-4B50-870C-916E35DC429F}" destId="{5A0CDCC9-33BC-485C-9A65-81C9114C5754}" srcOrd="0" destOrd="0" presId="urn:microsoft.com/office/officeart/2008/layout/LinedList"/>
    <dgm:cxn modelId="{1B80BE63-FE4A-4659-9688-7E0CAEF977DF}" type="presOf" srcId="{604E06B2-59AA-474A-9E11-51E01F81BEF4}" destId="{FAD669C6-3580-427D-BAB2-BF3C34E75175}" srcOrd="0" destOrd="0" presId="urn:microsoft.com/office/officeart/2008/layout/LinedList"/>
    <dgm:cxn modelId="{C0FE5A44-D3A1-4095-8D4D-AAF76499F3D6}" srcId="{E25D8869-6A2A-44DA-BDCA-57B8B13494DD}" destId="{322220EB-319F-4F20-873E-76C35902794B}" srcOrd="18" destOrd="0" parTransId="{96E39DB9-A610-4A83-8B94-7196626B0EB7}" sibTransId="{474C8F7E-2493-4BAA-B638-68D5D15631C7}"/>
    <dgm:cxn modelId="{08001B49-0141-45F8-A5F8-6386FBEBDDEB}" type="presOf" srcId="{6175C5E7-7BB5-49E2-8C6C-FC02FD23F0DE}" destId="{5A2C86A0-EBB3-44A0-859D-71E30555D7B6}" srcOrd="0" destOrd="0" presId="urn:microsoft.com/office/officeart/2008/layout/LinedList"/>
    <dgm:cxn modelId="{E3C3634B-BA90-4699-80DC-C6120C483E28}" srcId="{E25D8869-6A2A-44DA-BDCA-57B8B13494DD}" destId="{1300EBFE-6A6C-4E40-BF34-652843F43EE9}" srcOrd="12" destOrd="0" parTransId="{CCA327DD-FF33-41F7-93A6-DAF3E32F2881}" sibTransId="{F3A9D040-DEBF-46E7-B604-4D301E61005B}"/>
    <dgm:cxn modelId="{3F643B4C-39D8-4D58-A3A1-C762800A449C}" srcId="{E25D8869-6A2A-44DA-BDCA-57B8B13494DD}" destId="{ECE0DE03-5851-4FDC-8016-66E824B1E553}" srcOrd="10" destOrd="0" parTransId="{C84DC243-5897-41D6-A17E-5099194B148B}" sibTransId="{9FF9A94E-AB55-4F20-842D-AC23CBF17405}"/>
    <dgm:cxn modelId="{9D927F4F-5833-4F55-B78B-F858257170F7}" srcId="{E25D8869-6A2A-44DA-BDCA-57B8B13494DD}" destId="{48151745-8E3A-4A85-B028-ACC9E24D7EAF}" srcOrd="7" destOrd="0" parTransId="{EFF2A17D-B099-495B-A8E4-4234CD604AC5}" sibTransId="{07B09C9E-6C00-4525-A558-5650336E3DDA}"/>
    <dgm:cxn modelId="{AD587370-DF92-4366-B142-31D6C9FC9180}" srcId="{E25D8869-6A2A-44DA-BDCA-57B8B13494DD}" destId="{B846B934-018A-4ACE-9D7C-1D1825449AAF}" srcOrd="0" destOrd="0" parTransId="{7478558C-C3AD-4A0A-8417-CE43535B86EA}" sibTransId="{8B808F3B-8661-4F1C-B77A-11F29381D00F}"/>
    <dgm:cxn modelId="{0A228373-E801-4F3C-BE32-2B5C3DD3922D}" type="presOf" srcId="{5F43102E-21E2-4FFE-B8A8-0FCF19931501}" destId="{D7B4A95B-8D59-4FF3-A33F-9B4C65EA4224}" srcOrd="0" destOrd="0" presId="urn:microsoft.com/office/officeart/2008/layout/LinedList"/>
    <dgm:cxn modelId="{AB3B7074-25AC-4784-89FE-CADF5D8EA041}" srcId="{E25D8869-6A2A-44DA-BDCA-57B8B13494DD}" destId="{3ED7B41E-64C1-43E1-95D2-1290A20B077D}" srcOrd="19" destOrd="0" parTransId="{EBBE6DD7-DF44-4A4A-8F63-47B666D9B037}" sibTransId="{9D3FDDF2-E0FD-41FD-9B8F-7B51C1EBBB3A}"/>
    <dgm:cxn modelId="{6601C375-C003-4E1D-818A-906ECAD391E6}" type="presOf" srcId="{0CE7D375-5803-4655-BEE9-46279EEDE92E}" destId="{9919B8C0-A95E-4E24-87C8-C4108C200650}" srcOrd="0" destOrd="0" presId="urn:microsoft.com/office/officeart/2008/layout/LinedList"/>
    <dgm:cxn modelId="{E1A5B859-623C-43DF-A7A5-D26ACA3F8883}" srcId="{E25D8869-6A2A-44DA-BDCA-57B8B13494DD}" destId="{F5F46824-465D-43F1-AE75-321D0E818962}" srcOrd="17" destOrd="0" parTransId="{53030493-9EA4-4F31-B8F5-98CDF4C243A6}" sibTransId="{67CE7695-A587-4F56-9C40-A5FE01250F94}"/>
    <dgm:cxn modelId="{DDD5FA7E-74EE-434D-8423-C5315A33748B}" srcId="{E25D8869-6A2A-44DA-BDCA-57B8B13494DD}" destId="{73A14694-7D31-48F5-94AF-9AA50648AADE}" srcOrd="2" destOrd="0" parTransId="{EACBAB28-1E4D-48CE-8AF2-5E36FD75FE68}" sibTransId="{E0E31E8A-8BC0-4EF7-B56D-D8652E7DBC96}"/>
    <dgm:cxn modelId="{D1FF3D86-BFA5-4498-B51C-9DBD45E1EF65}" type="presOf" srcId="{532644BB-1486-47C6-A117-DE1849375B17}" destId="{B109A8A0-A31C-4BAA-9932-C78B548F12A9}" srcOrd="0" destOrd="0" presId="urn:microsoft.com/office/officeart/2008/layout/LinedList"/>
    <dgm:cxn modelId="{7DE44E89-5E75-425B-BE2C-D3C1D5990685}" type="presOf" srcId="{F5F46824-465D-43F1-AE75-321D0E818962}" destId="{039A16C8-6056-46B0-A0F6-4D91899F2B2B}" srcOrd="0" destOrd="0" presId="urn:microsoft.com/office/officeart/2008/layout/LinedList"/>
    <dgm:cxn modelId="{0D7AE989-DDB0-4986-9CAE-197DFB2EDCC5}" srcId="{E25D8869-6A2A-44DA-BDCA-57B8B13494DD}" destId="{2E2DF725-A02D-4904-AD20-902F3A73F2CD}" srcOrd="4" destOrd="0" parTransId="{13F97450-6C69-494F-BA7C-A6F7F51F80DE}" sibTransId="{8BD1A255-0B0D-4F68-AC70-E396AA7A8DF6}"/>
    <dgm:cxn modelId="{935CA198-7940-4381-B514-4D88849D695C}" srcId="{E25D8869-6A2A-44DA-BDCA-57B8B13494DD}" destId="{6D34EE76-BF59-4DC5-A544-67357697F6EE}" srcOrd="14" destOrd="0" parTransId="{8C96FE66-AAFC-4B04-BC28-FB636FDF868D}" sibTransId="{127B9231-0F5A-439B-B26B-27B214AFF858}"/>
    <dgm:cxn modelId="{9FE50699-1496-4938-9BC4-2E92C0FAFEE8}" type="presOf" srcId="{ECE0DE03-5851-4FDC-8016-66E824B1E553}" destId="{57A4F59E-2418-4CDC-A1BE-E4B2250B90D3}" srcOrd="0" destOrd="0" presId="urn:microsoft.com/office/officeart/2008/layout/LinedList"/>
    <dgm:cxn modelId="{C6034A99-76DA-45A3-AC7E-FE02CD44A88C}" type="presOf" srcId="{1300EBFE-6A6C-4E40-BF34-652843F43EE9}" destId="{483AF69B-286B-4C53-8A0A-241D779AF8D9}" srcOrd="0" destOrd="0" presId="urn:microsoft.com/office/officeart/2008/layout/LinedList"/>
    <dgm:cxn modelId="{EC9A67A2-1365-45A5-B2E6-222FC32BB27F}" srcId="{E25D8869-6A2A-44DA-BDCA-57B8B13494DD}" destId="{EEA917B7-9D9F-4377-B22D-76E4F16C691F}" srcOrd="13" destOrd="0" parTransId="{A8187A32-B23D-49C0-BC81-ACDCEB31AA62}" sibTransId="{BD25A492-6521-4A08-BC8E-CA219E66656D}"/>
    <dgm:cxn modelId="{ACEB8CA6-870A-4A40-9391-ED55EE851E32}" type="presOf" srcId="{8F5A5530-68E7-437D-AB76-C8B88ACF8634}" destId="{0AD157B6-43FF-4303-B7B3-5A932A451A8D}" srcOrd="0" destOrd="0" presId="urn:microsoft.com/office/officeart/2008/layout/LinedList"/>
    <dgm:cxn modelId="{B3AB67B8-EFEF-462E-AAF6-2582CDB090E8}" srcId="{E25D8869-6A2A-44DA-BDCA-57B8B13494DD}" destId="{6175C5E7-7BB5-49E2-8C6C-FC02FD23F0DE}" srcOrd="6" destOrd="0" parTransId="{6C927DEF-0603-460E-838D-17556D06FDB9}" sibTransId="{51DF51D8-7DB5-41C3-9F0C-486B707BA69F}"/>
    <dgm:cxn modelId="{E2F882BC-1FEC-4583-BA4F-B5CF561E9E97}" type="presOf" srcId="{172346C3-FB88-42D4-ACE1-969A145D2AFC}" destId="{3ECE0F99-464D-4CD1-88E2-28CE6C115D55}" srcOrd="0" destOrd="0" presId="urn:microsoft.com/office/officeart/2008/layout/LinedList"/>
    <dgm:cxn modelId="{373483BC-FB31-4DC3-8C9A-0DC9A0A63FF7}" type="presOf" srcId="{48151745-8E3A-4A85-B028-ACC9E24D7EAF}" destId="{935187CA-110C-4BC9-9505-543E34A8D332}" srcOrd="0" destOrd="0" presId="urn:microsoft.com/office/officeart/2008/layout/LinedList"/>
    <dgm:cxn modelId="{572B6FBE-FBF9-4096-BC67-BF5375D9D281}" srcId="{E25D8869-6A2A-44DA-BDCA-57B8B13494DD}" destId="{67E650DF-3179-4B50-870C-916E35DC429F}" srcOrd="5" destOrd="0" parTransId="{59D48B88-1CDA-4613-BB7E-458A588E017E}" sibTransId="{2EE5BA9B-F7DD-440D-9844-82F763B86857}"/>
    <dgm:cxn modelId="{CE0E73C0-DA14-4238-A14A-0912ACA405CA}" type="presOf" srcId="{6D34EE76-BF59-4DC5-A544-67357697F6EE}" destId="{6C30C10B-D891-43C2-AEE4-480635384B6A}" srcOrd="0" destOrd="0" presId="urn:microsoft.com/office/officeart/2008/layout/LinedList"/>
    <dgm:cxn modelId="{B61E87C1-FE63-4B15-8913-8C0C5A437921}" srcId="{E25D8869-6A2A-44DA-BDCA-57B8B13494DD}" destId="{5F43102E-21E2-4FFE-B8A8-0FCF19931501}" srcOrd="1" destOrd="0" parTransId="{C354B630-8C8C-49C9-8CC7-A3E3982EA7E1}" sibTransId="{48065105-2D5C-4381-925C-8770570C2DE7}"/>
    <dgm:cxn modelId="{02B2CCD6-4B85-40AD-B730-9191D8D1B39A}" type="presOf" srcId="{3ED7B41E-64C1-43E1-95D2-1290A20B077D}" destId="{9FB96D2F-F465-4E4F-9867-218F49D537C2}" srcOrd="0" destOrd="0" presId="urn:microsoft.com/office/officeart/2008/layout/LinedList"/>
    <dgm:cxn modelId="{D1D4DFDA-38B7-4DD7-9F85-C4F68819F6F8}" type="presOf" srcId="{EEA917B7-9D9F-4377-B22D-76E4F16C691F}" destId="{70027677-9281-464E-A86A-A9981A8371B5}" srcOrd="0" destOrd="0" presId="urn:microsoft.com/office/officeart/2008/layout/LinedList"/>
    <dgm:cxn modelId="{85E41EE6-D455-457C-8E11-A219055C65F5}" type="presOf" srcId="{34880C3C-27E5-4A7D-B49F-2F7C1B9BDE4C}" destId="{9DB876A4-C2E9-4B13-9F95-F77F8CED33F4}" srcOrd="0" destOrd="0" presId="urn:microsoft.com/office/officeart/2008/layout/LinedList"/>
    <dgm:cxn modelId="{46D844EC-F622-43F9-95AD-C936027F12DF}" type="presOf" srcId="{0035C411-6329-4F59-8DA4-7D2A4DDB4146}" destId="{41E54872-32CB-4F60-9C97-98940C6038DF}" srcOrd="0" destOrd="0" presId="urn:microsoft.com/office/officeart/2008/layout/LinedList"/>
    <dgm:cxn modelId="{B37242F2-A4E9-46AA-9CA5-9A8F115A9AE2}" type="presOf" srcId="{E25D8869-6A2A-44DA-BDCA-57B8B13494DD}" destId="{73C8EBBD-5E62-4592-9B44-0F87EAC92548}" srcOrd="0" destOrd="0" presId="urn:microsoft.com/office/officeart/2008/layout/LinedList"/>
    <dgm:cxn modelId="{7D53F3FD-8FA6-4F3D-ACD7-AF79D1041157}" type="presOf" srcId="{2E2DF725-A02D-4904-AD20-902F3A73F2CD}" destId="{732063E7-C232-40BF-B952-05E1E0C3C8B1}" srcOrd="0" destOrd="0" presId="urn:microsoft.com/office/officeart/2008/layout/LinedList"/>
    <dgm:cxn modelId="{076C84FF-AEFF-4DC0-A1F4-D95D68359C92}" srcId="{E25D8869-6A2A-44DA-BDCA-57B8B13494DD}" destId="{8F5A5530-68E7-437D-AB76-C8B88ACF8634}" srcOrd="3" destOrd="0" parTransId="{0F542398-FC21-4E35-A426-9C6E31E54183}" sibTransId="{621999A4-4355-4931-A1F5-504673275183}"/>
    <dgm:cxn modelId="{474FADFF-3EAA-47B4-B610-EF03FE1B735E}" type="presOf" srcId="{73A14694-7D31-48F5-94AF-9AA50648AADE}" destId="{E47CE31E-5622-4049-8C83-C37E5B977E72}" srcOrd="0" destOrd="0" presId="urn:microsoft.com/office/officeart/2008/layout/LinedList"/>
    <dgm:cxn modelId="{96EC3F38-8DE8-48D3-B3D0-4C637B142705}" type="presParOf" srcId="{73C8EBBD-5E62-4592-9B44-0F87EAC92548}" destId="{00DC6A73-BADE-4549-99CF-64F0726D0E76}" srcOrd="0" destOrd="0" presId="urn:microsoft.com/office/officeart/2008/layout/LinedList"/>
    <dgm:cxn modelId="{FBC8B33C-C5D7-4B4C-885A-A6F3638A1D29}" type="presParOf" srcId="{73C8EBBD-5E62-4592-9B44-0F87EAC92548}" destId="{404CE4BA-9C37-4813-A6FF-04CC3DAA63D5}" srcOrd="1" destOrd="0" presId="urn:microsoft.com/office/officeart/2008/layout/LinedList"/>
    <dgm:cxn modelId="{2633A43E-70EF-4D95-97FC-E0B8000B5291}" type="presParOf" srcId="{404CE4BA-9C37-4813-A6FF-04CC3DAA63D5}" destId="{4C089DC6-F238-4C57-95AA-D68BF24E58E0}" srcOrd="0" destOrd="0" presId="urn:microsoft.com/office/officeart/2008/layout/LinedList"/>
    <dgm:cxn modelId="{D68D8CF9-9FF4-4FEB-B184-3B6A609B83F2}" type="presParOf" srcId="{404CE4BA-9C37-4813-A6FF-04CC3DAA63D5}" destId="{3D57C3E5-56F3-426F-8177-6CE522BE2DE2}" srcOrd="1" destOrd="0" presId="urn:microsoft.com/office/officeart/2008/layout/LinedList"/>
    <dgm:cxn modelId="{8E82DA6B-2BC0-4236-9BD0-A15687B1503D}" type="presParOf" srcId="{73C8EBBD-5E62-4592-9B44-0F87EAC92548}" destId="{A7FC72BA-A524-43EC-8B28-757C3D4BD83B}" srcOrd="2" destOrd="0" presId="urn:microsoft.com/office/officeart/2008/layout/LinedList"/>
    <dgm:cxn modelId="{8BEC7FA7-1A1B-4EB1-8B74-1553CA042801}" type="presParOf" srcId="{73C8EBBD-5E62-4592-9B44-0F87EAC92548}" destId="{8A873254-5899-4097-9F01-124577CB440B}" srcOrd="3" destOrd="0" presId="urn:microsoft.com/office/officeart/2008/layout/LinedList"/>
    <dgm:cxn modelId="{40C59532-7614-4FEF-9288-8AB879BB5243}" type="presParOf" srcId="{8A873254-5899-4097-9F01-124577CB440B}" destId="{D7B4A95B-8D59-4FF3-A33F-9B4C65EA4224}" srcOrd="0" destOrd="0" presId="urn:microsoft.com/office/officeart/2008/layout/LinedList"/>
    <dgm:cxn modelId="{562117B3-5809-41CC-82C0-74FDF8E28663}" type="presParOf" srcId="{8A873254-5899-4097-9F01-124577CB440B}" destId="{7F86A55F-C452-42F7-BACA-E5F2D1138BA8}" srcOrd="1" destOrd="0" presId="urn:microsoft.com/office/officeart/2008/layout/LinedList"/>
    <dgm:cxn modelId="{179BB005-7EA0-446F-A6B3-5035194DA734}" type="presParOf" srcId="{73C8EBBD-5E62-4592-9B44-0F87EAC92548}" destId="{9B1FED6A-AF75-41EB-BD18-84F30CE789FD}" srcOrd="4" destOrd="0" presId="urn:microsoft.com/office/officeart/2008/layout/LinedList"/>
    <dgm:cxn modelId="{CFDF9FC9-2546-43A2-A77B-632F7E348AD0}" type="presParOf" srcId="{73C8EBBD-5E62-4592-9B44-0F87EAC92548}" destId="{732B7106-24E9-430E-B70F-A0F8801DEA86}" srcOrd="5" destOrd="0" presId="urn:microsoft.com/office/officeart/2008/layout/LinedList"/>
    <dgm:cxn modelId="{BD3E8B3D-0D4C-416E-825D-71D83E6D18BA}" type="presParOf" srcId="{732B7106-24E9-430E-B70F-A0F8801DEA86}" destId="{E47CE31E-5622-4049-8C83-C37E5B977E72}" srcOrd="0" destOrd="0" presId="urn:microsoft.com/office/officeart/2008/layout/LinedList"/>
    <dgm:cxn modelId="{0D6887A5-C34E-44FC-B14A-788D67385056}" type="presParOf" srcId="{732B7106-24E9-430E-B70F-A0F8801DEA86}" destId="{597CA68E-C304-480C-A972-826B2813A762}" srcOrd="1" destOrd="0" presId="urn:microsoft.com/office/officeart/2008/layout/LinedList"/>
    <dgm:cxn modelId="{17BA0D49-95D3-4148-85D3-626EB376D1A1}" type="presParOf" srcId="{73C8EBBD-5E62-4592-9B44-0F87EAC92548}" destId="{A596AE81-CE56-4BD3-A899-22814582B9F7}" srcOrd="6" destOrd="0" presId="urn:microsoft.com/office/officeart/2008/layout/LinedList"/>
    <dgm:cxn modelId="{80C3791A-BB52-43A8-9295-E0ABC2E2D5DE}" type="presParOf" srcId="{73C8EBBD-5E62-4592-9B44-0F87EAC92548}" destId="{E3D746FB-7176-4DB7-8235-A1BF96F14714}" srcOrd="7" destOrd="0" presId="urn:microsoft.com/office/officeart/2008/layout/LinedList"/>
    <dgm:cxn modelId="{6E3A7945-C27A-43EE-B3F6-661D8BFA8B34}" type="presParOf" srcId="{E3D746FB-7176-4DB7-8235-A1BF96F14714}" destId="{0AD157B6-43FF-4303-B7B3-5A932A451A8D}" srcOrd="0" destOrd="0" presId="urn:microsoft.com/office/officeart/2008/layout/LinedList"/>
    <dgm:cxn modelId="{064AF8C0-6039-4221-AB5A-0641ED1EDB7F}" type="presParOf" srcId="{E3D746FB-7176-4DB7-8235-A1BF96F14714}" destId="{3DFBA704-87E4-4A10-BB75-1BF04D865F60}" srcOrd="1" destOrd="0" presId="urn:microsoft.com/office/officeart/2008/layout/LinedList"/>
    <dgm:cxn modelId="{F33BF2E1-3313-4542-A480-5B97EDB9A20A}" type="presParOf" srcId="{73C8EBBD-5E62-4592-9B44-0F87EAC92548}" destId="{5291831C-E3EC-4432-8DF1-F05957953227}" srcOrd="8" destOrd="0" presId="urn:microsoft.com/office/officeart/2008/layout/LinedList"/>
    <dgm:cxn modelId="{A397A24F-88E2-457C-A347-CAD15B029FE8}" type="presParOf" srcId="{73C8EBBD-5E62-4592-9B44-0F87EAC92548}" destId="{87081966-3176-43D0-B71C-995E2BCDCA19}" srcOrd="9" destOrd="0" presId="urn:microsoft.com/office/officeart/2008/layout/LinedList"/>
    <dgm:cxn modelId="{215462ED-5947-451D-BB21-4DFDC7286402}" type="presParOf" srcId="{87081966-3176-43D0-B71C-995E2BCDCA19}" destId="{732063E7-C232-40BF-B952-05E1E0C3C8B1}" srcOrd="0" destOrd="0" presId="urn:microsoft.com/office/officeart/2008/layout/LinedList"/>
    <dgm:cxn modelId="{2C2A04FB-9B7E-409A-A60E-DF5122A5A0F4}" type="presParOf" srcId="{87081966-3176-43D0-B71C-995E2BCDCA19}" destId="{6DB3811F-9B40-402E-AAC9-CE9A36507EC5}" srcOrd="1" destOrd="0" presId="urn:microsoft.com/office/officeart/2008/layout/LinedList"/>
    <dgm:cxn modelId="{3425B5F4-3FF2-4747-B72F-B9193DF4123C}" type="presParOf" srcId="{73C8EBBD-5E62-4592-9B44-0F87EAC92548}" destId="{FE506377-5C5C-4BE7-A13B-A337838388FE}" srcOrd="10" destOrd="0" presId="urn:microsoft.com/office/officeart/2008/layout/LinedList"/>
    <dgm:cxn modelId="{9FEF6A5F-78B0-4999-BE99-7BF90512D18E}" type="presParOf" srcId="{73C8EBBD-5E62-4592-9B44-0F87EAC92548}" destId="{04945D3A-DE7A-42A6-8730-9F50FB1C3FD1}" srcOrd="11" destOrd="0" presId="urn:microsoft.com/office/officeart/2008/layout/LinedList"/>
    <dgm:cxn modelId="{158010C3-9598-4118-8E6B-77DD734B1404}" type="presParOf" srcId="{04945D3A-DE7A-42A6-8730-9F50FB1C3FD1}" destId="{5A0CDCC9-33BC-485C-9A65-81C9114C5754}" srcOrd="0" destOrd="0" presId="urn:microsoft.com/office/officeart/2008/layout/LinedList"/>
    <dgm:cxn modelId="{513A60EB-95E5-4756-BA8C-B24A82A92421}" type="presParOf" srcId="{04945D3A-DE7A-42A6-8730-9F50FB1C3FD1}" destId="{26D4B279-3363-4063-A9F2-1CC443D54BEC}" srcOrd="1" destOrd="0" presId="urn:microsoft.com/office/officeart/2008/layout/LinedList"/>
    <dgm:cxn modelId="{90DA9767-CE0B-494D-992A-197B825E0C6E}" type="presParOf" srcId="{73C8EBBD-5E62-4592-9B44-0F87EAC92548}" destId="{7E0747F5-D858-48EC-BE82-1B9179C9ADDA}" srcOrd="12" destOrd="0" presId="urn:microsoft.com/office/officeart/2008/layout/LinedList"/>
    <dgm:cxn modelId="{269B3ED2-1B73-4058-A6D0-CCFCCA1368B8}" type="presParOf" srcId="{73C8EBBD-5E62-4592-9B44-0F87EAC92548}" destId="{F8952FFB-7D2B-4F06-BB16-FB5718093271}" srcOrd="13" destOrd="0" presId="urn:microsoft.com/office/officeart/2008/layout/LinedList"/>
    <dgm:cxn modelId="{0E34864F-0230-4168-B1B3-896B764C1DF0}" type="presParOf" srcId="{F8952FFB-7D2B-4F06-BB16-FB5718093271}" destId="{5A2C86A0-EBB3-44A0-859D-71E30555D7B6}" srcOrd="0" destOrd="0" presId="urn:microsoft.com/office/officeart/2008/layout/LinedList"/>
    <dgm:cxn modelId="{27297ACC-D8E5-48E7-BDF1-E3C6A274BAF5}" type="presParOf" srcId="{F8952FFB-7D2B-4F06-BB16-FB5718093271}" destId="{FD5B4DA3-2CC0-47B7-A93E-03D442920914}" srcOrd="1" destOrd="0" presId="urn:microsoft.com/office/officeart/2008/layout/LinedList"/>
    <dgm:cxn modelId="{F1005CD0-127D-46DA-8D3B-82065F1461B2}" type="presParOf" srcId="{73C8EBBD-5E62-4592-9B44-0F87EAC92548}" destId="{147E4B9B-2E43-4C64-A4CC-77B06C38DF23}" srcOrd="14" destOrd="0" presId="urn:microsoft.com/office/officeart/2008/layout/LinedList"/>
    <dgm:cxn modelId="{AB8EB011-95E9-46DA-A461-269E95010E27}" type="presParOf" srcId="{73C8EBBD-5E62-4592-9B44-0F87EAC92548}" destId="{2B9B6C42-5AB3-4D0C-BD72-6686E4AC5FDD}" srcOrd="15" destOrd="0" presId="urn:microsoft.com/office/officeart/2008/layout/LinedList"/>
    <dgm:cxn modelId="{0B2235F0-E03A-4CD8-9FC7-593189DB405E}" type="presParOf" srcId="{2B9B6C42-5AB3-4D0C-BD72-6686E4AC5FDD}" destId="{935187CA-110C-4BC9-9505-543E34A8D332}" srcOrd="0" destOrd="0" presId="urn:microsoft.com/office/officeart/2008/layout/LinedList"/>
    <dgm:cxn modelId="{4102EF0A-140F-4EF4-B046-E8AE2457B93D}" type="presParOf" srcId="{2B9B6C42-5AB3-4D0C-BD72-6686E4AC5FDD}" destId="{AB06D5CB-B912-4B00-9794-25E99C5DF149}" srcOrd="1" destOrd="0" presId="urn:microsoft.com/office/officeart/2008/layout/LinedList"/>
    <dgm:cxn modelId="{80892E1B-015A-4125-AA76-25CC6F8FCDDB}" type="presParOf" srcId="{73C8EBBD-5E62-4592-9B44-0F87EAC92548}" destId="{7FF2A52A-65EE-4C61-B3DD-775C44D4E673}" srcOrd="16" destOrd="0" presId="urn:microsoft.com/office/officeart/2008/layout/LinedList"/>
    <dgm:cxn modelId="{AF469009-680C-40AE-8375-40B1175B019F}" type="presParOf" srcId="{73C8EBBD-5E62-4592-9B44-0F87EAC92548}" destId="{FB125B65-B6F6-4F4E-9E2B-7CAD9E7E501E}" srcOrd="17" destOrd="0" presId="urn:microsoft.com/office/officeart/2008/layout/LinedList"/>
    <dgm:cxn modelId="{E5B64225-16DE-410D-9416-C5287DA16309}" type="presParOf" srcId="{FB125B65-B6F6-4F4E-9E2B-7CAD9E7E501E}" destId="{B109A8A0-A31C-4BAA-9932-C78B548F12A9}" srcOrd="0" destOrd="0" presId="urn:microsoft.com/office/officeart/2008/layout/LinedList"/>
    <dgm:cxn modelId="{83B48C2E-2EE2-4204-BE0F-873EBEB9C2DB}" type="presParOf" srcId="{FB125B65-B6F6-4F4E-9E2B-7CAD9E7E501E}" destId="{04D7D0D0-FFCE-4826-9CC2-E72BED8B914F}" srcOrd="1" destOrd="0" presId="urn:microsoft.com/office/officeart/2008/layout/LinedList"/>
    <dgm:cxn modelId="{EABDCA8B-7779-410B-BE4A-5EDA56E18E39}" type="presParOf" srcId="{73C8EBBD-5E62-4592-9B44-0F87EAC92548}" destId="{B2A7DC9A-8276-4BAD-B109-305C740C4316}" srcOrd="18" destOrd="0" presId="urn:microsoft.com/office/officeart/2008/layout/LinedList"/>
    <dgm:cxn modelId="{5ED6B81A-671F-4559-8F26-CA33892ACD57}" type="presParOf" srcId="{73C8EBBD-5E62-4592-9B44-0F87EAC92548}" destId="{96F9580D-E93B-4333-8124-DB235253797D}" srcOrd="19" destOrd="0" presId="urn:microsoft.com/office/officeart/2008/layout/LinedList"/>
    <dgm:cxn modelId="{C20A20EC-9DF9-4527-9194-4B8E28C556E4}" type="presParOf" srcId="{96F9580D-E93B-4333-8124-DB235253797D}" destId="{E43B781B-21CD-48DB-83DF-2C73363C2F18}" srcOrd="0" destOrd="0" presId="urn:microsoft.com/office/officeart/2008/layout/LinedList"/>
    <dgm:cxn modelId="{8BAC1D7F-5B91-4B09-A221-C623F08091C4}" type="presParOf" srcId="{96F9580D-E93B-4333-8124-DB235253797D}" destId="{500DBD02-5CAA-49C3-A6F1-3CDCE33A4065}" srcOrd="1" destOrd="0" presId="urn:microsoft.com/office/officeart/2008/layout/LinedList"/>
    <dgm:cxn modelId="{73EDF573-E8A8-4543-9A54-636D5099DD99}" type="presParOf" srcId="{73C8EBBD-5E62-4592-9B44-0F87EAC92548}" destId="{7A8FCD24-5B6F-46CE-8E8C-B9929FAD6823}" srcOrd="20" destOrd="0" presId="urn:microsoft.com/office/officeart/2008/layout/LinedList"/>
    <dgm:cxn modelId="{4C2A3457-E3E4-427F-8C30-A1CA96986E5E}" type="presParOf" srcId="{73C8EBBD-5E62-4592-9B44-0F87EAC92548}" destId="{97F245FE-40F2-496F-9B7C-53283D5E696B}" srcOrd="21" destOrd="0" presId="urn:microsoft.com/office/officeart/2008/layout/LinedList"/>
    <dgm:cxn modelId="{75CEF590-7F91-4EFD-A5E4-39488379ABF3}" type="presParOf" srcId="{97F245FE-40F2-496F-9B7C-53283D5E696B}" destId="{57A4F59E-2418-4CDC-A1BE-E4B2250B90D3}" srcOrd="0" destOrd="0" presId="urn:microsoft.com/office/officeart/2008/layout/LinedList"/>
    <dgm:cxn modelId="{4CC55747-DF2E-4A76-BB2F-9ABCC005539A}" type="presParOf" srcId="{97F245FE-40F2-496F-9B7C-53283D5E696B}" destId="{35C3675C-2903-466A-A176-0EFCBC2624D5}" srcOrd="1" destOrd="0" presId="urn:microsoft.com/office/officeart/2008/layout/LinedList"/>
    <dgm:cxn modelId="{4A8E1208-2EDA-4293-84BF-2FB5D7CCAA5E}" type="presParOf" srcId="{73C8EBBD-5E62-4592-9B44-0F87EAC92548}" destId="{DB9D7726-71E3-47F9-AE30-414C67729452}" srcOrd="22" destOrd="0" presId="urn:microsoft.com/office/officeart/2008/layout/LinedList"/>
    <dgm:cxn modelId="{07048F91-CC96-4155-9887-90C2247A877B}" type="presParOf" srcId="{73C8EBBD-5E62-4592-9B44-0F87EAC92548}" destId="{7A2A16DC-922B-46F2-AF60-71A1835F9269}" srcOrd="23" destOrd="0" presId="urn:microsoft.com/office/officeart/2008/layout/LinedList"/>
    <dgm:cxn modelId="{EBCB6B17-4EC4-436A-ADB2-D486654B8D17}" type="presParOf" srcId="{7A2A16DC-922B-46F2-AF60-71A1835F9269}" destId="{FAD669C6-3580-427D-BAB2-BF3C34E75175}" srcOrd="0" destOrd="0" presId="urn:microsoft.com/office/officeart/2008/layout/LinedList"/>
    <dgm:cxn modelId="{0F201E30-935B-4E58-A42A-BEB2F43D0D07}" type="presParOf" srcId="{7A2A16DC-922B-46F2-AF60-71A1835F9269}" destId="{E57E4393-5120-4B18-B351-26DAFAC5B2BE}" srcOrd="1" destOrd="0" presId="urn:microsoft.com/office/officeart/2008/layout/LinedList"/>
    <dgm:cxn modelId="{12BEA7F4-E2B9-43D0-B728-7C9A567C686E}" type="presParOf" srcId="{73C8EBBD-5E62-4592-9B44-0F87EAC92548}" destId="{7B3D5375-32EE-458A-8FB2-5C2351E80C6D}" srcOrd="24" destOrd="0" presId="urn:microsoft.com/office/officeart/2008/layout/LinedList"/>
    <dgm:cxn modelId="{3696DA7E-42E1-445F-BD36-8CA6300496EA}" type="presParOf" srcId="{73C8EBBD-5E62-4592-9B44-0F87EAC92548}" destId="{29378CBC-2F15-41CC-B626-7FB7CE54D7E0}" srcOrd="25" destOrd="0" presId="urn:microsoft.com/office/officeart/2008/layout/LinedList"/>
    <dgm:cxn modelId="{F4BC7EE7-A2FE-42F3-87EF-E71E90A6549C}" type="presParOf" srcId="{29378CBC-2F15-41CC-B626-7FB7CE54D7E0}" destId="{483AF69B-286B-4C53-8A0A-241D779AF8D9}" srcOrd="0" destOrd="0" presId="urn:microsoft.com/office/officeart/2008/layout/LinedList"/>
    <dgm:cxn modelId="{E3C9E4EE-4A28-4682-8CE8-ED783817B808}" type="presParOf" srcId="{29378CBC-2F15-41CC-B626-7FB7CE54D7E0}" destId="{71CF3B53-BB47-47BF-86AB-A19E1A8C00D7}" srcOrd="1" destOrd="0" presId="urn:microsoft.com/office/officeart/2008/layout/LinedList"/>
    <dgm:cxn modelId="{D784D2E7-B84A-4E3E-8856-522609A4FF2A}" type="presParOf" srcId="{73C8EBBD-5E62-4592-9B44-0F87EAC92548}" destId="{3298DA3A-C4E3-4AD1-946C-8AA604F463F5}" srcOrd="26" destOrd="0" presId="urn:microsoft.com/office/officeart/2008/layout/LinedList"/>
    <dgm:cxn modelId="{AD827570-6F3B-406D-B3BE-A0A41F2CBA72}" type="presParOf" srcId="{73C8EBBD-5E62-4592-9B44-0F87EAC92548}" destId="{C368A423-52EE-4459-B045-C3003CC88C5E}" srcOrd="27" destOrd="0" presId="urn:microsoft.com/office/officeart/2008/layout/LinedList"/>
    <dgm:cxn modelId="{64B7094C-9E21-470C-9883-1B45B0C0EB2A}" type="presParOf" srcId="{C368A423-52EE-4459-B045-C3003CC88C5E}" destId="{70027677-9281-464E-A86A-A9981A8371B5}" srcOrd="0" destOrd="0" presId="urn:microsoft.com/office/officeart/2008/layout/LinedList"/>
    <dgm:cxn modelId="{41A5EC5E-360C-4668-8355-F1982E47EB63}" type="presParOf" srcId="{C368A423-52EE-4459-B045-C3003CC88C5E}" destId="{63C635DB-C010-4D0A-B843-2F7CF06905F0}" srcOrd="1" destOrd="0" presId="urn:microsoft.com/office/officeart/2008/layout/LinedList"/>
    <dgm:cxn modelId="{52B027E9-7647-4DE7-B224-C6A301AB0017}" type="presParOf" srcId="{73C8EBBD-5E62-4592-9B44-0F87EAC92548}" destId="{723036A3-440F-4E15-AB2B-358C46206633}" srcOrd="28" destOrd="0" presId="urn:microsoft.com/office/officeart/2008/layout/LinedList"/>
    <dgm:cxn modelId="{C163FA6D-B60E-4EF9-9125-27610DFAE765}" type="presParOf" srcId="{73C8EBBD-5E62-4592-9B44-0F87EAC92548}" destId="{0516C2DA-8372-4A40-B1FC-886032E95D5E}" srcOrd="29" destOrd="0" presId="urn:microsoft.com/office/officeart/2008/layout/LinedList"/>
    <dgm:cxn modelId="{F2D881AB-2219-443F-A021-B21F9976385E}" type="presParOf" srcId="{0516C2DA-8372-4A40-B1FC-886032E95D5E}" destId="{6C30C10B-D891-43C2-AEE4-480635384B6A}" srcOrd="0" destOrd="0" presId="urn:microsoft.com/office/officeart/2008/layout/LinedList"/>
    <dgm:cxn modelId="{5C564E30-57D9-4424-854C-2E681231D4F5}" type="presParOf" srcId="{0516C2DA-8372-4A40-B1FC-886032E95D5E}" destId="{8DB6E125-EECF-4F19-8513-6A70C60A5D8D}" srcOrd="1" destOrd="0" presId="urn:microsoft.com/office/officeart/2008/layout/LinedList"/>
    <dgm:cxn modelId="{421F0670-1182-47C5-8954-3DD83AC1DFE8}" type="presParOf" srcId="{73C8EBBD-5E62-4592-9B44-0F87EAC92548}" destId="{3F3079F2-54C8-428A-9446-31D477FD0ADA}" srcOrd="30" destOrd="0" presId="urn:microsoft.com/office/officeart/2008/layout/LinedList"/>
    <dgm:cxn modelId="{2F34E8CF-4E72-4AD9-8DF1-B6FF9C331F93}" type="presParOf" srcId="{73C8EBBD-5E62-4592-9B44-0F87EAC92548}" destId="{2F661FB6-27FA-487E-ACBB-3AC8B8641E71}" srcOrd="31" destOrd="0" presId="urn:microsoft.com/office/officeart/2008/layout/LinedList"/>
    <dgm:cxn modelId="{ACD98D10-504E-44F1-89D7-343FEAC4D70E}" type="presParOf" srcId="{2F661FB6-27FA-487E-ACBB-3AC8B8641E71}" destId="{9919B8C0-A95E-4E24-87C8-C4108C200650}" srcOrd="0" destOrd="0" presId="urn:microsoft.com/office/officeart/2008/layout/LinedList"/>
    <dgm:cxn modelId="{B31D3A71-92B4-494B-9F9D-3E17E3424ADF}" type="presParOf" srcId="{2F661FB6-27FA-487E-ACBB-3AC8B8641E71}" destId="{BB31DE6D-1FBF-43DB-9E54-0EB9DDDF5BA5}" srcOrd="1" destOrd="0" presId="urn:microsoft.com/office/officeart/2008/layout/LinedList"/>
    <dgm:cxn modelId="{9F43FC24-9CA5-49D2-922E-740842177F86}" type="presParOf" srcId="{73C8EBBD-5E62-4592-9B44-0F87EAC92548}" destId="{25816FEA-77F1-4DAC-9B24-9A5BB29C6B7B}" srcOrd="32" destOrd="0" presId="urn:microsoft.com/office/officeart/2008/layout/LinedList"/>
    <dgm:cxn modelId="{C5B06CF0-6DAD-48A0-876E-CBD8871D9508}" type="presParOf" srcId="{73C8EBBD-5E62-4592-9B44-0F87EAC92548}" destId="{DA1A33FB-A05E-41B3-8658-635C7CBB4549}" srcOrd="33" destOrd="0" presId="urn:microsoft.com/office/officeart/2008/layout/LinedList"/>
    <dgm:cxn modelId="{221E482D-54E5-4411-89BF-448BD515BB86}" type="presParOf" srcId="{DA1A33FB-A05E-41B3-8658-635C7CBB4549}" destId="{3ECE0F99-464D-4CD1-88E2-28CE6C115D55}" srcOrd="0" destOrd="0" presId="urn:microsoft.com/office/officeart/2008/layout/LinedList"/>
    <dgm:cxn modelId="{079994B9-E304-4C6B-80E7-6E2123A7A201}" type="presParOf" srcId="{DA1A33FB-A05E-41B3-8658-635C7CBB4549}" destId="{9FEAE047-9B35-4854-ADFE-B4A8D6294FB1}" srcOrd="1" destOrd="0" presId="urn:microsoft.com/office/officeart/2008/layout/LinedList"/>
    <dgm:cxn modelId="{31A2F137-D9F5-43AB-ABB5-FCB57320EAB7}" type="presParOf" srcId="{73C8EBBD-5E62-4592-9B44-0F87EAC92548}" destId="{2BF7ED47-B87E-4319-B748-8C10905FBAB3}" srcOrd="34" destOrd="0" presId="urn:microsoft.com/office/officeart/2008/layout/LinedList"/>
    <dgm:cxn modelId="{4D40AD22-B42D-41ED-8F5E-7556BB1ED1F4}" type="presParOf" srcId="{73C8EBBD-5E62-4592-9B44-0F87EAC92548}" destId="{0E00F903-C31E-489A-BA42-226147C5A895}" srcOrd="35" destOrd="0" presId="urn:microsoft.com/office/officeart/2008/layout/LinedList"/>
    <dgm:cxn modelId="{7D82E1E1-ED2C-4D93-AC89-AE8E283D1989}" type="presParOf" srcId="{0E00F903-C31E-489A-BA42-226147C5A895}" destId="{039A16C8-6056-46B0-A0F6-4D91899F2B2B}" srcOrd="0" destOrd="0" presId="urn:microsoft.com/office/officeart/2008/layout/LinedList"/>
    <dgm:cxn modelId="{2A6288E7-BD7E-449B-9A2D-22A1EF2B194A}" type="presParOf" srcId="{0E00F903-C31E-489A-BA42-226147C5A895}" destId="{FE683652-FF6B-4A42-88F2-A7E3A9754E5C}" srcOrd="1" destOrd="0" presId="urn:microsoft.com/office/officeart/2008/layout/LinedList"/>
    <dgm:cxn modelId="{B8040BC1-2B88-4415-8D73-13719F1B1065}" type="presParOf" srcId="{73C8EBBD-5E62-4592-9B44-0F87EAC92548}" destId="{AEC7DD99-BC87-4EBF-B626-7BFFF8CC2F99}" srcOrd="36" destOrd="0" presId="urn:microsoft.com/office/officeart/2008/layout/LinedList"/>
    <dgm:cxn modelId="{611F4635-5141-49BD-9D71-2F37CC71CC86}" type="presParOf" srcId="{73C8EBBD-5E62-4592-9B44-0F87EAC92548}" destId="{EA814D6F-2DC3-4E69-B9D5-1E87BAF9F644}" srcOrd="37" destOrd="0" presId="urn:microsoft.com/office/officeart/2008/layout/LinedList"/>
    <dgm:cxn modelId="{87B8A330-D79C-4E2A-84D1-F56A4B8B0D4A}" type="presParOf" srcId="{EA814D6F-2DC3-4E69-B9D5-1E87BAF9F644}" destId="{3B90739D-CF84-4066-A7C4-C749BDB620B7}" srcOrd="0" destOrd="0" presId="urn:microsoft.com/office/officeart/2008/layout/LinedList"/>
    <dgm:cxn modelId="{EA35F72D-E5C3-4AAC-B8BE-E138B520E72C}" type="presParOf" srcId="{EA814D6F-2DC3-4E69-B9D5-1E87BAF9F644}" destId="{DDF9F680-D286-45CB-AEF3-E73F76874E87}" srcOrd="1" destOrd="0" presId="urn:microsoft.com/office/officeart/2008/layout/LinedList"/>
    <dgm:cxn modelId="{34F4D0F3-A22A-4BFD-A707-34AB25C414F9}" type="presParOf" srcId="{73C8EBBD-5E62-4592-9B44-0F87EAC92548}" destId="{DFC31A4A-B69B-454D-9239-BE2AE420B12F}" srcOrd="38" destOrd="0" presId="urn:microsoft.com/office/officeart/2008/layout/LinedList"/>
    <dgm:cxn modelId="{7741C7FE-0E49-4F0D-A28F-F08278104E3C}" type="presParOf" srcId="{73C8EBBD-5E62-4592-9B44-0F87EAC92548}" destId="{0C0540B5-31DD-4A01-9458-6D9EA8FB0925}" srcOrd="39" destOrd="0" presId="urn:microsoft.com/office/officeart/2008/layout/LinedList"/>
    <dgm:cxn modelId="{6C8A2D21-B420-4071-87EB-797D937B4CAD}" type="presParOf" srcId="{0C0540B5-31DD-4A01-9458-6D9EA8FB0925}" destId="{9FB96D2F-F465-4E4F-9867-218F49D537C2}" srcOrd="0" destOrd="0" presId="urn:microsoft.com/office/officeart/2008/layout/LinedList"/>
    <dgm:cxn modelId="{E88E439B-FF20-43CD-B26D-A4ABCCB896AC}" type="presParOf" srcId="{0C0540B5-31DD-4A01-9458-6D9EA8FB0925}" destId="{7244B2A4-A904-44FF-8887-13C346D347BE}" srcOrd="1" destOrd="0" presId="urn:microsoft.com/office/officeart/2008/layout/LinedList"/>
    <dgm:cxn modelId="{2075DFBC-ED2B-4ECE-9178-0F5D7D1AB47B}" type="presParOf" srcId="{73C8EBBD-5E62-4592-9B44-0F87EAC92548}" destId="{DB67FB4E-CDA5-4220-A80B-F895913924B2}" srcOrd="40" destOrd="0" presId="urn:microsoft.com/office/officeart/2008/layout/LinedList"/>
    <dgm:cxn modelId="{5BB8621B-F262-4954-A737-9848F0487A89}" type="presParOf" srcId="{73C8EBBD-5E62-4592-9B44-0F87EAC92548}" destId="{5F45D27B-114A-4C94-AC17-C5B509F1B180}" srcOrd="41" destOrd="0" presId="urn:microsoft.com/office/officeart/2008/layout/LinedList"/>
    <dgm:cxn modelId="{96FB5F69-C6DE-49A4-94A1-70E7C84A97FC}" type="presParOf" srcId="{5F45D27B-114A-4C94-AC17-C5B509F1B180}" destId="{41E54872-32CB-4F60-9C97-98940C6038DF}" srcOrd="0" destOrd="0" presId="urn:microsoft.com/office/officeart/2008/layout/LinedList"/>
    <dgm:cxn modelId="{D75CDBB1-1A05-4977-AA7A-89946C9C17FC}" type="presParOf" srcId="{5F45D27B-114A-4C94-AC17-C5B509F1B180}" destId="{ADC6D3D5-4D41-4DDD-B0AE-325423F00981}" srcOrd="1" destOrd="0" presId="urn:microsoft.com/office/officeart/2008/layout/LinedList"/>
    <dgm:cxn modelId="{57BFCF01-942E-4342-A462-AEE5CF9FDE3E}" type="presParOf" srcId="{73C8EBBD-5E62-4592-9B44-0F87EAC92548}" destId="{36EE2770-6E25-43DC-AF74-9A16BF497D6C}" srcOrd="42" destOrd="0" presId="urn:microsoft.com/office/officeart/2008/layout/LinedList"/>
    <dgm:cxn modelId="{D2F3DD05-8252-42D8-A31E-FB959EB42F8B}" type="presParOf" srcId="{73C8EBBD-5E62-4592-9B44-0F87EAC92548}" destId="{DBF4D7C8-7BD0-478D-82EF-37B3B2F795EF}" srcOrd="43" destOrd="0" presId="urn:microsoft.com/office/officeart/2008/layout/LinedList"/>
    <dgm:cxn modelId="{BBCDBBDB-C5DD-45E0-AD6C-3EE7A9DE9507}" type="presParOf" srcId="{DBF4D7C8-7BD0-478D-82EF-37B3B2F795EF}" destId="{9DB876A4-C2E9-4B13-9F95-F77F8CED33F4}" srcOrd="0" destOrd="0" presId="urn:microsoft.com/office/officeart/2008/layout/LinedList"/>
    <dgm:cxn modelId="{03E8BF8C-5919-4E0D-9C36-5954EE8A2158}" type="presParOf" srcId="{DBF4D7C8-7BD0-478D-82EF-37B3B2F795EF}" destId="{9395E8DB-1785-446B-9B94-03DF5CFB248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923939-F8F0-43C4-A1C1-2E46B0267D75}" type="doc">
      <dgm:prSet loTypeId="urn:microsoft.com/office/officeart/2008/layout/LinedList" loCatId="list" qsTypeId="urn:microsoft.com/office/officeart/2005/8/quickstyle/simple1" qsCatId="simple" csTypeId="urn:microsoft.com/office/officeart/2005/8/colors/colorful3" csCatId="colorful" phldr="1"/>
      <dgm:spPr/>
      <dgm:t>
        <a:bodyPr/>
        <a:lstStyle/>
        <a:p>
          <a:endParaRPr lang="en-GB"/>
        </a:p>
      </dgm:t>
    </dgm:pt>
    <dgm:pt modelId="{4614CD80-267A-477F-8E35-8E9297F497A0}">
      <dgm:prSet/>
      <dgm:spPr/>
      <dgm:t>
        <a:bodyPr/>
        <a:lstStyle/>
        <a:p>
          <a:pPr rtl="0"/>
          <a:r>
            <a:rPr lang="en-US" b="1" dirty="0"/>
            <a:t>Topic 4 – </a:t>
          </a:r>
          <a:r>
            <a:rPr lang="en-GB" b="1" dirty="0"/>
            <a:t>Reward &amp; Remuneration</a:t>
          </a:r>
        </a:p>
      </dgm:t>
    </dgm:pt>
    <dgm:pt modelId="{445800D6-C799-4C6A-B177-6E104065B1CB}" type="parTrans" cxnId="{A199702C-F1E1-41E4-8497-3549F008745D}">
      <dgm:prSet/>
      <dgm:spPr/>
      <dgm:t>
        <a:bodyPr/>
        <a:lstStyle/>
        <a:p>
          <a:endParaRPr lang="en-GB"/>
        </a:p>
      </dgm:t>
    </dgm:pt>
    <dgm:pt modelId="{73CF7CE6-16D7-4F57-BF23-74926A4A4593}" type="sibTrans" cxnId="{A199702C-F1E1-41E4-8497-3549F008745D}">
      <dgm:prSet/>
      <dgm:spPr/>
      <dgm:t>
        <a:bodyPr/>
        <a:lstStyle/>
        <a:p>
          <a:endParaRPr lang="en-GB"/>
        </a:p>
      </dgm:t>
    </dgm:pt>
    <dgm:pt modelId="{A336CDCF-67E1-4DB1-9B06-FECC20E3F4EA}">
      <dgm:prSet/>
      <dgm:spPr/>
      <dgm:t>
        <a:bodyPr/>
        <a:lstStyle/>
        <a:p>
          <a:pPr rtl="0"/>
          <a:r>
            <a:rPr lang="en-US"/>
            <a:t>Overview of Performance Management</a:t>
          </a:r>
          <a:endParaRPr lang="en-GB"/>
        </a:p>
      </dgm:t>
    </dgm:pt>
    <dgm:pt modelId="{4CC1EA83-3450-4617-8ECB-17D4EB36255A}" type="parTrans" cxnId="{F339EDAA-21E7-46F8-9B73-9E41B2BD595C}">
      <dgm:prSet/>
      <dgm:spPr/>
      <dgm:t>
        <a:bodyPr/>
        <a:lstStyle/>
        <a:p>
          <a:endParaRPr lang="en-GB"/>
        </a:p>
      </dgm:t>
    </dgm:pt>
    <dgm:pt modelId="{1CCC2A2C-4DBD-49FA-AAFC-A8700824C9D9}" type="sibTrans" cxnId="{F339EDAA-21E7-46F8-9B73-9E41B2BD595C}">
      <dgm:prSet/>
      <dgm:spPr/>
      <dgm:t>
        <a:bodyPr/>
        <a:lstStyle/>
        <a:p>
          <a:endParaRPr lang="en-GB"/>
        </a:p>
      </dgm:t>
    </dgm:pt>
    <dgm:pt modelId="{3AE69A07-86B2-431E-8E88-3867561BBEC5}">
      <dgm:prSet/>
      <dgm:spPr/>
      <dgm:t>
        <a:bodyPr/>
        <a:lstStyle/>
        <a:p>
          <a:pPr rtl="0"/>
          <a:r>
            <a:rPr lang="en-US"/>
            <a:t>Appraisal Process</a:t>
          </a:r>
          <a:endParaRPr lang="en-GB"/>
        </a:p>
      </dgm:t>
    </dgm:pt>
    <dgm:pt modelId="{E60F19A0-2EB2-479C-ABA3-7BF766CEA218}" type="parTrans" cxnId="{CB50CA6F-D2A8-42DD-83A9-1EF49CD3784C}">
      <dgm:prSet/>
      <dgm:spPr/>
      <dgm:t>
        <a:bodyPr/>
        <a:lstStyle/>
        <a:p>
          <a:endParaRPr lang="en-GB"/>
        </a:p>
      </dgm:t>
    </dgm:pt>
    <dgm:pt modelId="{F917D480-2351-40C1-88B1-B115318252B1}" type="sibTrans" cxnId="{CB50CA6F-D2A8-42DD-83A9-1EF49CD3784C}">
      <dgm:prSet/>
      <dgm:spPr/>
      <dgm:t>
        <a:bodyPr/>
        <a:lstStyle/>
        <a:p>
          <a:endParaRPr lang="en-GB"/>
        </a:p>
      </dgm:t>
    </dgm:pt>
    <dgm:pt modelId="{592826D6-A101-4620-98F4-611C158678D1}">
      <dgm:prSet/>
      <dgm:spPr/>
      <dgm:t>
        <a:bodyPr/>
        <a:lstStyle/>
        <a:p>
          <a:pPr rtl="0"/>
          <a:r>
            <a:rPr lang="en-US"/>
            <a:t>Reward System</a:t>
          </a:r>
          <a:endParaRPr lang="en-GB"/>
        </a:p>
      </dgm:t>
    </dgm:pt>
    <dgm:pt modelId="{42D74D70-D98E-40E2-AF98-71532E275D3C}" type="parTrans" cxnId="{960E3AD4-7625-46E7-8520-C7D7B7DD889B}">
      <dgm:prSet/>
      <dgm:spPr/>
      <dgm:t>
        <a:bodyPr/>
        <a:lstStyle/>
        <a:p>
          <a:endParaRPr lang="en-GB"/>
        </a:p>
      </dgm:t>
    </dgm:pt>
    <dgm:pt modelId="{5148796E-469A-4603-BAC9-FEE9DA24EE90}" type="sibTrans" cxnId="{960E3AD4-7625-46E7-8520-C7D7B7DD889B}">
      <dgm:prSet/>
      <dgm:spPr/>
      <dgm:t>
        <a:bodyPr/>
        <a:lstStyle/>
        <a:p>
          <a:endParaRPr lang="en-GB"/>
        </a:p>
      </dgm:t>
    </dgm:pt>
    <dgm:pt modelId="{BC3F5CD8-CAB4-4C4B-B7E1-612839C7E1E7}">
      <dgm:prSet/>
      <dgm:spPr/>
      <dgm:t>
        <a:bodyPr/>
        <a:lstStyle/>
        <a:p>
          <a:pPr rtl="0"/>
          <a:r>
            <a:rPr lang="en-US"/>
            <a:t>Theoretical Link</a:t>
          </a:r>
          <a:endParaRPr lang="en-GB"/>
        </a:p>
      </dgm:t>
    </dgm:pt>
    <dgm:pt modelId="{3AA59261-B355-48B3-8C31-77AEA70FA099}" type="parTrans" cxnId="{50BD91E9-0865-4664-9346-5A79245FB815}">
      <dgm:prSet/>
      <dgm:spPr/>
      <dgm:t>
        <a:bodyPr/>
        <a:lstStyle/>
        <a:p>
          <a:endParaRPr lang="en-GB"/>
        </a:p>
      </dgm:t>
    </dgm:pt>
    <dgm:pt modelId="{B82F0E92-E049-4607-BB2B-059C715DE4BA}" type="sibTrans" cxnId="{50BD91E9-0865-4664-9346-5A79245FB815}">
      <dgm:prSet/>
      <dgm:spPr/>
      <dgm:t>
        <a:bodyPr/>
        <a:lstStyle/>
        <a:p>
          <a:endParaRPr lang="en-GB"/>
        </a:p>
      </dgm:t>
    </dgm:pt>
    <dgm:pt modelId="{B196F09F-0727-4E1F-ABD5-9023AAB20C10}">
      <dgm:prSet/>
      <dgm:spPr/>
      <dgm:t>
        <a:bodyPr/>
        <a:lstStyle/>
        <a:p>
          <a:pPr rtl="0"/>
          <a:r>
            <a:rPr lang="en-US"/>
            <a:t>Recommendations</a:t>
          </a:r>
          <a:endParaRPr lang="en-GB"/>
        </a:p>
      </dgm:t>
    </dgm:pt>
    <dgm:pt modelId="{7BACEFA6-D558-43DA-95CD-629A11181783}" type="parTrans" cxnId="{E5388DBE-9F33-4D48-BD11-6DB40F19055C}">
      <dgm:prSet/>
      <dgm:spPr/>
      <dgm:t>
        <a:bodyPr/>
        <a:lstStyle/>
        <a:p>
          <a:endParaRPr lang="en-GB"/>
        </a:p>
      </dgm:t>
    </dgm:pt>
    <dgm:pt modelId="{41B0EA89-0AAE-474E-BCF5-3852787F550E}" type="sibTrans" cxnId="{E5388DBE-9F33-4D48-BD11-6DB40F19055C}">
      <dgm:prSet/>
      <dgm:spPr/>
      <dgm:t>
        <a:bodyPr/>
        <a:lstStyle/>
        <a:p>
          <a:endParaRPr lang="en-GB"/>
        </a:p>
      </dgm:t>
    </dgm:pt>
    <dgm:pt modelId="{2841651C-2245-4F4F-A290-9C437913D154}">
      <dgm:prSet/>
      <dgm:spPr/>
      <dgm:t>
        <a:bodyPr/>
        <a:lstStyle/>
        <a:p>
          <a:pPr rtl="0"/>
          <a:r>
            <a:rPr lang="en-US"/>
            <a:t>References</a:t>
          </a:r>
          <a:endParaRPr lang="en-GB"/>
        </a:p>
      </dgm:t>
    </dgm:pt>
    <dgm:pt modelId="{BC06DBD8-8772-4A27-9196-03DF48B278E7}" type="parTrans" cxnId="{F1C8C7B7-CD93-4921-AA1D-0CEF198C9BE1}">
      <dgm:prSet/>
      <dgm:spPr/>
      <dgm:t>
        <a:bodyPr/>
        <a:lstStyle/>
        <a:p>
          <a:endParaRPr lang="en-GB"/>
        </a:p>
      </dgm:t>
    </dgm:pt>
    <dgm:pt modelId="{DAA80E41-F0CB-46CA-8CEF-5405F87A9906}" type="sibTrans" cxnId="{F1C8C7B7-CD93-4921-AA1D-0CEF198C9BE1}">
      <dgm:prSet/>
      <dgm:spPr/>
      <dgm:t>
        <a:bodyPr/>
        <a:lstStyle/>
        <a:p>
          <a:endParaRPr lang="en-GB"/>
        </a:p>
      </dgm:t>
    </dgm:pt>
    <dgm:pt modelId="{29C06665-1EEE-4E68-9517-D6152E1CE08C}">
      <dgm:prSet/>
      <dgm:spPr/>
      <dgm:t>
        <a:bodyPr/>
        <a:lstStyle/>
        <a:p>
          <a:pPr rtl="0"/>
          <a:r>
            <a:rPr lang="en-US" b="1"/>
            <a:t>Topic 5 – Diversity, Equity &amp; Inclusion</a:t>
          </a:r>
          <a:endParaRPr lang="en-GB"/>
        </a:p>
      </dgm:t>
    </dgm:pt>
    <dgm:pt modelId="{E5D401FE-655A-48CF-BF48-74E37AE8FB95}" type="parTrans" cxnId="{C6E89190-6A88-4D84-905C-8F8F0037F7B7}">
      <dgm:prSet/>
      <dgm:spPr/>
      <dgm:t>
        <a:bodyPr/>
        <a:lstStyle/>
        <a:p>
          <a:endParaRPr lang="en-GB"/>
        </a:p>
      </dgm:t>
    </dgm:pt>
    <dgm:pt modelId="{5535CA5D-A4DA-46DF-87EC-013D7A8E1C3F}" type="sibTrans" cxnId="{C6E89190-6A88-4D84-905C-8F8F0037F7B7}">
      <dgm:prSet/>
      <dgm:spPr/>
      <dgm:t>
        <a:bodyPr/>
        <a:lstStyle/>
        <a:p>
          <a:endParaRPr lang="en-GB"/>
        </a:p>
      </dgm:t>
    </dgm:pt>
    <dgm:pt modelId="{8A4F17DB-76B0-42F4-AEA0-E070DB60A7BA}">
      <dgm:prSet/>
      <dgm:spPr/>
      <dgm:t>
        <a:bodyPr/>
        <a:lstStyle/>
        <a:p>
          <a:pPr rtl="0"/>
          <a:r>
            <a:rPr lang="en-US"/>
            <a:t>Overview of DEI at Tesco</a:t>
          </a:r>
          <a:endParaRPr lang="en-GB"/>
        </a:p>
      </dgm:t>
    </dgm:pt>
    <dgm:pt modelId="{4175E858-92A7-4656-A9CA-2AA9B5F8A834}" type="parTrans" cxnId="{43B5497A-50DE-4E33-B149-17855CC8B462}">
      <dgm:prSet/>
      <dgm:spPr/>
      <dgm:t>
        <a:bodyPr/>
        <a:lstStyle/>
        <a:p>
          <a:endParaRPr lang="en-GB"/>
        </a:p>
      </dgm:t>
    </dgm:pt>
    <dgm:pt modelId="{22E68303-10F1-4628-B088-FCD11E1CB984}" type="sibTrans" cxnId="{43B5497A-50DE-4E33-B149-17855CC8B462}">
      <dgm:prSet/>
      <dgm:spPr/>
      <dgm:t>
        <a:bodyPr/>
        <a:lstStyle/>
        <a:p>
          <a:endParaRPr lang="en-GB"/>
        </a:p>
      </dgm:t>
    </dgm:pt>
    <dgm:pt modelId="{4DF95F2B-C9C8-42EA-8715-7CBE9BFB3CEF}">
      <dgm:prSet/>
      <dgm:spPr/>
      <dgm:t>
        <a:bodyPr/>
        <a:lstStyle/>
        <a:p>
          <a:pPr rtl="0"/>
          <a:r>
            <a:rPr lang="en-US"/>
            <a:t>Diversity Initiatives</a:t>
          </a:r>
          <a:endParaRPr lang="en-GB"/>
        </a:p>
      </dgm:t>
    </dgm:pt>
    <dgm:pt modelId="{E1F16780-C0FE-46A5-BC54-C58713E964C3}" type="parTrans" cxnId="{4C161DD0-9FBC-4C12-AD51-04D2AD3EA080}">
      <dgm:prSet/>
      <dgm:spPr/>
      <dgm:t>
        <a:bodyPr/>
        <a:lstStyle/>
        <a:p>
          <a:endParaRPr lang="en-GB"/>
        </a:p>
      </dgm:t>
    </dgm:pt>
    <dgm:pt modelId="{36606B5A-FEED-4F1E-9121-9117FA3DC621}" type="sibTrans" cxnId="{4C161DD0-9FBC-4C12-AD51-04D2AD3EA080}">
      <dgm:prSet/>
      <dgm:spPr/>
      <dgm:t>
        <a:bodyPr/>
        <a:lstStyle/>
        <a:p>
          <a:endParaRPr lang="en-GB"/>
        </a:p>
      </dgm:t>
    </dgm:pt>
    <dgm:pt modelId="{66D09006-8E59-43B8-903B-7BA83086103F}">
      <dgm:prSet/>
      <dgm:spPr/>
      <dgm:t>
        <a:bodyPr/>
        <a:lstStyle/>
        <a:p>
          <a:pPr rtl="0"/>
          <a:r>
            <a:rPr lang="en-US"/>
            <a:t>Equity and Pay Transparency</a:t>
          </a:r>
          <a:endParaRPr lang="en-GB"/>
        </a:p>
      </dgm:t>
    </dgm:pt>
    <dgm:pt modelId="{D0E104DF-B0B1-4F5D-A7A6-811D5DD9E8EB}" type="parTrans" cxnId="{1ECC0BDF-9DD0-43A6-9542-5DBF1D98DEDD}">
      <dgm:prSet/>
      <dgm:spPr/>
      <dgm:t>
        <a:bodyPr/>
        <a:lstStyle/>
        <a:p>
          <a:endParaRPr lang="en-GB"/>
        </a:p>
      </dgm:t>
    </dgm:pt>
    <dgm:pt modelId="{F889670F-B64A-43F8-91AF-19A7B4DEE1CB}" type="sibTrans" cxnId="{1ECC0BDF-9DD0-43A6-9542-5DBF1D98DEDD}">
      <dgm:prSet/>
      <dgm:spPr/>
      <dgm:t>
        <a:bodyPr/>
        <a:lstStyle/>
        <a:p>
          <a:endParaRPr lang="en-GB"/>
        </a:p>
      </dgm:t>
    </dgm:pt>
    <dgm:pt modelId="{0926F8F1-F065-4E69-8739-F5840BBC6789}">
      <dgm:prSet/>
      <dgm:spPr/>
      <dgm:t>
        <a:bodyPr/>
        <a:lstStyle/>
        <a:p>
          <a:pPr rtl="0"/>
          <a:r>
            <a:rPr lang="en-US"/>
            <a:t>Inclusion and Belonging in Practice</a:t>
          </a:r>
          <a:endParaRPr lang="en-GB"/>
        </a:p>
      </dgm:t>
    </dgm:pt>
    <dgm:pt modelId="{F988FB4C-375A-412B-8C35-7AEC19966184}" type="parTrans" cxnId="{950D71DC-4911-4E0F-99E7-0E139A253E5D}">
      <dgm:prSet/>
      <dgm:spPr/>
      <dgm:t>
        <a:bodyPr/>
        <a:lstStyle/>
        <a:p>
          <a:endParaRPr lang="en-GB"/>
        </a:p>
      </dgm:t>
    </dgm:pt>
    <dgm:pt modelId="{3992ECD8-65F8-40C6-AD44-475B424AF1D9}" type="sibTrans" cxnId="{950D71DC-4911-4E0F-99E7-0E139A253E5D}">
      <dgm:prSet/>
      <dgm:spPr/>
      <dgm:t>
        <a:bodyPr/>
        <a:lstStyle/>
        <a:p>
          <a:endParaRPr lang="en-GB"/>
        </a:p>
      </dgm:t>
    </dgm:pt>
    <dgm:pt modelId="{F037197C-3EE2-4867-9991-CAB87FAA262C}">
      <dgm:prSet/>
      <dgm:spPr/>
      <dgm:t>
        <a:bodyPr/>
        <a:lstStyle/>
        <a:p>
          <a:pPr rtl="0"/>
          <a:r>
            <a:rPr lang="en-US"/>
            <a:t>Future Priorities and Impact</a:t>
          </a:r>
          <a:endParaRPr lang="en-GB"/>
        </a:p>
      </dgm:t>
    </dgm:pt>
    <dgm:pt modelId="{1132FFAC-1530-40C3-8936-7D3AE5763B2D}" type="parTrans" cxnId="{B120A9A3-585C-4E07-AFD7-90AB96EACD91}">
      <dgm:prSet/>
      <dgm:spPr/>
      <dgm:t>
        <a:bodyPr/>
        <a:lstStyle/>
        <a:p>
          <a:endParaRPr lang="en-GB"/>
        </a:p>
      </dgm:t>
    </dgm:pt>
    <dgm:pt modelId="{4D956D0E-9A86-4D45-8B7A-342D3A8BC43D}" type="sibTrans" cxnId="{B120A9A3-585C-4E07-AFD7-90AB96EACD91}">
      <dgm:prSet/>
      <dgm:spPr/>
      <dgm:t>
        <a:bodyPr/>
        <a:lstStyle/>
        <a:p>
          <a:endParaRPr lang="en-GB"/>
        </a:p>
      </dgm:t>
    </dgm:pt>
    <dgm:pt modelId="{F2E1EB8B-C847-483A-AC68-132D29A06EC4}">
      <dgm:prSet/>
      <dgm:spPr/>
      <dgm:t>
        <a:bodyPr/>
        <a:lstStyle/>
        <a:p>
          <a:pPr rtl="0"/>
          <a:r>
            <a:rPr lang="en-US"/>
            <a:t>References</a:t>
          </a:r>
          <a:endParaRPr lang="en-GB"/>
        </a:p>
      </dgm:t>
    </dgm:pt>
    <dgm:pt modelId="{5CEB7090-F941-4528-8724-98C7144BB5D4}" type="parTrans" cxnId="{FBF06D79-01E4-4BD8-AB69-77DAF8031845}">
      <dgm:prSet/>
      <dgm:spPr/>
      <dgm:t>
        <a:bodyPr/>
        <a:lstStyle/>
        <a:p>
          <a:endParaRPr lang="en-GB"/>
        </a:p>
      </dgm:t>
    </dgm:pt>
    <dgm:pt modelId="{6A19A3EB-EB77-4D0F-B428-11327D30C9AE}" type="sibTrans" cxnId="{FBF06D79-01E4-4BD8-AB69-77DAF8031845}">
      <dgm:prSet/>
      <dgm:spPr/>
      <dgm:t>
        <a:bodyPr/>
        <a:lstStyle/>
        <a:p>
          <a:endParaRPr lang="en-GB"/>
        </a:p>
      </dgm:t>
    </dgm:pt>
    <dgm:pt modelId="{F24C46EF-2A45-4A6E-98C7-B5B490520F91}">
      <dgm:prSet/>
      <dgm:spPr/>
      <dgm:t>
        <a:bodyPr/>
        <a:lstStyle/>
        <a:p>
          <a:pPr rtl="0"/>
          <a:r>
            <a:rPr lang="en-US" b="1"/>
            <a:t>Conclusion</a:t>
          </a:r>
          <a:endParaRPr lang="en-GB"/>
        </a:p>
      </dgm:t>
    </dgm:pt>
    <dgm:pt modelId="{16F44D92-31FA-442C-A8EA-5B34F271B9C0}" type="parTrans" cxnId="{1934C521-B0F7-460E-B2B0-F825ABA6B0B5}">
      <dgm:prSet/>
      <dgm:spPr/>
      <dgm:t>
        <a:bodyPr/>
        <a:lstStyle/>
        <a:p>
          <a:endParaRPr lang="en-GB"/>
        </a:p>
      </dgm:t>
    </dgm:pt>
    <dgm:pt modelId="{225C45F4-13B7-4ECC-A2D1-7C5799281893}" type="sibTrans" cxnId="{1934C521-B0F7-460E-B2B0-F825ABA6B0B5}">
      <dgm:prSet/>
      <dgm:spPr/>
      <dgm:t>
        <a:bodyPr/>
        <a:lstStyle/>
        <a:p>
          <a:endParaRPr lang="en-GB"/>
        </a:p>
      </dgm:t>
    </dgm:pt>
    <dgm:pt modelId="{03617F37-F61F-4AEC-A051-C163DECDD099}">
      <dgm:prSet/>
      <dgm:spPr/>
      <dgm:t>
        <a:bodyPr/>
        <a:lstStyle/>
        <a:p>
          <a:pPr rtl="0"/>
          <a:r>
            <a:rPr lang="en-US" b="1"/>
            <a:t>References</a:t>
          </a:r>
          <a:endParaRPr lang="en-GB"/>
        </a:p>
      </dgm:t>
    </dgm:pt>
    <dgm:pt modelId="{736B506F-DC43-44FE-9BAB-3203C776C087}" type="parTrans" cxnId="{305E3462-FB4C-47A1-9052-FFAAFA46E3D0}">
      <dgm:prSet/>
      <dgm:spPr/>
      <dgm:t>
        <a:bodyPr/>
        <a:lstStyle/>
        <a:p>
          <a:endParaRPr lang="en-GB"/>
        </a:p>
      </dgm:t>
    </dgm:pt>
    <dgm:pt modelId="{58C45502-1A2D-4A6F-8DA2-F653B8C4C38A}" type="sibTrans" cxnId="{305E3462-FB4C-47A1-9052-FFAAFA46E3D0}">
      <dgm:prSet/>
      <dgm:spPr/>
      <dgm:t>
        <a:bodyPr/>
        <a:lstStyle/>
        <a:p>
          <a:endParaRPr lang="en-GB"/>
        </a:p>
      </dgm:t>
    </dgm:pt>
    <dgm:pt modelId="{84526006-6E61-4EFB-9696-76629619B62F}" type="pres">
      <dgm:prSet presAssocID="{7B923939-F8F0-43C4-A1C1-2E46B0267D75}" presName="vert0" presStyleCnt="0">
        <dgm:presLayoutVars>
          <dgm:dir/>
          <dgm:animOne val="branch"/>
          <dgm:animLvl val="lvl"/>
        </dgm:presLayoutVars>
      </dgm:prSet>
      <dgm:spPr/>
    </dgm:pt>
    <dgm:pt modelId="{2283776D-318A-420B-8C12-9A5FB605D977}" type="pres">
      <dgm:prSet presAssocID="{4614CD80-267A-477F-8E35-8E9297F497A0}" presName="thickLine" presStyleLbl="alignNode1" presStyleIdx="0" presStyleCnt="16"/>
      <dgm:spPr/>
    </dgm:pt>
    <dgm:pt modelId="{23C944AF-1C43-4C8E-BC5C-C52DF2CF60F3}" type="pres">
      <dgm:prSet presAssocID="{4614CD80-267A-477F-8E35-8E9297F497A0}" presName="horz1" presStyleCnt="0"/>
      <dgm:spPr/>
    </dgm:pt>
    <dgm:pt modelId="{07C7DD8F-BB5F-46DA-B3BC-043C7D39BB24}" type="pres">
      <dgm:prSet presAssocID="{4614CD80-267A-477F-8E35-8E9297F497A0}" presName="tx1" presStyleLbl="revTx" presStyleIdx="0" presStyleCnt="16"/>
      <dgm:spPr/>
    </dgm:pt>
    <dgm:pt modelId="{1E6FE321-54FE-4E9D-8840-D59974A2C944}" type="pres">
      <dgm:prSet presAssocID="{4614CD80-267A-477F-8E35-8E9297F497A0}" presName="vert1" presStyleCnt="0"/>
      <dgm:spPr/>
    </dgm:pt>
    <dgm:pt modelId="{03D8E42A-47C1-4D22-BC22-052C326939F8}" type="pres">
      <dgm:prSet presAssocID="{A336CDCF-67E1-4DB1-9B06-FECC20E3F4EA}" presName="thickLine" presStyleLbl="alignNode1" presStyleIdx="1" presStyleCnt="16"/>
      <dgm:spPr/>
    </dgm:pt>
    <dgm:pt modelId="{45729BAE-B244-4F6C-9C4D-044AC49F58B3}" type="pres">
      <dgm:prSet presAssocID="{A336CDCF-67E1-4DB1-9B06-FECC20E3F4EA}" presName="horz1" presStyleCnt="0"/>
      <dgm:spPr/>
    </dgm:pt>
    <dgm:pt modelId="{577C067B-0EB2-41CB-9819-E5C3843F6725}" type="pres">
      <dgm:prSet presAssocID="{A336CDCF-67E1-4DB1-9B06-FECC20E3F4EA}" presName="tx1" presStyleLbl="revTx" presStyleIdx="1" presStyleCnt="16"/>
      <dgm:spPr/>
    </dgm:pt>
    <dgm:pt modelId="{CE3EFFF1-9CD2-4239-91D6-25802587CE63}" type="pres">
      <dgm:prSet presAssocID="{A336CDCF-67E1-4DB1-9B06-FECC20E3F4EA}" presName="vert1" presStyleCnt="0"/>
      <dgm:spPr/>
    </dgm:pt>
    <dgm:pt modelId="{6DF6A49B-154F-4E48-8304-27A0207B35E1}" type="pres">
      <dgm:prSet presAssocID="{3AE69A07-86B2-431E-8E88-3867561BBEC5}" presName="thickLine" presStyleLbl="alignNode1" presStyleIdx="2" presStyleCnt="16"/>
      <dgm:spPr/>
    </dgm:pt>
    <dgm:pt modelId="{D844DD7D-3C90-492C-9857-1B52CE027C67}" type="pres">
      <dgm:prSet presAssocID="{3AE69A07-86B2-431E-8E88-3867561BBEC5}" presName="horz1" presStyleCnt="0"/>
      <dgm:spPr/>
    </dgm:pt>
    <dgm:pt modelId="{15D9D52D-2FE7-48A8-B6BC-BB1261C6C5C2}" type="pres">
      <dgm:prSet presAssocID="{3AE69A07-86B2-431E-8E88-3867561BBEC5}" presName="tx1" presStyleLbl="revTx" presStyleIdx="2" presStyleCnt="16"/>
      <dgm:spPr/>
    </dgm:pt>
    <dgm:pt modelId="{2B199CD4-71C9-499C-8C97-5F588755CDB5}" type="pres">
      <dgm:prSet presAssocID="{3AE69A07-86B2-431E-8E88-3867561BBEC5}" presName="vert1" presStyleCnt="0"/>
      <dgm:spPr/>
    </dgm:pt>
    <dgm:pt modelId="{30B5F836-A783-4419-9FC6-7097BDDF483B}" type="pres">
      <dgm:prSet presAssocID="{592826D6-A101-4620-98F4-611C158678D1}" presName="thickLine" presStyleLbl="alignNode1" presStyleIdx="3" presStyleCnt="16"/>
      <dgm:spPr/>
    </dgm:pt>
    <dgm:pt modelId="{107E8189-4F15-45F6-863A-33ADA00A0FE4}" type="pres">
      <dgm:prSet presAssocID="{592826D6-A101-4620-98F4-611C158678D1}" presName="horz1" presStyleCnt="0"/>
      <dgm:spPr/>
    </dgm:pt>
    <dgm:pt modelId="{98D332AD-57AC-4F9B-B771-43EB6CE64FA1}" type="pres">
      <dgm:prSet presAssocID="{592826D6-A101-4620-98F4-611C158678D1}" presName="tx1" presStyleLbl="revTx" presStyleIdx="3" presStyleCnt="16"/>
      <dgm:spPr/>
    </dgm:pt>
    <dgm:pt modelId="{E12EC12D-C271-432A-9196-C0780A098F95}" type="pres">
      <dgm:prSet presAssocID="{592826D6-A101-4620-98F4-611C158678D1}" presName="vert1" presStyleCnt="0"/>
      <dgm:spPr/>
    </dgm:pt>
    <dgm:pt modelId="{7661C53B-29F8-4D1D-B615-3C98FC3813B6}" type="pres">
      <dgm:prSet presAssocID="{BC3F5CD8-CAB4-4C4B-B7E1-612839C7E1E7}" presName="thickLine" presStyleLbl="alignNode1" presStyleIdx="4" presStyleCnt="16"/>
      <dgm:spPr/>
    </dgm:pt>
    <dgm:pt modelId="{586762B6-B026-419D-A20A-CA22AC6156CD}" type="pres">
      <dgm:prSet presAssocID="{BC3F5CD8-CAB4-4C4B-B7E1-612839C7E1E7}" presName="horz1" presStyleCnt="0"/>
      <dgm:spPr/>
    </dgm:pt>
    <dgm:pt modelId="{3DE9B676-6A9B-43E4-8D71-8AC92AF1E190}" type="pres">
      <dgm:prSet presAssocID="{BC3F5CD8-CAB4-4C4B-B7E1-612839C7E1E7}" presName="tx1" presStyleLbl="revTx" presStyleIdx="4" presStyleCnt="16"/>
      <dgm:spPr/>
    </dgm:pt>
    <dgm:pt modelId="{78158F7E-757F-44A8-AD9B-E942F3772575}" type="pres">
      <dgm:prSet presAssocID="{BC3F5CD8-CAB4-4C4B-B7E1-612839C7E1E7}" presName="vert1" presStyleCnt="0"/>
      <dgm:spPr/>
    </dgm:pt>
    <dgm:pt modelId="{42944117-B007-4EDE-8FB0-A0ABC157A59C}" type="pres">
      <dgm:prSet presAssocID="{B196F09F-0727-4E1F-ABD5-9023AAB20C10}" presName="thickLine" presStyleLbl="alignNode1" presStyleIdx="5" presStyleCnt="16"/>
      <dgm:spPr/>
    </dgm:pt>
    <dgm:pt modelId="{145BB403-4BBC-4B47-B168-200BF26F9FB7}" type="pres">
      <dgm:prSet presAssocID="{B196F09F-0727-4E1F-ABD5-9023AAB20C10}" presName="horz1" presStyleCnt="0"/>
      <dgm:spPr/>
    </dgm:pt>
    <dgm:pt modelId="{CEBB2380-9866-491A-8434-F40EF60C1A83}" type="pres">
      <dgm:prSet presAssocID="{B196F09F-0727-4E1F-ABD5-9023AAB20C10}" presName="tx1" presStyleLbl="revTx" presStyleIdx="5" presStyleCnt="16"/>
      <dgm:spPr/>
    </dgm:pt>
    <dgm:pt modelId="{4D9FB55D-C70B-404C-9907-CC6A2515B789}" type="pres">
      <dgm:prSet presAssocID="{B196F09F-0727-4E1F-ABD5-9023AAB20C10}" presName="vert1" presStyleCnt="0"/>
      <dgm:spPr/>
    </dgm:pt>
    <dgm:pt modelId="{99BAC830-24D0-4E9C-BBEF-76E3F071F4A1}" type="pres">
      <dgm:prSet presAssocID="{2841651C-2245-4F4F-A290-9C437913D154}" presName="thickLine" presStyleLbl="alignNode1" presStyleIdx="6" presStyleCnt="16"/>
      <dgm:spPr/>
    </dgm:pt>
    <dgm:pt modelId="{AE01E8C6-BC09-4501-8306-A033073C6B57}" type="pres">
      <dgm:prSet presAssocID="{2841651C-2245-4F4F-A290-9C437913D154}" presName="horz1" presStyleCnt="0"/>
      <dgm:spPr/>
    </dgm:pt>
    <dgm:pt modelId="{14EE81E1-74EB-47B1-B9D9-AFDDC40C0D03}" type="pres">
      <dgm:prSet presAssocID="{2841651C-2245-4F4F-A290-9C437913D154}" presName="tx1" presStyleLbl="revTx" presStyleIdx="6" presStyleCnt="16"/>
      <dgm:spPr/>
    </dgm:pt>
    <dgm:pt modelId="{31AED2C2-B444-40B8-9D36-748177DB8D05}" type="pres">
      <dgm:prSet presAssocID="{2841651C-2245-4F4F-A290-9C437913D154}" presName="vert1" presStyleCnt="0"/>
      <dgm:spPr/>
    </dgm:pt>
    <dgm:pt modelId="{4E2D726A-7918-4CCD-8E96-33514A67244B}" type="pres">
      <dgm:prSet presAssocID="{29C06665-1EEE-4E68-9517-D6152E1CE08C}" presName="thickLine" presStyleLbl="alignNode1" presStyleIdx="7" presStyleCnt="16"/>
      <dgm:spPr/>
    </dgm:pt>
    <dgm:pt modelId="{4D133003-8F69-451E-A932-809505207443}" type="pres">
      <dgm:prSet presAssocID="{29C06665-1EEE-4E68-9517-D6152E1CE08C}" presName="horz1" presStyleCnt="0"/>
      <dgm:spPr/>
    </dgm:pt>
    <dgm:pt modelId="{8775C2F4-2EFD-473C-85F0-B8AFDDAACCC0}" type="pres">
      <dgm:prSet presAssocID="{29C06665-1EEE-4E68-9517-D6152E1CE08C}" presName="tx1" presStyleLbl="revTx" presStyleIdx="7" presStyleCnt="16"/>
      <dgm:spPr/>
    </dgm:pt>
    <dgm:pt modelId="{B7EEA19B-9D4E-4ED3-B711-A6A8969F520E}" type="pres">
      <dgm:prSet presAssocID="{29C06665-1EEE-4E68-9517-D6152E1CE08C}" presName="vert1" presStyleCnt="0"/>
      <dgm:spPr/>
    </dgm:pt>
    <dgm:pt modelId="{CB31356D-A9F5-472B-9639-CA37BCD4A731}" type="pres">
      <dgm:prSet presAssocID="{8A4F17DB-76B0-42F4-AEA0-E070DB60A7BA}" presName="thickLine" presStyleLbl="alignNode1" presStyleIdx="8" presStyleCnt="16"/>
      <dgm:spPr/>
    </dgm:pt>
    <dgm:pt modelId="{91DD86B1-E6CA-4623-AA72-D8F6FA28D0A3}" type="pres">
      <dgm:prSet presAssocID="{8A4F17DB-76B0-42F4-AEA0-E070DB60A7BA}" presName="horz1" presStyleCnt="0"/>
      <dgm:spPr/>
    </dgm:pt>
    <dgm:pt modelId="{53AEB1FA-6ED3-4318-A3F5-BB01AF12407C}" type="pres">
      <dgm:prSet presAssocID="{8A4F17DB-76B0-42F4-AEA0-E070DB60A7BA}" presName="tx1" presStyleLbl="revTx" presStyleIdx="8" presStyleCnt="16"/>
      <dgm:spPr/>
    </dgm:pt>
    <dgm:pt modelId="{6281ED7A-FC4B-44BE-8FE8-758689283D4F}" type="pres">
      <dgm:prSet presAssocID="{8A4F17DB-76B0-42F4-AEA0-E070DB60A7BA}" presName="vert1" presStyleCnt="0"/>
      <dgm:spPr/>
    </dgm:pt>
    <dgm:pt modelId="{4007F959-F471-4248-A898-0D468299742F}" type="pres">
      <dgm:prSet presAssocID="{4DF95F2B-C9C8-42EA-8715-7CBE9BFB3CEF}" presName="thickLine" presStyleLbl="alignNode1" presStyleIdx="9" presStyleCnt="16"/>
      <dgm:spPr/>
    </dgm:pt>
    <dgm:pt modelId="{9C750F7E-FC17-4B75-88C2-630CF7ABB12E}" type="pres">
      <dgm:prSet presAssocID="{4DF95F2B-C9C8-42EA-8715-7CBE9BFB3CEF}" presName="horz1" presStyleCnt="0"/>
      <dgm:spPr/>
    </dgm:pt>
    <dgm:pt modelId="{FB6CE5C0-4A20-4880-AE79-FF2794D9771D}" type="pres">
      <dgm:prSet presAssocID="{4DF95F2B-C9C8-42EA-8715-7CBE9BFB3CEF}" presName="tx1" presStyleLbl="revTx" presStyleIdx="9" presStyleCnt="16"/>
      <dgm:spPr/>
    </dgm:pt>
    <dgm:pt modelId="{C288C070-F997-4DB4-9A16-C6DEA7A7131D}" type="pres">
      <dgm:prSet presAssocID="{4DF95F2B-C9C8-42EA-8715-7CBE9BFB3CEF}" presName="vert1" presStyleCnt="0"/>
      <dgm:spPr/>
    </dgm:pt>
    <dgm:pt modelId="{F7F9AFBD-9788-4ABF-9F1F-71DEFFFA141F}" type="pres">
      <dgm:prSet presAssocID="{66D09006-8E59-43B8-903B-7BA83086103F}" presName="thickLine" presStyleLbl="alignNode1" presStyleIdx="10" presStyleCnt="16"/>
      <dgm:spPr/>
    </dgm:pt>
    <dgm:pt modelId="{9EC80996-56B1-4DB8-B9FF-7DDFEE76DFDB}" type="pres">
      <dgm:prSet presAssocID="{66D09006-8E59-43B8-903B-7BA83086103F}" presName="horz1" presStyleCnt="0"/>
      <dgm:spPr/>
    </dgm:pt>
    <dgm:pt modelId="{65E85BA0-4A45-472A-ACE7-AA03EB907A71}" type="pres">
      <dgm:prSet presAssocID="{66D09006-8E59-43B8-903B-7BA83086103F}" presName="tx1" presStyleLbl="revTx" presStyleIdx="10" presStyleCnt="16"/>
      <dgm:spPr/>
    </dgm:pt>
    <dgm:pt modelId="{202AA1CA-DAD5-4F6E-954C-BF16D395249B}" type="pres">
      <dgm:prSet presAssocID="{66D09006-8E59-43B8-903B-7BA83086103F}" presName="vert1" presStyleCnt="0"/>
      <dgm:spPr/>
    </dgm:pt>
    <dgm:pt modelId="{2E66888F-DB9E-4817-8DBC-D07816CDEA7A}" type="pres">
      <dgm:prSet presAssocID="{0926F8F1-F065-4E69-8739-F5840BBC6789}" presName="thickLine" presStyleLbl="alignNode1" presStyleIdx="11" presStyleCnt="16"/>
      <dgm:spPr/>
    </dgm:pt>
    <dgm:pt modelId="{3CB14E29-A825-4772-8D29-B1D5FE64BBA9}" type="pres">
      <dgm:prSet presAssocID="{0926F8F1-F065-4E69-8739-F5840BBC6789}" presName="horz1" presStyleCnt="0"/>
      <dgm:spPr/>
    </dgm:pt>
    <dgm:pt modelId="{FF8DD2E4-5F7A-402D-8AB6-75877D2E5F93}" type="pres">
      <dgm:prSet presAssocID="{0926F8F1-F065-4E69-8739-F5840BBC6789}" presName="tx1" presStyleLbl="revTx" presStyleIdx="11" presStyleCnt="16"/>
      <dgm:spPr/>
    </dgm:pt>
    <dgm:pt modelId="{DA693FF1-C996-45D8-97DE-DB37C2CB1ED1}" type="pres">
      <dgm:prSet presAssocID="{0926F8F1-F065-4E69-8739-F5840BBC6789}" presName="vert1" presStyleCnt="0"/>
      <dgm:spPr/>
    </dgm:pt>
    <dgm:pt modelId="{94D71B7A-90D5-481C-99F9-5C345D4E8378}" type="pres">
      <dgm:prSet presAssocID="{F037197C-3EE2-4867-9991-CAB87FAA262C}" presName="thickLine" presStyleLbl="alignNode1" presStyleIdx="12" presStyleCnt="16"/>
      <dgm:spPr/>
    </dgm:pt>
    <dgm:pt modelId="{FB7D71CE-740B-4796-A696-04CD73B669A7}" type="pres">
      <dgm:prSet presAssocID="{F037197C-3EE2-4867-9991-CAB87FAA262C}" presName="horz1" presStyleCnt="0"/>
      <dgm:spPr/>
    </dgm:pt>
    <dgm:pt modelId="{06B61096-873A-4953-A1AF-22562566A4CA}" type="pres">
      <dgm:prSet presAssocID="{F037197C-3EE2-4867-9991-CAB87FAA262C}" presName="tx1" presStyleLbl="revTx" presStyleIdx="12" presStyleCnt="16"/>
      <dgm:spPr/>
    </dgm:pt>
    <dgm:pt modelId="{CAA542DA-444C-4880-8EA6-B9BDA820A8E3}" type="pres">
      <dgm:prSet presAssocID="{F037197C-3EE2-4867-9991-CAB87FAA262C}" presName="vert1" presStyleCnt="0"/>
      <dgm:spPr/>
    </dgm:pt>
    <dgm:pt modelId="{1EBD038F-04FD-49DF-AC7C-9653552925F9}" type="pres">
      <dgm:prSet presAssocID="{F2E1EB8B-C847-483A-AC68-132D29A06EC4}" presName="thickLine" presStyleLbl="alignNode1" presStyleIdx="13" presStyleCnt="16"/>
      <dgm:spPr/>
    </dgm:pt>
    <dgm:pt modelId="{7CCB0876-A46C-4437-B43D-67BE1B970DF9}" type="pres">
      <dgm:prSet presAssocID="{F2E1EB8B-C847-483A-AC68-132D29A06EC4}" presName="horz1" presStyleCnt="0"/>
      <dgm:spPr/>
    </dgm:pt>
    <dgm:pt modelId="{415D462E-A5DF-4B47-8EB5-F06E23595B1B}" type="pres">
      <dgm:prSet presAssocID="{F2E1EB8B-C847-483A-AC68-132D29A06EC4}" presName="tx1" presStyleLbl="revTx" presStyleIdx="13" presStyleCnt="16"/>
      <dgm:spPr/>
    </dgm:pt>
    <dgm:pt modelId="{204C81AF-CB41-48D8-BB50-C0845BE9B4F8}" type="pres">
      <dgm:prSet presAssocID="{F2E1EB8B-C847-483A-AC68-132D29A06EC4}" presName="vert1" presStyleCnt="0"/>
      <dgm:spPr/>
    </dgm:pt>
    <dgm:pt modelId="{EA4E5A4F-636C-4AFA-8331-24D20ABAD2A2}" type="pres">
      <dgm:prSet presAssocID="{F24C46EF-2A45-4A6E-98C7-B5B490520F91}" presName="thickLine" presStyleLbl="alignNode1" presStyleIdx="14" presStyleCnt="16"/>
      <dgm:spPr/>
    </dgm:pt>
    <dgm:pt modelId="{1E284800-1C56-421B-AE71-79623776ED1A}" type="pres">
      <dgm:prSet presAssocID="{F24C46EF-2A45-4A6E-98C7-B5B490520F91}" presName="horz1" presStyleCnt="0"/>
      <dgm:spPr/>
    </dgm:pt>
    <dgm:pt modelId="{7535C14C-0E28-4BEA-90A3-FF8A45213195}" type="pres">
      <dgm:prSet presAssocID="{F24C46EF-2A45-4A6E-98C7-B5B490520F91}" presName="tx1" presStyleLbl="revTx" presStyleIdx="14" presStyleCnt="16"/>
      <dgm:spPr/>
    </dgm:pt>
    <dgm:pt modelId="{B1B0A2AE-572B-4BC1-AFD4-B5A8CBD6BEA4}" type="pres">
      <dgm:prSet presAssocID="{F24C46EF-2A45-4A6E-98C7-B5B490520F91}" presName="vert1" presStyleCnt="0"/>
      <dgm:spPr/>
    </dgm:pt>
    <dgm:pt modelId="{A2140910-ABFD-4692-AD57-EF368558F12D}" type="pres">
      <dgm:prSet presAssocID="{03617F37-F61F-4AEC-A051-C163DECDD099}" presName="thickLine" presStyleLbl="alignNode1" presStyleIdx="15" presStyleCnt="16"/>
      <dgm:spPr/>
    </dgm:pt>
    <dgm:pt modelId="{C1954002-76A5-4DA4-87FF-8E970CF442DA}" type="pres">
      <dgm:prSet presAssocID="{03617F37-F61F-4AEC-A051-C163DECDD099}" presName="horz1" presStyleCnt="0"/>
      <dgm:spPr/>
    </dgm:pt>
    <dgm:pt modelId="{B2927595-5AEA-4F34-86AF-1046D1B98394}" type="pres">
      <dgm:prSet presAssocID="{03617F37-F61F-4AEC-A051-C163DECDD099}" presName="tx1" presStyleLbl="revTx" presStyleIdx="15" presStyleCnt="16"/>
      <dgm:spPr/>
    </dgm:pt>
    <dgm:pt modelId="{D84D36A3-6E5E-4A22-8063-0448314EC248}" type="pres">
      <dgm:prSet presAssocID="{03617F37-F61F-4AEC-A051-C163DECDD099}" presName="vert1" presStyleCnt="0"/>
      <dgm:spPr/>
    </dgm:pt>
  </dgm:ptLst>
  <dgm:cxnLst>
    <dgm:cxn modelId="{CE530210-98B8-4125-9987-50C1FE908961}" type="presOf" srcId="{7B923939-F8F0-43C4-A1C1-2E46B0267D75}" destId="{84526006-6E61-4EFB-9696-76629619B62F}" srcOrd="0" destOrd="0" presId="urn:microsoft.com/office/officeart/2008/layout/LinedList"/>
    <dgm:cxn modelId="{DA282813-4883-40DB-8072-55E9406690CA}" type="presOf" srcId="{03617F37-F61F-4AEC-A051-C163DECDD099}" destId="{B2927595-5AEA-4F34-86AF-1046D1B98394}" srcOrd="0" destOrd="0" presId="urn:microsoft.com/office/officeart/2008/layout/LinedList"/>
    <dgm:cxn modelId="{1934C521-B0F7-460E-B2B0-F825ABA6B0B5}" srcId="{7B923939-F8F0-43C4-A1C1-2E46B0267D75}" destId="{F24C46EF-2A45-4A6E-98C7-B5B490520F91}" srcOrd="14" destOrd="0" parTransId="{16F44D92-31FA-442C-A8EA-5B34F271B9C0}" sibTransId="{225C45F4-13B7-4ECC-A2D1-7C5799281893}"/>
    <dgm:cxn modelId="{A199702C-F1E1-41E4-8497-3549F008745D}" srcId="{7B923939-F8F0-43C4-A1C1-2E46B0267D75}" destId="{4614CD80-267A-477F-8E35-8E9297F497A0}" srcOrd="0" destOrd="0" parTransId="{445800D6-C799-4C6A-B177-6E104065B1CB}" sibTransId="{73CF7CE6-16D7-4F57-BF23-74926A4A4593}"/>
    <dgm:cxn modelId="{ACB77E38-E4D2-417B-AF6E-A33F8E254030}" type="presOf" srcId="{B196F09F-0727-4E1F-ABD5-9023AAB20C10}" destId="{CEBB2380-9866-491A-8434-F40EF60C1A83}" srcOrd="0" destOrd="0" presId="urn:microsoft.com/office/officeart/2008/layout/LinedList"/>
    <dgm:cxn modelId="{305E3462-FB4C-47A1-9052-FFAAFA46E3D0}" srcId="{7B923939-F8F0-43C4-A1C1-2E46B0267D75}" destId="{03617F37-F61F-4AEC-A051-C163DECDD099}" srcOrd="15" destOrd="0" parTransId="{736B506F-DC43-44FE-9BAB-3203C776C087}" sibTransId="{58C45502-1A2D-4A6F-8DA2-F653B8C4C38A}"/>
    <dgm:cxn modelId="{6CAE396A-E1DF-4675-886A-C19068BD362F}" type="presOf" srcId="{8A4F17DB-76B0-42F4-AEA0-E070DB60A7BA}" destId="{53AEB1FA-6ED3-4318-A3F5-BB01AF12407C}" srcOrd="0" destOrd="0" presId="urn:microsoft.com/office/officeart/2008/layout/LinedList"/>
    <dgm:cxn modelId="{DEDC376F-7F42-45CD-BC51-EB9CA11D10E1}" type="presOf" srcId="{4DF95F2B-C9C8-42EA-8715-7CBE9BFB3CEF}" destId="{FB6CE5C0-4A20-4880-AE79-FF2794D9771D}" srcOrd="0" destOrd="0" presId="urn:microsoft.com/office/officeart/2008/layout/LinedList"/>
    <dgm:cxn modelId="{CB50CA6F-D2A8-42DD-83A9-1EF49CD3784C}" srcId="{7B923939-F8F0-43C4-A1C1-2E46B0267D75}" destId="{3AE69A07-86B2-431E-8E88-3867561BBEC5}" srcOrd="2" destOrd="0" parTransId="{E60F19A0-2EB2-479C-ABA3-7BF766CEA218}" sibTransId="{F917D480-2351-40C1-88B1-B115318252B1}"/>
    <dgm:cxn modelId="{B7A10B73-CAFD-4714-A8D6-0AB2CE54730D}" type="presOf" srcId="{592826D6-A101-4620-98F4-611C158678D1}" destId="{98D332AD-57AC-4F9B-B771-43EB6CE64FA1}" srcOrd="0" destOrd="0" presId="urn:microsoft.com/office/officeart/2008/layout/LinedList"/>
    <dgm:cxn modelId="{5FD54B53-C912-4897-9861-A0C354597F1E}" type="presOf" srcId="{F2E1EB8B-C847-483A-AC68-132D29A06EC4}" destId="{415D462E-A5DF-4B47-8EB5-F06E23595B1B}" srcOrd="0" destOrd="0" presId="urn:microsoft.com/office/officeart/2008/layout/LinedList"/>
    <dgm:cxn modelId="{0F4F4777-8A01-46F9-B31F-CC4F47349A14}" type="presOf" srcId="{3AE69A07-86B2-431E-8E88-3867561BBEC5}" destId="{15D9D52D-2FE7-48A8-B6BC-BB1261C6C5C2}" srcOrd="0" destOrd="0" presId="urn:microsoft.com/office/officeart/2008/layout/LinedList"/>
    <dgm:cxn modelId="{A9286D79-2173-4119-A181-8408405EB001}" type="presOf" srcId="{F037197C-3EE2-4867-9991-CAB87FAA262C}" destId="{06B61096-873A-4953-A1AF-22562566A4CA}" srcOrd="0" destOrd="0" presId="urn:microsoft.com/office/officeart/2008/layout/LinedList"/>
    <dgm:cxn modelId="{FBF06D79-01E4-4BD8-AB69-77DAF8031845}" srcId="{7B923939-F8F0-43C4-A1C1-2E46B0267D75}" destId="{F2E1EB8B-C847-483A-AC68-132D29A06EC4}" srcOrd="13" destOrd="0" parTransId="{5CEB7090-F941-4528-8724-98C7144BB5D4}" sibTransId="{6A19A3EB-EB77-4D0F-B428-11327D30C9AE}"/>
    <dgm:cxn modelId="{43B5497A-50DE-4E33-B149-17855CC8B462}" srcId="{7B923939-F8F0-43C4-A1C1-2E46B0267D75}" destId="{8A4F17DB-76B0-42F4-AEA0-E070DB60A7BA}" srcOrd="8" destOrd="0" parTransId="{4175E858-92A7-4656-A9CA-2AA9B5F8A834}" sibTransId="{22E68303-10F1-4628-B088-FCD11E1CB984}"/>
    <dgm:cxn modelId="{C6E89190-6A88-4D84-905C-8F8F0037F7B7}" srcId="{7B923939-F8F0-43C4-A1C1-2E46B0267D75}" destId="{29C06665-1EEE-4E68-9517-D6152E1CE08C}" srcOrd="7" destOrd="0" parTransId="{E5D401FE-655A-48CF-BF48-74E37AE8FB95}" sibTransId="{5535CA5D-A4DA-46DF-87EC-013D7A8E1C3F}"/>
    <dgm:cxn modelId="{01A85695-F7F8-4D7F-9B61-02AC8856A59B}" type="presOf" srcId="{A336CDCF-67E1-4DB1-9B06-FECC20E3F4EA}" destId="{577C067B-0EB2-41CB-9819-E5C3843F6725}" srcOrd="0" destOrd="0" presId="urn:microsoft.com/office/officeart/2008/layout/LinedList"/>
    <dgm:cxn modelId="{8B66B799-495A-45F5-8618-31F58E81ED55}" type="presOf" srcId="{0926F8F1-F065-4E69-8739-F5840BBC6789}" destId="{FF8DD2E4-5F7A-402D-8AB6-75877D2E5F93}" srcOrd="0" destOrd="0" presId="urn:microsoft.com/office/officeart/2008/layout/LinedList"/>
    <dgm:cxn modelId="{09A7449C-07E2-4968-AE5A-F19C44F17CFD}" type="presOf" srcId="{4614CD80-267A-477F-8E35-8E9297F497A0}" destId="{07C7DD8F-BB5F-46DA-B3BC-043C7D39BB24}" srcOrd="0" destOrd="0" presId="urn:microsoft.com/office/officeart/2008/layout/LinedList"/>
    <dgm:cxn modelId="{B120A9A3-585C-4E07-AFD7-90AB96EACD91}" srcId="{7B923939-F8F0-43C4-A1C1-2E46B0267D75}" destId="{F037197C-3EE2-4867-9991-CAB87FAA262C}" srcOrd="12" destOrd="0" parTransId="{1132FFAC-1530-40C3-8936-7D3AE5763B2D}" sibTransId="{4D956D0E-9A86-4D45-8B7A-342D3A8BC43D}"/>
    <dgm:cxn modelId="{F339EDAA-21E7-46F8-9B73-9E41B2BD595C}" srcId="{7B923939-F8F0-43C4-A1C1-2E46B0267D75}" destId="{A336CDCF-67E1-4DB1-9B06-FECC20E3F4EA}" srcOrd="1" destOrd="0" parTransId="{4CC1EA83-3450-4617-8ECB-17D4EB36255A}" sibTransId="{1CCC2A2C-4DBD-49FA-AAFC-A8700824C9D9}"/>
    <dgm:cxn modelId="{3D1567B0-7532-46F6-9627-F4A7BDCF9031}" type="presOf" srcId="{2841651C-2245-4F4F-A290-9C437913D154}" destId="{14EE81E1-74EB-47B1-B9D9-AFDDC40C0D03}" srcOrd="0" destOrd="0" presId="urn:microsoft.com/office/officeart/2008/layout/LinedList"/>
    <dgm:cxn modelId="{826F3BB1-434F-4240-8A45-74D64566EF79}" type="presOf" srcId="{66D09006-8E59-43B8-903B-7BA83086103F}" destId="{65E85BA0-4A45-472A-ACE7-AA03EB907A71}" srcOrd="0" destOrd="0" presId="urn:microsoft.com/office/officeart/2008/layout/LinedList"/>
    <dgm:cxn modelId="{F1C8C7B7-CD93-4921-AA1D-0CEF198C9BE1}" srcId="{7B923939-F8F0-43C4-A1C1-2E46B0267D75}" destId="{2841651C-2245-4F4F-A290-9C437913D154}" srcOrd="6" destOrd="0" parTransId="{BC06DBD8-8772-4A27-9196-03DF48B278E7}" sibTransId="{DAA80E41-F0CB-46CA-8CEF-5405F87A9906}"/>
    <dgm:cxn modelId="{E5388DBE-9F33-4D48-BD11-6DB40F19055C}" srcId="{7B923939-F8F0-43C4-A1C1-2E46B0267D75}" destId="{B196F09F-0727-4E1F-ABD5-9023AAB20C10}" srcOrd="5" destOrd="0" parTransId="{7BACEFA6-D558-43DA-95CD-629A11181783}" sibTransId="{41B0EA89-0AAE-474E-BCF5-3852787F550E}"/>
    <dgm:cxn modelId="{12C56AC0-9B8C-4C56-8CAD-3D221E434DAB}" type="presOf" srcId="{F24C46EF-2A45-4A6E-98C7-B5B490520F91}" destId="{7535C14C-0E28-4BEA-90A3-FF8A45213195}" srcOrd="0" destOrd="0" presId="urn:microsoft.com/office/officeart/2008/layout/LinedList"/>
    <dgm:cxn modelId="{4C161DD0-9FBC-4C12-AD51-04D2AD3EA080}" srcId="{7B923939-F8F0-43C4-A1C1-2E46B0267D75}" destId="{4DF95F2B-C9C8-42EA-8715-7CBE9BFB3CEF}" srcOrd="9" destOrd="0" parTransId="{E1F16780-C0FE-46A5-BC54-C58713E964C3}" sibTransId="{36606B5A-FEED-4F1E-9121-9117FA3DC621}"/>
    <dgm:cxn modelId="{960E3AD4-7625-46E7-8520-C7D7B7DD889B}" srcId="{7B923939-F8F0-43C4-A1C1-2E46B0267D75}" destId="{592826D6-A101-4620-98F4-611C158678D1}" srcOrd="3" destOrd="0" parTransId="{42D74D70-D98E-40E2-AF98-71532E275D3C}" sibTransId="{5148796E-469A-4603-BAC9-FEE9DA24EE90}"/>
    <dgm:cxn modelId="{C74C9ED4-1630-495A-81BA-50E112826258}" type="presOf" srcId="{BC3F5CD8-CAB4-4C4B-B7E1-612839C7E1E7}" destId="{3DE9B676-6A9B-43E4-8D71-8AC92AF1E190}" srcOrd="0" destOrd="0" presId="urn:microsoft.com/office/officeart/2008/layout/LinedList"/>
    <dgm:cxn modelId="{950D71DC-4911-4E0F-99E7-0E139A253E5D}" srcId="{7B923939-F8F0-43C4-A1C1-2E46B0267D75}" destId="{0926F8F1-F065-4E69-8739-F5840BBC6789}" srcOrd="11" destOrd="0" parTransId="{F988FB4C-375A-412B-8C35-7AEC19966184}" sibTransId="{3992ECD8-65F8-40C6-AD44-475B424AF1D9}"/>
    <dgm:cxn modelId="{1ECC0BDF-9DD0-43A6-9542-5DBF1D98DEDD}" srcId="{7B923939-F8F0-43C4-A1C1-2E46B0267D75}" destId="{66D09006-8E59-43B8-903B-7BA83086103F}" srcOrd="10" destOrd="0" parTransId="{D0E104DF-B0B1-4F5D-A7A6-811D5DD9E8EB}" sibTransId="{F889670F-B64A-43F8-91AF-19A7B4DEE1CB}"/>
    <dgm:cxn modelId="{50BD91E9-0865-4664-9346-5A79245FB815}" srcId="{7B923939-F8F0-43C4-A1C1-2E46B0267D75}" destId="{BC3F5CD8-CAB4-4C4B-B7E1-612839C7E1E7}" srcOrd="4" destOrd="0" parTransId="{3AA59261-B355-48B3-8C31-77AEA70FA099}" sibTransId="{B82F0E92-E049-4607-BB2B-059C715DE4BA}"/>
    <dgm:cxn modelId="{0208DDF7-41E8-439C-A3E6-E82AFB56D33B}" type="presOf" srcId="{29C06665-1EEE-4E68-9517-D6152E1CE08C}" destId="{8775C2F4-2EFD-473C-85F0-B8AFDDAACCC0}" srcOrd="0" destOrd="0" presId="urn:microsoft.com/office/officeart/2008/layout/LinedList"/>
    <dgm:cxn modelId="{EAB95B47-CFC9-4BD7-A375-E038DA4F9C17}" type="presParOf" srcId="{84526006-6E61-4EFB-9696-76629619B62F}" destId="{2283776D-318A-420B-8C12-9A5FB605D977}" srcOrd="0" destOrd="0" presId="urn:microsoft.com/office/officeart/2008/layout/LinedList"/>
    <dgm:cxn modelId="{EEB70580-0539-459E-9BBE-D5B5732A473D}" type="presParOf" srcId="{84526006-6E61-4EFB-9696-76629619B62F}" destId="{23C944AF-1C43-4C8E-BC5C-C52DF2CF60F3}" srcOrd="1" destOrd="0" presId="urn:microsoft.com/office/officeart/2008/layout/LinedList"/>
    <dgm:cxn modelId="{188AF912-5660-4EFC-8ACB-7A8C78F36FE2}" type="presParOf" srcId="{23C944AF-1C43-4C8E-BC5C-C52DF2CF60F3}" destId="{07C7DD8F-BB5F-46DA-B3BC-043C7D39BB24}" srcOrd="0" destOrd="0" presId="urn:microsoft.com/office/officeart/2008/layout/LinedList"/>
    <dgm:cxn modelId="{41C49B5C-E782-4B49-9A3D-00ADE99EE9BC}" type="presParOf" srcId="{23C944AF-1C43-4C8E-BC5C-C52DF2CF60F3}" destId="{1E6FE321-54FE-4E9D-8840-D59974A2C944}" srcOrd="1" destOrd="0" presId="urn:microsoft.com/office/officeart/2008/layout/LinedList"/>
    <dgm:cxn modelId="{4B14E31C-82A7-4992-85E5-1DE111983916}" type="presParOf" srcId="{84526006-6E61-4EFB-9696-76629619B62F}" destId="{03D8E42A-47C1-4D22-BC22-052C326939F8}" srcOrd="2" destOrd="0" presId="urn:microsoft.com/office/officeart/2008/layout/LinedList"/>
    <dgm:cxn modelId="{7C78B2AD-7BE9-4A86-A3DA-80A738621ACC}" type="presParOf" srcId="{84526006-6E61-4EFB-9696-76629619B62F}" destId="{45729BAE-B244-4F6C-9C4D-044AC49F58B3}" srcOrd="3" destOrd="0" presId="urn:microsoft.com/office/officeart/2008/layout/LinedList"/>
    <dgm:cxn modelId="{2E802427-3E8C-4091-B988-113B1DC9B0DB}" type="presParOf" srcId="{45729BAE-B244-4F6C-9C4D-044AC49F58B3}" destId="{577C067B-0EB2-41CB-9819-E5C3843F6725}" srcOrd="0" destOrd="0" presId="urn:microsoft.com/office/officeart/2008/layout/LinedList"/>
    <dgm:cxn modelId="{434B0FA3-48B0-478D-B179-6FCF9431460C}" type="presParOf" srcId="{45729BAE-B244-4F6C-9C4D-044AC49F58B3}" destId="{CE3EFFF1-9CD2-4239-91D6-25802587CE63}" srcOrd="1" destOrd="0" presId="urn:microsoft.com/office/officeart/2008/layout/LinedList"/>
    <dgm:cxn modelId="{0CE97F27-DD6A-4657-AE0D-5F6C6B8CE4E5}" type="presParOf" srcId="{84526006-6E61-4EFB-9696-76629619B62F}" destId="{6DF6A49B-154F-4E48-8304-27A0207B35E1}" srcOrd="4" destOrd="0" presId="urn:microsoft.com/office/officeart/2008/layout/LinedList"/>
    <dgm:cxn modelId="{750DD28C-E28C-48C6-8750-6E776A7BFE42}" type="presParOf" srcId="{84526006-6E61-4EFB-9696-76629619B62F}" destId="{D844DD7D-3C90-492C-9857-1B52CE027C67}" srcOrd="5" destOrd="0" presId="urn:microsoft.com/office/officeart/2008/layout/LinedList"/>
    <dgm:cxn modelId="{E1105FA8-0D27-4D0F-9160-087655A513B3}" type="presParOf" srcId="{D844DD7D-3C90-492C-9857-1B52CE027C67}" destId="{15D9D52D-2FE7-48A8-B6BC-BB1261C6C5C2}" srcOrd="0" destOrd="0" presId="urn:microsoft.com/office/officeart/2008/layout/LinedList"/>
    <dgm:cxn modelId="{383A5B72-DF47-4244-9D6D-B0E3219B2B4A}" type="presParOf" srcId="{D844DD7D-3C90-492C-9857-1B52CE027C67}" destId="{2B199CD4-71C9-499C-8C97-5F588755CDB5}" srcOrd="1" destOrd="0" presId="urn:microsoft.com/office/officeart/2008/layout/LinedList"/>
    <dgm:cxn modelId="{58B0C560-49E4-4F89-863B-AF6175E283AD}" type="presParOf" srcId="{84526006-6E61-4EFB-9696-76629619B62F}" destId="{30B5F836-A783-4419-9FC6-7097BDDF483B}" srcOrd="6" destOrd="0" presId="urn:microsoft.com/office/officeart/2008/layout/LinedList"/>
    <dgm:cxn modelId="{1FA6FCC7-4189-496A-8AE5-D03141AF1797}" type="presParOf" srcId="{84526006-6E61-4EFB-9696-76629619B62F}" destId="{107E8189-4F15-45F6-863A-33ADA00A0FE4}" srcOrd="7" destOrd="0" presId="urn:microsoft.com/office/officeart/2008/layout/LinedList"/>
    <dgm:cxn modelId="{27EF8531-3695-42A1-BC19-F11DB23FC103}" type="presParOf" srcId="{107E8189-4F15-45F6-863A-33ADA00A0FE4}" destId="{98D332AD-57AC-4F9B-B771-43EB6CE64FA1}" srcOrd="0" destOrd="0" presId="urn:microsoft.com/office/officeart/2008/layout/LinedList"/>
    <dgm:cxn modelId="{D00F4058-6709-4291-B52D-296503F2B520}" type="presParOf" srcId="{107E8189-4F15-45F6-863A-33ADA00A0FE4}" destId="{E12EC12D-C271-432A-9196-C0780A098F95}" srcOrd="1" destOrd="0" presId="urn:microsoft.com/office/officeart/2008/layout/LinedList"/>
    <dgm:cxn modelId="{21A2CCDB-D980-4032-AAF2-957096AD311E}" type="presParOf" srcId="{84526006-6E61-4EFB-9696-76629619B62F}" destId="{7661C53B-29F8-4D1D-B615-3C98FC3813B6}" srcOrd="8" destOrd="0" presId="urn:microsoft.com/office/officeart/2008/layout/LinedList"/>
    <dgm:cxn modelId="{784037A2-0D36-4165-A4A8-7D3FF2E103FA}" type="presParOf" srcId="{84526006-6E61-4EFB-9696-76629619B62F}" destId="{586762B6-B026-419D-A20A-CA22AC6156CD}" srcOrd="9" destOrd="0" presId="urn:microsoft.com/office/officeart/2008/layout/LinedList"/>
    <dgm:cxn modelId="{C3DC65AC-0807-4EA4-A34E-80A08D14D58D}" type="presParOf" srcId="{586762B6-B026-419D-A20A-CA22AC6156CD}" destId="{3DE9B676-6A9B-43E4-8D71-8AC92AF1E190}" srcOrd="0" destOrd="0" presId="urn:microsoft.com/office/officeart/2008/layout/LinedList"/>
    <dgm:cxn modelId="{DA298082-107F-4F50-92A2-2D9C07C4628C}" type="presParOf" srcId="{586762B6-B026-419D-A20A-CA22AC6156CD}" destId="{78158F7E-757F-44A8-AD9B-E942F3772575}" srcOrd="1" destOrd="0" presId="urn:microsoft.com/office/officeart/2008/layout/LinedList"/>
    <dgm:cxn modelId="{DB8CADFF-D7CA-455C-BD36-AF799430BCDA}" type="presParOf" srcId="{84526006-6E61-4EFB-9696-76629619B62F}" destId="{42944117-B007-4EDE-8FB0-A0ABC157A59C}" srcOrd="10" destOrd="0" presId="urn:microsoft.com/office/officeart/2008/layout/LinedList"/>
    <dgm:cxn modelId="{D0F2A99C-C574-48E9-B64A-E8D7B155A6B3}" type="presParOf" srcId="{84526006-6E61-4EFB-9696-76629619B62F}" destId="{145BB403-4BBC-4B47-B168-200BF26F9FB7}" srcOrd="11" destOrd="0" presId="urn:microsoft.com/office/officeart/2008/layout/LinedList"/>
    <dgm:cxn modelId="{C08E8F27-6836-46A8-97A6-77E13F03820E}" type="presParOf" srcId="{145BB403-4BBC-4B47-B168-200BF26F9FB7}" destId="{CEBB2380-9866-491A-8434-F40EF60C1A83}" srcOrd="0" destOrd="0" presId="urn:microsoft.com/office/officeart/2008/layout/LinedList"/>
    <dgm:cxn modelId="{0D0F3E4D-F1F4-42FA-A2BC-F3976C9C6B43}" type="presParOf" srcId="{145BB403-4BBC-4B47-B168-200BF26F9FB7}" destId="{4D9FB55D-C70B-404C-9907-CC6A2515B789}" srcOrd="1" destOrd="0" presId="urn:microsoft.com/office/officeart/2008/layout/LinedList"/>
    <dgm:cxn modelId="{230CCF04-F676-46FB-81D7-E82403DDFFF1}" type="presParOf" srcId="{84526006-6E61-4EFB-9696-76629619B62F}" destId="{99BAC830-24D0-4E9C-BBEF-76E3F071F4A1}" srcOrd="12" destOrd="0" presId="urn:microsoft.com/office/officeart/2008/layout/LinedList"/>
    <dgm:cxn modelId="{5C0E6C24-5FC7-4071-B2ED-8859E62DFC47}" type="presParOf" srcId="{84526006-6E61-4EFB-9696-76629619B62F}" destId="{AE01E8C6-BC09-4501-8306-A033073C6B57}" srcOrd="13" destOrd="0" presId="urn:microsoft.com/office/officeart/2008/layout/LinedList"/>
    <dgm:cxn modelId="{67D63AC0-FB0C-4D13-B0FE-A0827BE1F39C}" type="presParOf" srcId="{AE01E8C6-BC09-4501-8306-A033073C6B57}" destId="{14EE81E1-74EB-47B1-B9D9-AFDDC40C0D03}" srcOrd="0" destOrd="0" presId="urn:microsoft.com/office/officeart/2008/layout/LinedList"/>
    <dgm:cxn modelId="{AB3DF18D-499D-4D58-87F1-DFE419608BF1}" type="presParOf" srcId="{AE01E8C6-BC09-4501-8306-A033073C6B57}" destId="{31AED2C2-B444-40B8-9D36-748177DB8D05}" srcOrd="1" destOrd="0" presId="urn:microsoft.com/office/officeart/2008/layout/LinedList"/>
    <dgm:cxn modelId="{6279961A-985A-424E-BF2B-45AE84478024}" type="presParOf" srcId="{84526006-6E61-4EFB-9696-76629619B62F}" destId="{4E2D726A-7918-4CCD-8E96-33514A67244B}" srcOrd="14" destOrd="0" presId="urn:microsoft.com/office/officeart/2008/layout/LinedList"/>
    <dgm:cxn modelId="{72CD322A-54D4-402D-8E2C-B8FDCBEE21C5}" type="presParOf" srcId="{84526006-6E61-4EFB-9696-76629619B62F}" destId="{4D133003-8F69-451E-A932-809505207443}" srcOrd="15" destOrd="0" presId="urn:microsoft.com/office/officeart/2008/layout/LinedList"/>
    <dgm:cxn modelId="{1214FBAD-8274-4559-8070-E847F6F46934}" type="presParOf" srcId="{4D133003-8F69-451E-A932-809505207443}" destId="{8775C2F4-2EFD-473C-85F0-B8AFDDAACCC0}" srcOrd="0" destOrd="0" presId="urn:microsoft.com/office/officeart/2008/layout/LinedList"/>
    <dgm:cxn modelId="{DD516577-4931-4EA3-9146-AAD3265DCD57}" type="presParOf" srcId="{4D133003-8F69-451E-A932-809505207443}" destId="{B7EEA19B-9D4E-4ED3-B711-A6A8969F520E}" srcOrd="1" destOrd="0" presId="urn:microsoft.com/office/officeart/2008/layout/LinedList"/>
    <dgm:cxn modelId="{18D1ED07-C0EA-4C26-AF92-4E278E2AC918}" type="presParOf" srcId="{84526006-6E61-4EFB-9696-76629619B62F}" destId="{CB31356D-A9F5-472B-9639-CA37BCD4A731}" srcOrd="16" destOrd="0" presId="urn:microsoft.com/office/officeart/2008/layout/LinedList"/>
    <dgm:cxn modelId="{CE1B6DDC-AC0E-4B60-9ECF-EEB04A11B279}" type="presParOf" srcId="{84526006-6E61-4EFB-9696-76629619B62F}" destId="{91DD86B1-E6CA-4623-AA72-D8F6FA28D0A3}" srcOrd="17" destOrd="0" presId="urn:microsoft.com/office/officeart/2008/layout/LinedList"/>
    <dgm:cxn modelId="{144063D2-7191-4FC0-B2FD-B590BE064B44}" type="presParOf" srcId="{91DD86B1-E6CA-4623-AA72-D8F6FA28D0A3}" destId="{53AEB1FA-6ED3-4318-A3F5-BB01AF12407C}" srcOrd="0" destOrd="0" presId="urn:microsoft.com/office/officeart/2008/layout/LinedList"/>
    <dgm:cxn modelId="{2239BB3F-02D2-4186-87FA-5DA42D4E19C4}" type="presParOf" srcId="{91DD86B1-E6CA-4623-AA72-D8F6FA28D0A3}" destId="{6281ED7A-FC4B-44BE-8FE8-758689283D4F}" srcOrd="1" destOrd="0" presId="urn:microsoft.com/office/officeart/2008/layout/LinedList"/>
    <dgm:cxn modelId="{99D3EDAE-0424-45D6-9521-7F88B5982BE7}" type="presParOf" srcId="{84526006-6E61-4EFB-9696-76629619B62F}" destId="{4007F959-F471-4248-A898-0D468299742F}" srcOrd="18" destOrd="0" presId="urn:microsoft.com/office/officeart/2008/layout/LinedList"/>
    <dgm:cxn modelId="{F74C2C16-0130-4BBE-A3B5-06D9D6EB6052}" type="presParOf" srcId="{84526006-6E61-4EFB-9696-76629619B62F}" destId="{9C750F7E-FC17-4B75-88C2-630CF7ABB12E}" srcOrd="19" destOrd="0" presId="urn:microsoft.com/office/officeart/2008/layout/LinedList"/>
    <dgm:cxn modelId="{E01EEC10-5B70-4E78-B08F-1F00FA316B68}" type="presParOf" srcId="{9C750F7E-FC17-4B75-88C2-630CF7ABB12E}" destId="{FB6CE5C0-4A20-4880-AE79-FF2794D9771D}" srcOrd="0" destOrd="0" presId="urn:microsoft.com/office/officeart/2008/layout/LinedList"/>
    <dgm:cxn modelId="{39F9727C-D9D2-409C-BDDC-5FB192615DB7}" type="presParOf" srcId="{9C750F7E-FC17-4B75-88C2-630CF7ABB12E}" destId="{C288C070-F997-4DB4-9A16-C6DEA7A7131D}" srcOrd="1" destOrd="0" presId="urn:microsoft.com/office/officeart/2008/layout/LinedList"/>
    <dgm:cxn modelId="{98044BEF-CECD-4EAF-A61D-4B0EC127B31D}" type="presParOf" srcId="{84526006-6E61-4EFB-9696-76629619B62F}" destId="{F7F9AFBD-9788-4ABF-9F1F-71DEFFFA141F}" srcOrd="20" destOrd="0" presId="urn:microsoft.com/office/officeart/2008/layout/LinedList"/>
    <dgm:cxn modelId="{A99A6B65-09CB-4792-BE87-445CE7C5E73C}" type="presParOf" srcId="{84526006-6E61-4EFB-9696-76629619B62F}" destId="{9EC80996-56B1-4DB8-B9FF-7DDFEE76DFDB}" srcOrd="21" destOrd="0" presId="urn:microsoft.com/office/officeart/2008/layout/LinedList"/>
    <dgm:cxn modelId="{2F19488D-208D-4483-AA6D-089FCDDF7C84}" type="presParOf" srcId="{9EC80996-56B1-4DB8-B9FF-7DDFEE76DFDB}" destId="{65E85BA0-4A45-472A-ACE7-AA03EB907A71}" srcOrd="0" destOrd="0" presId="urn:microsoft.com/office/officeart/2008/layout/LinedList"/>
    <dgm:cxn modelId="{FEAFF2FC-1C8F-4EAE-9477-99956E2CEE81}" type="presParOf" srcId="{9EC80996-56B1-4DB8-B9FF-7DDFEE76DFDB}" destId="{202AA1CA-DAD5-4F6E-954C-BF16D395249B}" srcOrd="1" destOrd="0" presId="urn:microsoft.com/office/officeart/2008/layout/LinedList"/>
    <dgm:cxn modelId="{41C08944-20F4-47D7-B243-A9D8B9CB58B2}" type="presParOf" srcId="{84526006-6E61-4EFB-9696-76629619B62F}" destId="{2E66888F-DB9E-4817-8DBC-D07816CDEA7A}" srcOrd="22" destOrd="0" presId="urn:microsoft.com/office/officeart/2008/layout/LinedList"/>
    <dgm:cxn modelId="{DCB116A0-1B20-40BC-866B-1AC7FA3017B1}" type="presParOf" srcId="{84526006-6E61-4EFB-9696-76629619B62F}" destId="{3CB14E29-A825-4772-8D29-B1D5FE64BBA9}" srcOrd="23" destOrd="0" presId="urn:microsoft.com/office/officeart/2008/layout/LinedList"/>
    <dgm:cxn modelId="{FAD03299-177B-4E2C-90F5-262B7ADA8B7C}" type="presParOf" srcId="{3CB14E29-A825-4772-8D29-B1D5FE64BBA9}" destId="{FF8DD2E4-5F7A-402D-8AB6-75877D2E5F93}" srcOrd="0" destOrd="0" presId="urn:microsoft.com/office/officeart/2008/layout/LinedList"/>
    <dgm:cxn modelId="{10B0B301-7E68-423D-A331-9ED062DCB713}" type="presParOf" srcId="{3CB14E29-A825-4772-8D29-B1D5FE64BBA9}" destId="{DA693FF1-C996-45D8-97DE-DB37C2CB1ED1}" srcOrd="1" destOrd="0" presId="urn:microsoft.com/office/officeart/2008/layout/LinedList"/>
    <dgm:cxn modelId="{61AC6BEE-0355-4A50-877E-8A977B148E10}" type="presParOf" srcId="{84526006-6E61-4EFB-9696-76629619B62F}" destId="{94D71B7A-90D5-481C-99F9-5C345D4E8378}" srcOrd="24" destOrd="0" presId="urn:microsoft.com/office/officeart/2008/layout/LinedList"/>
    <dgm:cxn modelId="{7274525D-754B-48B9-9308-2E3E811D4881}" type="presParOf" srcId="{84526006-6E61-4EFB-9696-76629619B62F}" destId="{FB7D71CE-740B-4796-A696-04CD73B669A7}" srcOrd="25" destOrd="0" presId="urn:microsoft.com/office/officeart/2008/layout/LinedList"/>
    <dgm:cxn modelId="{AE0704CE-02F7-414C-9794-91B1E6D4796C}" type="presParOf" srcId="{FB7D71CE-740B-4796-A696-04CD73B669A7}" destId="{06B61096-873A-4953-A1AF-22562566A4CA}" srcOrd="0" destOrd="0" presId="urn:microsoft.com/office/officeart/2008/layout/LinedList"/>
    <dgm:cxn modelId="{302D372A-8DFD-4855-A0C4-74B862329A18}" type="presParOf" srcId="{FB7D71CE-740B-4796-A696-04CD73B669A7}" destId="{CAA542DA-444C-4880-8EA6-B9BDA820A8E3}" srcOrd="1" destOrd="0" presId="urn:microsoft.com/office/officeart/2008/layout/LinedList"/>
    <dgm:cxn modelId="{87DFA1F7-B3F2-43B8-8642-CD9AA914F0D4}" type="presParOf" srcId="{84526006-6E61-4EFB-9696-76629619B62F}" destId="{1EBD038F-04FD-49DF-AC7C-9653552925F9}" srcOrd="26" destOrd="0" presId="urn:microsoft.com/office/officeart/2008/layout/LinedList"/>
    <dgm:cxn modelId="{7333A47D-068E-46AB-ACBF-8DC115AC2A3B}" type="presParOf" srcId="{84526006-6E61-4EFB-9696-76629619B62F}" destId="{7CCB0876-A46C-4437-B43D-67BE1B970DF9}" srcOrd="27" destOrd="0" presId="urn:microsoft.com/office/officeart/2008/layout/LinedList"/>
    <dgm:cxn modelId="{2E8080CE-5756-49B2-A9A6-ED8423E5B51E}" type="presParOf" srcId="{7CCB0876-A46C-4437-B43D-67BE1B970DF9}" destId="{415D462E-A5DF-4B47-8EB5-F06E23595B1B}" srcOrd="0" destOrd="0" presId="urn:microsoft.com/office/officeart/2008/layout/LinedList"/>
    <dgm:cxn modelId="{2E26D456-33C2-443E-B552-5E705A196CF5}" type="presParOf" srcId="{7CCB0876-A46C-4437-B43D-67BE1B970DF9}" destId="{204C81AF-CB41-48D8-BB50-C0845BE9B4F8}" srcOrd="1" destOrd="0" presId="urn:microsoft.com/office/officeart/2008/layout/LinedList"/>
    <dgm:cxn modelId="{A559FFF9-A73F-41C7-B8C8-05FD6CA9F4F8}" type="presParOf" srcId="{84526006-6E61-4EFB-9696-76629619B62F}" destId="{EA4E5A4F-636C-4AFA-8331-24D20ABAD2A2}" srcOrd="28" destOrd="0" presId="urn:microsoft.com/office/officeart/2008/layout/LinedList"/>
    <dgm:cxn modelId="{89F9FAF0-1DBE-4A16-932F-683AF1391718}" type="presParOf" srcId="{84526006-6E61-4EFB-9696-76629619B62F}" destId="{1E284800-1C56-421B-AE71-79623776ED1A}" srcOrd="29" destOrd="0" presId="urn:microsoft.com/office/officeart/2008/layout/LinedList"/>
    <dgm:cxn modelId="{ECD0321D-0DDF-4DA4-A309-FB97FEA1269C}" type="presParOf" srcId="{1E284800-1C56-421B-AE71-79623776ED1A}" destId="{7535C14C-0E28-4BEA-90A3-FF8A45213195}" srcOrd="0" destOrd="0" presId="urn:microsoft.com/office/officeart/2008/layout/LinedList"/>
    <dgm:cxn modelId="{8A2C9FFE-580E-48C0-B5B2-0C970C60B75D}" type="presParOf" srcId="{1E284800-1C56-421B-AE71-79623776ED1A}" destId="{B1B0A2AE-572B-4BC1-AFD4-B5A8CBD6BEA4}" srcOrd="1" destOrd="0" presId="urn:microsoft.com/office/officeart/2008/layout/LinedList"/>
    <dgm:cxn modelId="{6E55C466-CC8F-48AD-99D9-E749D0EEB7C8}" type="presParOf" srcId="{84526006-6E61-4EFB-9696-76629619B62F}" destId="{A2140910-ABFD-4692-AD57-EF368558F12D}" srcOrd="30" destOrd="0" presId="urn:microsoft.com/office/officeart/2008/layout/LinedList"/>
    <dgm:cxn modelId="{02AD72C1-2747-40BA-9CF1-733F1E4CC47C}" type="presParOf" srcId="{84526006-6E61-4EFB-9696-76629619B62F}" destId="{C1954002-76A5-4DA4-87FF-8E970CF442DA}" srcOrd="31" destOrd="0" presId="urn:microsoft.com/office/officeart/2008/layout/LinedList"/>
    <dgm:cxn modelId="{1CC15630-D552-4623-B641-5F33F3460EB4}" type="presParOf" srcId="{C1954002-76A5-4DA4-87FF-8E970CF442DA}" destId="{B2927595-5AEA-4F34-86AF-1046D1B98394}" srcOrd="0" destOrd="0" presId="urn:microsoft.com/office/officeart/2008/layout/LinedList"/>
    <dgm:cxn modelId="{B25BD625-1E96-4C45-A436-DE1CFE8B1A89}" type="presParOf" srcId="{C1954002-76A5-4DA4-87FF-8E970CF442DA}" destId="{D84D36A3-6E5E-4A22-8063-0448314EC248}"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DC6A73-BADE-4549-99CF-64F0726D0E76}">
      <dsp:nvSpPr>
        <dsp:cNvPr id="0" name=""/>
        <dsp:cNvSpPr/>
      </dsp:nvSpPr>
      <dsp:spPr>
        <a:xfrm>
          <a:off x="0" y="4004"/>
          <a:ext cx="800100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089DC6-F238-4C57-95AA-D68BF24E58E0}">
      <dsp:nvSpPr>
        <dsp:cNvPr id="0" name=""/>
        <dsp:cNvSpPr/>
      </dsp:nvSpPr>
      <dsp:spPr>
        <a:xfrm>
          <a:off x="0" y="4004"/>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1" kern="1200"/>
            <a:t>Introduction</a:t>
          </a:r>
          <a:endParaRPr lang="en-GB" sz="1700" kern="1200"/>
        </a:p>
      </dsp:txBody>
      <dsp:txXfrm>
        <a:off x="0" y="4004"/>
        <a:ext cx="8001000" cy="372464"/>
      </dsp:txXfrm>
    </dsp:sp>
    <dsp:sp modelId="{A7FC72BA-A524-43EC-8B28-757C3D4BD83B}">
      <dsp:nvSpPr>
        <dsp:cNvPr id="0" name=""/>
        <dsp:cNvSpPr/>
      </dsp:nvSpPr>
      <dsp:spPr>
        <a:xfrm>
          <a:off x="0" y="376469"/>
          <a:ext cx="8001000" cy="0"/>
        </a:xfrm>
        <a:prstGeom prst="line">
          <a:avLst/>
        </a:prstGeom>
        <a:solidFill>
          <a:schemeClr val="accent3">
            <a:hueOff val="535727"/>
            <a:satOff val="-804"/>
            <a:lumOff val="-131"/>
            <a:alphaOff val="0"/>
          </a:schemeClr>
        </a:solidFill>
        <a:ln w="25400" cap="flat" cmpd="sng" algn="ctr">
          <a:solidFill>
            <a:schemeClr val="accent3">
              <a:hueOff val="535727"/>
              <a:satOff val="-804"/>
              <a:lumOff val="-1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4A95B-8D59-4FF3-A33F-9B4C65EA4224}">
      <dsp:nvSpPr>
        <dsp:cNvPr id="0" name=""/>
        <dsp:cNvSpPr/>
      </dsp:nvSpPr>
      <dsp:spPr>
        <a:xfrm>
          <a:off x="0" y="376469"/>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1" kern="1200"/>
            <a:t>Topic 1 – HR Technology &amp; Digital Transformation</a:t>
          </a:r>
          <a:endParaRPr lang="en-GB" sz="1700" kern="1200"/>
        </a:p>
      </dsp:txBody>
      <dsp:txXfrm>
        <a:off x="0" y="376469"/>
        <a:ext cx="8001000" cy="372464"/>
      </dsp:txXfrm>
    </dsp:sp>
    <dsp:sp modelId="{9B1FED6A-AF75-41EB-BD18-84F30CE789FD}">
      <dsp:nvSpPr>
        <dsp:cNvPr id="0" name=""/>
        <dsp:cNvSpPr/>
      </dsp:nvSpPr>
      <dsp:spPr>
        <a:xfrm>
          <a:off x="0" y="748933"/>
          <a:ext cx="8001000" cy="0"/>
        </a:xfrm>
        <a:prstGeom prst="line">
          <a:avLst/>
        </a:prstGeom>
        <a:solidFill>
          <a:schemeClr val="accent3">
            <a:hueOff val="1071454"/>
            <a:satOff val="-1608"/>
            <a:lumOff val="-261"/>
            <a:alphaOff val="0"/>
          </a:schemeClr>
        </a:solidFill>
        <a:ln w="25400" cap="flat" cmpd="sng" algn="ctr">
          <a:solidFill>
            <a:schemeClr val="accent3">
              <a:hueOff val="1071454"/>
              <a:satOff val="-1608"/>
              <a:lumOff val="-2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7CE31E-5622-4049-8C83-C37E5B977E72}">
      <dsp:nvSpPr>
        <dsp:cNvPr id="0" name=""/>
        <dsp:cNvSpPr/>
      </dsp:nvSpPr>
      <dsp:spPr>
        <a:xfrm>
          <a:off x="0" y="748933"/>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Overview of HR Digital Strategy</a:t>
          </a:r>
          <a:endParaRPr lang="en-GB" sz="1700" kern="1200"/>
        </a:p>
      </dsp:txBody>
      <dsp:txXfrm>
        <a:off x="0" y="748933"/>
        <a:ext cx="8001000" cy="372464"/>
      </dsp:txXfrm>
    </dsp:sp>
    <dsp:sp modelId="{A596AE81-CE56-4BD3-A899-22814582B9F7}">
      <dsp:nvSpPr>
        <dsp:cNvPr id="0" name=""/>
        <dsp:cNvSpPr/>
      </dsp:nvSpPr>
      <dsp:spPr>
        <a:xfrm>
          <a:off x="0" y="1121397"/>
          <a:ext cx="8001000" cy="0"/>
        </a:xfrm>
        <a:prstGeom prst="line">
          <a:avLst/>
        </a:prstGeom>
        <a:solidFill>
          <a:schemeClr val="accent3">
            <a:hueOff val="1607181"/>
            <a:satOff val="-2411"/>
            <a:lumOff val="-392"/>
            <a:alphaOff val="0"/>
          </a:schemeClr>
        </a:solidFill>
        <a:ln w="25400" cap="flat" cmpd="sng" algn="ctr">
          <a:solidFill>
            <a:schemeClr val="accent3">
              <a:hueOff val="1607181"/>
              <a:satOff val="-2411"/>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D157B6-43FF-4303-B7B3-5A932A451A8D}">
      <dsp:nvSpPr>
        <dsp:cNvPr id="0" name=""/>
        <dsp:cNvSpPr/>
      </dsp:nvSpPr>
      <dsp:spPr>
        <a:xfrm>
          <a:off x="0" y="1121397"/>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Digital Tools and Processes</a:t>
          </a:r>
          <a:endParaRPr lang="en-GB" sz="1700" kern="1200"/>
        </a:p>
      </dsp:txBody>
      <dsp:txXfrm>
        <a:off x="0" y="1121397"/>
        <a:ext cx="8001000" cy="372464"/>
      </dsp:txXfrm>
    </dsp:sp>
    <dsp:sp modelId="{5291831C-E3EC-4432-8DF1-F05957953227}">
      <dsp:nvSpPr>
        <dsp:cNvPr id="0" name=""/>
        <dsp:cNvSpPr/>
      </dsp:nvSpPr>
      <dsp:spPr>
        <a:xfrm>
          <a:off x="0" y="1493861"/>
          <a:ext cx="8001000" cy="0"/>
        </a:xfrm>
        <a:prstGeom prst="line">
          <a:avLst/>
        </a:prstGeom>
        <a:solidFill>
          <a:schemeClr val="accent3">
            <a:hueOff val="2142907"/>
            <a:satOff val="-3215"/>
            <a:lumOff val="-523"/>
            <a:alphaOff val="0"/>
          </a:schemeClr>
        </a:solidFill>
        <a:ln w="25400" cap="flat" cmpd="sng" algn="ctr">
          <a:solidFill>
            <a:schemeClr val="accent3">
              <a:hueOff val="2142907"/>
              <a:satOff val="-3215"/>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2063E7-C232-40BF-B952-05E1E0C3C8B1}">
      <dsp:nvSpPr>
        <dsp:cNvPr id="0" name=""/>
        <dsp:cNvSpPr/>
      </dsp:nvSpPr>
      <dsp:spPr>
        <a:xfrm>
          <a:off x="0" y="1493861"/>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Benefits</a:t>
          </a:r>
          <a:endParaRPr lang="en-GB" sz="1700" kern="1200"/>
        </a:p>
      </dsp:txBody>
      <dsp:txXfrm>
        <a:off x="0" y="1493861"/>
        <a:ext cx="8001000" cy="372464"/>
      </dsp:txXfrm>
    </dsp:sp>
    <dsp:sp modelId="{FE506377-5C5C-4BE7-A13B-A337838388FE}">
      <dsp:nvSpPr>
        <dsp:cNvPr id="0" name=""/>
        <dsp:cNvSpPr/>
      </dsp:nvSpPr>
      <dsp:spPr>
        <a:xfrm>
          <a:off x="0" y="1866326"/>
          <a:ext cx="8001000" cy="0"/>
        </a:xfrm>
        <a:prstGeom prst="line">
          <a:avLst/>
        </a:prstGeom>
        <a:solidFill>
          <a:schemeClr val="accent3">
            <a:hueOff val="2678634"/>
            <a:satOff val="-4019"/>
            <a:lumOff val="-654"/>
            <a:alphaOff val="0"/>
          </a:schemeClr>
        </a:solidFill>
        <a:ln w="25400" cap="flat" cmpd="sng" algn="ctr">
          <a:solidFill>
            <a:schemeClr val="accent3">
              <a:hueOff val="2678634"/>
              <a:satOff val="-4019"/>
              <a:lumOff val="-65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0CDCC9-33BC-485C-9A65-81C9114C5754}">
      <dsp:nvSpPr>
        <dsp:cNvPr id="0" name=""/>
        <dsp:cNvSpPr/>
      </dsp:nvSpPr>
      <dsp:spPr>
        <a:xfrm>
          <a:off x="0" y="1866326"/>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Challenges</a:t>
          </a:r>
          <a:endParaRPr lang="en-GB" sz="1700" kern="1200"/>
        </a:p>
      </dsp:txBody>
      <dsp:txXfrm>
        <a:off x="0" y="1866326"/>
        <a:ext cx="8001000" cy="372464"/>
      </dsp:txXfrm>
    </dsp:sp>
    <dsp:sp modelId="{7E0747F5-D858-48EC-BE82-1B9179C9ADDA}">
      <dsp:nvSpPr>
        <dsp:cNvPr id="0" name=""/>
        <dsp:cNvSpPr/>
      </dsp:nvSpPr>
      <dsp:spPr>
        <a:xfrm>
          <a:off x="0" y="2238790"/>
          <a:ext cx="8001000" cy="0"/>
        </a:xfrm>
        <a:prstGeom prst="line">
          <a:avLst/>
        </a:prstGeom>
        <a:solidFill>
          <a:schemeClr val="accent3">
            <a:hueOff val="3214361"/>
            <a:satOff val="-4823"/>
            <a:lumOff val="-784"/>
            <a:alphaOff val="0"/>
          </a:schemeClr>
        </a:solidFill>
        <a:ln w="25400" cap="flat" cmpd="sng" algn="ctr">
          <a:solidFill>
            <a:schemeClr val="accent3">
              <a:hueOff val="3214361"/>
              <a:satOff val="-482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2C86A0-EBB3-44A0-859D-71E30555D7B6}">
      <dsp:nvSpPr>
        <dsp:cNvPr id="0" name=""/>
        <dsp:cNvSpPr/>
      </dsp:nvSpPr>
      <dsp:spPr>
        <a:xfrm>
          <a:off x="0" y="2238790"/>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Future Focus and Investments</a:t>
          </a:r>
          <a:endParaRPr lang="en-GB" sz="1700" kern="1200"/>
        </a:p>
      </dsp:txBody>
      <dsp:txXfrm>
        <a:off x="0" y="2238790"/>
        <a:ext cx="8001000" cy="372464"/>
      </dsp:txXfrm>
    </dsp:sp>
    <dsp:sp modelId="{147E4B9B-2E43-4C64-A4CC-77B06C38DF23}">
      <dsp:nvSpPr>
        <dsp:cNvPr id="0" name=""/>
        <dsp:cNvSpPr/>
      </dsp:nvSpPr>
      <dsp:spPr>
        <a:xfrm>
          <a:off x="0" y="2611254"/>
          <a:ext cx="8001000" cy="0"/>
        </a:xfrm>
        <a:prstGeom prst="line">
          <a:avLst/>
        </a:prstGeom>
        <a:solidFill>
          <a:schemeClr val="accent3">
            <a:hueOff val="3750088"/>
            <a:satOff val="-5627"/>
            <a:lumOff val="-915"/>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5187CA-110C-4BC9-9505-543E34A8D332}">
      <dsp:nvSpPr>
        <dsp:cNvPr id="0" name=""/>
        <dsp:cNvSpPr/>
      </dsp:nvSpPr>
      <dsp:spPr>
        <a:xfrm>
          <a:off x="0" y="2611254"/>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References</a:t>
          </a:r>
          <a:endParaRPr lang="en-GB" sz="1700" kern="1200"/>
        </a:p>
      </dsp:txBody>
      <dsp:txXfrm>
        <a:off x="0" y="2611254"/>
        <a:ext cx="8001000" cy="372464"/>
      </dsp:txXfrm>
    </dsp:sp>
    <dsp:sp modelId="{7FF2A52A-65EE-4C61-B3DD-775C44D4E673}">
      <dsp:nvSpPr>
        <dsp:cNvPr id="0" name=""/>
        <dsp:cNvSpPr/>
      </dsp:nvSpPr>
      <dsp:spPr>
        <a:xfrm>
          <a:off x="0" y="2983718"/>
          <a:ext cx="8001000" cy="0"/>
        </a:xfrm>
        <a:prstGeom prst="line">
          <a:avLst/>
        </a:prstGeom>
        <a:solidFill>
          <a:schemeClr val="accent3">
            <a:hueOff val="4285815"/>
            <a:satOff val="-6430"/>
            <a:lumOff val="-1046"/>
            <a:alphaOff val="0"/>
          </a:schemeClr>
        </a:solidFill>
        <a:ln w="25400" cap="flat" cmpd="sng" algn="ctr">
          <a:solidFill>
            <a:schemeClr val="accent3">
              <a:hueOff val="4285815"/>
              <a:satOff val="-6430"/>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09A8A0-A31C-4BAA-9932-C78B548F12A9}">
      <dsp:nvSpPr>
        <dsp:cNvPr id="0" name=""/>
        <dsp:cNvSpPr/>
      </dsp:nvSpPr>
      <dsp:spPr>
        <a:xfrm>
          <a:off x="0" y="2983718"/>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1" kern="1200"/>
            <a:t>Topic 2 – Recruitment &amp; Selection</a:t>
          </a:r>
          <a:endParaRPr lang="en-GB" sz="1700" kern="1200"/>
        </a:p>
      </dsp:txBody>
      <dsp:txXfrm>
        <a:off x="0" y="2983718"/>
        <a:ext cx="8001000" cy="372464"/>
      </dsp:txXfrm>
    </dsp:sp>
    <dsp:sp modelId="{B2A7DC9A-8276-4BAD-B109-305C740C4316}">
      <dsp:nvSpPr>
        <dsp:cNvPr id="0" name=""/>
        <dsp:cNvSpPr/>
      </dsp:nvSpPr>
      <dsp:spPr>
        <a:xfrm>
          <a:off x="0" y="3356183"/>
          <a:ext cx="8001000" cy="0"/>
        </a:xfrm>
        <a:prstGeom prst="line">
          <a:avLst/>
        </a:prstGeom>
        <a:solidFill>
          <a:schemeClr val="accent3">
            <a:hueOff val="4821541"/>
            <a:satOff val="-7234"/>
            <a:lumOff val="-1176"/>
            <a:alphaOff val="0"/>
          </a:schemeClr>
        </a:solidFill>
        <a:ln w="25400" cap="flat" cmpd="sng" algn="ctr">
          <a:solidFill>
            <a:schemeClr val="accent3">
              <a:hueOff val="4821541"/>
              <a:satOff val="-7234"/>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3B781B-21CD-48DB-83DF-2C73363C2F18}">
      <dsp:nvSpPr>
        <dsp:cNvPr id="0" name=""/>
        <dsp:cNvSpPr/>
      </dsp:nvSpPr>
      <dsp:spPr>
        <a:xfrm>
          <a:off x="0" y="3356183"/>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Overview of Tesco’s Recruitment Approach</a:t>
          </a:r>
          <a:endParaRPr lang="en-GB" sz="1700" kern="1200"/>
        </a:p>
      </dsp:txBody>
      <dsp:txXfrm>
        <a:off x="0" y="3356183"/>
        <a:ext cx="8001000" cy="372464"/>
      </dsp:txXfrm>
    </dsp:sp>
    <dsp:sp modelId="{7A8FCD24-5B6F-46CE-8E8C-B9929FAD6823}">
      <dsp:nvSpPr>
        <dsp:cNvPr id="0" name=""/>
        <dsp:cNvSpPr/>
      </dsp:nvSpPr>
      <dsp:spPr>
        <a:xfrm>
          <a:off x="0" y="3728647"/>
          <a:ext cx="8001000" cy="0"/>
        </a:xfrm>
        <a:prstGeom prst="line">
          <a:avLst/>
        </a:prstGeom>
        <a:solidFill>
          <a:schemeClr val="accent3">
            <a:hueOff val="5357268"/>
            <a:satOff val="-8038"/>
            <a:lumOff val="-1307"/>
            <a:alphaOff val="0"/>
          </a:schemeClr>
        </a:solidFill>
        <a:ln w="25400" cap="flat" cmpd="sng" algn="ctr">
          <a:solidFill>
            <a:schemeClr val="accent3">
              <a:hueOff val="5357268"/>
              <a:satOff val="-8038"/>
              <a:lumOff val="-130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A4F59E-2418-4CDC-A1BE-E4B2250B90D3}">
      <dsp:nvSpPr>
        <dsp:cNvPr id="0" name=""/>
        <dsp:cNvSpPr/>
      </dsp:nvSpPr>
      <dsp:spPr>
        <a:xfrm>
          <a:off x="0" y="3728647"/>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Recruitment Process</a:t>
          </a:r>
          <a:endParaRPr lang="en-GB" sz="1700" kern="1200"/>
        </a:p>
      </dsp:txBody>
      <dsp:txXfrm>
        <a:off x="0" y="3728647"/>
        <a:ext cx="8001000" cy="372464"/>
      </dsp:txXfrm>
    </dsp:sp>
    <dsp:sp modelId="{DB9D7726-71E3-47F9-AE30-414C67729452}">
      <dsp:nvSpPr>
        <dsp:cNvPr id="0" name=""/>
        <dsp:cNvSpPr/>
      </dsp:nvSpPr>
      <dsp:spPr>
        <a:xfrm>
          <a:off x="0" y="4101111"/>
          <a:ext cx="8001000" cy="0"/>
        </a:xfrm>
        <a:prstGeom prst="line">
          <a:avLst/>
        </a:prstGeom>
        <a:solidFill>
          <a:schemeClr val="accent3">
            <a:hueOff val="5892995"/>
            <a:satOff val="-8842"/>
            <a:lumOff val="-1438"/>
            <a:alphaOff val="0"/>
          </a:schemeClr>
        </a:solidFill>
        <a:ln w="25400" cap="flat" cmpd="sng" algn="ctr">
          <a:solidFill>
            <a:schemeClr val="accent3">
              <a:hueOff val="5892995"/>
              <a:satOff val="-8842"/>
              <a:lumOff val="-14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D669C6-3580-427D-BAB2-BF3C34E75175}">
      <dsp:nvSpPr>
        <dsp:cNvPr id="0" name=""/>
        <dsp:cNvSpPr/>
      </dsp:nvSpPr>
      <dsp:spPr>
        <a:xfrm>
          <a:off x="0" y="4101111"/>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Selection Process and Line Manager Roles</a:t>
          </a:r>
          <a:endParaRPr lang="en-GB" sz="1700" kern="1200"/>
        </a:p>
      </dsp:txBody>
      <dsp:txXfrm>
        <a:off x="0" y="4101111"/>
        <a:ext cx="8001000" cy="372464"/>
      </dsp:txXfrm>
    </dsp:sp>
    <dsp:sp modelId="{7B3D5375-32EE-458A-8FB2-5C2351E80C6D}">
      <dsp:nvSpPr>
        <dsp:cNvPr id="0" name=""/>
        <dsp:cNvSpPr/>
      </dsp:nvSpPr>
      <dsp:spPr>
        <a:xfrm>
          <a:off x="0" y="4473575"/>
          <a:ext cx="8001000" cy="0"/>
        </a:xfrm>
        <a:prstGeom prst="line">
          <a:avLst/>
        </a:prstGeom>
        <a:solidFill>
          <a:schemeClr val="accent3">
            <a:hueOff val="6428722"/>
            <a:satOff val="-9646"/>
            <a:lumOff val="-1569"/>
            <a:alphaOff val="0"/>
          </a:schemeClr>
        </a:solidFill>
        <a:ln w="25400" cap="flat" cmpd="sng" algn="ctr">
          <a:solidFill>
            <a:schemeClr val="accent3">
              <a:hueOff val="6428722"/>
              <a:satOff val="-964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3AF69B-286B-4C53-8A0A-241D779AF8D9}">
      <dsp:nvSpPr>
        <dsp:cNvPr id="0" name=""/>
        <dsp:cNvSpPr/>
      </dsp:nvSpPr>
      <dsp:spPr>
        <a:xfrm>
          <a:off x="0" y="4473575"/>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HR Issues</a:t>
          </a:r>
          <a:endParaRPr lang="en-GB" sz="1700" kern="1200"/>
        </a:p>
      </dsp:txBody>
      <dsp:txXfrm>
        <a:off x="0" y="4473575"/>
        <a:ext cx="8001000" cy="372464"/>
      </dsp:txXfrm>
    </dsp:sp>
    <dsp:sp modelId="{3298DA3A-C4E3-4AD1-946C-8AA604F463F5}">
      <dsp:nvSpPr>
        <dsp:cNvPr id="0" name=""/>
        <dsp:cNvSpPr/>
      </dsp:nvSpPr>
      <dsp:spPr>
        <a:xfrm>
          <a:off x="0" y="4846039"/>
          <a:ext cx="8001000" cy="0"/>
        </a:xfrm>
        <a:prstGeom prst="line">
          <a:avLst/>
        </a:prstGeom>
        <a:solidFill>
          <a:schemeClr val="accent3">
            <a:hueOff val="6964449"/>
            <a:satOff val="-10450"/>
            <a:lumOff val="-1699"/>
            <a:alphaOff val="0"/>
          </a:schemeClr>
        </a:solidFill>
        <a:ln w="25400" cap="flat" cmpd="sng" algn="ctr">
          <a:solidFill>
            <a:schemeClr val="accent3">
              <a:hueOff val="6964449"/>
              <a:satOff val="-10450"/>
              <a:lumOff val="-16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027677-9281-464E-A86A-A9981A8371B5}">
      <dsp:nvSpPr>
        <dsp:cNvPr id="0" name=""/>
        <dsp:cNvSpPr/>
      </dsp:nvSpPr>
      <dsp:spPr>
        <a:xfrm>
          <a:off x="0" y="4846039"/>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Strategic Recommendations</a:t>
          </a:r>
          <a:endParaRPr lang="en-GB" sz="1700" kern="1200"/>
        </a:p>
      </dsp:txBody>
      <dsp:txXfrm>
        <a:off x="0" y="4846039"/>
        <a:ext cx="8001000" cy="372464"/>
      </dsp:txXfrm>
    </dsp:sp>
    <dsp:sp modelId="{723036A3-440F-4E15-AB2B-358C46206633}">
      <dsp:nvSpPr>
        <dsp:cNvPr id="0" name=""/>
        <dsp:cNvSpPr/>
      </dsp:nvSpPr>
      <dsp:spPr>
        <a:xfrm>
          <a:off x="0" y="5218504"/>
          <a:ext cx="8001000" cy="0"/>
        </a:xfrm>
        <a:prstGeom prst="line">
          <a:avLst/>
        </a:prstGeom>
        <a:solidFill>
          <a:schemeClr val="accent3">
            <a:hueOff val="7500176"/>
            <a:satOff val="-11253"/>
            <a:lumOff val="-183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30C10B-D891-43C2-AEE4-480635384B6A}">
      <dsp:nvSpPr>
        <dsp:cNvPr id="0" name=""/>
        <dsp:cNvSpPr/>
      </dsp:nvSpPr>
      <dsp:spPr>
        <a:xfrm>
          <a:off x="0" y="5218504"/>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References</a:t>
          </a:r>
          <a:endParaRPr lang="en-GB" sz="1700" kern="1200"/>
        </a:p>
      </dsp:txBody>
      <dsp:txXfrm>
        <a:off x="0" y="5218504"/>
        <a:ext cx="8001000" cy="372464"/>
      </dsp:txXfrm>
    </dsp:sp>
    <dsp:sp modelId="{3F3079F2-54C8-428A-9446-31D477FD0ADA}">
      <dsp:nvSpPr>
        <dsp:cNvPr id="0" name=""/>
        <dsp:cNvSpPr/>
      </dsp:nvSpPr>
      <dsp:spPr>
        <a:xfrm>
          <a:off x="0" y="5590968"/>
          <a:ext cx="8001000" cy="0"/>
        </a:xfrm>
        <a:prstGeom prst="line">
          <a:avLst/>
        </a:prstGeom>
        <a:solidFill>
          <a:schemeClr val="accent3">
            <a:hueOff val="8035903"/>
            <a:satOff val="-12057"/>
            <a:lumOff val="-1961"/>
            <a:alphaOff val="0"/>
          </a:schemeClr>
        </a:solidFill>
        <a:ln w="25400" cap="flat" cmpd="sng" algn="ctr">
          <a:solidFill>
            <a:schemeClr val="accent3">
              <a:hueOff val="8035903"/>
              <a:satOff val="-12057"/>
              <a:lumOff val="-19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19B8C0-A95E-4E24-87C8-C4108C200650}">
      <dsp:nvSpPr>
        <dsp:cNvPr id="0" name=""/>
        <dsp:cNvSpPr/>
      </dsp:nvSpPr>
      <dsp:spPr>
        <a:xfrm>
          <a:off x="0" y="5590968"/>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1" kern="1200"/>
            <a:t>Topic 3 – Training &amp; Development</a:t>
          </a:r>
          <a:endParaRPr lang="en-GB" sz="1700" kern="1200"/>
        </a:p>
      </dsp:txBody>
      <dsp:txXfrm>
        <a:off x="0" y="5590968"/>
        <a:ext cx="8001000" cy="372464"/>
      </dsp:txXfrm>
    </dsp:sp>
    <dsp:sp modelId="{25816FEA-77F1-4DAC-9B24-9A5BB29C6B7B}">
      <dsp:nvSpPr>
        <dsp:cNvPr id="0" name=""/>
        <dsp:cNvSpPr/>
      </dsp:nvSpPr>
      <dsp:spPr>
        <a:xfrm>
          <a:off x="0" y="5963432"/>
          <a:ext cx="8001000" cy="0"/>
        </a:xfrm>
        <a:prstGeom prst="line">
          <a:avLst/>
        </a:prstGeom>
        <a:solidFill>
          <a:schemeClr val="accent3">
            <a:hueOff val="8571629"/>
            <a:satOff val="-12861"/>
            <a:lumOff val="-2091"/>
            <a:alphaOff val="0"/>
          </a:schemeClr>
        </a:solidFill>
        <a:ln w="25400" cap="flat" cmpd="sng" algn="ctr">
          <a:solidFill>
            <a:schemeClr val="accent3">
              <a:hueOff val="8571629"/>
              <a:satOff val="-12861"/>
              <a:lumOff val="-209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CE0F99-464D-4CD1-88E2-28CE6C115D55}">
      <dsp:nvSpPr>
        <dsp:cNvPr id="0" name=""/>
        <dsp:cNvSpPr/>
      </dsp:nvSpPr>
      <dsp:spPr>
        <a:xfrm>
          <a:off x="0" y="5963432"/>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Overview of Training &amp; Development</a:t>
          </a:r>
          <a:endParaRPr lang="en-GB" sz="1700" kern="1200"/>
        </a:p>
      </dsp:txBody>
      <dsp:txXfrm>
        <a:off x="0" y="5963432"/>
        <a:ext cx="8001000" cy="372464"/>
      </dsp:txXfrm>
    </dsp:sp>
    <dsp:sp modelId="{2BF7ED47-B87E-4319-B748-8C10905FBAB3}">
      <dsp:nvSpPr>
        <dsp:cNvPr id="0" name=""/>
        <dsp:cNvSpPr/>
      </dsp:nvSpPr>
      <dsp:spPr>
        <a:xfrm>
          <a:off x="0" y="6335896"/>
          <a:ext cx="8001000" cy="0"/>
        </a:xfrm>
        <a:prstGeom prst="line">
          <a:avLst/>
        </a:prstGeom>
        <a:solidFill>
          <a:schemeClr val="accent3">
            <a:hueOff val="9107357"/>
            <a:satOff val="-13665"/>
            <a:lumOff val="-2222"/>
            <a:alphaOff val="0"/>
          </a:schemeClr>
        </a:solidFill>
        <a:ln w="25400" cap="flat" cmpd="sng" algn="ctr">
          <a:solidFill>
            <a:schemeClr val="accent3">
              <a:hueOff val="9107357"/>
              <a:satOff val="-13665"/>
              <a:lumOff val="-22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9A16C8-6056-46B0-A0F6-4D91899F2B2B}">
      <dsp:nvSpPr>
        <dsp:cNvPr id="0" name=""/>
        <dsp:cNvSpPr/>
      </dsp:nvSpPr>
      <dsp:spPr>
        <a:xfrm>
          <a:off x="0" y="6335896"/>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Key Programs</a:t>
          </a:r>
          <a:endParaRPr lang="en-GB" sz="1700" kern="1200"/>
        </a:p>
      </dsp:txBody>
      <dsp:txXfrm>
        <a:off x="0" y="6335896"/>
        <a:ext cx="8001000" cy="372464"/>
      </dsp:txXfrm>
    </dsp:sp>
    <dsp:sp modelId="{AEC7DD99-BC87-4EBF-B626-7BFFF8CC2F99}">
      <dsp:nvSpPr>
        <dsp:cNvPr id="0" name=""/>
        <dsp:cNvSpPr/>
      </dsp:nvSpPr>
      <dsp:spPr>
        <a:xfrm>
          <a:off x="0" y="6708361"/>
          <a:ext cx="8001000" cy="0"/>
        </a:xfrm>
        <a:prstGeom prst="line">
          <a:avLst/>
        </a:prstGeom>
        <a:solidFill>
          <a:schemeClr val="accent3">
            <a:hueOff val="9643083"/>
            <a:satOff val="-14469"/>
            <a:lumOff val="-2353"/>
            <a:alphaOff val="0"/>
          </a:schemeClr>
        </a:solidFill>
        <a:ln w="25400" cap="flat" cmpd="sng" algn="ctr">
          <a:solidFill>
            <a:schemeClr val="accent3">
              <a:hueOff val="9643083"/>
              <a:satOff val="-14469"/>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0739D-CF84-4066-A7C4-C749BDB620B7}">
      <dsp:nvSpPr>
        <dsp:cNvPr id="0" name=""/>
        <dsp:cNvSpPr/>
      </dsp:nvSpPr>
      <dsp:spPr>
        <a:xfrm>
          <a:off x="0" y="6708361"/>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Evaluation and Impact of Training Programs</a:t>
          </a:r>
          <a:endParaRPr lang="en-GB" sz="1700" kern="1200"/>
        </a:p>
      </dsp:txBody>
      <dsp:txXfrm>
        <a:off x="0" y="6708361"/>
        <a:ext cx="8001000" cy="372464"/>
      </dsp:txXfrm>
    </dsp:sp>
    <dsp:sp modelId="{DFC31A4A-B69B-454D-9239-BE2AE420B12F}">
      <dsp:nvSpPr>
        <dsp:cNvPr id="0" name=""/>
        <dsp:cNvSpPr/>
      </dsp:nvSpPr>
      <dsp:spPr>
        <a:xfrm>
          <a:off x="0" y="7080825"/>
          <a:ext cx="8001000" cy="0"/>
        </a:xfrm>
        <a:prstGeom prst="line">
          <a:avLst/>
        </a:prstGeom>
        <a:solidFill>
          <a:schemeClr val="accent3">
            <a:hueOff val="10178810"/>
            <a:satOff val="-15272"/>
            <a:lumOff val="-2484"/>
            <a:alphaOff val="0"/>
          </a:schemeClr>
        </a:solidFill>
        <a:ln w="25400" cap="flat" cmpd="sng" algn="ctr">
          <a:solidFill>
            <a:schemeClr val="accent3">
              <a:hueOff val="10178810"/>
              <a:satOff val="-15272"/>
              <a:lumOff val="-24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B96D2F-F465-4E4F-9867-218F49D537C2}">
      <dsp:nvSpPr>
        <dsp:cNvPr id="0" name=""/>
        <dsp:cNvSpPr/>
      </dsp:nvSpPr>
      <dsp:spPr>
        <a:xfrm>
          <a:off x="0" y="7080825"/>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Challenges</a:t>
          </a:r>
          <a:endParaRPr lang="en-GB" sz="1700" kern="1200"/>
        </a:p>
      </dsp:txBody>
      <dsp:txXfrm>
        <a:off x="0" y="7080825"/>
        <a:ext cx="8001000" cy="372464"/>
      </dsp:txXfrm>
    </dsp:sp>
    <dsp:sp modelId="{DB67FB4E-CDA5-4220-A80B-F895913924B2}">
      <dsp:nvSpPr>
        <dsp:cNvPr id="0" name=""/>
        <dsp:cNvSpPr/>
      </dsp:nvSpPr>
      <dsp:spPr>
        <a:xfrm>
          <a:off x="0" y="7453289"/>
          <a:ext cx="8001000" cy="0"/>
        </a:xfrm>
        <a:prstGeom prst="line">
          <a:avLst/>
        </a:prstGeom>
        <a:solidFill>
          <a:schemeClr val="accent3">
            <a:hueOff val="10714536"/>
            <a:satOff val="-16076"/>
            <a:lumOff val="-2614"/>
            <a:alphaOff val="0"/>
          </a:schemeClr>
        </a:solidFill>
        <a:ln w="25400" cap="flat" cmpd="sng" algn="ctr">
          <a:solidFill>
            <a:schemeClr val="accent3">
              <a:hueOff val="10714536"/>
              <a:satOff val="-16076"/>
              <a:lumOff val="-26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E54872-32CB-4F60-9C97-98940C6038DF}">
      <dsp:nvSpPr>
        <dsp:cNvPr id="0" name=""/>
        <dsp:cNvSpPr/>
      </dsp:nvSpPr>
      <dsp:spPr>
        <a:xfrm>
          <a:off x="0" y="7453289"/>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Recommendations</a:t>
          </a:r>
          <a:endParaRPr lang="en-GB" sz="1700" kern="1200"/>
        </a:p>
      </dsp:txBody>
      <dsp:txXfrm>
        <a:off x="0" y="7453289"/>
        <a:ext cx="8001000" cy="372464"/>
      </dsp:txXfrm>
    </dsp:sp>
    <dsp:sp modelId="{36EE2770-6E25-43DC-AF74-9A16BF497D6C}">
      <dsp:nvSpPr>
        <dsp:cNvPr id="0" name=""/>
        <dsp:cNvSpPr/>
      </dsp:nvSpPr>
      <dsp:spPr>
        <a:xfrm>
          <a:off x="0" y="7825753"/>
          <a:ext cx="8001000" cy="0"/>
        </a:xfrm>
        <a:prstGeom prst="line">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B876A4-C2E9-4B13-9F95-F77F8CED33F4}">
      <dsp:nvSpPr>
        <dsp:cNvPr id="0" name=""/>
        <dsp:cNvSpPr/>
      </dsp:nvSpPr>
      <dsp:spPr>
        <a:xfrm>
          <a:off x="0" y="7825753"/>
          <a:ext cx="8001000" cy="372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References</a:t>
          </a:r>
          <a:endParaRPr lang="en-GB" sz="1700" kern="1200"/>
        </a:p>
      </dsp:txBody>
      <dsp:txXfrm>
        <a:off x="0" y="7825753"/>
        <a:ext cx="8001000" cy="3724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3776D-318A-420B-8C12-9A5FB605D977}">
      <dsp:nvSpPr>
        <dsp:cNvPr id="0" name=""/>
        <dsp:cNvSpPr/>
      </dsp:nvSpPr>
      <dsp:spPr>
        <a:xfrm>
          <a:off x="0" y="0"/>
          <a:ext cx="7722122"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C7DD8F-BB5F-46DA-B3BC-043C7D39BB24}">
      <dsp:nvSpPr>
        <dsp:cNvPr id="0" name=""/>
        <dsp:cNvSpPr/>
      </dsp:nvSpPr>
      <dsp:spPr>
        <a:xfrm>
          <a:off x="0" y="0"/>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dirty="0"/>
            <a:t>Topic 4 – </a:t>
          </a:r>
          <a:r>
            <a:rPr lang="en-GB" sz="2000" b="1" kern="1200" dirty="0"/>
            <a:t>Reward &amp; Remuneration</a:t>
          </a:r>
        </a:p>
      </dsp:txBody>
      <dsp:txXfrm>
        <a:off x="0" y="0"/>
        <a:ext cx="7722122" cy="452615"/>
      </dsp:txXfrm>
    </dsp:sp>
    <dsp:sp modelId="{03D8E42A-47C1-4D22-BC22-052C326939F8}">
      <dsp:nvSpPr>
        <dsp:cNvPr id="0" name=""/>
        <dsp:cNvSpPr/>
      </dsp:nvSpPr>
      <dsp:spPr>
        <a:xfrm>
          <a:off x="0" y="452615"/>
          <a:ext cx="7722122" cy="0"/>
        </a:xfrm>
        <a:prstGeom prst="line">
          <a:avLst/>
        </a:prstGeom>
        <a:solidFill>
          <a:schemeClr val="accent3">
            <a:hueOff val="750018"/>
            <a:satOff val="-1125"/>
            <a:lumOff val="-183"/>
            <a:alphaOff val="0"/>
          </a:schemeClr>
        </a:solidFill>
        <a:ln w="25400" cap="flat" cmpd="sng" algn="ctr">
          <a:solidFill>
            <a:schemeClr val="accent3">
              <a:hueOff val="750018"/>
              <a:satOff val="-1125"/>
              <a:lumOff val="-1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7C067B-0EB2-41CB-9819-E5C3843F6725}">
      <dsp:nvSpPr>
        <dsp:cNvPr id="0" name=""/>
        <dsp:cNvSpPr/>
      </dsp:nvSpPr>
      <dsp:spPr>
        <a:xfrm>
          <a:off x="0" y="452615"/>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Overview of Performance Management</a:t>
          </a:r>
          <a:endParaRPr lang="en-GB" sz="2000" kern="1200"/>
        </a:p>
      </dsp:txBody>
      <dsp:txXfrm>
        <a:off x="0" y="452615"/>
        <a:ext cx="7722122" cy="452615"/>
      </dsp:txXfrm>
    </dsp:sp>
    <dsp:sp modelId="{6DF6A49B-154F-4E48-8304-27A0207B35E1}">
      <dsp:nvSpPr>
        <dsp:cNvPr id="0" name=""/>
        <dsp:cNvSpPr/>
      </dsp:nvSpPr>
      <dsp:spPr>
        <a:xfrm>
          <a:off x="0" y="905231"/>
          <a:ext cx="7722122" cy="0"/>
        </a:xfrm>
        <a:prstGeom prst="line">
          <a:avLst/>
        </a:prstGeom>
        <a:solidFill>
          <a:schemeClr val="accent3">
            <a:hueOff val="1500035"/>
            <a:satOff val="-2251"/>
            <a:lumOff val="-366"/>
            <a:alphaOff val="0"/>
          </a:schemeClr>
        </a:solidFill>
        <a:ln w="25400" cap="flat" cmpd="sng" algn="ctr">
          <a:solidFill>
            <a:schemeClr val="accent3">
              <a:hueOff val="1500035"/>
              <a:satOff val="-2251"/>
              <a:lumOff val="-36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D9D52D-2FE7-48A8-B6BC-BB1261C6C5C2}">
      <dsp:nvSpPr>
        <dsp:cNvPr id="0" name=""/>
        <dsp:cNvSpPr/>
      </dsp:nvSpPr>
      <dsp:spPr>
        <a:xfrm>
          <a:off x="0" y="905231"/>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Appraisal Process</a:t>
          </a:r>
          <a:endParaRPr lang="en-GB" sz="2000" kern="1200"/>
        </a:p>
      </dsp:txBody>
      <dsp:txXfrm>
        <a:off x="0" y="905231"/>
        <a:ext cx="7722122" cy="452615"/>
      </dsp:txXfrm>
    </dsp:sp>
    <dsp:sp modelId="{30B5F836-A783-4419-9FC6-7097BDDF483B}">
      <dsp:nvSpPr>
        <dsp:cNvPr id="0" name=""/>
        <dsp:cNvSpPr/>
      </dsp:nvSpPr>
      <dsp:spPr>
        <a:xfrm>
          <a:off x="0" y="1357846"/>
          <a:ext cx="7722122" cy="0"/>
        </a:xfrm>
        <a:prstGeom prst="line">
          <a:avLst/>
        </a:prstGeom>
        <a:solidFill>
          <a:schemeClr val="accent3">
            <a:hueOff val="2250053"/>
            <a:satOff val="-3376"/>
            <a:lumOff val="-549"/>
            <a:alphaOff val="0"/>
          </a:schemeClr>
        </a:solidFill>
        <a:ln w="25400" cap="flat" cmpd="sng" algn="ctr">
          <a:solidFill>
            <a:schemeClr val="accent3">
              <a:hueOff val="2250053"/>
              <a:satOff val="-3376"/>
              <a:lumOff val="-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D332AD-57AC-4F9B-B771-43EB6CE64FA1}">
      <dsp:nvSpPr>
        <dsp:cNvPr id="0" name=""/>
        <dsp:cNvSpPr/>
      </dsp:nvSpPr>
      <dsp:spPr>
        <a:xfrm>
          <a:off x="0" y="1357846"/>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Reward System</a:t>
          </a:r>
          <a:endParaRPr lang="en-GB" sz="2000" kern="1200"/>
        </a:p>
      </dsp:txBody>
      <dsp:txXfrm>
        <a:off x="0" y="1357846"/>
        <a:ext cx="7722122" cy="452615"/>
      </dsp:txXfrm>
    </dsp:sp>
    <dsp:sp modelId="{7661C53B-29F8-4D1D-B615-3C98FC3813B6}">
      <dsp:nvSpPr>
        <dsp:cNvPr id="0" name=""/>
        <dsp:cNvSpPr/>
      </dsp:nvSpPr>
      <dsp:spPr>
        <a:xfrm>
          <a:off x="0" y="1810462"/>
          <a:ext cx="7722122" cy="0"/>
        </a:xfrm>
        <a:prstGeom prst="line">
          <a:avLst/>
        </a:prstGeom>
        <a:solidFill>
          <a:schemeClr val="accent3">
            <a:hueOff val="3000070"/>
            <a:satOff val="-4501"/>
            <a:lumOff val="-732"/>
            <a:alphaOff val="0"/>
          </a:schemeClr>
        </a:solidFill>
        <a:ln w="25400" cap="flat" cmpd="sng" algn="ctr">
          <a:solidFill>
            <a:schemeClr val="accent3">
              <a:hueOff val="3000070"/>
              <a:satOff val="-4501"/>
              <a:lumOff val="-7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E9B676-6A9B-43E4-8D71-8AC92AF1E190}">
      <dsp:nvSpPr>
        <dsp:cNvPr id="0" name=""/>
        <dsp:cNvSpPr/>
      </dsp:nvSpPr>
      <dsp:spPr>
        <a:xfrm>
          <a:off x="0" y="1810462"/>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Theoretical Link</a:t>
          </a:r>
          <a:endParaRPr lang="en-GB" sz="2000" kern="1200"/>
        </a:p>
      </dsp:txBody>
      <dsp:txXfrm>
        <a:off x="0" y="1810462"/>
        <a:ext cx="7722122" cy="452615"/>
      </dsp:txXfrm>
    </dsp:sp>
    <dsp:sp modelId="{42944117-B007-4EDE-8FB0-A0ABC157A59C}">
      <dsp:nvSpPr>
        <dsp:cNvPr id="0" name=""/>
        <dsp:cNvSpPr/>
      </dsp:nvSpPr>
      <dsp:spPr>
        <a:xfrm>
          <a:off x="0" y="2263077"/>
          <a:ext cx="7722122" cy="0"/>
        </a:xfrm>
        <a:prstGeom prst="line">
          <a:avLst/>
        </a:prstGeom>
        <a:solidFill>
          <a:schemeClr val="accent3">
            <a:hueOff val="3750088"/>
            <a:satOff val="-5627"/>
            <a:lumOff val="-915"/>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BB2380-9866-491A-8434-F40EF60C1A83}">
      <dsp:nvSpPr>
        <dsp:cNvPr id="0" name=""/>
        <dsp:cNvSpPr/>
      </dsp:nvSpPr>
      <dsp:spPr>
        <a:xfrm>
          <a:off x="0" y="2263077"/>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Recommendations</a:t>
          </a:r>
          <a:endParaRPr lang="en-GB" sz="2000" kern="1200"/>
        </a:p>
      </dsp:txBody>
      <dsp:txXfrm>
        <a:off x="0" y="2263077"/>
        <a:ext cx="7722122" cy="452615"/>
      </dsp:txXfrm>
    </dsp:sp>
    <dsp:sp modelId="{99BAC830-24D0-4E9C-BBEF-76E3F071F4A1}">
      <dsp:nvSpPr>
        <dsp:cNvPr id="0" name=""/>
        <dsp:cNvSpPr/>
      </dsp:nvSpPr>
      <dsp:spPr>
        <a:xfrm>
          <a:off x="0" y="2715693"/>
          <a:ext cx="7722122" cy="0"/>
        </a:xfrm>
        <a:prstGeom prst="line">
          <a:avLst/>
        </a:prstGeom>
        <a:solidFill>
          <a:schemeClr val="accent3">
            <a:hueOff val="4500106"/>
            <a:satOff val="-6752"/>
            <a:lumOff val="-1098"/>
            <a:alphaOff val="0"/>
          </a:schemeClr>
        </a:solidFill>
        <a:ln w="25400" cap="flat" cmpd="sng" algn="ctr">
          <a:solidFill>
            <a:schemeClr val="accent3">
              <a:hueOff val="4500106"/>
              <a:satOff val="-6752"/>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EE81E1-74EB-47B1-B9D9-AFDDC40C0D03}">
      <dsp:nvSpPr>
        <dsp:cNvPr id="0" name=""/>
        <dsp:cNvSpPr/>
      </dsp:nvSpPr>
      <dsp:spPr>
        <a:xfrm>
          <a:off x="0" y="2715693"/>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References</a:t>
          </a:r>
          <a:endParaRPr lang="en-GB" sz="2000" kern="1200"/>
        </a:p>
      </dsp:txBody>
      <dsp:txXfrm>
        <a:off x="0" y="2715693"/>
        <a:ext cx="7722122" cy="452615"/>
      </dsp:txXfrm>
    </dsp:sp>
    <dsp:sp modelId="{4E2D726A-7918-4CCD-8E96-33514A67244B}">
      <dsp:nvSpPr>
        <dsp:cNvPr id="0" name=""/>
        <dsp:cNvSpPr/>
      </dsp:nvSpPr>
      <dsp:spPr>
        <a:xfrm>
          <a:off x="0" y="3168308"/>
          <a:ext cx="7722122" cy="0"/>
        </a:xfrm>
        <a:prstGeom prst="line">
          <a:avLst/>
        </a:prstGeom>
        <a:solidFill>
          <a:schemeClr val="accent3">
            <a:hueOff val="5250123"/>
            <a:satOff val="-7877"/>
            <a:lumOff val="-1281"/>
            <a:alphaOff val="0"/>
          </a:schemeClr>
        </a:solidFill>
        <a:ln w="25400" cap="flat" cmpd="sng" algn="ctr">
          <a:solidFill>
            <a:schemeClr val="accent3">
              <a:hueOff val="5250123"/>
              <a:satOff val="-7877"/>
              <a:lumOff val="-12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75C2F4-2EFD-473C-85F0-B8AFDDAACCC0}">
      <dsp:nvSpPr>
        <dsp:cNvPr id="0" name=""/>
        <dsp:cNvSpPr/>
      </dsp:nvSpPr>
      <dsp:spPr>
        <a:xfrm>
          <a:off x="0" y="3168308"/>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a:t>Topic 5 – Diversity, Equity &amp; Inclusion</a:t>
          </a:r>
          <a:endParaRPr lang="en-GB" sz="2000" kern="1200"/>
        </a:p>
      </dsp:txBody>
      <dsp:txXfrm>
        <a:off x="0" y="3168308"/>
        <a:ext cx="7722122" cy="452615"/>
      </dsp:txXfrm>
    </dsp:sp>
    <dsp:sp modelId="{CB31356D-A9F5-472B-9639-CA37BCD4A731}">
      <dsp:nvSpPr>
        <dsp:cNvPr id="0" name=""/>
        <dsp:cNvSpPr/>
      </dsp:nvSpPr>
      <dsp:spPr>
        <a:xfrm>
          <a:off x="0" y="3620924"/>
          <a:ext cx="7722122" cy="0"/>
        </a:xfrm>
        <a:prstGeom prst="line">
          <a:avLst/>
        </a:prstGeom>
        <a:solidFill>
          <a:schemeClr val="accent3">
            <a:hueOff val="6000141"/>
            <a:satOff val="-9003"/>
            <a:lumOff val="-1464"/>
            <a:alphaOff val="0"/>
          </a:schemeClr>
        </a:solidFill>
        <a:ln w="25400" cap="flat" cmpd="sng" algn="ctr">
          <a:solidFill>
            <a:schemeClr val="accent3">
              <a:hueOff val="6000141"/>
              <a:satOff val="-9003"/>
              <a:lumOff val="-14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AEB1FA-6ED3-4318-A3F5-BB01AF12407C}">
      <dsp:nvSpPr>
        <dsp:cNvPr id="0" name=""/>
        <dsp:cNvSpPr/>
      </dsp:nvSpPr>
      <dsp:spPr>
        <a:xfrm>
          <a:off x="0" y="3620924"/>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Overview of DEI at Tesco</a:t>
          </a:r>
          <a:endParaRPr lang="en-GB" sz="2000" kern="1200"/>
        </a:p>
      </dsp:txBody>
      <dsp:txXfrm>
        <a:off x="0" y="3620924"/>
        <a:ext cx="7722122" cy="452615"/>
      </dsp:txXfrm>
    </dsp:sp>
    <dsp:sp modelId="{4007F959-F471-4248-A898-0D468299742F}">
      <dsp:nvSpPr>
        <dsp:cNvPr id="0" name=""/>
        <dsp:cNvSpPr/>
      </dsp:nvSpPr>
      <dsp:spPr>
        <a:xfrm>
          <a:off x="0" y="4073540"/>
          <a:ext cx="7722122" cy="0"/>
        </a:xfrm>
        <a:prstGeom prst="line">
          <a:avLst/>
        </a:prstGeom>
        <a:solidFill>
          <a:schemeClr val="accent3">
            <a:hueOff val="6750158"/>
            <a:satOff val="-10128"/>
            <a:lumOff val="-1647"/>
            <a:alphaOff val="0"/>
          </a:schemeClr>
        </a:solidFill>
        <a:ln w="25400" cap="flat" cmpd="sng" algn="ctr">
          <a:solidFill>
            <a:schemeClr val="accent3">
              <a:hueOff val="6750158"/>
              <a:satOff val="-10128"/>
              <a:lumOff val="-16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6CE5C0-4A20-4880-AE79-FF2794D9771D}">
      <dsp:nvSpPr>
        <dsp:cNvPr id="0" name=""/>
        <dsp:cNvSpPr/>
      </dsp:nvSpPr>
      <dsp:spPr>
        <a:xfrm>
          <a:off x="0" y="4073540"/>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Diversity Initiatives</a:t>
          </a:r>
          <a:endParaRPr lang="en-GB" sz="2000" kern="1200"/>
        </a:p>
      </dsp:txBody>
      <dsp:txXfrm>
        <a:off x="0" y="4073540"/>
        <a:ext cx="7722122" cy="452615"/>
      </dsp:txXfrm>
    </dsp:sp>
    <dsp:sp modelId="{F7F9AFBD-9788-4ABF-9F1F-71DEFFFA141F}">
      <dsp:nvSpPr>
        <dsp:cNvPr id="0" name=""/>
        <dsp:cNvSpPr/>
      </dsp:nvSpPr>
      <dsp:spPr>
        <a:xfrm>
          <a:off x="0" y="4526155"/>
          <a:ext cx="7722122" cy="0"/>
        </a:xfrm>
        <a:prstGeom prst="line">
          <a:avLst/>
        </a:prstGeom>
        <a:solidFill>
          <a:schemeClr val="accent3">
            <a:hueOff val="7500176"/>
            <a:satOff val="-11253"/>
            <a:lumOff val="-183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E85BA0-4A45-472A-ACE7-AA03EB907A71}">
      <dsp:nvSpPr>
        <dsp:cNvPr id="0" name=""/>
        <dsp:cNvSpPr/>
      </dsp:nvSpPr>
      <dsp:spPr>
        <a:xfrm>
          <a:off x="0" y="4526155"/>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Equity and Pay Transparency</a:t>
          </a:r>
          <a:endParaRPr lang="en-GB" sz="2000" kern="1200"/>
        </a:p>
      </dsp:txBody>
      <dsp:txXfrm>
        <a:off x="0" y="4526155"/>
        <a:ext cx="7722122" cy="452615"/>
      </dsp:txXfrm>
    </dsp:sp>
    <dsp:sp modelId="{2E66888F-DB9E-4817-8DBC-D07816CDEA7A}">
      <dsp:nvSpPr>
        <dsp:cNvPr id="0" name=""/>
        <dsp:cNvSpPr/>
      </dsp:nvSpPr>
      <dsp:spPr>
        <a:xfrm>
          <a:off x="0" y="4978771"/>
          <a:ext cx="7722122" cy="0"/>
        </a:xfrm>
        <a:prstGeom prst="line">
          <a:avLst/>
        </a:prstGeom>
        <a:solidFill>
          <a:schemeClr val="accent3">
            <a:hueOff val="8250193"/>
            <a:satOff val="-12379"/>
            <a:lumOff val="-2013"/>
            <a:alphaOff val="0"/>
          </a:schemeClr>
        </a:solidFill>
        <a:ln w="25400" cap="flat" cmpd="sng" algn="ctr">
          <a:solidFill>
            <a:schemeClr val="accent3">
              <a:hueOff val="8250193"/>
              <a:satOff val="-12379"/>
              <a:lumOff val="-20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8DD2E4-5F7A-402D-8AB6-75877D2E5F93}">
      <dsp:nvSpPr>
        <dsp:cNvPr id="0" name=""/>
        <dsp:cNvSpPr/>
      </dsp:nvSpPr>
      <dsp:spPr>
        <a:xfrm>
          <a:off x="0" y="4978771"/>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Inclusion and Belonging in Practice</a:t>
          </a:r>
          <a:endParaRPr lang="en-GB" sz="2000" kern="1200"/>
        </a:p>
      </dsp:txBody>
      <dsp:txXfrm>
        <a:off x="0" y="4978771"/>
        <a:ext cx="7722122" cy="452615"/>
      </dsp:txXfrm>
    </dsp:sp>
    <dsp:sp modelId="{94D71B7A-90D5-481C-99F9-5C345D4E8378}">
      <dsp:nvSpPr>
        <dsp:cNvPr id="0" name=""/>
        <dsp:cNvSpPr/>
      </dsp:nvSpPr>
      <dsp:spPr>
        <a:xfrm>
          <a:off x="0" y="5431386"/>
          <a:ext cx="7722122" cy="0"/>
        </a:xfrm>
        <a:prstGeom prst="line">
          <a:avLst/>
        </a:prstGeom>
        <a:solidFill>
          <a:schemeClr val="accent3">
            <a:hueOff val="9000211"/>
            <a:satOff val="-13504"/>
            <a:lumOff val="-2196"/>
            <a:alphaOff val="0"/>
          </a:schemeClr>
        </a:solidFill>
        <a:ln w="25400" cap="flat" cmpd="sng" algn="ctr">
          <a:solidFill>
            <a:schemeClr val="accent3">
              <a:hueOff val="9000211"/>
              <a:satOff val="-13504"/>
              <a:lumOff val="-2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B61096-873A-4953-A1AF-22562566A4CA}">
      <dsp:nvSpPr>
        <dsp:cNvPr id="0" name=""/>
        <dsp:cNvSpPr/>
      </dsp:nvSpPr>
      <dsp:spPr>
        <a:xfrm>
          <a:off x="0" y="5431386"/>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Future Priorities and Impact</a:t>
          </a:r>
          <a:endParaRPr lang="en-GB" sz="2000" kern="1200"/>
        </a:p>
      </dsp:txBody>
      <dsp:txXfrm>
        <a:off x="0" y="5431386"/>
        <a:ext cx="7722122" cy="452615"/>
      </dsp:txXfrm>
    </dsp:sp>
    <dsp:sp modelId="{1EBD038F-04FD-49DF-AC7C-9653552925F9}">
      <dsp:nvSpPr>
        <dsp:cNvPr id="0" name=""/>
        <dsp:cNvSpPr/>
      </dsp:nvSpPr>
      <dsp:spPr>
        <a:xfrm>
          <a:off x="0" y="5884002"/>
          <a:ext cx="7722122" cy="0"/>
        </a:xfrm>
        <a:prstGeom prst="line">
          <a:avLst/>
        </a:prstGeom>
        <a:solidFill>
          <a:schemeClr val="accent3">
            <a:hueOff val="9750229"/>
            <a:satOff val="-14629"/>
            <a:lumOff val="-2379"/>
            <a:alphaOff val="0"/>
          </a:schemeClr>
        </a:solidFill>
        <a:ln w="25400" cap="flat" cmpd="sng" algn="ctr">
          <a:solidFill>
            <a:schemeClr val="accent3">
              <a:hueOff val="9750229"/>
              <a:satOff val="-14629"/>
              <a:lumOff val="-23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5D462E-A5DF-4B47-8EB5-F06E23595B1B}">
      <dsp:nvSpPr>
        <dsp:cNvPr id="0" name=""/>
        <dsp:cNvSpPr/>
      </dsp:nvSpPr>
      <dsp:spPr>
        <a:xfrm>
          <a:off x="0" y="5884002"/>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t>References</a:t>
          </a:r>
          <a:endParaRPr lang="en-GB" sz="2000" kern="1200"/>
        </a:p>
      </dsp:txBody>
      <dsp:txXfrm>
        <a:off x="0" y="5884002"/>
        <a:ext cx="7722122" cy="452615"/>
      </dsp:txXfrm>
    </dsp:sp>
    <dsp:sp modelId="{EA4E5A4F-636C-4AFA-8331-24D20ABAD2A2}">
      <dsp:nvSpPr>
        <dsp:cNvPr id="0" name=""/>
        <dsp:cNvSpPr/>
      </dsp:nvSpPr>
      <dsp:spPr>
        <a:xfrm>
          <a:off x="0" y="6336617"/>
          <a:ext cx="7722122" cy="0"/>
        </a:xfrm>
        <a:prstGeom prst="line">
          <a:avLst/>
        </a:prstGeom>
        <a:solidFill>
          <a:schemeClr val="accent3">
            <a:hueOff val="10500246"/>
            <a:satOff val="-15755"/>
            <a:lumOff val="-2562"/>
            <a:alphaOff val="0"/>
          </a:schemeClr>
        </a:solidFill>
        <a:ln w="25400" cap="flat" cmpd="sng" algn="ctr">
          <a:solidFill>
            <a:schemeClr val="accent3">
              <a:hueOff val="10500246"/>
              <a:satOff val="-15755"/>
              <a:lumOff val="-256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35C14C-0E28-4BEA-90A3-FF8A45213195}">
      <dsp:nvSpPr>
        <dsp:cNvPr id="0" name=""/>
        <dsp:cNvSpPr/>
      </dsp:nvSpPr>
      <dsp:spPr>
        <a:xfrm>
          <a:off x="0" y="6336617"/>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a:t>Conclusion</a:t>
          </a:r>
          <a:endParaRPr lang="en-GB" sz="2000" kern="1200"/>
        </a:p>
      </dsp:txBody>
      <dsp:txXfrm>
        <a:off x="0" y="6336617"/>
        <a:ext cx="7722122" cy="452615"/>
      </dsp:txXfrm>
    </dsp:sp>
    <dsp:sp modelId="{A2140910-ABFD-4692-AD57-EF368558F12D}">
      <dsp:nvSpPr>
        <dsp:cNvPr id="0" name=""/>
        <dsp:cNvSpPr/>
      </dsp:nvSpPr>
      <dsp:spPr>
        <a:xfrm>
          <a:off x="0" y="6789233"/>
          <a:ext cx="7722122" cy="0"/>
        </a:xfrm>
        <a:prstGeom prst="line">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927595-5AEA-4F34-86AF-1046D1B98394}">
      <dsp:nvSpPr>
        <dsp:cNvPr id="0" name=""/>
        <dsp:cNvSpPr/>
      </dsp:nvSpPr>
      <dsp:spPr>
        <a:xfrm>
          <a:off x="0" y="6789233"/>
          <a:ext cx="7722122" cy="45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a:t>References</a:t>
          </a:r>
          <a:endParaRPr lang="en-GB" sz="2000" kern="1200"/>
        </a:p>
      </dsp:txBody>
      <dsp:txXfrm>
        <a:off x="0" y="6789233"/>
        <a:ext cx="7722122" cy="45261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5AF38C-7143-4269-86A9-1C6694731312}"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DDA5B5-890B-4D18-97E0-679041798586}" type="slidenum">
              <a:rPr lang="en-GB" smtClean="0"/>
              <a:t>‹#›</a:t>
            </a:fld>
            <a:endParaRPr lang="en-GB"/>
          </a:p>
        </p:txBody>
      </p:sp>
    </p:spTree>
    <p:extLst>
      <p:ext uri="{BB962C8B-B14F-4D97-AF65-F5344CB8AC3E}">
        <p14:creationId xmlns:p14="http://schemas.microsoft.com/office/powerpoint/2010/main" val="712342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Tesco plc is an international company; it is the largest retailing brand with a workforce of more than 330,000 people spread across more than 10 countries (Tesco Plc, 2023). Its HR management strategy is aimed at matching people, performance and technology to business goals. Five important areas, including Training &amp; Development, Recruitment and Selection, Reward &amp; Remuneration, HR Technology and Digital Transformation and Diversity, Equity and Inclusion, are discussed in this presentation and reveal how Tesco develops a competent, inclusive, and future-ready workforce.</a:t>
            </a:r>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4</a:t>
            </a:fld>
            <a:endParaRPr lang="en-GB"/>
          </a:p>
        </p:txBody>
      </p:sp>
    </p:spTree>
    <p:extLst>
      <p:ext uri="{BB962C8B-B14F-4D97-AF65-F5344CB8AC3E}">
        <p14:creationId xmlns:p14="http://schemas.microsoft.com/office/powerpoint/2010/main" val="3587526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 digitalisation at Tesco streamlines the management of the workforce by automating, analysing, and improving workforce via cloud-based solutions like SAP SuccessFactors and Workday HRIS (Verlinden, 2024). The self-service tools decrease the burden on administrative work, and employees are therefore able to handle schedules, payroll, and leave on their own. Data analytics assists in making informed HR decisions to enhance transparency and responsiveness. Through automation, the efficiency and consistency of operations around the world increase, and through the accessibility of digital features, employee engagement increases. Investing in leading HR technologies, Tesco moves human resource management in line with its innovation-driven retail strategy, making service delivery faster, better talent management, and sustainable organisational agility because it operates in a rapidly changing digital space (CIPD, 2024).</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5</a:t>
            </a:fld>
            <a:endParaRPr lang="en-GB"/>
          </a:p>
        </p:txBody>
      </p:sp>
    </p:spTree>
    <p:extLst>
      <p:ext uri="{BB962C8B-B14F-4D97-AF65-F5344CB8AC3E}">
        <p14:creationId xmlns:p14="http://schemas.microsoft.com/office/powerpoint/2010/main" val="1016682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relies on mobile applications for leave, payment and time scheduling. HR support is 24/7, made by AIs, chatbots (CIPD, 2024). Online learning software will allow delivering training to students around the globe and analysing engagement and turnover through analytics dashboards so that decisions can be made based on the data.</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6</a:t>
            </a:fld>
            <a:endParaRPr lang="en-GB"/>
          </a:p>
        </p:txBody>
      </p:sp>
    </p:spTree>
    <p:extLst>
      <p:ext uri="{BB962C8B-B14F-4D97-AF65-F5344CB8AC3E}">
        <p14:creationId xmlns:p14="http://schemas.microsoft.com/office/powerpoint/2010/main" val="7857355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HR digitalisation at Tesco has resulted in operational returns. There was a 40 per cent reduction in administration as a result of automation (Global Data, 2024). In surveys of employees, 83% state that they like a flexible schedule of work, and 85% believe they are authentic at the workplace (Roy, 2024). Predictive analytics has enhanced accuracy in attrition forecasting by 25% (Link, 2023), and the rate of HR responding to it has increased by 32% (Pereira, 2025). These findings ensure that the use of technology improves efficiency, engagement and quality of decision-making. Integrating data analytics in the HR processes enables Tesco to build an agile environment where human resource is directly aligned to business performance, employee satisfaction and long-term resilience of an organisation in an increasingly digital retail environment.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7</a:t>
            </a:fld>
            <a:endParaRPr lang="en-GB"/>
          </a:p>
        </p:txBody>
      </p:sp>
    </p:spTree>
    <p:extLst>
      <p:ext uri="{BB962C8B-B14F-4D97-AF65-F5344CB8AC3E}">
        <p14:creationId xmlns:p14="http://schemas.microsoft.com/office/powerpoint/2010/main" val="523379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major challenges with the adoption of HR technology. Personal privacy and GDPR accuracy must be involved in severe management (Hammett, 2018). The integration of legacy systems makes complete automation difficult, and the different levels of digital literacy reduce the rate of adoption among employees. Software maintenance and training are very expensive, putting strains on HR budgets. These are obstacles to the smooth adoption of advanced analytics and automation. Tesco should strike a balance between innovation and safety and convenience so that digital transformation will be equally profitable to all employees. The risk reduction with the resulting increase in trust and compliance, as well as compliant provision of efficient HR services among the varied regions of operation, will be achieved by investing in user education and governance frameworks.</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8</a:t>
            </a:fld>
            <a:endParaRPr lang="en-GB"/>
          </a:p>
        </p:txBody>
      </p:sp>
    </p:spTree>
    <p:extLst>
      <p:ext uri="{BB962C8B-B14F-4D97-AF65-F5344CB8AC3E}">
        <p14:creationId xmlns:p14="http://schemas.microsoft.com/office/powerpoint/2010/main" val="3574014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HR digital transformation of Tesco is aimed at scalability and innovation on a long-term basis. With the aim of modernising systems and automating them, the company will invest in HR technology to the tune of 50 million pounds in a period of three years (CIPD, 2024). A Digital Bootcamp to train 10,000 employees by 2026 will enhance the workforce preparedness for AI and analytics tools. Another aspect that has received significant attention is increased cybersecurity to protect the data of employees and customers. By 2027, Tesco will have automated 90% of the repetitive HR functions (Global Data, 2024). They will make the operations more efficient, make data-driven decisions, and make Tesco a leader in HR digitalisation in the global retail sector.</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9</a:t>
            </a:fld>
            <a:endParaRPr lang="en-GB"/>
          </a:p>
        </p:txBody>
      </p:sp>
    </p:spTree>
    <p:extLst>
      <p:ext uri="{BB962C8B-B14F-4D97-AF65-F5344CB8AC3E}">
        <p14:creationId xmlns:p14="http://schemas.microsoft.com/office/powerpoint/2010/main" val="439640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recruitment process at Tesco combines international and local recruitment forms in order to create a wide, qualified, and engaged workforce. The company has been focusing on fairness, inclusivity, and internal mobility as well as aligning its recruitment actions with its overall sustainability and diversity objectives. Graduate recruitment, seasonal, and part-time recruitment avenues increase the number of people who can access employment openings and the talents that indicate future leaders. Tesco is using digital technologies and analytics to find the best candidates and track the success of hiring. This will mean that there will be a continuous supply of skilled labour and allow equal opportunity as well as flexibility in operations across areas, as the organisation itself is dedicated to ethical hiring and data-driven hiring (Macrotrends, 2024).</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11</a:t>
            </a:fld>
            <a:endParaRPr lang="en-GB"/>
          </a:p>
        </p:txBody>
      </p:sp>
    </p:spTree>
    <p:extLst>
      <p:ext uri="{BB962C8B-B14F-4D97-AF65-F5344CB8AC3E}">
        <p14:creationId xmlns:p14="http://schemas.microsoft.com/office/powerpoint/2010/main" val="2526511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Workforce planning commences as the first stage of recruitment to project skills. Advertisements for positions are done through Tesco Careers and LinkedIn (Islam, 2025). AI screening tools are more efficient and minimise bias. The structured interviews will guarantee cultural fit and alignment of values, in line with the teamwork within Tesco.</a:t>
            </a:r>
          </a:p>
          <a:p>
            <a:br>
              <a:rPr lang="en-GB" sz="1200" kern="1200" dirty="0">
                <a:solidFill>
                  <a:schemeClr val="tx1"/>
                </a:solidFill>
                <a:effectLst/>
                <a:latin typeface="+mn-lt"/>
                <a:ea typeface="+mn-ea"/>
                <a:cs typeface="+mn-cs"/>
              </a:rPr>
            </a:br>
            <a:endParaRPr lang="en-GB" dirty="0">
              <a:effectLst/>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12</a:t>
            </a:fld>
            <a:endParaRPr lang="en-GB"/>
          </a:p>
        </p:txBody>
      </p:sp>
    </p:spTree>
    <p:extLst>
      <p:ext uri="{BB962C8B-B14F-4D97-AF65-F5344CB8AC3E}">
        <p14:creationId xmlns:p14="http://schemas.microsoft.com/office/powerpoint/2010/main" val="3403590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Tesco recruitment strategy is a mix of mass hiring and promotion opportunities at Tesco. By 2024, the company employed 26,000 non-permanent </a:t>
            </a:r>
            <a:r>
              <a:rPr lang="en-GB" sz="1200" kern="1200" dirty="0" err="1">
                <a:solidFill>
                  <a:schemeClr val="tx1"/>
                </a:solidFill>
                <a:effectLst/>
                <a:latin typeface="+mn-lt"/>
                <a:ea typeface="+mn-ea"/>
                <a:cs typeface="+mn-cs"/>
              </a:rPr>
              <a:t>UKers</a:t>
            </a:r>
            <a:r>
              <a:rPr lang="en-GB" sz="1200" kern="1200" dirty="0">
                <a:solidFill>
                  <a:schemeClr val="tx1"/>
                </a:solidFill>
                <a:effectLst/>
                <a:latin typeface="+mn-lt"/>
                <a:ea typeface="+mn-ea"/>
                <a:cs typeface="+mn-cs"/>
              </a:rPr>
              <a:t> and advertised more than 11,800 positions - the highest rates in the UK retail businesses (Islam, 2025; Macrotrends, 2024). Career mobility represents one of the evidences of career mobility since approximately 90% of store managers grew out of hourly roles (</a:t>
            </a:r>
            <a:r>
              <a:rPr lang="en-GB" sz="1200" kern="1200" dirty="0" err="1">
                <a:solidFill>
                  <a:schemeClr val="tx1"/>
                </a:solidFill>
                <a:effectLst/>
                <a:latin typeface="+mn-lt"/>
                <a:ea typeface="+mn-ea"/>
                <a:cs typeface="+mn-cs"/>
              </a:rPr>
              <a:t>Trademagazin</a:t>
            </a:r>
            <a:r>
              <a:rPr lang="en-GB" sz="1200" kern="1200" dirty="0">
                <a:solidFill>
                  <a:schemeClr val="tx1"/>
                </a:solidFill>
                <a:effectLst/>
                <a:latin typeface="+mn-lt"/>
                <a:ea typeface="+mn-ea"/>
                <a:cs typeface="+mn-cs"/>
              </a:rPr>
              <a:t>, 2024). Line managers are important because they will shortlist, interview, and align the candidates with the departmental interests (Morris, 2021). They also lead the onboarding process via mentorship to ensure that new employees find their way easily to avoid a long adjustment process, and assimilate the Tesco organisational culture to keep its workforce consistent and engaged as it grows.</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13</a:t>
            </a:fld>
            <a:endParaRPr lang="en-GB"/>
          </a:p>
        </p:txBody>
      </p:sp>
    </p:spTree>
    <p:extLst>
      <p:ext uri="{BB962C8B-B14F-4D97-AF65-F5344CB8AC3E}">
        <p14:creationId xmlns:p14="http://schemas.microsoft.com/office/powerpoint/2010/main" val="272048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turnover in Tesco stands at 28% per year (Tesco Plc, 2023). The youth workforce (49% of employees being under 25) grew, and the average tenure increased to 5.3 years (Sherriff, 2023). The diversity rates rose by 12% following the Everyone's Welcome programme (Wickens, 2025), which is a step toward non-discriminatory employment.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14</a:t>
            </a:fld>
            <a:endParaRPr lang="en-GB"/>
          </a:p>
        </p:txBody>
      </p:sp>
    </p:spTree>
    <p:extLst>
      <p:ext uri="{BB962C8B-B14F-4D97-AF65-F5344CB8AC3E}">
        <p14:creationId xmlns:p14="http://schemas.microsoft.com/office/powerpoint/2010/main" val="2136884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Predictive analytics can improve the forecasting capabilities in terms of staffing of Tesco (Afaq et al., 2025). Referral programs and employer branding minimise time to hire. Graduate and </a:t>
            </a:r>
            <a:r>
              <a:rPr lang="en-GB" sz="1200" kern="1200" dirty="0" err="1">
                <a:solidFill>
                  <a:schemeClr val="tx1"/>
                </a:solidFill>
                <a:effectLst/>
                <a:latin typeface="+mn-lt"/>
                <a:ea typeface="+mn-ea"/>
                <a:cs typeface="+mn-cs"/>
              </a:rPr>
              <a:t>returnship</a:t>
            </a:r>
            <a:r>
              <a:rPr lang="en-GB" sz="1200" kern="1200" dirty="0">
                <a:solidFill>
                  <a:schemeClr val="tx1"/>
                </a:solidFill>
                <a:effectLst/>
                <a:latin typeface="+mn-lt"/>
                <a:ea typeface="+mn-ea"/>
                <a:cs typeface="+mn-cs"/>
              </a:rPr>
              <a:t> programmes increase the pool of talent and facilitate the succession pipeline at Tesco.</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15</a:t>
            </a:fld>
            <a:endParaRPr lang="en-GB"/>
          </a:p>
        </p:txBody>
      </p:sp>
    </p:spTree>
    <p:extLst>
      <p:ext uri="{BB962C8B-B14F-4D97-AF65-F5344CB8AC3E}">
        <p14:creationId xmlns:p14="http://schemas.microsoft.com/office/powerpoint/2010/main" val="682544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highly focuses on constant learning and growth to maintain the quality of service and organisational expansion. It can be said that its strategy is centred on employee upskilling towards customer-centred excellence and its mission, which is to serve shoppers a little better each day. Training programs facilitate motivation, retention and career growth at all levels. As one of the largest corporations globally, Tesco has over 330,000 employees, and its large-scale learning programmes, which are provided both online and blended, are central to the increase of productivity and culture development. This emphasis on human capability will help ensure that the skills of the workforce will be altered following both technological and market needs, which will enhance the competitiveness of Tesco in the long term (Moss, 2025).</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17</a:t>
            </a:fld>
            <a:endParaRPr lang="en-GB"/>
          </a:p>
        </p:txBody>
      </p:sp>
    </p:spTree>
    <p:extLst>
      <p:ext uri="{BB962C8B-B14F-4D97-AF65-F5344CB8AC3E}">
        <p14:creationId xmlns:p14="http://schemas.microsoft.com/office/powerpoint/2010/main" val="1045690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has its development framework, which has several structured initiatives depending on various roles. Tesco Academy provides leadership, retail and customer-service programmes to employees at all levels. It involves approximately 1,000 participants each year in the apprentice programs, and its growth is scheduled to reach 1500 by the year 2027 (Moss, 2025). The internal movement and cross-functional development are made possible with the help of the Options programme. The online education created via blended and e-modules helps over 250,000 workers in the UK (Edwards, 2024). These formal programmes have helped more than three-quarters of store managers to advance within the organisation (Kar, 2025). All these programs help Tesco build a strong pipeline in leadership and foster long-term retention as well as solidify the commitment of the company to its career growth and ability development.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18</a:t>
            </a:fld>
            <a:endParaRPr lang="en-GB"/>
          </a:p>
        </p:txBody>
      </p:sp>
    </p:spTree>
    <p:extLst>
      <p:ext uri="{BB962C8B-B14F-4D97-AF65-F5344CB8AC3E}">
        <p14:creationId xmlns:p14="http://schemas.microsoft.com/office/powerpoint/2010/main" val="12350417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Tesco training programs have proven to have quantitative success in raising engagement and productivity. There is good retention performance, as 44% have worked in the company for more than five years, and 72% of colleagues attest they have access to learning and development opportunities (Tesco PLC, 2025). Evidence can be shown in the statistics of more than 1,000 employee records that indicate effective training management. The ROI model identified a 6% increment in productivity, which followed new training programs (CIPD, 2024). Also, the level of manager engagement increased by 18% following the application of digital coaching (Kar, 2025), supporting the point that the use of specific and data-oriented learning measures can contribute to the improvement of personal performance and organisational development.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19</a:t>
            </a:fld>
            <a:endParaRPr lang="en-GB"/>
          </a:p>
        </p:txBody>
      </p:sp>
    </p:spTree>
    <p:extLst>
      <p:ext uri="{BB962C8B-B14F-4D97-AF65-F5344CB8AC3E}">
        <p14:creationId xmlns:p14="http://schemas.microsoft.com/office/powerpoint/2010/main" val="17237148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also has a high learning culture, but this is challenged by a variety of development issues. Cost pressures restrain the spread of training globally, and the unbalanced distribution of resources across markets increases the lack of inclusivity. The rapid change in technology necessitates recurrent reskilling and digital literacy programs. Economic measures of long-term investment in learning have been hard to determine. Statistics indicate that in 2023, only 58% of international employees used training, as opposed to 78% of the UK (Tesco, 2024). These differences bring out operational and strategic barriers to the attainment of harmonised global learning outcomes. These concerns will be very important to ensure the continuity of competence in the workforce and the provision of equal growth opportunities in the international operations of Tesco.</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20</a:t>
            </a:fld>
            <a:endParaRPr lang="en-GB"/>
          </a:p>
        </p:txBody>
      </p:sp>
    </p:spTree>
    <p:extLst>
      <p:ext uri="{BB962C8B-B14F-4D97-AF65-F5344CB8AC3E}">
        <p14:creationId xmlns:p14="http://schemas.microsoft.com/office/powerpoint/2010/main" val="3698627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Microlearning based on AI increased the course completion by 15%. In 2023, Tesco had trained 774 UK and 314 Central Europe managers (Tesco PLC, 2025). Training is associated with standards of performance, and clear KPIs are the means of mobile learning growth. Targets: To achieve 80 per cent participation in global training by 2026 is a strategic parameter that consists of ensuring the ongoing development.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21</a:t>
            </a:fld>
            <a:endParaRPr lang="en-GB"/>
          </a:p>
        </p:txBody>
      </p:sp>
    </p:spTree>
    <p:extLst>
      <p:ext uri="{BB962C8B-B14F-4D97-AF65-F5344CB8AC3E}">
        <p14:creationId xmlns:p14="http://schemas.microsoft.com/office/powerpoint/2010/main" val="26543170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 Tesco, the terms of reward and remuneration are determined by the company's policies as well as the employee's performance. According to the work position, the majority of compensation is predetermined. A certain amount of monetary compensation is offered to workers on the basis of their past job experience. According to </a:t>
            </a:r>
            <a:r>
              <a:rPr lang="en-US" dirty="0" err="1"/>
              <a:t>Haerifar</a:t>
            </a:r>
            <a:r>
              <a:rPr lang="en-US" dirty="0"/>
              <a:t> (2011), the success of workers is related to both financial and non-financial awards in order to give other options for rewards. Tesco's goal of enhancing customer service and expanding its business is supported by this technique. </a:t>
            </a:r>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23</a:t>
            </a:fld>
            <a:endParaRPr lang="en-GB"/>
          </a:p>
        </p:txBody>
      </p:sp>
    </p:spTree>
    <p:extLst>
      <p:ext uri="{BB962C8B-B14F-4D97-AF65-F5344CB8AC3E}">
        <p14:creationId xmlns:p14="http://schemas.microsoft.com/office/powerpoint/2010/main" val="1126789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SMART objectives are employed in performance reviews (Ayoub, 2017), and the constant feedback is involved in the My Performance platform (Habib, 2025). The annual reviews emphasise the behaviour and achievements. Bonuses and career advancement are ideologically based on results, which are tied to company objectives and determine personal success.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24</a:t>
            </a:fld>
            <a:endParaRPr lang="en-GB"/>
          </a:p>
        </p:txBody>
      </p:sp>
    </p:spTree>
    <p:extLst>
      <p:ext uri="{BB962C8B-B14F-4D97-AF65-F5344CB8AC3E}">
        <p14:creationId xmlns:p14="http://schemas.microsoft.com/office/powerpoint/2010/main" val="2754637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2024, Tesco invested in the performance-based pay raises amounting to £300 million (Alam and Raut-Roy, 2019). </a:t>
            </a:r>
            <a:r>
              <a:rPr lang="en-GB" sz="1200" kern="1200" dirty="0" err="1">
                <a:solidFill>
                  <a:schemeClr val="tx1"/>
                </a:solidFill>
                <a:effectLst/>
                <a:latin typeface="+mn-lt"/>
                <a:ea typeface="+mn-ea"/>
                <a:cs typeface="+mn-cs"/>
              </a:rPr>
              <a:t>ShareSave</a:t>
            </a:r>
            <a:r>
              <a:rPr lang="en-GB" sz="1200" kern="1200" dirty="0">
                <a:solidFill>
                  <a:schemeClr val="tx1"/>
                </a:solidFill>
                <a:effectLst/>
                <a:latin typeface="+mn-lt"/>
                <a:ea typeface="+mn-ea"/>
                <a:cs typeface="+mn-cs"/>
              </a:rPr>
              <a:t> has shared 20,000 employees in 30 million (Parr, 2025). 85% said that they were motivated by recognition (Tesco, 2025). Pay gap in terms of gender decreased to conform to 5.1% median and 9.1% mean as a reward equity.</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25</a:t>
            </a:fld>
            <a:endParaRPr lang="en-GB"/>
          </a:p>
        </p:txBody>
      </p:sp>
    </p:spTree>
    <p:extLst>
      <p:ext uri="{BB962C8B-B14F-4D97-AF65-F5344CB8AC3E}">
        <p14:creationId xmlns:p14="http://schemas.microsoft.com/office/powerpoint/2010/main" val="12896657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reward and remuneration system of Tesco is very close to major motivation theories. The hierarchy developed by Maslow describes that the rewards meet the needs of esteem and self-actualisation of the employees and motivate them to commit in the long run. The Two-Factor Theory by Herzberg identifies recognition and achievement to be among the main motivators to enhance job satisfaction (Nickerson, 2025). Equity Theory supports the validity of fair distribution of rewards, which increases retention, whereas the Reinforcement Theory underscores the role of constant feedback in the process of reward modulation. Nevertheless, other problems encountered by Tesco include the increasing operational expenses, pay equity, and an effective assessment of hybrid positions (Habib, 2025). These are the theoretical issues that drive the HR response of Tesco toward maintaining the motivation and productivity of the workforce.</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26</a:t>
            </a:fld>
            <a:endParaRPr lang="en-GB"/>
          </a:p>
        </p:txBody>
      </p:sp>
    </p:spTree>
    <p:extLst>
      <p:ext uri="{BB962C8B-B14F-4D97-AF65-F5344CB8AC3E}">
        <p14:creationId xmlns:p14="http://schemas.microsoft.com/office/powerpoint/2010/main" val="19725686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work more fairly and engage, Tesco must increase the deployment of real-time performance dashboards that improve the accuracy by 20% in pilot tests (Parr, 2025). Audits on quarterly pay may reduce the gaps by 2% per year. An increased retention rate of 7% was enhanced by a career recognition point system (Tesco, 2025). General well-being initiatives, like flexible working hours and mental health compensation, make people feel motivated and satisfied. These actions will provide a clear system of rewards that connects outcomes with recognition, the stability of the workforce, and the integration of the results of employees with the corporate strategy of Tesco. In a competitive retail setting, reward data and the constant assessment and communication will contribute to the motivation and maintain organisational commitment.</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27</a:t>
            </a:fld>
            <a:endParaRPr lang="en-GB"/>
          </a:p>
        </p:txBody>
      </p:sp>
    </p:spTree>
    <p:extLst>
      <p:ext uri="{BB962C8B-B14F-4D97-AF65-F5344CB8AC3E}">
        <p14:creationId xmlns:p14="http://schemas.microsoft.com/office/powerpoint/2010/main" val="28018507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culture and people strategy of Tesco involves Diversity, Equity and Inclusion. The workplace at the company promotes the feeling that every employee appreciates, respects, and feels welcomed (Tesco PLC, 2023). The Everyone Welcome programme means that one belongs among the stores and offices. The DEI objectives are built into the recruitment, training, and reward systems and encourage justice at all levels. The leadership teams are responsible, and they report regularly and also through audits in order to keep the progress going. This pledge reinforces the engagement of employees and indicates Tesco's attention to ethical leadership and non-discriminatory growth.</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29</a:t>
            </a:fld>
            <a:endParaRPr lang="en-GB"/>
          </a:p>
        </p:txBody>
      </p:sp>
    </p:spTree>
    <p:extLst>
      <p:ext uri="{BB962C8B-B14F-4D97-AF65-F5344CB8AC3E}">
        <p14:creationId xmlns:p14="http://schemas.microsoft.com/office/powerpoint/2010/main" val="23790116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has various programs that are used to enhance diversity in the workplace. The gender balance programmes motivate women to take part in management and STEM (Azeez, 2021). The inclusion of disability is enabled with convenient workplace designs and adaptive technologies. The collaborations with local communities are beneficial to draw different talent. Cultural diversity is celebrated during the annual Inclusion Week (Briggs, 2023), as the employee resource groups offer networks to LGBTQ+, ethnic and disabled employees. Such programs will create knowledge, representation and work participation so that diversity can be an active asset for Tesco's global employees.</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30</a:t>
            </a:fld>
            <a:endParaRPr lang="en-GB"/>
          </a:p>
        </p:txBody>
      </p:sp>
    </p:spTree>
    <p:extLst>
      <p:ext uri="{BB962C8B-B14F-4D97-AF65-F5344CB8AC3E}">
        <p14:creationId xmlns:p14="http://schemas.microsoft.com/office/powerpoint/2010/main" val="6251176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upholds pay equity with transparent and data-driven designs. Pay in different departments and regions is compared annually in order to promote fairness. The equal pay policies at the company ensure that people are rewarded according to their ability and contribution rather than their personal attributes. Periodically, gender and ethnicity pay disparity reports are released annually (Madden, 2025). Well-defined career advancement eliminates discrimination and promotion hurdles. Constant training in bias and sensitivity also promotes fair leadership. Collectively, these measures generate an organisational culture of fairness, accountability, and transparency as the source of employee confidence and organisational sustainability.</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31</a:t>
            </a:fld>
            <a:endParaRPr lang="en-GB"/>
          </a:p>
        </p:txBody>
      </p:sp>
    </p:spTree>
    <p:extLst>
      <p:ext uri="{BB962C8B-B14F-4D97-AF65-F5344CB8AC3E}">
        <p14:creationId xmlns:p14="http://schemas.microsoft.com/office/powerpoint/2010/main" val="25092280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entrenches inclusion throughout work. Family and other personal needs are supported by flexible working, which establishes work-life balance. Training of inclusive leadership empowers interpersonal communication and empathy (Stamen, 2021). The company observes cultural and identity-based events across the world as it appreciates the importance of diversity. Safety and openness will be ensured as employees will be able to express their concerns using anonymous feedback mechanisms. Store-level champions of inclusion enforce a good culture on a daily basis. By undertaking these programs, Tesco develops belonging and engagement along with psychological safety - important factors that sustain long-term loyalty and productivity.</a:t>
            </a: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32</a:t>
            </a:fld>
            <a:endParaRPr lang="en-GB"/>
          </a:p>
        </p:txBody>
      </p:sp>
    </p:spTree>
    <p:extLst>
      <p:ext uri="{BB962C8B-B14F-4D97-AF65-F5344CB8AC3E}">
        <p14:creationId xmlns:p14="http://schemas.microsoft.com/office/powerpoint/2010/main" val="4002047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DEI strategy at Tesco remains dynamic and depends on data analysis to make decisions. The firm will grow diversity analytics to track the representation in positions. The mentoring and sponsorship programmes will be reinforced in the case of underrepresented groups. Performance reviews will include inclusion metrics, as well as reward systems (Chee, 2021). Another objective of Tesco is to be consistent in global DEI, as well as respectful of local culture. Finally, it aims at creating a diverse workforce with the reflection of its diverse customers that will spearhead innovation, equity, and long-term development in its operations around the world.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4DDA5B5-890B-4D18-97E0-679041798586}" type="slidenum">
              <a:rPr lang="en-GB" smtClean="0"/>
              <a:t>33</a:t>
            </a:fld>
            <a:endParaRPr lang="en-GB"/>
          </a:p>
        </p:txBody>
      </p:sp>
    </p:spTree>
    <p:extLst>
      <p:ext uri="{BB962C8B-B14F-4D97-AF65-F5344CB8AC3E}">
        <p14:creationId xmlns:p14="http://schemas.microsoft.com/office/powerpoint/2010/main" val="29010133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spcBef>
                <a:spcPct val="0"/>
              </a:spcBef>
              <a:spcAft>
                <a:spcPts val="1200"/>
              </a:spcAft>
              <a:buFont typeface="Arial" panose="020B0604020202020204" pitchFamily="34" charset="0"/>
              <a:buNone/>
            </a:pPr>
            <a:r>
              <a:rPr lang="en-GB" sz="1200" kern="1200" dirty="0">
                <a:solidFill>
                  <a:schemeClr val="tx1"/>
                </a:solidFill>
                <a:effectLst/>
                <a:latin typeface="+mn-lt"/>
                <a:ea typeface="+mn-ea"/>
                <a:cs typeface="+mn-cs"/>
              </a:rPr>
              <a:t>The HR strategy in Tesco is a combination of learning, fairness, technology, and inclusion. All these are factors which reinforce the engagement of employees and the business. Collectively, these practices produce a motivated, skilled, and inclusive workforce, which leads to the long-term competitiveness and organisational excellence of Tesco. </a:t>
            </a:r>
            <a:r>
              <a:rPr lang="en-US" sz="1200" dirty="0">
                <a:solidFill>
                  <a:srgbClr val="000000"/>
                </a:solidFill>
                <a:latin typeface="Franklin Gothic Book" panose="020B0503020102020204" pitchFamily="34" charset="0"/>
                <a:ea typeface="Open Sans"/>
                <a:cs typeface="Open Sans"/>
                <a:sym typeface="Open Sans"/>
              </a:rPr>
              <a:t>The key five HR areas have been presented throughout this presentation which are HR Technology &amp; Digital Transformation, Recruitment &amp; Selection, Training &amp; Development, Reward &amp; Remuneration, and Diversity, Equity &amp; Inclusion.</a:t>
            </a:r>
            <a:endParaRPr lang="en-GB" sz="1200" kern="1200" dirty="0">
              <a:solidFill>
                <a:schemeClr val="tx1"/>
              </a:solidFill>
              <a:effectLst/>
              <a:latin typeface="+mn-lt"/>
              <a:ea typeface="+mn-ea"/>
              <a:cs typeface="+mn-cs"/>
              <a:sym typeface="Open Sans"/>
            </a:endParaRPr>
          </a:p>
          <a:p>
            <a:pPr marL="0" indent="0" algn="just">
              <a:lnSpc>
                <a:spcPct val="150000"/>
              </a:lnSpc>
              <a:spcBef>
                <a:spcPct val="0"/>
              </a:spcBef>
              <a:spcAft>
                <a:spcPts val="1200"/>
              </a:spcAft>
              <a:buFont typeface="Arial" panose="020B0604020202020204" pitchFamily="34" charset="0"/>
              <a:buNone/>
            </a:pPr>
            <a:endParaRPr lang="en-US" sz="1200" dirty="0">
              <a:solidFill>
                <a:srgbClr val="000000"/>
              </a:solidFill>
              <a:latin typeface="Franklin Gothic Book" panose="020B0503020102020204" pitchFamily="34" charset="0"/>
              <a:ea typeface="Open Sans"/>
              <a:cs typeface="Open Sans"/>
              <a:sym typeface="Open Sans"/>
            </a:endParaRPr>
          </a:p>
          <a:p>
            <a:pPr marL="0" indent="0" algn="just">
              <a:lnSpc>
                <a:spcPct val="150000"/>
              </a:lnSpc>
              <a:spcBef>
                <a:spcPct val="0"/>
              </a:spcBef>
              <a:spcAft>
                <a:spcPts val="1200"/>
              </a:spcAft>
              <a:buFont typeface="Arial" panose="020B0604020202020204" pitchFamily="34" charset="0"/>
              <a:buNone/>
            </a:pPr>
            <a:r>
              <a:rPr lang="en-US" sz="1200" dirty="0">
                <a:solidFill>
                  <a:srgbClr val="000000"/>
                </a:solidFill>
                <a:latin typeface="Franklin Gothic Book" panose="020B0503020102020204" pitchFamily="34" charset="0"/>
                <a:ea typeface="Open Sans"/>
                <a:cs typeface="Open Sans"/>
                <a:sym typeface="Open Sans"/>
              </a:rPr>
              <a:t>HR Technology &amp; Digital Transformation: It makes the operations more efficient, make data-driven decisions, and make Tesco a leader in HR </a:t>
            </a:r>
            <a:r>
              <a:rPr lang="en-US" sz="1200" dirty="0" err="1">
                <a:solidFill>
                  <a:srgbClr val="000000"/>
                </a:solidFill>
                <a:latin typeface="Franklin Gothic Book" panose="020B0503020102020204" pitchFamily="34" charset="0"/>
                <a:ea typeface="Open Sans"/>
                <a:cs typeface="Open Sans"/>
                <a:sym typeface="Open Sans"/>
              </a:rPr>
              <a:t>digitalisation</a:t>
            </a:r>
            <a:r>
              <a:rPr lang="en-US" sz="1200" dirty="0">
                <a:solidFill>
                  <a:srgbClr val="000000"/>
                </a:solidFill>
                <a:latin typeface="Franklin Gothic Book" panose="020B0503020102020204" pitchFamily="34" charset="0"/>
                <a:ea typeface="Open Sans"/>
                <a:cs typeface="Open Sans"/>
                <a:sym typeface="Open Sans"/>
              </a:rPr>
              <a:t> in the global retail sector.</a:t>
            </a:r>
          </a:p>
          <a:p>
            <a:pPr marL="0" indent="0" algn="just">
              <a:lnSpc>
                <a:spcPct val="150000"/>
              </a:lnSpc>
              <a:spcBef>
                <a:spcPct val="0"/>
              </a:spcBef>
              <a:spcAft>
                <a:spcPts val="1200"/>
              </a:spcAft>
              <a:buFont typeface="Arial" panose="020B0604020202020204" pitchFamily="34" charset="0"/>
              <a:buNone/>
            </a:pPr>
            <a:r>
              <a:rPr lang="en-US" sz="1200" dirty="0">
                <a:solidFill>
                  <a:srgbClr val="000000"/>
                </a:solidFill>
                <a:latin typeface="Franklin Gothic Book" panose="020B0503020102020204" pitchFamily="34" charset="0"/>
                <a:ea typeface="Open Sans"/>
                <a:cs typeface="Open Sans"/>
                <a:sym typeface="Open Sans"/>
              </a:rPr>
              <a:t>Recruitment &amp; Selection: Tesco has a mix of mass hiring and promotion opportunities which can be enhanced through inclusive and data driven recruitment strategy.</a:t>
            </a:r>
          </a:p>
          <a:p>
            <a:pPr marL="0" indent="0" algn="just">
              <a:lnSpc>
                <a:spcPct val="150000"/>
              </a:lnSpc>
              <a:spcBef>
                <a:spcPct val="0"/>
              </a:spcBef>
              <a:spcAft>
                <a:spcPts val="1200"/>
              </a:spcAft>
              <a:buFont typeface="Arial" panose="020B0604020202020204" pitchFamily="34" charset="0"/>
              <a:buNone/>
            </a:pPr>
            <a:r>
              <a:rPr lang="en-US" sz="1200" dirty="0">
                <a:solidFill>
                  <a:srgbClr val="000000"/>
                </a:solidFill>
                <a:latin typeface="Franklin Gothic Book" panose="020B0503020102020204" pitchFamily="34" charset="0"/>
                <a:ea typeface="Open Sans"/>
                <a:cs typeface="Open Sans"/>
                <a:sym typeface="Open Sans"/>
              </a:rPr>
              <a:t>Training &amp; Development: Though Tesco has a high learning culture, it is challenged by cost pressures, unbalanced distribution of resources, rapid change in technology etc.</a:t>
            </a:r>
          </a:p>
          <a:p>
            <a:pPr marL="0" indent="0" algn="just">
              <a:lnSpc>
                <a:spcPct val="150000"/>
              </a:lnSpc>
              <a:spcBef>
                <a:spcPct val="0"/>
              </a:spcBef>
              <a:spcAft>
                <a:spcPts val="1200"/>
              </a:spcAft>
              <a:buFont typeface="Arial" panose="020B0604020202020204" pitchFamily="34" charset="0"/>
              <a:buNone/>
            </a:pPr>
            <a:r>
              <a:rPr lang="en-US" sz="1200" dirty="0">
                <a:solidFill>
                  <a:srgbClr val="000000"/>
                </a:solidFill>
                <a:latin typeface="Franklin Gothic Book" panose="020B0503020102020204" pitchFamily="34" charset="0"/>
                <a:ea typeface="Open Sans"/>
                <a:cs typeface="Open Sans"/>
                <a:sym typeface="Open Sans"/>
              </a:rPr>
              <a:t>Reward &amp; Remuneration: In Tesco, the general well-being initiatives, like flexible working hours and mental health compensation, make people feel motivated and satisfied. </a:t>
            </a:r>
          </a:p>
          <a:p>
            <a:pPr marL="0" indent="0" algn="just">
              <a:lnSpc>
                <a:spcPct val="150000"/>
              </a:lnSpc>
              <a:spcBef>
                <a:spcPct val="0"/>
              </a:spcBef>
              <a:spcAft>
                <a:spcPts val="1200"/>
              </a:spcAft>
              <a:buFont typeface="Arial" panose="020B0604020202020204" pitchFamily="34" charset="0"/>
              <a:buNone/>
            </a:pPr>
            <a:r>
              <a:rPr lang="en-US" sz="1200" dirty="0">
                <a:solidFill>
                  <a:srgbClr val="000000"/>
                </a:solidFill>
                <a:latin typeface="Franklin Gothic Book" panose="020B0503020102020204" pitchFamily="34" charset="0"/>
                <a:ea typeface="Open Sans"/>
                <a:cs typeface="Open Sans"/>
                <a:sym typeface="Open Sans"/>
              </a:rPr>
              <a:t>Diversity, Equity &amp; Inclusion: Tesco aims at creating a diverse workforce with the reflection of its diverse customers that will spearhead innovation, equity, and long-term development in its operations around the world.</a:t>
            </a:r>
          </a:p>
        </p:txBody>
      </p:sp>
      <p:sp>
        <p:nvSpPr>
          <p:cNvPr id="4" name="Slide Number Placeholder 3"/>
          <p:cNvSpPr>
            <a:spLocks noGrp="1"/>
          </p:cNvSpPr>
          <p:nvPr>
            <p:ph type="sldNum" sz="quarter" idx="5"/>
          </p:nvPr>
        </p:nvSpPr>
        <p:spPr/>
        <p:txBody>
          <a:bodyPr/>
          <a:lstStyle/>
          <a:p>
            <a:fld id="{B4DDA5B5-890B-4D18-97E0-679041798586}" type="slidenum">
              <a:rPr lang="en-GB" smtClean="0"/>
              <a:t>35</a:t>
            </a:fld>
            <a:endParaRPr lang="en-GB"/>
          </a:p>
        </p:txBody>
      </p:sp>
    </p:spTree>
    <p:extLst>
      <p:ext uri="{BB962C8B-B14F-4D97-AF65-F5344CB8AC3E}">
        <p14:creationId xmlns:p14="http://schemas.microsoft.com/office/powerpoint/2010/main" val="2854448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1028700"/>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669100" y="9442820"/>
            <a:ext cx="3000340" cy="622793"/>
            <a:chOff x="0" y="0"/>
            <a:chExt cx="1957855" cy="406400"/>
          </a:xfrm>
        </p:grpSpPr>
        <p:sp>
          <p:nvSpPr>
            <p:cNvPr id="17" name="Freeform 17"/>
            <p:cNvSpPr/>
            <p:nvPr/>
          </p:nvSpPr>
          <p:spPr>
            <a:xfrm>
              <a:off x="0" y="0"/>
              <a:ext cx="1957855" cy="406400"/>
            </a:xfrm>
            <a:custGeom>
              <a:avLst/>
              <a:gdLst/>
              <a:ahLst/>
              <a:cxnLst/>
              <a:rect l="l" t="t" r="r" b="b"/>
              <a:pathLst>
                <a:path w="1957855" h="406400">
                  <a:moveTo>
                    <a:pt x="1754655" y="0"/>
                  </a:moveTo>
                  <a:cubicBezTo>
                    <a:pt x="1866879" y="0"/>
                    <a:pt x="1957855" y="90976"/>
                    <a:pt x="1957855" y="203200"/>
                  </a:cubicBezTo>
                  <a:cubicBezTo>
                    <a:pt x="1957855" y="315424"/>
                    <a:pt x="1866879" y="406400"/>
                    <a:pt x="1754655"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8" name="TextBox 18"/>
            <p:cNvSpPr txBox="1"/>
            <p:nvPr/>
          </p:nvSpPr>
          <p:spPr>
            <a:xfrm>
              <a:off x="0" y="-38100"/>
              <a:ext cx="1957855" cy="444500"/>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16236218" y="4020544"/>
            <a:ext cx="928593" cy="92859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1" name="TextBox 2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1447800" y="1942731"/>
            <a:ext cx="14249400" cy="4062651"/>
          </a:xfrm>
          <a:prstGeom prst="rect">
            <a:avLst/>
          </a:prstGeom>
        </p:spPr>
        <p:txBody>
          <a:bodyPr wrap="square" lIns="0" tIns="0" rIns="0" bIns="0" rtlCol="0" anchor="t">
            <a:spAutoFit/>
          </a:bodyPr>
          <a:lstStyle/>
          <a:p>
            <a:r>
              <a:rPr lang="en-US" sz="6600" b="1" dirty="0">
                <a:solidFill>
                  <a:srgbClr val="4426A8"/>
                </a:solidFill>
                <a:latin typeface="Montserrat Bold"/>
                <a:ea typeface="Montserrat Bold"/>
                <a:cs typeface="Montserrat Bold"/>
                <a:sym typeface="Montserrat Bold"/>
              </a:rPr>
              <a:t>Strategic Human Capital Management at Tesco PLC: </a:t>
            </a:r>
            <a:r>
              <a:rPr lang="en-US" sz="6600" b="1" dirty="0">
                <a:latin typeface="Montserrat Bold"/>
                <a:ea typeface="Montserrat Bold"/>
                <a:cs typeface="Montserrat Bold"/>
                <a:sym typeface="Montserrat Bold"/>
              </a:rPr>
              <a:t>Integrating People, Performance, and Technology</a:t>
            </a:r>
          </a:p>
        </p:txBody>
      </p:sp>
      <p:sp>
        <p:nvSpPr>
          <p:cNvPr id="27" name="TextBox 27"/>
          <p:cNvSpPr txBox="1"/>
          <p:nvPr/>
        </p:nvSpPr>
        <p:spPr>
          <a:xfrm>
            <a:off x="1447800" y="6985437"/>
            <a:ext cx="7765088" cy="923330"/>
          </a:xfrm>
          <a:prstGeom prst="rect">
            <a:avLst/>
          </a:prstGeom>
        </p:spPr>
        <p:txBody>
          <a:bodyPr lIns="0" tIns="0" rIns="0" bIns="0" rtlCol="0" anchor="t">
            <a:spAutoFit/>
          </a:bodyPr>
          <a:lstStyle/>
          <a:p>
            <a:pPr>
              <a:lnSpc>
                <a:spcPts val="3640"/>
              </a:lnSpc>
            </a:pPr>
            <a:r>
              <a:rPr lang="en-US" sz="2600" dirty="0">
                <a:solidFill>
                  <a:srgbClr val="000000"/>
                </a:solidFill>
                <a:latin typeface="Montserrat"/>
                <a:ea typeface="Montserrat"/>
                <a:cs typeface="Montserrat"/>
                <a:sym typeface="Montserrat"/>
              </a:rPr>
              <a:t>Module: Human Capital Management</a:t>
            </a:r>
          </a:p>
          <a:p>
            <a:pPr>
              <a:lnSpc>
                <a:spcPts val="3640"/>
              </a:lnSpc>
            </a:pPr>
            <a:r>
              <a:rPr lang="en-US" sz="2600" dirty="0">
                <a:solidFill>
                  <a:srgbClr val="000000"/>
                </a:solidFill>
                <a:latin typeface="Montserrat"/>
                <a:ea typeface="Montserrat"/>
                <a:cs typeface="Montserrat"/>
                <a:sym typeface="Montserrat"/>
              </a:rPr>
              <a:t>Module code: LCMB7023</a:t>
            </a:r>
          </a:p>
        </p:txBody>
      </p:sp>
      <p:grpSp>
        <p:nvGrpSpPr>
          <p:cNvPr id="32" name="Group 32"/>
          <p:cNvGrpSpPr/>
          <p:nvPr/>
        </p:nvGrpSpPr>
        <p:grpSpPr>
          <a:xfrm>
            <a:off x="9087818" y="1257300"/>
            <a:ext cx="250140" cy="250140"/>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34" name="TextBox 3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pic>
        <p:nvPicPr>
          <p:cNvPr id="1026" name="Picture 2" descr="Tesco PLC | Community, Investors &amp; Sustainabil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30639" y="7342029"/>
            <a:ext cx="4019550" cy="11334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89500" y="266700"/>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7848600" y="884670"/>
            <a:ext cx="6740893" cy="1005083"/>
          </a:xfrm>
          <a:prstGeom prst="rect">
            <a:avLst/>
          </a:prstGeom>
        </p:spPr>
        <p:txBody>
          <a:bodyPr lIns="0" tIns="0" rIns="0" bIns="0" rtlCol="0" anchor="t">
            <a:spAutoFit/>
          </a:bodyPr>
          <a:lstStyle/>
          <a:p>
            <a:pPr algn="l">
              <a:lnSpc>
                <a:spcPts val="8959"/>
              </a:lnSpc>
            </a:pPr>
            <a:r>
              <a:rPr lang="en-US" sz="4400" b="1" dirty="0">
                <a:solidFill>
                  <a:srgbClr val="4426A8"/>
                </a:solidFill>
                <a:latin typeface="Montserrat Bold"/>
                <a:ea typeface="Montserrat Bold"/>
                <a:cs typeface="Montserrat Bold"/>
                <a:sym typeface="Montserrat Bold"/>
              </a:rPr>
              <a:t>Profile</a:t>
            </a:r>
          </a:p>
        </p:txBody>
      </p:sp>
      <p:grpSp>
        <p:nvGrpSpPr>
          <p:cNvPr id="26" name="Group 26"/>
          <p:cNvGrpSpPr/>
          <p:nvPr/>
        </p:nvGrpSpPr>
        <p:grpSpPr>
          <a:xfrm>
            <a:off x="17145974" y="9258300"/>
            <a:ext cx="647179" cy="647179"/>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8" name="TextBox 2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aphicFrame>
        <p:nvGraphicFramePr>
          <p:cNvPr id="29" name="Table 28"/>
          <p:cNvGraphicFramePr>
            <a:graphicFrameLocks noGrp="1"/>
          </p:cNvGraphicFramePr>
          <p:nvPr>
            <p:extLst>
              <p:ext uri="{D42A27DB-BD31-4B8C-83A1-F6EECF244321}">
                <p14:modId xmlns:p14="http://schemas.microsoft.com/office/powerpoint/2010/main" val="174508453"/>
              </p:ext>
            </p:extLst>
          </p:nvPr>
        </p:nvGraphicFramePr>
        <p:xfrm>
          <a:off x="1600200" y="2788758"/>
          <a:ext cx="14706600" cy="6012341"/>
        </p:xfrm>
        <a:graphic>
          <a:graphicData uri="http://schemas.openxmlformats.org/drawingml/2006/table">
            <a:tbl>
              <a:tblPr/>
              <a:tblGrid>
                <a:gridCol w="4902200">
                  <a:extLst>
                    <a:ext uri="{9D8B030D-6E8A-4147-A177-3AD203B41FA5}">
                      <a16:colId xmlns:a16="http://schemas.microsoft.com/office/drawing/2014/main" val="20000"/>
                    </a:ext>
                  </a:extLst>
                </a:gridCol>
                <a:gridCol w="4902200">
                  <a:extLst>
                    <a:ext uri="{9D8B030D-6E8A-4147-A177-3AD203B41FA5}">
                      <a16:colId xmlns:a16="http://schemas.microsoft.com/office/drawing/2014/main" val="20001"/>
                    </a:ext>
                  </a:extLst>
                </a:gridCol>
                <a:gridCol w="4902200">
                  <a:extLst>
                    <a:ext uri="{9D8B030D-6E8A-4147-A177-3AD203B41FA5}">
                      <a16:colId xmlns:a16="http://schemas.microsoft.com/office/drawing/2014/main" val="20002"/>
                    </a:ext>
                  </a:extLst>
                </a:gridCol>
              </a:tblGrid>
              <a:tr h="824387">
                <a:tc>
                  <a:txBody>
                    <a:bodyPr/>
                    <a:lstStyle/>
                    <a:p>
                      <a:pPr algn="ctr" rtl="0" fontAlgn="t">
                        <a:spcBef>
                          <a:spcPts val="1200"/>
                        </a:spcBef>
                        <a:spcAft>
                          <a:spcPts val="600"/>
                        </a:spcAft>
                      </a:pPr>
                      <a:r>
                        <a:rPr lang="en-GB" sz="2800" b="1" i="0" u="none" strike="noStrike" dirty="0">
                          <a:solidFill>
                            <a:srgbClr val="000000"/>
                          </a:solidFill>
                          <a:effectLst/>
                          <a:latin typeface="Book Antiqua" panose="02040602050305030304" pitchFamily="18" charset="0"/>
                        </a:rPr>
                        <a:t>Student Name</a:t>
                      </a:r>
                      <a:endParaRPr lang="en-GB" sz="28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4A7D6"/>
                    </a:solidFill>
                  </a:tcPr>
                </a:tc>
                <a:tc>
                  <a:txBody>
                    <a:bodyPr/>
                    <a:lstStyle/>
                    <a:p>
                      <a:pPr algn="ctr" rtl="0" fontAlgn="t">
                        <a:spcBef>
                          <a:spcPts val="1200"/>
                        </a:spcBef>
                        <a:spcAft>
                          <a:spcPts val="600"/>
                        </a:spcAft>
                      </a:pPr>
                      <a:r>
                        <a:rPr lang="en-GB" sz="2800" b="1" i="0" u="none" strike="noStrike" dirty="0">
                          <a:solidFill>
                            <a:srgbClr val="000000"/>
                          </a:solidFill>
                          <a:effectLst/>
                          <a:latin typeface="Book Antiqua" panose="02040602050305030304" pitchFamily="18" charset="0"/>
                        </a:rPr>
                        <a:t>Student ID</a:t>
                      </a:r>
                      <a:endParaRPr lang="en-GB" sz="28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4A7D6"/>
                    </a:solidFill>
                  </a:tcPr>
                </a:tc>
                <a:tc>
                  <a:txBody>
                    <a:bodyPr/>
                    <a:lstStyle/>
                    <a:p>
                      <a:pPr algn="ctr" rtl="0" fontAlgn="t">
                        <a:spcBef>
                          <a:spcPts val="1200"/>
                        </a:spcBef>
                        <a:spcAft>
                          <a:spcPts val="600"/>
                        </a:spcAft>
                      </a:pPr>
                      <a:r>
                        <a:rPr lang="en-GB" sz="2800" b="1" i="0" u="none" strike="noStrike" dirty="0">
                          <a:solidFill>
                            <a:srgbClr val="000000"/>
                          </a:solidFill>
                          <a:effectLst/>
                          <a:latin typeface="Book Antiqua" panose="02040602050305030304" pitchFamily="18" charset="0"/>
                        </a:rPr>
                        <a:t>Topic</a:t>
                      </a:r>
                      <a:endParaRPr lang="en-GB" sz="28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4A7D6"/>
                    </a:solidFill>
                  </a:tcPr>
                </a:tc>
                <a:extLst>
                  <a:ext uri="{0D108BD9-81ED-4DB2-BD59-A6C34878D82A}">
                    <a16:rowId xmlns:a16="http://schemas.microsoft.com/office/drawing/2014/main" val="10000"/>
                  </a:ext>
                </a:extLst>
              </a:tr>
              <a:tr h="1293435">
                <a:tc>
                  <a:txBody>
                    <a:bodyPr/>
                    <a:lstStyle/>
                    <a:p>
                      <a:pPr algn="ctr" rtl="0" fontAlgn="t">
                        <a:spcBef>
                          <a:spcPts val="1200"/>
                        </a:spcBef>
                        <a:spcAft>
                          <a:spcPts val="600"/>
                        </a:spcAft>
                      </a:pPr>
                      <a:r>
                        <a:rPr lang="en-GB" sz="2400" b="1" i="0" u="none" strike="noStrike" dirty="0" err="1">
                          <a:solidFill>
                            <a:srgbClr val="000000"/>
                          </a:solidFill>
                          <a:effectLst/>
                          <a:latin typeface="Book Antiqua" panose="02040602050305030304" pitchFamily="18" charset="0"/>
                        </a:rPr>
                        <a:t>Samit</a:t>
                      </a:r>
                      <a:r>
                        <a:rPr lang="en-GB" sz="2400" b="1" i="0" u="none" strike="noStrike" dirty="0">
                          <a:solidFill>
                            <a:srgbClr val="000000"/>
                          </a:solidFill>
                          <a:effectLst/>
                          <a:latin typeface="Book Antiqua" panose="02040602050305030304" pitchFamily="18" charset="0"/>
                        </a:rPr>
                        <a:t> Chanda</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2504511</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HR Technology &amp; Digital Transformation </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extLst>
                  <a:ext uri="{0D108BD9-81ED-4DB2-BD59-A6C34878D82A}">
                    <a16:rowId xmlns:a16="http://schemas.microsoft.com/office/drawing/2014/main" val="10001"/>
                  </a:ext>
                </a:extLst>
              </a:tr>
              <a:tr h="867028">
                <a:tc>
                  <a:txBody>
                    <a:bodyPr/>
                    <a:lstStyle/>
                    <a:p>
                      <a:pPr algn="ctr" rtl="0" fontAlgn="t">
                        <a:spcBef>
                          <a:spcPts val="1200"/>
                        </a:spcBef>
                        <a:spcAft>
                          <a:spcPts val="600"/>
                        </a:spcAft>
                      </a:pPr>
                      <a:r>
                        <a:rPr lang="en-GB" sz="2400" b="1" i="0" u="none" strike="noStrike">
                          <a:solidFill>
                            <a:srgbClr val="000000"/>
                          </a:solidFill>
                          <a:effectLst/>
                          <a:latin typeface="Book Antiqua" panose="02040602050305030304" pitchFamily="18" charset="0"/>
                        </a:rPr>
                        <a:t>Md Abdur Roshid</a:t>
                      </a:r>
                      <a:endParaRPr lang="en-GB" sz="2400" b="1">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2436449</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Recruitment &amp; Selection</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extLst>
                  <a:ext uri="{0D108BD9-81ED-4DB2-BD59-A6C34878D82A}">
                    <a16:rowId xmlns:a16="http://schemas.microsoft.com/office/drawing/2014/main" val="10002"/>
                  </a:ext>
                </a:extLst>
              </a:tr>
              <a:tr h="867028">
                <a:tc>
                  <a:txBody>
                    <a:bodyPr/>
                    <a:lstStyle/>
                    <a:p>
                      <a:pPr algn="ctr" rtl="0" fontAlgn="t">
                        <a:spcBef>
                          <a:spcPts val="1200"/>
                        </a:spcBef>
                        <a:spcAft>
                          <a:spcPts val="600"/>
                        </a:spcAft>
                      </a:pPr>
                      <a:r>
                        <a:rPr lang="en-GB" sz="2400" b="1" i="0" u="none" strike="noStrike">
                          <a:solidFill>
                            <a:srgbClr val="000000"/>
                          </a:solidFill>
                          <a:effectLst/>
                          <a:latin typeface="Book Antiqua" panose="02040602050305030304" pitchFamily="18" charset="0"/>
                        </a:rPr>
                        <a:t>Syed Ajharul Amin</a:t>
                      </a:r>
                      <a:endParaRPr lang="en-GB" sz="2400" b="1">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2436655</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Training &amp; Development</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extLst>
                  <a:ext uri="{0D108BD9-81ED-4DB2-BD59-A6C34878D82A}">
                    <a16:rowId xmlns:a16="http://schemas.microsoft.com/office/drawing/2014/main" val="10003"/>
                  </a:ext>
                </a:extLst>
              </a:tr>
              <a:tr h="867028">
                <a:tc>
                  <a:txBody>
                    <a:bodyPr/>
                    <a:lstStyle/>
                    <a:p>
                      <a:pPr algn="ctr" rtl="0" fontAlgn="t">
                        <a:spcBef>
                          <a:spcPts val="1200"/>
                        </a:spcBef>
                        <a:spcAft>
                          <a:spcPts val="600"/>
                        </a:spcAft>
                      </a:pPr>
                      <a:r>
                        <a:rPr lang="en-GB" sz="2400" b="1" i="0" u="none" strike="noStrike">
                          <a:solidFill>
                            <a:srgbClr val="000000"/>
                          </a:solidFill>
                          <a:effectLst/>
                          <a:latin typeface="Book Antiqua" panose="02040602050305030304" pitchFamily="18" charset="0"/>
                        </a:rPr>
                        <a:t>Md Khaled Iqbal Sumel</a:t>
                      </a:r>
                      <a:endParaRPr lang="en-GB" sz="2400" b="1">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2507096</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Reward &amp; Remuneration</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D2E9"/>
                    </a:solidFill>
                  </a:tcPr>
                </a:tc>
                <a:extLst>
                  <a:ext uri="{0D108BD9-81ED-4DB2-BD59-A6C34878D82A}">
                    <a16:rowId xmlns:a16="http://schemas.microsoft.com/office/drawing/2014/main" val="10004"/>
                  </a:ext>
                </a:extLst>
              </a:tr>
              <a:tr h="1293435">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Sifat Al Galib</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a:solidFill>
                            <a:srgbClr val="000000"/>
                          </a:solidFill>
                          <a:effectLst/>
                          <a:latin typeface="Book Antiqua" panose="02040602050305030304" pitchFamily="18" charset="0"/>
                        </a:rPr>
                        <a:t>2438313</a:t>
                      </a:r>
                      <a:endParaRPr lang="en-GB" sz="2400" b="1">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tc>
                  <a:txBody>
                    <a:bodyPr/>
                    <a:lstStyle/>
                    <a:p>
                      <a:pPr algn="ctr" rtl="0" fontAlgn="t">
                        <a:spcBef>
                          <a:spcPts val="1200"/>
                        </a:spcBef>
                        <a:spcAft>
                          <a:spcPts val="600"/>
                        </a:spcAft>
                      </a:pPr>
                      <a:r>
                        <a:rPr lang="en-GB" sz="2400" b="1" i="0" u="none" strike="noStrike" dirty="0">
                          <a:solidFill>
                            <a:srgbClr val="000000"/>
                          </a:solidFill>
                          <a:effectLst/>
                          <a:latin typeface="Book Antiqua" panose="02040602050305030304" pitchFamily="18" charset="0"/>
                        </a:rPr>
                        <a:t>Diversity, Equity, and Inclusion</a:t>
                      </a:r>
                      <a:endParaRPr lang="en-GB" sz="2400" b="1" dirty="0">
                        <a:effectLst/>
                        <a:latin typeface="Book Antiqua" panose="02040602050305030304" pitchFamily="18" charset="0"/>
                      </a:endParaRPr>
                    </a:p>
                  </a:txBody>
                  <a:tcPr marL="63500" marR="63500" marT="63500" marB="6350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AD1DC"/>
                    </a:solidFill>
                  </a:tcPr>
                </a:tc>
                <a:extLst>
                  <a:ext uri="{0D108BD9-81ED-4DB2-BD59-A6C34878D82A}">
                    <a16:rowId xmlns:a16="http://schemas.microsoft.com/office/drawing/2014/main" val="10005"/>
                  </a:ext>
                </a:extLst>
              </a:tr>
            </a:tbl>
          </a:graphicData>
        </a:graphic>
      </p:graphicFrame>
      <p:sp>
        <p:nvSpPr>
          <p:cNvPr id="30" name="Rectangle 1"/>
          <p:cNvSpPr>
            <a:spLocks noChangeArrowheads="1"/>
          </p:cNvSpPr>
          <p:nvPr/>
        </p:nvSpPr>
        <p:spPr bwMode="auto">
          <a:xfrm>
            <a:off x="1600200" y="2789238"/>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89500" y="266700"/>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7391400" y="396694"/>
            <a:ext cx="6740893" cy="1154162"/>
          </a:xfrm>
          <a:prstGeom prst="rect">
            <a:avLst/>
          </a:prstGeom>
        </p:spPr>
        <p:txBody>
          <a:bodyPr lIns="0" tIns="0" rIns="0" bIns="0" rtlCol="0" anchor="t">
            <a:spAutoFit/>
          </a:bodyPr>
          <a:lstStyle/>
          <a:p>
            <a:pPr algn="l">
              <a:lnSpc>
                <a:spcPts val="8959"/>
              </a:lnSpc>
            </a:pPr>
            <a:r>
              <a:rPr lang="en-US" sz="4400" b="1" dirty="0">
                <a:solidFill>
                  <a:srgbClr val="4426A8"/>
                </a:solidFill>
                <a:latin typeface="Montserrat Bold"/>
                <a:ea typeface="Montserrat Bold"/>
                <a:cs typeface="Montserrat Bold"/>
                <a:sym typeface="Montserrat Bold"/>
              </a:rPr>
              <a:t>Contents</a:t>
            </a:r>
          </a:p>
        </p:txBody>
      </p:sp>
      <p:grpSp>
        <p:nvGrpSpPr>
          <p:cNvPr id="26" name="Group 26"/>
          <p:cNvGrpSpPr/>
          <p:nvPr/>
        </p:nvGrpSpPr>
        <p:grpSpPr>
          <a:xfrm>
            <a:off x="17145974" y="9258300"/>
            <a:ext cx="647179" cy="647179"/>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8" name="TextBox 2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aphicFrame>
        <p:nvGraphicFramePr>
          <p:cNvPr id="23" name="Diagram 22"/>
          <p:cNvGraphicFramePr/>
          <p:nvPr>
            <p:extLst>
              <p:ext uri="{D42A27DB-BD31-4B8C-83A1-F6EECF244321}">
                <p14:modId xmlns:p14="http://schemas.microsoft.com/office/powerpoint/2010/main" val="3459082826"/>
              </p:ext>
            </p:extLst>
          </p:nvPr>
        </p:nvGraphicFramePr>
        <p:xfrm>
          <a:off x="914400" y="1550856"/>
          <a:ext cx="8001000" cy="82022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5" name="Diagram 24"/>
          <p:cNvGraphicFramePr/>
          <p:nvPr>
            <p:extLst>
              <p:ext uri="{D42A27DB-BD31-4B8C-83A1-F6EECF244321}">
                <p14:modId xmlns:p14="http://schemas.microsoft.com/office/powerpoint/2010/main" val="4101825075"/>
              </p:ext>
            </p:extLst>
          </p:nvPr>
        </p:nvGraphicFramePr>
        <p:xfrm>
          <a:off x="9144000" y="1559251"/>
          <a:ext cx="7722122" cy="724184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46978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4" name="TextBox 34"/>
          <p:cNvSpPr txBox="1"/>
          <p:nvPr/>
        </p:nvSpPr>
        <p:spPr>
          <a:xfrm>
            <a:off x="1439079" y="3010416"/>
            <a:ext cx="9829800" cy="5533823"/>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PLC is a UK-based global retailer with operations in over 10 countries and a workforce of more than 330,000 (Tesco Plc,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The company’s HR practices aim to align people, performance, and technology with business goals.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This presentation examines five key HR areas: Training &amp; Development, Recruitment &amp; Selection, Reward &amp; Remuneration, HR Technology &amp; Digital Transformation, and Diversity, Equity &amp; Inclusion.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Each area demonstrates Tesco’s commitment to a skilled, inclusive, and future-ready workforce.</a:t>
            </a:r>
          </a:p>
        </p:txBody>
      </p:sp>
      <p:sp>
        <p:nvSpPr>
          <p:cNvPr id="35" name="TextBox 34"/>
          <p:cNvSpPr txBox="1"/>
          <p:nvPr/>
        </p:nvSpPr>
        <p:spPr>
          <a:xfrm>
            <a:off x="12515045" y="6874949"/>
            <a:ext cx="3450834" cy="307777"/>
          </a:xfrm>
          <a:prstGeom prst="rect">
            <a:avLst/>
          </a:prstGeom>
          <a:noFill/>
        </p:spPr>
        <p:txBody>
          <a:bodyPr wrap="square" rtlCol="0">
            <a:spAutoFit/>
          </a:bodyPr>
          <a:lstStyle/>
          <a:p>
            <a:pPr algn="ctr"/>
            <a:r>
              <a:rPr lang="en-GB" sz="1400" dirty="0"/>
              <a:t>Figure: Tesco outlet  (Tesco Plc, 2023).</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Introduction</a:t>
            </a:r>
          </a:p>
        </p:txBody>
      </p:sp>
      <p:pic>
        <p:nvPicPr>
          <p:cNvPr id="1026" name="Picture 2" descr="FIS - Suppliers - Company Detai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7007" y="4152900"/>
            <a:ext cx="3846909" cy="2573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0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Overview of HR Digital Strategy</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HR </a:t>
            </a:r>
            <a:r>
              <a:rPr lang="en-US" sz="2400" dirty="0" err="1">
                <a:solidFill>
                  <a:srgbClr val="000000"/>
                </a:solidFill>
                <a:latin typeface="Franklin Gothic Book" panose="020B0503020102020204" pitchFamily="34" charset="0"/>
                <a:ea typeface="Open Sans"/>
                <a:cs typeface="Open Sans"/>
                <a:sym typeface="Open Sans"/>
              </a:rPr>
              <a:t>digitalisation</a:t>
            </a:r>
            <a:r>
              <a:rPr lang="en-US" sz="2400" dirty="0">
                <a:solidFill>
                  <a:srgbClr val="000000"/>
                </a:solidFill>
                <a:latin typeface="Franklin Gothic Book" panose="020B0503020102020204" pitchFamily="34" charset="0"/>
                <a:ea typeface="Open Sans"/>
                <a:cs typeface="Open Sans"/>
                <a:sym typeface="Open Sans"/>
              </a:rPr>
              <a:t> supports automation and analytics.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Core platforms: SAP </a:t>
            </a:r>
            <a:r>
              <a:rPr lang="en-US" sz="2400" dirty="0" err="1">
                <a:solidFill>
                  <a:srgbClr val="000000"/>
                </a:solidFill>
                <a:latin typeface="Franklin Gothic Book" panose="020B0503020102020204" pitchFamily="34" charset="0"/>
                <a:ea typeface="Open Sans"/>
                <a:cs typeface="Open Sans"/>
                <a:sym typeface="Open Sans"/>
              </a:rPr>
              <a:t>SuccessFactors</a:t>
            </a:r>
            <a:r>
              <a:rPr lang="en-US" sz="2400" dirty="0">
                <a:solidFill>
                  <a:srgbClr val="000000"/>
                </a:solidFill>
                <a:latin typeface="Franklin Gothic Book" panose="020B0503020102020204" pitchFamily="34" charset="0"/>
                <a:ea typeface="Open Sans"/>
                <a:cs typeface="Open Sans"/>
                <a:sym typeface="Open Sans"/>
              </a:rPr>
              <a:t> and Workday HRIS (</a:t>
            </a:r>
            <a:r>
              <a:rPr lang="en-US" sz="2400" dirty="0" err="1">
                <a:solidFill>
                  <a:srgbClr val="000000"/>
                </a:solidFill>
                <a:latin typeface="Franklin Gothic Book" panose="020B0503020102020204" pitchFamily="34" charset="0"/>
                <a:ea typeface="Open Sans"/>
                <a:cs typeface="Open Sans"/>
                <a:sym typeface="Open Sans"/>
              </a:rPr>
              <a:t>Verlinden</a:t>
            </a:r>
            <a:r>
              <a:rPr lang="en-US" sz="2400" dirty="0">
                <a:solidFill>
                  <a:srgbClr val="000000"/>
                </a:solidFill>
                <a:latin typeface="Franklin Gothic Book" panose="020B0503020102020204" pitchFamily="34" charset="0"/>
                <a:ea typeface="Open Sans"/>
                <a:cs typeface="Open Sans"/>
                <a:sym typeface="Open Sans"/>
              </a:rPr>
              <a:t>,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Self-service systems empower colleagues and reduce admin.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Aim: efficient processes and enhanced employee experience.</a:t>
            </a:r>
          </a:p>
        </p:txBody>
      </p:sp>
      <p:sp>
        <p:nvSpPr>
          <p:cNvPr id="35" name="TextBox 34"/>
          <p:cNvSpPr txBox="1"/>
          <p:nvPr/>
        </p:nvSpPr>
        <p:spPr>
          <a:xfrm>
            <a:off x="12515045" y="6874949"/>
            <a:ext cx="3450834" cy="307777"/>
          </a:xfrm>
          <a:prstGeom prst="rect">
            <a:avLst/>
          </a:prstGeom>
          <a:noFill/>
        </p:spPr>
        <p:txBody>
          <a:bodyPr wrap="square" rtlCol="0">
            <a:spAutoFit/>
          </a:bodyPr>
          <a:lstStyle/>
          <a:p>
            <a:pPr algn="ctr"/>
            <a:r>
              <a:rPr lang="en-GB" sz="1400" dirty="0"/>
              <a:t>Figure: SAP SuccessFactors (</a:t>
            </a:r>
            <a:r>
              <a:rPr lang="en-GB" sz="1400" dirty="0" err="1"/>
              <a:t>Verlinden</a:t>
            </a:r>
            <a:r>
              <a:rPr lang="en-GB" sz="1400" dirty="0"/>
              <a:t>, 2024).</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pic>
        <p:nvPicPr>
          <p:cNvPr id="15362" name="Picture 2" descr="Partner_SAP SuccessFact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39404" y="3280348"/>
            <a:ext cx="5705475" cy="3114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5488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Digital Tools and Processes</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Mobile apps for leave, pay, and schedule management.</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AI </a:t>
            </a:r>
            <a:r>
              <a:rPr lang="en-US" sz="2400" dirty="0" err="1">
                <a:solidFill>
                  <a:srgbClr val="000000"/>
                </a:solidFill>
                <a:latin typeface="Franklin Gothic Book" panose="020B0503020102020204" pitchFamily="34" charset="0"/>
                <a:ea typeface="Open Sans"/>
                <a:cs typeface="Open Sans"/>
                <a:sym typeface="Open Sans"/>
              </a:rPr>
              <a:t>chatbots</a:t>
            </a:r>
            <a:r>
              <a:rPr lang="en-US" sz="2400" dirty="0">
                <a:solidFill>
                  <a:srgbClr val="000000"/>
                </a:solidFill>
                <a:latin typeface="Franklin Gothic Book" panose="020B0503020102020204" pitchFamily="34" charset="0"/>
                <a:ea typeface="Open Sans"/>
                <a:cs typeface="Open Sans"/>
                <a:sym typeface="Open Sans"/>
              </a:rPr>
              <a:t> resolve HR queries 24/7 (CIPD,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Digital learning platforms deliver training modules globally.</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Analytics dashboards track turnover and engagement.</a:t>
            </a:r>
          </a:p>
        </p:txBody>
      </p:sp>
      <p:sp>
        <p:nvSpPr>
          <p:cNvPr id="35" name="TextBox 34"/>
          <p:cNvSpPr txBox="1"/>
          <p:nvPr/>
        </p:nvSpPr>
        <p:spPr>
          <a:xfrm>
            <a:off x="12716815" y="6972300"/>
            <a:ext cx="3450834" cy="523220"/>
          </a:xfrm>
          <a:prstGeom prst="rect">
            <a:avLst/>
          </a:prstGeom>
          <a:noFill/>
        </p:spPr>
        <p:txBody>
          <a:bodyPr wrap="square" rtlCol="0">
            <a:spAutoFit/>
          </a:bodyPr>
          <a:lstStyle/>
          <a:p>
            <a:pPr algn="ctr"/>
            <a:r>
              <a:rPr lang="en-GB" sz="1400" dirty="0"/>
              <a:t>Figure: AI </a:t>
            </a:r>
            <a:r>
              <a:rPr lang="en-GB" sz="1400" dirty="0" err="1"/>
              <a:t>chatbots</a:t>
            </a:r>
            <a:r>
              <a:rPr lang="en-GB" sz="1400" dirty="0"/>
              <a:t> resolving  HR queries (CIPD, 2024).</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pic>
        <p:nvPicPr>
          <p:cNvPr id="16388" name="Picture 4" descr="HR &amp; Recruitment Chatbot Templates | Conversational Landing Pages by Ta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34901" y="3229573"/>
            <a:ext cx="2414662" cy="3742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8564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Benefits</a:t>
            </a:r>
          </a:p>
        </p:txBody>
      </p:sp>
      <p:sp>
        <p:nvSpPr>
          <p:cNvPr id="34" name="TextBox 34"/>
          <p:cNvSpPr txBox="1"/>
          <p:nvPr/>
        </p:nvSpPr>
        <p:spPr>
          <a:xfrm>
            <a:off x="1453286" y="4090834"/>
            <a:ext cx="9829800" cy="3785652"/>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HR admin time cut by 40% after automation rollout (Global Data,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83% of employees say they can work flexibly; 85% feel they can be themselves at Tesco (Roy,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Predictive analytics improved attrition forecasting accuracy by 25% (Link,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Digital tools increased HR response speed by 32% (Pereira, 2025).</a:t>
            </a:r>
          </a:p>
        </p:txBody>
      </p:sp>
      <p:sp>
        <p:nvSpPr>
          <p:cNvPr id="35" name="TextBox 34"/>
          <p:cNvSpPr txBox="1"/>
          <p:nvPr/>
        </p:nvSpPr>
        <p:spPr>
          <a:xfrm>
            <a:off x="12158029" y="7120154"/>
            <a:ext cx="4542485" cy="307777"/>
          </a:xfrm>
          <a:prstGeom prst="rect">
            <a:avLst/>
          </a:prstGeom>
          <a:noFill/>
        </p:spPr>
        <p:txBody>
          <a:bodyPr wrap="square" rtlCol="0">
            <a:spAutoFit/>
          </a:bodyPr>
          <a:lstStyle/>
          <a:p>
            <a:pPr algn="ctr"/>
            <a:r>
              <a:rPr lang="en-GB" sz="1400" dirty="0"/>
              <a:t>Figure: HR response speed improvement (Pereira, 2025).</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pic>
        <p:nvPicPr>
          <p:cNvPr id="14" name="Picture 13"/>
          <p:cNvPicPr>
            <a:picLocks noChangeAspect="1"/>
          </p:cNvPicPr>
          <p:nvPr/>
        </p:nvPicPr>
        <p:blipFill>
          <a:blip r:embed="rId3"/>
          <a:stretch>
            <a:fillRect/>
          </a:stretch>
        </p:blipFill>
        <p:spPr>
          <a:xfrm>
            <a:off x="12240767" y="4068304"/>
            <a:ext cx="4402929" cy="2895601"/>
          </a:xfrm>
          <a:prstGeom prst="rect">
            <a:avLst/>
          </a:prstGeom>
        </p:spPr>
      </p:pic>
    </p:spTree>
    <p:extLst>
      <p:ext uri="{BB962C8B-B14F-4D97-AF65-F5344CB8AC3E}">
        <p14:creationId xmlns:p14="http://schemas.microsoft.com/office/powerpoint/2010/main" val="2482706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Challenges</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Data security and GDPR compliance demands (Hammett, 2018).</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Integration issues with legacy IT systems.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Varying digital skills among staff.</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Ongoing costs of software and training.</a:t>
            </a:r>
          </a:p>
        </p:txBody>
      </p:sp>
      <p:sp>
        <p:nvSpPr>
          <p:cNvPr id="35" name="TextBox 34"/>
          <p:cNvSpPr txBox="1"/>
          <p:nvPr/>
        </p:nvSpPr>
        <p:spPr>
          <a:xfrm>
            <a:off x="12448131" y="6256905"/>
            <a:ext cx="3450834" cy="307777"/>
          </a:xfrm>
          <a:prstGeom prst="rect">
            <a:avLst/>
          </a:prstGeom>
          <a:noFill/>
        </p:spPr>
        <p:txBody>
          <a:bodyPr wrap="square" rtlCol="0">
            <a:spAutoFit/>
          </a:bodyPr>
          <a:lstStyle/>
          <a:p>
            <a:pPr algn="ctr"/>
            <a:r>
              <a:rPr lang="en-GB" sz="1400" dirty="0"/>
              <a:t>Figure:  GDPR compliance (Hammett, 2018). </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pic>
        <p:nvPicPr>
          <p:cNvPr id="17410" name="Picture 2" descr="What is GDPR Compliance? - Callstre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39600" y="3917314"/>
            <a:ext cx="4267897" cy="2133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0248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Future Focus and Investments</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£50 m HR tech investment over 3 years (CIPD,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Train 10,000 staff via Digital Bootcamp by 2026.</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Strengthen cybersecurity &amp; AI analytics.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Target: 90 % HR task automation by 2027 (Global Data, 2024).</a:t>
            </a:r>
          </a:p>
        </p:txBody>
      </p:sp>
      <p:sp>
        <p:nvSpPr>
          <p:cNvPr id="35" name="TextBox 34"/>
          <p:cNvSpPr txBox="1"/>
          <p:nvPr/>
        </p:nvSpPr>
        <p:spPr>
          <a:xfrm>
            <a:off x="12594107" y="6896100"/>
            <a:ext cx="3450834" cy="307777"/>
          </a:xfrm>
          <a:prstGeom prst="rect">
            <a:avLst/>
          </a:prstGeom>
          <a:noFill/>
        </p:spPr>
        <p:txBody>
          <a:bodyPr wrap="square" rtlCol="0">
            <a:spAutoFit/>
          </a:bodyPr>
          <a:lstStyle/>
          <a:p>
            <a:pPr algn="ctr"/>
            <a:r>
              <a:rPr lang="en-GB" sz="1400" dirty="0"/>
              <a:t>Figure: Digital skills bootcamp (CIPD, 2024). </a:t>
            </a:r>
          </a:p>
        </p:txBody>
      </p:sp>
      <p:sp>
        <p:nvSpPr>
          <p:cNvPr id="24" name="TextBox 30"/>
          <p:cNvSpPr txBox="1"/>
          <p:nvPr/>
        </p:nvSpPr>
        <p:spPr>
          <a:xfrm>
            <a:off x="1439079" y="1492372"/>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pic>
        <p:nvPicPr>
          <p:cNvPr id="18434" name="Picture 2" descr="Digital skills bootcamps: What are they and how will they 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37299" y="4381500"/>
            <a:ext cx="4268600" cy="2241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308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77179" y="204075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References</a:t>
            </a:r>
          </a:p>
        </p:txBody>
      </p:sp>
      <p:sp>
        <p:nvSpPr>
          <p:cNvPr id="34" name="TextBox 34"/>
          <p:cNvSpPr txBox="1"/>
          <p:nvPr/>
        </p:nvSpPr>
        <p:spPr>
          <a:xfrm>
            <a:off x="1426837" y="3194912"/>
            <a:ext cx="14715411" cy="6463308"/>
          </a:xfrm>
          <a:prstGeom prst="rect">
            <a:avLst/>
          </a:prstGeom>
        </p:spPr>
        <p:txBody>
          <a:bodyPr wrap="square" lIns="0" tIns="0" rIns="0" bIns="0" rtlCol="0" anchor="t">
            <a:spAutoFit/>
          </a:bodyPr>
          <a:lstStyle/>
          <a:p>
            <a:pPr algn="just">
              <a:spcAft>
                <a:spcPts val="1200"/>
              </a:spcAft>
            </a:pPr>
            <a:r>
              <a:rPr lang="en-GB" sz="2400" dirty="0"/>
              <a:t>CIPD (2024). </a:t>
            </a:r>
            <a:r>
              <a:rPr lang="en-GB" sz="2400" i="1" dirty="0"/>
              <a:t>CIPD | Transforming the HR operating model: Tesco</a:t>
            </a:r>
            <a:r>
              <a:rPr lang="en-GB" sz="2400" dirty="0"/>
              <a:t>. [online] CIPD. Available at: https://www.cipd.org/en/knowledge/case-studies/operating-model-tesco/ [Accessed 31 Oct. 2025].</a:t>
            </a:r>
          </a:p>
          <a:p>
            <a:pPr algn="just">
              <a:spcAft>
                <a:spcPts val="1200"/>
              </a:spcAft>
            </a:pPr>
            <a:r>
              <a:rPr lang="en-GB" sz="2400" dirty="0"/>
              <a:t>Global Data (2024). </a:t>
            </a:r>
            <a:r>
              <a:rPr lang="en-GB" sz="2400" i="1" dirty="0"/>
              <a:t>Tesco - Digital Transformation Strategies</a:t>
            </a:r>
            <a:r>
              <a:rPr lang="en-GB" sz="2400" dirty="0"/>
              <a:t>. [online] Market Research Reports &amp; Consulting | </a:t>
            </a:r>
            <a:r>
              <a:rPr lang="en-GB" sz="2400" dirty="0" err="1"/>
              <a:t>GlobalData</a:t>
            </a:r>
            <a:r>
              <a:rPr lang="en-GB" sz="2400" dirty="0"/>
              <a:t> UK Ltd. Available at: https://www.globaldata.com/store/report/tesco-plc-enterprise-tech-analysis/ [Accessed 31 Oct. 2025].</a:t>
            </a:r>
          </a:p>
          <a:p>
            <a:pPr algn="just">
              <a:spcAft>
                <a:spcPts val="1200"/>
              </a:spcAft>
            </a:pPr>
            <a:r>
              <a:rPr lang="en-GB" sz="2400" dirty="0"/>
              <a:t>Hammett, E. (2018). </a:t>
            </a:r>
            <a:r>
              <a:rPr lang="en-GB" sz="2400" i="1" dirty="0"/>
              <a:t>Tesco ‘absolutely concerned’ about GDPR impact on </a:t>
            </a:r>
            <a:r>
              <a:rPr lang="en-GB" sz="2400" i="1" dirty="0" err="1"/>
              <a:t>Clubcard</a:t>
            </a:r>
            <a:r>
              <a:rPr lang="en-GB" sz="2400" dirty="0"/>
              <a:t>. [online] Marketing Week. Available at: https://www.marketingweek.com/tesco-concerned-gdpr-clubcard/ [Accessed 31 Oct. 2025].</a:t>
            </a:r>
          </a:p>
          <a:p>
            <a:pPr algn="just">
              <a:spcAft>
                <a:spcPts val="1200"/>
              </a:spcAft>
            </a:pPr>
            <a:r>
              <a:rPr lang="en-GB" sz="2400" dirty="0"/>
              <a:t>Link, A. (2023). </a:t>
            </a:r>
            <a:r>
              <a:rPr lang="en-GB" sz="2400" i="1" dirty="0"/>
              <a:t>HR Digital Transformation: 5-Step Process And Best Practices</a:t>
            </a:r>
            <a:r>
              <a:rPr lang="en-GB" sz="2400" dirty="0"/>
              <a:t>. [online] People Managing People. Available at: https://peoplemanagingpeople.com/hr-operations/hr-digital-transformation/ [Accessed 31 Oct. 2025].</a:t>
            </a:r>
          </a:p>
          <a:p>
            <a:pPr algn="just">
              <a:spcAft>
                <a:spcPts val="1200"/>
              </a:spcAft>
            </a:pPr>
            <a:r>
              <a:rPr lang="en-GB" sz="2400" dirty="0"/>
              <a:t>Pereira, D. (2025). </a:t>
            </a:r>
            <a:r>
              <a:rPr lang="en-GB" sz="2400" i="1" dirty="0"/>
              <a:t>Tesco Value Chain Analysis</a:t>
            </a:r>
            <a:r>
              <a:rPr lang="en-GB" sz="2400" dirty="0"/>
              <a:t>. [online] Business Model Analyst. Available at: https://businessmodelanalyst.com/tesco-value-chain-analysis/ [Accessed 31 Oct. 2025].</a:t>
            </a:r>
          </a:p>
          <a:p>
            <a:pPr algn="just">
              <a:spcAft>
                <a:spcPts val="1200"/>
              </a:spcAft>
            </a:pPr>
            <a:r>
              <a:rPr lang="en-GB" sz="2400" dirty="0"/>
              <a:t>Roy, B. (2024). </a:t>
            </a:r>
            <a:r>
              <a:rPr lang="en-GB" sz="2400" i="1" dirty="0"/>
              <a:t>DIGITAL TRANSFORMATION STRATEGIES IN TRADITIONAL RETAIL INDUSTRIES: A CASE OF TESCO</a:t>
            </a:r>
            <a:r>
              <a:rPr lang="en-GB" sz="2400" dirty="0"/>
              <a:t>. [online] </a:t>
            </a:r>
            <a:r>
              <a:rPr lang="en-GB" sz="2400" dirty="0" err="1"/>
              <a:t>ResearchGate</a:t>
            </a:r>
            <a:r>
              <a:rPr lang="en-GB" sz="2400" dirty="0"/>
              <a:t>. </a:t>
            </a:r>
            <a:r>
              <a:rPr lang="en-GB" sz="2400" dirty="0" err="1"/>
              <a:t>doi:https</a:t>
            </a:r>
            <a:r>
              <a:rPr lang="en-GB" sz="2400" dirty="0"/>
              <a:t>://doi.org/10.13140/RG.2.2.35757.40168.</a:t>
            </a:r>
          </a:p>
          <a:p>
            <a:pPr algn="just">
              <a:spcAft>
                <a:spcPts val="1200"/>
              </a:spcAft>
            </a:pPr>
            <a:r>
              <a:rPr lang="en-GB" sz="2400" dirty="0" err="1"/>
              <a:t>Verlinden</a:t>
            </a:r>
            <a:r>
              <a:rPr lang="en-GB" sz="2400" dirty="0"/>
              <a:t>, N. (2024). </a:t>
            </a:r>
            <a:r>
              <a:rPr lang="en-GB" sz="2400" i="1" dirty="0"/>
              <a:t>HR Digital Transformation: An HR Leader’s Guide</a:t>
            </a:r>
            <a:r>
              <a:rPr lang="en-GB" sz="2400" dirty="0"/>
              <a:t>. [online] AIHR. Available at: https://www.aihr.com/blog/hr-digital-transformation/ [Accessed 31 Oct. 2025].</a:t>
            </a:r>
          </a:p>
        </p:txBody>
      </p:sp>
      <p:sp>
        <p:nvSpPr>
          <p:cNvPr id="24" name="TextBox 30"/>
          <p:cNvSpPr txBox="1"/>
          <p:nvPr/>
        </p:nvSpPr>
        <p:spPr>
          <a:xfrm>
            <a:off x="1491386" y="1100859"/>
            <a:ext cx="15261435" cy="1154162"/>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HR Technology &amp; Digital Transformation </a:t>
            </a:r>
          </a:p>
        </p:txBody>
      </p:sp>
    </p:spTree>
    <p:extLst>
      <p:ext uri="{BB962C8B-B14F-4D97-AF65-F5344CB8AC3E}">
        <p14:creationId xmlns:p14="http://schemas.microsoft.com/office/powerpoint/2010/main" val="338271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Overview of Tesco’s Recruitment Approach</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Recruitment covers global and local operations.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Emphasis on fair, inclusive hiring and internal growth.</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Strategy focuses on diversity and flexibility (</a:t>
            </a:r>
            <a:r>
              <a:rPr lang="en-US" sz="2400" dirty="0" err="1">
                <a:solidFill>
                  <a:srgbClr val="000000"/>
                </a:solidFill>
                <a:latin typeface="Franklin Gothic Book" panose="020B0503020102020204" pitchFamily="34" charset="0"/>
                <a:ea typeface="Open Sans"/>
                <a:cs typeface="Open Sans"/>
                <a:sym typeface="Open Sans"/>
              </a:rPr>
              <a:t>Macrotrends</a:t>
            </a:r>
            <a:r>
              <a:rPr lang="en-US" sz="2400" dirty="0">
                <a:solidFill>
                  <a:srgbClr val="000000"/>
                </a:solidFill>
                <a:latin typeface="Franklin Gothic Book" panose="020B0503020102020204" pitchFamily="34" charset="0"/>
                <a:ea typeface="Open Sans"/>
                <a:cs typeface="Open Sans"/>
                <a:sym typeface="Open Sans"/>
              </a:rPr>
              <a:t>,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Seasonal roles create entry points for future talent.</a:t>
            </a:r>
          </a:p>
        </p:txBody>
      </p:sp>
      <p:sp>
        <p:nvSpPr>
          <p:cNvPr id="35" name="TextBox 34"/>
          <p:cNvSpPr txBox="1"/>
          <p:nvPr/>
        </p:nvSpPr>
        <p:spPr>
          <a:xfrm>
            <a:off x="12716815" y="6972300"/>
            <a:ext cx="3450834" cy="523220"/>
          </a:xfrm>
          <a:prstGeom prst="rect">
            <a:avLst/>
          </a:prstGeom>
          <a:noFill/>
        </p:spPr>
        <p:txBody>
          <a:bodyPr wrap="square" rtlCol="0">
            <a:spAutoFit/>
          </a:bodyPr>
          <a:lstStyle/>
          <a:p>
            <a:pPr algn="ctr"/>
            <a:r>
              <a:rPr lang="en-GB" sz="1400" dirty="0"/>
              <a:t>Figure: Diversity at recruitments of Tesco (</a:t>
            </a:r>
            <a:r>
              <a:rPr lang="en-GB" sz="1400" dirty="0" err="1"/>
              <a:t>Macrotrends</a:t>
            </a:r>
            <a:r>
              <a:rPr lang="en-GB" sz="1400" dirty="0"/>
              <a:t>, 2024).</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pic>
        <p:nvPicPr>
          <p:cNvPr id="4098" name="Picture 2" descr="Using Diversity to Provide Better Serv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02362" y="4233623"/>
            <a:ext cx="3594649" cy="2392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9516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Recruitment Process</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Workforce planning identifies current and future skills needs.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Jobs are advertised on Tesco Careers and LinkedIn (Islam,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Online applications and AI screening shorten response time.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Structured interviews assess values and team fit.</a:t>
            </a:r>
          </a:p>
        </p:txBody>
      </p:sp>
      <p:sp>
        <p:nvSpPr>
          <p:cNvPr id="35" name="TextBox 34"/>
          <p:cNvSpPr txBox="1"/>
          <p:nvPr/>
        </p:nvSpPr>
        <p:spPr>
          <a:xfrm>
            <a:off x="12461929" y="7013622"/>
            <a:ext cx="3450834" cy="523220"/>
          </a:xfrm>
          <a:prstGeom prst="rect">
            <a:avLst/>
          </a:prstGeom>
          <a:noFill/>
        </p:spPr>
        <p:txBody>
          <a:bodyPr wrap="square" rtlCol="0">
            <a:spAutoFit/>
          </a:bodyPr>
          <a:lstStyle/>
          <a:p>
            <a:pPr algn="ctr"/>
            <a:r>
              <a:rPr lang="en-GB" sz="1400" dirty="0"/>
              <a:t>Figure: Tesco job ad at LinkedIn (Islam, 2025).</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pic>
        <p:nvPicPr>
          <p:cNvPr id="5122" name="Picture 2" descr="Tesco is hiring for multiple roles! Positions: 1. Analyst - Data Analysis:  https://lnkd.in/gBkHutxd 2. Associate - Operations:  https://lnkd.in/gph9UAia 3. Product Manager: https://lnkd.in/gMEDxHTJ… |  All Active Jobs | 382 comme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05654" y="2943767"/>
            <a:ext cx="3679434" cy="3679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670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39079" y="2336036"/>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Selection Process and Line Manager Roles</a:t>
            </a:r>
          </a:p>
        </p:txBody>
      </p:sp>
      <p:sp>
        <p:nvSpPr>
          <p:cNvPr id="34" name="TextBox 34"/>
          <p:cNvSpPr txBox="1"/>
          <p:nvPr/>
        </p:nvSpPr>
        <p:spPr>
          <a:xfrm>
            <a:off x="1439079" y="3525202"/>
            <a:ext cx="10981521" cy="635558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200" dirty="0">
                <a:solidFill>
                  <a:srgbClr val="000000"/>
                </a:solidFill>
                <a:latin typeface="Franklin Gothic Book" panose="020B0503020102020204" pitchFamily="34" charset="0"/>
                <a:ea typeface="Open Sans"/>
                <a:cs typeface="Open Sans"/>
                <a:sym typeface="Open Sans"/>
              </a:rPr>
              <a:t>Tesco planned to hire 26,000 temporary workers in UK for Christmas 2024 (Islam, 2025).</a:t>
            </a:r>
          </a:p>
          <a:p>
            <a:pPr marL="342900" indent="-342900" algn="just">
              <a:lnSpc>
                <a:spcPct val="150000"/>
              </a:lnSpc>
              <a:spcBef>
                <a:spcPct val="0"/>
              </a:spcBef>
              <a:spcAft>
                <a:spcPts val="1200"/>
              </a:spcAft>
              <a:buFont typeface="Arial" panose="020B0604020202020204" pitchFamily="34" charset="0"/>
              <a:buChar char="•"/>
            </a:pPr>
            <a:r>
              <a:rPr lang="en-US" sz="2200" dirty="0">
                <a:solidFill>
                  <a:srgbClr val="000000"/>
                </a:solidFill>
                <a:latin typeface="Franklin Gothic Book" panose="020B0503020102020204" pitchFamily="34" charset="0"/>
                <a:ea typeface="Open Sans"/>
                <a:cs typeface="Open Sans"/>
                <a:sym typeface="Open Sans"/>
              </a:rPr>
              <a:t>Posted 11,800+ job vacancies in Q2 2024 — highest in UK retail sector (</a:t>
            </a:r>
            <a:r>
              <a:rPr lang="en-US" sz="2200" dirty="0" err="1">
                <a:solidFill>
                  <a:srgbClr val="000000"/>
                </a:solidFill>
                <a:latin typeface="Franklin Gothic Book" panose="020B0503020102020204" pitchFamily="34" charset="0"/>
                <a:ea typeface="Open Sans"/>
                <a:cs typeface="Open Sans"/>
                <a:sym typeface="Open Sans"/>
              </a:rPr>
              <a:t>Macrotrends</a:t>
            </a:r>
            <a:r>
              <a:rPr lang="en-US" sz="2200" dirty="0">
                <a:solidFill>
                  <a:srgbClr val="000000"/>
                </a:solidFill>
                <a:latin typeface="Franklin Gothic Book" panose="020B0503020102020204" pitchFamily="34" charset="0"/>
                <a:ea typeface="Open Sans"/>
                <a:cs typeface="Open Sans"/>
                <a:sym typeface="Open Sans"/>
              </a:rPr>
              <a:t>, 2024).</a:t>
            </a:r>
          </a:p>
          <a:p>
            <a:pPr marL="342900" indent="-342900" algn="just">
              <a:lnSpc>
                <a:spcPct val="150000"/>
              </a:lnSpc>
              <a:spcBef>
                <a:spcPct val="0"/>
              </a:spcBef>
              <a:spcAft>
                <a:spcPts val="1200"/>
              </a:spcAft>
              <a:buFont typeface="Arial" panose="020B0604020202020204" pitchFamily="34" charset="0"/>
              <a:buChar char="•"/>
            </a:pPr>
            <a:r>
              <a:rPr lang="en-US" sz="2200" dirty="0">
                <a:solidFill>
                  <a:srgbClr val="000000"/>
                </a:solidFill>
                <a:latin typeface="Franklin Gothic Book" panose="020B0503020102020204" pitchFamily="34" charset="0"/>
                <a:ea typeface="Open Sans"/>
                <a:cs typeface="Open Sans"/>
                <a:sym typeface="Open Sans"/>
              </a:rPr>
              <a:t>90% of store managers began as hourly staff and rose through internal promotion (</a:t>
            </a:r>
            <a:r>
              <a:rPr lang="en-US" sz="2200" dirty="0" err="1">
                <a:solidFill>
                  <a:srgbClr val="000000"/>
                </a:solidFill>
                <a:latin typeface="Franklin Gothic Book" panose="020B0503020102020204" pitchFamily="34" charset="0"/>
                <a:ea typeface="Open Sans"/>
                <a:cs typeface="Open Sans"/>
                <a:sym typeface="Open Sans"/>
              </a:rPr>
              <a:t>Trademagazin</a:t>
            </a:r>
            <a:r>
              <a:rPr lang="en-US" sz="2200" dirty="0">
                <a:solidFill>
                  <a:srgbClr val="000000"/>
                </a:solidFill>
                <a:latin typeface="Franklin Gothic Book" panose="020B0503020102020204" pitchFamily="34" charset="0"/>
                <a:ea typeface="Open Sans"/>
                <a:cs typeface="Open Sans"/>
                <a:sym typeface="Open Sans"/>
              </a:rPr>
              <a:t>, 2024).</a:t>
            </a:r>
          </a:p>
          <a:p>
            <a:pPr marL="342900" indent="-342900" algn="just">
              <a:lnSpc>
                <a:spcPct val="150000"/>
              </a:lnSpc>
              <a:spcBef>
                <a:spcPct val="0"/>
              </a:spcBef>
              <a:spcAft>
                <a:spcPts val="1200"/>
              </a:spcAft>
              <a:buFont typeface="Arial" panose="020B0604020202020204" pitchFamily="34" charset="0"/>
              <a:buChar char="•"/>
            </a:pPr>
            <a:r>
              <a:rPr lang="en-US" sz="2200" dirty="0">
                <a:solidFill>
                  <a:srgbClr val="000000"/>
                </a:solidFill>
                <a:latin typeface="Franklin Gothic Book" panose="020B0503020102020204" pitchFamily="34" charset="0"/>
                <a:ea typeface="Open Sans"/>
                <a:cs typeface="Open Sans"/>
                <a:sym typeface="Open Sans"/>
              </a:rPr>
              <a:t>Line managers participate actively in recruitment by shortlisting candidates, conducting interviews, and assessing alignment with departmental objectives and job requirements (Morris, 2021).</a:t>
            </a:r>
          </a:p>
          <a:p>
            <a:pPr marL="342900" indent="-342900" algn="just">
              <a:lnSpc>
                <a:spcPct val="150000"/>
              </a:lnSpc>
              <a:spcBef>
                <a:spcPct val="0"/>
              </a:spcBef>
              <a:spcAft>
                <a:spcPts val="1200"/>
              </a:spcAft>
              <a:buFont typeface="Arial" panose="020B0604020202020204" pitchFamily="34" charset="0"/>
              <a:buChar char="•"/>
            </a:pPr>
            <a:r>
              <a:rPr lang="en-US" sz="2200" dirty="0">
                <a:solidFill>
                  <a:srgbClr val="000000"/>
                </a:solidFill>
                <a:latin typeface="Franklin Gothic Book" panose="020B0503020102020204" pitchFamily="34" charset="0"/>
                <a:ea typeface="Open Sans"/>
                <a:cs typeface="Open Sans"/>
                <a:sym typeface="Open Sans"/>
              </a:rPr>
              <a:t>They support onboarding through early mentorship and ensure every new hire reflects Tesco’s </a:t>
            </a:r>
            <a:r>
              <a:rPr lang="en-US" sz="2200" dirty="0" err="1">
                <a:solidFill>
                  <a:srgbClr val="000000"/>
                </a:solidFill>
                <a:latin typeface="Franklin Gothic Book" panose="020B0503020102020204" pitchFamily="34" charset="0"/>
                <a:ea typeface="Open Sans"/>
                <a:cs typeface="Open Sans"/>
                <a:sym typeface="Open Sans"/>
              </a:rPr>
              <a:t>organisational</a:t>
            </a:r>
            <a:r>
              <a:rPr lang="en-US" sz="2200" dirty="0">
                <a:solidFill>
                  <a:srgbClr val="000000"/>
                </a:solidFill>
                <a:latin typeface="Franklin Gothic Book" panose="020B0503020102020204" pitchFamily="34" charset="0"/>
                <a:ea typeface="Open Sans"/>
                <a:cs typeface="Open Sans"/>
                <a:sym typeface="Open Sans"/>
              </a:rPr>
              <a:t> culture and core values.</a:t>
            </a:r>
          </a:p>
          <a:p>
            <a:pPr algn="just">
              <a:lnSpc>
                <a:spcPct val="150000"/>
              </a:lnSpc>
              <a:spcBef>
                <a:spcPct val="0"/>
              </a:spcBef>
              <a:spcAft>
                <a:spcPts val="1200"/>
              </a:spcAft>
            </a:pPr>
            <a:endParaRPr lang="en-US" sz="2200" dirty="0">
              <a:solidFill>
                <a:srgbClr val="000000"/>
              </a:solidFill>
              <a:latin typeface="Franklin Gothic Book" panose="020B0503020102020204" pitchFamily="34" charset="0"/>
              <a:ea typeface="Open Sans"/>
              <a:cs typeface="Open Sans"/>
              <a:sym typeface="Open Sans"/>
            </a:endParaRPr>
          </a:p>
        </p:txBody>
      </p:sp>
      <p:sp>
        <p:nvSpPr>
          <p:cNvPr id="35" name="TextBox 34"/>
          <p:cNvSpPr txBox="1"/>
          <p:nvPr/>
        </p:nvSpPr>
        <p:spPr>
          <a:xfrm>
            <a:off x="12965270" y="6926132"/>
            <a:ext cx="4275785" cy="307777"/>
          </a:xfrm>
          <a:prstGeom prst="rect">
            <a:avLst/>
          </a:prstGeom>
          <a:noFill/>
        </p:spPr>
        <p:txBody>
          <a:bodyPr wrap="square" rtlCol="0">
            <a:spAutoFit/>
          </a:bodyPr>
          <a:lstStyle/>
          <a:p>
            <a:pPr algn="ctr"/>
            <a:r>
              <a:rPr lang="en-GB" sz="1400" dirty="0"/>
              <a:t>Figure: Tesco job vacancies in 2024 (</a:t>
            </a:r>
            <a:r>
              <a:rPr lang="en-GB" sz="1400" dirty="0" err="1"/>
              <a:t>Macrotrends</a:t>
            </a:r>
            <a:r>
              <a:rPr lang="en-GB" sz="1400" dirty="0"/>
              <a:t>, 2024).</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pic>
        <p:nvPicPr>
          <p:cNvPr id="6146" name="Picture 2" descr="For my network, Tesco are looking to 100+ apprentices throughout  Birmingham, Hertfordshire, Leeds, Liverpool, London, Manchester and  Sheffield. The UK's biggest grocer and largest private sector… | Jonathan  Smith | 29 comme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80039" y="4533900"/>
            <a:ext cx="3460161" cy="2218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253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HR Issues </a:t>
            </a:r>
          </a:p>
        </p:txBody>
      </p:sp>
      <p:sp>
        <p:nvSpPr>
          <p:cNvPr id="34" name="TextBox 34"/>
          <p:cNvSpPr txBox="1"/>
          <p:nvPr/>
        </p:nvSpPr>
        <p:spPr>
          <a:xfrm>
            <a:off x="1453286" y="4090834"/>
            <a:ext cx="9829800" cy="4339650"/>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Retail turnover rate is estimated at 28% annually in the UK (Tesco Plc,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Tesco’s average employee tenure increased to 5.3 years.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49% of new store hires are aged under 25 — youth pipeline growing (Sherriff,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Recruitment diversity up 12% since launch of “Everyone’s Welcome” </a:t>
            </a:r>
            <a:r>
              <a:rPr lang="en-US" sz="2400" dirty="0" err="1">
                <a:solidFill>
                  <a:srgbClr val="000000"/>
                </a:solidFill>
                <a:latin typeface="Franklin Gothic Book" panose="020B0503020102020204" pitchFamily="34" charset="0"/>
                <a:ea typeface="Open Sans"/>
                <a:cs typeface="Open Sans"/>
                <a:sym typeface="Open Sans"/>
              </a:rPr>
              <a:t>programme</a:t>
            </a:r>
            <a:r>
              <a:rPr lang="en-US" sz="2400" dirty="0">
                <a:solidFill>
                  <a:srgbClr val="000000"/>
                </a:solidFill>
                <a:latin typeface="Franklin Gothic Book" panose="020B0503020102020204" pitchFamily="34" charset="0"/>
                <a:ea typeface="Open Sans"/>
                <a:cs typeface="Open Sans"/>
                <a:sym typeface="Open Sans"/>
              </a:rPr>
              <a:t> (</a:t>
            </a:r>
            <a:r>
              <a:rPr lang="en-US" sz="2400" dirty="0" err="1">
                <a:solidFill>
                  <a:srgbClr val="000000"/>
                </a:solidFill>
                <a:latin typeface="Franklin Gothic Book" panose="020B0503020102020204" pitchFamily="34" charset="0"/>
                <a:ea typeface="Open Sans"/>
                <a:cs typeface="Open Sans"/>
                <a:sym typeface="Open Sans"/>
              </a:rPr>
              <a:t>Wickens</a:t>
            </a:r>
            <a:r>
              <a:rPr lang="en-US" sz="2400" dirty="0">
                <a:solidFill>
                  <a:srgbClr val="000000"/>
                </a:solidFill>
                <a:latin typeface="Franklin Gothic Book" panose="020B0503020102020204" pitchFamily="34" charset="0"/>
                <a:ea typeface="Open Sans"/>
                <a:cs typeface="Open Sans"/>
                <a:sym typeface="Open Sans"/>
              </a:rPr>
              <a:t>, 2025).</a:t>
            </a:r>
          </a:p>
        </p:txBody>
      </p:sp>
      <p:sp>
        <p:nvSpPr>
          <p:cNvPr id="35" name="TextBox 34"/>
          <p:cNvSpPr txBox="1"/>
          <p:nvPr/>
        </p:nvSpPr>
        <p:spPr>
          <a:xfrm>
            <a:off x="12766045" y="6906280"/>
            <a:ext cx="3450834" cy="523220"/>
          </a:xfrm>
          <a:prstGeom prst="rect">
            <a:avLst/>
          </a:prstGeom>
          <a:noFill/>
        </p:spPr>
        <p:txBody>
          <a:bodyPr wrap="square" rtlCol="0">
            <a:spAutoFit/>
          </a:bodyPr>
          <a:lstStyle/>
          <a:p>
            <a:pPr algn="ctr"/>
            <a:r>
              <a:rPr lang="en-GB" sz="1400" dirty="0"/>
              <a:t>Figure: Retail turnover at UK (Tesco Plc, 2023). </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pic>
        <p:nvPicPr>
          <p:cNvPr id="8194" name="Picture 2" descr="Retail turnover in the UK 2023| Statista"/>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1824462" y="3570483"/>
            <a:ext cx="5334000" cy="32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9030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Strategic Recommendations</a:t>
            </a:r>
          </a:p>
        </p:txBody>
      </p:sp>
      <p:sp>
        <p:nvSpPr>
          <p:cNvPr id="34" name="TextBox 34"/>
          <p:cNvSpPr txBox="1"/>
          <p:nvPr/>
        </p:nvSpPr>
        <p:spPr>
          <a:xfrm>
            <a:off x="1453286" y="4090834"/>
            <a:ext cx="9829800" cy="2609945"/>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Use predictive analytics for workforce forecasting (</a:t>
            </a:r>
            <a:r>
              <a:rPr lang="en-US" sz="2400" dirty="0" err="1">
                <a:solidFill>
                  <a:srgbClr val="000000"/>
                </a:solidFill>
                <a:latin typeface="Franklin Gothic Book" panose="020B0503020102020204" pitchFamily="34" charset="0"/>
                <a:ea typeface="Open Sans"/>
                <a:cs typeface="Open Sans"/>
                <a:sym typeface="Open Sans"/>
              </a:rPr>
              <a:t>Afaq</a:t>
            </a:r>
            <a:r>
              <a:rPr lang="en-US" sz="2400" dirty="0">
                <a:solidFill>
                  <a:srgbClr val="000000"/>
                </a:solidFill>
                <a:latin typeface="Franklin Gothic Book" panose="020B0503020102020204" pitchFamily="34" charset="0"/>
                <a:ea typeface="Open Sans"/>
                <a:cs typeface="Open Sans"/>
                <a:sym typeface="Open Sans"/>
              </a:rPr>
              <a:t> et al.,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Strengthen employer brand on social media.</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Introduce referral </a:t>
            </a:r>
            <a:r>
              <a:rPr lang="en-US" sz="2400" dirty="0" err="1">
                <a:solidFill>
                  <a:srgbClr val="000000"/>
                </a:solidFill>
                <a:latin typeface="Franklin Gothic Book" panose="020B0503020102020204" pitchFamily="34" charset="0"/>
                <a:ea typeface="Open Sans"/>
                <a:cs typeface="Open Sans"/>
                <a:sym typeface="Open Sans"/>
              </a:rPr>
              <a:t>programmes</a:t>
            </a:r>
            <a:r>
              <a:rPr lang="en-US" sz="2400" dirty="0">
                <a:solidFill>
                  <a:srgbClr val="000000"/>
                </a:solidFill>
                <a:latin typeface="Franklin Gothic Book" panose="020B0503020102020204" pitchFamily="34" charset="0"/>
                <a:ea typeface="Open Sans"/>
                <a:cs typeface="Open Sans"/>
                <a:sym typeface="Open Sans"/>
              </a:rPr>
              <a:t> to reduce time-to-hire.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Expand graduate and </a:t>
            </a:r>
            <a:r>
              <a:rPr lang="en-US" sz="2400" dirty="0" err="1">
                <a:solidFill>
                  <a:srgbClr val="000000"/>
                </a:solidFill>
                <a:latin typeface="Franklin Gothic Book" panose="020B0503020102020204" pitchFamily="34" charset="0"/>
                <a:ea typeface="Open Sans"/>
                <a:cs typeface="Open Sans"/>
                <a:sym typeface="Open Sans"/>
              </a:rPr>
              <a:t>returnship</a:t>
            </a:r>
            <a:r>
              <a:rPr lang="en-US" sz="2400" dirty="0">
                <a:solidFill>
                  <a:srgbClr val="000000"/>
                </a:solidFill>
                <a:latin typeface="Franklin Gothic Book" panose="020B0503020102020204" pitchFamily="34" charset="0"/>
                <a:ea typeface="Open Sans"/>
                <a:cs typeface="Open Sans"/>
                <a:sym typeface="Open Sans"/>
              </a:rPr>
              <a:t> schemes.</a:t>
            </a:r>
          </a:p>
        </p:txBody>
      </p:sp>
      <p:sp>
        <p:nvSpPr>
          <p:cNvPr id="35" name="TextBox 34"/>
          <p:cNvSpPr txBox="1"/>
          <p:nvPr/>
        </p:nvSpPr>
        <p:spPr>
          <a:xfrm>
            <a:off x="12716815" y="6972300"/>
            <a:ext cx="3450834" cy="523220"/>
          </a:xfrm>
          <a:prstGeom prst="rect">
            <a:avLst/>
          </a:prstGeom>
          <a:noFill/>
        </p:spPr>
        <p:txBody>
          <a:bodyPr wrap="square" rtlCol="0">
            <a:spAutoFit/>
          </a:bodyPr>
          <a:lstStyle/>
          <a:p>
            <a:pPr algn="ctr"/>
            <a:r>
              <a:rPr lang="en-GB" sz="1400" dirty="0"/>
              <a:t>Figure: Using predictive analytics for workforce forecasting (</a:t>
            </a:r>
            <a:r>
              <a:rPr lang="en-GB" sz="1400" dirty="0" err="1"/>
              <a:t>Afaq</a:t>
            </a:r>
            <a:r>
              <a:rPr lang="en-GB" sz="1400" dirty="0"/>
              <a:t> et al., 2025).</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pic>
        <p:nvPicPr>
          <p:cNvPr id="9218" name="Picture 2" descr="Predictive Analytics in Finance: What is it and How is it Used? - Datarail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35632" y="3594401"/>
            <a:ext cx="4013200" cy="300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084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259300" y="7810500"/>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19706" y="2189887"/>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References</a:t>
            </a:r>
          </a:p>
        </p:txBody>
      </p:sp>
      <p:sp>
        <p:nvSpPr>
          <p:cNvPr id="34" name="TextBox 34"/>
          <p:cNvSpPr txBox="1"/>
          <p:nvPr/>
        </p:nvSpPr>
        <p:spPr>
          <a:xfrm>
            <a:off x="1453286" y="3469225"/>
            <a:ext cx="15550726" cy="6309420"/>
          </a:xfrm>
          <a:prstGeom prst="rect">
            <a:avLst/>
          </a:prstGeom>
        </p:spPr>
        <p:txBody>
          <a:bodyPr wrap="square" lIns="0" tIns="0" rIns="0" bIns="0" rtlCol="0" anchor="t">
            <a:spAutoFit/>
          </a:bodyPr>
          <a:lstStyle/>
          <a:p>
            <a:pPr algn="just">
              <a:spcAft>
                <a:spcPts val="1200"/>
              </a:spcAft>
            </a:pPr>
            <a:r>
              <a:rPr lang="en-GB" sz="2000" dirty="0" err="1"/>
              <a:t>Afaq</a:t>
            </a:r>
            <a:r>
              <a:rPr lang="en-GB" sz="2000" dirty="0"/>
              <a:t>, A., Chaudhary, M., Gaur, L. and Mishra, S. (2025). Integrating Predictive Analytics for Workforce Planning. </a:t>
            </a:r>
            <a:r>
              <a:rPr lang="en-GB" sz="2000" i="1" dirty="0"/>
              <a:t>Journal of Information Systems Engineering and Management</a:t>
            </a:r>
            <a:r>
              <a:rPr lang="en-GB" sz="2000" dirty="0"/>
              <a:t>, 10(30s), pp.93–111. </a:t>
            </a:r>
            <a:r>
              <a:rPr lang="en-GB" sz="2000" dirty="0" err="1"/>
              <a:t>doi:https</a:t>
            </a:r>
            <a:r>
              <a:rPr lang="en-GB" sz="2000" dirty="0"/>
              <a:t>://doi.org/10.52783/jisem.v10i30s.4780.</a:t>
            </a:r>
          </a:p>
          <a:p>
            <a:pPr algn="just">
              <a:spcAft>
                <a:spcPts val="1200"/>
              </a:spcAft>
            </a:pPr>
            <a:r>
              <a:rPr lang="en-GB" sz="2000" dirty="0"/>
              <a:t>Islam, M.T. (2025). </a:t>
            </a:r>
            <a:r>
              <a:rPr lang="en-GB" sz="2000" i="1" dirty="0"/>
              <a:t>Case Study: Recruitment and Selection at Tesco - Smart Life Skills</a:t>
            </a:r>
            <a:r>
              <a:rPr lang="en-GB" sz="2000" dirty="0"/>
              <a:t>. [online] Smart Life Skills. Available at: https://smartlifeskills.co.uk/business-management-human-resource-management-recruitment-and-selection-casestudy-tesco/ [Accessed 31 Oct. 2025].</a:t>
            </a:r>
          </a:p>
          <a:p>
            <a:pPr algn="just">
              <a:spcAft>
                <a:spcPts val="1200"/>
              </a:spcAft>
            </a:pPr>
            <a:r>
              <a:rPr lang="en-GB" sz="2000" dirty="0" err="1"/>
              <a:t>Macrotrends</a:t>
            </a:r>
            <a:r>
              <a:rPr lang="en-GB" sz="2000" dirty="0"/>
              <a:t> (2024). </a:t>
            </a:r>
            <a:r>
              <a:rPr lang="en-GB" sz="2000" i="1" dirty="0"/>
              <a:t>Tesco: Number of Employees 2006-2020 | TSCDY</a:t>
            </a:r>
            <a:r>
              <a:rPr lang="en-GB" sz="2000" dirty="0"/>
              <a:t>. [online] www.macrotrends.net. Available at: https://www.macrotrends.net/stocks/charts/TSCDY/tesco/number-of-employees [Accessed 31 Oct. 2025].</a:t>
            </a:r>
          </a:p>
          <a:p>
            <a:pPr algn="just">
              <a:spcAft>
                <a:spcPts val="1200"/>
              </a:spcAft>
            </a:pPr>
            <a:r>
              <a:rPr lang="en-GB" sz="2000" dirty="0"/>
              <a:t>Morris, A. (2021). </a:t>
            </a:r>
            <a:r>
              <a:rPr lang="en-GB" sz="2000" i="1" dirty="0"/>
              <a:t>What Makes Good Line Manager? | </a:t>
            </a:r>
            <a:r>
              <a:rPr lang="en-GB" sz="2000" i="1" dirty="0" err="1"/>
              <a:t>DavidsonMorris</a:t>
            </a:r>
            <a:r>
              <a:rPr lang="en-GB" sz="2000" dirty="0"/>
              <a:t>. [online] </a:t>
            </a:r>
            <a:r>
              <a:rPr lang="en-GB" sz="2000" dirty="0" err="1"/>
              <a:t>DavidsonMorris</a:t>
            </a:r>
            <a:r>
              <a:rPr lang="en-GB" sz="2000" dirty="0"/>
              <a:t>. Available at: https://www.davidsonmorris.com/line-manager/ [Accessed 31 Oct. 2025].</a:t>
            </a:r>
          </a:p>
          <a:p>
            <a:pPr algn="just">
              <a:spcAft>
                <a:spcPts val="1200"/>
              </a:spcAft>
            </a:pPr>
            <a:r>
              <a:rPr lang="en-GB" sz="2000" dirty="0"/>
              <a:t>Sherriff, S. (2023). </a:t>
            </a:r>
            <a:r>
              <a:rPr lang="en-GB" sz="2000" i="1" dirty="0"/>
              <a:t>Tesco becomes latest retailer to join Diversity in Retail</a:t>
            </a:r>
            <a:r>
              <a:rPr lang="en-GB" sz="2000" dirty="0"/>
              <a:t>. [online] Grocery Gazette. Available at: https://www.grocerygazette.co.uk/2023/04/13/tesco-join-diversity-in-retail/ [Accessed 31 Oct. 2025].</a:t>
            </a:r>
          </a:p>
          <a:p>
            <a:pPr algn="just">
              <a:spcAft>
                <a:spcPts val="1200"/>
              </a:spcAft>
            </a:pPr>
            <a:r>
              <a:rPr lang="en-GB" sz="2000" dirty="0"/>
              <a:t>Tesco Plc (2023). </a:t>
            </a:r>
            <a:r>
              <a:rPr lang="en-GB" sz="2000" i="1" dirty="0"/>
              <a:t>Annual Report and Financial Statements 2023</a:t>
            </a:r>
            <a:r>
              <a:rPr lang="en-GB" sz="2000" dirty="0"/>
              <a:t>. [online] </a:t>
            </a:r>
            <a:r>
              <a:rPr lang="en-GB" sz="2000" i="1" dirty="0"/>
              <a:t>Tesco</a:t>
            </a:r>
            <a:r>
              <a:rPr lang="en-GB" sz="2000" dirty="0"/>
              <a:t>. Available at: https://www.tescoplc.com/media/u1wlq2qf/tesco-plc-annual-report-2023.pdf [Accessed 31 Oct. 2025].</a:t>
            </a:r>
          </a:p>
          <a:p>
            <a:pPr algn="just">
              <a:spcAft>
                <a:spcPts val="1200"/>
              </a:spcAft>
            </a:pPr>
            <a:r>
              <a:rPr lang="en-GB" sz="2000" dirty="0" err="1"/>
              <a:t>Trademagazin</a:t>
            </a:r>
            <a:r>
              <a:rPr lang="en-GB" sz="2000" dirty="0"/>
              <a:t> (2024). </a:t>
            </a:r>
            <a:r>
              <a:rPr lang="en-GB" sz="2000" i="1" dirty="0"/>
              <a:t>Tesco publishes its Diversity, Equality and Inclusion Report - </a:t>
            </a:r>
            <a:r>
              <a:rPr lang="en-GB" sz="2000" i="1" dirty="0" err="1"/>
              <a:t>Trademagazin</a:t>
            </a:r>
            <a:r>
              <a:rPr lang="en-GB" sz="2000" dirty="0"/>
              <a:t>. [online] </a:t>
            </a:r>
            <a:r>
              <a:rPr lang="en-GB" sz="2000" dirty="0" err="1"/>
              <a:t>Trademagazin</a:t>
            </a:r>
            <a:r>
              <a:rPr lang="en-GB" sz="2000" dirty="0"/>
              <a:t> - FMCG </a:t>
            </a:r>
            <a:r>
              <a:rPr lang="en-GB" sz="2000" dirty="0" err="1"/>
              <a:t>hírek</a:t>
            </a:r>
            <a:r>
              <a:rPr lang="en-GB" sz="2000" dirty="0"/>
              <a:t>. Available at: https://trademagazin.hu/en/a-tesco-publikalta-sokszinusegi-eselyegyenlosegi-es-befogadasi-jelenteset/ [Accessed 31 Oct. 2025].</a:t>
            </a:r>
          </a:p>
          <a:p>
            <a:pPr algn="just">
              <a:spcAft>
                <a:spcPts val="1200"/>
              </a:spcAft>
            </a:pPr>
            <a:r>
              <a:rPr lang="en-GB" sz="2000" dirty="0" err="1"/>
              <a:t>Wickens</a:t>
            </a:r>
            <a:r>
              <a:rPr lang="en-GB" sz="2000" dirty="0"/>
              <a:t>, Z. (2025). </a:t>
            </a:r>
            <a:r>
              <a:rPr lang="en-GB" sz="2000" i="1" dirty="0"/>
              <a:t>Tesco UK reports -3.8% mean ethnicity pay gap</a:t>
            </a:r>
            <a:r>
              <a:rPr lang="en-GB" sz="2000" dirty="0"/>
              <a:t>. [online] Employee Benefits. Available at: https://employeebenefits.co.uk/pay-strategy/tesco-uk-reports-38-mean-ethnicity-pay-gap/280653.article [Accessed 31 Oct. 2025].</a:t>
            </a:r>
          </a:p>
        </p:txBody>
      </p:sp>
      <p:sp>
        <p:nvSpPr>
          <p:cNvPr id="24" name="TextBox 30"/>
          <p:cNvSpPr txBox="1"/>
          <p:nvPr/>
        </p:nvSpPr>
        <p:spPr>
          <a:xfrm>
            <a:off x="1419706" y="138721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Recruitment &amp; Selection</a:t>
            </a:r>
          </a:p>
        </p:txBody>
      </p:sp>
    </p:spTree>
    <p:extLst>
      <p:ext uri="{BB962C8B-B14F-4D97-AF65-F5344CB8AC3E}">
        <p14:creationId xmlns:p14="http://schemas.microsoft.com/office/powerpoint/2010/main" val="497818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Overview of Training &amp; Development</a:t>
            </a:r>
          </a:p>
        </p:txBody>
      </p:sp>
      <p:sp>
        <p:nvSpPr>
          <p:cNvPr id="34" name="TextBox 34"/>
          <p:cNvSpPr txBox="1"/>
          <p:nvPr/>
        </p:nvSpPr>
        <p:spPr>
          <a:xfrm>
            <a:off x="1453286" y="4066870"/>
            <a:ext cx="9829800" cy="4493538"/>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values continuous learning and staff growth.</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Focus on upskilling for customer service excellence.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Learning is tied to the company motto: “Serving shoppers a little better every day.”</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Training is seen as key to motivation and retention.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employs over 330,000 people globally — large-scale learning is essential (Moss, 2025).</a:t>
            </a:r>
          </a:p>
        </p:txBody>
      </p:sp>
      <p:sp>
        <p:nvSpPr>
          <p:cNvPr id="35" name="TextBox 34"/>
          <p:cNvSpPr txBox="1"/>
          <p:nvPr/>
        </p:nvSpPr>
        <p:spPr>
          <a:xfrm>
            <a:off x="12716815" y="6972300"/>
            <a:ext cx="3450834" cy="307777"/>
          </a:xfrm>
          <a:prstGeom prst="rect">
            <a:avLst/>
          </a:prstGeom>
          <a:noFill/>
        </p:spPr>
        <p:txBody>
          <a:bodyPr wrap="square" rtlCol="0">
            <a:spAutoFit/>
          </a:bodyPr>
          <a:lstStyle/>
          <a:p>
            <a:pPr algn="ctr"/>
            <a:r>
              <a:rPr lang="en-GB" sz="1400" dirty="0"/>
              <a:t>Figure: Tesco employees (Moss, 2025).</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pic>
        <p:nvPicPr>
          <p:cNvPr id="2050" name="Picture 2" descr="Everyone's welcome at Tesco - Tesco Caree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26517" y="4098785"/>
            <a:ext cx="4031430" cy="26876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Key Programs</a:t>
            </a:r>
          </a:p>
        </p:txBody>
      </p:sp>
      <p:sp>
        <p:nvSpPr>
          <p:cNvPr id="34" name="TextBox 34"/>
          <p:cNvSpPr txBox="1"/>
          <p:nvPr/>
        </p:nvSpPr>
        <p:spPr>
          <a:xfrm>
            <a:off x="1453286" y="4066870"/>
            <a:ext cx="9829800" cy="504753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Academy offers leadership and retail training for all levels.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Apprenticeship schemes employ around 1,000 participants per year, with expansion planned to 1,500 by 2027 (Moss,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The “Options” program supports career progression across departments.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E-learning and blended modules provide flexibility to 250,000+ UK colleagues (Edwards,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Over 70% of store managers are promoted internally through training pathways (</a:t>
            </a:r>
            <a:r>
              <a:rPr lang="en-US" sz="2400" dirty="0" err="1">
                <a:solidFill>
                  <a:srgbClr val="000000"/>
                </a:solidFill>
                <a:latin typeface="Franklin Gothic Book" panose="020B0503020102020204" pitchFamily="34" charset="0"/>
                <a:ea typeface="Open Sans"/>
                <a:cs typeface="Open Sans"/>
                <a:sym typeface="Open Sans"/>
              </a:rPr>
              <a:t>Kar</a:t>
            </a:r>
            <a:r>
              <a:rPr lang="en-US" sz="2400" dirty="0">
                <a:solidFill>
                  <a:srgbClr val="000000"/>
                </a:solidFill>
                <a:latin typeface="Franklin Gothic Book" panose="020B0503020102020204" pitchFamily="34" charset="0"/>
                <a:ea typeface="Open Sans"/>
                <a:cs typeface="Open Sans"/>
                <a:sym typeface="Open Sans"/>
              </a:rPr>
              <a:t>, 2025).</a:t>
            </a:r>
          </a:p>
        </p:txBody>
      </p:sp>
      <p:sp>
        <p:nvSpPr>
          <p:cNvPr id="35" name="TextBox 34"/>
          <p:cNvSpPr txBox="1"/>
          <p:nvPr/>
        </p:nvSpPr>
        <p:spPr>
          <a:xfrm>
            <a:off x="12507871" y="6830807"/>
            <a:ext cx="4192643" cy="307777"/>
          </a:xfrm>
          <a:prstGeom prst="rect">
            <a:avLst/>
          </a:prstGeom>
          <a:noFill/>
        </p:spPr>
        <p:txBody>
          <a:bodyPr wrap="square" rtlCol="0">
            <a:spAutoFit/>
          </a:bodyPr>
          <a:lstStyle/>
          <a:p>
            <a:pPr algn="ctr"/>
            <a:r>
              <a:rPr lang="en-GB" sz="1400" dirty="0"/>
              <a:t>Figure: Store Manager Promotion Sources (</a:t>
            </a:r>
            <a:r>
              <a:rPr lang="en-GB" sz="1400" dirty="0" err="1"/>
              <a:t>Kar</a:t>
            </a:r>
            <a:r>
              <a:rPr lang="en-GB" sz="1400" dirty="0"/>
              <a:t>, 2025). </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pic>
        <p:nvPicPr>
          <p:cNvPr id="14" name="Picture 13"/>
          <p:cNvPicPr>
            <a:picLocks noChangeAspect="1"/>
          </p:cNvPicPr>
          <p:nvPr/>
        </p:nvPicPr>
        <p:blipFill>
          <a:blip r:embed="rId3"/>
          <a:stretch>
            <a:fillRect/>
          </a:stretch>
        </p:blipFill>
        <p:spPr>
          <a:xfrm>
            <a:off x="11975006" y="3924300"/>
            <a:ext cx="4934452" cy="2875707"/>
          </a:xfrm>
          <a:prstGeom prst="rect">
            <a:avLst/>
          </a:prstGeom>
        </p:spPr>
      </p:pic>
    </p:spTree>
    <p:extLst>
      <p:ext uri="{BB962C8B-B14F-4D97-AF65-F5344CB8AC3E}">
        <p14:creationId xmlns:p14="http://schemas.microsoft.com/office/powerpoint/2010/main" val="3531489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Evaluation and Impact of Training Programs</a:t>
            </a:r>
          </a:p>
        </p:txBody>
      </p:sp>
      <p:sp>
        <p:nvSpPr>
          <p:cNvPr id="34" name="TextBox 34"/>
          <p:cNvSpPr txBox="1"/>
          <p:nvPr/>
        </p:nvSpPr>
        <p:spPr>
          <a:xfrm>
            <a:off x="1453286" y="4066870"/>
            <a:ext cx="10433914" cy="5601533"/>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72% of Tesco colleagues agree they have learning and development opportunities (Tesco PLC,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44% of employees have stayed over five years, indicating strong retention from training investment (Tesco,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Over 1,000 employee records to measure training effectiveness.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Training ROI reflected in a 6% rise in productivity post-</a:t>
            </a:r>
            <a:r>
              <a:rPr lang="en-US" sz="2400" dirty="0" err="1">
                <a:solidFill>
                  <a:srgbClr val="000000"/>
                </a:solidFill>
                <a:latin typeface="Franklin Gothic Book" panose="020B0503020102020204" pitchFamily="34" charset="0"/>
                <a:ea typeface="Open Sans"/>
                <a:cs typeface="Open Sans"/>
                <a:sym typeface="Open Sans"/>
              </a:rPr>
              <a:t>programme</a:t>
            </a:r>
            <a:r>
              <a:rPr lang="en-US" sz="2400" dirty="0">
                <a:solidFill>
                  <a:srgbClr val="000000"/>
                </a:solidFill>
                <a:latin typeface="Franklin Gothic Book" panose="020B0503020102020204" pitchFamily="34" charset="0"/>
                <a:ea typeface="Open Sans"/>
                <a:cs typeface="Open Sans"/>
                <a:sym typeface="Open Sans"/>
              </a:rPr>
              <a:t> rollout (CIPD, 2024).</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Managers’ engagement increased 18% after the digital coaching rollout (</a:t>
            </a:r>
            <a:r>
              <a:rPr lang="en-US" sz="2400" dirty="0" err="1">
                <a:solidFill>
                  <a:srgbClr val="000000"/>
                </a:solidFill>
                <a:latin typeface="Franklin Gothic Book" panose="020B0503020102020204" pitchFamily="34" charset="0"/>
                <a:ea typeface="Open Sans"/>
                <a:cs typeface="Open Sans"/>
                <a:sym typeface="Open Sans"/>
              </a:rPr>
              <a:t>Kar</a:t>
            </a:r>
            <a:r>
              <a:rPr lang="en-US" sz="2400" dirty="0">
                <a:solidFill>
                  <a:srgbClr val="000000"/>
                </a:solidFill>
                <a:latin typeface="Franklin Gothic Book" panose="020B0503020102020204" pitchFamily="34" charset="0"/>
                <a:ea typeface="Open Sans"/>
                <a:cs typeface="Open Sans"/>
                <a:sym typeface="Open Sans"/>
              </a:rPr>
              <a:t>, 2025).</a:t>
            </a:r>
          </a:p>
        </p:txBody>
      </p:sp>
      <p:sp>
        <p:nvSpPr>
          <p:cNvPr id="35" name="TextBox 34"/>
          <p:cNvSpPr txBox="1"/>
          <p:nvPr/>
        </p:nvSpPr>
        <p:spPr>
          <a:xfrm>
            <a:off x="12716815" y="6972300"/>
            <a:ext cx="3450834" cy="523220"/>
          </a:xfrm>
          <a:prstGeom prst="rect">
            <a:avLst/>
          </a:prstGeom>
          <a:noFill/>
        </p:spPr>
        <p:txBody>
          <a:bodyPr wrap="square" rtlCol="0">
            <a:spAutoFit/>
          </a:bodyPr>
          <a:lstStyle/>
          <a:p>
            <a:pPr algn="ctr"/>
            <a:r>
              <a:rPr lang="en-GB" sz="1400" dirty="0"/>
              <a:t>Figure: Tesco employee retention over time (Tesco, 2024).  </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pic>
        <p:nvPicPr>
          <p:cNvPr id="14" name="Picture 13"/>
          <p:cNvPicPr>
            <a:picLocks noChangeAspect="1"/>
          </p:cNvPicPr>
          <p:nvPr/>
        </p:nvPicPr>
        <p:blipFill>
          <a:blip r:embed="rId3"/>
          <a:stretch>
            <a:fillRect/>
          </a:stretch>
        </p:blipFill>
        <p:spPr>
          <a:xfrm>
            <a:off x="12407932" y="4457700"/>
            <a:ext cx="4068599" cy="2004817"/>
          </a:xfrm>
          <a:prstGeom prst="rect">
            <a:avLst/>
          </a:prstGeom>
        </p:spPr>
      </p:pic>
    </p:spTree>
    <p:extLst>
      <p:ext uri="{BB962C8B-B14F-4D97-AF65-F5344CB8AC3E}">
        <p14:creationId xmlns:p14="http://schemas.microsoft.com/office/powerpoint/2010/main" val="7500347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Challenges</a:t>
            </a:r>
          </a:p>
        </p:txBody>
      </p:sp>
      <p:sp>
        <p:nvSpPr>
          <p:cNvPr id="34" name="TextBox 34"/>
          <p:cNvSpPr txBox="1"/>
          <p:nvPr/>
        </p:nvSpPr>
        <p:spPr>
          <a:xfrm>
            <a:off x="1453286" y="4066870"/>
            <a:ext cx="9829800" cy="3231654"/>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Unequal access to learning tools across regions.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Rapid digital change requires continuous reskilling.</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Difficulty measuring long-term ROI of learning </a:t>
            </a:r>
            <a:r>
              <a:rPr lang="en-US" sz="2400" dirty="0" err="1">
                <a:solidFill>
                  <a:srgbClr val="000000"/>
                </a:solidFill>
                <a:latin typeface="Franklin Gothic Book" panose="020B0503020102020204" pitchFamily="34" charset="0"/>
                <a:ea typeface="Open Sans"/>
                <a:cs typeface="Open Sans"/>
                <a:sym typeface="Open Sans"/>
              </a:rPr>
              <a:t>programmes</a:t>
            </a:r>
            <a:r>
              <a:rPr lang="en-US" sz="2400" dirty="0">
                <a:solidFill>
                  <a:srgbClr val="000000"/>
                </a:solidFill>
                <a:latin typeface="Franklin Gothic Book" panose="020B0503020102020204" pitchFamily="34" charset="0"/>
                <a:ea typeface="Open Sans"/>
                <a:cs typeface="Open Sans"/>
                <a:sym typeface="Open Sans"/>
              </a:rPr>
              <a:t>.</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Only 58% of international staff accessed training in 2023 compared to 78% in the UK (Tesco, 2024).</a:t>
            </a:r>
          </a:p>
        </p:txBody>
      </p:sp>
      <p:sp>
        <p:nvSpPr>
          <p:cNvPr id="35" name="TextBox 34"/>
          <p:cNvSpPr txBox="1"/>
          <p:nvPr/>
        </p:nvSpPr>
        <p:spPr>
          <a:xfrm>
            <a:off x="12716815" y="6972300"/>
            <a:ext cx="3450834" cy="307777"/>
          </a:xfrm>
          <a:prstGeom prst="rect">
            <a:avLst/>
          </a:prstGeom>
          <a:noFill/>
        </p:spPr>
        <p:txBody>
          <a:bodyPr wrap="square" rtlCol="0">
            <a:spAutoFit/>
          </a:bodyPr>
          <a:lstStyle/>
          <a:p>
            <a:pPr algn="ctr"/>
            <a:r>
              <a:rPr lang="en-GB" sz="1400" dirty="0"/>
              <a:t>Figure: Training Gap (Tesco, 2024). </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pic>
        <p:nvPicPr>
          <p:cNvPr id="14" name="Picture 13"/>
          <p:cNvPicPr>
            <a:picLocks noChangeAspect="1"/>
          </p:cNvPicPr>
          <p:nvPr/>
        </p:nvPicPr>
        <p:blipFill>
          <a:blip r:embed="rId3"/>
          <a:stretch>
            <a:fillRect/>
          </a:stretch>
        </p:blipFill>
        <p:spPr>
          <a:xfrm>
            <a:off x="12223799" y="3467100"/>
            <a:ext cx="4445770" cy="3104879"/>
          </a:xfrm>
          <a:prstGeom prst="rect">
            <a:avLst/>
          </a:prstGeom>
        </p:spPr>
      </p:pic>
    </p:spTree>
    <p:extLst>
      <p:ext uri="{BB962C8B-B14F-4D97-AF65-F5344CB8AC3E}">
        <p14:creationId xmlns:p14="http://schemas.microsoft.com/office/powerpoint/2010/main" val="26091591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Recommendations</a:t>
            </a:r>
          </a:p>
        </p:txBody>
      </p:sp>
      <p:sp>
        <p:nvSpPr>
          <p:cNvPr id="34" name="TextBox 34"/>
          <p:cNvSpPr txBox="1"/>
          <p:nvPr/>
        </p:nvSpPr>
        <p:spPr>
          <a:xfrm>
            <a:off x="1453286" y="4090834"/>
            <a:ext cx="9829800" cy="4493538"/>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Introduce short AI-based </a:t>
            </a:r>
            <a:r>
              <a:rPr lang="en-US" sz="2400" dirty="0" err="1">
                <a:solidFill>
                  <a:srgbClr val="000000"/>
                </a:solidFill>
                <a:latin typeface="Franklin Gothic Book" panose="020B0503020102020204" pitchFamily="34" charset="0"/>
                <a:ea typeface="Open Sans"/>
                <a:cs typeface="Open Sans"/>
                <a:sym typeface="Open Sans"/>
              </a:rPr>
              <a:t>microlearning</a:t>
            </a:r>
            <a:r>
              <a:rPr lang="en-US" sz="2400" dirty="0">
                <a:solidFill>
                  <a:srgbClr val="000000"/>
                </a:solidFill>
                <a:latin typeface="Franklin Gothic Book" panose="020B0503020102020204" pitchFamily="34" charset="0"/>
                <a:ea typeface="Open Sans"/>
                <a:cs typeface="Open Sans"/>
                <a:sym typeface="Open Sans"/>
              </a:rPr>
              <a:t> modules; pilot saw 15% faster course completion.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Develop leadership pipeline — 774 UK managers and 314 Central Europe managers trained in 2023 (Tesco PLC,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Increase accessibility of mobile learning apps across Tesco branches.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Create learning KPIs tied directly to performance outcomes.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Aim for an 80% training participation rate globally by 2026.</a:t>
            </a:r>
          </a:p>
        </p:txBody>
      </p:sp>
      <p:sp>
        <p:nvSpPr>
          <p:cNvPr id="35" name="TextBox 34"/>
          <p:cNvSpPr txBox="1"/>
          <p:nvPr/>
        </p:nvSpPr>
        <p:spPr>
          <a:xfrm>
            <a:off x="12716815" y="6972300"/>
            <a:ext cx="3450834" cy="523220"/>
          </a:xfrm>
          <a:prstGeom prst="rect">
            <a:avLst/>
          </a:prstGeom>
          <a:noFill/>
        </p:spPr>
        <p:txBody>
          <a:bodyPr wrap="square" rtlCol="0">
            <a:spAutoFit/>
          </a:bodyPr>
          <a:lstStyle/>
          <a:p>
            <a:pPr algn="ctr"/>
            <a:r>
              <a:rPr lang="en-GB" sz="1400" dirty="0"/>
              <a:t>Figure: Global training participation rate target (Tesco PLC, 2025).  </a:t>
            </a:r>
          </a:p>
        </p:txBody>
      </p:sp>
      <p:sp>
        <p:nvSpPr>
          <p:cNvPr id="24" name="TextBox 30"/>
          <p:cNvSpPr txBox="1"/>
          <p:nvPr/>
        </p:nvSpPr>
        <p:spPr>
          <a:xfrm>
            <a:off x="1439079" y="1492372"/>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pic>
        <p:nvPicPr>
          <p:cNvPr id="14" name="Picture 13"/>
          <p:cNvPicPr>
            <a:picLocks noChangeAspect="1"/>
          </p:cNvPicPr>
          <p:nvPr/>
        </p:nvPicPr>
        <p:blipFill>
          <a:blip r:embed="rId3"/>
          <a:stretch>
            <a:fillRect/>
          </a:stretch>
        </p:blipFill>
        <p:spPr>
          <a:xfrm>
            <a:off x="11658600" y="3817241"/>
            <a:ext cx="5217001" cy="2819400"/>
          </a:xfrm>
          <a:prstGeom prst="rect">
            <a:avLst/>
          </a:prstGeom>
        </p:spPr>
      </p:pic>
    </p:spTree>
    <p:extLst>
      <p:ext uri="{BB962C8B-B14F-4D97-AF65-F5344CB8AC3E}">
        <p14:creationId xmlns:p14="http://schemas.microsoft.com/office/powerpoint/2010/main" val="2432378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68784" y="208068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References</a:t>
            </a:r>
          </a:p>
        </p:txBody>
      </p:sp>
      <p:sp>
        <p:nvSpPr>
          <p:cNvPr id="34" name="TextBox 34"/>
          <p:cNvSpPr txBox="1"/>
          <p:nvPr/>
        </p:nvSpPr>
        <p:spPr>
          <a:xfrm>
            <a:off x="1558987" y="3447276"/>
            <a:ext cx="15052613" cy="5201424"/>
          </a:xfrm>
          <a:prstGeom prst="rect">
            <a:avLst/>
          </a:prstGeom>
        </p:spPr>
        <p:txBody>
          <a:bodyPr wrap="square" lIns="0" tIns="0" rIns="0" bIns="0" rtlCol="0" anchor="t">
            <a:spAutoFit/>
          </a:bodyPr>
          <a:lstStyle/>
          <a:p>
            <a:pPr algn="just">
              <a:spcAft>
                <a:spcPts val="1200"/>
              </a:spcAft>
            </a:pPr>
            <a:r>
              <a:rPr lang="en-GB" sz="2400" dirty="0"/>
              <a:t>CIPD (2024). </a:t>
            </a:r>
            <a:r>
              <a:rPr lang="en-GB" sz="2400" i="1" dirty="0"/>
              <a:t>CIPD | Transforming the HR operating model: Tesco</a:t>
            </a:r>
            <a:r>
              <a:rPr lang="en-GB" sz="2400" dirty="0"/>
              <a:t>. [online] CIPD. Available at: https://www.cipd.org/en/knowledge/case-studies/operating-model-tesco/ [Accessed 31 Oct. 2025].</a:t>
            </a:r>
          </a:p>
          <a:p>
            <a:pPr algn="just">
              <a:spcAft>
                <a:spcPts val="1200"/>
              </a:spcAft>
            </a:pPr>
            <a:r>
              <a:rPr lang="en-GB" sz="2400" dirty="0"/>
              <a:t>Edwards, C. (2024). </a:t>
            </a:r>
            <a:r>
              <a:rPr lang="en-GB" sz="2400" i="1" dirty="0"/>
              <a:t>Over 20,000 Tesco staff to split £30m from share schemes</a:t>
            </a:r>
            <a:r>
              <a:rPr lang="en-GB" sz="2400" dirty="0"/>
              <a:t>. [online] www.bbc.com. Available at: https://www.bbc.com/news/articles/c2e4nee6v8jo [Accessed 31 Oct. 2025].</a:t>
            </a:r>
          </a:p>
          <a:p>
            <a:pPr algn="just">
              <a:spcAft>
                <a:spcPts val="1200"/>
              </a:spcAft>
            </a:pPr>
            <a:r>
              <a:rPr lang="en-GB" sz="2400" dirty="0" err="1"/>
              <a:t>Kar</a:t>
            </a:r>
            <a:r>
              <a:rPr lang="en-GB" sz="2400" dirty="0"/>
              <a:t>, A. (2025). </a:t>
            </a:r>
            <a:r>
              <a:rPr lang="en-GB" sz="2400" i="1" dirty="0"/>
              <a:t>Transforming Global Training with Totara Learn at Tesco Academy | </a:t>
            </a:r>
            <a:r>
              <a:rPr lang="en-GB" sz="2400" i="1" dirty="0" err="1"/>
              <a:t>Edvanta</a:t>
            </a:r>
            <a:r>
              <a:rPr lang="en-GB" sz="2400" dirty="0"/>
              <a:t>. [online] Edvanta.com. Available at: https://edvanta.com/our-work/tesco-academy-totara-learn-global-lms [Accessed 31 Oct. 2025].</a:t>
            </a:r>
          </a:p>
          <a:p>
            <a:pPr algn="just">
              <a:spcAft>
                <a:spcPts val="1200"/>
              </a:spcAft>
            </a:pPr>
            <a:r>
              <a:rPr lang="en-GB" sz="2400" dirty="0"/>
              <a:t>Moss, R. (2025). </a:t>
            </a:r>
            <a:r>
              <a:rPr lang="en-GB" sz="2400" i="1" dirty="0"/>
              <a:t>Tesco pledges 1,500 apprenticeship places by 2027</a:t>
            </a:r>
            <a:r>
              <a:rPr lang="en-GB" sz="2400" dirty="0"/>
              <a:t>. [online] Personnel Today. Available at: https://www.personneltoday.com/hr/tesco-pledges-1500-apprenticeship-places-by-2027/ [Accessed 31 Oct. 2025].</a:t>
            </a:r>
          </a:p>
          <a:p>
            <a:pPr algn="just">
              <a:spcAft>
                <a:spcPts val="1200"/>
              </a:spcAft>
            </a:pPr>
            <a:r>
              <a:rPr lang="en-GB" sz="2400" dirty="0"/>
              <a:t>Tesco (2024). </a:t>
            </a:r>
            <a:r>
              <a:rPr lang="en-GB" sz="2400" i="1" dirty="0"/>
              <a:t>Learning &amp; Development</a:t>
            </a:r>
            <a:r>
              <a:rPr lang="en-GB" sz="2400" dirty="0"/>
              <a:t>. [online] Tesco Bengaluru. Available at: https://www.tescobengaluru.com/learning-development/ [Accessed 31 Oct. 2025].</a:t>
            </a:r>
          </a:p>
          <a:p>
            <a:pPr algn="just">
              <a:spcAft>
                <a:spcPts val="1200"/>
              </a:spcAft>
            </a:pPr>
            <a:r>
              <a:rPr lang="en-GB" sz="2400" dirty="0"/>
              <a:t>Tesco PLC (2025). </a:t>
            </a:r>
            <a:r>
              <a:rPr lang="en-GB" sz="2400" i="1" dirty="0"/>
              <a:t>Tesco Sustainability Report 2025</a:t>
            </a:r>
            <a:r>
              <a:rPr lang="en-GB" sz="2400" dirty="0"/>
              <a:t>. [online] Available at: https://www.tescoplc.com/media/wvkj1yic/tesco-sustainability-report-2025.pdf? [Accessed 31 Oct. 2025].</a:t>
            </a:r>
          </a:p>
        </p:txBody>
      </p:sp>
      <p:sp>
        <p:nvSpPr>
          <p:cNvPr id="24" name="TextBox 30"/>
          <p:cNvSpPr txBox="1"/>
          <p:nvPr/>
        </p:nvSpPr>
        <p:spPr>
          <a:xfrm>
            <a:off x="1468784" y="1285343"/>
            <a:ext cx="12405191" cy="1036759"/>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Training &amp; Development</a:t>
            </a:r>
          </a:p>
        </p:txBody>
      </p:sp>
    </p:spTree>
    <p:extLst>
      <p:ext uri="{BB962C8B-B14F-4D97-AF65-F5344CB8AC3E}">
        <p14:creationId xmlns:p14="http://schemas.microsoft.com/office/powerpoint/2010/main" val="2798434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992388"/>
          </a:xfrm>
          <a:prstGeom prst="rect">
            <a:avLst/>
          </a:prstGeom>
        </p:spPr>
        <p:txBody>
          <a:bodyPr wrap="square" lIns="0" tIns="0" rIns="0" bIns="0" rtlCol="0" anchor="t">
            <a:spAutoFit/>
          </a:bodyPr>
          <a:lstStyle/>
          <a:p>
            <a:pPr>
              <a:lnSpc>
                <a:spcPts val="8959"/>
              </a:lnSpc>
            </a:pPr>
            <a:r>
              <a:rPr lang="en-US" sz="4000" b="1" dirty="0">
                <a:solidFill>
                  <a:srgbClr val="4426A8"/>
                </a:solidFill>
                <a:latin typeface="Montserrat Bold"/>
                <a:ea typeface="Montserrat Bold"/>
                <a:cs typeface="Montserrat Bold"/>
                <a:sym typeface="Montserrat Bold"/>
              </a:rPr>
              <a:t>Overview of Reward and remuneration systems </a:t>
            </a:r>
          </a:p>
        </p:txBody>
      </p:sp>
      <p:sp>
        <p:nvSpPr>
          <p:cNvPr id="34" name="TextBox 34"/>
          <p:cNvSpPr txBox="1"/>
          <p:nvPr/>
        </p:nvSpPr>
        <p:spPr>
          <a:xfrm>
            <a:off x="1453286" y="4090834"/>
            <a:ext cx="14670718" cy="3871829"/>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Reward and remuneration in Tesco are set based on the company’s policy and performance.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Remuneration is mainly fixed based on the employment position.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Some monetary rewards are provided based on employees’ previous work experience.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To provide other rewards, the performance of the employees is linked to financial and non-financial rewards (</a:t>
            </a:r>
            <a:r>
              <a:rPr lang="en-US" sz="2400" dirty="0" err="1">
                <a:solidFill>
                  <a:srgbClr val="000000"/>
                </a:solidFill>
                <a:latin typeface="Franklin Gothic Book" panose="020B0503020102020204" pitchFamily="34" charset="0"/>
                <a:ea typeface="Open Sans"/>
                <a:cs typeface="Open Sans"/>
                <a:sym typeface="Open Sans"/>
              </a:rPr>
              <a:t>Haerifar</a:t>
            </a:r>
            <a:r>
              <a:rPr lang="en-US" sz="2400" dirty="0">
                <a:solidFill>
                  <a:srgbClr val="000000"/>
                </a:solidFill>
                <a:latin typeface="Franklin Gothic Book" panose="020B0503020102020204" pitchFamily="34" charset="0"/>
                <a:ea typeface="Open Sans"/>
                <a:cs typeface="Open Sans"/>
                <a:sym typeface="Open Sans"/>
              </a:rPr>
              <a:t>, 2011).</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This practice supports Tesco’s purpose of improving service and growth.</a:t>
            </a:r>
          </a:p>
        </p:txBody>
      </p:sp>
      <p:sp>
        <p:nvSpPr>
          <p:cNvPr id="24" name="TextBox 30"/>
          <p:cNvSpPr txBox="1"/>
          <p:nvPr/>
        </p:nvSpPr>
        <p:spPr>
          <a:xfrm>
            <a:off x="1439079" y="1492372"/>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spTree>
    <p:extLst>
      <p:ext uri="{BB962C8B-B14F-4D97-AF65-F5344CB8AC3E}">
        <p14:creationId xmlns:p14="http://schemas.microsoft.com/office/powerpoint/2010/main" val="13585284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Appraisal Process</a:t>
            </a:r>
          </a:p>
        </p:txBody>
      </p:sp>
      <p:sp>
        <p:nvSpPr>
          <p:cNvPr id="34" name="TextBox 34"/>
          <p:cNvSpPr txBox="1"/>
          <p:nvPr/>
        </p:nvSpPr>
        <p:spPr>
          <a:xfrm>
            <a:off x="1453286" y="4090834"/>
            <a:ext cx="9829800" cy="267765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SMART objectives for individuals and teams (</a:t>
            </a:r>
            <a:r>
              <a:rPr lang="en-US" sz="2400" dirty="0" err="1">
                <a:solidFill>
                  <a:srgbClr val="000000"/>
                </a:solidFill>
                <a:latin typeface="Franklin Gothic Book" panose="020B0503020102020204" pitchFamily="34" charset="0"/>
                <a:ea typeface="Open Sans"/>
                <a:cs typeface="Open Sans"/>
                <a:sym typeface="Open Sans"/>
              </a:rPr>
              <a:t>Ayoub</a:t>
            </a:r>
            <a:r>
              <a:rPr lang="en-US" sz="2400" dirty="0">
                <a:solidFill>
                  <a:srgbClr val="000000"/>
                </a:solidFill>
                <a:latin typeface="Franklin Gothic Book" panose="020B0503020102020204" pitchFamily="34" charset="0"/>
                <a:ea typeface="Open Sans"/>
                <a:cs typeface="Open Sans"/>
                <a:sym typeface="Open Sans"/>
              </a:rPr>
              <a:t>, 2017).</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Continuous feedback using the “</a:t>
            </a:r>
            <a:r>
              <a:rPr lang="en-US" sz="2400" dirty="0" err="1">
                <a:solidFill>
                  <a:srgbClr val="000000"/>
                </a:solidFill>
                <a:latin typeface="Franklin Gothic Book" panose="020B0503020102020204" pitchFamily="34" charset="0"/>
                <a:ea typeface="Open Sans"/>
                <a:cs typeface="Open Sans"/>
                <a:sym typeface="Open Sans"/>
              </a:rPr>
              <a:t>MyPerformance</a:t>
            </a:r>
            <a:r>
              <a:rPr lang="en-US" sz="2400" dirty="0">
                <a:solidFill>
                  <a:srgbClr val="000000"/>
                </a:solidFill>
                <a:latin typeface="Franklin Gothic Book" panose="020B0503020102020204" pitchFamily="34" charset="0"/>
                <a:ea typeface="Open Sans"/>
                <a:cs typeface="Open Sans"/>
                <a:sym typeface="Open Sans"/>
              </a:rPr>
              <a:t>” platform (Habib,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Annual reviews focus on results and </a:t>
            </a:r>
            <a:r>
              <a:rPr lang="en-US" sz="2400" dirty="0" err="1">
                <a:solidFill>
                  <a:srgbClr val="000000"/>
                </a:solidFill>
                <a:latin typeface="Franklin Gothic Book" panose="020B0503020102020204" pitchFamily="34" charset="0"/>
                <a:ea typeface="Open Sans"/>
                <a:cs typeface="Open Sans"/>
                <a:sym typeface="Open Sans"/>
              </a:rPr>
              <a:t>behaviour</a:t>
            </a:r>
            <a:r>
              <a:rPr lang="en-US" sz="2400" dirty="0">
                <a:solidFill>
                  <a:srgbClr val="000000"/>
                </a:solidFill>
                <a:latin typeface="Franklin Gothic Book" panose="020B0503020102020204" pitchFamily="34" charset="0"/>
                <a:ea typeface="Open Sans"/>
                <a:cs typeface="Open Sans"/>
                <a:sym typeface="Open Sans"/>
              </a:rPr>
              <a:t>.</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Appraisals are tied to bonus eligibility and promotion.</a:t>
            </a:r>
          </a:p>
        </p:txBody>
      </p:sp>
      <p:sp>
        <p:nvSpPr>
          <p:cNvPr id="35" name="TextBox 34"/>
          <p:cNvSpPr txBox="1"/>
          <p:nvPr/>
        </p:nvSpPr>
        <p:spPr>
          <a:xfrm>
            <a:off x="12248334" y="6682957"/>
            <a:ext cx="4210866" cy="523220"/>
          </a:xfrm>
          <a:prstGeom prst="rect">
            <a:avLst/>
          </a:prstGeom>
          <a:noFill/>
        </p:spPr>
        <p:txBody>
          <a:bodyPr wrap="square" rtlCol="0">
            <a:spAutoFit/>
          </a:bodyPr>
          <a:lstStyle/>
          <a:p>
            <a:pPr algn="ctr"/>
            <a:r>
              <a:rPr lang="en-GB" sz="1400" dirty="0"/>
              <a:t>Figure: Setting SMART Objectives (</a:t>
            </a:r>
            <a:r>
              <a:rPr lang="en-GB" sz="1400" dirty="0" err="1"/>
              <a:t>Ayoub</a:t>
            </a:r>
            <a:r>
              <a:rPr lang="en-GB" sz="1400" dirty="0"/>
              <a:t>, 2017).</a:t>
            </a:r>
          </a:p>
          <a:p>
            <a:pPr algn="ctr"/>
            <a:r>
              <a:rPr lang="en-GB" sz="1400" dirty="0"/>
              <a:t> </a:t>
            </a:r>
          </a:p>
        </p:txBody>
      </p:sp>
      <p:sp>
        <p:nvSpPr>
          <p:cNvPr id="24" name="TextBox 30"/>
          <p:cNvSpPr txBox="1"/>
          <p:nvPr/>
        </p:nvSpPr>
        <p:spPr>
          <a:xfrm>
            <a:off x="1439079" y="1492372"/>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pic>
        <p:nvPicPr>
          <p:cNvPr id="11266" name="Picture 2" descr="SMART goals: how to plan smart - ProMan Consul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48334" y="3557783"/>
            <a:ext cx="4322584" cy="2879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8377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Reward System</a:t>
            </a:r>
          </a:p>
        </p:txBody>
      </p:sp>
      <p:sp>
        <p:nvSpPr>
          <p:cNvPr id="34" name="TextBox 34"/>
          <p:cNvSpPr txBox="1"/>
          <p:nvPr/>
        </p:nvSpPr>
        <p:spPr>
          <a:xfrm>
            <a:off x="1453286" y="4090834"/>
            <a:ext cx="9443314" cy="4339650"/>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paid over £300 million in 2024 for UK pay rises linked to performance (</a:t>
            </a:r>
            <a:r>
              <a:rPr lang="en-US" sz="2400" dirty="0" err="1">
                <a:solidFill>
                  <a:srgbClr val="000000"/>
                </a:solidFill>
                <a:latin typeface="Franklin Gothic Book" panose="020B0503020102020204" pitchFamily="34" charset="0"/>
                <a:ea typeface="Open Sans"/>
                <a:cs typeface="Open Sans"/>
                <a:sym typeface="Open Sans"/>
              </a:rPr>
              <a:t>Alam</a:t>
            </a:r>
            <a:r>
              <a:rPr lang="en-US" sz="2400" dirty="0">
                <a:solidFill>
                  <a:srgbClr val="000000"/>
                </a:solidFill>
                <a:latin typeface="Franklin Gothic Book" panose="020B0503020102020204" pitchFamily="34" charset="0"/>
                <a:ea typeface="Open Sans"/>
                <a:cs typeface="Open Sans"/>
                <a:sym typeface="Open Sans"/>
              </a:rPr>
              <a:t> and </a:t>
            </a:r>
            <a:r>
              <a:rPr lang="en-US" sz="2400" dirty="0" err="1">
                <a:solidFill>
                  <a:srgbClr val="000000"/>
                </a:solidFill>
                <a:latin typeface="Franklin Gothic Book" panose="020B0503020102020204" pitchFamily="34" charset="0"/>
                <a:ea typeface="Open Sans"/>
                <a:cs typeface="Open Sans"/>
                <a:sym typeface="Open Sans"/>
              </a:rPr>
              <a:t>Raut</a:t>
            </a:r>
            <a:r>
              <a:rPr lang="en-US" sz="2400" dirty="0">
                <a:solidFill>
                  <a:srgbClr val="000000"/>
                </a:solidFill>
                <a:latin typeface="Franklin Gothic Book" panose="020B0503020102020204" pitchFamily="34" charset="0"/>
                <a:ea typeface="Open Sans"/>
                <a:cs typeface="Open Sans"/>
                <a:sym typeface="Open Sans"/>
              </a:rPr>
              <a:t>-Roy, 2019).</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20,000 employees shared £30 million via </a:t>
            </a:r>
            <a:r>
              <a:rPr lang="en-US" sz="2400" dirty="0" err="1">
                <a:solidFill>
                  <a:srgbClr val="000000"/>
                </a:solidFill>
                <a:latin typeface="Franklin Gothic Book" panose="020B0503020102020204" pitchFamily="34" charset="0"/>
                <a:ea typeface="Open Sans"/>
                <a:cs typeface="Open Sans"/>
                <a:sym typeface="Open Sans"/>
              </a:rPr>
              <a:t>ShareSave</a:t>
            </a:r>
            <a:r>
              <a:rPr lang="en-US" sz="2400" dirty="0">
                <a:solidFill>
                  <a:srgbClr val="000000"/>
                </a:solidFill>
                <a:latin typeface="Franklin Gothic Book" panose="020B0503020102020204" pitchFamily="34" charset="0"/>
                <a:ea typeface="Open Sans"/>
                <a:cs typeface="Open Sans"/>
                <a:sym typeface="Open Sans"/>
              </a:rPr>
              <a:t> schemes (Parr,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85% of staff say recognition motivates them (Tesco,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Gender pay gap median 5.1 %, mean 9.1 % — down from 6.6 % in 2023.</a:t>
            </a:r>
          </a:p>
        </p:txBody>
      </p:sp>
      <p:sp>
        <p:nvSpPr>
          <p:cNvPr id="35" name="TextBox 34"/>
          <p:cNvSpPr txBox="1"/>
          <p:nvPr/>
        </p:nvSpPr>
        <p:spPr>
          <a:xfrm>
            <a:off x="12236464" y="6743700"/>
            <a:ext cx="4495800" cy="523220"/>
          </a:xfrm>
          <a:prstGeom prst="rect">
            <a:avLst/>
          </a:prstGeom>
          <a:noFill/>
        </p:spPr>
        <p:txBody>
          <a:bodyPr wrap="square" rtlCol="0">
            <a:spAutoFit/>
          </a:bodyPr>
          <a:lstStyle/>
          <a:p>
            <a:pPr algn="ctr"/>
            <a:r>
              <a:rPr lang="en-GB" sz="1400" dirty="0"/>
              <a:t>Figure: Gender pay gap comparison (Tesco, 2025).</a:t>
            </a:r>
          </a:p>
          <a:p>
            <a:pPr algn="ctr"/>
            <a:r>
              <a:rPr lang="en-GB" sz="1400" dirty="0"/>
              <a:t> </a:t>
            </a:r>
          </a:p>
        </p:txBody>
      </p:sp>
      <p:sp>
        <p:nvSpPr>
          <p:cNvPr id="24" name="TextBox 30"/>
          <p:cNvSpPr txBox="1"/>
          <p:nvPr/>
        </p:nvSpPr>
        <p:spPr>
          <a:xfrm>
            <a:off x="1439079" y="1492372"/>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pic>
        <p:nvPicPr>
          <p:cNvPr id="14" name="Picture 13"/>
          <p:cNvPicPr>
            <a:picLocks noChangeAspect="1"/>
          </p:cNvPicPr>
          <p:nvPr/>
        </p:nvPicPr>
        <p:blipFill>
          <a:blip r:embed="rId3"/>
          <a:stretch>
            <a:fillRect/>
          </a:stretch>
        </p:blipFill>
        <p:spPr>
          <a:xfrm>
            <a:off x="11839389" y="3542930"/>
            <a:ext cx="5548885" cy="2906559"/>
          </a:xfrm>
          <a:prstGeom prst="rect">
            <a:avLst/>
          </a:prstGeom>
        </p:spPr>
      </p:pic>
    </p:spTree>
    <p:extLst>
      <p:ext uri="{BB962C8B-B14F-4D97-AF65-F5344CB8AC3E}">
        <p14:creationId xmlns:p14="http://schemas.microsoft.com/office/powerpoint/2010/main" val="12497123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Theoretical Link</a:t>
            </a:r>
          </a:p>
        </p:txBody>
      </p:sp>
      <p:sp>
        <p:nvSpPr>
          <p:cNvPr id="34" name="TextBox 34"/>
          <p:cNvSpPr txBox="1"/>
          <p:nvPr/>
        </p:nvSpPr>
        <p:spPr>
          <a:xfrm>
            <a:off x="1453286" y="4090834"/>
            <a:ext cx="9829800" cy="3939540"/>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Maslow: rewards meet esteem and self-</a:t>
            </a:r>
            <a:r>
              <a:rPr lang="en-US" sz="2400" dirty="0" err="1">
                <a:solidFill>
                  <a:srgbClr val="000000"/>
                </a:solidFill>
                <a:latin typeface="Franklin Gothic Book" panose="020B0503020102020204" pitchFamily="34" charset="0"/>
                <a:ea typeface="Open Sans"/>
                <a:cs typeface="Open Sans"/>
                <a:sym typeface="Open Sans"/>
              </a:rPr>
              <a:t>actualisation</a:t>
            </a:r>
            <a:r>
              <a:rPr lang="en-US" sz="2400" dirty="0">
                <a:solidFill>
                  <a:srgbClr val="000000"/>
                </a:solidFill>
                <a:latin typeface="Franklin Gothic Book" panose="020B0503020102020204" pitchFamily="34" charset="0"/>
                <a:ea typeface="Open Sans"/>
                <a:cs typeface="Open Sans"/>
                <a:sym typeface="Open Sans"/>
              </a:rPr>
              <a:t> needs.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Herzberg: recognition and achievement drive motivation (Nickerson,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Equity Theory: fair distribution increases retention.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Reinforcement Theory: consistent feedback reinforces desired </a:t>
            </a:r>
            <a:r>
              <a:rPr lang="en-US" sz="2400" dirty="0" err="1">
                <a:solidFill>
                  <a:srgbClr val="000000"/>
                </a:solidFill>
                <a:latin typeface="Franklin Gothic Book" panose="020B0503020102020204" pitchFamily="34" charset="0"/>
                <a:ea typeface="Open Sans"/>
                <a:cs typeface="Open Sans"/>
                <a:sym typeface="Open Sans"/>
              </a:rPr>
              <a:t>behaviour</a:t>
            </a:r>
            <a:r>
              <a:rPr lang="en-US" sz="2400" dirty="0">
                <a:solidFill>
                  <a:srgbClr val="000000"/>
                </a:solidFill>
                <a:latin typeface="Franklin Gothic Book" panose="020B0503020102020204" pitchFamily="34" charset="0"/>
                <a:ea typeface="Open Sans"/>
                <a:cs typeface="Open Sans"/>
                <a:sym typeface="Open Sans"/>
              </a:rPr>
              <a:t>.</a:t>
            </a:r>
          </a:p>
          <a:p>
            <a:pPr marL="342900" indent="-342900" algn="just">
              <a:lnSpc>
                <a:spcPct val="150000"/>
              </a:lnSpc>
              <a:spcBef>
                <a:spcPct val="0"/>
              </a:spcBef>
              <a:spcAft>
                <a:spcPts val="1200"/>
              </a:spcAft>
              <a:buFont typeface="Arial" panose="020B0604020202020204" pitchFamily="34" charset="0"/>
              <a:buChar char="•"/>
            </a:pPr>
            <a:r>
              <a:rPr lang="en-US" sz="2400" dirty="0"/>
              <a:t>Challenges: rising costs (Habib, 2025), pay equity &amp; hybrid role evaluation.</a:t>
            </a:r>
          </a:p>
        </p:txBody>
      </p:sp>
      <p:sp>
        <p:nvSpPr>
          <p:cNvPr id="35" name="TextBox 34"/>
          <p:cNvSpPr txBox="1"/>
          <p:nvPr/>
        </p:nvSpPr>
        <p:spPr>
          <a:xfrm>
            <a:off x="12716815" y="6972300"/>
            <a:ext cx="3450834" cy="307777"/>
          </a:xfrm>
          <a:prstGeom prst="rect">
            <a:avLst/>
          </a:prstGeom>
          <a:noFill/>
        </p:spPr>
        <p:txBody>
          <a:bodyPr wrap="square" rtlCol="0">
            <a:spAutoFit/>
          </a:bodyPr>
          <a:lstStyle/>
          <a:p>
            <a:pPr algn="ctr"/>
            <a:r>
              <a:rPr lang="en-GB" sz="1400" dirty="0"/>
              <a:t>Figure: Herzberg’s theory (Nickerson, 2025). </a:t>
            </a:r>
          </a:p>
        </p:txBody>
      </p:sp>
      <p:sp>
        <p:nvSpPr>
          <p:cNvPr id="24" name="TextBox 30"/>
          <p:cNvSpPr txBox="1"/>
          <p:nvPr/>
        </p:nvSpPr>
        <p:spPr>
          <a:xfrm>
            <a:off x="1439079" y="1492372"/>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pic>
        <p:nvPicPr>
          <p:cNvPr id="12292" name="Picture 4" descr="Herzberg's Two-Factor Theory of Motivation-Hygie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355814" y="2552700"/>
            <a:ext cx="4172836" cy="4172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37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Recommendations</a:t>
            </a:r>
          </a:p>
        </p:txBody>
      </p:sp>
      <p:sp>
        <p:nvSpPr>
          <p:cNvPr id="34" name="TextBox 34"/>
          <p:cNvSpPr txBox="1"/>
          <p:nvPr/>
        </p:nvSpPr>
        <p:spPr>
          <a:xfrm>
            <a:off x="1453286" y="4090834"/>
            <a:ext cx="8909914" cy="4339650"/>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Implement real-time bonus dashboards — pilot improved accuracy by 20% (Parr,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Conduct pay equity audits each quarter to close gaps by 2% annually.</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Introduce a career recognition points system — boosted retention by 7% in trials (Tesco,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Expand wellbeing benefits (mental health days, flexible shifts).</a:t>
            </a:r>
          </a:p>
        </p:txBody>
      </p:sp>
      <p:sp>
        <p:nvSpPr>
          <p:cNvPr id="35" name="TextBox 34"/>
          <p:cNvSpPr txBox="1"/>
          <p:nvPr/>
        </p:nvSpPr>
        <p:spPr>
          <a:xfrm>
            <a:off x="12118852" y="7001995"/>
            <a:ext cx="4340347" cy="523220"/>
          </a:xfrm>
          <a:prstGeom prst="rect">
            <a:avLst/>
          </a:prstGeom>
          <a:noFill/>
        </p:spPr>
        <p:txBody>
          <a:bodyPr wrap="square" rtlCol="0">
            <a:spAutoFit/>
          </a:bodyPr>
          <a:lstStyle/>
          <a:p>
            <a:pPr algn="ctr"/>
            <a:r>
              <a:rPr lang="en-GB" sz="1400" dirty="0"/>
              <a:t>Figure: Bonus dashboard for employees (Parr, 2025).</a:t>
            </a:r>
          </a:p>
          <a:p>
            <a:pPr algn="ctr"/>
            <a:r>
              <a:rPr lang="en-GB" sz="1400" dirty="0"/>
              <a:t> </a:t>
            </a:r>
          </a:p>
        </p:txBody>
      </p:sp>
      <p:sp>
        <p:nvSpPr>
          <p:cNvPr id="24" name="TextBox 30"/>
          <p:cNvSpPr txBox="1"/>
          <p:nvPr/>
        </p:nvSpPr>
        <p:spPr>
          <a:xfrm>
            <a:off x="1439079" y="1492372"/>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pic>
        <p:nvPicPr>
          <p:cNvPr id="14338" name="Picture 2" descr="Top 10 bonus dashboard PowerPoint Presentation Templates in 2025"/>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1308710" y="3390900"/>
            <a:ext cx="5932345" cy="3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07018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39079" y="209550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References</a:t>
            </a:r>
          </a:p>
        </p:txBody>
      </p:sp>
      <p:sp>
        <p:nvSpPr>
          <p:cNvPr id="34" name="TextBox 34"/>
          <p:cNvSpPr txBox="1"/>
          <p:nvPr/>
        </p:nvSpPr>
        <p:spPr>
          <a:xfrm>
            <a:off x="1466201" y="3219311"/>
            <a:ext cx="15406530" cy="5539978"/>
          </a:xfrm>
          <a:prstGeom prst="rect">
            <a:avLst/>
          </a:prstGeom>
        </p:spPr>
        <p:txBody>
          <a:bodyPr wrap="square" lIns="0" tIns="0" rIns="0" bIns="0" rtlCol="0" anchor="t">
            <a:spAutoFit/>
          </a:bodyPr>
          <a:lstStyle/>
          <a:p>
            <a:pPr algn="just">
              <a:spcAft>
                <a:spcPts val="1200"/>
              </a:spcAft>
            </a:pPr>
            <a:r>
              <a:rPr lang="en-US" sz="2000" dirty="0" err="1"/>
              <a:t>Alam</a:t>
            </a:r>
            <a:r>
              <a:rPr lang="en-US" sz="2000" dirty="0"/>
              <a:t>, S. and </a:t>
            </a:r>
            <a:r>
              <a:rPr lang="en-US" sz="2000" dirty="0" err="1"/>
              <a:t>Raut</a:t>
            </a:r>
            <a:r>
              <a:rPr lang="en-US" sz="2000" dirty="0"/>
              <a:t>-Roy, U. (2019). Evaluating the Effectiveness of Reward Strategy at Tesco: Evidence from Selected Stores in UK. </a:t>
            </a:r>
            <a:r>
              <a:rPr lang="en-US" sz="2000" i="1" dirty="0"/>
              <a:t>Indian Journal of Industrial Relations</a:t>
            </a:r>
            <a:r>
              <a:rPr lang="en-US" sz="2000" dirty="0"/>
              <a:t>, [online] 55(1), pp.105–120. Available at: https://www.researchgate.net/publication/334431765_Evaluating_the_Effectiveness_of_Reward_Strategy_at_Tesco_Evidence_from_Selected_Stores_in_UK.</a:t>
            </a:r>
          </a:p>
          <a:p>
            <a:pPr algn="just">
              <a:spcAft>
                <a:spcPts val="1200"/>
              </a:spcAft>
            </a:pPr>
            <a:r>
              <a:rPr lang="en-US" sz="2000" dirty="0" err="1"/>
              <a:t>Ayoub</a:t>
            </a:r>
            <a:r>
              <a:rPr lang="en-US" sz="2000" dirty="0"/>
              <a:t>, R. (2017). SMART Objectives: A Strategic Approach to Achieving Business Success. </a:t>
            </a:r>
            <a:r>
              <a:rPr lang="en-US" sz="2000" i="1" dirty="0"/>
              <a:t>SMART Objectives A Strategic Approach to Achieving Business Success</a:t>
            </a:r>
            <a:r>
              <a:rPr lang="en-US" sz="2000" dirty="0"/>
              <a:t>. [online] </a:t>
            </a:r>
            <a:r>
              <a:rPr lang="en-US" sz="2000" dirty="0" err="1"/>
              <a:t>doi:https</a:t>
            </a:r>
            <a:r>
              <a:rPr lang="en-US" sz="2000" dirty="0"/>
              <a:t>://doi.org/10.5281/zenodo.14642257.</a:t>
            </a:r>
          </a:p>
          <a:p>
            <a:pPr algn="just">
              <a:spcAft>
                <a:spcPts val="1200"/>
              </a:spcAft>
            </a:pPr>
            <a:r>
              <a:rPr lang="en-US" sz="2000" dirty="0"/>
              <a:t>Habib, A. (2025). </a:t>
            </a:r>
            <a:r>
              <a:rPr lang="en-US" sz="2000" i="1" dirty="0"/>
              <a:t>Tesco Poised to Upgrade Profit Forecast After Robust Summer Sales</a:t>
            </a:r>
            <a:r>
              <a:rPr lang="en-US" sz="2000" dirty="0"/>
              <a:t>. [online] Meyka.com. Available at: https://meyka.com/blog/tesco-poised-to-upgrade-profit-forecast-after-robust-summer-sales/ [Accessed 31 Oct. 2025].</a:t>
            </a:r>
          </a:p>
          <a:p>
            <a:pPr algn="just">
              <a:spcAft>
                <a:spcPts val="1200"/>
              </a:spcAft>
            </a:pPr>
            <a:r>
              <a:rPr lang="en-US" sz="2000" dirty="0" err="1"/>
              <a:t>Haerifar</a:t>
            </a:r>
            <a:r>
              <a:rPr lang="en-US" sz="2000" dirty="0"/>
              <a:t>, P. (2011). </a:t>
            </a:r>
            <a:r>
              <a:rPr lang="en-US" sz="2000" i="1" dirty="0"/>
              <a:t>Performance Management in Tesco</a:t>
            </a:r>
            <a:r>
              <a:rPr lang="en-US" sz="2000" dirty="0"/>
              <a:t>. GRIN </a:t>
            </a:r>
            <a:r>
              <a:rPr lang="en-US" sz="2000" dirty="0" err="1"/>
              <a:t>Verlag</a:t>
            </a:r>
            <a:r>
              <a:rPr lang="en-US" sz="2000" dirty="0"/>
              <a:t>.</a:t>
            </a:r>
          </a:p>
          <a:p>
            <a:pPr algn="just">
              <a:spcAft>
                <a:spcPts val="1200"/>
              </a:spcAft>
            </a:pPr>
            <a:r>
              <a:rPr lang="en-US" sz="2000" dirty="0"/>
              <a:t>Nickerson, C. (2025). </a:t>
            </a:r>
            <a:r>
              <a:rPr lang="en-US" sz="2000" i="1" dirty="0"/>
              <a:t>Herzberg’s two-factor theory of motivation-hygiene</a:t>
            </a:r>
            <a:r>
              <a:rPr lang="en-US" sz="2000" dirty="0"/>
              <a:t>. [online] Simply Psychology. Available at: https://www.simplypsychology.org/herzbergs-two-factor-theory.html [Accessed 31 Oct. 2025].</a:t>
            </a:r>
          </a:p>
          <a:p>
            <a:pPr algn="just">
              <a:spcAft>
                <a:spcPts val="1200"/>
              </a:spcAft>
            </a:pPr>
            <a:r>
              <a:rPr lang="en-US" sz="2000" dirty="0"/>
              <a:t>Parr, J. (2025). </a:t>
            </a:r>
            <a:r>
              <a:rPr lang="en-US" sz="2000" i="1" dirty="0"/>
              <a:t>Tesco boosts employee health benefits with new wellbeing hub</a:t>
            </a:r>
            <a:r>
              <a:rPr lang="en-US" sz="2000" dirty="0"/>
              <a:t>. [online] The Grocer. Available at: https://www.thegrocer.co.uk/news/tesco-boosts-employee-health-benefits-with-new-wellbeing-offer/705531.article [Accessed 31 Oct. 2025].</a:t>
            </a:r>
          </a:p>
          <a:p>
            <a:pPr algn="just">
              <a:spcAft>
                <a:spcPts val="1200"/>
              </a:spcAft>
            </a:pPr>
            <a:r>
              <a:rPr lang="en-US" sz="2000" dirty="0"/>
              <a:t>Tesco (2025). </a:t>
            </a:r>
            <a:r>
              <a:rPr lang="en-US" sz="2000" i="1" dirty="0"/>
              <a:t>Reward &amp; benefits</a:t>
            </a:r>
            <a:r>
              <a:rPr lang="en-US" sz="2000" dirty="0"/>
              <a:t>. [online] Tescoplc.com. Available at: https://www.tescoplc.com/sustainability/colleagues/reward-benefits [Accessed 31 Oct. 2025].</a:t>
            </a:r>
            <a:endParaRPr lang="en-US" sz="2000" dirty="0">
              <a:solidFill>
                <a:srgbClr val="000000"/>
              </a:solidFill>
              <a:latin typeface="Franklin Gothic Book" panose="020B0503020102020204" pitchFamily="34" charset="0"/>
              <a:ea typeface="Open Sans"/>
              <a:cs typeface="Open Sans"/>
              <a:sym typeface="Open Sans"/>
            </a:endParaRPr>
          </a:p>
        </p:txBody>
      </p:sp>
      <p:sp>
        <p:nvSpPr>
          <p:cNvPr id="24" name="TextBox 30"/>
          <p:cNvSpPr txBox="1"/>
          <p:nvPr/>
        </p:nvSpPr>
        <p:spPr>
          <a:xfrm>
            <a:off x="1439079" y="1285343"/>
            <a:ext cx="12405191"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Reward &amp; Remuneration</a:t>
            </a:r>
          </a:p>
        </p:txBody>
      </p:sp>
    </p:spTree>
    <p:extLst>
      <p:ext uri="{BB962C8B-B14F-4D97-AF65-F5344CB8AC3E}">
        <p14:creationId xmlns:p14="http://schemas.microsoft.com/office/powerpoint/2010/main" val="19936201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Overview of DEI at Tesco</a:t>
            </a:r>
          </a:p>
        </p:txBody>
      </p:sp>
      <p:sp>
        <p:nvSpPr>
          <p:cNvPr id="34" name="TextBox 34"/>
          <p:cNvSpPr txBox="1"/>
          <p:nvPr/>
        </p:nvSpPr>
        <p:spPr>
          <a:xfrm>
            <a:off x="1453286" y="4090834"/>
            <a:ext cx="9829800" cy="5047536"/>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DEI is central to Tesco’s people strategy and leadership culture.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Focus on creating a workplace where everyone feels valued, respected, and included (Tesco PLC,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The “Everyone’s Welcome” </a:t>
            </a:r>
            <a:r>
              <a:rPr lang="en-US" sz="2400" dirty="0" err="1">
                <a:solidFill>
                  <a:srgbClr val="000000"/>
                </a:solidFill>
                <a:latin typeface="Franklin Gothic Book" panose="020B0503020102020204" pitchFamily="34" charset="0"/>
                <a:ea typeface="Open Sans"/>
                <a:cs typeface="Open Sans"/>
                <a:sym typeface="Open Sans"/>
              </a:rPr>
              <a:t>programme</a:t>
            </a:r>
            <a:r>
              <a:rPr lang="en-US" sz="2400" dirty="0">
                <a:solidFill>
                  <a:srgbClr val="000000"/>
                </a:solidFill>
                <a:latin typeface="Franklin Gothic Book" panose="020B0503020102020204" pitchFamily="34" charset="0"/>
                <a:ea typeface="Open Sans"/>
                <a:cs typeface="Open Sans"/>
                <a:sym typeface="Open Sans"/>
              </a:rPr>
              <a:t> promotes belonging across all stores and offices.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DEI goals are embedded in hiring, training, and reward systems.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Leadership accountability ensures progress through regular reporting and audits.</a:t>
            </a:r>
          </a:p>
        </p:txBody>
      </p:sp>
      <p:sp>
        <p:nvSpPr>
          <p:cNvPr id="35" name="TextBox 34"/>
          <p:cNvSpPr txBox="1"/>
          <p:nvPr/>
        </p:nvSpPr>
        <p:spPr>
          <a:xfrm>
            <a:off x="12515045" y="6874949"/>
            <a:ext cx="3450834" cy="307777"/>
          </a:xfrm>
          <a:prstGeom prst="rect">
            <a:avLst/>
          </a:prstGeom>
          <a:noFill/>
        </p:spPr>
        <p:txBody>
          <a:bodyPr wrap="square" rtlCol="0">
            <a:spAutoFit/>
          </a:bodyPr>
          <a:lstStyle/>
          <a:p>
            <a:pPr algn="ctr"/>
            <a:r>
              <a:rPr lang="en-GB" sz="1400" dirty="0"/>
              <a:t>Figure: DEI at Tesco (Tesco PLC, 2023).</a:t>
            </a:r>
          </a:p>
        </p:txBody>
      </p:sp>
      <p:sp>
        <p:nvSpPr>
          <p:cNvPr id="24" name="TextBox 30"/>
          <p:cNvSpPr txBox="1"/>
          <p:nvPr/>
        </p:nvSpPr>
        <p:spPr>
          <a:xfrm>
            <a:off x="1439079" y="1492372"/>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pic>
        <p:nvPicPr>
          <p:cNvPr id="1026" name="Picture 2" descr="Tesco publishes its Diversity, Equality and Inclusion Report - Trademagazi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296737" y="3557783"/>
            <a:ext cx="3887450" cy="3120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14980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Diversity Initiatives</a:t>
            </a:r>
          </a:p>
        </p:txBody>
      </p:sp>
      <p:sp>
        <p:nvSpPr>
          <p:cNvPr id="34" name="TextBox 34"/>
          <p:cNvSpPr txBox="1"/>
          <p:nvPr/>
        </p:nvSpPr>
        <p:spPr>
          <a:xfrm>
            <a:off x="1453286" y="4090834"/>
            <a:ext cx="10510114" cy="5601533"/>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Gender balance </a:t>
            </a:r>
            <a:r>
              <a:rPr lang="en-US" sz="2400" dirty="0" err="1">
                <a:solidFill>
                  <a:srgbClr val="000000"/>
                </a:solidFill>
                <a:latin typeface="Franklin Gothic Book" panose="020B0503020102020204" pitchFamily="34" charset="0"/>
                <a:ea typeface="Open Sans"/>
                <a:cs typeface="Open Sans"/>
                <a:sym typeface="Open Sans"/>
              </a:rPr>
              <a:t>programmes</a:t>
            </a:r>
            <a:r>
              <a:rPr lang="en-US" sz="2400" dirty="0">
                <a:solidFill>
                  <a:srgbClr val="000000"/>
                </a:solidFill>
                <a:latin typeface="Franklin Gothic Book" panose="020B0503020102020204" pitchFamily="34" charset="0"/>
                <a:ea typeface="Open Sans"/>
                <a:cs typeface="Open Sans"/>
                <a:sym typeface="Open Sans"/>
              </a:rPr>
              <a:t> encourage more women in management and STEM roles (</a:t>
            </a:r>
            <a:r>
              <a:rPr lang="en-US" sz="2400" dirty="0" err="1">
                <a:solidFill>
                  <a:srgbClr val="000000"/>
                </a:solidFill>
                <a:latin typeface="Franklin Gothic Book" panose="020B0503020102020204" pitchFamily="34" charset="0"/>
                <a:ea typeface="Open Sans"/>
                <a:cs typeface="Open Sans"/>
                <a:sym typeface="Open Sans"/>
              </a:rPr>
              <a:t>Azeez</a:t>
            </a:r>
            <a:r>
              <a:rPr lang="en-US" sz="2400" dirty="0">
                <a:solidFill>
                  <a:srgbClr val="000000"/>
                </a:solidFill>
                <a:latin typeface="Franklin Gothic Book" panose="020B0503020102020204" pitchFamily="34" charset="0"/>
                <a:ea typeface="Open Sans"/>
                <a:cs typeface="Open Sans"/>
                <a:sym typeface="Open Sans"/>
              </a:rPr>
              <a:t>, 2021).</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supports disability inclusion through accessible workplaces and adaptive tools.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Partnerships with community </a:t>
            </a:r>
            <a:r>
              <a:rPr lang="en-US" sz="2400" dirty="0" err="1">
                <a:solidFill>
                  <a:srgbClr val="000000"/>
                </a:solidFill>
                <a:latin typeface="Franklin Gothic Book" panose="020B0503020102020204" pitchFamily="34" charset="0"/>
                <a:ea typeface="Open Sans"/>
                <a:cs typeface="Open Sans"/>
                <a:sym typeface="Open Sans"/>
              </a:rPr>
              <a:t>organisations</a:t>
            </a:r>
            <a:r>
              <a:rPr lang="en-US" sz="2400" dirty="0">
                <a:solidFill>
                  <a:srgbClr val="000000"/>
                </a:solidFill>
                <a:latin typeface="Franklin Gothic Book" panose="020B0503020102020204" pitchFamily="34" charset="0"/>
                <a:ea typeface="Open Sans"/>
                <a:cs typeface="Open Sans"/>
                <a:sym typeface="Open Sans"/>
              </a:rPr>
              <a:t> help attract diverse candidates.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Annual “Inclusion Week” raises awareness and celebrates cultural diversity (Briggs, 2023).</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Employee resource groups provide peer support for LGBTQ+, ethnicity, and disability networks.</a:t>
            </a:r>
          </a:p>
        </p:txBody>
      </p:sp>
      <p:sp>
        <p:nvSpPr>
          <p:cNvPr id="35" name="TextBox 34"/>
          <p:cNvSpPr txBox="1"/>
          <p:nvPr/>
        </p:nvSpPr>
        <p:spPr>
          <a:xfrm>
            <a:off x="12788625" y="6971049"/>
            <a:ext cx="3450834" cy="523220"/>
          </a:xfrm>
          <a:prstGeom prst="rect">
            <a:avLst/>
          </a:prstGeom>
          <a:noFill/>
        </p:spPr>
        <p:txBody>
          <a:bodyPr wrap="square" rtlCol="0">
            <a:spAutoFit/>
          </a:bodyPr>
          <a:lstStyle/>
          <a:p>
            <a:pPr algn="ctr"/>
            <a:r>
              <a:rPr lang="en-GB" sz="1400" dirty="0"/>
              <a:t>Figure: Women employees at Tesco (</a:t>
            </a:r>
            <a:r>
              <a:rPr lang="en-GB" sz="1400" dirty="0" err="1"/>
              <a:t>Azeez</a:t>
            </a:r>
            <a:r>
              <a:rPr lang="en-GB" sz="1400" dirty="0"/>
              <a:t>, 2021).</a:t>
            </a:r>
          </a:p>
        </p:txBody>
      </p:sp>
      <p:sp>
        <p:nvSpPr>
          <p:cNvPr id="24" name="TextBox 30"/>
          <p:cNvSpPr txBox="1"/>
          <p:nvPr/>
        </p:nvSpPr>
        <p:spPr>
          <a:xfrm>
            <a:off x="1439079" y="1492372"/>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pic>
        <p:nvPicPr>
          <p:cNvPr id="2050" name="Picture 2" descr="Everyone's welcome at Tesco - Tesco Caree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622312" y="4317394"/>
            <a:ext cx="3895212" cy="2596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8751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Equity and Pay Transparency</a:t>
            </a:r>
          </a:p>
        </p:txBody>
      </p:sp>
      <p:sp>
        <p:nvSpPr>
          <p:cNvPr id="34" name="TextBox 34"/>
          <p:cNvSpPr txBox="1"/>
          <p:nvPr/>
        </p:nvSpPr>
        <p:spPr>
          <a:xfrm>
            <a:off x="1453286" y="4090834"/>
            <a:ext cx="10510114" cy="4425827"/>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Pay structures are reviewed annually to maintain fairness across roles and regions.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Equal pay policies ensure compensation reflects skill, not demographic factors.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Ethnicity and gender pay gap reports published publicly each year (Madden, 2025).</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Transparent progression frameworks reduce barriers to promotion.</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Regular bias and sensitivity training promote equitable leadership practices.</a:t>
            </a:r>
          </a:p>
        </p:txBody>
      </p:sp>
      <p:sp>
        <p:nvSpPr>
          <p:cNvPr id="35" name="TextBox 34"/>
          <p:cNvSpPr txBox="1"/>
          <p:nvPr/>
        </p:nvSpPr>
        <p:spPr>
          <a:xfrm>
            <a:off x="12788625" y="6971049"/>
            <a:ext cx="3450834" cy="523220"/>
          </a:xfrm>
          <a:prstGeom prst="rect">
            <a:avLst/>
          </a:prstGeom>
          <a:noFill/>
        </p:spPr>
        <p:txBody>
          <a:bodyPr wrap="square" rtlCol="0">
            <a:spAutoFit/>
          </a:bodyPr>
          <a:lstStyle/>
          <a:p>
            <a:pPr algn="ctr"/>
            <a:r>
              <a:rPr lang="en-GB" sz="1400" dirty="0"/>
              <a:t>Figure: Women employees at Tesco (Madden, 2025).</a:t>
            </a:r>
          </a:p>
        </p:txBody>
      </p:sp>
      <p:sp>
        <p:nvSpPr>
          <p:cNvPr id="24" name="TextBox 30"/>
          <p:cNvSpPr txBox="1"/>
          <p:nvPr/>
        </p:nvSpPr>
        <p:spPr>
          <a:xfrm>
            <a:off x="1439079" y="1492372"/>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pic>
        <p:nvPicPr>
          <p:cNvPr id="3074" name="Picture 2" descr="Meeting the new era of pay transparency | HRD Austral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633764" y="4533900"/>
            <a:ext cx="3605695" cy="2163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0143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Inclusion and Belonging in Practice</a:t>
            </a:r>
          </a:p>
        </p:txBody>
      </p:sp>
      <p:sp>
        <p:nvSpPr>
          <p:cNvPr id="34" name="TextBox 34"/>
          <p:cNvSpPr txBox="1"/>
          <p:nvPr/>
        </p:nvSpPr>
        <p:spPr>
          <a:xfrm>
            <a:off x="1453286" y="4090834"/>
            <a:ext cx="10510114" cy="4493538"/>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Flexible working arrangements support diverse personal and family needs.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Inclusive leadership training fosters empathy and communication (Stamen, 2021).</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Tesco celebrates key cultural and identity events across its global workforce.</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Feedback channels allow employees to report discrimination or suggest improvements.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Store-level inclusion champions promote positive day-to-day culture.</a:t>
            </a:r>
          </a:p>
        </p:txBody>
      </p:sp>
      <p:sp>
        <p:nvSpPr>
          <p:cNvPr id="35" name="TextBox 34"/>
          <p:cNvSpPr txBox="1"/>
          <p:nvPr/>
        </p:nvSpPr>
        <p:spPr>
          <a:xfrm>
            <a:off x="12673170" y="6972300"/>
            <a:ext cx="3450834" cy="523220"/>
          </a:xfrm>
          <a:prstGeom prst="rect">
            <a:avLst/>
          </a:prstGeom>
          <a:noFill/>
        </p:spPr>
        <p:txBody>
          <a:bodyPr wrap="square" rtlCol="0">
            <a:spAutoFit/>
          </a:bodyPr>
          <a:lstStyle/>
          <a:p>
            <a:pPr algn="ctr"/>
            <a:r>
              <a:rPr lang="en-GB" sz="1400" dirty="0"/>
              <a:t>Figure: Inclusive leadership training (Stamen, 2021). </a:t>
            </a:r>
          </a:p>
        </p:txBody>
      </p:sp>
      <p:sp>
        <p:nvSpPr>
          <p:cNvPr id="24" name="TextBox 30"/>
          <p:cNvSpPr txBox="1"/>
          <p:nvPr/>
        </p:nvSpPr>
        <p:spPr>
          <a:xfrm>
            <a:off x="1439079" y="1492372"/>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pic>
        <p:nvPicPr>
          <p:cNvPr id="15" name="Picture 14"/>
          <p:cNvPicPr>
            <a:picLocks noChangeAspect="1"/>
          </p:cNvPicPr>
          <p:nvPr/>
        </p:nvPicPr>
        <p:blipFill>
          <a:blip r:embed="rId3"/>
          <a:stretch>
            <a:fillRect/>
          </a:stretch>
        </p:blipFill>
        <p:spPr>
          <a:xfrm>
            <a:off x="12594108" y="3613033"/>
            <a:ext cx="3548141" cy="3158565"/>
          </a:xfrm>
          <a:prstGeom prst="rect">
            <a:avLst/>
          </a:prstGeom>
        </p:spPr>
      </p:pic>
    </p:spTree>
    <p:extLst>
      <p:ext uri="{BB962C8B-B14F-4D97-AF65-F5344CB8AC3E}">
        <p14:creationId xmlns:p14="http://schemas.microsoft.com/office/powerpoint/2010/main" val="41036155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53286" y="2552700"/>
            <a:ext cx="13335564" cy="1005083"/>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Future Priorities and Impact</a:t>
            </a:r>
          </a:p>
        </p:txBody>
      </p:sp>
      <p:sp>
        <p:nvSpPr>
          <p:cNvPr id="34" name="TextBox 34"/>
          <p:cNvSpPr txBox="1"/>
          <p:nvPr/>
        </p:nvSpPr>
        <p:spPr>
          <a:xfrm>
            <a:off x="1453286" y="4090834"/>
            <a:ext cx="10510114" cy="3939540"/>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Strengthen diversity data analytics to track representation trends.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Expand mentoring and sponsorship </a:t>
            </a:r>
            <a:r>
              <a:rPr lang="en-US" sz="2400" dirty="0" err="1">
                <a:solidFill>
                  <a:srgbClr val="000000"/>
                </a:solidFill>
                <a:latin typeface="Franklin Gothic Book" panose="020B0503020102020204" pitchFamily="34" charset="0"/>
                <a:ea typeface="Open Sans"/>
                <a:cs typeface="Open Sans"/>
                <a:sym typeface="Open Sans"/>
              </a:rPr>
              <a:t>programmes</a:t>
            </a:r>
            <a:r>
              <a:rPr lang="en-US" sz="2400" dirty="0">
                <a:solidFill>
                  <a:srgbClr val="000000"/>
                </a:solidFill>
                <a:latin typeface="Franklin Gothic Book" panose="020B0503020102020204" pitchFamily="34" charset="0"/>
                <a:ea typeface="Open Sans"/>
                <a:cs typeface="Open Sans"/>
                <a:sym typeface="Open Sans"/>
              </a:rPr>
              <a:t> for underrepresented groups.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Integrate inclusion metrics into performance and reward systems (Chee, 2021).</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Focus on global consistency while respecting local cultural contexts.</a:t>
            </a:r>
          </a:p>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Aim: a workforce that reflects the diversity of Tesco’s customer base.</a:t>
            </a:r>
          </a:p>
        </p:txBody>
      </p:sp>
      <p:sp>
        <p:nvSpPr>
          <p:cNvPr id="35" name="TextBox 34"/>
          <p:cNvSpPr txBox="1"/>
          <p:nvPr/>
        </p:nvSpPr>
        <p:spPr>
          <a:xfrm>
            <a:off x="12357114" y="6972300"/>
            <a:ext cx="4167030" cy="307777"/>
          </a:xfrm>
          <a:prstGeom prst="rect">
            <a:avLst/>
          </a:prstGeom>
          <a:noFill/>
        </p:spPr>
        <p:txBody>
          <a:bodyPr wrap="square" rtlCol="0">
            <a:spAutoFit/>
          </a:bodyPr>
          <a:lstStyle/>
          <a:p>
            <a:pPr algn="ctr"/>
            <a:r>
              <a:rPr lang="en-GB" sz="1400" dirty="0"/>
              <a:t>Figure: Integrating inclusion metrics  (Chee, 2021).</a:t>
            </a:r>
          </a:p>
        </p:txBody>
      </p:sp>
      <p:sp>
        <p:nvSpPr>
          <p:cNvPr id="24" name="TextBox 30"/>
          <p:cNvSpPr txBox="1"/>
          <p:nvPr/>
        </p:nvSpPr>
        <p:spPr>
          <a:xfrm>
            <a:off x="1439079" y="1492372"/>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pic>
        <p:nvPicPr>
          <p:cNvPr id="5122" name="Picture 2" descr="How to Use Diversity Metrics to Create an Inclusive Workplace - Factori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21910" y="4304783"/>
            <a:ext cx="4202234" cy="2441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90880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477179" y="2040750"/>
            <a:ext cx="13335564" cy="1154162"/>
          </a:xfrm>
          <a:prstGeom prst="rect">
            <a:avLst/>
          </a:prstGeom>
        </p:spPr>
        <p:txBody>
          <a:bodyPr wrap="square" lIns="0" tIns="0" rIns="0" bIns="0" rtlCol="0" anchor="t">
            <a:spAutoFit/>
          </a:bodyPr>
          <a:lstStyle/>
          <a:p>
            <a:pPr>
              <a:lnSpc>
                <a:spcPts val="8959"/>
              </a:lnSpc>
            </a:pPr>
            <a:r>
              <a:rPr lang="en-US" sz="4400" b="1" dirty="0">
                <a:solidFill>
                  <a:srgbClr val="4426A8"/>
                </a:solidFill>
                <a:latin typeface="Montserrat Bold"/>
                <a:ea typeface="Montserrat Bold"/>
                <a:cs typeface="Montserrat Bold"/>
                <a:sym typeface="Montserrat Bold"/>
              </a:rPr>
              <a:t>References</a:t>
            </a:r>
          </a:p>
        </p:txBody>
      </p:sp>
      <p:sp>
        <p:nvSpPr>
          <p:cNvPr id="34" name="TextBox 34"/>
          <p:cNvSpPr txBox="1"/>
          <p:nvPr/>
        </p:nvSpPr>
        <p:spPr>
          <a:xfrm>
            <a:off x="1426837" y="3194912"/>
            <a:ext cx="14715411" cy="6524863"/>
          </a:xfrm>
          <a:prstGeom prst="rect">
            <a:avLst/>
          </a:prstGeom>
        </p:spPr>
        <p:txBody>
          <a:bodyPr wrap="square" lIns="0" tIns="0" rIns="0" bIns="0" rtlCol="0" anchor="t">
            <a:spAutoFit/>
          </a:bodyPr>
          <a:lstStyle/>
          <a:p>
            <a:pPr algn="just">
              <a:spcAft>
                <a:spcPts val="1200"/>
              </a:spcAft>
            </a:pPr>
            <a:r>
              <a:rPr lang="en-US" sz="2200" dirty="0" err="1"/>
              <a:t>Azeez</a:t>
            </a:r>
            <a:r>
              <a:rPr lang="en-US" sz="2200" dirty="0"/>
              <a:t>, A. (2021). </a:t>
            </a:r>
            <a:r>
              <a:rPr lang="en-US" sz="2200" i="1" dirty="0"/>
              <a:t>Exploring the Socio Economic Equality, Diversity among workers: A Case Study of TESCO, UK.</a:t>
            </a:r>
            <a:r>
              <a:rPr lang="en-US" sz="2200" dirty="0"/>
              <a:t> [online] Unit/Module: Research Project </a:t>
            </a:r>
            <a:r>
              <a:rPr lang="en-US" sz="2200" dirty="0" err="1"/>
              <a:t>Programme</a:t>
            </a:r>
            <a:r>
              <a:rPr lang="en-US" sz="2200" dirty="0"/>
              <a:t>: HND business. Available at: https://www.academia.edu/51093758/Exploring_the_Socio_Economic_Equality_Diversity_among_workers_A_Case_Study_of_TESCO_UK [Accessed 31 Oct. 2025].</a:t>
            </a:r>
          </a:p>
          <a:p>
            <a:pPr algn="just">
              <a:spcAft>
                <a:spcPts val="1200"/>
              </a:spcAft>
            </a:pPr>
            <a:r>
              <a:rPr lang="en-US" sz="2200" dirty="0"/>
              <a:t>Briggs, F. (2023). </a:t>
            </a:r>
            <a:r>
              <a:rPr lang="en-US" sz="2200" i="1" dirty="0"/>
              <a:t>Tesco Becomes Latest Member Of The Diversity In Retail Collaboration Community</a:t>
            </a:r>
            <a:r>
              <a:rPr lang="en-US" sz="2200" dirty="0"/>
              <a:t>. [online] Retail Times. Available at: https://retailtimes.co.uk/tesco-becomes-latest-member-of-the-diversity-in-retail-collaboration-community/ [Accessed 31 Oct. 2025].</a:t>
            </a:r>
          </a:p>
          <a:p>
            <a:pPr algn="just">
              <a:spcAft>
                <a:spcPts val="1200"/>
              </a:spcAft>
            </a:pPr>
            <a:r>
              <a:rPr lang="en-US" sz="2200" dirty="0"/>
              <a:t>Chee, F.Y. (2021). </a:t>
            </a:r>
            <a:r>
              <a:rPr lang="en-US" sz="2200" i="1" dirty="0"/>
              <a:t>EU court backs Tesco workers in equal pay dispute</a:t>
            </a:r>
            <a:r>
              <a:rPr lang="en-US" sz="2200" dirty="0"/>
              <a:t>. [online] Reuters. Available at: https://www.reuters.com/business/retail-consumer/victory-tesco-workers-equal-pay-dispute-2021-06-03/ [Accessed 31 Oct. 2025].</a:t>
            </a:r>
          </a:p>
          <a:p>
            <a:pPr algn="just">
              <a:spcAft>
                <a:spcPts val="1200"/>
              </a:spcAft>
            </a:pPr>
            <a:r>
              <a:rPr lang="en-US" sz="2200" dirty="0"/>
              <a:t>Madden, M. (2025). </a:t>
            </a:r>
            <a:r>
              <a:rPr lang="en-US" sz="2200" i="1" dirty="0"/>
              <a:t>Delivering pay equity and greater pay transparency in any business climate</a:t>
            </a:r>
            <a:r>
              <a:rPr lang="en-US" sz="2200" dirty="0"/>
              <a:t>. [online] WTW. Available at: https://www.wtwco.com/en-kw/insights/2025/03/delivering-pay-equity-and-greater-pay-transparency-in-any-business-climate [Accessed 31 Oct. 2025].</a:t>
            </a:r>
          </a:p>
          <a:p>
            <a:pPr algn="just">
              <a:spcAft>
                <a:spcPts val="1200"/>
              </a:spcAft>
            </a:pPr>
            <a:r>
              <a:rPr lang="en-US" sz="2200" dirty="0"/>
              <a:t>Stamen, S. (2021). </a:t>
            </a:r>
            <a:r>
              <a:rPr lang="en-US" sz="2200" i="1" dirty="0"/>
              <a:t>The role of workplace equality in Tesco Plc</a:t>
            </a:r>
            <a:r>
              <a:rPr lang="en-US" sz="2200" dirty="0"/>
              <a:t>. [online] </a:t>
            </a:r>
            <a:r>
              <a:rPr lang="en-US" sz="2200" dirty="0" err="1"/>
              <a:t>ResearchGate</a:t>
            </a:r>
            <a:r>
              <a:rPr lang="en-US" sz="2200" dirty="0"/>
              <a:t>. Available at: https://www.researchgate.net/publication/348436293_The_role_of_workplace_equality_in_Tesco_Plc [Accessed 31 Oct. 2025].</a:t>
            </a:r>
          </a:p>
          <a:p>
            <a:pPr algn="just">
              <a:spcAft>
                <a:spcPts val="1200"/>
              </a:spcAft>
            </a:pPr>
            <a:r>
              <a:rPr lang="en-US" sz="2200" dirty="0"/>
              <a:t>Tesco PLC (2023). </a:t>
            </a:r>
            <a:r>
              <a:rPr lang="en-US" sz="2200" i="1" dirty="0"/>
              <a:t>Diversity, Equity and Inclusion</a:t>
            </a:r>
            <a:r>
              <a:rPr lang="en-US" sz="2200" dirty="0"/>
              <a:t>. [online] tescoplc.com. Available at: https://www.tescoplc.com/sustainability/colleagues/diversity-equity-and-inclusion [Accessed 31 Oct. 2025].</a:t>
            </a:r>
            <a:endParaRPr lang="en-GB" sz="2200" dirty="0"/>
          </a:p>
        </p:txBody>
      </p:sp>
      <p:sp>
        <p:nvSpPr>
          <p:cNvPr id="24" name="TextBox 30"/>
          <p:cNvSpPr txBox="1"/>
          <p:nvPr/>
        </p:nvSpPr>
        <p:spPr>
          <a:xfrm>
            <a:off x="1491386" y="1100859"/>
            <a:ext cx="15261435" cy="1017715"/>
          </a:xfrm>
          <a:prstGeom prst="rect">
            <a:avLst/>
          </a:prstGeom>
        </p:spPr>
        <p:txBody>
          <a:bodyPr wrap="square" lIns="0" tIns="0" rIns="0" bIns="0" rtlCol="0" anchor="t">
            <a:spAutoFit/>
          </a:bodyPr>
          <a:lstStyle/>
          <a:p>
            <a:pPr>
              <a:lnSpc>
                <a:spcPts val="8959"/>
              </a:lnSpc>
            </a:pPr>
            <a:r>
              <a:rPr lang="en-US" sz="4800" b="1" dirty="0">
                <a:latin typeface="Montserrat Bold"/>
                <a:ea typeface="Montserrat Bold"/>
                <a:cs typeface="Montserrat Bold"/>
                <a:sym typeface="Montserrat Bold"/>
              </a:rPr>
              <a:t>Diversity, Equity, and Inclusion</a:t>
            </a:r>
          </a:p>
        </p:txBody>
      </p:sp>
    </p:spTree>
    <p:extLst>
      <p:ext uri="{BB962C8B-B14F-4D97-AF65-F5344CB8AC3E}">
        <p14:creationId xmlns:p14="http://schemas.microsoft.com/office/powerpoint/2010/main" val="17038853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64685" y="1192597"/>
            <a:ext cx="194615" cy="19461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6505899" y="1192597"/>
            <a:ext cx="194615" cy="1946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5947634" y="1192597"/>
            <a:ext cx="194615" cy="1946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17828" y="538217"/>
            <a:ext cx="4187330" cy="606416"/>
            <a:chOff x="0" y="0"/>
            <a:chExt cx="2806212" cy="406400"/>
          </a:xfrm>
        </p:grpSpPr>
        <p:sp>
          <p:nvSpPr>
            <p:cNvPr id="12" name="Freeform 12"/>
            <p:cNvSpPr/>
            <p:nvPr/>
          </p:nvSpPr>
          <p:spPr>
            <a:xfrm>
              <a:off x="0" y="0"/>
              <a:ext cx="2806211" cy="406400"/>
            </a:xfrm>
            <a:custGeom>
              <a:avLst/>
              <a:gdLst/>
              <a:ahLst/>
              <a:cxnLst/>
              <a:rect l="l" t="t" r="r" b="b"/>
              <a:pathLst>
                <a:path w="2806211" h="406400">
                  <a:moveTo>
                    <a:pt x="2603011" y="0"/>
                  </a:moveTo>
                  <a:cubicBezTo>
                    <a:pt x="2715236" y="0"/>
                    <a:pt x="2806211" y="90976"/>
                    <a:pt x="2806211" y="203200"/>
                  </a:cubicBezTo>
                  <a:cubicBezTo>
                    <a:pt x="2806211" y="315424"/>
                    <a:pt x="2715236" y="406400"/>
                    <a:pt x="260301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13" name="TextBox 13"/>
            <p:cNvSpPr txBox="1"/>
            <p:nvPr/>
          </p:nvSpPr>
          <p:spPr>
            <a:xfrm>
              <a:off x="0" y="-38100"/>
              <a:ext cx="2806212"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7064685" y="7952046"/>
            <a:ext cx="647179" cy="6471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F25AA">
                    <a:alpha val="100000"/>
                  </a:srgbClr>
                </a:gs>
                <a:gs pos="100000">
                  <a:srgbClr val="C0439F">
                    <a:alpha val="100000"/>
                  </a:srgbClr>
                </a:gs>
              </a:gsLst>
              <a:path path="circle">
                <a:fillToRect r="100000" b="100000"/>
              </a:path>
              <a:tileRect l="-100000" t="-10000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4" name="TextBox 34"/>
          <p:cNvSpPr txBox="1"/>
          <p:nvPr/>
        </p:nvSpPr>
        <p:spPr>
          <a:xfrm>
            <a:off x="157980" y="2281953"/>
            <a:ext cx="17004012" cy="7349704"/>
          </a:xfrm>
          <a:prstGeom prst="rect">
            <a:avLst/>
          </a:prstGeom>
        </p:spPr>
        <p:txBody>
          <a:bodyPr wrap="square" lIns="0" tIns="0" rIns="0" bIns="0" rtlCol="0" anchor="t">
            <a:spAutoFit/>
          </a:bodyPr>
          <a:lstStyle/>
          <a:p>
            <a:pPr marL="342900" indent="-342900" algn="just">
              <a:lnSpc>
                <a:spcPct val="150000"/>
              </a:lnSpc>
              <a:spcBef>
                <a:spcPct val="0"/>
              </a:spcBef>
              <a:spcAft>
                <a:spcPts val="1200"/>
              </a:spcAft>
              <a:buFont typeface="Arial" panose="020B0604020202020204" pitchFamily="34" charset="0"/>
              <a:buChar char="•"/>
            </a:pPr>
            <a:r>
              <a:rPr lang="en-US" sz="2400" dirty="0">
                <a:solidFill>
                  <a:srgbClr val="000000"/>
                </a:solidFill>
                <a:latin typeface="Franklin Gothic Book" panose="020B0503020102020204" pitchFamily="34" charset="0"/>
                <a:ea typeface="Open Sans"/>
                <a:cs typeface="Open Sans"/>
                <a:sym typeface="Open Sans"/>
              </a:rPr>
              <a:t>The key five HR areas have been presented throughout this presentation which are HR Technology &amp; Digital Transformation, Recruitment &amp; Selection, Training &amp; Development, Reward &amp; Remuneration, and Diversity, Equity &amp; Inclusion.</a:t>
            </a:r>
          </a:p>
          <a:p>
            <a:pPr marL="342900" indent="-342900" algn="just">
              <a:lnSpc>
                <a:spcPct val="150000"/>
              </a:lnSpc>
              <a:spcBef>
                <a:spcPct val="0"/>
              </a:spcBef>
              <a:spcAft>
                <a:spcPts val="1200"/>
              </a:spcAft>
              <a:buFont typeface="Arial" panose="020B0604020202020204" pitchFamily="34" charset="0"/>
              <a:buChar char="•"/>
            </a:pPr>
            <a:r>
              <a:rPr lang="en-US" sz="2400" b="1" dirty="0">
                <a:solidFill>
                  <a:srgbClr val="000000"/>
                </a:solidFill>
                <a:latin typeface="Franklin Gothic Book" panose="020B0503020102020204" pitchFamily="34" charset="0"/>
                <a:ea typeface="Open Sans"/>
                <a:cs typeface="Open Sans"/>
                <a:sym typeface="Open Sans"/>
              </a:rPr>
              <a:t>HR Technology &amp; Digital Transformation: </a:t>
            </a:r>
            <a:r>
              <a:rPr lang="en-US" sz="2400" dirty="0">
                <a:solidFill>
                  <a:srgbClr val="000000"/>
                </a:solidFill>
                <a:latin typeface="Franklin Gothic Book" panose="020B0503020102020204" pitchFamily="34" charset="0"/>
                <a:ea typeface="Open Sans"/>
                <a:cs typeface="Open Sans"/>
                <a:sym typeface="Open Sans"/>
              </a:rPr>
              <a:t>It </a:t>
            </a:r>
            <a:r>
              <a:rPr lang="en-GB" sz="2400" dirty="0"/>
              <a:t>makes the operations more efficient, make data-driven decisions, and make Tesco a leader in HR digitalisation in the global retail sector.</a:t>
            </a:r>
            <a:endParaRPr lang="en-US" sz="2400" dirty="0">
              <a:solidFill>
                <a:srgbClr val="000000"/>
              </a:solidFill>
              <a:latin typeface="Franklin Gothic Book" panose="020B0503020102020204" pitchFamily="34" charset="0"/>
              <a:ea typeface="Open Sans"/>
              <a:cs typeface="Open Sans"/>
              <a:sym typeface="Open Sans"/>
            </a:endParaRPr>
          </a:p>
          <a:p>
            <a:pPr marL="342900" indent="-342900" algn="just">
              <a:lnSpc>
                <a:spcPct val="150000"/>
              </a:lnSpc>
              <a:spcBef>
                <a:spcPct val="0"/>
              </a:spcBef>
              <a:spcAft>
                <a:spcPts val="1200"/>
              </a:spcAft>
              <a:buFont typeface="Arial" panose="020B0604020202020204" pitchFamily="34" charset="0"/>
              <a:buChar char="•"/>
            </a:pPr>
            <a:r>
              <a:rPr lang="en-US" sz="2400" b="1" dirty="0">
                <a:solidFill>
                  <a:srgbClr val="000000"/>
                </a:solidFill>
                <a:latin typeface="Franklin Gothic Book" panose="020B0503020102020204" pitchFamily="34" charset="0"/>
                <a:ea typeface="Open Sans"/>
                <a:cs typeface="Open Sans"/>
                <a:sym typeface="Open Sans"/>
              </a:rPr>
              <a:t>Recruitment &amp; Selection: </a:t>
            </a:r>
            <a:r>
              <a:rPr lang="en-US" sz="2400" dirty="0">
                <a:solidFill>
                  <a:srgbClr val="000000"/>
                </a:solidFill>
                <a:latin typeface="Franklin Gothic Book" panose="020B0503020102020204" pitchFamily="34" charset="0"/>
                <a:ea typeface="Open Sans"/>
                <a:cs typeface="Open Sans"/>
                <a:sym typeface="Open Sans"/>
              </a:rPr>
              <a:t>Tesco has a mix of mass hiring and promotion opportunities which can be enhanced through inclusive and data driven recruitment strategy.</a:t>
            </a:r>
          </a:p>
          <a:p>
            <a:pPr marL="342900" indent="-342900" algn="just">
              <a:lnSpc>
                <a:spcPct val="150000"/>
              </a:lnSpc>
              <a:spcBef>
                <a:spcPct val="0"/>
              </a:spcBef>
              <a:spcAft>
                <a:spcPts val="1200"/>
              </a:spcAft>
              <a:buFont typeface="Arial" panose="020B0604020202020204" pitchFamily="34" charset="0"/>
              <a:buChar char="•"/>
            </a:pPr>
            <a:r>
              <a:rPr lang="en-US" sz="2400" b="1" dirty="0">
                <a:solidFill>
                  <a:srgbClr val="000000"/>
                </a:solidFill>
                <a:latin typeface="Franklin Gothic Book" panose="020B0503020102020204" pitchFamily="34" charset="0"/>
                <a:ea typeface="Open Sans"/>
                <a:cs typeface="Open Sans"/>
                <a:sym typeface="Open Sans"/>
              </a:rPr>
              <a:t>Training &amp; Development: </a:t>
            </a:r>
            <a:r>
              <a:rPr lang="en-US" sz="2400" dirty="0">
                <a:solidFill>
                  <a:srgbClr val="000000"/>
                </a:solidFill>
                <a:latin typeface="Franklin Gothic Book" panose="020B0503020102020204" pitchFamily="34" charset="0"/>
                <a:ea typeface="Open Sans"/>
                <a:cs typeface="Open Sans"/>
                <a:sym typeface="Open Sans"/>
              </a:rPr>
              <a:t>Though Tesco has a high learning culture, it is challenged by cost pressures, unbalanced distribution of resources, rapid change in technology etc.</a:t>
            </a:r>
          </a:p>
          <a:p>
            <a:pPr marL="342900" indent="-342900" algn="just">
              <a:lnSpc>
                <a:spcPct val="150000"/>
              </a:lnSpc>
              <a:spcBef>
                <a:spcPct val="0"/>
              </a:spcBef>
              <a:spcAft>
                <a:spcPts val="1200"/>
              </a:spcAft>
              <a:buFont typeface="Arial" panose="020B0604020202020204" pitchFamily="34" charset="0"/>
              <a:buChar char="•"/>
            </a:pPr>
            <a:r>
              <a:rPr lang="en-US" sz="2400" b="1" dirty="0">
                <a:solidFill>
                  <a:srgbClr val="000000"/>
                </a:solidFill>
                <a:latin typeface="Franklin Gothic Book" panose="020B0503020102020204" pitchFamily="34" charset="0"/>
                <a:ea typeface="Open Sans"/>
                <a:cs typeface="Open Sans"/>
                <a:sym typeface="Open Sans"/>
              </a:rPr>
              <a:t>Reward &amp; Remuneration: </a:t>
            </a:r>
            <a:r>
              <a:rPr lang="en-US" sz="2400" dirty="0">
                <a:solidFill>
                  <a:srgbClr val="000000"/>
                </a:solidFill>
                <a:latin typeface="Franklin Gothic Book" panose="020B0503020102020204" pitchFamily="34" charset="0"/>
                <a:ea typeface="Open Sans"/>
                <a:cs typeface="Open Sans"/>
                <a:sym typeface="Open Sans"/>
              </a:rPr>
              <a:t>In Tesco, the general well-being initiatives, like flexible working hours and mental health compensation, make people feel motivated and satisfied. </a:t>
            </a:r>
          </a:p>
          <a:p>
            <a:pPr marL="342900" indent="-342900" algn="just">
              <a:lnSpc>
                <a:spcPct val="150000"/>
              </a:lnSpc>
              <a:spcBef>
                <a:spcPct val="0"/>
              </a:spcBef>
              <a:spcAft>
                <a:spcPts val="1200"/>
              </a:spcAft>
              <a:buFont typeface="Arial" panose="020B0604020202020204" pitchFamily="34" charset="0"/>
              <a:buChar char="•"/>
            </a:pPr>
            <a:r>
              <a:rPr lang="en-US" sz="2400" b="1" dirty="0">
                <a:solidFill>
                  <a:srgbClr val="000000"/>
                </a:solidFill>
                <a:latin typeface="Franklin Gothic Book" panose="020B0503020102020204" pitchFamily="34" charset="0"/>
                <a:ea typeface="Open Sans"/>
                <a:cs typeface="Open Sans"/>
                <a:sym typeface="Open Sans"/>
              </a:rPr>
              <a:t>Diversity, Equity &amp; Inclusion: </a:t>
            </a:r>
            <a:r>
              <a:rPr lang="en-US" sz="2400" dirty="0">
                <a:solidFill>
                  <a:srgbClr val="000000"/>
                </a:solidFill>
                <a:latin typeface="Franklin Gothic Book" panose="020B0503020102020204" pitchFamily="34" charset="0"/>
                <a:ea typeface="Open Sans"/>
                <a:cs typeface="Open Sans"/>
                <a:sym typeface="Open Sans"/>
              </a:rPr>
              <a:t>Tesco aims at creating a diverse workforce with the reflection of its diverse customers that will spearhead innovation, equity, and long-term development in its operations around the world.</a:t>
            </a:r>
          </a:p>
        </p:txBody>
      </p:sp>
      <p:sp>
        <p:nvSpPr>
          <p:cNvPr id="24" name="TextBox 30"/>
          <p:cNvSpPr txBox="1"/>
          <p:nvPr/>
        </p:nvSpPr>
        <p:spPr>
          <a:xfrm>
            <a:off x="1244464" y="1099878"/>
            <a:ext cx="15261435" cy="1017715"/>
          </a:xfrm>
          <a:prstGeom prst="rect">
            <a:avLst/>
          </a:prstGeom>
        </p:spPr>
        <p:txBody>
          <a:bodyPr wrap="square" lIns="0" tIns="0" rIns="0" bIns="0" rtlCol="0" anchor="t">
            <a:spAutoFit/>
          </a:bodyPr>
          <a:lstStyle/>
          <a:p>
            <a:pPr algn="ctr">
              <a:lnSpc>
                <a:spcPts val="8959"/>
              </a:lnSpc>
            </a:pPr>
            <a:r>
              <a:rPr lang="en-US" sz="4800" b="1" dirty="0">
                <a:latin typeface="Montserrat Bold"/>
                <a:ea typeface="Montserrat Bold"/>
                <a:cs typeface="Montserrat Bold"/>
                <a:sym typeface="Montserrat Bold"/>
              </a:rPr>
              <a:t>Conclusion</a:t>
            </a:r>
          </a:p>
        </p:txBody>
      </p:sp>
    </p:spTree>
    <p:extLst>
      <p:ext uri="{BB962C8B-B14F-4D97-AF65-F5344CB8AC3E}">
        <p14:creationId xmlns:p14="http://schemas.microsoft.com/office/powerpoint/2010/main" val="7741789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7141</Words>
  <Application>Microsoft Office PowerPoint</Application>
  <PresentationFormat>Custom</PresentationFormat>
  <Paragraphs>370</Paragraphs>
  <Slides>35</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Franklin Gothic Book</vt:lpstr>
      <vt:lpstr>Calibri</vt:lpstr>
      <vt:lpstr>Montserrat Bold</vt:lpstr>
      <vt:lpstr>Arial</vt:lpstr>
      <vt:lpstr>Book Antiqua</vt:lpstr>
      <vt:lpstr>Montserrat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2025-11-02T05:27:32Z</dcterms:created>
  <dcterms:modified xsi:type="dcterms:W3CDTF">2025-11-03T10:06:01Z</dcterms:modified>
  <dc:identifier/>
</cp:coreProperties>
</file>